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59BAC-5AB2-41EA-981F-47307B6C9BC1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8506F-DCC1-416F-8B67-532DFF6AC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9940-E6F7-4477-988E-7147F6193233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D6402-1419-4BDA-8D2C-A606AFCD7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4C694-3594-4C52-B745-4EF8B64087D9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8978D-6C16-413C-9857-0C49ABF07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156-707D-4B19-AA0A-32AF2E446AFC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D4156-D2AA-4E6F-B5A6-3896572A9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0F06-370D-497B-9F76-FCBBDE80748D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1DE57-1B6F-4E5B-868B-5051BF09C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8C226-4005-4286-B625-0D4AD08D47F8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68F15-327B-4C7F-9921-7E2246E2D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07853-E847-419D-9C52-CF8057D781A6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C5B2-359E-4022-8017-05D9DBC89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CEDE7-6103-4DF9-AFC9-5A8613D22786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2B5E7-7FD1-4CF3-829C-7A7D9B310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89C5-CE7F-4185-997D-3C5C1483DF26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9BF1F-A526-44DA-8ED8-BC7BC058A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FB84-76AB-4EBC-8BE8-DE8879052AB0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42FB3-4C3E-4090-9F6E-669D22925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A2C1-0572-4EC9-9B0A-09EEADE23810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D1C77-934F-40B7-88B8-828849A55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7D80C34-6A41-4A73-8086-A3B01F4C95B7}" type="datetimeFigureOut">
              <a:rPr lang="en-US"/>
              <a:pPr>
                <a:defRPr/>
              </a:pPr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9FB930-0309-43E8-8783-1BD170A08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09600" y="1447800"/>
            <a:ext cx="7924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038" descr="logo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48600" y="0"/>
            <a:ext cx="12954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40"/>
          <p:cNvSpPr txBox="1">
            <a:spLocks noChangeArrowheads="1"/>
          </p:cNvSpPr>
          <p:nvPr userDrawn="1"/>
        </p:nvSpPr>
        <p:spPr bwMode="auto">
          <a:xfrm>
            <a:off x="0" y="1"/>
            <a:ext cx="9905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000" dirty="0">
                <a:latin typeface="Arial" charset="0"/>
              </a:rPr>
              <a:t>UECS 1203 </a:t>
            </a:r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1041"/>
          <p:cNvSpPr txBox="1">
            <a:spLocks noChangeArrowheads="1"/>
          </p:cNvSpPr>
          <p:nvPr userDrawn="1"/>
        </p:nvSpPr>
        <p:spPr bwMode="auto">
          <a:xfrm>
            <a:off x="762000" y="0"/>
            <a:ext cx="2895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Arial" charset="0"/>
              </a:rPr>
              <a:t>DATABASE SYSTEM FUNDAMENTALS</a:t>
            </a:r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1" name="Oracle_banner"/>
          <p:cNvPicPr>
            <a:picLocks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91821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_Copyright"/>
          <p:cNvSpPr>
            <a:spLocks noChangeArrowheads="1"/>
          </p:cNvSpPr>
          <p:nvPr userDrawn="1"/>
        </p:nvSpPr>
        <p:spPr bwMode="auto">
          <a:xfrm>
            <a:off x="2514600" y="6629400"/>
            <a:ext cx="410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r>
              <a:rPr lang="en-US" sz="1200" b="0" dirty="0">
                <a:latin typeface="Arial" charset="0"/>
              </a:rPr>
              <a:t>Copyright © Oracle Corporation, 2001.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74D1E-BC9A-4B0F-B807-75E57E2E0CE4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Practical  10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232525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6717E-C65C-4CC8-8866-6FF1934E6F4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Self-Join Example</a:t>
            </a:r>
          </a:p>
        </p:txBody>
      </p:sp>
      <p:pic>
        <p:nvPicPr>
          <p:cNvPr id="10245" name="Picture 4" descr="Fig03-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6232525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F4C61-969D-4B5C-9302-8FFE5C19D1B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Nested Queries</a:t>
            </a:r>
            <a:endParaRPr lang="en-US" b="1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Used to select results based on the result of a query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Consists of a main query and one or more subqueries.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Main query: first query that appears in the SELECT command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Subquery</a:t>
            </a:r>
            <a:r>
              <a:rPr lang="en-US" b="1" smtClean="0"/>
              <a:t> </a:t>
            </a:r>
            <a:r>
              <a:rPr lang="en-US" smtClean="0"/>
              <a:t>retrieves values that the main query’s search condition must match</a:t>
            </a:r>
          </a:p>
        </p:txBody>
      </p:sp>
      <p:pic>
        <p:nvPicPr>
          <p:cNvPr id="11270" name="Picture 4" descr="Fig03-53"/>
          <p:cNvPicPr>
            <a:picLocks noChangeAspect="1" noChangeArrowheads="1"/>
          </p:cNvPicPr>
          <p:nvPr/>
        </p:nvPicPr>
        <p:blipFill>
          <a:blip r:embed="rId2" cstate="print"/>
          <a:srcRect t="32709" b="32709"/>
          <a:stretch>
            <a:fillRect/>
          </a:stretch>
        </p:blipFill>
        <p:spPr bwMode="auto">
          <a:xfrm>
            <a:off x="990600" y="3810000"/>
            <a:ext cx="7002463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46A6C-D83D-408B-8954-3EEF10A8686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Nested Queries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Nested queries can return single or multiple values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To match single values use = operator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To match multiple values use IN operator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Subqueries can be nested to more than one level (nested subqueries)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Nested subqueries are slower than joins and should be used sparingly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56EDA-EC9A-467E-BBD4-96D01C7C4B4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Subquery Example</a:t>
            </a:r>
          </a:p>
        </p:txBody>
      </p:sp>
      <p:pic>
        <p:nvPicPr>
          <p:cNvPr id="13317" name="Picture 4" descr="Fig03-57"/>
          <p:cNvPicPr>
            <a:picLocks noChangeAspect="1" noChangeArrowheads="1"/>
          </p:cNvPicPr>
          <p:nvPr/>
        </p:nvPicPr>
        <p:blipFill>
          <a:blip r:embed="rId2" cstate="print"/>
          <a:srcRect t="13542" b="11874"/>
          <a:stretch>
            <a:fillRect/>
          </a:stretch>
        </p:blipFill>
        <p:spPr bwMode="auto">
          <a:xfrm>
            <a:off x="685800" y="1828800"/>
            <a:ext cx="7596188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2E14-ABF9-4C3B-9169-83BE1A16D2F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Using Set Operators </a:t>
            </a:r>
            <a:br>
              <a:rPr lang="en-US" smtClean="0"/>
            </a:br>
            <a:r>
              <a:rPr lang="en-US" smtClean="0"/>
              <a:t>To Combine Query Results</a:t>
            </a:r>
            <a:endParaRPr lang="en-US" b="1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38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Use to select data from multiple tables not connected with foreign key relationships</a:t>
            </a:r>
          </a:p>
        </p:txBody>
      </p:sp>
      <p:pic>
        <p:nvPicPr>
          <p:cNvPr id="14342" name="Picture 4" descr="Tbl03-12"/>
          <p:cNvPicPr>
            <a:picLocks noChangeAspect="1" noChangeArrowheads="1"/>
          </p:cNvPicPr>
          <p:nvPr/>
        </p:nvPicPr>
        <p:blipFill>
          <a:blip r:embed="rId2" cstate="print"/>
          <a:srcRect t="30833" b="30833"/>
          <a:stretch>
            <a:fillRect/>
          </a:stretch>
        </p:blipFill>
        <p:spPr bwMode="auto">
          <a:xfrm>
            <a:off x="762000" y="3352800"/>
            <a:ext cx="7605713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4FFB0-C994-4890-9B51-0721954D4E5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i="1" smtClean="0"/>
              <a:t>query1 OPERATOR query2; </a:t>
            </a:r>
            <a:r>
              <a:rPr lang="en-US" sz="1800" smtClean="0"/>
              <a:t>(where operator is UNION, UNION ALL, INTERSECT, or MINUS)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Both queries must have same number of select fields and same data types in same order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UNION suppresses duplicate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UNION ALL includes duplicate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INTERSECT takes only matching fields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MINUS takes only fields in query1 not query2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A48-B558-4DD2-8B4B-B6270B0514EA}" type="slidenum">
              <a:rPr lang="en-US"/>
              <a:pPr/>
              <a:t>16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Using Database Views</a:t>
            </a:r>
            <a:endParaRPr lang="en-US" b="1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Similar to storing the result of a query in the database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Based on a source query that:</a:t>
            </a:r>
          </a:p>
          <a:p>
            <a:pPr lvl="1"/>
            <a:r>
              <a:rPr lang="en-US"/>
              <a:t>can specify a subset of a single table’s fields or records</a:t>
            </a:r>
          </a:p>
          <a:p>
            <a:pPr lvl="1"/>
            <a:r>
              <a:rPr lang="en-US"/>
              <a:t>can join multiple tables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Can be used to enforce security (user has access to view but not underlying table)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024-C6CA-44C2-B8F5-93867D20FA6D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Using Database Views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Views can be updateable if:</a:t>
            </a:r>
          </a:p>
          <a:p>
            <a:pPr lvl="1"/>
            <a:r>
              <a:rPr lang="en-US"/>
              <a:t>SELECT clause contains only fieldnames, no functions or calculations</a:t>
            </a:r>
          </a:p>
          <a:p>
            <a:pPr lvl="1"/>
            <a:r>
              <a:rPr lang="en-US"/>
              <a:t>cannot contain the ORDER BY, DISTINCT, or GROUP BY clauses, group functions, or set operators</a:t>
            </a:r>
          </a:p>
          <a:p>
            <a:pPr lvl="1"/>
            <a:r>
              <a:rPr lang="en-US"/>
              <a:t>search condition cannot contain a nested query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Views are used like tables for selecting, inserting, updating and deleting data (only updatable views can be modified)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0E4C-8333-4016-9221-77A383D17791}" type="slidenum">
              <a:rPr lang="en-US"/>
              <a:pPr/>
              <a:t>18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Deleting Views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i="1"/>
              <a:t>CREATE OR REPLACE VIEW view_name  AS source_query;</a:t>
            </a:r>
          </a:p>
          <a:p>
            <a:r>
              <a:rPr lang="en-US" i="1"/>
              <a:t>DROP VIEW viewname;</a:t>
            </a:r>
          </a:p>
        </p:txBody>
      </p:sp>
      <p:pic>
        <p:nvPicPr>
          <p:cNvPr id="103428" name="Picture 4" descr="Fig03-63"/>
          <p:cNvPicPr>
            <a:picLocks noChangeAspect="1" noChangeArrowheads="1"/>
          </p:cNvPicPr>
          <p:nvPr/>
        </p:nvPicPr>
        <p:blipFill>
          <a:blip r:embed="rId2" cstate="print"/>
          <a:srcRect t="32709" b="32709"/>
          <a:stretch>
            <a:fillRect/>
          </a:stretch>
        </p:blipFill>
        <p:spPr bwMode="auto">
          <a:xfrm>
            <a:off x="1066800" y="3581400"/>
            <a:ext cx="7002463" cy="1817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 and 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AAE89-D7CF-4C6E-819E-16CAA8C5502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Learn how to create SQL queries that join multiple tables</a:t>
            </a:r>
          </a:p>
          <a:p>
            <a:r>
              <a:rPr lang="en-US" sz="2400" dirty="0" smtClean="0"/>
              <a:t>Learn how to create nested SQL queries</a:t>
            </a:r>
          </a:p>
          <a:p>
            <a:r>
              <a:rPr lang="en-US" sz="2400" dirty="0" smtClean="0"/>
              <a:t>Understand how to combine query results using set operators</a:t>
            </a:r>
          </a:p>
          <a:p>
            <a:r>
              <a:rPr lang="en-US" sz="2400" dirty="0" smtClean="0"/>
              <a:t>Understand 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E9E92-D3F7-46C1-910A-6E46665BE72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Joining Multiple Tables</a:t>
            </a:r>
            <a:endParaRPr lang="en-US" b="1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Join: combine data from multiple database tables using foreign key references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smtClean="0"/>
              <a:t>SELECT field1, field2, ... FROM table1, table2 WHERE table1.joinfield = table2.joinfield AND search_condition(s);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If tables share field names, must prefix field in select with table name (table1.field1, table2.field1)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Join condition: part of where clause indicating how tables are related (table1.foreign_key = table2.primary key)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Search conditions can be added to join condition using AND operator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B0C1-0DF8-452E-9C24-4728710A90E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mtClean="0"/>
              <a:t>Inner Join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676400"/>
          </a:xfrm>
        </p:spPr>
        <p:txBody>
          <a:bodyPr/>
          <a:lstStyle/>
          <a:p>
            <a:r>
              <a:rPr lang="en-US" sz="2000" dirty="0" smtClean="0"/>
              <a:t>Join two tables based on values in one table being equal to values in another table</a:t>
            </a:r>
          </a:p>
          <a:p>
            <a:r>
              <a:rPr lang="en-US" sz="2000" dirty="0" smtClean="0"/>
              <a:t>Also known as equality join, equijoin or natural join</a:t>
            </a:r>
          </a:p>
          <a:p>
            <a:r>
              <a:rPr lang="en-US" sz="2000" dirty="0" smtClean="0"/>
              <a:t>Returns results only if records exist in both tables</a:t>
            </a:r>
          </a:p>
        </p:txBody>
      </p:sp>
      <p:pic>
        <p:nvPicPr>
          <p:cNvPr id="5126" name="Picture 5" descr="Fig03-42"/>
          <p:cNvPicPr>
            <a:picLocks noChangeAspect="1" noChangeArrowheads="1"/>
          </p:cNvPicPr>
          <p:nvPr/>
        </p:nvPicPr>
        <p:blipFill>
          <a:blip r:embed="rId2" cstate="print"/>
          <a:srcRect t="4791" b="4791"/>
          <a:stretch>
            <a:fillRect/>
          </a:stretch>
        </p:blipFill>
        <p:spPr bwMode="auto">
          <a:xfrm>
            <a:off x="1447800" y="3178518"/>
            <a:ext cx="4724400" cy="303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7E791-205C-4AE4-8D24-5B8F8925CB2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Joining Via Linking Table</a:t>
            </a:r>
          </a:p>
        </p:txBody>
      </p:sp>
      <p:pic>
        <p:nvPicPr>
          <p:cNvPr id="6149" name="Picture 4" descr="Fig03-44"/>
          <p:cNvPicPr>
            <a:picLocks noChangeAspect="1" noChangeArrowheads="1"/>
          </p:cNvPicPr>
          <p:nvPr/>
        </p:nvPicPr>
        <p:blipFill>
          <a:blip r:embed="rId2" cstate="print"/>
          <a:srcRect t="8333" b="6667"/>
          <a:stretch>
            <a:fillRect/>
          </a:stretch>
        </p:blipFill>
        <p:spPr bwMode="auto">
          <a:xfrm>
            <a:off x="1371600" y="1905000"/>
            <a:ext cx="64357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C4C7C-7F16-430B-86E6-A05234069D8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Query Design Diagram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8382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Helpful for creating complicated queries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Can use a formula to derive actual query from diagram</a:t>
            </a:r>
          </a:p>
        </p:txBody>
      </p:sp>
      <p:pic>
        <p:nvPicPr>
          <p:cNvPr id="7174" name="Picture 4" descr="Fig03-46"/>
          <p:cNvPicPr>
            <a:picLocks noChangeAspect="1" noChangeArrowheads="1"/>
          </p:cNvPicPr>
          <p:nvPr/>
        </p:nvPicPr>
        <p:blipFill>
          <a:blip r:embed="rId2" cstate="print"/>
          <a:srcRect t="27451" b="25677"/>
          <a:stretch>
            <a:fillRect/>
          </a:stretch>
        </p:blipFill>
        <p:spPr bwMode="auto">
          <a:xfrm>
            <a:off x="990600" y="3124200"/>
            <a:ext cx="7086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AE72B-6BE5-4522-A262-0B8A3A4383C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Outer Join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Returns all rows in one table and matching rows in joined table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Inner table: all rows are returned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Outer table: matching rows are returned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Outer table marked with a + in join condition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smtClean="0"/>
              <a:t>inner_table</a:t>
            </a:r>
            <a:r>
              <a:rPr lang="en-US" smtClean="0"/>
              <a:t>.</a:t>
            </a:r>
            <a:r>
              <a:rPr lang="en-US" i="1" smtClean="0"/>
              <a:t>join_field</a:t>
            </a:r>
            <a:r>
              <a:rPr lang="en-US" smtClean="0"/>
              <a:t> = </a:t>
            </a:r>
            <a:r>
              <a:rPr lang="en-US" i="1" smtClean="0"/>
              <a:t>outer_table</a:t>
            </a:r>
            <a:r>
              <a:rPr lang="en-US" smtClean="0"/>
              <a:t>.</a:t>
            </a:r>
            <a:r>
              <a:rPr lang="en-US" i="1" smtClean="0"/>
              <a:t>join_field</a:t>
            </a:r>
            <a:r>
              <a:rPr lang="en-US" smtClean="0"/>
              <a:t>(+)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Null values are inserted for fields in outer table that are not found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Guide to Oracle9</a:t>
            </a:r>
            <a:r>
              <a:rPr lang="en-US" i="1"/>
              <a:t>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C7001-1D0B-4E9D-A130-88B9CB509D9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Self-Join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 query that joins a table to itself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Used when a table has a foreign key relationship to itself (usually parent-child relationship)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Must create a table alias and structure the query as if you are joining the table to a copy of itself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smtClean="0"/>
              <a:t>FROM table1 alias1, ...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i="1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Use alias, not table name for select and where clauses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687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Joins and Views</vt:lpstr>
      <vt:lpstr>Objectives</vt:lpstr>
      <vt:lpstr>Joining Multiple Tables</vt:lpstr>
      <vt:lpstr>Inner Join</vt:lpstr>
      <vt:lpstr>Joining Via Linking Table</vt:lpstr>
      <vt:lpstr>Using a Query Design Diagram</vt:lpstr>
      <vt:lpstr>Outer Join</vt:lpstr>
      <vt:lpstr>Self-Join</vt:lpstr>
      <vt:lpstr>Self-Join Example</vt:lpstr>
      <vt:lpstr>Creating Nested Queries</vt:lpstr>
      <vt:lpstr>Creating Nested Queries</vt:lpstr>
      <vt:lpstr>Nested Subquery Example</vt:lpstr>
      <vt:lpstr>Using Set Operators  To Combine Query Results</vt:lpstr>
      <vt:lpstr>Set Operators</vt:lpstr>
      <vt:lpstr>Creating and Using Database Views</vt:lpstr>
      <vt:lpstr>Creating and Using Database Views</vt:lpstr>
      <vt:lpstr>Creating and Deleting Views</vt:lpstr>
    </vt:vector>
  </TitlesOfParts>
  <Company>UTAR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priya</dc:creator>
  <cp:lastModifiedBy>Administrator</cp:lastModifiedBy>
  <cp:revision>6</cp:revision>
  <dcterms:created xsi:type="dcterms:W3CDTF">2011-01-12T05:13:31Z</dcterms:created>
  <dcterms:modified xsi:type="dcterms:W3CDTF">2015-01-07T23:03:23Z</dcterms:modified>
</cp:coreProperties>
</file>