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8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AF15F-9EDB-4F3D-BDE6-811B8F065A9D}" type="datetimeFigureOut">
              <a:rPr lang="en-MY" smtClean="0"/>
              <a:pPr/>
              <a:t>28/12/2014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42383-02FB-4B63-B3B7-5E5D5E661F61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EB20-0653-4E9A-A660-D15AA1C60D6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40475"/>
            <a:ext cx="21336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5FFDA6CB-24FA-4AC6-BB80-50AE01763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543800" y="6248400"/>
            <a:ext cx="914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  <a:defRPr/>
            </a:pPr>
            <a:fld id="{F907CF2F-42C2-49CD-A064-3CD39475124A}" type="slidenum">
              <a:rPr lang="en-US" sz="1400">
                <a:latin typeface="Arial" charset="0"/>
              </a:rPr>
              <a:pPr algn="r">
                <a:spcBef>
                  <a:spcPct val="50000"/>
                </a:spcBef>
                <a:buClr>
                  <a:srgbClr val="FF6600"/>
                </a:buClr>
                <a:buSzPct val="75000"/>
                <a:buFont typeface="Monotype Sorts" pitchFamily="2" charset="2"/>
                <a:buNone/>
                <a:defRPr/>
              </a:pPr>
              <a:t>‹#›</a:t>
            </a:fld>
            <a:endParaRPr lang="en-US" sz="1400" dirty="0">
              <a:latin typeface="Arial" charset="0"/>
            </a:endParaRPr>
          </a:p>
        </p:txBody>
      </p:sp>
      <p:sp>
        <p:nvSpPr>
          <p:cNvPr id="9" name="Rectangle 12"/>
          <p:cNvSpPr txBox="1">
            <a:spLocks noChangeArrowheads="1"/>
          </p:cNvSpPr>
          <p:nvPr userDrawn="1"/>
        </p:nvSpPr>
        <p:spPr>
          <a:xfrm>
            <a:off x="7239000" y="63246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43FB25-1E02-42FC-8D59-207B95FEB0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Oracle_banner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821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_Copyright"/>
          <p:cNvSpPr>
            <a:spLocks noChangeArrowheads="1"/>
          </p:cNvSpPr>
          <p:nvPr userDrawn="1"/>
        </p:nvSpPr>
        <p:spPr bwMode="auto">
          <a:xfrm>
            <a:off x="2514600" y="6629400"/>
            <a:ext cx="41021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Tx/>
              <a:buFontTx/>
              <a:buNone/>
              <a:defRPr/>
            </a:pPr>
            <a:r>
              <a:rPr lang="en-US" sz="1200" b="0" dirty="0">
                <a:latin typeface="Arial" charset="0"/>
              </a:rPr>
              <a:t>Copyright © Oracle Corporation, 2001.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EB20-0653-4E9A-A660-D15AA1C60D6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A6CB-24FA-4AC6-BB80-50AE0176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EB20-0653-4E9A-A660-D15AA1C60D6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A6CB-24FA-4AC6-BB80-50AE0176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EB20-0653-4E9A-A660-D15AA1C60D6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21336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5FFDA6CB-24FA-4AC6-BB80-50AE017635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6388" y="0"/>
            <a:ext cx="12176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38" descr="logo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0"/>
            <a:ext cx="12954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040"/>
          <p:cNvSpPr txBox="1">
            <a:spLocks noChangeArrowheads="1"/>
          </p:cNvSpPr>
          <p:nvPr userDrawn="1"/>
        </p:nvSpPr>
        <p:spPr bwMode="auto">
          <a:xfrm>
            <a:off x="0" y="1"/>
            <a:ext cx="9905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dirty="0">
                <a:latin typeface="Arial" charset="0"/>
              </a:rPr>
              <a:t>UECS 1203 </a:t>
            </a:r>
            <a:endParaRPr lang="en-US" sz="1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1041"/>
          <p:cNvSpPr txBox="1">
            <a:spLocks noChangeArrowheads="1"/>
          </p:cNvSpPr>
          <p:nvPr userDrawn="1"/>
        </p:nvSpPr>
        <p:spPr bwMode="auto">
          <a:xfrm>
            <a:off x="762000" y="0"/>
            <a:ext cx="2895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latin typeface="Arial" charset="0"/>
              </a:rPr>
              <a:t>DATABASE SYSTEM FUNDAMENTALS</a:t>
            </a:r>
            <a:endParaRPr lang="en-US" sz="1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 userDrawn="1"/>
        </p:nvSpPr>
        <p:spPr bwMode="auto">
          <a:xfrm>
            <a:off x="7543800" y="6248400"/>
            <a:ext cx="914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  <a:defRPr/>
            </a:pPr>
            <a:fld id="{F907CF2F-42C2-49CD-A064-3CD39475124A}" type="slidenum">
              <a:rPr lang="en-US" sz="1400">
                <a:latin typeface="Arial" charset="0"/>
              </a:rPr>
              <a:pPr algn="r">
                <a:spcBef>
                  <a:spcPct val="50000"/>
                </a:spcBef>
                <a:buClr>
                  <a:srgbClr val="FF6600"/>
                </a:buClr>
                <a:buSzPct val="75000"/>
                <a:buFont typeface="Monotype Sorts" pitchFamily="2" charset="2"/>
                <a:buNone/>
                <a:defRPr/>
              </a:pPr>
              <a:t>‹#›</a:t>
            </a:fld>
            <a:endParaRPr lang="en-US" sz="1400" dirty="0">
              <a:latin typeface="Arial" charset="0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 userDrawn="1"/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43FB25-1E02-42FC-8D59-207B95FEB01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Oracle_banner"/>
          <p:cNvPicPr>
            <a:picLocks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324600"/>
            <a:ext cx="91821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_Copyright"/>
          <p:cNvSpPr>
            <a:spLocks noChangeArrowheads="1"/>
          </p:cNvSpPr>
          <p:nvPr userDrawn="1"/>
        </p:nvSpPr>
        <p:spPr bwMode="auto">
          <a:xfrm>
            <a:off x="2514600" y="6629400"/>
            <a:ext cx="41021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Tx/>
              <a:buFontTx/>
              <a:buNone/>
              <a:defRPr/>
            </a:pPr>
            <a:r>
              <a:rPr lang="en-US" sz="1200" b="0" dirty="0">
                <a:latin typeface="Arial" charset="0"/>
              </a:rPr>
              <a:t>Copyright © Oracle Corporation, 2001. 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EB20-0653-4E9A-A660-D15AA1C60D6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A6CB-24FA-4AC6-BB80-50AE0176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EB20-0653-4E9A-A660-D15AA1C60D6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A6CB-24FA-4AC6-BB80-50AE0176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EB20-0653-4E9A-A660-D15AA1C60D6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A6CB-24FA-4AC6-BB80-50AE0176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EB20-0653-4E9A-A660-D15AA1C60D6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A6CB-24FA-4AC6-BB80-50AE0176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EB20-0653-4E9A-A660-D15AA1C60D6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A6CB-24FA-4AC6-BB80-50AE0176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EB20-0653-4E9A-A660-D15AA1C60D6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A6CB-24FA-4AC6-BB80-50AE0176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EB20-0653-4E9A-A660-D15AA1C60D6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A6CB-24FA-4AC6-BB80-50AE0176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EB20-0653-4E9A-A660-D15AA1C60D6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A6CB-24FA-4AC6-BB80-50AE0176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A74D1E-BC9A-4B0F-B807-75E57E2E0CE4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267200"/>
            <a:ext cx="6400800" cy="1752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Practical </a:t>
            </a:r>
            <a:r>
              <a:rPr lang="en-US" sz="2400" dirty="0" smtClean="0"/>
              <a:t>4</a:t>
            </a:r>
            <a:endParaRPr lang="en-US" sz="2400" dirty="0" smtClean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6232525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5E65-0168-4362-BF4F-D77B58A2AEBB}" type="slidenum">
              <a:rPr lang="en-US"/>
              <a:pPr/>
              <a:t>10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Restricted Actions</a:t>
            </a:r>
          </a:p>
        </p:txBody>
      </p:sp>
      <p:pic>
        <p:nvPicPr>
          <p:cNvPr id="80900" name="Picture 4" descr="Tbl02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066800"/>
            <a:ext cx="6384925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7C01-2BE8-4D03-9CF7-B696B014D717}" type="slidenum">
              <a:rPr lang="en-US"/>
              <a:pPr/>
              <a:t>11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and Renaming Tables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To delete:</a:t>
            </a:r>
          </a:p>
          <a:p>
            <a:pPr lvl="1"/>
            <a:r>
              <a:rPr lang="en-US" sz="2000"/>
              <a:t>Drop table [tablename]</a:t>
            </a:r>
          </a:p>
          <a:p>
            <a:pPr lvl="1"/>
            <a:r>
              <a:rPr lang="en-US" sz="2000"/>
              <a:t>Use with caution</a:t>
            </a:r>
          </a:p>
          <a:p>
            <a:pPr lvl="1"/>
            <a:r>
              <a:rPr lang="en-US" sz="2000"/>
              <a:t>To delete foreign key constraints, add “</a:t>
            </a:r>
            <a:r>
              <a:rPr lang="en-US" sz="2000" i="1"/>
              <a:t>cascade constraints</a:t>
            </a:r>
            <a:r>
              <a:rPr lang="en-US" sz="2000"/>
              <a:t>”</a:t>
            </a:r>
          </a:p>
          <a:p>
            <a:r>
              <a:rPr lang="en-US" sz="2400"/>
              <a:t>To rename:</a:t>
            </a:r>
          </a:p>
          <a:p>
            <a:pPr lvl="1"/>
            <a:r>
              <a:rPr lang="en-US" sz="2000"/>
              <a:t>Rename old_tablename to new_tablename</a:t>
            </a:r>
          </a:p>
          <a:p>
            <a:pPr lvl="1"/>
            <a:r>
              <a:rPr lang="en-US" sz="2000"/>
              <a:t>DBMS automatically transfers to the new table integrity constraints, indexes, and privileges that referenced the old table.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5D9F-E4A0-479F-AD66-9202372A9AAA}" type="slidenum">
              <a:rPr lang="en-US"/>
              <a:pPr/>
              <a:t>12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Fields to Existing Tables</a:t>
            </a:r>
            <a:endParaRPr lang="en-US" b="1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To add a field:</a:t>
            </a:r>
          </a:p>
          <a:p>
            <a:pPr lvl="1"/>
            <a:r>
              <a:rPr lang="en-US" sz="2400" i="1"/>
              <a:t>ALTER TABLE tablename ADD(fieldname data_declaration constraints);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89FB-721A-4DA6-B23E-38E1924E4862}" type="slidenum">
              <a:rPr lang="en-US"/>
              <a:pPr/>
              <a:t>13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Modifying Existing Field Data Definitions</a:t>
            </a:r>
            <a:endParaRPr lang="en-US" b="1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r>
              <a:rPr lang="en-US" sz="2800"/>
              <a:t>Can only change datatype to compatible data type (i.e. varchar2 to char)</a:t>
            </a:r>
          </a:p>
          <a:p>
            <a:pPr>
              <a:buFontTx/>
              <a:buNone/>
            </a:pPr>
            <a:endParaRPr lang="en-US" sz="2800"/>
          </a:p>
          <a:p>
            <a:r>
              <a:rPr lang="en-US" sz="2800" i="1"/>
              <a:t>ALTER tablename MODIFY(fieldname new_data_declaration);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6582-0A97-43DF-998C-5D7D40447CCA}" type="slidenum">
              <a:rPr lang="en-US"/>
              <a:pPr/>
              <a:t>14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a Field</a:t>
            </a:r>
            <a:endParaRPr lang="en-US" b="1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/>
              <a:t>ALTER TABLE tablename DROP COLUMN fieldname;</a:t>
            </a:r>
          </a:p>
          <a:p>
            <a:pPr>
              <a:buFontTx/>
              <a:buNone/>
            </a:pPr>
            <a:endParaRPr lang="en-US" sz="2800" i="1"/>
          </a:p>
          <a:p>
            <a:r>
              <a:rPr lang="en-US" sz="2800"/>
              <a:t>Can be used to rename a field – first drop, then add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5F27-C788-4646-A0AB-51B8163FCB70}" type="slidenum">
              <a:rPr lang="en-US"/>
              <a:pPr/>
              <a:t>15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and Deleting Constraints</a:t>
            </a:r>
            <a:endParaRPr lang="en-US" b="1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Add a constraint: </a:t>
            </a:r>
            <a:r>
              <a:rPr lang="en-US" sz="2800" i="1"/>
              <a:t>ALTER TABLE tablename ADD CONSTRAINT constraint_name constraint_definition</a:t>
            </a:r>
            <a:r>
              <a:rPr lang="en-US" sz="2800"/>
              <a:t>;</a:t>
            </a:r>
          </a:p>
          <a:p>
            <a:pPr>
              <a:buFontTx/>
              <a:buNone/>
            </a:pPr>
            <a:endParaRPr lang="en-US" sz="2800"/>
          </a:p>
          <a:p>
            <a:r>
              <a:rPr lang="en-US" sz="2800"/>
              <a:t>Remove a constraint: </a:t>
            </a:r>
            <a:r>
              <a:rPr lang="en-US" sz="2800" i="1"/>
              <a:t>ALTER TABLE tablename DROP CONSTRAINT constraint_name</a:t>
            </a:r>
            <a:r>
              <a:rPr lang="en-US" sz="2800"/>
              <a:t>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DA32-5227-495B-A849-155E1873A988}" type="slidenum">
              <a:rPr lang="en-US"/>
              <a:pPr/>
              <a:t>16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Enabling and Disabling Constraints</a:t>
            </a:r>
            <a:endParaRPr lang="en-US" b="1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When modifying a database it can be useful to disable constraints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Constraints are enabled by default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To disable a constraint: </a:t>
            </a:r>
            <a:r>
              <a:rPr lang="en-US" sz="2400" i="1"/>
              <a:t>ALTER TABLE tablename DISABLE CONSTRAINT constraint_name;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i="1"/>
          </a:p>
          <a:p>
            <a:pPr>
              <a:lnSpc>
                <a:spcPct val="90000"/>
              </a:lnSpc>
            </a:pPr>
            <a:r>
              <a:rPr lang="en-US" sz="2400"/>
              <a:t>To enable a constraint: </a:t>
            </a:r>
            <a:r>
              <a:rPr lang="en-US" sz="2400" i="1">
                <a:solidFill>
                  <a:srgbClr val="000000"/>
                </a:solidFill>
              </a:rPr>
              <a:t>ALTER TABLE tablename ENABLE CONSTRAINT constraint_name;</a:t>
            </a:r>
            <a:endParaRPr 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F21F-634A-4258-A2AE-AA9D07B78151}" type="slidenum">
              <a:rPr lang="en-US"/>
              <a:pPr/>
              <a:t>17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SQL commands include: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Data description language (DDL) commands: create, modify, Deleted database objects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Data manipulation language (DML) commands: insert, update, delete, view database data</a:t>
            </a:r>
          </a:p>
          <a:p>
            <a:pPr>
              <a:lnSpc>
                <a:spcPct val="90000"/>
              </a:lnSpc>
            </a:pPr>
            <a:r>
              <a:rPr lang="en-US" sz="2400"/>
              <a:t>To create a table: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specify the table name, the name of each data field, and the data type and size of each data field</a:t>
            </a:r>
          </a:p>
          <a:p>
            <a:pPr>
              <a:lnSpc>
                <a:spcPct val="90000"/>
              </a:lnSpc>
            </a:pPr>
            <a:r>
              <a:rPr lang="en-US" sz="2400"/>
              <a:t>Data types ensure correct data values</a:t>
            </a:r>
          </a:p>
          <a:p>
            <a:pPr>
              <a:lnSpc>
                <a:spcPct val="90000"/>
              </a:lnSpc>
            </a:pPr>
            <a:r>
              <a:rPr lang="en-US" sz="2400"/>
              <a:t>Constraints restrict values of database fields</a:t>
            </a:r>
          </a:p>
          <a:p>
            <a:pPr>
              <a:lnSpc>
                <a:spcPct val="90000"/>
              </a:lnSpc>
            </a:pPr>
            <a:r>
              <a:rPr lang="en-US" sz="2400"/>
              <a:t>SQL*Plus commands are not case sensitive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639B-0E5B-4F41-88E6-A24DFEDD3EDB}" type="slidenum">
              <a:rPr lang="en-US"/>
              <a:pPr/>
              <a:t>18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Errors include line number, position, error code</a:t>
            </a:r>
          </a:p>
          <a:p>
            <a:r>
              <a:rPr lang="en-US" sz="2800"/>
              <a:t>Use DESCRIBE command to display a table’s fieldnames and data types</a:t>
            </a:r>
          </a:p>
          <a:p>
            <a:r>
              <a:rPr lang="en-US" sz="2800"/>
              <a:t>Tables can be modified or deleted but some changes are restricted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Modifying Database Tables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viewing constraints</a:t>
            </a:r>
          </a:p>
          <a:p>
            <a:r>
              <a:rPr lang="en-US" dirty="0" smtClean="0"/>
              <a:t>Modify and delete database tables using SQL*Plus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57C-3831-46FE-BBA5-B1BA677250FB}" type="slidenum">
              <a:rPr lang="en-US"/>
              <a:pPr/>
              <a:t>4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Create Table with Foreign Key Constraint</a:t>
            </a:r>
          </a:p>
        </p:txBody>
      </p:sp>
      <p:pic>
        <p:nvPicPr>
          <p:cNvPr id="75780" name="Picture 4" descr="Fig02-06"/>
          <p:cNvPicPr>
            <a:picLocks noChangeAspect="1" noChangeArrowheads="1"/>
          </p:cNvPicPr>
          <p:nvPr/>
        </p:nvPicPr>
        <p:blipFill>
          <a:blip r:embed="rId2" cstate="print"/>
          <a:srcRect t="15208" b="15208"/>
          <a:stretch>
            <a:fillRect/>
          </a:stretch>
        </p:blipFill>
        <p:spPr bwMode="auto">
          <a:xfrm>
            <a:off x="609600" y="1905000"/>
            <a:ext cx="7907338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F5A3-EE5F-49C7-911A-37F7DA72C27D}" type="slidenum">
              <a:rPr lang="en-US"/>
              <a:pPr/>
              <a:t>5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Viewing Information About Tables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/>
              <a:t>describe tablename</a:t>
            </a:r>
            <a:r>
              <a:rPr lang="en-US" sz="2400"/>
              <a:t>: displays column names and data types</a:t>
            </a:r>
          </a:p>
          <a:p>
            <a:r>
              <a:rPr lang="en-US" sz="2400" b="1"/>
              <a:t>Data dictionary</a:t>
            </a:r>
            <a:r>
              <a:rPr lang="en-US" sz="2400"/>
              <a:t>: tables that contain information about the structure of the database.</a:t>
            </a:r>
          </a:p>
          <a:p>
            <a:pPr lvl="1"/>
            <a:r>
              <a:rPr lang="en-US" sz="2000"/>
              <a:t>USER: shows the objects in the current user’s schema</a:t>
            </a:r>
          </a:p>
          <a:p>
            <a:pPr lvl="1"/>
            <a:r>
              <a:rPr lang="en-US" sz="2000"/>
              <a:t>ALL: shows both objects in the current user’s schema and objects that the user has privileges to manipulate</a:t>
            </a:r>
          </a:p>
          <a:p>
            <a:pPr lvl="1"/>
            <a:r>
              <a:rPr lang="en-US" sz="2000"/>
              <a:t>DBA: allows users who are database administrators to view information about all database objects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D463-69CD-4E74-A061-B7AE182FA6E5}" type="slidenum">
              <a:rPr lang="en-US"/>
              <a:pPr/>
              <a:t>6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Viewing Tables in the Database</a:t>
            </a:r>
          </a:p>
        </p:txBody>
      </p:sp>
      <p:pic>
        <p:nvPicPr>
          <p:cNvPr id="77828" name="Picture 4" descr="Fig02-08"/>
          <p:cNvPicPr>
            <a:picLocks noChangeAspect="1" noChangeArrowheads="1"/>
          </p:cNvPicPr>
          <p:nvPr/>
        </p:nvPicPr>
        <p:blipFill>
          <a:blip r:embed="rId2" cstate="print"/>
          <a:srcRect t="12181" b="12138"/>
          <a:stretch>
            <a:fillRect/>
          </a:stretch>
        </p:blipFill>
        <p:spPr bwMode="auto">
          <a:xfrm>
            <a:off x="685800" y="1524000"/>
            <a:ext cx="79168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B852-BF3D-4AF4-BD73-0FEA844B7FE7}" type="slidenum">
              <a:rPr lang="en-US"/>
              <a:pPr/>
              <a:t>7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Viewing Constraints on One Table</a:t>
            </a:r>
          </a:p>
        </p:txBody>
      </p:sp>
      <p:pic>
        <p:nvPicPr>
          <p:cNvPr id="78852" name="Picture 4" descr="Fig02-11"/>
          <p:cNvPicPr>
            <a:picLocks noChangeAspect="1" noChangeArrowheads="1"/>
          </p:cNvPicPr>
          <p:nvPr/>
        </p:nvPicPr>
        <p:blipFill>
          <a:blip r:embed="rId2" cstate="print"/>
          <a:srcRect t="29167" b="30833"/>
          <a:stretch>
            <a:fillRect/>
          </a:stretch>
        </p:blipFill>
        <p:spPr bwMode="auto">
          <a:xfrm>
            <a:off x="381000" y="2286000"/>
            <a:ext cx="8474075" cy="2543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217CE-D924-4C47-B22F-BFA5B5067F12}" type="slidenum">
              <a:rPr lang="en-US"/>
              <a:pPr/>
              <a:t>8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Modifying and Deleting Database Tables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rgbClr val="000000"/>
                </a:solidFill>
              </a:rPr>
              <a:t>Modify existing database tables by: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Changing the name of a table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Adding new columns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Deleting columns that are no longer needed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Changing the data type or maximum size of an existing column</a:t>
            </a:r>
          </a:p>
          <a:p>
            <a:r>
              <a:rPr lang="en-US" sz="2400"/>
              <a:t>Unrestricted action: some specifications can always be modified</a:t>
            </a:r>
          </a:p>
          <a:p>
            <a:r>
              <a:rPr lang="en-US" sz="2400"/>
              <a:t>Restricted action: specifications modified only in certain situations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D0E0-70B8-44BC-BD7E-33D1976F81DA}" type="slidenum">
              <a:rPr lang="en-US"/>
              <a:pPr/>
              <a:t>9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Unrestricted Action</a:t>
            </a:r>
          </a:p>
        </p:txBody>
      </p:sp>
      <p:pic>
        <p:nvPicPr>
          <p:cNvPr id="79876" name="Picture 4" descr="Tbl02-04"/>
          <p:cNvPicPr>
            <a:picLocks noChangeAspect="1" noChangeArrowheads="1"/>
          </p:cNvPicPr>
          <p:nvPr/>
        </p:nvPicPr>
        <p:blipFill>
          <a:blip r:embed="rId2" cstate="print"/>
          <a:srcRect t="29167" b="30833"/>
          <a:stretch>
            <a:fillRect/>
          </a:stretch>
        </p:blipFill>
        <p:spPr bwMode="auto">
          <a:xfrm>
            <a:off x="304800" y="2133600"/>
            <a:ext cx="8199438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483</Words>
  <Application>Microsoft Office PowerPoint</Application>
  <PresentationFormat>On-screen Show (4:3)</PresentationFormat>
  <Paragraphs>84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Modifying Database Tables</vt:lpstr>
      <vt:lpstr>Objective</vt:lpstr>
      <vt:lpstr>Create Table with Foreign Key Constraint</vt:lpstr>
      <vt:lpstr>Viewing Information About Tables</vt:lpstr>
      <vt:lpstr>Viewing Tables in the Database</vt:lpstr>
      <vt:lpstr>Viewing Constraints on One Table</vt:lpstr>
      <vt:lpstr>Modifying and Deleting Database Tables</vt:lpstr>
      <vt:lpstr>Unrestricted Action</vt:lpstr>
      <vt:lpstr>Restricted Actions</vt:lpstr>
      <vt:lpstr>Deleting and Renaming Tables</vt:lpstr>
      <vt:lpstr>Adding Fields to Existing Tables</vt:lpstr>
      <vt:lpstr>Modifying Existing Field Data Definitions</vt:lpstr>
      <vt:lpstr>Deleting a Field</vt:lpstr>
      <vt:lpstr>Adding and Deleting Constraints</vt:lpstr>
      <vt:lpstr>Enabling and Disabling Constraints</vt:lpstr>
      <vt:lpstr>Summary</vt:lpstr>
      <vt:lpstr>Summary</vt:lpstr>
    </vt:vector>
  </TitlesOfParts>
  <Company>UTAR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Modifying Database Tables</dc:title>
  <dc:creator>priya</dc:creator>
  <cp:lastModifiedBy>Administrator</cp:lastModifiedBy>
  <cp:revision>4</cp:revision>
  <dcterms:created xsi:type="dcterms:W3CDTF">2011-01-12T04:20:35Z</dcterms:created>
  <dcterms:modified xsi:type="dcterms:W3CDTF">2014-12-29T07:08:18Z</dcterms:modified>
</cp:coreProperties>
</file>