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583" r:id="rId2"/>
    <p:sldId id="348" r:id="rId3"/>
    <p:sldId id="489" r:id="rId4"/>
    <p:sldId id="388" r:id="rId5"/>
    <p:sldId id="562" r:id="rId6"/>
    <p:sldId id="450" r:id="rId7"/>
    <p:sldId id="563" r:id="rId8"/>
    <p:sldId id="498" r:id="rId9"/>
    <p:sldId id="499" r:id="rId10"/>
    <p:sldId id="569" r:id="rId11"/>
    <p:sldId id="564" r:id="rId12"/>
    <p:sldId id="496" r:id="rId13"/>
    <p:sldId id="581" r:id="rId14"/>
    <p:sldId id="497" r:id="rId15"/>
    <p:sldId id="534" r:id="rId16"/>
    <p:sldId id="565" r:id="rId17"/>
    <p:sldId id="566" r:id="rId18"/>
    <p:sldId id="500" r:id="rId19"/>
    <p:sldId id="501" r:id="rId20"/>
    <p:sldId id="567" r:id="rId21"/>
    <p:sldId id="502" r:id="rId22"/>
    <p:sldId id="570" r:id="rId23"/>
    <p:sldId id="568" r:id="rId24"/>
    <p:sldId id="503" r:id="rId25"/>
    <p:sldId id="504" r:id="rId26"/>
    <p:sldId id="505" r:id="rId27"/>
    <p:sldId id="572" r:id="rId28"/>
    <p:sldId id="571" r:id="rId29"/>
    <p:sldId id="540" r:id="rId30"/>
    <p:sldId id="541" r:id="rId31"/>
    <p:sldId id="542" r:id="rId32"/>
    <p:sldId id="543" r:id="rId33"/>
    <p:sldId id="544" r:id="rId34"/>
    <p:sldId id="545" r:id="rId35"/>
    <p:sldId id="578" r:id="rId36"/>
    <p:sldId id="546" r:id="rId37"/>
    <p:sldId id="573" r:id="rId38"/>
    <p:sldId id="574" r:id="rId39"/>
    <p:sldId id="547" r:id="rId40"/>
    <p:sldId id="575" r:id="rId41"/>
    <p:sldId id="548" r:id="rId42"/>
    <p:sldId id="549" r:id="rId43"/>
    <p:sldId id="551" r:id="rId44"/>
    <p:sldId id="576" r:id="rId45"/>
    <p:sldId id="582" r:id="rId46"/>
    <p:sldId id="552" r:id="rId47"/>
    <p:sldId id="554" r:id="rId48"/>
    <p:sldId id="555" r:id="rId49"/>
    <p:sldId id="557" r:id="rId50"/>
    <p:sldId id="559" r:id="rId51"/>
    <p:sldId id="580" r:id="rId52"/>
    <p:sldId id="584" r:id="rId53"/>
    <p:sldId id="431" r:id="rId54"/>
    <p:sldId id="53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7" autoAdjust="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67976B-024F-4923-BAB3-8C6E4A478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4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EE3D0C-2A50-4AF3-8AF1-80B52D4FBF4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DE3E3C-0285-4F59-B600-15949F3E071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BFF181-A202-4920-BCF9-D6794FDFEDF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28C69F-D036-4376-947F-95C2317514B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7DBC96-CD6A-418E-B90F-A360B384567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A0FB55-4860-41D1-936E-59404FD08C71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EB55FA-86DF-4E06-8F40-49935D1D389B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DBC035-274F-4843-9FE2-9D58D2774B2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D61C04-4A6D-4FC4-A60E-32C79295486E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9FFAE0-1F13-4E64-A772-9306394AF31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A73AD-ADAC-4D13-8DAB-20E07280190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B78A2B-0E22-4E4B-A81C-22DBAE0EB2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DAE5AB-0DD3-4845-8EAE-162BF81700A1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5FE4BE-A7C9-400B-9BD6-E15D134BAF49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53168A-40D6-4861-9896-4A665619C63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8A128E-805D-43A7-BCE2-F8070B517BCC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2BC20D-5E04-40B4-A18C-5BF75D63485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991D3C-4F0F-4C3C-B684-3C8AF6CD6FD6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25E950-8526-4CB0-AF6A-E63A7EDD8FD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3C0D19-6556-40C9-BC8A-F434375A278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5E08FF-6E0E-4CB9-869D-1768CC5A6358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93ED94-2EB1-4993-8B79-CBCC6AE39735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601AFB-38B3-4CB9-88D4-5CF01DD444E7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08B8C9-91C6-46B8-8C1F-E4616C0AA914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70E740-A735-4982-AFD2-378DDC551F47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FA2FB0-046E-4F34-9602-8ACEDC0372D7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54F930-DAAB-4982-B291-17E95EDF230F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AB2D5D-4ADA-417E-86DF-8B302FACBC2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8CE535-0289-4DBE-B7CB-88404B020948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83C07E-08F1-4B1C-98C8-C766311EA479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1C539B-3A7C-4030-A03B-C6385A27C7AA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05E854-6183-4BB2-8F51-5C1709585497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F53C7-65DE-4A7C-A49F-ED9AB13A473C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89BB5B-9C07-4012-88EE-F1FA9AC1B614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EB6F29-89BA-436C-83CA-7D244A456576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0F9292-F9D2-4F27-878E-F647ED5A1D1B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F22BA7-5483-408D-8B7E-0CA10D382AF4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3AD101-3D5B-45BA-B0A8-626F9D69D726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BA2E5A-4DCD-4CC4-94DD-15F4EA64C278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D7344E-F671-4A9F-AFD2-2DD5BBA01637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CD5FF2-372D-4AF7-ADCA-6D099444F129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5DD015-3D10-4EE1-985C-4C81E6A809E4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5D9A72-2A8F-4063-BD30-FB4F34CF55AF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3EAF3B-AF82-42A2-B324-03CA66F1D260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A72934-DA61-4BB2-BA3E-8C5392AD0A2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AB19BD-D1C4-480B-B48B-0AE068EF25C4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D5B625-ADA7-494C-A908-472BA3B9DA18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5E1229-DE6B-41EA-B758-A23F68D1B1CB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0061DD-EBA9-4945-8AAB-8C61B2DC9EBA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64017F-A1E8-40D1-9F16-D6B1DB3873AC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D0160C-5AA8-431B-A3E0-696562F5530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44DB51-2F51-4A94-BB6C-0B1FC71E81C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DF7837-9630-4BE0-ACC4-318C260C54F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977C52-328A-4DF0-9393-BC3EA72F351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3C4394-317E-4053-8E7D-AFBE82A6C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7FC312-2CF9-4508-91F4-B2D562D16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1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59DDEB-4D65-418A-881B-2C204AB653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DBA049-732C-47E0-A29C-E82FE24A8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EACC3F-757F-4A4F-A49D-50C22F3CF3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1D965-0AB7-4698-AB1B-D09CB72A0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3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CEFA2A-D4D9-48D9-A8B2-244A7515F0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2A7413-1730-4F8C-AB14-AD1A15F01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44137-7653-40A5-854D-0DC3891CB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E76C89-A7D8-41DA-94D4-05364BEE3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90418B-074A-45B6-A33B-B062D2B5EE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3F12A2-601F-4AB3-8D18-35778DD0D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58F744-B169-4067-AE99-0F205EBBCD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17957B-9D94-4300-8138-12E2DAADE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0" descr="NewFront_leftHous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NewFront_leftHous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E35760-1248-4AFF-93CA-3086B3100A6B}" type="slidenum">
              <a:rPr lang="en-US" sz="1400"/>
              <a:pPr eaLnBrk="1" hangingPunct="1"/>
              <a:t>1</a:t>
            </a:fld>
            <a:endParaRPr lang="en-US" sz="140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91" y="14785"/>
            <a:ext cx="9144000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 descr="Front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b="1" smtClean="0"/>
              <a:t>Introduction to Computing and Programming</a:t>
            </a: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rgbClr val="003366"/>
                </a:solidFill>
              </a:rPr>
              <a:t>C# Programming:</a:t>
            </a:r>
            <a:r>
              <a:rPr lang="en-US" sz="2000" b="1" dirty="0">
                <a:solidFill>
                  <a:srgbClr val="003366"/>
                </a:solidFill>
              </a:rPr>
              <a:t> From Problem Analysis to Program Design </a:t>
            </a:r>
          </a:p>
          <a:p>
            <a:endParaRPr 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9720E9-BE1D-4281-9E73-9AB1A3B440D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  <a:endParaRPr lang="en-US" sz="2800" smtClean="0"/>
          </a:p>
        </p:txBody>
      </p:sp>
      <p:pic>
        <p:nvPicPr>
          <p:cNvPr id="24581" name="Picture 11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4864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1981200" y="5562600"/>
            <a:ext cx="510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1-3 </a:t>
            </a:r>
            <a:r>
              <a:rPr lang="en-US"/>
              <a:t>Major hardware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E3F909-CE10-4E83-B464-59FC3336D49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</a:t>
            </a:r>
            <a:r>
              <a:rPr lang="en-US" sz="4000" smtClean="0"/>
              <a:t> </a:t>
            </a:r>
            <a:r>
              <a:rPr lang="en-US" sz="3800" smtClean="0"/>
              <a:t>(</a:t>
            </a:r>
            <a:r>
              <a:rPr lang="en-US" sz="2800" smtClean="0"/>
              <a:t>continued</a:t>
            </a:r>
            <a:r>
              <a:rPr lang="en-US" sz="3800" smtClean="0"/>
              <a:t>)</a:t>
            </a:r>
          </a:p>
        </p:txBody>
      </p:sp>
      <p:pic>
        <p:nvPicPr>
          <p:cNvPr id="25605" name="Picture 10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552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2209800" y="56388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1-4 </a:t>
            </a:r>
            <a:r>
              <a:rPr lang="en-US"/>
              <a:t>CPU’s instruction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51479B-E811-49BE-8D00-DF324976AA5F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</a:t>
            </a:r>
            <a:r>
              <a:rPr lang="en-US" sz="4000" smtClean="0"/>
              <a:t> </a:t>
            </a:r>
            <a:r>
              <a:rPr lang="en-US" smtClean="0"/>
              <a:t>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Primary storage – main memory</a:t>
            </a:r>
          </a:p>
          <a:p>
            <a:pPr lvl="1" eaLnBrk="1" hangingPunct="1"/>
            <a:r>
              <a:rPr lang="en-US" sz="2600" smtClean="0"/>
              <a:t>Called random-access memory (RAM)</a:t>
            </a:r>
          </a:p>
          <a:p>
            <a:pPr lvl="1" eaLnBrk="1" hangingPunct="1"/>
            <a:r>
              <a:rPr lang="en-US" sz="2600" smtClean="0"/>
              <a:t>Cache</a:t>
            </a:r>
          </a:p>
          <a:p>
            <a:pPr lvl="2" eaLnBrk="1" hangingPunct="1"/>
            <a:r>
              <a:rPr lang="en-US" sz="2400" smtClean="0"/>
              <a:t>Type of random access memory that can be accessed more quickly than regular RAM</a:t>
            </a:r>
          </a:p>
          <a:p>
            <a:pPr lvl="2" eaLnBrk="1" hangingPunct="1"/>
            <a:r>
              <a:rPr lang="en-US" sz="2400" smtClean="0"/>
              <a:t>Acts like a buffer, or temporary storage location</a:t>
            </a:r>
          </a:p>
          <a:p>
            <a:pPr lvl="2" eaLnBrk="1" hangingPunct="1"/>
            <a:r>
              <a:rPr lang="en-US" sz="2400" smtClean="0"/>
              <a:t>Two forms of cache memory: L1 and L2 </a:t>
            </a:r>
          </a:p>
          <a:p>
            <a:pPr lvl="1" eaLnBrk="1" hangingPunct="1"/>
            <a:r>
              <a:rPr lang="en-US" sz="2600" smtClean="0"/>
              <a:t>Each cell has a unique address</a:t>
            </a:r>
          </a:p>
          <a:p>
            <a:pPr lvl="1"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9AD2B5-F6D9-482F-995B-9FE0E621CC9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</a:t>
            </a:r>
            <a:r>
              <a:rPr lang="en-US" sz="4000" smtClean="0"/>
              <a:t> </a:t>
            </a:r>
            <a:r>
              <a:rPr lang="en-US" smtClean="0"/>
              <a:t>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27653" name="Picture 7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4115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2362200" y="5791200"/>
            <a:ext cx="439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1-5 </a:t>
            </a:r>
            <a:r>
              <a:rPr lang="en-US"/>
              <a:t>Addressing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C1DABA-8F00-4E1F-8D7B-C49A7D199492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</a:t>
            </a:r>
            <a:r>
              <a:rPr lang="en-US" sz="4000" smtClean="0"/>
              <a:t> </a:t>
            </a:r>
            <a:r>
              <a:rPr lang="en-US" smtClean="0"/>
              <a:t>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Auxiliary storage – secondary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Nonvolatile, permanent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Most common types are magnetic and optic disks (hard disk, CD, DVD, zip, and flash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Input/Output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Used to get data inside the machine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Drive is the device used to store/retrieve from several types of storage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A18B60-C7E4-4814-B12C-46AA76B2ED5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Bit – "Binary digIT"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Binary digit can hold 0 or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1 and 0 correspond to on and off, respectively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Combination of 8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Represent one character, such as the letter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To represent data, computers use the base-2 number system, or binary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A883DC-6075-4F63-8270-31F8A74B9D5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Number System</a:t>
            </a:r>
          </a:p>
        </p:txBody>
      </p:sp>
      <p:pic>
        <p:nvPicPr>
          <p:cNvPr id="30725" name="Picture 11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342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1600200" y="56388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1-6 </a:t>
            </a:r>
            <a:r>
              <a:rPr lang="en-US"/>
              <a:t>Base–10 positional notation of 1326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50B3EF-544F-479A-A3C9-41C9757DC3C9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Number System (continued)</a:t>
            </a:r>
          </a:p>
        </p:txBody>
      </p:sp>
      <p:pic>
        <p:nvPicPr>
          <p:cNvPr id="31749" name="Picture 12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6388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1752600" y="5867400"/>
            <a:ext cx="560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1-7 </a:t>
            </a:r>
            <a:r>
              <a:rPr lang="en-US"/>
              <a:t>Decimal equivalent of 01101001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8FC042-6600-419C-88B0-6CF6B591BE1B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176"/>
          <p:cNvSpPr txBox="1">
            <a:spLocks noChangeArrowheads="1"/>
          </p:cNvSpPr>
          <p:nvPr/>
        </p:nvSpPr>
        <p:spPr bwMode="auto">
          <a:xfrm>
            <a:off x="1066800" y="5791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  <p:pic>
        <p:nvPicPr>
          <p:cNvPr id="32776" name="Picture 180" descr="Table01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05680D-7458-4BE5-939E-8704CBEE8CC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Character sets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With only 8 bits, can represent 2</a:t>
            </a:r>
            <a:r>
              <a:rPr lang="en-US" sz="2600" baseline="30000"/>
              <a:t>8</a:t>
            </a:r>
            <a:r>
              <a:rPr lang="en-US" sz="2600"/>
              <a:t>, or 256, different decimal values ranging from 0 to 255; this is 256 different characters 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Unicode – Character set used by C# (pronounced C Sharp)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Uses 16 bits to represent characters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2</a:t>
            </a:r>
            <a:r>
              <a:rPr lang="en-US" sz="2600" baseline="30000"/>
              <a:t>16</a:t>
            </a:r>
            <a:r>
              <a:rPr lang="en-US" sz="2600"/>
              <a:t>, or 65,536 unique characters, can be represented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American Standard Code for Information Interchange (ASCII) – subset of Unicode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First 128 characters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99DF9A-0C1A-4611-8ACA-ABDB0786CD4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smtClean="0"/>
              <a:t>Learn about the history of computers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Explore the physical components of a computer system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Examine how computers represent data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Learn to differentiate between system and application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09D101-D6AE-4856-95D2-2E4F75AE70B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81000" y="50292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34822" name="Picture 10" descr="Table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9F26E3-B955-417B-AC0F-5165776D371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/>
              <a:t>Consists of programs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Sets of instructions telling the computer exactly what to do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/>
              <a:t>Two types of software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System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Application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/>
              <a:t>Power of what the computer does lies with what types of software are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9280F-DEA7-4BCA-BDFA-C59D7D90DE6C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Software</a:t>
            </a:r>
            <a:endParaRPr lang="en-US" b="1" smtClean="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System software is more than operating systems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Operating System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Loaded when you power on the computer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Examples include Windows XP, Windows NT, UNIX, and DOS 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600"/>
              <a:t>Includes file system utilities, communication software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Includes compilers, interpreters, and assemblers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E3B652-967E-4905-817D-19668F68AB3F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Software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685800" y="14478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Application software performs a specific task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/>
              <a:t>Word processors, spreadsheets, payroll, inventory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Writes instructions using a high-level programming language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/>
              <a:t>C#, Java, Visual Basic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Compiler 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/>
              <a:t>Translates instructions into machine-readable form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/>
              <a:t>First checks for rule violations</a:t>
            </a:r>
          </a:p>
          <a:p>
            <a:pPr marL="1143000" lvl="2" indent="-228600">
              <a:spcBef>
                <a:spcPct val="40000"/>
              </a:spcBef>
              <a:buFontTx/>
              <a:buChar char="•"/>
            </a:pPr>
            <a:r>
              <a:rPr lang="en-US"/>
              <a:t>Syntax rules – how to write statements</a:t>
            </a:r>
          </a:p>
          <a:p>
            <a:pPr marL="342900" indent="-342900">
              <a:spcBef>
                <a:spcPct val="4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C9FADB-4A9A-43F8-9718-F3E20FF7BD75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6" descr="Fig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247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17"/>
          <p:cNvSpPr>
            <a:spLocks noChangeArrowheads="1"/>
          </p:cNvSpPr>
          <p:nvPr/>
        </p:nvSpPr>
        <p:spPr bwMode="auto">
          <a:xfrm>
            <a:off x="1828800" y="5562600"/>
            <a:ext cx="548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1-8 </a:t>
            </a:r>
            <a:r>
              <a:rPr lang="en-US"/>
              <a:t>A machine language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839183-E5E7-451C-98FB-887684ED61F1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Software Development Process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800" smtClean="0"/>
              <a:t>Programming is a process of problem solving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smtClean="0"/>
              <a:t>How do you start?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smtClean="0"/>
              <a:t>Number of different approaches, or methodologies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smtClean="0"/>
              <a:t>Successful problem solvers follow a methodical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B9E502-D6E7-45DD-B613-2692F303C000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the Program Development Process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10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</a:pPr>
            <a:r>
              <a:rPr lang="en-US" sz="2800"/>
              <a:t>	1.	Analyze the problem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/>
              <a:t>	2.	Design a solution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/>
              <a:t>	3.	Code the solution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/>
              <a:t>	4.	Implement the code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/>
              <a:t>	5.	Test and debug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/>
              <a:t>	6.	Use an iterative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F7225F-09DC-42FA-92E2-C23A100DEFCF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219200" y="56388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41989" name="Picture 15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135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16"/>
          <p:cNvSpPr>
            <a:spLocks noChangeArrowheads="1"/>
          </p:cNvSpPr>
          <p:nvPr/>
        </p:nvSpPr>
        <p:spPr bwMode="auto">
          <a:xfrm>
            <a:off x="1752600" y="51054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1-13 	</a:t>
            </a:r>
            <a:r>
              <a:rPr lang="en-US"/>
              <a:t>Steps in the software </a:t>
            </a:r>
          </a:p>
          <a:p>
            <a:r>
              <a:rPr lang="en-US"/>
              <a:t>		development process</a:t>
            </a:r>
          </a:p>
        </p:txBody>
      </p:sp>
      <p:sp>
        <p:nvSpPr>
          <p:cNvPr id="41991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105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Steps in the Program Development Process</a:t>
            </a:r>
          </a:p>
        </p:txBody>
      </p:sp>
      <p:sp>
        <p:nvSpPr>
          <p:cNvPr id="41992" name="Rectangle 20"/>
          <p:cNvSpPr>
            <a:spLocks noChangeArrowheads="1"/>
          </p:cNvSpPr>
          <p:nvPr/>
        </p:nvSpPr>
        <p:spPr bwMode="auto">
          <a:xfrm>
            <a:off x="685800" y="2057400"/>
            <a:ext cx="449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75000"/>
              </a:spcBef>
              <a:buFontTx/>
              <a:buChar char="•"/>
            </a:pPr>
            <a:r>
              <a:rPr lang="en-US" sz="2800"/>
              <a:t>Software development process is iterative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As errors are discovered, it is often necessary to cycle back to a previous phase or step</a:t>
            </a:r>
          </a:p>
          <a:p>
            <a:pPr marL="342900" indent="-342900">
              <a:spcBef>
                <a:spcPct val="75000"/>
              </a:spcBef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697C00-2F4F-44DB-BE62-C6159DE4B48D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1: Analyze the Problem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/>
              <a:t>Precisely what is software supposed to accomplish?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/>
              <a:t>Understand the problem definition 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/>
              <a:t>Review the problem specifications</a:t>
            </a:r>
          </a:p>
          <a:p>
            <a:pPr marL="342900" indent="-342900">
              <a:spcBef>
                <a:spcPct val="7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352A45-1304-4C5D-B574-066688967142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Analyze the Problem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1371600" y="5715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44038" name="Picture 12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181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269875" y="5715000"/>
            <a:ext cx="887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1-9 </a:t>
            </a:r>
            <a:r>
              <a:rPr lang="en-US"/>
              <a:t>Program specification sheet for a car rental agency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6ADD2C-A054-45EC-BCD2-070371315A1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smtClean="0"/>
              <a:t>Learn the steps of software development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Explore different programming methodologies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Become aware of how C# and .NET evolved and fit together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smtClean="0"/>
              <a:t>Learn why C# is being used today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18AAFC-C909-4B6C-A986-97311E16C425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Analyze the Problem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What kind of data will be available for input?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types of values (i.e., whole numbers, alphabetic characters, and numbers with decimal points) will be in each of the identified data items?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the domain (range of the values) for each input item?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Will the user of the program be inputting values?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problem solution is to be used with multiple data sets, are there any data items that stay the same, or remain constant</a:t>
            </a:r>
            <a:r>
              <a:rPr lang="en-US" sz="2800" b="1" smtClean="0"/>
              <a:t>, </a:t>
            </a:r>
            <a:r>
              <a:rPr lang="en-US" sz="2800" smtClean="0"/>
              <a:t>with each set?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4D9636-78BF-456D-9FA5-CB4DFB3BDA5C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Analyze the Problem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914400" y="15240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May help to see sample input for each data item</a:t>
            </a:r>
            <a:r>
              <a:rPr lang="en-US"/>
              <a:t> </a:t>
            </a:r>
          </a:p>
        </p:txBody>
      </p:sp>
      <p:pic>
        <p:nvPicPr>
          <p:cNvPr id="46086" name="Picture 17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20900"/>
            <a:ext cx="6477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18"/>
          <p:cNvSpPr>
            <a:spLocks noChangeArrowheads="1"/>
          </p:cNvSpPr>
          <p:nvPr/>
        </p:nvSpPr>
        <p:spPr bwMode="auto">
          <a:xfrm>
            <a:off x="1676400" y="5486400"/>
            <a:ext cx="491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1-10 </a:t>
            </a:r>
            <a:r>
              <a:rPr lang="en-US"/>
              <a:t>Data for car rental 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A96830-FDEC-4751-BC67-4FE840BF0D45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2: Design a Solution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Several approaches</a:t>
            </a:r>
          </a:p>
          <a:p>
            <a:pPr lvl="1" eaLnBrk="1" hangingPunct="1"/>
            <a:r>
              <a:rPr lang="en-US" sz="2400" smtClean="0"/>
              <a:t> </a:t>
            </a:r>
            <a:r>
              <a:rPr lang="en-US" smtClean="0"/>
              <a:t>Procedural and object-oriented methodologies</a:t>
            </a:r>
          </a:p>
          <a:p>
            <a:pPr eaLnBrk="1" hangingPunct="1"/>
            <a:r>
              <a:rPr lang="en-US" sz="2800" smtClean="0"/>
              <a:t>Careful design always leads to better solutions  </a:t>
            </a:r>
          </a:p>
          <a:p>
            <a:pPr eaLnBrk="1" hangingPunct="1"/>
            <a:r>
              <a:rPr lang="en-US" sz="2800" smtClean="0"/>
              <a:t>Divide and Conquer</a:t>
            </a:r>
          </a:p>
          <a:p>
            <a:pPr lvl="1" eaLnBrk="1" hangingPunct="1"/>
            <a:r>
              <a:rPr lang="en-US" smtClean="0"/>
              <a:t>Break the problem into smaller subtasks</a:t>
            </a:r>
          </a:p>
          <a:p>
            <a:pPr lvl="1" eaLnBrk="1" hangingPunct="1"/>
            <a:r>
              <a:rPr lang="en-US" smtClean="0"/>
              <a:t>Top-down design, stepwise refinement</a:t>
            </a:r>
          </a:p>
          <a:p>
            <a:pPr eaLnBrk="1" hangingPunct="1"/>
            <a:r>
              <a:rPr lang="en-US" sz="2800" smtClean="0"/>
              <a:t>Algorithms for the behaviors (object-oriented) or processes (procedural) should be developed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FE5AD6-FF73-4ECE-A6B7-0D82B3380E6F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a Solution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Algorithm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smtClean="0"/>
              <a:t>Clear, unambiguous, step-by-step process for solving a problem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smtClean="0"/>
              <a:t>Steps must be expressed so completely and so precisely that all details are included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smtClean="0"/>
              <a:t>Instructions should be simple to perform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smtClean="0"/>
              <a:t>Instructions should be carried out in a finite amount of time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sz="2600" smtClean="0"/>
              <a:t>Following the steps blindly should result in the same results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D198F6-CE80-4660-96CA-5550580BF090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smtClean="0"/>
              <a:t>Object-oriented approach</a:t>
            </a:r>
            <a:endParaRPr lang="en-US" sz="2800" smtClean="0">
              <a:cs typeface="Times New Roman" pitchFamily="18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800" smtClean="0">
                <a:cs typeface="Times New Roman" pitchFamily="18" charset="0"/>
              </a:rPr>
              <a:t>Class diagram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600" smtClean="0"/>
              <a:t>Divided into three sections</a:t>
            </a:r>
            <a:r>
              <a:rPr lang="en-US" smtClean="0"/>
              <a:t>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Top portion identifies the name of the class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Middle portion lists the data characteristics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Bottom portion shows what actions are to be performed on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7191E8-BC81-4E15-AC9B-DC54571CFA0D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Diagram</a:t>
            </a:r>
          </a:p>
        </p:txBody>
      </p:sp>
      <p:pic>
        <p:nvPicPr>
          <p:cNvPr id="50181" name="Picture 10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343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1676400" y="5486400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1-11 </a:t>
            </a:r>
            <a:r>
              <a:rPr lang="en-US"/>
              <a:t>Class diagram of car rental 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912A42-B955-4A8A-8B12-36D676628A30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Diagram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51205" name="Picture 15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816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16"/>
          <p:cNvSpPr>
            <a:spLocks noChangeArrowheads="1"/>
          </p:cNvSpPr>
          <p:nvPr/>
        </p:nvSpPr>
        <p:spPr bwMode="auto">
          <a:xfrm>
            <a:off x="2286000" y="5638800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1-15 </a:t>
            </a:r>
            <a:r>
              <a:rPr lang="en-US"/>
              <a:t>Student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AE2A96-1549-4978-851E-7B556D5E8C0C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Structured procedural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Process oriented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Focuses on the processes that data undergoes from input until meaningful output is produced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Tools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Flowcharts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Pseudocode, structured English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Algorithm written in near English statements for pseudocode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D7895E-19F0-40A8-8B16-7D30D10BD326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172200" cy="1143000"/>
          </a:xfrm>
        </p:spPr>
        <p:txBody>
          <a:bodyPr/>
          <a:lstStyle/>
          <a:p>
            <a:pPr eaLnBrk="1" hangingPunct="1"/>
            <a:r>
              <a:rPr lang="en-US" smtClean="0"/>
              <a:t>Flowchart</a:t>
            </a:r>
          </a:p>
        </p:txBody>
      </p:sp>
      <p:pic>
        <p:nvPicPr>
          <p:cNvPr id="53253" name="Picture 12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40188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13"/>
          <p:cNvSpPr>
            <a:spLocks noChangeArrowheads="1"/>
          </p:cNvSpPr>
          <p:nvPr/>
        </p:nvSpPr>
        <p:spPr bwMode="auto">
          <a:xfrm>
            <a:off x="1676400" y="541020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1-14 	</a:t>
            </a:r>
            <a:r>
              <a:rPr lang="en-US"/>
              <a:t>Flowchart symbols </a:t>
            </a:r>
          </a:p>
          <a:p>
            <a:r>
              <a:rPr lang="en-US"/>
              <a:t>		and their interpretation</a:t>
            </a:r>
          </a:p>
        </p:txBody>
      </p:sp>
      <p:sp>
        <p:nvSpPr>
          <p:cNvPr id="53255" name="Rectangle 14"/>
          <p:cNvSpPr>
            <a:spLocks noChangeArrowheads="1"/>
          </p:cNvSpPr>
          <p:nvPr/>
        </p:nvSpPr>
        <p:spPr bwMode="auto">
          <a:xfrm>
            <a:off x="609600" y="1447800"/>
            <a:ext cx="480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Oval –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3000"/>
              <a:t>beginning and end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Rectangular – </a:t>
            </a:r>
            <a:r>
              <a:rPr lang="en-US" sz="3000"/>
              <a:t>processes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Diamond – </a:t>
            </a:r>
            <a:r>
              <a:rPr lang="en-US" sz="3000"/>
              <a:t>decision to be made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3000"/>
              <a:t>Parallelogram </a:t>
            </a:r>
            <a:r>
              <a:rPr lang="en-US" sz="2800"/>
              <a:t>–</a:t>
            </a:r>
            <a:r>
              <a:rPr lang="en-US" sz="2800">
                <a:cs typeface="Times New Roman" pitchFamily="18" charset="0"/>
              </a:rPr>
              <a:t> inputs and output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Flow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8F2BF7-7A01-45B2-971D-5D9E1981387E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3: Code the Solution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After completing the design, verify the algorithm is correct</a:t>
            </a:r>
          </a:p>
          <a:p>
            <a:pPr eaLnBrk="1" hangingPunct="1"/>
            <a:r>
              <a:rPr lang="en-US" sz="2800" smtClean="0"/>
              <a:t>Translate the algorithm into </a:t>
            </a:r>
            <a:r>
              <a:rPr lang="en-US" sz="2800" i="1" smtClean="0"/>
              <a:t>source code</a:t>
            </a:r>
            <a:endParaRPr lang="en-US" sz="2800" smtClean="0"/>
          </a:p>
          <a:p>
            <a:pPr lvl="1" eaLnBrk="1" hangingPunct="1"/>
            <a:r>
              <a:rPr lang="en-US" sz="2600" smtClean="0"/>
              <a:t>Follow the rules of the language </a:t>
            </a:r>
          </a:p>
          <a:p>
            <a:pPr eaLnBrk="1" hangingPunct="1"/>
            <a:r>
              <a:rPr lang="en-US" sz="2800" smtClean="0"/>
              <a:t>Integrated Development Environment (IDE)</a:t>
            </a:r>
          </a:p>
          <a:p>
            <a:pPr lvl="1" eaLnBrk="1" hangingPunct="1"/>
            <a:r>
              <a:rPr lang="en-US" sz="2600" smtClean="0"/>
              <a:t>Visual Studio</a:t>
            </a:r>
          </a:p>
          <a:p>
            <a:pPr lvl="2" eaLnBrk="1" hangingPunct="1"/>
            <a:r>
              <a:rPr lang="en-US" sz="2400" smtClean="0"/>
              <a:t>Tools for typing program statements, compiling, executing, and debugging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85D351-09C6-40B5-8B38-A2B8A0F3FE6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Computers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Computing dates back 5,000 years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Currently in fourth or fifth generation of modern computing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Pre-modern computing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Abacus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Pascaline (1642)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Analytical Engine (1830 – Charles Babbage &amp; Lady Lovelace)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456DBD-A704-4BFD-8420-C6E4979401A4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4: Implement the Code 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Source code is compiled to check for rule violations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C# </a:t>
            </a:r>
            <a:r>
              <a:rPr lang="en-US" sz="2800" smtClean="0">
                <a:cs typeface="Times New Roman" pitchFamily="18" charset="0"/>
              </a:rPr>
              <a:t>→</a:t>
            </a:r>
            <a:r>
              <a:rPr lang="en-US" sz="2800" smtClean="0"/>
              <a:t> Source code is converted into Microsoft Intermediate Language (IL)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IL is between high-level source code and native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IL code not directly executable on any computer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IL code not tied to any specific CPU platform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Second step, managed by .NET’s Common Language Runtime (CLR), is required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6B8570-7C79-4E17-BEF5-D0CD6959D851}" type="slidenum">
              <a:rPr lang="en-US" sz="1400"/>
              <a:pPr eaLnBrk="1" hangingPunct="1"/>
              <a:t>41</a:t>
            </a:fld>
            <a:endParaRPr lang="en-US" sz="1400"/>
          </a:p>
        </p:txBody>
      </p:sp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3" descr="Fig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668588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019800" cy="1752600"/>
          </a:xfrm>
        </p:spPr>
        <p:txBody>
          <a:bodyPr/>
          <a:lstStyle/>
          <a:p>
            <a:pPr eaLnBrk="1" hangingPunct="1"/>
            <a:r>
              <a:rPr lang="en-US" smtClean="0"/>
              <a:t>Implement the Code</a:t>
            </a:r>
            <a:br>
              <a:rPr lang="en-US" smtClean="0"/>
            </a:br>
            <a:r>
              <a:rPr lang="en-US" smtClean="0"/>
              <a:t>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56327" name="Rectangle 24"/>
          <p:cNvSpPr>
            <a:spLocks noChangeArrowheads="1"/>
          </p:cNvSpPr>
          <p:nvPr/>
        </p:nvSpPr>
        <p:spPr bwMode="auto">
          <a:xfrm>
            <a:off x="3657600" y="5029200"/>
            <a:ext cx="3279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1-12 </a:t>
            </a:r>
          </a:p>
          <a:p>
            <a:r>
              <a:rPr lang="en-US"/>
              <a:t>Execution steps for .NET</a:t>
            </a:r>
          </a:p>
        </p:txBody>
      </p:sp>
      <p:sp>
        <p:nvSpPr>
          <p:cNvPr id="56328" name="Rectangle 25"/>
          <p:cNvSpPr>
            <a:spLocks noChangeArrowheads="1"/>
          </p:cNvSpPr>
          <p:nvPr/>
        </p:nvSpPr>
        <p:spPr bwMode="auto">
          <a:xfrm>
            <a:off x="4038600" y="990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endParaRPr lang="en-US"/>
          </a:p>
        </p:txBody>
      </p:sp>
      <p:sp>
        <p:nvSpPr>
          <p:cNvPr id="56329" name="Rectangle 26"/>
          <p:cNvSpPr>
            <a:spLocks noChangeArrowheads="1"/>
          </p:cNvSpPr>
          <p:nvPr/>
        </p:nvSpPr>
        <p:spPr bwMode="auto">
          <a:xfrm>
            <a:off x="533400" y="17526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CLR loads .NET classes </a:t>
            </a:r>
            <a:endParaRPr lang="en-US" sz="3200"/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A second compilation, called a just-in-time (JIT) compilation is performed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IL code is converted to the platform’s native code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509F12-E4BD-4492-A477-F6E421814CDA}" type="slidenum">
              <a:rPr lang="en-US" sz="1400"/>
              <a:pPr eaLnBrk="1" hangingPunct="1"/>
              <a:t>42</a:t>
            </a:fld>
            <a:endParaRPr lang="en-US" sz="1400"/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91200"/>
            <a:ext cx="1104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15"/>
          <p:cNvSpPr>
            <a:spLocks noChangeArrowheads="1"/>
          </p:cNvSpPr>
          <p:nvPr/>
        </p:nvSpPr>
        <p:spPr bwMode="auto">
          <a:xfrm>
            <a:off x="685800" y="1371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Test the program to ensure consistent results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Test Driven Development (TDD)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Development methodologies built around testing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Plan your testing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Test plan should include extreme values and possible problem cases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/>
              <a:t>Logic errors</a:t>
            </a:r>
            <a:r>
              <a:rPr lang="en-US" sz="2800" b="1"/>
              <a:t> </a:t>
            </a:r>
            <a:endParaRPr lang="en-US" sz="2800"/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Might cause abnormal termination or incorrect results to be produced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FontTx/>
              <a:buChar char="–"/>
            </a:pPr>
            <a:r>
              <a:rPr lang="en-US" sz="2600"/>
              <a:t>Run-time error is one form of logic error</a:t>
            </a:r>
            <a:r>
              <a:rPr lang="en-US" sz="3200"/>
              <a:t> </a:t>
            </a:r>
            <a:r>
              <a:rPr lang="en-US" sz="2800"/>
              <a:t>  </a:t>
            </a:r>
          </a:p>
        </p:txBody>
      </p:sp>
      <p:sp>
        <p:nvSpPr>
          <p:cNvPr id="57351" name="Rectangle 16"/>
          <p:cNvSpPr>
            <a:spLocks noChangeArrowheads="1"/>
          </p:cNvSpPr>
          <p:nvPr/>
        </p:nvSpPr>
        <p:spPr bwMode="auto">
          <a:xfrm>
            <a:off x="6096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Step 5: Test and 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4A4539-2259-475B-9A10-2538B6CABCC9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Methodologies 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Structured Procedural Programming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Emerged in the 1970s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Associated with top-down design</a:t>
            </a:r>
            <a:r>
              <a:rPr lang="en-US" sz="24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Analogy of building a house </a:t>
            </a:r>
          </a:p>
          <a:p>
            <a:pPr lvl="2" eaLnBrk="1" hangingPunct="1">
              <a:lnSpc>
                <a:spcPct val="95000"/>
              </a:lnSpc>
            </a:pPr>
            <a:r>
              <a:rPr lang="en-US" sz="2400" smtClean="0"/>
              <a:t>Write each of the subprograms as separate functions or methods invoked by a main controlling function or module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During software maintenance, programs are more difficult to maintain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Less opportunity to reuse code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525ED6-3F68-420C-9CC1-05FB61148829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Methodologies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Object-oriented</a:t>
            </a:r>
          </a:p>
          <a:p>
            <a:pPr lvl="1" eaLnBrk="1" hangingPunct="1"/>
            <a:r>
              <a:rPr lang="en-US" sz="2600" smtClean="0"/>
              <a:t>Newer approach</a:t>
            </a:r>
          </a:p>
          <a:p>
            <a:pPr lvl="1" eaLnBrk="1" hangingPunct="1"/>
            <a:r>
              <a:rPr lang="en-US" sz="2600" smtClean="0"/>
              <a:t>Construct complex systems that model real-world entities </a:t>
            </a:r>
          </a:p>
          <a:p>
            <a:pPr lvl="1" eaLnBrk="1" hangingPunct="1"/>
            <a:r>
              <a:rPr lang="en-US" sz="2600" smtClean="0"/>
              <a:t>Facilitates designing components </a:t>
            </a:r>
          </a:p>
          <a:p>
            <a:pPr lvl="1" eaLnBrk="1" hangingPunct="1"/>
            <a:r>
              <a:rPr lang="en-US" sz="2600" smtClean="0"/>
              <a:t>Assumption is that the world contains a number of entities that can be identified and described </a:t>
            </a:r>
          </a:p>
          <a:p>
            <a:pPr lvl="1" eaLnBrk="1" hangingPunct="1"/>
            <a:endParaRPr lang="en-US" sz="3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424AF2-D696-46C3-A675-F4E2930D38CB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Object-Oriented Methodologies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Through abstracting, determine attributes (data) and behaviors (processes on the data) of the entities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Combine attributes and behaviors to form a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Methods of parent and subclasses can have the same name, but offer different functionality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Invoke methods of the same name on objects of different classes and have the correct method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D02C5C-89D0-4CB1-ADEE-191426D2FAC2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Evolution of C# and .NET 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1940s: Programmers toggled switches on the front of computers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1950s: Assembly languages replaced the binary notation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Late 1950s: High-level languages came into existence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Today: More than 2,000 high-level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Noteworthy high-level programming languages are C, C++, Visual Basic, Java, and C#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47EACF-00E5-4385-8C2B-7993D545BF75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One of the newest programming languages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Conforms closely to C and C++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Has the rapid graphical user interface (GUI) features of previous versions of Visual Basic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Has the added power of C++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Has the object-oriented class libraries similar to Java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F054B4-7758-4D7C-800B-5D2E9272B556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smtClean="0"/>
              <a:t>Can be used to develop a number of applications</a:t>
            </a:r>
          </a:p>
          <a:p>
            <a:pPr lvl="1" eaLnBrk="1" hangingPunct="1"/>
            <a:r>
              <a:rPr lang="en-US" sz="2600" smtClean="0"/>
              <a:t>Software components</a:t>
            </a:r>
          </a:p>
          <a:p>
            <a:pPr lvl="1" eaLnBrk="1" hangingPunct="1"/>
            <a:r>
              <a:rPr lang="en-US" sz="2600" smtClean="0"/>
              <a:t>Mobile applications</a:t>
            </a:r>
          </a:p>
          <a:p>
            <a:pPr lvl="1" eaLnBrk="1" hangingPunct="1"/>
            <a:r>
              <a:rPr lang="en-US" sz="2600" smtClean="0"/>
              <a:t>Dynamic Web pages</a:t>
            </a:r>
          </a:p>
          <a:p>
            <a:pPr lvl="1" eaLnBrk="1" hangingPunct="1"/>
            <a:r>
              <a:rPr lang="en-US" sz="2600" smtClean="0"/>
              <a:t>Database access components</a:t>
            </a:r>
          </a:p>
          <a:p>
            <a:pPr lvl="1" eaLnBrk="1" hangingPunct="1"/>
            <a:r>
              <a:rPr lang="en-US" sz="2600" smtClean="0"/>
              <a:t>Windows desktop applications</a:t>
            </a:r>
          </a:p>
          <a:p>
            <a:pPr lvl="1" eaLnBrk="1" hangingPunct="1"/>
            <a:r>
              <a:rPr lang="en-US" sz="2600" smtClean="0"/>
              <a:t>Web services</a:t>
            </a:r>
          </a:p>
          <a:p>
            <a:pPr lvl="1" eaLnBrk="1" hangingPunct="1"/>
            <a:r>
              <a:rPr lang="en-US" sz="2600" smtClean="0"/>
              <a:t>Console-based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040B3B-DFEC-4E32-86F9-8263B80A60E9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Not an operating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environment in which programs run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Resides at a layer between operating system and other applications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Offers multilanguage independence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One application can be written in more than one language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Includes over 2,500 reusable types (classes)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Enables creation of dynamic Web pages and Web services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Scalable component development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E6B1C5-5BA9-43AD-AE89-57CBED35648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Computers (</a:t>
            </a:r>
            <a:r>
              <a:rPr lang="en-US" sz="2800" smtClean="0"/>
              <a:t>continued</a:t>
            </a:r>
            <a:r>
              <a:rPr lang="en-US" smtClean="0"/>
              <a:t>) </a:t>
            </a:r>
          </a:p>
        </p:txBody>
      </p:sp>
      <p:pic>
        <p:nvPicPr>
          <p:cNvPr id="19461" name="Picture 12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3464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1143000" y="5867400"/>
            <a:ext cx="670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1-1 </a:t>
            </a:r>
            <a:r>
              <a:rPr lang="en-US"/>
              <a:t>The abacus, the earliest computing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627575-EB35-4D0E-AE4B-0F566F0561BF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Relationship to .NET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Many compilers targeting the .NET platform are available 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C# was used most heavily for development of the .NET Framework class libraries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C#, in conjunction with the .NET Framework classes, offers an exciting vehicle to incorporate and use emerging Web standards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58EC58-A3B1-4E93-8DC3-1F38E33354E8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Relationship to .NET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z="2800" smtClean="0"/>
              <a:t>C# is object-oriented</a:t>
            </a:r>
          </a:p>
          <a:p>
            <a:pPr eaLnBrk="1" hangingPunct="1">
              <a:spcBef>
                <a:spcPct val="65000"/>
              </a:spcBef>
            </a:pPr>
            <a:r>
              <a:rPr lang="en-US" sz="2800" smtClean="0"/>
              <a:t>In 2001, the European Computer Manufacturers Association (ECMA) General Assembly ratified C# and its common language infrastructure (CLI) specifications into international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B623BD-12DF-4400-864D-7E8CFCF7D939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 Studio 2005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Launched November 2005</a:t>
            </a:r>
          </a:p>
          <a:p>
            <a:pPr lvl="1" eaLnBrk="1" hangingPunct="1"/>
            <a:r>
              <a:rPr lang="en-US" sz="2600" smtClean="0"/>
              <a:t>Included new language features (C# 2.0)</a:t>
            </a:r>
            <a:r>
              <a:rPr lang="en-US" sz="2400" smtClean="0"/>
              <a:t> </a:t>
            </a:r>
          </a:p>
          <a:p>
            <a:pPr lvl="2" eaLnBrk="1" hangingPunct="1"/>
            <a:r>
              <a:rPr lang="en-US" sz="2400" smtClean="0"/>
              <a:t>i.e. partial classes, generics, </a:t>
            </a:r>
          </a:p>
          <a:p>
            <a:pPr lvl="1" eaLnBrk="1" hangingPunct="1"/>
            <a:r>
              <a:rPr lang="en-US" sz="2600" smtClean="0"/>
              <a:t>Added enhancements to the IDE</a:t>
            </a:r>
          </a:p>
          <a:p>
            <a:pPr lvl="2" eaLnBrk="1" hangingPunct="1"/>
            <a:r>
              <a:rPr lang="en-US" sz="2400" smtClean="0"/>
              <a:t>i.e. refactoring, code snippets</a:t>
            </a:r>
          </a:p>
          <a:p>
            <a:pPr eaLnBrk="1" hangingPunct="1"/>
            <a:r>
              <a:rPr lang="en-US" sz="2800" smtClean="0"/>
              <a:t>Less than 6 months after the release, specifications for C# 3.0 and the next version of Visual Studio (code named Orcas) were unveiled [May 2006] </a:t>
            </a:r>
          </a:p>
          <a:p>
            <a:pPr lvl="2" eaLnBrk="1" hangingPunct="1"/>
            <a:endParaRPr lang="en-US" sz="220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EEAAEF-76A9-4A57-ADFA-0459C49C8E44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Computing dates back some 5,000 years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Currently in 4</a:t>
            </a:r>
            <a:r>
              <a:rPr lang="en-US" sz="2600" baseline="30000" smtClean="0"/>
              <a:t>th</a:t>
            </a:r>
            <a:r>
              <a:rPr lang="en-US" sz="2600" smtClean="0"/>
              <a:t> or 5</a:t>
            </a:r>
            <a:r>
              <a:rPr lang="en-US" sz="2600" baseline="30000" smtClean="0"/>
              <a:t>th</a:t>
            </a:r>
            <a:r>
              <a:rPr lang="en-US" sz="2600" smtClean="0"/>
              <a:t> generation of computing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Physical components of the computer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System software versus application software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Steps in program development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1. Analyze the 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2. Design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3. Code the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4. Implement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5. Test and debug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8EE00C-F474-4253-A84D-3C473707E8AC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Programming methodologies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Structured procedural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Object-oriented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C#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One of the .NET managed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Object-oriented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2001 EMCA standardized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Provides rapid GUI development of Visual Basic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Provides number crunching power of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Provides large library of classes similar to Java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A0C37B-967D-4F40-9537-914751FF3F19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Computers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First generation distinguished by use of vacuum tubes (mid 1940s)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Second generation distinguished by use of transistors (mid 1950s)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Software industry born (COBOL, Fortran)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Third generation – transistors squeezed onto small silicon discs (1964-1971)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Computers became smaller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Operating systems first seen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341360-16F1-4AEA-AC5E-29573604229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Computers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pic>
        <p:nvPicPr>
          <p:cNvPr id="21509" name="Picture 10" descr="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0305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2971800" y="5791200"/>
            <a:ext cx="276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1-2 </a:t>
            </a:r>
            <a:r>
              <a:rPr lang="en-US"/>
              <a:t>Intel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A951D1-95F5-45A8-9FA3-D9AC4D5543E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Computers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Fourth generation – computer manufacturers brought computing to general consumers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Introduction of IBM personal computer (PC) and clones (1981)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Fifth generation – more difficult to define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Computers accept spoken word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Computers imitate human reasoning through 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Computers communicate globally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Mobile and wireless applications are growing</a:t>
            </a:r>
            <a:endParaRPr lang="en-US" sz="26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ACCF43-B940-46D2-955F-756842933DA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Components of a Computer System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Hardware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Physical devices that you can touch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Central processing unit (CPU)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Brain of the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Housed inside system unit on silicon chip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Most expensive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Performs arithmetic and logical comparisons on data and coordinates the operations of the system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2684</Words>
  <Application>Microsoft Office PowerPoint</Application>
  <PresentationFormat>On-screen Show (4:3)</PresentationFormat>
  <Paragraphs>471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1</vt:lpstr>
      <vt:lpstr>Chapter Objectives</vt:lpstr>
      <vt:lpstr>Chapter Objectives (continued)</vt:lpstr>
      <vt:lpstr>History of Computers </vt:lpstr>
      <vt:lpstr>History of Computers (continued) </vt:lpstr>
      <vt:lpstr>History of Computers (continued)</vt:lpstr>
      <vt:lpstr>History of Computers (continued)</vt:lpstr>
      <vt:lpstr>History of Computers (continued)</vt:lpstr>
      <vt:lpstr>Physical Components of a Computer System </vt:lpstr>
      <vt:lpstr>Physical Components of a Computer System (continued)</vt:lpstr>
      <vt:lpstr>Physical Components of a Computer System (continued)</vt:lpstr>
      <vt:lpstr>Physical Components of a Computer System (continued)</vt:lpstr>
      <vt:lpstr>Physical Components of a Computer System (continued)</vt:lpstr>
      <vt:lpstr>Physical Components of a Computer System (continued)</vt:lpstr>
      <vt:lpstr>Data Representation</vt:lpstr>
      <vt:lpstr>Binary Number System</vt:lpstr>
      <vt:lpstr>Binary Number System (continued)</vt:lpstr>
      <vt:lpstr>Data Representation (continued)</vt:lpstr>
      <vt:lpstr>Data Representation (continued)</vt:lpstr>
      <vt:lpstr>Data Representation (continued)</vt:lpstr>
      <vt:lpstr>Software</vt:lpstr>
      <vt:lpstr>System Software</vt:lpstr>
      <vt:lpstr>Application Software</vt:lpstr>
      <vt:lpstr>Software (continued)</vt:lpstr>
      <vt:lpstr> Software Development Process</vt:lpstr>
      <vt:lpstr>Steps in the Program Development Process</vt:lpstr>
      <vt:lpstr>Steps in the Program Development Process</vt:lpstr>
      <vt:lpstr>Step 1: Analyze the Problem</vt:lpstr>
      <vt:lpstr>Analyze the Problem (continued)</vt:lpstr>
      <vt:lpstr>Analyze the Problem (continued)</vt:lpstr>
      <vt:lpstr>Analyze the Problem (continued)</vt:lpstr>
      <vt:lpstr>Step 2: Design a Solution</vt:lpstr>
      <vt:lpstr>Design a Solution (continued)</vt:lpstr>
      <vt:lpstr>Design</vt:lpstr>
      <vt:lpstr>Class Diagram</vt:lpstr>
      <vt:lpstr>Class Diagram (continued)</vt:lpstr>
      <vt:lpstr>Design (continued)</vt:lpstr>
      <vt:lpstr>Flowchart</vt:lpstr>
      <vt:lpstr>Step 3: Code the Solution </vt:lpstr>
      <vt:lpstr>Step 4: Implement the Code </vt:lpstr>
      <vt:lpstr>Implement the Code  (continued)</vt:lpstr>
      <vt:lpstr>PowerPoint Presentation</vt:lpstr>
      <vt:lpstr>Programming Methodologies </vt:lpstr>
      <vt:lpstr>Programming Methodologies (continued)</vt:lpstr>
      <vt:lpstr>Object-Oriented Methodologies</vt:lpstr>
      <vt:lpstr>The Evolution of C# and .NET </vt:lpstr>
      <vt:lpstr>C#</vt:lpstr>
      <vt:lpstr>C# (continued)</vt:lpstr>
      <vt:lpstr>.NET</vt:lpstr>
      <vt:lpstr>C# Relationship to .NET</vt:lpstr>
      <vt:lpstr>C# Relationship to .NET (continued)</vt:lpstr>
      <vt:lpstr>Visual Studio 2005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Tatiana</cp:lastModifiedBy>
  <cp:revision>206</cp:revision>
  <dcterms:created xsi:type="dcterms:W3CDTF">2002-11-15T07:59:11Z</dcterms:created>
  <dcterms:modified xsi:type="dcterms:W3CDTF">2013-06-16T00:46:07Z</dcterms:modified>
</cp:coreProperties>
</file>