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124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85265-E14E-4474-BEE4-96330836588E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B16A5-5B34-42E8-8980-95E4F73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2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579771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3574834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5652" y="749206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0222415" y="2868569"/>
            <a:ext cx="1625337" cy="1635841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8850" y="609467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8850" y="3805902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7" descr="utar logo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345" y="3277721"/>
            <a:ext cx="1705476" cy="8016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18" Type="http://schemas.microsoft.com/office/2007/relationships/hdphoto" Target="../media/hdphoto3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72954" y="268231"/>
            <a:ext cx="11741207" cy="1539107"/>
          </a:xfrm>
          <a:prstGeom prst="rect">
            <a:avLst/>
          </a:prstGeom>
          <a:blipFill dpi="0" rotWithShape="1">
            <a:blip r:embed="rId1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595" y="268231"/>
            <a:ext cx="11741207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955" y="1947548"/>
            <a:ext cx="11737847" cy="432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0988243" y="5636524"/>
            <a:ext cx="1095895" cy="1095895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17" descr="utar logo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897" y="5891296"/>
            <a:ext cx="1180186" cy="5547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70" y="548303"/>
            <a:ext cx="10248786" cy="2956898"/>
          </a:xfrm>
        </p:spPr>
        <p:txBody>
          <a:bodyPr/>
          <a:lstStyle/>
          <a:p>
            <a:r>
              <a:rPr lang="en-US" sz="8000" dirty="0" smtClean="0"/>
              <a:t>UECS2344</a:t>
            </a:r>
            <a:br>
              <a:rPr lang="en-US" sz="8000" dirty="0" smtClean="0"/>
            </a:br>
            <a:r>
              <a:rPr lang="en-US" sz="8000" dirty="0" smtClean="0"/>
              <a:t>SOFTWARE DESIGN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170" y="3749041"/>
            <a:ext cx="10248786" cy="295041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Loo Yim Ling</a:t>
            </a:r>
          </a:p>
          <a:p>
            <a:r>
              <a:rPr lang="en-US" sz="2800" dirty="0" smtClean="0"/>
              <a:t>Room: KB804, Level 8 KB Block</a:t>
            </a:r>
          </a:p>
          <a:p>
            <a:r>
              <a:rPr lang="en-US" sz="2800" dirty="0" smtClean="0"/>
              <a:t>Email: ylloo@utar.edu.my</a:t>
            </a:r>
          </a:p>
          <a:p>
            <a:r>
              <a:rPr lang="en-US" sz="2800" dirty="0" smtClean="0"/>
              <a:t>Consultation Hours: Monday and Friday 0900 – 1100</a:t>
            </a:r>
          </a:p>
          <a:p>
            <a:r>
              <a:rPr lang="en-US" sz="2800" b="1" dirty="0" smtClean="0"/>
              <a:t>Dr. </a:t>
            </a:r>
            <a:r>
              <a:rPr lang="en-US" sz="2800" b="1" dirty="0" err="1" smtClean="0"/>
              <a:t>Hoo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Meei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Hao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839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UECS2344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Lecture:</a:t>
            </a:r>
          </a:p>
          <a:p>
            <a:r>
              <a:rPr lang="en-US" sz="2800" dirty="0" smtClean="0"/>
              <a:t>Thursday			5pm – 7pm			KB213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 smtClean="0"/>
              <a:t>Practical:</a:t>
            </a:r>
          </a:p>
          <a:p>
            <a:r>
              <a:rPr lang="en-US" sz="2800" dirty="0" smtClean="0"/>
              <a:t>P1: Monday		11am – 2pm		KB606</a:t>
            </a:r>
          </a:p>
          <a:p>
            <a:r>
              <a:rPr lang="en-US" sz="2800" dirty="0" smtClean="0"/>
              <a:t>P2: Tuesday		</a:t>
            </a:r>
            <a:r>
              <a:rPr lang="en-US" sz="2800" dirty="0"/>
              <a:t>11am – 2pm		</a:t>
            </a:r>
            <a:r>
              <a:rPr lang="en-US" sz="2800" dirty="0" smtClean="0"/>
              <a:t>KB606</a:t>
            </a:r>
          </a:p>
          <a:p>
            <a:r>
              <a:rPr lang="en-US" sz="2800" dirty="0" smtClean="0"/>
              <a:t>P3: Wednesday		</a:t>
            </a:r>
            <a:r>
              <a:rPr lang="en-US" sz="2800" dirty="0"/>
              <a:t>11am – 2pm		</a:t>
            </a:r>
            <a:r>
              <a:rPr lang="en-US" sz="2800" dirty="0" smtClean="0"/>
              <a:t>KB606</a:t>
            </a:r>
          </a:p>
          <a:p>
            <a:r>
              <a:rPr lang="en-US" sz="2800" dirty="0" smtClean="0"/>
              <a:t>P4: Thursday		</a:t>
            </a:r>
            <a:r>
              <a:rPr lang="en-US" sz="2800" dirty="0"/>
              <a:t>11am – 2pm		</a:t>
            </a:r>
            <a:r>
              <a:rPr lang="en-US" sz="2800" dirty="0" smtClean="0"/>
              <a:t>KB606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329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UECS2344 </a:t>
            </a:r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Software </a:t>
            </a:r>
            <a:r>
              <a:rPr lang="en-US" sz="2800" dirty="0"/>
              <a:t>design modelling</a:t>
            </a:r>
          </a:p>
          <a:p>
            <a:pPr lvl="1"/>
            <a:r>
              <a:rPr lang="en-US" sz="2800" dirty="0"/>
              <a:t>Structured design models</a:t>
            </a:r>
          </a:p>
          <a:p>
            <a:pPr lvl="1"/>
            <a:r>
              <a:rPr lang="en-US" sz="2800" dirty="0"/>
              <a:t>Object-oriented design models </a:t>
            </a:r>
          </a:p>
          <a:p>
            <a:r>
              <a:rPr lang="en-US" sz="2800" dirty="0"/>
              <a:t>Low-level design</a:t>
            </a:r>
          </a:p>
          <a:p>
            <a:r>
              <a:rPr lang="en-US" sz="2800" dirty="0"/>
              <a:t>High-level (architectural) design</a:t>
            </a:r>
          </a:p>
          <a:p>
            <a:r>
              <a:rPr lang="en-US" sz="2800" dirty="0"/>
              <a:t>Software best practices</a:t>
            </a:r>
          </a:p>
          <a:p>
            <a:r>
              <a:rPr lang="en-US" sz="2800" dirty="0"/>
              <a:t>Emerging trends in software </a:t>
            </a:r>
            <a:r>
              <a:rPr lang="en-US" sz="2800" dirty="0" smtClean="0"/>
              <a:t>design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57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UECS2344 Course </a:t>
            </a:r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Apply </a:t>
            </a:r>
            <a:r>
              <a:rPr lang="en-US" sz="2800" dirty="0"/>
              <a:t>software design principles, techniques, and best practices</a:t>
            </a:r>
            <a:endParaRPr lang="en-GB" sz="2800" dirty="0"/>
          </a:p>
          <a:p>
            <a:r>
              <a:rPr lang="en-US" sz="2800" dirty="0"/>
              <a:t>Create high-level and low-level software designs</a:t>
            </a:r>
          </a:p>
          <a:p>
            <a:r>
              <a:rPr lang="en-GB" sz="2800" dirty="0"/>
              <a:t>Analyse software design, requirements and implementation </a:t>
            </a:r>
            <a:r>
              <a:rPr lang="en-GB" sz="2800" dirty="0" smtClean="0"/>
              <a:t>issues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6636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UECS2344 Main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MY" sz="2800" dirty="0" err="1" smtClean="0"/>
              <a:t>Sommervile</a:t>
            </a:r>
            <a:r>
              <a:rPr lang="en-MY" sz="2800" dirty="0"/>
              <a:t>, I. (2015)</a:t>
            </a:r>
            <a:r>
              <a:rPr lang="en-MY" sz="2800" i="1" dirty="0"/>
              <a:t>. Software engineering. (10th </a:t>
            </a:r>
            <a:r>
              <a:rPr lang="en-MY" sz="2800" i="1" dirty="0" err="1"/>
              <a:t>ed</a:t>
            </a:r>
            <a:r>
              <a:rPr lang="en-MY" sz="2800" i="1" dirty="0"/>
              <a:t>).  </a:t>
            </a:r>
            <a:r>
              <a:rPr lang="en-MY" sz="2800" dirty="0"/>
              <a:t>Harlow, England: Addison-Wesley.</a:t>
            </a:r>
            <a:endParaRPr lang="en-GB" sz="2800" dirty="0"/>
          </a:p>
          <a:p>
            <a:pPr>
              <a:buNone/>
            </a:pPr>
            <a:r>
              <a:rPr lang="en-MY" sz="2800" dirty="0"/>
              <a:t> Dennis, A., Wixom, B. H., &amp; </a:t>
            </a:r>
            <a:r>
              <a:rPr lang="en-MY" sz="2800" dirty="0" err="1"/>
              <a:t>Tegarden</a:t>
            </a:r>
            <a:r>
              <a:rPr lang="en-MY" sz="2800" dirty="0"/>
              <a:t>, D. (2015).</a:t>
            </a:r>
            <a:r>
              <a:rPr lang="en-MY" sz="2800" i="1" dirty="0"/>
              <a:t> Systems analysis and design: An object-oriented approach with UML. </a:t>
            </a:r>
            <a:r>
              <a:rPr lang="en-MY" sz="2800" dirty="0"/>
              <a:t>John Wiley &amp; Sons</a:t>
            </a:r>
            <a:r>
              <a:rPr lang="en-MY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5511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UECS2344 Additional </a:t>
            </a: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Schach</a:t>
            </a:r>
            <a:r>
              <a:rPr lang="en-US" sz="2800" dirty="0"/>
              <a:t>, S. R. (2010) </a:t>
            </a:r>
            <a:r>
              <a:rPr lang="en-US" sz="2800" i="1" dirty="0"/>
              <a:t>Object-oriented and Classical Software Engineering. (8th </a:t>
            </a:r>
            <a:r>
              <a:rPr lang="en-US" sz="2800" i="1" dirty="0" err="1"/>
              <a:t>ed</a:t>
            </a:r>
            <a:r>
              <a:rPr lang="en-US" sz="2800" i="1" dirty="0"/>
              <a:t>).</a:t>
            </a:r>
            <a:r>
              <a:rPr lang="en-US" sz="2800" dirty="0"/>
              <a:t> McGraw-Hill.</a:t>
            </a:r>
            <a:endParaRPr lang="en-GB" sz="2800" dirty="0"/>
          </a:p>
          <a:p>
            <a:pPr>
              <a:buNone/>
            </a:pPr>
            <a:r>
              <a:rPr lang="en-US" sz="2800" dirty="0" err="1"/>
              <a:t>Satzinger</a:t>
            </a:r>
            <a:r>
              <a:rPr lang="en-US" sz="2800" dirty="0"/>
              <a:t>, J. W., Jackson, R. B., and </a:t>
            </a:r>
            <a:r>
              <a:rPr lang="en-US" sz="2800" dirty="0" err="1"/>
              <a:t>Burd</a:t>
            </a:r>
            <a:r>
              <a:rPr lang="en-US" sz="2800" dirty="0"/>
              <a:t>, S. D. (2016). </a:t>
            </a:r>
            <a:r>
              <a:rPr lang="en-US" sz="2800" i="1" dirty="0"/>
              <a:t>Systems analysis and design in a changing world</a:t>
            </a:r>
            <a:r>
              <a:rPr lang="en-US" sz="2800" dirty="0"/>
              <a:t>. (7th ed.) Boston: Course Technology.</a:t>
            </a:r>
            <a:endParaRPr lang="en-GB" sz="2800" dirty="0"/>
          </a:p>
          <a:p>
            <a:pPr>
              <a:buNone/>
            </a:pPr>
            <a:r>
              <a:rPr lang="en-US" sz="2800" dirty="0"/>
              <a:t>Stephens, R. (2015). </a:t>
            </a:r>
            <a:r>
              <a:rPr lang="en-US" sz="2800" i="1" dirty="0"/>
              <a:t>Beginning software engineering.</a:t>
            </a:r>
            <a:r>
              <a:rPr lang="en-US" sz="2800" dirty="0"/>
              <a:t> John Wiley &amp; Sons.</a:t>
            </a:r>
            <a:endParaRPr lang="en-GB" sz="2800" dirty="0"/>
          </a:p>
          <a:p>
            <a:pPr>
              <a:buNone/>
            </a:pPr>
            <a:r>
              <a:rPr lang="en-US" sz="2800" dirty="0"/>
              <a:t>Pressman, R.S. and Maxim, B. R. (2015). </a:t>
            </a:r>
            <a:r>
              <a:rPr lang="en-US" sz="2800" i="1" dirty="0"/>
              <a:t>Software engineering: A practitioner’s approach</a:t>
            </a:r>
            <a:r>
              <a:rPr lang="en-US" sz="2800" dirty="0"/>
              <a:t>. (8th ed.) Singapore: McGraw-Hill.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25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UECS2344 Assessments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1947548"/>
            <a:ext cx="11737847" cy="480098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dirty="0"/>
              <a:t>	Continuous A</a:t>
            </a:r>
            <a:r>
              <a:rPr lang="en-US" sz="3000" dirty="0" smtClean="0"/>
              <a:t>ssessment	(50%)</a:t>
            </a:r>
            <a:endParaRPr lang="en-US" sz="3000" dirty="0"/>
          </a:p>
          <a:p>
            <a:pPr>
              <a:buNone/>
            </a:pPr>
            <a:r>
              <a:rPr lang="en-US" sz="3000" dirty="0"/>
              <a:t>		Test 1 	Week 8 	(15%)</a:t>
            </a:r>
          </a:p>
          <a:p>
            <a:pPr>
              <a:buNone/>
            </a:pPr>
            <a:r>
              <a:rPr lang="en-US" sz="3000" dirty="0"/>
              <a:t>		Test 2	Week 11	(15%)</a:t>
            </a:r>
          </a:p>
          <a:p>
            <a:pPr>
              <a:buNone/>
            </a:pPr>
            <a:r>
              <a:rPr lang="en-US" sz="3000" dirty="0"/>
              <a:t>		</a:t>
            </a:r>
            <a:r>
              <a:rPr lang="en-US" sz="3000" dirty="0" smtClean="0"/>
              <a:t>Assignments</a:t>
            </a:r>
            <a:r>
              <a:rPr lang="en-US" sz="3000" dirty="0"/>
              <a:t>		(20%)</a:t>
            </a:r>
          </a:p>
          <a:p>
            <a:pPr>
              <a:buNone/>
            </a:pPr>
            <a:r>
              <a:rPr lang="en-US" sz="3000" dirty="0"/>
              <a:t>		</a:t>
            </a:r>
            <a:r>
              <a:rPr lang="en-US" sz="3000" dirty="0" smtClean="0"/>
              <a:t>(group)</a:t>
            </a:r>
            <a:endParaRPr lang="en-US" sz="3000" dirty="0"/>
          </a:p>
          <a:p>
            <a:pPr>
              <a:buNone/>
            </a:pPr>
            <a:r>
              <a:rPr lang="en-US" sz="3000" dirty="0"/>
              <a:t>	Final exam			(50</a:t>
            </a:r>
            <a:r>
              <a:rPr lang="en-US" sz="3000" dirty="0" smtClean="0"/>
              <a:t>%)</a:t>
            </a:r>
          </a:p>
          <a:p>
            <a:pPr>
              <a:buNone/>
            </a:pPr>
            <a:endParaRPr lang="en-US" sz="3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**Compulsory </a:t>
            </a:r>
            <a:r>
              <a:rPr lang="en-US" sz="3000" b="1" dirty="0">
                <a:solidFill>
                  <a:srgbClr val="FF0000"/>
                </a:solidFill>
              </a:rPr>
              <a:t>Pass </a:t>
            </a:r>
            <a:r>
              <a:rPr lang="en-US" sz="3000" b="1" dirty="0" smtClean="0">
                <a:solidFill>
                  <a:srgbClr val="FF0000"/>
                </a:solidFill>
              </a:rPr>
              <a:t> (</a:t>
            </a:r>
            <a:r>
              <a:rPr lang="en-US" sz="3000" b="1" dirty="0">
                <a:solidFill>
                  <a:srgbClr val="FF0000"/>
                </a:solidFill>
              </a:rPr>
              <a:t>CA &gt;= </a:t>
            </a:r>
            <a:r>
              <a:rPr lang="en-US" sz="3000" b="1" dirty="0" smtClean="0">
                <a:solidFill>
                  <a:srgbClr val="FF0000"/>
                </a:solidFill>
              </a:rPr>
              <a:t>20</a:t>
            </a:r>
            <a:r>
              <a:rPr lang="en-US" sz="3000" b="1" dirty="0">
                <a:solidFill>
                  <a:srgbClr val="FF0000"/>
                </a:solidFill>
              </a:rPr>
              <a:t>%)</a:t>
            </a:r>
          </a:p>
          <a:p>
            <a:pPr>
              <a:buNone/>
            </a:pPr>
            <a:r>
              <a:rPr lang="en-US" sz="3000" b="1" dirty="0"/>
              <a:t>	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000" b="1" dirty="0" smtClean="0"/>
              <a:t> CA &lt; 20%</a:t>
            </a:r>
            <a:endParaRPr lang="en-US" sz="3000" b="1" dirty="0"/>
          </a:p>
          <a:p>
            <a:pPr>
              <a:buNone/>
            </a:pPr>
            <a:r>
              <a:rPr lang="en-US" sz="3000" b="1" dirty="0"/>
              <a:t>	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3000" b="1" dirty="0" smtClean="0"/>
              <a:t> </a:t>
            </a:r>
            <a:r>
              <a:rPr lang="en-US" sz="3000" b="1" strike="sngStrike" dirty="0" smtClean="0"/>
              <a:t>Final exam (50%)</a:t>
            </a:r>
            <a:r>
              <a:rPr lang="en-US" sz="3000" b="1" dirty="0" smtClean="0"/>
              <a:t> </a:t>
            </a:r>
            <a:r>
              <a:rPr lang="en-US" sz="3000" b="1" dirty="0" smtClean="0">
                <a:solidFill>
                  <a:srgbClr val="FF0000"/>
                </a:solidFill>
              </a:rPr>
              <a:t>Fail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51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305</TotalTime>
  <Words>241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Courier New</vt:lpstr>
      <vt:lpstr>Rockwell</vt:lpstr>
      <vt:lpstr>Rockwell Condensed</vt:lpstr>
      <vt:lpstr>Wingdings</vt:lpstr>
      <vt:lpstr>Wood Type</vt:lpstr>
      <vt:lpstr>UECS2344 SOFTWARE DESIGN</vt:lpstr>
      <vt:lpstr>UECS2344 Software Design</vt:lpstr>
      <vt:lpstr>UECS2344 Topics</vt:lpstr>
      <vt:lpstr>UECS2344 Course Outcomes</vt:lpstr>
      <vt:lpstr>UECS2344 Main References</vt:lpstr>
      <vt:lpstr>UECS2344 Additional References</vt:lpstr>
      <vt:lpstr>UECS2344 Assessments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MPU33213 Computer Ethics and Professional Responsibility</dc:title>
  <dc:creator>Yim Ling</dc:creator>
  <cp:lastModifiedBy>Loo Yim Ling</cp:lastModifiedBy>
  <cp:revision>22</cp:revision>
  <dcterms:created xsi:type="dcterms:W3CDTF">2019-10-16T03:35:38Z</dcterms:created>
  <dcterms:modified xsi:type="dcterms:W3CDTF">2020-01-09T06:56:07Z</dcterms:modified>
</cp:coreProperties>
</file>