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12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85265-E14E-4474-BEE4-96330836588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B16A5-5B34-42E8-8980-95E4F73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579771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3574834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5652" y="749206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0222415" y="2868569"/>
            <a:ext cx="1625337" cy="1635841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850" y="609467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850" y="3805902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7" descr="utar 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345" y="3277721"/>
            <a:ext cx="1705476" cy="8016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microsoft.com/office/2007/relationships/hdphoto" Target="../media/hdphoto3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72954" y="268231"/>
            <a:ext cx="11741207" cy="1539107"/>
          </a:xfrm>
          <a:prstGeom prst="rect">
            <a:avLst/>
          </a:prstGeom>
          <a:blipFill dpi="0" rotWithShape="1">
            <a:blip r:embed="rId1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595" y="268231"/>
            <a:ext cx="1174120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955" y="1947548"/>
            <a:ext cx="11737847" cy="432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0988243" y="5636524"/>
            <a:ext cx="1095895" cy="1095895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17" descr="utar logo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97" y="5891296"/>
            <a:ext cx="1180186" cy="554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70" y="548303"/>
            <a:ext cx="10248786" cy="2956898"/>
          </a:xfrm>
        </p:spPr>
        <p:txBody>
          <a:bodyPr/>
          <a:lstStyle/>
          <a:p>
            <a:pPr algn="ctr"/>
            <a:r>
              <a:rPr lang="en-US" sz="8000" dirty="0"/>
              <a:t>Outcome-Based Education (OBE)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170" y="3749041"/>
            <a:ext cx="10248786" cy="2950418"/>
          </a:xfrm>
        </p:spPr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OBE </a:t>
            </a:r>
            <a:r>
              <a:rPr lang="en-US" sz="2800" dirty="0"/>
              <a:t>is an approach that focuses on </a:t>
            </a:r>
            <a:r>
              <a:rPr lang="en-US" sz="2800" b="1" dirty="0"/>
              <a:t>the attainment of course outcomes (COs)</a:t>
            </a:r>
          </a:p>
        </p:txBody>
      </p:sp>
    </p:spTree>
    <p:extLst>
      <p:ext uri="{BB962C8B-B14F-4D97-AF65-F5344CB8AC3E}">
        <p14:creationId xmlns:p14="http://schemas.microsoft.com/office/powerpoint/2010/main" val="26839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Learning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27" y="1877575"/>
            <a:ext cx="8204341" cy="46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5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Learning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8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from Qualification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/>
              <a:t>Undergraduate curriculum needs to be transformed into adopting OBE in accordance with requirements from: </a:t>
            </a:r>
          </a:p>
          <a:p>
            <a:pPr lvl="1"/>
            <a:r>
              <a:rPr lang="en-MY" sz="2800" dirty="0"/>
              <a:t>Malaysian Qualifications Framework (MQF) of Malaysian Qualifications Agency (MQA) </a:t>
            </a:r>
          </a:p>
          <a:p>
            <a:pPr lvl="1"/>
            <a:r>
              <a:rPr lang="en-MY" sz="2800" dirty="0"/>
              <a:t>Ministry of Higher Education (</a:t>
            </a:r>
            <a:r>
              <a:rPr lang="en-MY" sz="2800" dirty="0" err="1"/>
              <a:t>MoHE</a:t>
            </a:r>
            <a:r>
              <a:rPr lang="en-MY" sz="2800" dirty="0"/>
              <a:t>) Malaysia – Malaysia Education Blueprint (2015 – 2025) Higher Education (MEB – HE</a:t>
            </a:r>
            <a:r>
              <a:rPr lang="en-MY" sz="2800" dirty="0" smtClean="0"/>
              <a:t>)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03329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OBE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20" y="1851492"/>
            <a:ext cx="8668960" cy="484890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876" y="3097855"/>
            <a:ext cx="18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Professional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876" y="4091277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Programme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876" y="5555230"/>
            <a:ext cx="13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Course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1847310"/>
            <a:ext cx="6972086" cy="50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6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</a:t>
            </a:r>
            <a:r>
              <a:rPr lang="en-US" dirty="0"/>
              <a:t> Outcomes (PO)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400" dirty="0"/>
              <a:t>Programme Outcomes refer to statements that describe what the students should have achieved by graduation time; </a:t>
            </a:r>
          </a:p>
          <a:p>
            <a:r>
              <a:rPr lang="en-MY" sz="2400" dirty="0"/>
              <a:t>Address Cognitive (C), Psychomotor (P), and Affective (A).</a:t>
            </a:r>
          </a:p>
          <a:p>
            <a:r>
              <a:rPr lang="en-MY" sz="2400" dirty="0"/>
              <a:t>MQA’s  8  Learning  Outcome   Domains: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Knowledge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Practical Skills (P)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Social Skills &amp; Responsibilities (A)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Values, Attitudes &amp; Professionalism (A)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Communication, Leadership &amp; Team Skills (P &amp; 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Problem-Solving &amp; Scientific Skills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Information Management &amp; Lifelong Learning Skills (P &amp; 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Managerial &amp; Entrepreneurial Skills (P &amp; A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511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Mapping of Course Outcome </a:t>
            </a:r>
            <a:r>
              <a:rPr lang="en-US" dirty="0" smtClean="0"/>
              <a:t>to </a:t>
            </a:r>
            <a:r>
              <a:rPr lang="en-US" dirty="0" err="1"/>
              <a:t>Programme</a:t>
            </a:r>
            <a:r>
              <a:rPr lang="en-US" dirty="0"/>
              <a:t>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Course Outcome </a:t>
            </a:r>
          </a:p>
          <a:p>
            <a:pPr marL="0" indent="0" algn="ctr">
              <a:buNone/>
            </a:pPr>
            <a:r>
              <a:rPr lang="en-US" sz="2800" dirty="0"/>
              <a:t>contributes to the achievement of </a:t>
            </a:r>
          </a:p>
          <a:p>
            <a:pPr marL="0" indent="0" algn="ctr">
              <a:buNone/>
            </a:pPr>
            <a:r>
              <a:rPr lang="en-US" sz="2800" dirty="0" err="1"/>
              <a:t>Programme</a:t>
            </a:r>
            <a:r>
              <a:rPr lang="en-US" sz="2800" dirty="0"/>
              <a:t> </a:t>
            </a:r>
            <a:r>
              <a:rPr lang="en-US" sz="2800" dirty="0" smtClean="0"/>
              <a:t>Outcome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5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</a:t>
            </a:r>
            <a:r>
              <a:rPr lang="en-US" dirty="0"/>
              <a:t> Educational Objectives (PEO)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PEOs describe the expected achievements of graduates in their career and professional life a few years after graduation.</a:t>
            </a:r>
          </a:p>
          <a:p>
            <a:r>
              <a:rPr lang="en-MY" sz="3200" dirty="0"/>
              <a:t>PEOs are assessed through Alumni Survey after 3 – 5 years of graduation.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125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UTAR Vision and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687"/>
          <a:stretch/>
        </p:blipFill>
        <p:spPr>
          <a:xfrm>
            <a:off x="269595" y="1947548"/>
            <a:ext cx="10674525" cy="44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1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929640"/>
            <a:ext cx="3904593" cy="5851114"/>
            <a:chOff x="124593" y="733096"/>
            <a:chExt cx="3780000" cy="4837428"/>
          </a:xfrm>
        </p:grpSpPr>
        <p:sp>
          <p:nvSpPr>
            <p:cNvPr id="5" name="TextBox 4"/>
            <p:cNvSpPr txBox="1"/>
            <p:nvPr/>
          </p:nvSpPr>
          <p:spPr>
            <a:xfrm>
              <a:off x="124593" y="1610524"/>
              <a:ext cx="3780000" cy="39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UTAR Soft Skills Development Certification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</a:endParaRP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</a:rPr>
                <a:t>7 Core Components:</a:t>
              </a: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</a:rPr>
                <a:t> Communication &amp; Language Skills </a:t>
              </a: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</a:rPr>
                <a:t> Critical Thinking, Creative Thinking</a:t>
              </a: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   &amp; Problem Solving Skills  </a:t>
              </a: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</a:rPr>
                <a:t> EQ &amp; Teamwork Skills </a:t>
              </a: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</a:rPr>
                <a:t> Moral &amp; Professional Ethics </a:t>
              </a: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</a:rPr>
                <a:t> Leadership Skills </a:t>
              </a: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</a:rPr>
                <a:t> Lifelong Learning &amp; Information </a:t>
              </a: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   Management </a:t>
              </a:r>
            </a:p>
            <a:p>
              <a:pPr marL="92075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</a:rPr>
                <a:t> Entrepreneurship Skills</a:t>
              </a:r>
            </a:p>
            <a:p>
              <a:endParaRPr lang="en-MY" sz="1200" dirty="0"/>
            </a:p>
          </p:txBody>
        </p:sp>
        <p:sp>
          <p:nvSpPr>
            <p:cNvPr id="6" name="Bent Arrow 5"/>
            <p:cNvSpPr/>
            <p:nvPr/>
          </p:nvSpPr>
          <p:spPr>
            <a:xfrm>
              <a:off x="1797269" y="733096"/>
              <a:ext cx="2107324" cy="725214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84900" y="204935"/>
            <a:ext cx="4017003" cy="6575820"/>
            <a:chOff x="4090470" y="133943"/>
            <a:chExt cx="3888823" cy="5436581"/>
          </a:xfrm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4090881" y="4958297"/>
              <a:ext cx="3888000" cy="612227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</a:rPr>
                <a:t>Extra-Curricular </a:t>
              </a:r>
              <a:r>
                <a:rPr lang="en-US" b="1" dirty="0" smtClean="0">
                  <a:solidFill>
                    <a:srgbClr val="000000"/>
                  </a:solidFill>
                </a:rPr>
                <a:t>Activities/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00"/>
                  </a:solidFill>
                </a:rPr>
                <a:t>Professional and </a:t>
              </a:r>
              <a:r>
                <a:rPr lang="en-US" b="1" dirty="0">
                  <a:solidFill>
                    <a:srgbClr val="000000"/>
                  </a:solidFill>
                </a:rPr>
                <a:t>External Activities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4090470" y="133943"/>
              <a:ext cx="3888823" cy="435600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25400">
              <a:solidFill>
                <a:schemeClr val="tx1"/>
              </a:solidFill>
              <a:round/>
              <a:headEnd/>
              <a:tailEnd/>
            </a:ln>
            <a:scene3d>
              <a:camera prst="perspectiveFront"/>
              <a:lightRig rig="threePt" dir="t"/>
            </a:scene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87165" y="493716"/>
              <a:ext cx="367787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MY" sz="3200" b="1" dirty="0">
                  <a:solidFill>
                    <a:srgbClr val="000000"/>
                  </a:solidFill>
                </a:rPr>
                <a:t>UTAR </a:t>
              </a:r>
              <a:r>
                <a:rPr lang="en-MY" sz="3200" b="1" dirty="0" smtClean="0">
                  <a:solidFill>
                    <a:srgbClr val="000000"/>
                  </a:solidFill>
                </a:rPr>
                <a:t>Six Educational </a:t>
              </a:r>
              <a:r>
                <a:rPr lang="en-MY" sz="3200" b="1" dirty="0">
                  <a:solidFill>
                    <a:srgbClr val="000000"/>
                  </a:solidFill>
                </a:rPr>
                <a:t>Pillars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MY" sz="3200" b="1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MY" sz="2400" b="1" dirty="0">
                  <a:solidFill>
                    <a:srgbClr val="000000"/>
                  </a:solidFill>
                </a:rPr>
                <a:t> </a:t>
              </a:r>
              <a:r>
                <a:rPr lang="en-MY" sz="2000" dirty="0">
                  <a:solidFill>
                    <a:srgbClr val="000000"/>
                  </a:solidFill>
                </a:rPr>
                <a:t>Virtue and Morality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MY" sz="2000" dirty="0">
                  <a:solidFill>
                    <a:srgbClr val="000000"/>
                  </a:solidFill>
                </a:rPr>
                <a:t> Knowledge and Intellect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MY" sz="2000" dirty="0">
                  <a:solidFill>
                    <a:srgbClr val="000000"/>
                  </a:solidFill>
                </a:rPr>
                <a:t> Physical and Mental Health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MY" sz="2000" dirty="0">
                  <a:solidFill>
                    <a:srgbClr val="000000"/>
                  </a:solidFill>
                </a:rPr>
                <a:t> Sociality and Humanitarianism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MY" sz="2000" dirty="0">
                  <a:solidFill>
                    <a:srgbClr val="000000"/>
                  </a:solidFill>
                </a:rPr>
                <a:t> Aesthetics and Harmony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MY" sz="2000" dirty="0">
                  <a:solidFill>
                    <a:srgbClr val="000000"/>
                  </a:solidFill>
                </a:rPr>
                <a:t> Creativity and Innovation</a:t>
              </a:r>
              <a:endParaRPr lang="en-US" sz="2000" dirty="0">
                <a:solidFill>
                  <a:srgbClr val="000000"/>
                </a:solidFill>
              </a:endParaRPr>
            </a:p>
            <a:p>
              <a:endParaRPr lang="en-MY" sz="3200" dirty="0"/>
            </a:p>
          </p:txBody>
        </p:sp>
        <p:sp>
          <p:nvSpPr>
            <p:cNvPr id="11" name="Up Arrow 10"/>
            <p:cNvSpPr/>
            <p:nvPr/>
          </p:nvSpPr>
          <p:spPr>
            <a:xfrm>
              <a:off x="5818881" y="4533234"/>
              <a:ext cx="432000" cy="396000"/>
            </a:xfrm>
            <a:prstGeom prst="up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85797" y="911354"/>
            <a:ext cx="3904593" cy="5956662"/>
            <a:chOff x="8210390" y="733096"/>
            <a:chExt cx="3780000" cy="4924690"/>
          </a:xfrm>
        </p:grpSpPr>
        <p:sp>
          <p:nvSpPr>
            <p:cNvPr id="13" name="TextBox 12"/>
            <p:cNvSpPr txBox="1"/>
            <p:nvPr/>
          </p:nvSpPr>
          <p:spPr>
            <a:xfrm>
              <a:off x="8210390" y="1610524"/>
              <a:ext cx="3780000" cy="40472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</a:rPr>
                <a:t>8 MQF Learning Outcomes Domains (LODs</a:t>
              </a:r>
              <a:r>
                <a:rPr lang="en-US" sz="2400" b="1" dirty="0" smtClean="0">
                  <a:solidFill>
                    <a:srgbClr val="000000"/>
                  </a:solidFill>
                </a:rPr>
                <a:t>)</a:t>
              </a:r>
              <a:r>
                <a:rPr lang="en-US" sz="2400" dirty="0" smtClean="0">
                  <a:solidFill>
                    <a:srgbClr val="000000"/>
                  </a:solidFill>
                </a:rPr>
                <a:t>: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 smtClean="0">
                <a:solidFill>
                  <a:srgbClr val="000000"/>
                </a:solidFill>
              </a:endParaRPr>
            </a:p>
            <a:p>
              <a:pPr marL="268288" indent="-268288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  <a:tabLst>
                  <a:tab pos="268288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Knowledge</a:t>
              </a:r>
            </a:p>
            <a:p>
              <a:pPr marL="268288" indent="-268288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 smtClean="0">
                  <a:solidFill>
                    <a:srgbClr val="000000"/>
                  </a:solidFill>
                </a:rPr>
                <a:t>Practical </a:t>
              </a:r>
              <a:r>
                <a:rPr lang="en-US" dirty="0">
                  <a:solidFill>
                    <a:srgbClr val="000000"/>
                  </a:solidFill>
                </a:rPr>
                <a:t>Skills</a:t>
              </a:r>
            </a:p>
            <a:p>
              <a:pPr marL="268288" indent="-268288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 smtClean="0">
                  <a:solidFill>
                    <a:srgbClr val="000000"/>
                  </a:solidFill>
                </a:rPr>
                <a:t>Social </a:t>
              </a:r>
              <a:r>
                <a:rPr lang="en-US" dirty="0">
                  <a:solidFill>
                    <a:srgbClr val="000000"/>
                  </a:solidFill>
                </a:rPr>
                <a:t>Skills &amp; Responsibilities</a:t>
              </a:r>
            </a:p>
            <a:p>
              <a:pPr marL="268288" indent="-268288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 smtClean="0">
                  <a:solidFill>
                    <a:srgbClr val="000000"/>
                  </a:solidFill>
                </a:rPr>
                <a:t>Values</a:t>
              </a:r>
              <a:r>
                <a:rPr lang="en-US" dirty="0">
                  <a:solidFill>
                    <a:srgbClr val="000000"/>
                  </a:solidFill>
                </a:rPr>
                <a:t>, Attitudes &amp; </a:t>
              </a:r>
              <a:r>
                <a:rPr lang="en-US" dirty="0" smtClean="0">
                  <a:solidFill>
                    <a:srgbClr val="000000"/>
                  </a:solidFill>
                </a:rPr>
                <a:t>Professionalism</a:t>
              </a:r>
              <a:endParaRPr lang="en-US" dirty="0">
                <a:solidFill>
                  <a:srgbClr val="000000"/>
                </a:solidFill>
              </a:endParaRPr>
            </a:p>
            <a:p>
              <a:pPr marL="268288" indent="-268288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 smtClean="0">
                  <a:solidFill>
                    <a:srgbClr val="000000"/>
                  </a:solidFill>
                </a:rPr>
                <a:t>Communication</a:t>
              </a:r>
              <a:r>
                <a:rPr lang="en-US" dirty="0">
                  <a:solidFill>
                    <a:srgbClr val="000000"/>
                  </a:solidFill>
                </a:rPr>
                <a:t>,  Leadership &amp; Team Skills</a:t>
              </a:r>
            </a:p>
            <a:p>
              <a:pPr marL="268288" indent="-268288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 smtClean="0">
                  <a:solidFill>
                    <a:srgbClr val="000000"/>
                  </a:solidFill>
                </a:rPr>
                <a:t>Problem-Solving </a:t>
              </a:r>
              <a:r>
                <a:rPr lang="en-US" dirty="0">
                  <a:solidFill>
                    <a:srgbClr val="000000"/>
                  </a:solidFill>
                </a:rPr>
                <a:t>&amp; Scientific Skills</a:t>
              </a:r>
            </a:p>
            <a:p>
              <a:pPr marL="268288" indent="-268288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 smtClean="0">
                  <a:solidFill>
                    <a:srgbClr val="000000"/>
                  </a:solidFill>
                </a:rPr>
                <a:t>Information </a:t>
              </a:r>
              <a:r>
                <a:rPr lang="en-US" dirty="0">
                  <a:solidFill>
                    <a:srgbClr val="000000"/>
                  </a:solidFill>
                </a:rPr>
                <a:t>Management &amp; Lifelong Learning Skills</a:t>
              </a:r>
            </a:p>
            <a:p>
              <a:pPr marL="268288" indent="-268288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dirty="0" smtClean="0">
                  <a:solidFill>
                    <a:srgbClr val="000000"/>
                  </a:solidFill>
                </a:rPr>
                <a:t>Managerial </a:t>
              </a:r>
              <a:r>
                <a:rPr lang="en-US" dirty="0">
                  <a:solidFill>
                    <a:srgbClr val="000000"/>
                  </a:solidFill>
                </a:rPr>
                <a:t>and Entrepreneurial </a:t>
              </a:r>
              <a:r>
                <a:rPr lang="en-US" dirty="0" smtClean="0">
                  <a:solidFill>
                    <a:srgbClr val="000000"/>
                  </a:solidFill>
                </a:rPr>
                <a:t>Skills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Bent Arrow 13"/>
            <p:cNvSpPr/>
            <p:nvPr/>
          </p:nvSpPr>
          <p:spPr>
            <a:xfrm flipH="1">
              <a:off x="8210390" y="733096"/>
              <a:ext cx="2107324" cy="725214"/>
            </a:xfrm>
            <a:prstGeom prst="ben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024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310</TotalTime>
  <Words>379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Wingdings</vt:lpstr>
      <vt:lpstr>Wood Type</vt:lpstr>
      <vt:lpstr>Outcome-Based Education (OBE)</vt:lpstr>
      <vt:lpstr>Requirement from Qualification Bodies</vt:lpstr>
      <vt:lpstr>OBE Framework</vt:lpstr>
      <vt:lpstr>Course Outcomes</vt:lpstr>
      <vt:lpstr>Programme Outcomes (PO)</vt:lpstr>
      <vt:lpstr>Mapping of Course Outcome to Programme Outcome</vt:lpstr>
      <vt:lpstr>Programme Educational Objectives (PEO)</vt:lpstr>
      <vt:lpstr>UTAR Vision and Mission</vt:lpstr>
      <vt:lpstr>PowerPoint Presentation</vt:lpstr>
      <vt:lpstr>Student Learning Time</vt:lpstr>
      <vt:lpstr>Student Learning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MPU33213 Computer Ethics and Professional Responsibility</dc:title>
  <dc:creator>Yim Ling</dc:creator>
  <cp:lastModifiedBy>Yim Ling</cp:lastModifiedBy>
  <cp:revision>21</cp:revision>
  <dcterms:created xsi:type="dcterms:W3CDTF">2019-10-16T03:35:38Z</dcterms:created>
  <dcterms:modified xsi:type="dcterms:W3CDTF">2019-12-28T01:06:26Z</dcterms:modified>
</cp:coreProperties>
</file>