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257" r:id="rId3"/>
    <p:sldId id="347" r:id="rId4"/>
    <p:sldId id="258" r:id="rId5"/>
    <p:sldId id="312" r:id="rId6"/>
    <p:sldId id="259" r:id="rId7"/>
    <p:sldId id="260" r:id="rId8"/>
    <p:sldId id="313" r:id="rId9"/>
    <p:sldId id="314" r:id="rId10"/>
    <p:sldId id="262" r:id="rId11"/>
    <p:sldId id="315" r:id="rId12"/>
    <p:sldId id="263" r:id="rId13"/>
    <p:sldId id="316" r:id="rId14"/>
    <p:sldId id="326" r:id="rId15"/>
    <p:sldId id="327" r:id="rId16"/>
    <p:sldId id="348" r:id="rId17"/>
    <p:sldId id="264" r:id="rId18"/>
    <p:sldId id="317" r:id="rId19"/>
    <p:sldId id="265" r:id="rId20"/>
    <p:sldId id="318" r:id="rId21"/>
    <p:sldId id="266" r:id="rId22"/>
    <p:sldId id="267" r:id="rId23"/>
    <p:sldId id="268" r:id="rId24"/>
    <p:sldId id="325" r:id="rId25"/>
    <p:sldId id="328" r:id="rId26"/>
    <p:sldId id="270" r:id="rId27"/>
    <p:sldId id="331" r:id="rId28"/>
    <p:sldId id="332" r:id="rId29"/>
    <p:sldId id="349" r:id="rId30"/>
    <p:sldId id="271" r:id="rId31"/>
    <p:sldId id="272" r:id="rId32"/>
    <p:sldId id="273" r:id="rId33"/>
    <p:sldId id="320" r:id="rId34"/>
    <p:sldId id="274" r:id="rId35"/>
    <p:sldId id="276" r:id="rId36"/>
    <p:sldId id="277" r:id="rId37"/>
    <p:sldId id="278" r:id="rId38"/>
    <p:sldId id="279" r:id="rId39"/>
    <p:sldId id="355" r:id="rId40"/>
    <p:sldId id="333" r:id="rId41"/>
    <p:sldId id="334" r:id="rId42"/>
    <p:sldId id="350" r:id="rId43"/>
    <p:sldId id="281" r:id="rId44"/>
    <p:sldId id="337" r:id="rId45"/>
    <p:sldId id="338" r:id="rId46"/>
    <p:sldId id="339" r:id="rId47"/>
    <p:sldId id="340" r:id="rId48"/>
    <p:sldId id="356" r:id="rId49"/>
    <p:sldId id="335" r:id="rId50"/>
    <p:sldId id="336" r:id="rId51"/>
    <p:sldId id="343" r:id="rId52"/>
    <p:sldId id="289" r:id="rId53"/>
    <p:sldId id="290" r:id="rId54"/>
    <p:sldId id="291" r:id="rId55"/>
    <p:sldId id="292" r:id="rId56"/>
    <p:sldId id="293" r:id="rId57"/>
    <p:sldId id="294" r:id="rId58"/>
    <p:sldId id="344" r:id="rId59"/>
    <p:sldId id="295" r:id="rId60"/>
    <p:sldId id="296" r:id="rId61"/>
    <p:sldId id="357" r:id="rId62"/>
    <p:sldId id="341" r:id="rId63"/>
    <p:sldId id="342" r:id="rId64"/>
    <p:sldId id="345" r:id="rId65"/>
    <p:sldId id="297" r:id="rId66"/>
    <p:sldId id="298" r:id="rId67"/>
    <p:sldId id="311" r:id="rId68"/>
    <p:sldId id="310" r:id="rId69"/>
    <p:sldId id="299" r:id="rId70"/>
    <p:sldId id="346"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8401" autoAdjust="0"/>
  </p:normalViewPr>
  <p:slideViewPr>
    <p:cSldViewPr snapToObjects="1">
      <p:cViewPr varScale="1">
        <p:scale>
          <a:sx n="97" d="100"/>
          <a:sy n="97" d="100"/>
        </p:scale>
        <p:origin x="1160" y="184"/>
      </p:cViewPr>
      <p:guideLst>
        <p:guide orient="horz" pos="2160"/>
        <p:guide pos="3840"/>
      </p:guideLst>
    </p:cSldViewPr>
  </p:slideViewPr>
  <p:notesTextViewPr>
    <p:cViewPr>
      <p:scale>
        <a:sx n="100" d="100"/>
        <a:sy n="100" d="100"/>
      </p:scale>
      <p:origin x="0" y="0"/>
    </p:cViewPr>
  </p:notesTextViewPr>
  <p:notesViewPr>
    <p:cSldViewPr snapToObjects="1">
      <p:cViewPr varScale="1">
        <p:scale>
          <a:sx n="87" d="100"/>
          <a:sy n="87" d="100"/>
        </p:scale>
        <p:origin x="3762"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59992B-640C-42D3-87CC-06A774D8B2EC}" type="datetimeFigureOut">
              <a:rPr lang="en-GB" smtClean="0"/>
              <a:t>13/01/2020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14EE6F-70BA-48B7-BAF5-60A73858B336}" type="slidenum">
              <a:rPr lang="en-GB" smtClean="0"/>
              <a:t>‹#›</a:t>
            </a:fld>
            <a:endParaRPr lang="en-GB"/>
          </a:p>
        </p:txBody>
      </p:sp>
    </p:spTree>
    <p:extLst>
      <p:ext uri="{BB962C8B-B14F-4D97-AF65-F5344CB8AC3E}">
        <p14:creationId xmlns:p14="http://schemas.microsoft.com/office/powerpoint/2010/main" val="1009061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B14EE6F-70BA-48B7-BAF5-60A73858B336}" type="slidenum">
              <a:rPr lang="en-GB" smtClean="0"/>
              <a:t>2</a:t>
            </a:fld>
            <a:endParaRPr lang="en-GB"/>
          </a:p>
        </p:txBody>
      </p:sp>
    </p:spTree>
    <p:extLst>
      <p:ext uri="{BB962C8B-B14F-4D97-AF65-F5344CB8AC3E}">
        <p14:creationId xmlns:p14="http://schemas.microsoft.com/office/powerpoint/2010/main" val="3602741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B14EE6F-70BA-48B7-BAF5-60A73858B336}" type="slidenum">
              <a:rPr lang="en-GB" smtClean="0"/>
              <a:t>12</a:t>
            </a:fld>
            <a:endParaRPr lang="en-GB"/>
          </a:p>
        </p:txBody>
      </p:sp>
    </p:spTree>
    <p:extLst>
      <p:ext uri="{BB962C8B-B14F-4D97-AF65-F5344CB8AC3E}">
        <p14:creationId xmlns:p14="http://schemas.microsoft.com/office/powerpoint/2010/main" val="1889671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BB14EE6F-70BA-48B7-BAF5-60A73858B336}" type="slidenum">
              <a:rPr lang="en-GB" smtClean="0"/>
              <a:t>33</a:t>
            </a:fld>
            <a:endParaRPr lang="en-GB"/>
          </a:p>
        </p:txBody>
      </p:sp>
    </p:spTree>
    <p:extLst>
      <p:ext uri="{BB962C8B-B14F-4D97-AF65-F5344CB8AC3E}">
        <p14:creationId xmlns:p14="http://schemas.microsoft.com/office/powerpoint/2010/main" val="744609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smtClean="0"/>
              <a:pPr/>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a:p>
        </p:txBody>
      </p:sp>
      <p:sp>
        <p:nvSpPr>
          <p:cNvPr id="7" name="TextBox 6"/>
          <p:cNvSpPr txBox="1"/>
          <p:nvPr userDrawn="1"/>
        </p:nvSpPr>
        <p:spPr>
          <a:xfrm>
            <a:off x="0" y="0"/>
            <a:ext cx="12192000" cy="615553"/>
          </a:xfrm>
          <a:prstGeom prst="rect">
            <a:avLst/>
          </a:prstGeom>
          <a:solidFill>
            <a:srgbClr val="00B0F0"/>
          </a:solidFill>
        </p:spPr>
        <p:txBody>
          <a:bodyPr wrap="square" tIns="0" bIns="0" rtlCol="0">
            <a:spAutoFit/>
          </a:bodyPr>
          <a:lstStyle/>
          <a:p>
            <a:pPr algn="ctr"/>
            <a:r>
              <a:rPr lang="en-US" sz="2200" b="1" dirty="0"/>
              <a:t>RBCS</a:t>
            </a:r>
          </a:p>
          <a:p>
            <a:pPr algn="ctr"/>
            <a:r>
              <a:rPr lang="en-US" dirty="0"/>
              <a:t>www.rbcs-us.com</a:t>
            </a:r>
            <a:endParaRPr lang="en-GB" dirty="0"/>
          </a:p>
        </p:txBody>
      </p:sp>
    </p:spTree>
    <p:extLst>
      <p:ext uri="{BB962C8B-B14F-4D97-AF65-F5344CB8AC3E}">
        <p14:creationId xmlns:p14="http://schemas.microsoft.com/office/powerpoint/2010/main" val="2447475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pPr/>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4073667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pPr/>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1931305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10515600" cy="914400"/>
          </a:xfrm>
        </p:spPr>
        <p:txBody>
          <a:bodyPr lIns="0" rIns="0" bIns="0"/>
          <a:lstStyle/>
          <a:p>
            <a:r>
              <a:rPr lang="en-US" dirty="0"/>
              <a:t>Click to edit Master title style</a:t>
            </a:r>
          </a:p>
        </p:txBody>
      </p:sp>
      <p:sp>
        <p:nvSpPr>
          <p:cNvPr id="3" name="Content Placeholder 2"/>
          <p:cNvSpPr>
            <a:spLocks noGrp="1"/>
          </p:cNvSpPr>
          <p:nvPr>
            <p:ph idx="1"/>
          </p:nvPr>
        </p:nvSpPr>
        <p:spPr>
          <a:xfrm>
            <a:off x="838200" y="1447800"/>
            <a:ext cx="10515600" cy="5410200"/>
          </a:xfrm>
        </p:spPr>
        <p:txBody>
          <a:bodyPr lIns="0" tIns="0" rIns="0" bIns="0"/>
          <a:lstStyle>
            <a:lvl1pPr>
              <a:defRPr sz="3400"/>
            </a:lvl1pPr>
            <a:lvl2pPr>
              <a:defRPr sz="3200"/>
            </a:lvl2pPr>
            <a:lvl3pPr>
              <a:defRPr sz="3000"/>
            </a:lvl3pPr>
            <a:lvl4pPr>
              <a:defRPr sz="2800"/>
            </a:lvl4pPr>
            <a:lvl5pPr>
              <a:defRPr sz="2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0" y="0"/>
            <a:ext cx="12192000" cy="615553"/>
          </a:xfrm>
          <a:prstGeom prst="rect">
            <a:avLst/>
          </a:prstGeom>
          <a:solidFill>
            <a:srgbClr val="00B0F0"/>
          </a:solidFill>
        </p:spPr>
        <p:txBody>
          <a:bodyPr wrap="square" tIns="0" bIns="0" rtlCol="0">
            <a:spAutoFit/>
          </a:bodyPr>
          <a:lstStyle/>
          <a:p>
            <a:pPr algn="ctr"/>
            <a:r>
              <a:rPr lang="en-US" sz="2200" b="1" dirty="0"/>
              <a:t>RBCS</a:t>
            </a:r>
          </a:p>
          <a:p>
            <a:pPr algn="ctr"/>
            <a:r>
              <a:rPr lang="en-US" dirty="0"/>
              <a:t>www.rbcs-us.com</a:t>
            </a:r>
            <a:endParaRPr lang="en-GB" dirty="0"/>
          </a:p>
        </p:txBody>
      </p:sp>
      <p:cxnSp>
        <p:nvCxnSpPr>
          <p:cNvPr id="9" name="Straight Connector 8"/>
          <p:cNvCxnSpPr/>
          <p:nvPr userDrawn="1"/>
        </p:nvCxnSpPr>
        <p:spPr>
          <a:xfrm>
            <a:off x="838200" y="1295400"/>
            <a:ext cx="10515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0866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pPr/>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821125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smtClean="0"/>
              <a:pPr/>
              <a:t>1/13/20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1895167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smtClean="0"/>
              <a:pPr/>
              <a:t>1/13/20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880514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smtClean="0"/>
              <a:pPr/>
              <a:t>1/13/20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3205484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pPr/>
              <a:t>1/13/20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232112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pPr/>
              <a:t>1/13/20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4167681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pPr/>
              <a:t>1/13/20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3453901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pPr/>
              <a:t>1/13/20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712059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667000"/>
            <a:ext cx="9144000" cy="1376363"/>
          </a:xfrm>
        </p:spPr>
        <p:txBody>
          <a:bodyPr/>
          <a:lstStyle/>
          <a:p>
            <a:r>
              <a:rPr lang="en-GB" dirty="0"/>
              <a:t>Fundamental of Testing</a:t>
            </a:r>
            <a:endParaRPr lang="en-US" dirty="0"/>
          </a:p>
        </p:txBody>
      </p:sp>
      <p:sp>
        <p:nvSpPr>
          <p:cNvPr id="3" name="Subtitle 2"/>
          <p:cNvSpPr>
            <a:spLocks noGrp="1"/>
          </p:cNvSpPr>
          <p:nvPr>
            <p:ph type="subTitle" idx="1"/>
          </p:nvPr>
        </p:nvSpPr>
        <p:spPr>
          <a:xfrm>
            <a:off x="1371600" y="1600200"/>
            <a:ext cx="9144000" cy="994085"/>
          </a:xfrm>
        </p:spPr>
        <p:txBody>
          <a:bodyPr>
            <a:normAutofit/>
          </a:bodyPr>
          <a:lstStyle/>
          <a:p>
            <a:r>
              <a:rPr lang="en-US" sz="6000" dirty="0"/>
              <a:t>Chapter 1</a:t>
            </a:r>
          </a:p>
        </p:txBody>
      </p:sp>
    </p:spTree>
    <p:extLst>
      <p:ext uri="{BB962C8B-B14F-4D97-AF65-F5344CB8AC3E}">
        <p14:creationId xmlns:p14="http://schemas.microsoft.com/office/powerpoint/2010/main" val="1804289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What does "Quality" mean?</a:t>
            </a:r>
          </a:p>
        </p:txBody>
      </p:sp>
      <p:sp>
        <p:nvSpPr>
          <p:cNvPr id="3" name="Content Placeholder 2"/>
          <p:cNvSpPr>
            <a:spLocks noGrp="1"/>
          </p:cNvSpPr>
          <p:nvPr>
            <p:ph idx="1"/>
          </p:nvPr>
        </p:nvSpPr>
        <p:spPr/>
        <p:txBody>
          <a:bodyPr>
            <a:normAutofit/>
          </a:bodyPr>
          <a:lstStyle/>
          <a:p>
            <a:pPr>
              <a:buFont typeface="Wingdings" pitchFamily="2" charset="2"/>
              <a:buChar char="Ø"/>
            </a:pPr>
            <a:r>
              <a:rPr lang="en-GB" dirty="0"/>
              <a:t>"Fitness for use" vs. "Conformance to requirements“</a:t>
            </a:r>
          </a:p>
          <a:p>
            <a:pPr lvl="1"/>
            <a:r>
              <a:rPr lang="en-US" dirty="0"/>
              <a:t>“Fitness for use”: user determines the quality</a:t>
            </a:r>
          </a:p>
          <a:p>
            <a:pPr lvl="1"/>
            <a:r>
              <a:rPr lang="en-US" dirty="0"/>
              <a:t>“Conformance to requirements”: requires the system to work as specified in document.</a:t>
            </a:r>
          </a:p>
          <a:p>
            <a:pPr lvl="2"/>
            <a:r>
              <a:rPr lang="en-US" dirty="0"/>
              <a:t>The question: the correctness of document</a:t>
            </a:r>
            <a:endParaRPr lang="en-GB" dirty="0"/>
          </a:p>
        </p:txBody>
      </p:sp>
    </p:spTree>
    <p:extLst>
      <p:ext uri="{BB962C8B-B14F-4D97-AF65-F5344CB8AC3E}">
        <p14:creationId xmlns:p14="http://schemas.microsoft.com/office/powerpoint/2010/main" val="1953443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does "Quality" mean? (</a:t>
            </a:r>
            <a:r>
              <a:rPr lang="en-GB" dirty="0" err="1"/>
              <a:t>cont</a:t>
            </a:r>
            <a:r>
              <a:rPr lang="en-GB" dirty="0"/>
              <a:t>’)</a:t>
            </a:r>
          </a:p>
        </p:txBody>
      </p:sp>
      <p:sp>
        <p:nvSpPr>
          <p:cNvPr id="3" name="Content Placeholder 2"/>
          <p:cNvSpPr>
            <a:spLocks noGrp="1"/>
          </p:cNvSpPr>
          <p:nvPr>
            <p:ph idx="1"/>
          </p:nvPr>
        </p:nvSpPr>
        <p:spPr/>
        <p:txBody>
          <a:bodyPr>
            <a:normAutofit/>
          </a:bodyPr>
          <a:lstStyle/>
          <a:p>
            <a:pPr>
              <a:buFont typeface="Wingdings" pitchFamily="2" charset="2"/>
              <a:buChar char="Ø"/>
            </a:pPr>
            <a:r>
              <a:rPr lang="en-GB" dirty="0"/>
              <a:t>Testing and quality (testing as a means of managing quality risks)</a:t>
            </a:r>
          </a:p>
          <a:p>
            <a:pPr lvl="1"/>
            <a:r>
              <a:rPr lang="en-GB" dirty="0"/>
              <a:t>Tests give higher confidence level when they find fewer bugs</a:t>
            </a:r>
          </a:p>
          <a:p>
            <a:pPr lvl="1"/>
            <a:r>
              <a:rPr lang="en-GB" dirty="0"/>
              <a:t>Passing tests reduce the level of quality risk (provided the tests designed properly)</a:t>
            </a:r>
          </a:p>
          <a:p>
            <a:pPr lvl="1"/>
            <a:r>
              <a:rPr lang="en-GB" dirty="0"/>
              <a:t>Failing tests provide a chance to improve quality</a:t>
            </a:r>
          </a:p>
          <a:p>
            <a:pPr lvl="1"/>
            <a:r>
              <a:rPr lang="en-GB" dirty="0"/>
              <a:t>Adequate coverage of test set gives an good assessment of the system quality</a:t>
            </a:r>
          </a:p>
        </p:txBody>
      </p:sp>
    </p:spTree>
    <p:extLst>
      <p:ext uri="{BB962C8B-B14F-4D97-AF65-F5344CB8AC3E}">
        <p14:creationId xmlns:p14="http://schemas.microsoft.com/office/powerpoint/2010/main" val="3996084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does "Quality" mean? (</a:t>
            </a:r>
            <a:r>
              <a:rPr lang="en-GB" dirty="0" err="1"/>
              <a:t>cont</a:t>
            </a:r>
            <a:r>
              <a:rPr lang="en-GB" dirty="0"/>
              <a:t>’)</a:t>
            </a:r>
          </a:p>
        </p:txBody>
      </p:sp>
      <p:sp>
        <p:nvSpPr>
          <p:cNvPr id="3" name="Content Placeholder 2"/>
          <p:cNvSpPr>
            <a:spLocks noGrp="1"/>
          </p:cNvSpPr>
          <p:nvPr>
            <p:ph idx="1"/>
          </p:nvPr>
        </p:nvSpPr>
        <p:spPr/>
        <p:txBody>
          <a:bodyPr>
            <a:normAutofit/>
          </a:bodyPr>
          <a:lstStyle/>
          <a:p>
            <a:pPr>
              <a:buFont typeface="Wingdings" pitchFamily="2" charset="2"/>
              <a:buChar char="Ø"/>
            </a:pPr>
            <a:r>
              <a:rPr lang="en-GB" dirty="0"/>
              <a:t>Question: Are we testing the right things?</a:t>
            </a:r>
          </a:p>
          <a:p>
            <a:pPr lvl="1"/>
            <a:r>
              <a:rPr lang="en-GB" dirty="0"/>
              <a:t>What are the </a:t>
            </a:r>
            <a:r>
              <a:rPr lang="en-GB" b="1" dirty="0"/>
              <a:t>important quality characteristics </a:t>
            </a:r>
            <a:r>
              <a:rPr lang="en-GB" dirty="0"/>
              <a:t>for your system? Examples, performance, usability, reliability, accuracy, etc.</a:t>
            </a:r>
          </a:p>
          <a:p>
            <a:pPr lvl="1"/>
            <a:r>
              <a:rPr lang="en-GB" dirty="0"/>
              <a:t>Are you testing them enough?</a:t>
            </a:r>
          </a:p>
        </p:txBody>
      </p:sp>
    </p:spTree>
    <p:extLst>
      <p:ext uri="{BB962C8B-B14F-4D97-AF65-F5344CB8AC3E}">
        <p14:creationId xmlns:p14="http://schemas.microsoft.com/office/powerpoint/2010/main" val="496060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does "Quality" mean? (</a:t>
            </a:r>
            <a:r>
              <a:rPr lang="en-GB" dirty="0" err="1"/>
              <a:t>cont</a:t>
            </a:r>
            <a:r>
              <a:rPr lang="en-GB" dirty="0"/>
              <a:t>’)</a:t>
            </a:r>
          </a:p>
        </p:txBody>
      </p:sp>
      <p:sp>
        <p:nvSpPr>
          <p:cNvPr id="3" name="Content Placeholder 2"/>
          <p:cNvSpPr>
            <a:spLocks noGrp="1"/>
          </p:cNvSpPr>
          <p:nvPr>
            <p:ph idx="1"/>
          </p:nvPr>
        </p:nvSpPr>
        <p:spPr/>
        <p:txBody>
          <a:bodyPr>
            <a:normAutofit/>
          </a:bodyPr>
          <a:lstStyle/>
          <a:p>
            <a:pPr>
              <a:buFont typeface="Wingdings" pitchFamily="2" charset="2"/>
              <a:buChar char="Ø"/>
            </a:pPr>
            <a:r>
              <a:rPr lang="en-GB" dirty="0"/>
              <a:t>Testing, quality assurance and quality improvement</a:t>
            </a:r>
          </a:p>
          <a:p>
            <a:pPr lvl="1"/>
            <a:r>
              <a:rPr lang="en-US" dirty="0"/>
              <a:t>Testing </a:t>
            </a:r>
            <a:r>
              <a:rPr lang="en-US" dirty="0">
                <a:sym typeface="Symbol" panose="05050102010706020507" pitchFamily="18" charset="2"/>
              </a:rPr>
              <a:t> quality assurance (QA)</a:t>
            </a:r>
            <a:endParaRPr lang="en-GB" dirty="0"/>
          </a:p>
          <a:p>
            <a:pPr lvl="1"/>
            <a:r>
              <a:rPr lang="en-GB" b="1" dirty="0"/>
              <a:t>Testing is part of a larger quality assurance strategy </a:t>
            </a:r>
            <a:r>
              <a:rPr lang="en-GB" dirty="0"/>
              <a:t>for a project. (Then, how to assure the quality?)</a:t>
            </a:r>
          </a:p>
          <a:p>
            <a:pPr lvl="1"/>
            <a:r>
              <a:rPr lang="en-US" dirty="0"/>
              <a:t>Paying attention throughout the software lifecycle and </a:t>
            </a:r>
            <a:r>
              <a:rPr lang="en-GB" dirty="0"/>
              <a:t>organisation</a:t>
            </a:r>
            <a:r>
              <a:rPr lang="en-US" dirty="0"/>
              <a:t> will assure the quality</a:t>
            </a:r>
          </a:p>
          <a:p>
            <a:pPr lvl="1"/>
            <a:r>
              <a:rPr lang="en-US" dirty="0"/>
              <a:t>Testing provides </a:t>
            </a:r>
            <a:r>
              <a:rPr lang="en-US" b="1" dirty="0"/>
              <a:t>inputs for quality improvement</a:t>
            </a:r>
          </a:p>
          <a:p>
            <a:pPr lvl="2"/>
            <a:r>
              <a:rPr lang="en-GB" b="1" dirty="0"/>
              <a:t>Analyse the root causes </a:t>
            </a:r>
            <a:r>
              <a:rPr lang="en-GB" dirty="0"/>
              <a:t>of defects found on current projects and take steps to reduce their incidence for future projects to improve quality</a:t>
            </a:r>
          </a:p>
        </p:txBody>
      </p:sp>
    </p:spTree>
    <p:extLst>
      <p:ext uri="{BB962C8B-B14F-4D97-AF65-F5344CB8AC3E}">
        <p14:creationId xmlns:p14="http://schemas.microsoft.com/office/powerpoint/2010/main" val="4144761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2E25D-D508-4245-B9D7-04424B558C71}"/>
              </a:ext>
            </a:extLst>
          </p:cNvPr>
          <p:cNvSpPr>
            <a:spLocks noGrp="1"/>
          </p:cNvSpPr>
          <p:nvPr>
            <p:ph type="title"/>
          </p:nvPr>
        </p:nvSpPr>
        <p:spPr/>
        <p:txBody>
          <a:bodyPr/>
          <a:lstStyle/>
          <a:p>
            <a:r>
              <a:rPr lang="en-US" dirty="0"/>
              <a:t>Key concepts</a:t>
            </a:r>
          </a:p>
        </p:txBody>
      </p:sp>
      <p:sp>
        <p:nvSpPr>
          <p:cNvPr id="3" name="Content Placeholder 2">
            <a:extLst>
              <a:ext uri="{FF2B5EF4-FFF2-40B4-BE49-F238E27FC236}">
                <a16:creationId xmlns:a16="http://schemas.microsoft.com/office/drawing/2014/main" id="{56FC4E97-F5B4-D744-A8C9-499C94834D81}"/>
              </a:ext>
            </a:extLst>
          </p:cNvPr>
          <p:cNvSpPr>
            <a:spLocks noGrp="1"/>
          </p:cNvSpPr>
          <p:nvPr>
            <p:ph idx="1"/>
          </p:nvPr>
        </p:nvSpPr>
        <p:spPr/>
        <p:txBody>
          <a:bodyPr/>
          <a:lstStyle/>
          <a:p>
            <a:pPr>
              <a:buFont typeface="Zapf Dingbats"/>
              <a:buChar char="✤"/>
            </a:pPr>
            <a:r>
              <a:rPr lang="en-US" dirty="0"/>
              <a:t>How bugs can cause harm</a:t>
            </a:r>
          </a:p>
          <a:p>
            <a:pPr>
              <a:buFont typeface="Zapf Dingbats"/>
              <a:buChar char="✤"/>
            </a:pPr>
            <a:r>
              <a:rPr lang="en-US" dirty="0"/>
              <a:t>Bugs and their effects</a:t>
            </a:r>
          </a:p>
          <a:p>
            <a:pPr>
              <a:buFont typeface="Zapf Dingbats"/>
              <a:buChar char="✤"/>
            </a:pPr>
            <a:r>
              <a:rPr lang="en-US" dirty="0"/>
              <a:t>The necessity of testing</a:t>
            </a:r>
          </a:p>
          <a:p>
            <a:pPr>
              <a:buFont typeface="Zapf Dingbats"/>
              <a:buChar char="✤"/>
            </a:pPr>
            <a:r>
              <a:rPr lang="en-US" dirty="0"/>
              <a:t>The role of testing in quality assurance</a:t>
            </a:r>
          </a:p>
        </p:txBody>
      </p:sp>
    </p:spTree>
    <p:extLst>
      <p:ext uri="{BB962C8B-B14F-4D97-AF65-F5344CB8AC3E}">
        <p14:creationId xmlns:p14="http://schemas.microsoft.com/office/powerpoint/2010/main" val="4272313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5443-5D74-994E-9BD6-8C1596A008CC}"/>
              </a:ext>
            </a:extLst>
          </p:cNvPr>
          <p:cNvSpPr>
            <a:spLocks noGrp="1"/>
          </p:cNvSpPr>
          <p:nvPr>
            <p:ph type="title"/>
          </p:nvPr>
        </p:nvSpPr>
        <p:spPr/>
        <p:txBody>
          <a:bodyPr/>
          <a:lstStyle/>
          <a:p>
            <a:r>
              <a:rPr lang="en-US" dirty="0"/>
              <a:t>Terms to remember</a:t>
            </a:r>
          </a:p>
        </p:txBody>
      </p:sp>
      <p:sp>
        <p:nvSpPr>
          <p:cNvPr id="3" name="Content Placeholder 2">
            <a:extLst>
              <a:ext uri="{FF2B5EF4-FFF2-40B4-BE49-F238E27FC236}">
                <a16:creationId xmlns:a16="http://schemas.microsoft.com/office/drawing/2014/main" id="{FA324F66-2866-6146-9DFD-2F91A09132C3}"/>
              </a:ext>
            </a:extLst>
          </p:cNvPr>
          <p:cNvSpPr>
            <a:spLocks noGrp="1"/>
          </p:cNvSpPr>
          <p:nvPr>
            <p:ph idx="1"/>
          </p:nvPr>
        </p:nvSpPr>
        <p:spPr/>
        <p:txBody>
          <a:bodyPr/>
          <a:lstStyle/>
          <a:p>
            <a:pPr>
              <a:buFont typeface="Zapf Dingbats"/>
              <a:buChar char="✤"/>
            </a:pPr>
            <a:r>
              <a:rPr lang="en-US" dirty="0"/>
              <a:t>Bug</a:t>
            </a:r>
          </a:p>
          <a:p>
            <a:pPr>
              <a:buFont typeface="Zapf Dingbats"/>
              <a:buChar char="✤"/>
            </a:pPr>
            <a:r>
              <a:rPr lang="en-US" dirty="0"/>
              <a:t>Defect</a:t>
            </a:r>
          </a:p>
          <a:p>
            <a:pPr>
              <a:buFont typeface="Zapf Dingbats"/>
              <a:buChar char="✤"/>
            </a:pPr>
            <a:r>
              <a:rPr lang="en-US" dirty="0"/>
              <a:t>Error</a:t>
            </a:r>
          </a:p>
          <a:p>
            <a:pPr>
              <a:buFont typeface="Zapf Dingbats"/>
              <a:buChar char="✤"/>
            </a:pPr>
            <a:r>
              <a:rPr lang="en-US" dirty="0"/>
              <a:t>Failure</a:t>
            </a:r>
          </a:p>
          <a:p>
            <a:pPr>
              <a:buFont typeface="Zapf Dingbats"/>
              <a:buChar char="✤"/>
            </a:pPr>
            <a:r>
              <a:rPr lang="en-US" dirty="0"/>
              <a:t>Fault</a:t>
            </a:r>
          </a:p>
          <a:p>
            <a:pPr>
              <a:buFont typeface="Zapf Dingbats"/>
              <a:buChar char="✤"/>
            </a:pPr>
            <a:r>
              <a:rPr lang="en-US" dirty="0"/>
              <a:t>Mistake</a:t>
            </a:r>
          </a:p>
          <a:p>
            <a:pPr>
              <a:buFont typeface="Zapf Dingbats"/>
              <a:buChar char="✤"/>
            </a:pPr>
            <a:r>
              <a:rPr lang="en-US" dirty="0"/>
              <a:t>Quality</a:t>
            </a:r>
          </a:p>
          <a:p>
            <a:pPr>
              <a:buFont typeface="Zapf Dingbats"/>
              <a:buChar char="✤"/>
            </a:pPr>
            <a:r>
              <a:rPr lang="en-US" dirty="0"/>
              <a:t>Risk</a:t>
            </a:r>
          </a:p>
          <a:p>
            <a:pPr marL="0" indent="0">
              <a:buNone/>
            </a:pPr>
            <a:endParaRPr lang="en-US" dirty="0"/>
          </a:p>
          <a:p>
            <a:endParaRPr lang="en-US" dirty="0"/>
          </a:p>
        </p:txBody>
      </p:sp>
    </p:spTree>
    <p:extLst>
      <p:ext uri="{BB962C8B-B14F-4D97-AF65-F5344CB8AC3E}">
        <p14:creationId xmlns:p14="http://schemas.microsoft.com/office/powerpoint/2010/main" val="607734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925396-4C8E-F44C-B8EC-53A510D24310}"/>
              </a:ext>
            </a:extLst>
          </p:cNvPr>
          <p:cNvSpPr>
            <a:spLocks noGrp="1"/>
          </p:cNvSpPr>
          <p:nvPr>
            <p:ph type="ctrTitle"/>
          </p:nvPr>
        </p:nvSpPr>
        <p:spPr/>
        <p:txBody>
          <a:bodyPr/>
          <a:lstStyle/>
          <a:p>
            <a:r>
              <a:rPr lang="en-GB" dirty="0"/>
              <a:t>2. What is testing?</a:t>
            </a:r>
            <a:endParaRPr lang="en-US" dirty="0"/>
          </a:p>
        </p:txBody>
      </p:sp>
      <p:sp>
        <p:nvSpPr>
          <p:cNvPr id="5" name="Subtitle 4">
            <a:extLst>
              <a:ext uri="{FF2B5EF4-FFF2-40B4-BE49-F238E27FC236}">
                <a16:creationId xmlns:a16="http://schemas.microsoft.com/office/drawing/2014/main" id="{EC26957B-5F8F-984E-AFE9-F9FA24029D9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65999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 objectives</a:t>
            </a:r>
          </a:p>
        </p:txBody>
      </p:sp>
      <p:sp>
        <p:nvSpPr>
          <p:cNvPr id="3" name="Content Placeholder 2"/>
          <p:cNvSpPr>
            <a:spLocks noGrp="1"/>
          </p:cNvSpPr>
          <p:nvPr>
            <p:ph idx="1"/>
          </p:nvPr>
        </p:nvSpPr>
        <p:spPr/>
        <p:txBody>
          <a:bodyPr>
            <a:normAutofit lnSpcReduction="10000"/>
          </a:bodyPr>
          <a:lstStyle/>
          <a:p>
            <a:r>
              <a:rPr lang="en-US" b="1" dirty="0"/>
              <a:t>Find bugs </a:t>
            </a:r>
            <a:r>
              <a:rPr lang="en-US" dirty="0"/>
              <a:t>and provide programmers with the information they need to fix the bugs</a:t>
            </a:r>
          </a:p>
          <a:p>
            <a:r>
              <a:rPr lang="en-US" b="1" dirty="0"/>
              <a:t>Gain confidence </a:t>
            </a:r>
            <a:r>
              <a:rPr lang="en-US" dirty="0"/>
              <a:t>about the level of quality of the system – acceptance testing</a:t>
            </a:r>
          </a:p>
          <a:p>
            <a:r>
              <a:rPr lang="en-US" b="1" dirty="0"/>
              <a:t>Prevent defects </a:t>
            </a:r>
            <a:r>
              <a:rPr lang="en-US" dirty="0"/>
              <a:t>through early involvement in reviews and advanced test design</a:t>
            </a:r>
          </a:p>
          <a:p>
            <a:r>
              <a:rPr lang="en-US" b="1" dirty="0"/>
              <a:t>Provide information</a:t>
            </a:r>
            <a:r>
              <a:rPr lang="en-US" dirty="0"/>
              <a:t> about the most important aspects of the quality of the system under test</a:t>
            </a:r>
          </a:p>
          <a:p>
            <a:pPr lvl="1"/>
            <a:r>
              <a:rPr lang="en-US" dirty="0"/>
              <a:t>Ready / when to ship? Risk areas to address? Scariest known problems?</a:t>
            </a:r>
          </a:p>
          <a:p>
            <a:r>
              <a:rPr lang="en-US" b="1" dirty="0"/>
              <a:t>Help management </a:t>
            </a:r>
            <a:r>
              <a:rPr lang="en-US" dirty="0"/>
              <a:t>to understand system quality</a:t>
            </a:r>
          </a:p>
          <a:p>
            <a:pPr lvl="1"/>
            <a:endParaRPr lang="en-US" dirty="0"/>
          </a:p>
        </p:txBody>
      </p:sp>
    </p:spTree>
    <p:extLst>
      <p:ext uri="{BB962C8B-B14F-4D97-AF65-F5344CB8AC3E}">
        <p14:creationId xmlns:p14="http://schemas.microsoft.com/office/powerpoint/2010/main" val="1974806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 objectives (</a:t>
            </a:r>
            <a:r>
              <a:rPr lang="en-GB" dirty="0" err="1"/>
              <a:t>cont</a:t>
            </a:r>
            <a:r>
              <a:rPr lang="en-GB" dirty="0"/>
              <a:t>’)</a:t>
            </a:r>
          </a:p>
        </p:txBody>
      </p:sp>
      <p:sp>
        <p:nvSpPr>
          <p:cNvPr id="3" name="Content Placeholder 2"/>
          <p:cNvSpPr>
            <a:spLocks noGrp="1"/>
          </p:cNvSpPr>
          <p:nvPr>
            <p:ph idx="1"/>
          </p:nvPr>
        </p:nvSpPr>
        <p:spPr/>
        <p:txBody>
          <a:bodyPr>
            <a:normAutofit/>
          </a:bodyPr>
          <a:lstStyle/>
          <a:p>
            <a:r>
              <a:rPr lang="en-US" dirty="0"/>
              <a:t>Can you think of other objectives of testing?</a:t>
            </a:r>
          </a:p>
          <a:p>
            <a:r>
              <a:rPr lang="en-US" dirty="0"/>
              <a:t>Do you tend to align your plans and actions with the testing objectives set by management?</a:t>
            </a:r>
          </a:p>
        </p:txBody>
      </p:sp>
    </p:spTree>
    <p:extLst>
      <p:ext uri="{BB962C8B-B14F-4D97-AF65-F5344CB8AC3E}">
        <p14:creationId xmlns:p14="http://schemas.microsoft.com/office/powerpoint/2010/main" val="1841607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phases and objectives</a:t>
            </a:r>
          </a:p>
        </p:txBody>
      </p:sp>
      <p:sp>
        <p:nvSpPr>
          <p:cNvPr id="3" name="Content Placeholder 2"/>
          <p:cNvSpPr>
            <a:spLocks noGrp="1"/>
          </p:cNvSpPr>
          <p:nvPr>
            <p:ph idx="1"/>
          </p:nvPr>
        </p:nvSpPr>
        <p:spPr/>
        <p:txBody>
          <a:bodyPr>
            <a:normAutofit/>
          </a:bodyPr>
          <a:lstStyle/>
          <a:p>
            <a:pPr>
              <a:buFont typeface="Wingdings" pitchFamily="2" charset="2"/>
              <a:buChar char="Ø"/>
            </a:pPr>
            <a:r>
              <a:rPr lang="en-US" u="sng" dirty="0"/>
              <a:t>Unit / component test</a:t>
            </a:r>
          </a:p>
          <a:p>
            <a:pPr lvl="1"/>
            <a:r>
              <a:rPr lang="en-US" dirty="0"/>
              <a:t>Find bugs in the individual pieces of the system under test before the pieces are fully integrated into the system</a:t>
            </a:r>
          </a:p>
          <a:p>
            <a:pPr lvl="1"/>
            <a:endParaRPr lang="en-US" dirty="0"/>
          </a:p>
          <a:p>
            <a:pPr>
              <a:buFont typeface="Wingdings" pitchFamily="2" charset="2"/>
              <a:buChar char="Ø"/>
            </a:pPr>
            <a:r>
              <a:rPr lang="en-US" u="sng" dirty="0"/>
              <a:t>Integration / string test</a:t>
            </a:r>
          </a:p>
          <a:p>
            <a:pPr lvl="1"/>
            <a:r>
              <a:rPr lang="en-US" dirty="0"/>
              <a:t>Find bugs in the relationships and interfaces between pairs and groups of components in the system under test as pieces come together</a:t>
            </a:r>
          </a:p>
        </p:txBody>
      </p:sp>
    </p:spTree>
    <p:extLst>
      <p:ext uri="{BB962C8B-B14F-4D97-AF65-F5344CB8AC3E}">
        <p14:creationId xmlns:p14="http://schemas.microsoft.com/office/powerpoint/2010/main" val="1974806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Topics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GB" dirty="0"/>
              <a:t>Why testing is necessary?</a:t>
            </a:r>
          </a:p>
          <a:p>
            <a:pPr marL="514350" indent="-514350">
              <a:buFont typeface="+mj-lt"/>
              <a:buAutoNum type="arabicPeriod"/>
            </a:pPr>
            <a:r>
              <a:rPr lang="en-GB" dirty="0"/>
              <a:t>What is testing?</a:t>
            </a:r>
          </a:p>
          <a:p>
            <a:pPr marL="514350" indent="-514350">
              <a:buFont typeface="+mj-lt"/>
              <a:buAutoNum type="arabicPeriod"/>
            </a:pPr>
            <a:r>
              <a:rPr lang="en-GB" dirty="0"/>
              <a:t>General testing principles</a:t>
            </a:r>
          </a:p>
          <a:p>
            <a:pPr marL="514350" indent="-514350">
              <a:buFont typeface="+mj-lt"/>
              <a:buAutoNum type="arabicPeriod"/>
            </a:pPr>
            <a:r>
              <a:rPr lang="en-GB" dirty="0"/>
              <a:t>Fundamental test process</a:t>
            </a:r>
          </a:p>
          <a:p>
            <a:pPr marL="514350" indent="-514350">
              <a:buFont typeface="+mj-lt"/>
              <a:buAutoNum type="arabicPeriod"/>
            </a:pPr>
            <a:r>
              <a:rPr lang="en-GB" dirty="0"/>
              <a:t>The psychology of testing</a:t>
            </a:r>
          </a:p>
          <a:p>
            <a:pPr marL="514350" indent="-514350">
              <a:buFont typeface="+mj-lt"/>
              <a:buAutoNum type="arabicPeriod"/>
            </a:pPr>
            <a:r>
              <a:rPr lang="en-GB" dirty="0"/>
              <a:t>Code of ethics</a:t>
            </a:r>
            <a:endParaRPr lang="en-US" dirty="0"/>
          </a:p>
        </p:txBody>
      </p:sp>
    </p:spTree>
    <p:extLst>
      <p:ext uri="{BB962C8B-B14F-4D97-AF65-F5344CB8AC3E}">
        <p14:creationId xmlns:p14="http://schemas.microsoft.com/office/powerpoint/2010/main" val="719885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phases and objectives (</a:t>
            </a:r>
            <a:r>
              <a:rPr lang="en-US" dirty="0" err="1"/>
              <a:t>cont</a:t>
            </a:r>
            <a:r>
              <a:rPr lang="en-US" dirty="0"/>
              <a:t>’)</a:t>
            </a:r>
            <a:endParaRPr lang="en-GB"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u="sng" dirty="0"/>
              <a:t>System test</a:t>
            </a:r>
          </a:p>
          <a:p>
            <a:pPr lvl="1"/>
            <a:r>
              <a:rPr lang="en-US" dirty="0"/>
              <a:t>Find bugs in the overall and particular behaviors, functions and responses of the system under test as a whole</a:t>
            </a:r>
          </a:p>
          <a:p>
            <a:pPr lvl="1"/>
            <a:endParaRPr lang="en-US" dirty="0"/>
          </a:p>
          <a:p>
            <a:pPr>
              <a:buFont typeface="Wingdings" pitchFamily="2" charset="2"/>
              <a:buChar char="Ø"/>
            </a:pPr>
            <a:r>
              <a:rPr lang="en-US" u="sng" dirty="0"/>
              <a:t>Acceptance / pilot test</a:t>
            </a:r>
          </a:p>
          <a:p>
            <a:pPr lvl="1"/>
            <a:r>
              <a:rPr lang="en-US" dirty="0"/>
              <a:t>Demonstrate that the product is ready for deployment / release or to assess quality and give information on the risk of deployment / release</a:t>
            </a:r>
          </a:p>
        </p:txBody>
      </p:sp>
    </p:spTree>
    <p:extLst>
      <p:ext uri="{BB962C8B-B14F-4D97-AF65-F5344CB8AC3E}">
        <p14:creationId xmlns:p14="http://schemas.microsoft.com/office/powerpoint/2010/main" val="1136975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phases and objectives(</a:t>
            </a:r>
            <a:r>
              <a:rPr lang="en-US" dirty="0" err="1"/>
              <a:t>cont</a:t>
            </a:r>
            <a:r>
              <a:rPr lang="en-US" dirty="0"/>
              <a:t>’)</a:t>
            </a:r>
            <a:endParaRPr lang="en-GB" dirty="0"/>
          </a:p>
        </p:txBody>
      </p:sp>
      <p:sp>
        <p:nvSpPr>
          <p:cNvPr id="3" name="Content Placeholder 2"/>
          <p:cNvSpPr>
            <a:spLocks noGrp="1"/>
          </p:cNvSpPr>
          <p:nvPr>
            <p:ph idx="1"/>
          </p:nvPr>
        </p:nvSpPr>
        <p:spPr/>
        <p:txBody>
          <a:bodyPr/>
          <a:lstStyle/>
          <a:p>
            <a:pPr>
              <a:buFont typeface="Wingdings" pitchFamily="2" charset="2"/>
              <a:buChar char="Ø"/>
            </a:pPr>
            <a:r>
              <a:rPr lang="en-US" u="sng" dirty="0"/>
              <a:t>Maintenance test</a:t>
            </a:r>
          </a:p>
          <a:p>
            <a:pPr lvl="2"/>
            <a:r>
              <a:rPr lang="en-US" dirty="0"/>
              <a:t>Check for defects introduced during development of the changes</a:t>
            </a:r>
          </a:p>
          <a:p>
            <a:pPr lvl="2"/>
            <a:endParaRPr lang="en-US" dirty="0"/>
          </a:p>
          <a:p>
            <a:pPr>
              <a:buFont typeface="Wingdings" pitchFamily="2" charset="2"/>
              <a:buChar char="Ø"/>
            </a:pPr>
            <a:r>
              <a:rPr lang="en-US" u="sng" dirty="0"/>
              <a:t>Operational test</a:t>
            </a:r>
          </a:p>
          <a:p>
            <a:pPr lvl="1"/>
            <a:r>
              <a:rPr lang="en-US" dirty="0"/>
              <a:t>Assess non-functional system characteristics such as reliability or availability usually in the operational environment</a:t>
            </a:r>
          </a:p>
        </p:txBody>
      </p:sp>
    </p:spTree>
    <p:extLst>
      <p:ext uri="{BB962C8B-B14F-4D97-AF65-F5344CB8AC3E}">
        <p14:creationId xmlns:p14="http://schemas.microsoft.com/office/powerpoint/2010/main" val="1974806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Effectiveness and Efficiency</a:t>
            </a:r>
            <a:endParaRPr lang="en-GB" dirty="0"/>
          </a:p>
        </p:txBody>
      </p:sp>
      <p:sp>
        <p:nvSpPr>
          <p:cNvPr id="4" name="Content Placeholder 2"/>
          <p:cNvSpPr txBox="1">
            <a:spLocks/>
          </p:cNvSpPr>
          <p:nvPr/>
        </p:nvSpPr>
        <p:spPr>
          <a:xfrm>
            <a:off x="609600" y="1600200"/>
            <a:ext cx="5181600" cy="2751138"/>
          </a:xfrm>
          <a:prstGeom prst="rect">
            <a:avLst/>
          </a:prstGeom>
          <a:ln>
            <a:solidFill>
              <a:schemeClr val="tx1"/>
            </a:solidFill>
          </a:ln>
        </p:spPr>
        <p:txBody>
          <a:bodyPr vert="horz" lIns="0" tIns="0" rIns="0" bIns="0" rtlCol="0">
            <a:noAutofit/>
          </a:bodyPr>
          <a:lstStyle/>
          <a:p>
            <a:pPr marL="341313" lvl="1" indent="-228600">
              <a:lnSpc>
                <a:spcPct val="90000"/>
              </a:lnSpc>
              <a:spcBef>
                <a:spcPts val="1000"/>
              </a:spcBef>
              <a:buFont typeface="Arial" panose="020B0604020202020204" pitchFamily="34" charset="0"/>
              <a:buChar char="•"/>
            </a:pPr>
            <a:r>
              <a:rPr kumimoji="0" lang="en-US" sz="3000" b="0" i="0" u="none" strike="noStrike" kern="1200" cap="none" spc="0" normalizeH="0" baseline="0" noProof="0" dirty="0">
                <a:ln>
                  <a:noFill/>
                </a:ln>
                <a:solidFill>
                  <a:schemeClr val="tx1"/>
                </a:solidFill>
                <a:effectLst/>
                <a:uLnTx/>
                <a:uFillTx/>
              </a:rPr>
              <a:t>Effective: </a:t>
            </a:r>
            <a:r>
              <a:rPr kumimoji="0" lang="en-US" sz="3000" i="0" u="none" strike="noStrike" kern="1200" cap="none" spc="0" normalizeH="0" baseline="0" noProof="0" dirty="0">
                <a:ln>
                  <a:noFill/>
                </a:ln>
                <a:solidFill>
                  <a:schemeClr val="tx1"/>
                </a:solidFill>
                <a:effectLst/>
                <a:uLnTx/>
                <a:uFillTx/>
              </a:rPr>
              <a:t>Producing</a:t>
            </a:r>
            <a:r>
              <a:rPr lang="en-US" sz="3000" dirty="0"/>
              <a:t> a decided, decisive or desired result; impressive</a:t>
            </a:r>
          </a:p>
          <a:p>
            <a:pPr marL="341313" lvl="1" indent="-228600">
              <a:lnSpc>
                <a:spcPct val="90000"/>
              </a:lnSpc>
              <a:spcBef>
                <a:spcPts val="1000"/>
              </a:spcBef>
              <a:buFont typeface="Arial" panose="020B0604020202020204" pitchFamily="34" charset="0"/>
              <a:buChar char="•"/>
            </a:pPr>
            <a:r>
              <a:rPr kumimoji="0" lang="en-US" sz="3000" b="0" i="0" u="none" strike="noStrike" kern="1200" cap="none" spc="0" normalizeH="0" baseline="0" noProof="0" dirty="0">
                <a:ln>
                  <a:noFill/>
                </a:ln>
                <a:solidFill>
                  <a:schemeClr val="tx1"/>
                </a:solidFill>
                <a:effectLst/>
                <a:uLnTx/>
                <a:uFillTx/>
              </a:rPr>
              <a:t>To be effective</a:t>
            </a:r>
            <a:r>
              <a:rPr kumimoji="0" lang="en-US" sz="3000" b="0" i="0" u="none" strike="noStrike" kern="1200" cap="none" spc="0" normalizeH="0" noProof="0" dirty="0">
                <a:ln>
                  <a:noFill/>
                </a:ln>
                <a:solidFill>
                  <a:schemeClr val="tx1"/>
                </a:solidFill>
                <a:effectLst/>
                <a:uLnTx/>
                <a:uFillTx/>
              </a:rPr>
              <a:t> testers, must select the appropriate objectives and desired results</a:t>
            </a:r>
            <a:endParaRPr kumimoji="0" lang="en-GB" sz="3000" b="0" i="0" u="none" strike="noStrike" kern="1200" cap="none" spc="0" normalizeH="0" baseline="0" noProof="0" dirty="0">
              <a:ln>
                <a:noFill/>
              </a:ln>
              <a:solidFill>
                <a:schemeClr val="tx1"/>
              </a:solidFill>
              <a:effectLst/>
              <a:uLnTx/>
              <a:uFillTx/>
            </a:endParaRPr>
          </a:p>
        </p:txBody>
      </p:sp>
      <p:sp>
        <p:nvSpPr>
          <p:cNvPr id="5" name="Content Placeholder 3"/>
          <p:cNvSpPr txBox="1">
            <a:spLocks/>
          </p:cNvSpPr>
          <p:nvPr/>
        </p:nvSpPr>
        <p:spPr>
          <a:xfrm>
            <a:off x="6172200" y="1600200"/>
            <a:ext cx="5181600" cy="2751138"/>
          </a:xfrm>
          <a:prstGeom prst="rect">
            <a:avLst/>
          </a:prstGeom>
          <a:ln>
            <a:solidFill>
              <a:schemeClr val="tx1"/>
            </a:solidFill>
          </a:ln>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3000" b="0" i="0" u="none" strike="noStrike" kern="1200" cap="none" spc="0" normalizeH="0" baseline="0" noProof="0" dirty="0">
                <a:ln>
                  <a:noFill/>
                </a:ln>
                <a:solidFill>
                  <a:schemeClr val="tx1"/>
                </a:solidFill>
                <a:effectLst/>
                <a:uLnTx/>
                <a:uFillTx/>
              </a:rPr>
              <a:t>Efficient:</a:t>
            </a:r>
            <a:r>
              <a:rPr kumimoji="0" lang="en-US" sz="3000" b="0" i="0" u="none" strike="noStrike" kern="1200" cap="none" spc="0" normalizeH="0" noProof="0" dirty="0">
                <a:ln>
                  <a:noFill/>
                </a:ln>
                <a:solidFill>
                  <a:schemeClr val="tx1"/>
                </a:solidFill>
                <a:effectLst/>
                <a:uLnTx/>
                <a:uFillTx/>
              </a:rPr>
              <a:t> Productive of desired effect; especially productive without waste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3000" baseline="0" dirty="0"/>
              <a:t>To</a:t>
            </a:r>
            <a:r>
              <a:rPr lang="en-US" sz="3000" dirty="0"/>
              <a:t> be efficient testers, must allocate resources (time &amp; money) appropriately</a:t>
            </a:r>
            <a:endParaRPr kumimoji="0" lang="en-GB" sz="3000" b="0" i="0" u="none" strike="noStrike" kern="1200" cap="none" spc="0" normalizeH="0" baseline="0" noProof="0" dirty="0">
              <a:ln>
                <a:noFill/>
              </a:ln>
              <a:solidFill>
                <a:schemeClr val="tx1"/>
              </a:solidFill>
              <a:effectLst/>
              <a:uLnTx/>
              <a:uFillTx/>
            </a:endParaRPr>
          </a:p>
        </p:txBody>
      </p:sp>
      <p:sp>
        <p:nvSpPr>
          <p:cNvPr id="6" name="Content Placeholder 2"/>
          <p:cNvSpPr txBox="1">
            <a:spLocks/>
          </p:cNvSpPr>
          <p:nvPr/>
        </p:nvSpPr>
        <p:spPr>
          <a:xfrm>
            <a:off x="304800" y="4759187"/>
            <a:ext cx="11582400" cy="1562100"/>
          </a:xfrm>
          <a:prstGeom prst="rect">
            <a:avLst/>
          </a:prstGeom>
        </p:spPr>
        <p:txBody>
          <a:bodyPr vert="horz" lIns="0" tIns="0" rIns="0" bIns="0" rtlCol="0">
            <a:noAutofit/>
          </a:bodyPr>
          <a:lstStyle/>
          <a:p>
            <a:pPr marL="228600" marR="0" lvl="1" indent="-228600" defTabSz="914400" rtl="0" eaLnBrk="1" fontAlgn="auto" latinLnBrk="0" hangingPunct="1">
              <a:lnSpc>
                <a:spcPct val="90000"/>
              </a:lnSpc>
              <a:spcBef>
                <a:spcPts val="500"/>
              </a:spcBef>
              <a:spcAft>
                <a:spcPts val="0"/>
              </a:spcAft>
              <a:buClrTx/>
              <a:buSzTx/>
              <a:tabLst/>
              <a:defRPr/>
            </a:pPr>
            <a:r>
              <a:rPr kumimoji="0" lang="en-US" sz="3000" b="0" i="1" u="none" strike="noStrike" kern="1200" cap="none" spc="0" normalizeH="0" baseline="0" noProof="0" dirty="0">
                <a:ln>
                  <a:noFill/>
                </a:ln>
                <a:solidFill>
                  <a:schemeClr val="tx1"/>
                </a:solidFill>
                <a:effectLst/>
                <a:uLnTx/>
                <a:uFillTx/>
                <a:latin typeface="+mn-lt"/>
                <a:ea typeface="+mn-ea"/>
                <a:cs typeface="+mn-cs"/>
              </a:rPr>
              <a:t>Question: Can a programmer skip the </a:t>
            </a:r>
            <a:r>
              <a:rPr lang="en-US" sz="3000" i="1" dirty="0"/>
              <a:t>unit test?</a:t>
            </a:r>
          </a:p>
          <a:p>
            <a:pPr marL="228600" marR="0" lvl="1" indent="-228600" defTabSz="914400" rtl="0" eaLnBrk="1" fontAlgn="auto" latinLnBrk="0" hangingPunct="1">
              <a:lnSpc>
                <a:spcPct val="90000"/>
              </a:lnSpc>
              <a:spcBef>
                <a:spcPts val="500"/>
              </a:spcBef>
              <a:spcAft>
                <a:spcPts val="0"/>
              </a:spcAft>
              <a:buClrTx/>
              <a:buSzTx/>
              <a:tabLst/>
              <a:defRPr/>
            </a:pPr>
            <a:endParaRPr kumimoji="0" lang="en-US" sz="3000" b="0" i="1" u="none" strike="noStrike" kern="1200" cap="none" spc="0" normalizeH="0" baseline="0" noProof="0" dirty="0">
              <a:ln>
                <a:noFill/>
              </a:ln>
              <a:solidFill>
                <a:schemeClr val="tx1"/>
              </a:solidFill>
              <a:effectLst/>
              <a:uLnTx/>
              <a:uFillTx/>
              <a:latin typeface="+mn-lt"/>
              <a:ea typeface="+mn-ea"/>
              <a:cs typeface="+mn-cs"/>
            </a:endParaRPr>
          </a:p>
          <a:p>
            <a:pPr marL="228600" marR="0" lvl="1" indent="-228600" algn="ctr" defTabSz="914400" rtl="0" eaLnBrk="1" fontAlgn="auto" latinLnBrk="0" hangingPunct="1">
              <a:lnSpc>
                <a:spcPct val="90000"/>
              </a:lnSpc>
              <a:spcBef>
                <a:spcPts val="500"/>
              </a:spcBef>
              <a:spcAft>
                <a:spcPts val="0"/>
              </a:spcAft>
              <a:buClrTx/>
              <a:buSzTx/>
              <a:tabLst/>
              <a:defRPr/>
            </a:pPr>
            <a:r>
              <a:rPr kumimoji="0" lang="en-US" sz="3000" b="0" i="0" u="none" strike="noStrike" kern="1200" cap="none" spc="0" normalizeH="0" baseline="0" noProof="0" dirty="0">
                <a:ln>
                  <a:noFill/>
                </a:ln>
                <a:solidFill>
                  <a:schemeClr val="tx1"/>
                </a:solidFill>
                <a:effectLst/>
                <a:uLnTx/>
                <a:uFillTx/>
                <a:latin typeface="+mn-lt"/>
                <a:ea typeface="+mn-ea"/>
                <a:cs typeface="+mn-cs"/>
              </a:rPr>
              <a:t>These</a:t>
            </a:r>
            <a:r>
              <a:rPr kumimoji="0" lang="en-US" sz="3000" b="0" i="0" u="none" strike="noStrike" kern="1200" cap="none" spc="0" normalizeH="0" noProof="0" dirty="0">
                <a:ln>
                  <a:noFill/>
                </a:ln>
                <a:solidFill>
                  <a:schemeClr val="tx1"/>
                </a:solidFill>
                <a:effectLst/>
                <a:uLnTx/>
                <a:uFillTx/>
                <a:latin typeface="+mn-lt"/>
                <a:ea typeface="+mn-ea"/>
                <a:cs typeface="+mn-cs"/>
              </a:rPr>
              <a:t> terms are most meaningful in the context of the entire development or maintenance process, not just the testing process.</a:t>
            </a:r>
            <a:endParaRPr kumimoji="0" lang="en-US" sz="3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974806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 vs. Debugging</a:t>
            </a:r>
            <a:endParaRPr lang="en-GB" dirty="0"/>
          </a:p>
        </p:txBody>
      </p:sp>
      <p:sp>
        <p:nvSpPr>
          <p:cNvPr id="3" name="Content Placeholder 2"/>
          <p:cNvSpPr>
            <a:spLocks noGrp="1"/>
          </p:cNvSpPr>
          <p:nvPr>
            <p:ph idx="1"/>
          </p:nvPr>
        </p:nvSpPr>
        <p:spPr/>
        <p:txBody>
          <a:bodyPr/>
          <a:lstStyle/>
          <a:p>
            <a:pPr>
              <a:buFont typeface="Wingdings" pitchFamily="2" charset="2"/>
              <a:buChar char="Ø"/>
            </a:pPr>
            <a:r>
              <a:rPr lang="en-US" dirty="0"/>
              <a:t>Testing finds failures that are caused by bugs</a:t>
            </a:r>
          </a:p>
          <a:p>
            <a:pPr>
              <a:buFont typeface="Wingdings" pitchFamily="2" charset="2"/>
              <a:buChar char="Ø"/>
            </a:pPr>
            <a:r>
              <a:rPr lang="en-US" dirty="0"/>
              <a:t>Debugging</a:t>
            </a:r>
          </a:p>
          <a:p>
            <a:pPr lvl="1"/>
            <a:r>
              <a:rPr lang="en-US" dirty="0"/>
              <a:t>identifies the root cause of a bug</a:t>
            </a:r>
          </a:p>
          <a:p>
            <a:pPr lvl="1"/>
            <a:r>
              <a:rPr lang="en-US" dirty="0"/>
              <a:t>repairs the code, removes root cause</a:t>
            </a:r>
          </a:p>
          <a:p>
            <a:pPr lvl="1"/>
            <a:r>
              <a:rPr lang="en-US" dirty="0"/>
              <a:t>and checks that the defect is fixed correctly</a:t>
            </a:r>
          </a:p>
          <a:p>
            <a:pPr>
              <a:buFont typeface="Wingdings" pitchFamily="2" charset="2"/>
              <a:buChar char="Ø"/>
            </a:pPr>
            <a:r>
              <a:rPr lang="en-US" dirty="0"/>
              <a:t>Confirmation testing ensures the fix resolves the observed failure</a:t>
            </a:r>
          </a:p>
          <a:p>
            <a:pPr>
              <a:buFont typeface="Wingdings" pitchFamily="2" charset="2"/>
              <a:buChar char="Ø"/>
            </a:pPr>
            <a:r>
              <a:rPr lang="en-US" dirty="0"/>
              <a:t>Different responsibilities:</a:t>
            </a:r>
          </a:p>
          <a:p>
            <a:pPr lvl="1"/>
            <a:r>
              <a:rPr lang="en-US" dirty="0"/>
              <a:t>Testers test</a:t>
            </a:r>
          </a:p>
          <a:p>
            <a:pPr lvl="1"/>
            <a:r>
              <a:rPr lang="en-US" dirty="0"/>
              <a:t>Programmers debug</a:t>
            </a:r>
          </a:p>
        </p:txBody>
      </p:sp>
    </p:spTree>
    <p:extLst>
      <p:ext uri="{BB962C8B-B14F-4D97-AF65-F5344CB8AC3E}">
        <p14:creationId xmlns:p14="http://schemas.microsoft.com/office/powerpoint/2010/main" val="1974806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GB" dirty="0"/>
              <a:t>Find-Debug-Confirm</a:t>
            </a:r>
          </a:p>
        </p:txBody>
      </p:sp>
      <p:sp>
        <p:nvSpPr>
          <p:cNvPr id="13" name="Cloud Callout 12"/>
          <p:cNvSpPr/>
          <p:nvPr/>
        </p:nvSpPr>
        <p:spPr>
          <a:xfrm>
            <a:off x="2567841" y="1329737"/>
            <a:ext cx="3680559" cy="1548200"/>
          </a:xfrm>
          <a:prstGeom prst="cloudCallout">
            <a:avLst>
              <a:gd name="adj1" fmla="val -20502"/>
              <a:gd name="adj2" fmla="val 97937"/>
            </a:avLst>
          </a:prstGeom>
          <a:noFill/>
        </p:spPr>
        <p:style>
          <a:lnRef idx="2">
            <a:schemeClr val="accent1">
              <a:shade val="50000"/>
            </a:schemeClr>
          </a:lnRef>
          <a:fillRef idx="1">
            <a:schemeClr val="accent1"/>
          </a:fillRef>
          <a:effectRef idx="0">
            <a:schemeClr val="accent1"/>
          </a:effectRef>
          <a:fontRef idx="minor">
            <a:schemeClr val="lt1"/>
          </a:fontRef>
        </p:style>
        <p:txBody>
          <a:bodyPr lIns="18288" tIns="45720" rIns="0" bIns="27432" rtlCol="0" anchor="ctr"/>
          <a:lstStyle/>
          <a:p>
            <a:pPr marL="231775" indent="-231775">
              <a:buAutoNum type="arabicPeriod"/>
            </a:pPr>
            <a:r>
              <a:rPr lang="en-GB" sz="1500" dirty="0">
                <a:solidFill>
                  <a:schemeClr val="tx1"/>
                </a:solidFill>
              </a:rPr>
              <a:t>Can I reproduce the failure?</a:t>
            </a:r>
          </a:p>
          <a:p>
            <a:pPr marL="231775" indent="-231775">
              <a:buAutoNum type="arabicPeriod"/>
            </a:pPr>
            <a:r>
              <a:rPr lang="en-GB" sz="1500" dirty="0">
                <a:solidFill>
                  <a:schemeClr val="tx1"/>
                </a:solidFill>
              </a:rPr>
              <a:t>Does the failure indicate a test bug or a system bug?</a:t>
            </a:r>
          </a:p>
          <a:p>
            <a:pPr marL="231775" indent="-231775">
              <a:buAutoNum type="arabicPeriod"/>
            </a:pPr>
            <a:r>
              <a:rPr lang="en-GB" sz="1500" dirty="0">
                <a:solidFill>
                  <a:schemeClr val="tx1"/>
                </a:solidFill>
              </a:rPr>
              <a:t>What factors influence the failure?</a:t>
            </a:r>
          </a:p>
        </p:txBody>
      </p:sp>
      <p:sp>
        <p:nvSpPr>
          <p:cNvPr id="15" name="Cloud Callout 14"/>
          <p:cNvSpPr/>
          <p:nvPr/>
        </p:nvSpPr>
        <p:spPr>
          <a:xfrm>
            <a:off x="51077" y="5131768"/>
            <a:ext cx="3534697" cy="1548200"/>
          </a:xfrm>
          <a:prstGeom prst="cloudCallout">
            <a:avLst>
              <a:gd name="adj1" fmla="val 18249"/>
              <a:gd name="adj2" fmla="val -91062"/>
            </a:avLst>
          </a:prstGeom>
          <a:noFill/>
        </p:spPr>
        <p:style>
          <a:lnRef idx="2">
            <a:schemeClr val="accent1">
              <a:shade val="50000"/>
            </a:schemeClr>
          </a:lnRef>
          <a:fillRef idx="1">
            <a:schemeClr val="accent1"/>
          </a:fillRef>
          <a:effectRef idx="0">
            <a:schemeClr val="accent1"/>
          </a:effectRef>
          <a:fontRef idx="minor">
            <a:schemeClr val="lt1"/>
          </a:fontRef>
        </p:style>
        <p:txBody>
          <a:bodyPr lIns="18288" tIns="45720" rIns="0" bIns="27432" rtlCol="0" anchor="ctr"/>
          <a:lstStyle/>
          <a:p>
            <a:pPr marL="171450" indent="-171450"/>
            <a:r>
              <a:rPr lang="en-GB" sz="1500" dirty="0">
                <a:solidFill>
                  <a:schemeClr val="tx1"/>
                </a:solidFill>
              </a:rPr>
              <a:t>7. Is the problem fixed? Does the system now pass the same test it failed before? Does the rest of the system still behave properly?</a:t>
            </a:r>
          </a:p>
        </p:txBody>
      </p:sp>
      <p:sp>
        <p:nvSpPr>
          <p:cNvPr id="24" name="Cloud Callout 23"/>
          <p:cNvSpPr/>
          <p:nvPr/>
        </p:nvSpPr>
        <p:spPr>
          <a:xfrm>
            <a:off x="8159176" y="1317731"/>
            <a:ext cx="3728024" cy="1882669"/>
          </a:xfrm>
          <a:prstGeom prst="cloudCallout">
            <a:avLst>
              <a:gd name="adj1" fmla="val -36204"/>
              <a:gd name="adj2" fmla="val 85166"/>
            </a:avLst>
          </a:prstGeom>
          <a:noFill/>
        </p:spPr>
        <p:style>
          <a:lnRef idx="2">
            <a:schemeClr val="accent1">
              <a:shade val="50000"/>
            </a:schemeClr>
          </a:lnRef>
          <a:fillRef idx="1">
            <a:schemeClr val="accent1"/>
          </a:fillRef>
          <a:effectRef idx="0">
            <a:schemeClr val="accent1"/>
          </a:effectRef>
          <a:fontRef idx="minor">
            <a:schemeClr val="lt1"/>
          </a:fontRef>
        </p:style>
        <p:txBody>
          <a:bodyPr lIns="18288" tIns="45720" rIns="0" bIns="27432" rtlCol="0" anchor="ctr"/>
          <a:lstStyle/>
          <a:p>
            <a:pPr marL="171450" indent="-171450">
              <a:buFont typeface="+mj-lt"/>
              <a:buAutoNum type="arabicPeriod" startAt="4"/>
            </a:pPr>
            <a:r>
              <a:rPr lang="en-GB" sz="1500" dirty="0">
                <a:solidFill>
                  <a:schemeClr val="tx1"/>
                </a:solidFill>
              </a:rPr>
              <a:t>What is the root cause of the failure?</a:t>
            </a:r>
          </a:p>
          <a:p>
            <a:pPr marL="171450" indent="-171450">
              <a:buFont typeface="+mj-lt"/>
              <a:buAutoNum type="arabicPeriod" startAt="4"/>
            </a:pPr>
            <a:r>
              <a:rPr lang="en-GB" sz="1500" dirty="0">
                <a:solidFill>
                  <a:schemeClr val="tx1"/>
                </a:solidFill>
              </a:rPr>
              <a:t>How can I repair the defect without introducing new problems?</a:t>
            </a:r>
          </a:p>
          <a:p>
            <a:pPr marL="171450" indent="-171450">
              <a:buFont typeface="+mj-lt"/>
              <a:buAutoNum type="arabicPeriod" startAt="4"/>
            </a:pPr>
            <a:r>
              <a:rPr lang="en-GB" sz="1500" dirty="0">
                <a:solidFill>
                  <a:schemeClr val="tx1"/>
                </a:solidFill>
              </a:rPr>
              <a:t>Is my fix properly debugged?</a:t>
            </a:r>
          </a:p>
        </p:txBody>
      </p:sp>
      <p:grpSp>
        <p:nvGrpSpPr>
          <p:cNvPr id="34" name="Group 33"/>
          <p:cNvGrpSpPr/>
          <p:nvPr/>
        </p:nvGrpSpPr>
        <p:grpSpPr>
          <a:xfrm>
            <a:off x="2231037" y="2974929"/>
            <a:ext cx="1752600" cy="2054271"/>
            <a:chOff x="1752600" y="2974929"/>
            <a:chExt cx="1752600" cy="2054271"/>
          </a:xfrm>
        </p:grpSpPr>
        <p:sp>
          <p:nvSpPr>
            <p:cNvPr id="3" name="Oval 2"/>
            <p:cNvSpPr/>
            <p:nvPr/>
          </p:nvSpPr>
          <p:spPr>
            <a:xfrm>
              <a:off x="1752600" y="3276600"/>
              <a:ext cx="1752600" cy="17526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p:cNvGrpSpPr/>
            <p:nvPr/>
          </p:nvGrpSpPr>
          <p:grpSpPr>
            <a:xfrm>
              <a:off x="2653726" y="3458669"/>
              <a:ext cx="564322" cy="619899"/>
              <a:chOff x="1447800" y="2171700"/>
              <a:chExt cx="564322" cy="619899"/>
            </a:xfrm>
          </p:grpSpPr>
          <p:sp>
            <p:nvSpPr>
              <p:cNvPr id="4" name="TextBox 3"/>
              <p:cNvSpPr txBox="1"/>
              <p:nvPr/>
            </p:nvSpPr>
            <p:spPr>
              <a:xfrm>
                <a:off x="1447800" y="2514600"/>
                <a:ext cx="564322" cy="276999"/>
              </a:xfrm>
              <a:prstGeom prst="rect">
                <a:avLst/>
              </a:prstGeom>
              <a:noFill/>
              <a:ln>
                <a:solidFill>
                  <a:schemeClr val="tx1"/>
                </a:solidFill>
              </a:ln>
            </p:spPr>
            <p:txBody>
              <a:bodyPr wrap="none" lIns="0" tIns="0" rIns="0" bIns="0" rtlCol="0">
                <a:spAutoFit/>
              </a:bodyPr>
              <a:lstStyle/>
              <a:p>
                <a:r>
                  <a:rPr lang="en-GB" dirty="0"/>
                  <a:t>Tester</a:t>
                </a:r>
              </a:p>
            </p:txBody>
          </p:sp>
          <p:sp>
            <p:nvSpPr>
              <p:cNvPr id="8" name="Smiley Face 7"/>
              <p:cNvSpPr/>
              <p:nvPr/>
            </p:nvSpPr>
            <p:spPr>
              <a:xfrm>
                <a:off x="1558511" y="2171700"/>
                <a:ext cx="342900" cy="342900"/>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0" name="Group 9"/>
            <p:cNvGrpSpPr/>
            <p:nvPr/>
          </p:nvGrpSpPr>
          <p:grpSpPr>
            <a:xfrm>
              <a:off x="2089404" y="4153268"/>
              <a:ext cx="564322" cy="619899"/>
              <a:chOff x="1447800" y="2171700"/>
              <a:chExt cx="564322" cy="619899"/>
            </a:xfrm>
          </p:grpSpPr>
          <p:sp>
            <p:nvSpPr>
              <p:cNvPr id="11" name="TextBox 10"/>
              <p:cNvSpPr txBox="1"/>
              <p:nvPr/>
            </p:nvSpPr>
            <p:spPr>
              <a:xfrm>
                <a:off x="1447800" y="2514600"/>
                <a:ext cx="564322" cy="276999"/>
              </a:xfrm>
              <a:prstGeom prst="rect">
                <a:avLst/>
              </a:prstGeom>
              <a:noFill/>
              <a:ln>
                <a:solidFill>
                  <a:schemeClr val="tx1"/>
                </a:solidFill>
              </a:ln>
            </p:spPr>
            <p:txBody>
              <a:bodyPr wrap="none" lIns="0" tIns="0" rIns="0" bIns="0" rtlCol="0">
                <a:spAutoFit/>
              </a:bodyPr>
              <a:lstStyle/>
              <a:p>
                <a:r>
                  <a:rPr lang="en-GB" dirty="0"/>
                  <a:t>Tester</a:t>
                </a:r>
              </a:p>
            </p:txBody>
          </p:sp>
          <p:sp>
            <p:nvSpPr>
              <p:cNvPr id="12" name="Smiley Face 11"/>
              <p:cNvSpPr/>
              <p:nvPr/>
            </p:nvSpPr>
            <p:spPr>
              <a:xfrm>
                <a:off x="1558511" y="2171700"/>
                <a:ext cx="342900" cy="342900"/>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6" name="TextBox 25"/>
            <p:cNvSpPr txBox="1"/>
            <p:nvPr/>
          </p:nvSpPr>
          <p:spPr>
            <a:xfrm>
              <a:off x="2292173" y="2974929"/>
              <a:ext cx="673454" cy="276999"/>
            </a:xfrm>
            <a:prstGeom prst="rect">
              <a:avLst/>
            </a:prstGeom>
            <a:noFill/>
            <a:ln>
              <a:noFill/>
            </a:ln>
          </p:spPr>
          <p:txBody>
            <a:bodyPr wrap="none" lIns="18288" tIns="0" rIns="0" bIns="0" rtlCol="0">
              <a:spAutoFit/>
            </a:bodyPr>
            <a:lstStyle/>
            <a:p>
              <a:r>
                <a:rPr lang="en-GB" dirty="0"/>
                <a:t>Testing</a:t>
              </a:r>
            </a:p>
          </p:txBody>
        </p:sp>
      </p:grpSp>
      <p:grpSp>
        <p:nvGrpSpPr>
          <p:cNvPr id="33" name="Group 32"/>
          <p:cNvGrpSpPr/>
          <p:nvPr/>
        </p:nvGrpSpPr>
        <p:grpSpPr>
          <a:xfrm>
            <a:off x="7492325" y="2974929"/>
            <a:ext cx="1752600" cy="2054271"/>
            <a:chOff x="7086600" y="2974929"/>
            <a:chExt cx="1752600" cy="2054271"/>
          </a:xfrm>
        </p:grpSpPr>
        <p:sp>
          <p:nvSpPr>
            <p:cNvPr id="16" name="Oval 15"/>
            <p:cNvSpPr/>
            <p:nvPr/>
          </p:nvSpPr>
          <p:spPr>
            <a:xfrm>
              <a:off x="7086600" y="3276600"/>
              <a:ext cx="1752600" cy="17526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3" name="Group 22"/>
            <p:cNvGrpSpPr/>
            <p:nvPr/>
          </p:nvGrpSpPr>
          <p:grpSpPr>
            <a:xfrm>
              <a:off x="7504517" y="3843318"/>
              <a:ext cx="984885" cy="619899"/>
              <a:chOff x="7504517" y="3843318"/>
              <a:chExt cx="984885" cy="619899"/>
            </a:xfrm>
          </p:grpSpPr>
          <p:sp>
            <p:nvSpPr>
              <p:cNvPr id="18" name="TextBox 17"/>
              <p:cNvSpPr txBox="1"/>
              <p:nvPr/>
            </p:nvSpPr>
            <p:spPr>
              <a:xfrm>
                <a:off x="7504517" y="4186218"/>
                <a:ext cx="984885" cy="276999"/>
              </a:xfrm>
              <a:prstGeom prst="rect">
                <a:avLst/>
              </a:prstGeom>
              <a:noFill/>
              <a:ln>
                <a:solidFill>
                  <a:schemeClr val="tx1"/>
                </a:solidFill>
              </a:ln>
            </p:spPr>
            <p:txBody>
              <a:bodyPr wrap="none" lIns="18288" tIns="0" rIns="0" bIns="0" rtlCol="0">
                <a:spAutoFit/>
              </a:bodyPr>
              <a:lstStyle/>
              <a:p>
                <a:r>
                  <a:rPr lang="en-GB" dirty="0"/>
                  <a:t>Developer</a:t>
                </a:r>
              </a:p>
            </p:txBody>
          </p:sp>
          <p:sp>
            <p:nvSpPr>
              <p:cNvPr id="19" name="Smiley Face 18"/>
              <p:cNvSpPr/>
              <p:nvPr/>
            </p:nvSpPr>
            <p:spPr>
              <a:xfrm>
                <a:off x="7816276" y="3843318"/>
                <a:ext cx="342900" cy="342900"/>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8" name="TextBox 27"/>
            <p:cNvSpPr txBox="1"/>
            <p:nvPr/>
          </p:nvSpPr>
          <p:spPr>
            <a:xfrm>
              <a:off x="7450868" y="2974929"/>
              <a:ext cx="1024063" cy="276999"/>
            </a:xfrm>
            <a:prstGeom prst="rect">
              <a:avLst/>
            </a:prstGeom>
            <a:noFill/>
            <a:ln>
              <a:noFill/>
            </a:ln>
          </p:spPr>
          <p:txBody>
            <a:bodyPr wrap="none" lIns="18288" tIns="0" rIns="0" bIns="0" rtlCol="0">
              <a:spAutoFit/>
            </a:bodyPr>
            <a:lstStyle/>
            <a:p>
              <a:r>
                <a:rPr lang="en-GB" dirty="0"/>
                <a:t>Debugging</a:t>
              </a:r>
            </a:p>
          </p:txBody>
        </p:sp>
      </p:grpSp>
      <p:sp>
        <p:nvSpPr>
          <p:cNvPr id="29" name="TextBox 28"/>
          <p:cNvSpPr txBox="1"/>
          <p:nvPr/>
        </p:nvSpPr>
        <p:spPr>
          <a:xfrm>
            <a:off x="4708322" y="3527609"/>
            <a:ext cx="2181652" cy="1384995"/>
          </a:xfrm>
          <a:prstGeom prst="rect">
            <a:avLst/>
          </a:prstGeom>
          <a:noFill/>
          <a:ln>
            <a:noFill/>
          </a:ln>
        </p:spPr>
        <p:txBody>
          <a:bodyPr wrap="square" lIns="18288" tIns="0" rIns="0" bIns="0" rtlCol="0">
            <a:spAutoFit/>
          </a:bodyPr>
          <a:lstStyle/>
          <a:p>
            <a:r>
              <a:rPr lang="en-GB" dirty="0"/>
              <a:t>Clear Handoffs and Division of Labour through Bug Reporting and Test Release Processes</a:t>
            </a:r>
          </a:p>
        </p:txBody>
      </p:sp>
      <p:sp>
        <p:nvSpPr>
          <p:cNvPr id="30" name="TextBox 29"/>
          <p:cNvSpPr txBox="1"/>
          <p:nvPr/>
        </p:nvSpPr>
        <p:spPr>
          <a:xfrm>
            <a:off x="5395323" y="5285601"/>
            <a:ext cx="685316" cy="276999"/>
          </a:xfrm>
          <a:prstGeom prst="rect">
            <a:avLst/>
          </a:prstGeom>
          <a:noFill/>
          <a:ln>
            <a:noFill/>
          </a:ln>
        </p:spPr>
        <p:txBody>
          <a:bodyPr wrap="none" lIns="18288" tIns="0" rIns="0" bIns="0" rtlCol="0">
            <a:spAutoFit/>
          </a:bodyPr>
          <a:lstStyle/>
          <a:p>
            <a:r>
              <a:rPr lang="en-GB" dirty="0"/>
              <a:t>Bug Fix</a:t>
            </a:r>
          </a:p>
        </p:txBody>
      </p:sp>
      <p:sp>
        <p:nvSpPr>
          <p:cNvPr id="31" name="TextBox 30"/>
          <p:cNvSpPr txBox="1"/>
          <p:nvPr/>
        </p:nvSpPr>
        <p:spPr>
          <a:xfrm>
            <a:off x="5205784" y="2748144"/>
            <a:ext cx="1064394" cy="276999"/>
          </a:xfrm>
          <a:prstGeom prst="rect">
            <a:avLst/>
          </a:prstGeom>
          <a:noFill/>
          <a:ln>
            <a:noFill/>
          </a:ln>
        </p:spPr>
        <p:txBody>
          <a:bodyPr wrap="none" lIns="18288" tIns="0" rIns="0" bIns="0" rtlCol="0">
            <a:spAutoFit/>
          </a:bodyPr>
          <a:lstStyle/>
          <a:p>
            <a:r>
              <a:rPr lang="en-GB" dirty="0"/>
              <a:t>Bug Report</a:t>
            </a:r>
          </a:p>
        </p:txBody>
      </p:sp>
      <p:cxnSp>
        <p:nvCxnSpPr>
          <p:cNvPr id="38" name="Curved Connector 37"/>
          <p:cNvCxnSpPr>
            <a:stCxn id="3" idx="7"/>
            <a:endCxn id="16" idx="1"/>
          </p:cNvCxnSpPr>
          <p:nvPr/>
        </p:nvCxnSpPr>
        <p:spPr>
          <a:xfrm rot="5400000" flipH="1" flipV="1">
            <a:off x="5737981" y="1522256"/>
            <a:ext cx="12700" cy="4022012"/>
          </a:xfrm>
          <a:prstGeom prst="curvedConnector3">
            <a:avLst>
              <a:gd name="adj1" fmla="val 382096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16" idx="3"/>
            <a:endCxn id="3" idx="5"/>
          </p:cNvCxnSpPr>
          <p:nvPr/>
        </p:nvCxnSpPr>
        <p:spPr>
          <a:xfrm rot="5400000">
            <a:off x="5737981" y="2761532"/>
            <a:ext cx="12700" cy="4022012"/>
          </a:xfrm>
          <a:prstGeom prst="curvedConnector3">
            <a:avLst>
              <a:gd name="adj1" fmla="val 382096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7665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EEEA-C735-0145-8883-E122F9A12FF7}"/>
              </a:ext>
            </a:extLst>
          </p:cNvPr>
          <p:cNvSpPr>
            <a:spLocks noGrp="1"/>
          </p:cNvSpPr>
          <p:nvPr>
            <p:ph type="title"/>
          </p:nvPr>
        </p:nvSpPr>
        <p:spPr/>
        <p:txBody>
          <a:bodyPr>
            <a:normAutofit/>
          </a:bodyPr>
          <a:lstStyle/>
          <a:p>
            <a:r>
              <a:rPr lang="en-US" dirty="0"/>
              <a:t>Beyond test execution</a:t>
            </a:r>
          </a:p>
        </p:txBody>
      </p:sp>
      <p:sp>
        <p:nvSpPr>
          <p:cNvPr id="3" name="Content Placeholder 2">
            <a:extLst>
              <a:ext uri="{FF2B5EF4-FFF2-40B4-BE49-F238E27FC236}">
                <a16:creationId xmlns:a16="http://schemas.microsoft.com/office/drawing/2014/main" id="{52BF5787-DFF2-3949-8629-3D892C051178}"/>
              </a:ext>
            </a:extLst>
          </p:cNvPr>
          <p:cNvSpPr>
            <a:spLocks noGrp="1"/>
          </p:cNvSpPr>
          <p:nvPr>
            <p:ph idx="1"/>
          </p:nvPr>
        </p:nvSpPr>
        <p:spPr/>
        <p:txBody>
          <a:bodyPr>
            <a:normAutofit lnSpcReduction="10000"/>
          </a:bodyPr>
          <a:lstStyle/>
          <a:p>
            <a:pPr>
              <a:buFont typeface="Wingdings" pitchFamily="2" charset="2"/>
              <a:buChar char="Ø"/>
            </a:pPr>
            <a:r>
              <a:rPr lang="en-US" dirty="0"/>
              <a:t>Testing is not just running tests against a running system</a:t>
            </a:r>
          </a:p>
          <a:p>
            <a:pPr>
              <a:buFont typeface="Wingdings" pitchFamily="2" charset="2"/>
              <a:buChar char="Ø"/>
            </a:pPr>
            <a:r>
              <a:rPr lang="en-US" dirty="0"/>
              <a:t>Other test activities, before and after execution, includes:</a:t>
            </a:r>
          </a:p>
          <a:p>
            <a:pPr lvl="1"/>
            <a:r>
              <a:rPr lang="en-US" dirty="0"/>
              <a:t>Planning and control</a:t>
            </a:r>
          </a:p>
          <a:p>
            <a:pPr lvl="1"/>
            <a:r>
              <a:rPr lang="en-US" dirty="0"/>
              <a:t>Choosing test conditions</a:t>
            </a:r>
          </a:p>
          <a:p>
            <a:pPr lvl="1"/>
            <a:r>
              <a:rPr lang="en-US" dirty="0"/>
              <a:t>Design test cases</a:t>
            </a:r>
          </a:p>
          <a:p>
            <a:pPr lvl="1"/>
            <a:r>
              <a:rPr lang="en-US" dirty="0"/>
              <a:t>Checking test results</a:t>
            </a:r>
          </a:p>
          <a:p>
            <a:pPr lvl="1"/>
            <a:r>
              <a:rPr lang="en-US" dirty="0"/>
              <a:t>Evaluating exit criteria</a:t>
            </a:r>
          </a:p>
          <a:p>
            <a:pPr lvl="1"/>
            <a:r>
              <a:rPr lang="en-US" dirty="0"/>
              <a:t>Test result reporting</a:t>
            </a:r>
          </a:p>
          <a:p>
            <a:pPr lvl="1"/>
            <a:r>
              <a:rPr lang="en-US" dirty="0"/>
              <a:t>Closure/end-of-test tasks</a:t>
            </a:r>
          </a:p>
          <a:p>
            <a:pPr marL="0" indent="0">
              <a:buNone/>
            </a:pPr>
            <a:endParaRPr lang="en-US" dirty="0"/>
          </a:p>
          <a:p>
            <a:pPr marL="0" indent="0">
              <a:buNone/>
            </a:pPr>
            <a:r>
              <a:rPr lang="en-US" sz="3000" i="1" dirty="0"/>
              <a:t>We will revisit these topics later</a:t>
            </a:r>
          </a:p>
        </p:txBody>
      </p:sp>
    </p:spTree>
    <p:extLst>
      <p:ext uri="{BB962C8B-B14F-4D97-AF65-F5344CB8AC3E}">
        <p14:creationId xmlns:p14="http://schemas.microsoft.com/office/powerpoint/2010/main" val="395728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a:t>Exercise: The Triangle Tests</a:t>
            </a:r>
          </a:p>
        </p:txBody>
      </p:sp>
      <p:sp>
        <p:nvSpPr>
          <p:cNvPr id="3" name="Content Placeholder 2"/>
          <p:cNvSpPr>
            <a:spLocks noGrp="1"/>
          </p:cNvSpPr>
          <p:nvPr>
            <p:ph idx="1"/>
          </p:nvPr>
        </p:nvSpPr>
        <p:spPr/>
        <p:txBody>
          <a:bodyPr/>
          <a:lstStyle/>
          <a:p>
            <a:r>
              <a:rPr lang="en-US" dirty="0"/>
              <a:t>A program accepts three integers representing the lengths of a triangle’s sides</a:t>
            </a:r>
          </a:p>
          <a:p>
            <a:r>
              <a:rPr lang="en-US" dirty="0"/>
              <a:t>It outputs “scalene” (no equal sides), “isosceles” (2 equal sides), or “equilateral” (3 equal sides).</a:t>
            </a:r>
          </a:p>
          <a:p>
            <a:r>
              <a:rPr lang="en-US" dirty="0"/>
              <a:t>Write an effective (finds common bugs) and efficient (as few tests as possible) set of test cases. Usually, a test case consists of tester action (usually input data), data and expected result.</a:t>
            </a:r>
          </a:p>
          <a:p>
            <a:r>
              <a:rPr lang="en-US" dirty="0"/>
              <a:t>How many tests are needed?</a:t>
            </a:r>
          </a:p>
        </p:txBody>
      </p:sp>
    </p:spTree>
    <p:extLst>
      <p:ext uri="{BB962C8B-B14F-4D97-AF65-F5344CB8AC3E}">
        <p14:creationId xmlns:p14="http://schemas.microsoft.com/office/powerpoint/2010/main" val="1974806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2E25D-D508-4245-B9D7-04424B558C71}"/>
              </a:ext>
            </a:extLst>
          </p:cNvPr>
          <p:cNvSpPr>
            <a:spLocks noGrp="1"/>
          </p:cNvSpPr>
          <p:nvPr>
            <p:ph type="title"/>
          </p:nvPr>
        </p:nvSpPr>
        <p:spPr/>
        <p:txBody>
          <a:bodyPr/>
          <a:lstStyle/>
          <a:p>
            <a:r>
              <a:rPr lang="en-US" dirty="0"/>
              <a:t>Key concepts</a:t>
            </a:r>
          </a:p>
        </p:txBody>
      </p:sp>
      <p:sp>
        <p:nvSpPr>
          <p:cNvPr id="3" name="Content Placeholder 2">
            <a:extLst>
              <a:ext uri="{FF2B5EF4-FFF2-40B4-BE49-F238E27FC236}">
                <a16:creationId xmlns:a16="http://schemas.microsoft.com/office/drawing/2014/main" id="{56FC4E97-F5B4-D744-A8C9-499C94834D81}"/>
              </a:ext>
            </a:extLst>
          </p:cNvPr>
          <p:cNvSpPr>
            <a:spLocks noGrp="1"/>
          </p:cNvSpPr>
          <p:nvPr>
            <p:ph idx="1"/>
          </p:nvPr>
        </p:nvSpPr>
        <p:spPr/>
        <p:txBody>
          <a:bodyPr/>
          <a:lstStyle/>
          <a:p>
            <a:pPr>
              <a:buFont typeface="Zapf Dingbats"/>
              <a:buChar char="✤"/>
            </a:pPr>
            <a:r>
              <a:rPr lang="en-US" dirty="0"/>
              <a:t>Common objectives of testing</a:t>
            </a:r>
          </a:p>
          <a:p>
            <a:pPr>
              <a:buFont typeface="Zapf Dingbats"/>
              <a:buChar char="✤"/>
            </a:pPr>
            <a:r>
              <a:rPr lang="en-US" dirty="0"/>
              <a:t>The purpose of testing:</a:t>
            </a:r>
          </a:p>
          <a:p>
            <a:pPr lvl="1"/>
            <a:r>
              <a:rPr lang="en-US" dirty="0"/>
              <a:t>in software development, maintenance, and operations…</a:t>
            </a:r>
          </a:p>
          <a:p>
            <a:pPr lvl="1"/>
            <a:r>
              <a:rPr lang="en-US" dirty="0"/>
              <a:t>…to find defects, provide confidence and information, and prevent defects</a:t>
            </a:r>
          </a:p>
        </p:txBody>
      </p:sp>
    </p:spTree>
    <p:extLst>
      <p:ext uri="{BB962C8B-B14F-4D97-AF65-F5344CB8AC3E}">
        <p14:creationId xmlns:p14="http://schemas.microsoft.com/office/powerpoint/2010/main" val="3699617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5443-5D74-994E-9BD6-8C1596A008CC}"/>
              </a:ext>
            </a:extLst>
          </p:cNvPr>
          <p:cNvSpPr>
            <a:spLocks noGrp="1"/>
          </p:cNvSpPr>
          <p:nvPr>
            <p:ph type="title"/>
          </p:nvPr>
        </p:nvSpPr>
        <p:spPr/>
        <p:txBody>
          <a:bodyPr/>
          <a:lstStyle/>
          <a:p>
            <a:r>
              <a:rPr lang="en-US" dirty="0"/>
              <a:t>Terms to remember</a:t>
            </a:r>
          </a:p>
        </p:txBody>
      </p:sp>
      <p:sp>
        <p:nvSpPr>
          <p:cNvPr id="3" name="Content Placeholder 2">
            <a:extLst>
              <a:ext uri="{FF2B5EF4-FFF2-40B4-BE49-F238E27FC236}">
                <a16:creationId xmlns:a16="http://schemas.microsoft.com/office/drawing/2014/main" id="{FA324F66-2866-6146-9DFD-2F91A09132C3}"/>
              </a:ext>
            </a:extLst>
          </p:cNvPr>
          <p:cNvSpPr>
            <a:spLocks noGrp="1"/>
          </p:cNvSpPr>
          <p:nvPr>
            <p:ph idx="1"/>
          </p:nvPr>
        </p:nvSpPr>
        <p:spPr/>
        <p:txBody>
          <a:bodyPr/>
          <a:lstStyle/>
          <a:p>
            <a:pPr>
              <a:buFont typeface="Zapf Dingbats"/>
              <a:buChar char="✤"/>
            </a:pPr>
            <a:r>
              <a:rPr lang="en-US" dirty="0"/>
              <a:t>Debugging</a:t>
            </a:r>
          </a:p>
          <a:p>
            <a:pPr>
              <a:buFont typeface="Zapf Dingbats"/>
              <a:buChar char="✤"/>
            </a:pPr>
            <a:r>
              <a:rPr lang="en-US" dirty="0"/>
              <a:t>Requirement</a:t>
            </a:r>
          </a:p>
          <a:p>
            <a:pPr>
              <a:buFont typeface="Zapf Dingbats"/>
              <a:buChar char="✤"/>
            </a:pPr>
            <a:r>
              <a:rPr lang="en-US" dirty="0"/>
              <a:t>Review</a:t>
            </a:r>
          </a:p>
          <a:p>
            <a:pPr>
              <a:buFont typeface="Zapf Dingbats"/>
              <a:buChar char="✤"/>
            </a:pPr>
            <a:r>
              <a:rPr lang="en-US" dirty="0"/>
              <a:t>Test case</a:t>
            </a:r>
          </a:p>
          <a:p>
            <a:pPr>
              <a:buFont typeface="Zapf Dingbats"/>
              <a:buChar char="✤"/>
            </a:pPr>
            <a:r>
              <a:rPr lang="en-US" dirty="0"/>
              <a:t>Testing</a:t>
            </a:r>
          </a:p>
          <a:p>
            <a:pPr>
              <a:buFont typeface="Zapf Dingbats"/>
              <a:buChar char="✤"/>
            </a:pPr>
            <a:r>
              <a:rPr lang="en-US" dirty="0"/>
              <a:t>Test objective</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967455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925396-4C8E-F44C-B8EC-53A510D24310}"/>
              </a:ext>
            </a:extLst>
          </p:cNvPr>
          <p:cNvSpPr>
            <a:spLocks noGrp="1"/>
          </p:cNvSpPr>
          <p:nvPr>
            <p:ph type="ctrTitle"/>
          </p:nvPr>
        </p:nvSpPr>
        <p:spPr/>
        <p:txBody>
          <a:bodyPr/>
          <a:lstStyle/>
          <a:p>
            <a:r>
              <a:rPr lang="en-GB" dirty="0"/>
              <a:t>3. General testing principles</a:t>
            </a:r>
            <a:endParaRPr lang="en-US" dirty="0"/>
          </a:p>
        </p:txBody>
      </p:sp>
      <p:sp>
        <p:nvSpPr>
          <p:cNvPr id="5" name="Subtitle 4">
            <a:extLst>
              <a:ext uri="{FF2B5EF4-FFF2-40B4-BE49-F238E27FC236}">
                <a16:creationId xmlns:a16="http://schemas.microsoft.com/office/drawing/2014/main" id="{EC26957B-5F8F-984E-AFE9-F9FA24029D9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52983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925396-4C8E-F44C-B8EC-53A510D24310}"/>
              </a:ext>
            </a:extLst>
          </p:cNvPr>
          <p:cNvSpPr>
            <a:spLocks noGrp="1"/>
          </p:cNvSpPr>
          <p:nvPr>
            <p:ph type="ctrTitle"/>
          </p:nvPr>
        </p:nvSpPr>
        <p:spPr/>
        <p:txBody>
          <a:bodyPr/>
          <a:lstStyle/>
          <a:p>
            <a:r>
              <a:rPr lang="en-GB" dirty="0"/>
              <a:t>1. Why testing is necessary?</a:t>
            </a:r>
            <a:endParaRPr lang="en-US" dirty="0"/>
          </a:p>
        </p:txBody>
      </p:sp>
      <p:sp>
        <p:nvSpPr>
          <p:cNvPr id="5" name="Subtitle 4">
            <a:extLst>
              <a:ext uri="{FF2B5EF4-FFF2-40B4-BE49-F238E27FC236}">
                <a16:creationId xmlns:a16="http://schemas.microsoft.com/office/drawing/2014/main" id="{EC26957B-5F8F-984E-AFE9-F9FA24029D9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78976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3. General testing principles</a:t>
            </a:r>
          </a:p>
        </p:txBody>
      </p:sp>
      <p:sp>
        <p:nvSpPr>
          <p:cNvPr id="3" name="Content Placeholder 2"/>
          <p:cNvSpPr>
            <a:spLocks noGrp="1"/>
          </p:cNvSpPr>
          <p:nvPr>
            <p:ph idx="1"/>
          </p:nvPr>
        </p:nvSpPr>
        <p:spPr/>
        <p:txBody>
          <a:bodyPr/>
          <a:lstStyle/>
          <a:p>
            <a:pPr marL="514350" indent="-514350">
              <a:buFont typeface="+mj-lt"/>
              <a:buAutoNum type="arabicPeriod"/>
            </a:pPr>
            <a:r>
              <a:rPr lang="en-US" dirty="0"/>
              <a:t>Testing reveals the presence of bugs</a:t>
            </a:r>
          </a:p>
          <a:p>
            <a:pPr marL="514350" indent="-514350">
              <a:buFont typeface="+mj-lt"/>
              <a:buAutoNum type="arabicPeriod"/>
            </a:pPr>
            <a:r>
              <a:rPr lang="en-US" dirty="0"/>
              <a:t>Impossibility of exhaustive testing</a:t>
            </a:r>
          </a:p>
          <a:p>
            <a:pPr marL="514350" indent="-514350">
              <a:buFont typeface="+mj-lt"/>
              <a:buAutoNum type="arabicPeriod"/>
            </a:pPr>
            <a:r>
              <a:rPr lang="en-US" dirty="0"/>
              <a:t>Benefits of early testing</a:t>
            </a:r>
          </a:p>
          <a:p>
            <a:pPr marL="514350" indent="-514350">
              <a:buFont typeface="+mj-lt"/>
              <a:buAutoNum type="arabicPeriod"/>
            </a:pPr>
            <a:r>
              <a:rPr lang="en-US" dirty="0"/>
              <a:t>Defect clustering (lumpiness of bugs)</a:t>
            </a:r>
          </a:p>
          <a:p>
            <a:pPr marL="514350" indent="-514350">
              <a:buFont typeface="+mj-lt"/>
              <a:buAutoNum type="arabicPeriod"/>
            </a:pPr>
            <a:r>
              <a:rPr lang="en-US" dirty="0"/>
              <a:t>Pesticide paradox</a:t>
            </a:r>
          </a:p>
          <a:p>
            <a:pPr marL="514350" indent="-514350">
              <a:buFont typeface="+mj-lt"/>
              <a:buAutoNum type="arabicPeriod"/>
            </a:pPr>
            <a:r>
              <a:rPr lang="en-US" dirty="0"/>
              <a:t>Testing should adapt to specific needs</a:t>
            </a:r>
          </a:p>
          <a:p>
            <a:pPr marL="514350" indent="-514350">
              <a:buFont typeface="+mj-lt"/>
              <a:buAutoNum type="arabicPeriod"/>
            </a:pPr>
            <a:r>
              <a:rPr lang="en-US" dirty="0"/>
              <a:t>Absence-of-errors fallacy</a:t>
            </a:r>
          </a:p>
        </p:txBody>
      </p:sp>
    </p:spTree>
    <p:extLst>
      <p:ext uri="{BB962C8B-B14F-4D97-AF65-F5344CB8AC3E}">
        <p14:creationId xmlns:p14="http://schemas.microsoft.com/office/powerpoint/2010/main" val="1974806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 reveals presence of bugs: A parable</a:t>
            </a:r>
            <a:endParaRPr lang="en-GB" dirty="0"/>
          </a:p>
        </p:txBody>
      </p:sp>
      <p:sp>
        <p:nvSpPr>
          <p:cNvPr id="3" name="Content Placeholder 2"/>
          <p:cNvSpPr>
            <a:spLocks noGrp="1"/>
          </p:cNvSpPr>
          <p:nvPr>
            <p:ph idx="1"/>
          </p:nvPr>
        </p:nvSpPr>
        <p:spPr/>
        <p:txBody>
          <a:bodyPr/>
          <a:lstStyle/>
          <a:p>
            <a:r>
              <a:rPr lang="en-US" dirty="0"/>
              <a:t>You have a beautiful vegetable garden, but one day you see eaten leaves on the tomatoes – you know you have bugs in your garden</a:t>
            </a:r>
          </a:p>
          <a:p>
            <a:r>
              <a:rPr lang="en-US" dirty="0"/>
              <a:t>If you had not seen the symptoms, could you be sure you had no bugs?</a:t>
            </a:r>
          </a:p>
          <a:p>
            <a:r>
              <a:rPr lang="en-US" dirty="0"/>
              <a:t>Some bugs are easy to spot, some aren’t</a:t>
            </a:r>
          </a:p>
          <a:p>
            <a:r>
              <a:rPr lang="en-US" dirty="0"/>
              <a:t>Testing can </a:t>
            </a:r>
            <a:r>
              <a:rPr lang="en-US" b="1" dirty="0"/>
              <a:t>reveal the presence </a:t>
            </a:r>
            <a:r>
              <a:rPr lang="en-US" dirty="0"/>
              <a:t>of bugs but </a:t>
            </a:r>
            <a:r>
              <a:rPr lang="en-US" b="1" dirty="0"/>
              <a:t>cannot prove their absence</a:t>
            </a:r>
          </a:p>
        </p:txBody>
      </p:sp>
    </p:spTree>
    <p:extLst>
      <p:ext uri="{BB962C8B-B14F-4D97-AF65-F5344CB8AC3E}">
        <p14:creationId xmlns:p14="http://schemas.microsoft.com/office/powerpoint/2010/main" val="19748064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Mission impossible: Exhaustive Testing</a:t>
            </a:r>
            <a:endParaRPr lang="en-GB"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
            </a:pPr>
            <a:r>
              <a:rPr lang="en-US" dirty="0"/>
              <a:t>“Just make sure the software work before we ship it…” </a:t>
            </a:r>
          </a:p>
          <a:p>
            <a:pPr>
              <a:buFont typeface="Wingdings" pitchFamily="2" charset="2"/>
              <a:buChar char="§"/>
            </a:pPr>
            <a:r>
              <a:rPr lang="en-US" dirty="0"/>
              <a:t>The charter is demonstrably impossible</a:t>
            </a:r>
          </a:p>
          <a:p>
            <a:pPr lvl="1"/>
            <a:r>
              <a:rPr lang="en-US" dirty="0"/>
              <a:t>The execution paths in non-trivial software are almost infinite (modern software consists of extremely huge amount of statements with control flow routes through these statements)</a:t>
            </a:r>
          </a:p>
          <a:p>
            <a:pPr lvl="1"/>
            <a:r>
              <a:rPr lang="en-US" dirty="0"/>
              <a:t>Large data flows separated across space (features/functions) and time (data stored in database and extracted later)</a:t>
            </a:r>
          </a:p>
          <a:p>
            <a:pPr lvl="1"/>
            <a:r>
              <a:rPr lang="en-US" dirty="0"/>
              <a:t>Slight changes can cause regressions which are not linear to the size of the change</a:t>
            </a:r>
          </a:p>
          <a:p>
            <a:pPr lvl="1"/>
            <a:r>
              <a:rPr lang="en-US" dirty="0"/>
              <a:t>Myriad usage profiles and field configurations, some unknown and some unknowable</a:t>
            </a:r>
          </a:p>
          <a:p>
            <a:r>
              <a:rPr lang="en-US" dirty="0"/>
              <a:t>Bottom line: Exhaustive testing (all combinations of inputs and preconditions) is not possible.</a:t>
            </a:r>
          </a:p>
          <a:p>
            <a:pPr>
              <a:buFont typeface="Wingdings" pitchFamily="2" charset="2"/>
              <a:buChar char="§"/>
            </a:pPr>
            <a:endParaRPr lang="en-US" dirty="0"/>
          </a:p>
        </p:txBody>
      </p:sp>
    </p:spTree>
    <p:extLst>
      <p:ext uri="{BB962C8B-B14F-4D97-AF65-F5344CB8AC3E}">
        <p14:creationId xmlns:p14="http://schemas.microsoft.com/office/powerpoint/2010/main" val="19748064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Defusing exhaustive testing expectations</a:t>
            </a:r>
          </a:p>
        </p:txBody>
      </p:sp>
      <p:sp>
        <p:nvSpPr>
          <p:cNvPr id="3" name="Content Placeholder 2"/>
          <p:cNvSpPr>
            <a:spLocks noGrp="1"/>
          </p:cNvSpPr>
          <p:nvPr>
            <p:ph idx="1"/>
          </p:nvPr>
        </p:nvSpPr>
        <p:spPr/>
        <p:txBody>
          <a:bodyPr>
            <a:normAutofit/>
          </a:bodyPr>
          <a:lstStyle/>
          <a:p>
            <a:r>
              <a:rPr lang="en-US" dirty="0"/>
              <a:t>Exhaustive testing as a way to prove the software works is a common (mis)expectation</a:t>
            </a:r>
          </a:p>
          <a:p>
            <a:r>
              <a:rPr lang="en-US" dirty="0"/>
              <a:t>Bad expectations create problems for test professionals and test teams:</a:t>
            </a:r>
          </a:p>
          <a:p>
            <a:pPr lvl="1"/>
            <a:r>
              <a:rPr lang="en-US" dirty="0"/>
              <a:t>Create unachievable high demands on test group</a:t>
            </a:r>
          </a:p>
          <a:p>
            <a:pPr lvl="1"/>
            <a:r>
              <a:rPr lang="en-US" dirty="0"/>
              <a:t>Perception of incompetence by customers when these demands aren’t met</a:t>
            </a:r>
          </a:p>
          <a:p>
            <a:r>
              <a:rPr lang="en-US" dirty="0"/>
              <a:t>Testers must be ready to communicate (in words that the project stakeholders will understand) how testing can contribute and defuse bad expectations.</a:t>
            </a:r>
          </a:p>
        </p:txBody>
      </p:sp>
    </p:spTree>
    <p:extLst>
      <p:ext uri="{BB962C8B-B14F-4D97-AF65-F5344CB8AC3E}">
        <p14:creationId xmlns:p14="http://schemas.microsoft.com/office/powerpoint/2010/main" val="3656120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Benefits of Early QA &amp; Testing</a:t>
            </a:r>
            <a:endParaRPr lang="en-GB" dirty="0"/>
          </a:p>
        </p:txBody>
      </p:sp>
      <p:sp>
        <p:nvSpPr>
          <p:cNvPr id="3" name="Content Placeholder 2"/>
          <p:cNvSpPr>
            <a:spLocks noGrp="1"/>
          </p:cNvSpPr>
          <p:nvPr>
            <p:ph idx="1"/>
          </p:nvPr>
        </p:nvSpPr>
        <p:spPr/>
        <p:txBody>
          <a:bodyPr/>
          <a:lstStyle/>
          <a:p>
            <a:r>
              <a:rPr lang="en-US" dirty="0"/>
              <a:t>The cost of a bug tends to increase as the project continues</a:t>
            </a:r>
          </a:p>
          <a:p>
            <a:r>
              <a:rPr lang="en-US" dirty="0"/>
              <a:t>Most of the costs associated with pre-release bugs tend to be associated with the effort required to remove them, so the higher cost means longer schedules</a:t>
            </a:r>
          </a:p>
          <a:p>
            <a:r>
              <a:rPr lang="en-US" dirty="0"/>
              <a:t>The more bugs enter a quality assurance or test activity, the more bugs will escape from the activity</a:t>
            </a:r>
          </a:p>
          <a:p>
            <a:pPr lvl="1"/>
            <a:r>
              <a:rPr lang="en-US" dirty="0"/>
              <a:t>Early QA and testing can filter bugs earlier.</a:t>
            </a:r>
          </a:p>
        </p:txBody>
      </p:sp>
    </p:spTree>
    <p:extLst>
      <p:ext uri="{BB962C8B-B14F-4D97-AF65-F5344CB8AC3E}">
        <p14:creationId xmlns:p14="http://schemas.microsoft.com/office/powerpoint/2010/main" val="19748064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Defect Clustering</a:t>
            </a:r>
            <a:endParaRPr lang="en-GB" dirty="0"/>
          </a:p>
        </p:txBody>
      </p:sp>
      <p:sp>
        <p:nvSpPr>
          <p:cNvPr id="3" name="Content Placeholder 2"/>
          <p:cNvSpPr>
            <a:spLocks noGrp="1"/>
          </p:cNvSpPr>
          <p:nvPr>
            <p:ph idx="1"/>
          </p:nvPr>
        </p:nvSpPr>
        <p:spPr/>
        <p:txBody>
          <a:bodyPr/>
          <a:lstStyle/>
          <a:p>
            <a:r>
              <a:rPr lang="en-US" dirty="0"/>
              <a:t>Studies have long shown and continue to show the unequal distribution of bugs</a:t>
            </a:r>
          </a:p>
          <a:p>
            <a:pPr lvl="1"/>
            <a:r>
              <a:rPr lang="en-US" dirty="0"/>
              <a:t>MVS Operating system (IBM): 38% of field bugs in 4% of modules (1970s)</a:t>
            </a:r>
          </a:p>
          <a:p>
            <a:pPr lvl="1"/>
            <a:r>
              <a:rPr lang="en-US" dirty="0"/>
              <a:t>IMS database (IBM): 57% of field bugs in 7% of modules (1970s)</a:t>
            </a:r>
          </a:p>
          <a:p>
            <a:r>
              <a:rPr lang="en-US" dirty="0"/>
              <a:t>Capers Jones (software industry expert) reports that the excessive presence of error-prone modules causes a 50% reduction of productivity in software maintenance</a:t>
            </a:r>
          </a:p>
        </p:txBody>
      </p:sp>
    </p:spTree>
    <p:extLst>
      <p:ext uri="{BB962C8B-B14F-4D97-AF65-F5344CB8AC3E}">
        <p14:creationId xmlns:p14="http://schemas.microsoft.com/office/powerpoint/2010/main" val="19748064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Pesticide Paradox</a:t>
            </a:r>
            <a:endParaRPr lang="en-GB" dirty="0"/>
          </a:p>
        </p:txBody>
      </p:sp>
      <p:sp>
        <p:nvSpPr>
          <p:cNvPr id="3" name="Content Placeholder 2"/>
          <p:cNvSpPr>
            <a:spLocks noGrp="1"/>
          </p:cNvSpPr>
          <p:nvPr>
            <p:ph idx="1"/>
          </p:nvPr>
        </p:nvSpPr>
        <p:spPr/>
        <p:txBody>
          <a:bodyPr/>
          <a:lstStyle/>
          <a:p>
            <a:r>
              <a:rPr lang="en-US" dirty="0"/>
              <a:t>Return to your vegetable garden, spray pesticide on your garden, and the hornworms die, but the pesticide is not affective against all bugs</a:t>
            </a:r>
          </a:p>
          <a:p>
            <a:r>
              <a:rPr lang="en-US" dirty="0"/>
              <a:t>Just as pesticides become less effective, so do tests</a:t>
            </a:r>
          </a:p>
          <a:p>
            <a:r>
              <a:rPr lang="en-US" dirty="0"/>
              <a:t>Functional tests can’t find performance bugs</a:t>
            </a:r>
          </a:p>
          <a:p>
            <a:r>
              <a:rPr lang="en-US" dirty="0"/>
              <a:t>Try new test techniques – if the objective is to find bugs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0000" t="47040" r="40000" b="28960"/>
          <a:stretch/>
        </p:blipFill>
        <p:spPr>
          <a:xfrm>
            <a:off x="2895600" y="4876802"/>
            <a:ext cx="1524000" cy="1828800"/>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9499" t="50000" r="39499" b="28997"/>
          <a:stretch/>
        </p:blipFill>
        <p:spPr>
          <a:xfrm>
            <a:off x="5181600" y="4876800"/>
            <a:ext cx="1828800" cy="1828804"/>
          </a:xfrm>
          <a:prstGeom prst="rect">
            <a:avLst/>
          </a:prstGeom>
        </p:spPr>
      </p:pic>
    </p:spTree>
    <p:extLst>
      <p:ext uri="{BB962C8B-B14F-4D97-AF65-F5344CB8AC3E}">
        <p14:creationId xmlns:p14="http://schemas.microsoft.com/office/powerpoint/2010/main" val="19748064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Absence-of-Errors Fallacy</a:t>
            </a:r>
            <a:endParaRPr lang="en-GB" dirty="0"/>
          </a:p>
        </p:txBody>
      </p:sp>
      <p:sp>
        <p:nvSpPr>
          <p:cNvPr id="3" name="Content Placeholder 2"/>
          <p:cNvSpPr>
            <a:spLocks noGrp="1"/>
          </p:cNvSpPr>
          <p:nvPr>
            <p:ph idx="1"/>
          </p:nvPr>
        </p:nvSpPr>
        <p:spPr/>
        <p:txBody>
          <a:bodyPr/>
          <a:lstStyle/>
          <a:p>
            <a:r>
              <a:rPr lang="en-US" dirty="0"/>
              <a:t>Finding and fixing many bugs does not guarantee user, customer and/or stakeholder satisfaction</a:t>
            </a:r>
          </a:p>
          <a:p>
            <a:r>
              <a:rPr lang="en-US" dirty="0"/>
              <a:t>Many low-defect produces have failed in the market place</a:t>
            </a:r>
          </a:p>
          <a:p>
            <a:pPr lvl="1"/>
            <a:r>
              <a:rPr lang="en-US" dirty="0"/>
              <a:t>Example: UNIX vs. Windows (more buggy)</a:t>
            </a:r>
          </a:p>
          <a:p>
            <a:r>
              <a:rPr lang="en-US" dirty="0"/>
              <a:t>Successful projects balance competing forces in terms of features, schedule, budget and quality.</a:t>
            </a:r>
          </a:p>
          <a:p>
            <a:pPr lvl="1"/>
            <a:r>
              <a:rPr lang="en-US" dirty="0"/>
              <a:t>Sometimes, releasing earlier with known bugs is better than releasing too late with fewer bugs</a:t>
            </a:r>
          </a:p>
        </p:txBody>
      </p:sp>
    </p:spTree>
    <p:extLst>
      <p:ext uri="{BB962C8B-B14F-4D97-AF65-F5344CB8AC3E}">
        <p14:creationId xmlns:p14="http://schemas.microsoft.com/office/powerpoint/2010/main" val="19748064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 Should Adapt to Needs</a:t>
            </a:r>
            <a:endParaRPr lang="en-GB" dirty="0"/>
          </a:p>
        </p:txBody>
      </p:sp>
      <p:sp>
        <p:nvSpPr>
          <p:cNvPr id="3" name="Content Placeholder 2"/>
          <p:cNvSpPr>
            <a:spLocks noGrp="1"/>
          </p:cNvSpPr>
          <p:nvPr>
            <p:ph idx="1"/>
          </p:nvPr>
        </p:nvSpPr>
        <p:spPr/>
        <p:txBody>
          <a:bodyPr/>
          <a:lstStyle/>
          <a:p>
            <a:r>
              <a:rPr lang="en-US" dirty="0"/>
              <a:t>Different projects, organizations and products have different testing needs</a:t>
            </a:r>
          </a:p>
          <a:p>
            <a:r>
              <a:rPr lang="en-US" dirty="0"/>
              <a:t>Best testing practices exist but you need to tailor them to your project</a:t>
            </a:r>
          </a:p>
          <a:p>
            <a:r>
              <a:rPr lang="en-US" dirty="0"/>
              <a:t>Failure to adapt the test team and its methods to these needs is a common result of dissolution of test teams</a:t>
            </a:r>
          </a:p>
        </p:txBody>
      </p:sp>
    </p:spTree>
    <p:extLst>
      <p:ext uri="{BB962C8B-B14F-4D97-AF65-F5344CB8AC3E}">
        <p14:creationId xmlns:p14="http://schemas.microsoft.com/office/powerpoint/2010/main" val="19748064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D347F-0C8F-1147-8253-8E0B2438E0FA}"/>
              </a:ext>
            </a:extLst>
          </p:cNvPr>
          <p:cNvSpPr>
            <a:spLocks noGrp="1"/>
          </p:cNvSpPr>
          <p:nvPr>
            <p:ph type="title"/>
          </p:nvPr>
        </p:nvSpPr>
        <p:spPr/>
        <p:txBody>
          <a:bodyPr/>
          <a:lstStyle/>
          <a:p>
            <a:r>
              <a:rPr lang="en-US" i="1" dirty="0"/>
              <a:t>Exercise: Test Principles Observed (and not)</a:t>
            </a:r>
          </a:p>
        </p:txBody>
      </p:sp>
      <p:sp>
        <p:nvSpPr>
          <p:cNvPr id="3" name="Content Placeholder 2">
            <a:extLst>
              <a:ext uri="{FF2B5EF4-FFF2-40B4-BE49-F238E27FC236}">
                <a16:creationId xmlns:a16="http://schemas.microsoft.com/office/drawing/2014/main" id="{EA99C2FB-5D33-4843-A495-B37DB7265BB7}"/>
              </a:ext>
            </a:extLst>
          </p:cNvPr>
          <p:cNvSpPr>
            <a:spLocks noGrp="1"/>
          </p:cNvSpPr>
          <p:nvPr>
            <p:ph idx="1"/>
          </p:nvPr>
        </p:nvSpPr>
        <p:spPr/>
        <p:txBody>
          <a:bodyPr/>
          <a:lstStyle/>
          <a:p>
            <a:r>
              <a:rPr lang="en-US" dirty="0"/>
              <a:t>Think back on a recent project</a:t>
            </a:r>
          </a:p>
          <a:p>
            <a:r>
              <a:rPr lang="en-US" dirty="0"/>
              <a:t>Note which of the principles that you can recall were observed</a:t>
            </a:r>
          </a:p>
          <a:p>
            <a:r>
              <a:rPr lang="en-US" dirty="0"/>
              <a:t>How about principles that you can recall were not observed (i.e., violated)?</a:t>
            </a:r>
          </a:p>
          <a:p>
            <a:r>
              <a:rPr lang="en-US" dirty="0"/>
              <a:t>Discuss</a:t>
            </a:r>
          </a:p>
        </p:txBody>
      </p:sp>
    </p:spTree>
    <p:extLst>
      <p:ext uri="{BB962C8B-B14F-4D97-AF65-F5344CB8AC3E}">
        <p14:creationId xmlns:p14="http://schemas.microsoft.com/office/powerpoint/2010/main" val="661358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Bugs everywhere</a:t>
            </a:r>
          </a:p>
        </p:txBody>
      </p:sp>
      <p:sp>
        <p:nvSpPr>
          <p:cNvPr id="3" name="Content Placeholder 2"/>
          <p:cNvSpPr>
            <a:spLocks noGrp="1"/>
          </p:cNvSpPr>
          <p:nvPr>
            <p:ph idx="1"/>
          </p:nvPr>
        </p:nvSpPr>
        <p:spPr/>
        <p:txBody>
          <a:bodyPr/>
          <a:lstStyle/>
          <a:p>
            <a:pPr>
              <a:buFont typeface="Wingdings" pitchFamily="2" charset="2"/>
              <a:buChar char="Ø"/>
            </a:pPr>
            <a:r>
              <a:rPr lang="en-GB" dirty="0"/>
              <a:t>Business risks</a:t>
            </a:r>
          </a:p>
          <a:p>
            <a:pPr lvl="1"/>
            <a:r>
              <a:rPr lang="en-GB" dirty="0"/>
              <a:t>Damaged reputation for quality</a:t>
            </a:r>
          </a:p>
          <a:p>
            <a:pPr lvl="1"/>
            <a:r>
              <a:rPr lang="en-GB" dirty="0"/>
              <a:t>High or unpredictable maintenance costs (failure in production)</a:t>
            </a:r>
          </a:p>
          <a:p>
            <a:pPr lvl="1"/>
            <a:r>
              <a:rPr lang="en-GB" dirty="0"/>
              <a:t>Unexpected delays in release cycles (problems discovered late)</a:t>
            </a:r>
          </a:p>
          <a:p>
            <a:pPr lvl="1"/>
            <a:r>
              <a:rPr lang="en-GB" dirty="0"/>
              <a:t>Lack of confidence in system (large number of bugs)</a:t>
            </a:r>
          </a:p>
          <a:p>
            <a:pPr lvl="1"/>
            <a:r>
              <a:rPr lang="en-GB" dirty="0"/>
              <a:t>Lawsuits</a:t>
            </a:r>
          </a:p>
        </p:txBody>
      </p:sp>
    </p:spTree>
    <p:extLst>
      <p:ext uri="{BB962C8B-B14F-4D97-AF65-F5344CB8AC3E}">
        <p14:creationId xmlns:p14="http://schemas.microsoft.com/office/powerpoint/2010/main" val="17269564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2E25D-D508-4245-B9D7-04424B558C71}"/>
              </a:ext>
            </a:extLst>
          </p:cNvPr>
          <p:cNvSpPr>
            <a:spLocks noGrp="1"/>
          </p:cNvSpPr>
          <p:nvPr>
            <p:ph type="title"/>
          </p:nvPr>
        </p:nvSpPr>
        <p:spPr/>
        <p:txBody>
          <a:bodyPr/>
          <a:lstStyle/>
          <a:p>
            <a:r>
              <a:rPr lang="en-US" dirty="0"/>
              <a:t>Key concepts</a:t>
            </a:r>
          </a:p>
        </p:txBody>
      </p:sp>
      <p:sp>
        <p:nvSpPr>
          <p:cNvPr id="3" name="Content Placeholder 2">
            <a:extLst>
              <a:ext uri="{FF2B5EF4-FFF2-40B4-BE49-F238E27FC236}">
                <a16:creationId xmlns:a16="http://schemas.microsoft.com/office/drawing/2014/main" id="{56FC4E97-F5B4-D744-A8C9-499C94834D81}"/>
              </a:ext>
            </a:extLst>
          </p:cNvPr>
          <p:cNvSpPr>
            <a:spLocks noGrp="1"/>
          </p:cNvSpPr>
          <p:nvPr>
            <p:ph idx="1"/>
          </p:nvPr>
        </p:nvSpPr>
        <p:spPr/>
        <p:txBody>
          <a:bodyPr/>
          <a:lstStyle/>
          <a:p>
            <a:pPr marL="0" indent="0">
              <a:buNone/>
            </a:pPr>
            <a:r>
              <a:rPr lang="en-US" dirty="0"/>
              <a:t>Seven testing principles:</a:t>
            </a:r>
          </a:p>
          <a:p>
            <a:pPr>
              <a:buFont typeface="Zapf Dingbats"/>
              <a:buChar char="✤"/>
            </a:pPr>
            <a:r>
              <a:rPr lang="en-US" dirty="0"/>
              <a:t>Testing shows presence of bugs</a:t>
            </a:r>
          </a:p>
          <a:p>
            <a:pPr>
              <a:buFont typeface="Zapf Dingbats"/>
              <a:buChar char="✤"/>
            </a:pPr>
            <a:r>
              <a:rPr lang="en-US" dirty="0"/>
              <a:t>Exhaustive testing is impossible</a:t>
            </a:r>
          </a:p>
          <a:p>
            <a:pPr>
              <a:buFont typeface="Zapf Dingbats"/>
              <a:buChar char="✤"/>
            </a:pPr>
            <a:r>
              <a:rPr lang="en-US" dirty="0"/>
              <a:t>Early testing</a:t>
            </a:r>
          </a:p>
          <a:p>
            <a:pPr>
              <a:buFont typeface="Zapf Dingbats"/>
              <a:buChar char="✤"/>
            </a:pPr>
            <a:r>
              <a:rPr lang="en-US" dirty="0"/>
              <a:t>Defect clustering </a:t>
            </a:r>
          </a:p>
          <a:p>
            <a:pPr>
              <a:buFont typeface="Zapf Dingbats"/>
              <a:buChar char="✤"/>
            </a:pPr>
            <a:r>
              <a:rPr lang="en-US" dirty="0"/>
              <a:t>Pesticide paradox</a:t>
            </a:r>
          </a:p>
          <a:p>
            <a:pPr>
              <a:buFont typeface="Zapf Dingbats"/>
              <a:buChar char="✤"/>
            </a:pPr>
            <a:r>
              <a:rPr lang="en-US" dirty="0"/>
              <a:t>Testing is context dependent</a:t>
            </a:r>
          </a:p>
          <a:p>
            <a:pPr>
              <a:buFont typeface="Zapf Dingbats"/>
              <a:buChar char="✤"/>
            </a:pPr>
            <a:r>
              <a:rPr lang="en-US" dirty="0"/>
              <a:t>Absence-of-errors fallacy</a:t>
            </a:r>
          </a:p>
          <a:p>
            <a:pPr>
              <a:buFont typeface="Zapf Dingbats"/>
              <a:buChar char="✤"/>
            </a:pPr>
            <a:endParaRPr lang="en-US" dirty="0"/>
          </a:p>
        </p:txBody>
      </p:sp>
    </p:spTree>
    <p:extLst>
      <p:ext uri="{BB962C8B-B14F-4D97-AF65-F5344CB8AC3E}">
        <p14:creationId xmlns:p14="http://schemas.microsoft.com/office/powerpoint/2010/main" val="30748728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5443-5D74-994E-9BD6-8C1596A008CC}"/>
              </a:ext>
            </a:extLst>
          </p:cNvPr>
          <p:cNvSpPr>
            <a:spLocks noGrp="1"/>
          </p:cNvSpPr>
          <p:nvPr>
            <p:ph type="title"/>
          </p:nvPr>
        </p:nvSpPr>
        <p:spPr/>
        <p:txBody>
          <a:bodyPr/>
          <a:lstStyle/>
          <a:p>
            <a:r>
              <a:rPr lang="en-US" dirty="0"/>
              <a:t>Terms to remember</a:t>
            </a:r>
          </a:p>
        </p:txBody>
      </p:sp>
      <p:sp>
        <p:nvSpPr>
          <p:cNvPr id="3" name="Content Placeholder 2">
            <a:extLst>
              <a:ext uri="{FF2B5EF4-FFF2-40B4-BE49-F238E27FC236}">
                <a16:creationId xmlns:a16="http://schemas.microsoft.com/office/drawing/2014/main" id="{FA324F66-2866-6146-9DFD-2F91A09132C3}"/>
              </a:ext>
            </a:extLst>
          </p:cNvPr>
          <p:cNvSpPr>
            <a:spLocks noGrp="1"/>
          </p:cNvSpPr>
          <p:nvPr>
            <p:ph idx="1"/>
          </p:nvPr>
        </p:nvSpPr>
        <p:spPr/>
        <p:txBody>
          <a:bodyPr/>
          <a:lstStyle/>
          <a:p>
            <a:pPr>
              <a:buFont typeface="Zapf Dingbats"/>
              <a:buChar char="✤"/>
            </a:pPr>
            <a:r>
              <a:rPr lang="en-US" dirty="0"/>
              <a:t>Exhaustive testing</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8271546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925396-4C8E-F44C-B8EC-53A510D24310}"/>
              </a:ext>
            </a:extLst>
          </p:cNvPr>
          <p:cNvSpPr>
            <a:spLocks noGrp="1"/>
          </p:cNvSpPr>
          <p:nvPr>
            <p:ph type="ctrTitle"/>
          </p:nvPr>
        </p:nvSpPr>
        <p:spPr/>
        <p:txBody>
          <a:bodyPr/>
          <a:lstStyle/>
          <a:p>
            <a:r>
              <a:rPr lang="en-GB" dirty="0"/>
              <a:t>4. Fundamental Test Process</a:t>
            </a:r>
            <a:endParaRPr lang="en-US" dirty="0"/>
          </a:p>
        </p:txBody>
      </p:sp>
      <p:sp>
        <p:nvSpPr>
          <p:cNvPr id="5" name="Subtitle 4">
            <a:extLst>
              <a:ext uri="{FF2B5EF4-FFF2-40B4-BE49-F238E27FC236}">
                <a16:creationId xmlns:a16="http://schemas.microsoft.com/office/drawing/2014/main" id="{EC26957B-5F8F-984E-AFE9-F9FA24029D9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996879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ISTQB Fundamental Test Process</a:t>
            </a:r>
          </a:p>
        </p:txBody>
      </p:sp>
      <p:sp>
        <p:nvSpPr>
          <p:cNvPr id="3" name="Content Placeholder 2"/>
          <p:cNvSpPr>
            <a:spLocks noGrp="1"/>
          </p:cNvSpPr>
          <p:nvPr>
            <p:ph idx="1"/>
          </p:nvPr>
        </p:nvSpPr>
        <p:spPr/>
        <p:txBody>
          <a:bodyPr/>
          <a:lstStyle/>
          <a:p>
            <a:pPr>
              <a:buFont typeface="Wingdings" pitchFamily="2" charset="2"/>
              <a:buChar char="§"/>
            </a:pPr>
            <a:r>
              <a:rPr lang="en-GB" dirty="0"/>
              <a:t>Steps in test process:</a:t>
            </a:r>
          </a:p>
          <a:p>
            <a:pPr lvl="1"/>
            <a:r>
              <a:rPr lang="en-GB" dirty="0"/>
              <a:t>Planning and control *</a:t>
            </a:r>
          </a:p>
          <a:p>
            <a:pPr lvl="1"/>
            <a:r>
              <a:rPr lang="en-GB" dirty="0"/>
              <a:t>Analysis and design</a:t>
            </a:r>
          </a:p>
          <a:p>
            <a:pPr lvl="1"/>
            <a:r>
              <a:rPr lang="en-GB" dirty="0"/>
              <a:t>Implementation and execution</a:t>
            </a:r>
          </a:p>
          <a:p>
            <a:pPr lvl="1"/>
            <a:r>
              <a:rPr lang="en-GB" dirty="0"/>
              <a:t>Evaluating test exit criteria and reporting *</a:t>
            </a:r>
          </a:p>
          <a:p>
            <a:pPr lvl="1"/>
            <a:r>
              <a:rPr lang="en-GB" dirty="0"/>
              <a:t>Test closure activities</a:t>
            </a:r>
          </a:p>
          <a:p>
            <a:pPr>
              <a:buFont typeface="Wingdings" pitchFamily="2" charset="2"/>
              <a:buChar char="§"/>
            </a:pPr>
            <a:r>
              <a:rPr lang="en-GB" dirty="0"/>
              <a:t>These steps may be overlap, be concurrent, and/or iterate</a:t>
            </a:r>
          </a:p>
          <a:p>
            <a:endParaRPr lang="en-GB" dirty="0"/>
          </a:p>
          <a:p>
            <a:pPr marL="0" indent="0">
              <a:buNone/>
            </a:pPr>
            <a:r>
              <a:rPr lang="en-GB" dirty="0"/>
              <a:t>* Testing manager activities</a:t>
            </a:r>
          </a:p>
        </p:txBody>
      </p:sp>
    </p:spTree>
    <p:extLst>
      <p:ext uri="{BB962C8B-B14F-4D97-AF65-F5344CB8AC3E}">
        <p14:creationId xmlns:p14="http://schemas.microsoft.com/office/powerpoint/2010/main" val="2013056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B532DAA-25A3-1E47-B728-90C3EC2EA595}"/>
              </a:ext>
            </a:extLst>
          </p:cNvPr>
          <p:cNvSpPr txBox="1">
            <a:spLocks/>
          </p:cNvSpPr>
          <p:nvPr/>
        </p:nvSpPr>
        <p:spPr>
          <a:xfrm>
            <a:off x="795683" y="300830"/>
            <a:ext cx="10515600" cy="1325563"/>
          </a:xfrm>
          <a:prstGeom prst="rect">
            <a:avLst/>
          </a:prstGeom>
        </p:spPr>
        <p:txBody>
          <a:bodyPr vert="horz" lIns="0" tIns="45720" rIns="0" bIns="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Planning and Control</a:t>
            </a:r>
          </a:p>
        </p:txBody>
      </p:sp>
      <p:sp>
        <p:nvSpPr>
          <p:cNvPr id="10" name="Text Placeholder 3">
            <a:extLst>
              <a:ext uri="{FF2B5EF4-FFF2-40B4-BE49-F238E27FC236}">
                <a16:creationId xmlns:a16="http://schemas.microsoft.com/office/drawing/2014/main" id="{A31F9F19-53E5-F447-BC54-2A98E48565BE}"/>
              </a:ext>
            </a:extLst>
          </p:cNvPr>
          <p:cNvSpPr txBox="1">
            <a:spLocks/>
          </p:cNvSpPr>
          <p:nvPr/>
        </p:nvSpPr>
        <p:spPr>
          <a:xfrm>
            <a:off x="836612" y="1493044"/>
            <a:ext cx="5157787" cy="604837"/>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Planning</a:t>
            </a:r>
          </a:p>
        </p:txBody>
      </p:sp>
      <p:sp>
        <p:nvSpPr>
          <p:cNvPr id="11" name="Content Placeholder 2">
            <a:extLst>
              <a:ext uri="{FF2B5EF4-FFF2-40B4-BE49-F238E27FC236}">
                <a16:creationId xmlns:a16="http://schemas.microsoft.com/office/drawing/2014/main" id="{711075B0-EF24-5941-83B6-4FC214305129}"/>
              </a:ext>
            </a:extLst>
          </p:cNvPr>
          <p:cNvSpPr txBox="1">
            <a:spLocks/>
          </p:cNvSpPr>
          <p:nvPr/>
        </p:nvSpPr>
        <p:spPr>
          <a:xfrm>
            <a:off x="829986" y="2209800"/>
            <a:ext cx="5157787" cy="3684588"/>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t>Determine test scope, risks, objectives, strategies</a:t>
            </a:r>
          </a:p>
          <a:p>
            <a:r>
              <a:rPr lang="en-GB"/>
              <a:t>Determine the required test resources</a:t>
            </a:r>
          </a:p>
          <a:p>
            <a:r>
              <a:rPr lang="en-GB"/>
              <a:t>Implement the test strategies</a:t>
            </a:r>
          </a:p>
          <a:p>
            <a:r>
              <a:rPr lang="en-GB"/>
              <a:t>Schedule test analysis and design</a:t>
            </a:r>
          </a:p>
          <a:p>
            <a:r>
              <a:rPr lang="en-GB"/>
              <a:t>Schedule implementation, execution and evaluation of tests</a:t>
            </a:r>
          </a:p>
          <a:p>
            <a:r>
              <a:rPr lang="en-GB"/>
              <a:t>Determine the test exit criteria</a:t>
            </a:r>
            <a:endParaRPr lang="en-GB" dirty="0"/>
          </a:p>
        </p:txBody>
      </p:sp>
      <p:sp>
        <p:nvSpPr>
          <p:cNvPr id="12" name="Text Placeholder 4">
            <a:extLst>
              <a:ext uri="{FF2B5EF4-FFF2-40B4-BE49-F238E27FC236}">
                <a16:creationId xmlns:a16="http://schemas.microsoft.com/office/drawing/2014/main" id="{B8F6F72B-0D87-A04E-9848-08E515E41EB3}"/>
              </a:ext>
            </a:extLst>
          </p:cNvPr>
          <p:cNvSpPr txBox="1">
            <a:spLocks/>
          </p:cNvSpPr>
          <p:nvPr/>
        </p:nvSpPr>
        <p:spPr>
          <a:xfrm>
            <a:off x="6175376" y="1493044"/>
            <a:ext cx="5183188" cy="6048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400" dirty="0"/>
              <a:t>Control</a:t>
            </a:r>
          </a:p>
        </p:txBody>
      </p:sp>
      <p:sp>
        <p:nvSpPr>
          <p:cNvPr id="13" name="Content Placeholder 5">
            <a:extLst>
              <a:ext uri="{FF2B5EF4-FFF2-40B4-BE49-F238E27FC236}">
                <a16:creationId xmlns:a16="http://schemas.microsoft.com/office/drawing/2014/main" id="{A8A30A3D-5863-654B-85E9-F3DC1F019A60}"/>
              </a:ext>
            </a:extLst>
          </p:cNvPr>
          <p:cNvSpPr txBox="1">
            <a:spLocks/>
          </p:cNvSpPr>
          <p:nvPr/>
        </p:nvSpPr>
        <p:spPr>
          <a:xfrm>
            <a:off x="6142383" y="2232991"/>
            <a:ext cx="5183188" cy="2262809"/>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Measure and </a:t>
            </a:r>
            <a:r>
              <a:rPr lang="en-GB"/>
              <a:t>analyse</a:t>
            </a:r>
            <a:r>
              <a:rPr lang="en-US"/>
              <a:t> results</a:t>
            </a:r>
          </a:p>
          <a:p>
            <a:r>
              <a:rPr lang="en-US"/>
              <a:t>Monitor and document progress, coverage and test exit criteria</a:t>
            </a:r>
          </a:p>
          <a:p>
            <a:r>
              <a:rPr lang="en-US"/>
              <a:t>Initiate corrective actions</a:t>
            </a:r>
          </a:p>
          <a:p>
            <a:r>
              <a:rPr lang="en-US"/>
              <a:t>Make decisions</a:t>
            </a:r>
            <a:endParaRPr lang="en-GB"/>
          </a:p>
          <a:p>
            <a:pPr marL="0" indent="0">
              <a:buFont typeface="Arial" panose="020B0604020202020204" pitchFamily="34" charset="0"/>
              <a:buNone/>
            </a:pPr>
            <a:endParaRPr lang="en-US" dirty="0"/>
          </a:p>
        </p:txBody>
      </p:sp>
      <p:sp>
        <p:nvSpPr>
          <p:cNvPr id="14" name="TextBox 13">
            <a:extLst>
              <a:ext uri="{FF2B5EF4-FFF2-40B4-BE49-F238E27FC236}">
                <a16:creationId xmlns:a16="http://schemas.microsoft.com/office/drawing/2014/main" id="{18208132-F441-494B-A80F-F77FC3B3184E}"/>
              </a:ext>
            </a:extLst>
          </p:cNvPr>
          <p:cNvSpPr txBox="1"/>
          <p:nvPr/>
        </p:nvSpPr>
        <p:spPr>
          <a:xfrm>
            <a:off x="6477000" y="5092666"/>
            <a:ext cx="5286823" cy="923330"/>
          </a:xfrm>
          <a:prstGeom prst="rect">
            <a:avLst/>
          </a:prstGeom>
          <a:noFill/>
          <a:ln>
            <a:solidFill>
              <a:schemeClr val="tx1"/>
            </a:solidFill>
          </a:ln>
        </p:spPr>
        <p:txBody>
          <a:bodyPr wrap="square" rtlCol="0">
            <a:spAutoFit/>
          </a:bodyPr>
          <a:lstStyle/>
          <a:p>
            <a:r>
              <a:rPr lang="en-US" dirty="0"/>
              <a:t>Many planning and control activities involves obtaining project team and project management agreement, support and consensus.</a:t>
            </a:r>
          </a:p>
        </p:txBody>
      </p:sp>
    </p:spTree>
    <p:extLst>
      <p:ext uri="{BB962C8B-B14F-4D97-AF65-F5344CB8AC3E}">
        <p14:creationId xmlns:p14="http://schemas.microsoft.com/office/powerpoint/2010/main" val="6386815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B532DAA-25A3-1E47-B728-90C3EC2EA595}"/>
              </a:ext>
            </a:extLst>
          </p:cNvPr>
          <p:cNvSpPr txBox="1">
            <a:spLocks/>
          </p:cNvSpPr>
          <p:nvPr/>
        </p:nvSpPr>
        <p:spPr>
          <a:xfrm>
            <a:off x="795683" y="300830"/>
            <a:ext cx="10515600" cy="1325563"/>
          </a:xfrm>
          <a:prstGeom prst="rect">
            <a:avLst/>
          </a:prstGeom>
        </p:spPr>
        <p:txBody>
          <a:bodyPr vert="horz" lIns="0" tIns="45720" rIns="0" bIns="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Analysis and Design</a:t>
            </a:r>
          </a:p>
        </p:txBody>
      </p:sp>
      <p:sp>
        <p:nvSpPr>
          <p:cNvPr id="10" name="Text Placeholder 3">
            <a:extLst>
              <a:ext uri="{FF2B5EF4-FFF2-40B4-BE49-F238E27FC236}">
                <a16:creationId xmlns:a16="http://schemas.microsoft.com/office/drawing/2014/main" id="{A31F9F19-53E5-F447-BC54-2A98E48565BE}"/>
              </a:ext>
            </a:extLst>
          </p:cNvPr>
          <p:cNvSpPr txBox="1">
            <a:spLocks/>
          </p:cNvSpPr>
          <p:nvPr/>
        </p:nvSpPr>
        <p:spPr>
          <a:xfrm>
            <a:off x="836612" y="1493044"/>
            <a:ext cx="5157787" cy="604837"/>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Analysis</a:t>
            </a:r>
          </a:p>
        </p:txBody>
      </p:sp>
      <p:sp>
        <p:nvSpPr>
          <p:cNvPr id="11" name="Content Placeholder 2">
            <a:extLst>
              <a:ext uri="{FF2B5EF4-FFF2-40B4-BE49-F238E27FC236}">
                <a16:creationId xmlns:a16="http://schemas.microsoft.com/office/drawing/2014/main" id="{711075B0-EF24-5941-83B6-4FC214305129}"/>
              </a:ext>
            </a:extLst>
          </p:cNvPr>
          <p:cNvSpPr txBox="1">
            <a:spLocks/>
          </p:cNvSpPr>
          <p:nvPr/>
        </p:nvSpPr>
        <p:spPr>
          <a:xfrm>
            <a:off x="829986" y="2209800"/>
            <a:ext cx="5157787" cy="3684588"/>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Review the test basis (requirements or design specifications, network or system architecture, quality risks)</a:t>
            </a:r>
          </a:p>
          <a:p>
            <a:r>
              <a:rPr lang="en-GB" dirty="0"/>
              <a:t>Identify and prioritise test conditions, test requirements or test objectives and required test data based on analysis of test items (their behaviour, specification and structure)</a:t>
            </a:r>
          </a:p>
          <a:p>
            <a:r>
              <a:rPr lang="en-GB" dirty="0"/>
              <a:t>Evaluate testability of the requirements and system</a:t>
            </a:r>
          </a:p>
        </p:txBody>
      </p:sp>
      <p:sp>
        <p:nvSpPr>
          <p:cNvPr id="12" name="Text Placeholder 4">
            <a:extLst>
              <a:ext uri="{FF2B5EF4-FFF2-40B4-BE49-F238E27FC236}">
                <a16:creationId xmlns:a16="http://schemas.microsoft.com/office/drawing/2014/main" id="{B8F6F72B-0D87-A04E-9848-08E515E41EB3}"/>
              </a:ext>
            </a:extLst>
          </p:cNvPr>
          <p:cNvSpPr txBox="1">
            <a:spLocks/>
          </p:cNvSpPr>
          <p:nvPr/>
        </p:nvSpPr>
        <p:spPr>
          <a:xfrm>
            <a:off x="6213129" y="1493043"/>
            <a:ext cx="5183188" cy="6048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400" dirty="0"/>
              <a:t>Design</a:t>
            </a:r>
          </a:p>
        </p:txBody>
      </p:sp>
      <p:sp>
        <p:nvSpPr>
          <p:cNvPr id="13" name="Content Placeholder 5">
            <a:extLst>
              <a:ext uri="{FF2B5EF4-FFF2-40B4-BE49-F238E27FC236}">
                <a16:creationId xmlns:a16="http://schemas.microsoft.com/office/drawing/2014/main" id="{A8A30A3D-5863-654B-85E9-F3DC1F019A60}"/>
              </a:ext>
            </a:extLst>
          </p:cNvPr>
          <p:cNvSpPr txBox="1">
            <a:spLocks/>
          </p:cNvSpPr>
          <p:nvPr/>
        </p:nvSpPr>
        <p:spPr>
          <a:xfrm>
            <a:off x="6324600" y="2232991"/>
            <a:ext cx="5183188" cy="366139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Design and prioritise combinations of test data, actions and expected results</a:t>
            </a:r>
          </a:p>
          <a:p>
            <a:r>
              <a:rPr lang="en-GB" dirty="0"/>
              <a:t>Identify the test data needed for test conditions and cases</a:t>
            </a:r>
          </a:p>
          <a:p>
            <a:r>
              <a:rPr lang="en-GB" dirty="0"/>
              <a:t>Design the test environment</a:t>
            </a:r>
          </a:p>
          <a:p>
            <a:r>
              <a:rPr lang="en-GB" dirty="0"/>
              <a:t>Identify infrastructure tool</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40208993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B532DAA-25A3-1E47-B728-90C3EC2EA595}"/>
              </a:ext>
            </a:extLst>
          </p:cNvPr>
          <p:cNvSpPr txBox="1">
            <a:spLocks/>
          </p:cNvSpPr>
          <p:nvPr/>
        </p:nvSpPr>
        <p:spPr>
          <a:xfrm>
            <a:off x="795683" y="300830"/>
            <a:ext cx="10515600" cy="1325563"/>
          </a:xfrm>
          <a:prstGeom prst="rect">
            <a:avLst/>
          </a:prstGeom>
        </p:spPr>
        <p:txBody>
          <a:bodyPr vert="horz" lIns="0" tIns="45720" rIns="0" bIns="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Implementation and Execution</a:t>
            </a:r>
          </a:p>
        </p:txBody>
      </p:sp>
      <p:sp>
        <p:nvSpPr>
          <p:cNvPr id="10" name="Text Placeholder 3">
            <a:extLst>
              <a:ext uri="{FF2B5EF4-FFF2-40B4-BE49-F238E27FC236}">
                <a16:creationId xmlns:a16="http://schemas.microsoft.com/office/drawing/2014/main" id="{A31F9F19-53E5-F447-BC54-2A98E48565BE}"/>
              </a:ext>
            </a:extLst>
          </p:cNvPr>
          <p:cNvSpPr txBox="1">
            <a:spLocks/>
          </p:cNvSpPr>
          <p:nvPr/>
        </p:nvSpPr>
        <p:spPr>
          <a:xfrm>
            <a:off x="836612" y="1493044"/>
            <a:ext cx="5157787" cy="604837"/>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Implementation</a:t>
            </a:r>
          </a:p>
        </p:txBody>
      </p:sp>
      <p:sp>
        <p:nvSpPr>
          <p:cNvPr id="11" name="Content Placeholder 2">
            <a:extLst>
              <a:ext uri="{FF2B5EF4-FFF2-40B4-BE49-F238E27FC236}">
                <a16:creationId xmlns:a16="http://schemas.microsoft.com/office/drawing/2014/main" id="{711075B0-EF24-5941-83B6-4FC214305129}"/>
              </a:ext>
            </a:extLst>
          </p:cNvPr>
          <p:cNvSpPr txBox="1">
            <a:spLocks/>
          </p:cNvSpPr>
          <p:nvPr/>
        </p:nvSpPr>
        <p:spPr>
          <a:xfrm>
            <a:off x="829986" y="2209799"/>
            <a:ext cx="5157787" cy="432417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Develop, implement and prioritise test cases, create data, write procedures</a:t>
            </a:r>
          </a:p>
          <a:p>
            <a:r>
              <a:rPr lang="en-GB" dirty="0"/>
              <a:t>Create test case harnesses, test scripts</a:t>
            </a:r>
          </a:p>
          <a:p>
            <a:r>
              <a:rPr lang="en-GB" dirty="0"/>
              <a:t>Organise test suite and sequences of test procedures for efficient test execution</a:t>
            </a:r>
          </a:p>
          <a:p>
            <a:r>
              <a:rPr lang="en-GB" dirty="0"/>
              <a:t>Verify the test environment</a:t>
            </a:r>
          </a:p>
        </p:txBody>
      </p:sp>
      <p:sp>
        <p:nvSpPr>
          <p:cNvPr id="12" name="Text Placeholder 4">
            <a:extLst>
              <a:ext uri="{FF2B5EF4-FFF2-40B4-BE49-F238E27FC236}">
                <a16:creationId xmlns:a16="http://schemas.microsoft.com/office/drawing/2014/main" id="{B8F6F72B-0D87-A04E-9848-08E515E41EB3}"/>
              </a:ext>
            </a:extLst>
          </p:cNvPr>
          <p:cNvSpPr txBox="1">
            <a:spLocks/>
          </p:cNvSpPr>
          <p:nvPr/>
        </p:nvSpPr>
        <p:spPr>
          <a:xfrm>
            <a:off x="6213129" y="1493043"/>
            <a:ext cx="5183188" cy="6048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400" dirty="0"/>
              <a:t>Execution</a:t>
            </a:r>
          </a:p>
        </p:txBody>
      </p:sp>
      <p:sp>
        <p:nvSpPr>
          <p:cNvPr id="13" name="Content Placeholder 5">
            <a:extLst>
              <a:ext uri="{FF2B5EF4-FFF2-40B4-BE49-F238E27FC236}">
                <a16:creationId xmlns:a16="http://schemas.microsoft.com/office/drawing/2014/main" id="{A8A30A3D-5863-654B-85E9-F3DC1F019A60}"/>
              </a:ext>
            </a:extLst>
          </p:cNvPr>
          <p:cNvSpPr txBox="1">
            <a:spLocks/>
          </p:cNvSpPr>
          <p:nvPr/>
        </p:nvSpPr>
        <p:spPr>
          <a:xfrm>
            <a:off x="6324600" y="2232991"/>
            <a:ext cx="5183188" cy="4324179"/>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Execute test cases (manual and automated)</a:t>
            </a:r>
          </a:p>
          <a:p>
            <a:r>
              <a:rPr lang="en-GB" dirty="0"/>
              <a:t>Log test results and the versions of the software under test, test tools and the test ware</a:t>
            </a:r>
          </a:p>
          <a:p>
            <a:r>
              <a:rPr lang="en-GB" dirty="0"/>
              <a:t>Compare actual and expected results to identify </a:t>
            </a:r>
            <a:r>
              <a:rPr lang="en-GB" dirty="0" err="1"/>
              <a:t>anomlies</a:t>
            </a:r>
            <a:endParaRPr lang="en-GB" dirty="0"/>
          </a:p>
          <a:p>
            <a:r>
              <a:rPr lang="en-GB" dirty="0"/>
              <a:t>Report and analyse incidents</a:t>
            </a:r>
          </a:p>
          <a:p>
            <a:r>
              <a:rPr lang="en-GB" dirty="0"/>
              <a:t>Repeat corrected and/or updated tests</a:t>
            </a:r>
          </a:p>
          <a:p>
            <a:r>
              <a:rPr lang="en-GB" dirty="0"/>
              <a:t>Run confirmation and/or regression tests to the new test release</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8303934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B532DAA-25A3-1E47-B728-90C3EC2EA595}"/>
              </a:ext>
            </a:extLst>
          </p:cNvPr>
          <p:cNvSpPr txBox="1">
            <a:spLocks/>
          </p:cNvSpPr>
          <p:nvPr/>
        </p:nvSpPr>
        <p:spPr>
          <a:xfrm>
            <a:off x="795683" y="300830"/>
            <a:ext cx="10515600" cy="1325563"/>
          </a:xfrm>
          <a:prstGeom prst="rect">
            <a:avLst/>
          </a:prstGeom>
        </p:spPr>
        <p:txBody>
          <a:bodyPr vert="horz" lIns="0" tIns="45720" rIns="0" bIns="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Exit criteria, Reporting and Closure</a:t>
            </a:r>
          </a:p>
        </p:txBody>
      </p:sp>
      <p:sp>
        <p:nvSpPr>
          <p:cNvPr id="10" name="Text Placeholder 3">
            <a:extLst>
              <a:ext uri="{FF2B5EF4-FFF2-40B4-BE49-F238E27FC236}">
                <a16:creationId xmlns:a16="http://schemas.microsoft.com/office/drawing/2014/main" id="{A31F9F19-53E5-F447-BC54-2A98E48565BE}"/>
              </a:ext>
            </a:extLst>
          </p:cNvPr>
          <p:cNvSpPr txBox="1">
            <a:spLocks/>
          </p:cNvSpPr>
          <p:nvPr/>
        </p:nvSpPr>
        <p:spPr>
          <a:xfrm>
            <a:off x="836612" y="1493044"/>
            <a:ext cx="5157787" cy="604837"/>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Exit and Reporting</a:t>
            </a:r>
          </a:p>
        </p:txBody>
      </p:sp>
      <p:sp>
        <p:nvSpPr>
          <p:cNvPr id="11" name="Content Placeholder 2">
            <a:extLst>
              <a:ext uri="{FF2B5EF4-FFF2-40B4-BE49-F238E27FC236}">
                <a16:creationId xmlns:a16="http://schemas.microsoft.com/office/drawing/2014/main" id="{711075B0-EF24-5941-83B6-4FC214305129}"/>
              </a:ext>
            </a:extLst>
          </p:cNvPr>
          <p:cNvSpPr txBox="1">
            <a:spLocks/>
          </p:cNvSpPr>
          <p:nvPr/>
        </p:nvSpPr>
        <p:spPr>
          <a:xfrm>
            <a:off x="829986" y="2209799"/>
            <a:ext cx="5157787" cy="432417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Check test logs against the exit criteria in the test plan</a:t>
            </a:r>
          </a:p>
          <a:p>
            <a:r>
              <a:rPr lang="en-GB" dirty="0"/>
              <a:t>Assess if more tests are needed or if the exit criteria specified should be changed</a:t>
            </a:r>
          </a:p>
          <a:p>
            <a:r>
              <a:rPr lang="en-GB" dirty="0"/>
              <a:t>Write a test summary report for stakeholders</a:t>
            </a:r>
          </a:p>
        </p:txBody>
      </p:sp>
      <p:sp>
        <p:nvSpPr>
          <p:cNvPr id="12" name="Text Placeholder 4">
            <a:extLst>
              <a:ext uri="{FF2B5EF4-FFF2-40B4-BE49-F238E27FC236}">
                <a16:creationId xmlns:a16="http://schemas.microsoft.com/office/drawing/2014/main" id="{B8F6F72B-0D87-A04E-9848-08E515E41EB3}"/>
              </a:ext>
            </a:extLst>
          </p:cNvPr>
          <p:cNvSpPr txBox="1">
            <a:spLocks/>
          </p:cNvSpPr>
          <p:nvPr/>
        </p:nvSpPr>
        <p:spPr>
          <a:xfrm>
            <a:off x="6213129" y="1493043"/>
            <a:ext cx="5183188" cy="6048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400" dirty="0"/>
              <a:t>Closure</a:t>
            </a:r>
          </a:p>
        </p:txBody>
      </p:sp>
      <p:sp>
        <p:nvSpPr>
          <p:cNvPr id="13" name="Content Placeholder 5">
            <a:extLst>
              <a:ext uri="{FF2B5EF4-FFF2-40B4-BE49-F238E27FC236}">
                <a16:creationId xmlns:a16="http://schemas.microsoft.com/office/drawing/2014/main" id="{A8A30A3D-5863-654B-85E9-F3DC1F019A60}"/>
              </a:ext>
            </a:extLst>
          </p:cNvPr>
          <p:cNvSpPr txBox="1">
            <a:spLocks/>
          </p:cNvSpPr>
          <p:nvPr/>
        </p:nvSpPr>
        <p:spPr>
          <a:xfrm>
            <a:off x="6324600" y="2232991"/>
            <a:ext cx="5183188" cy="4324179"/>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Confirm test deliverables, final resolution or deferral of bug reports and the acceptance of the system</a:t>
            </a:r>
          </a:p>
          <a:p>
            <a:r>
              <a:rPr lang="en-GB" dirty="0"/>
              <a:t>Finalise and archive </a:t>
            </a:r>
            <a:r>
              <a:rPr lang="en-GB" dirty="0" err="1"/>
              <a:t>testware</a:t>
            </a:r>
            <a:r>
              <a:rPr lang="en-GB" dirty="0"/>
              <a:t>, test environment and test infrastructure</a:t>
            </a:r>
          </a:p>
          <a:p>
            <a:r>
              <a:rPr lang="en-GB" dirty="0"/>
              <a:t>Deliver </a:t>
            </a:r>
            <a:r>
              <a:rPr lang="en-GB" dirty="0" err="1"/>
              <a:t>testware</a:t>
            </a:r>
            <a:r>
              <a:rPr lang="en-GB" dirty="0"/>
              <a:t> to the maintenance organisation</a:t>
            </a:r>
          </a:p>
          <a:p>
            <a:r>
              <a:rPr lang="en-GB" dirty="0"/>
              <a:t>Perform a retrospective to capture improvements for future releases, projects and test processes</a:t>
            </a:r>
          </a:p>
          <a:p>
            <a:endParaRPr lang="en-GB"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3542993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419D3-5871-B14F-A856-332CC41E5D2D}"/>
              </a:ext>
            </a:extLst>
          </p:cNvPr>
          <p:cNvSpPr>
            <a:spLocks noGrp="1"/>
          </p:cNvSpPr>
          <p:nvPr>
            <p:ph type="title"/>
          </p:nvPr>
        </p:nvSpPr>
        <p:spPr/>
        <p:txBody>
          <a:bodyPr/>
          <a:lstStyle/>
          <a:p>
            <a:r>
              <a:rPr lang="en-US" i="1" dirty="0"/>
              <a:t>Exercise: Test Steps and Tasks Performed</a:t>
            </a:r>
          </a:p>
        </p:txBody>
      </p:sp>
      <p:sp>
        <p:nvSpPr>
          <p:cNvPr id="3" name="Content Placeholder 2">
            <a:extLst>
              <a:ext uri="{FF2B5EF4-FFF2-40B4-BE49-F238E27FC236}">
                <a16:creationId xmlns:a16="http://schemas.microsoft.com/office/drawing/2014/main" id="{A011A4EB-A63B-6143-AB75-D77A1BBC7F0A}"/>
              </a:ext>
            </a:extLst>
          </p:cNvPr>
          <p:cNvSpPr>
            <a:spLocks noGrp="1"/>
          </p:cNvSpPr>
          <p:nvPr>
            <p:ph idx="1"/>
          </p:nvPr>
        </p:nvSpPr>
        <p:spPr/>
        <p:txBody>
          <a:bodyPr/>
          <a:lstStyle/>
          <a:p>
            <a:r>
              <a:rPr lang="en-US" dirty="0"/>
              <a:t>Think back on a recent project</a:t>
            </a:r>
          </a:p>
          <a:p>
            <a:r>
              <a:rPr lang="en-US" dirty="0"/>
              <a:t>Note which of the steps and tasks of the ISTQB test process were carried out</a:t>
            </a:r>
          </a:p>
          <a:p>
            <a:r>
              <a:rPr lang="en-US" dirty="0"/>
              <a:t>Note which of the steps and tasks of the ISTQB test process were not carried out</a:t>
            </a:r>
          </a:p>
          <a:p>
            <a:r>
              <a:rPr lang="en-US" dirty="0"/>
              <a:t>Note whether some steps overlapped or were completely parallel</a:t>
            </a:r>
          </a:p>
          <a:p>
            <a:r>
              <a:rPr lang="en-US" dirty="0"/>
              <a:t>Discuss</a:t>
            </a:r>
          </a:p>
        </p:txBody>
      </p:sp>
    </p:spTree>
    <p:extLst>
      <p:ext uri="{BB962C8B-B14F-4D97-AF65-F5344CB8AC3E}">
        <p14:creationId xmlns:p14="http://schemas.microsoft.com/office/powerpoint/2010/main" val="16797582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2E25D-D508-4245-B9D7-04424B558C71}"/>
              </a:ext>
            </a:extLst>
          </p:cNvPr>
          <p:cNvSpPr>
            <a:spLocks noGrp="1"/>
          </p:cNvSpPr>
          <p:nvPr>
            <p:ph type="title"/>
          </p:nvPr>
        </p:nvSpPr>
        <p:spPr/>
        <p:txBody>
          <a:bodyPr/>
          <a:lstStyle/>
          <a:p>
            <a:r>
              <a:rPr lang="en-US" dirty="0"/>
              <a:t>Key concepts</a:t>
            </a:r>
          </a:p>
        </p:txBody>
      </p:sp>
      <p:sp>
        <p:nvSpPr>
          <p:cNvPr id="3" name="Content Placeholder 2">
            <a:extLst>
              <a:ext uri="{FF2B5EF4-FFF2-40B4-BE49-F238E27FC236}">
                <a16:creationId xmlns:a16="http://schemas.microsoft.com/office/drawing/2014/main" id="{56FC4E97-F5B4-D744-A8C9-499C94834D81}"/>
              </a:ext>
            </a:extLst>
          </p:cNvPr>
          <p:cNvSpPr>
            <a:spLocks noGrp="1"/>
          </p:cNvSpPr>
          <p:nvPr>
            <p:ph idx="1"/>
          </p:nvPr>
        </p:nvSpPr>
        <p:spPr/>
        <p:txBody>
          <a:bodyPr/>
          <a:lstStyle/>
          <a:p>
            <a:pPr marL="0" indent="0">
              <a:buNone/>
            </a:pPr>
            <a:r>
              <a:rPr lang="en-US" i="1" dirty="0"/>
              <a:t>Plan, prepare, perform , perfect</a:t>
            </a:r>
          </a:p>
          <a:p>
            <a:pPr>
              <a:buFont typeface="Zapf Dingbats"/>
              <a:buChar char="✤"/>
            </a:pPr>
            <a:r>
              <a:rPr lang="en-US" dirty="0"/>
              <a:t>Planning and control</a:t>
            </a:r>
          </a:p>
          <a:p>
            <a:pPr>
              <a:buFont typeface="Zapf Dingbats"/>
              <a:buChar char="✤"/>
            </a:pPr>
            <a:r>
              <a:rPr lang="en-US" dirty="0"/>
              <a:t>Analysis and design</a:t>
            </a:r>
          </a:p>
          <a:p>
            <a:pPr>
              <a:buFont typeface="Zapf Dingbats"/>
              <a:buChar char="✤"/>
            </a:pPr>
            <a:r>
              <a:rPr lang="en-US" dirty="0"/>
              <a:t>Implementation and execution</a:t>
            </a:r>
          </a:p>
          <a:p>
            <a:pPr>
              <a:buFont typeface="Zapf Dingbats"/>
              <a:buChar char="✤"/>
            </a:pPr>
            <a:r>
              <a:rPr lang="en-US" dirty="0"/>
              <a:t>Evaluating test exit criteria and reporting</a:t>
            </a:r>
          </a:p>
          <a:p>
            <a:pPr>
              <a:buFont typeface="Zapf Dingbats"/>
              <a:buChar char="✤"/>
            </a:pPr>
            <a:r>
              <a:rPr lang="en-US" dirty="0"/>
              <a:t>Test closure activities</a:t>
            </a:r>
          </a:p>
          <a:p>
            <a:pPr>
              <a:buFont typeface="Zapf Dingbats"/>
              <a:buChar char="✤"/>
            </a:pPr>
            <a:endParaRPr lang="en-US" dirty="0"/>
          </a:p>
        </p:txBody>
      </p:sp>
    </p:spTree>
    <p:extLst>
      <p:ext uri="{BB962C8B-B14F-4D97-AF65-F5344CB8AC3E}">
        <p14:creationId xmlns:p14="http://schemas.microsoft.com/office/powerpoint/2010/main" val="574170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Bugs everywhere (</a:t>
            </a:r>
            <a:r>
              <a:rPr lang="en-GB" dirty="0" err="1"/>
              <a:t>cont</a:t>
            </a:r>
            <a:r>
              <a:rPr lang="en-GB" dirty="0"/>
              <a:t>’)</a:t>
            </a:r>
          </a:p>
        </p:txBody>
      </p:sp>
      <p:sp>
        <p:nvSpPr>
          <p:cNvPr id="3" name="Content Placeholder 2"/>
          <p:cNvSpPr>
            <a:spLocks noGrp="1"/>
          </p:cNvSpPr>
          <p:nvPr>
            <p:ph idx="1"/>
          </p:nvPr>
        </p:nvSpPr>
        <p:spPr/>
        <p:txBody>
          <a:bodyPr/>
          <a:lstStyle/>
          <a:p>
            <a:pPr>
              <a:buFont typeface="Wingdings" pitchFamily="2" charset="2"/>
              <a:buChar char="Ø"/>
            </a:pPr>
            <a:r>
              <a:rPr lang="en-GB" dirty="0"/>
              <a:t>Environmental risks: software is used to control industrial processes, factories, power plants and automobiles.</a:t>
            </a:r>
          </a:p>
          <a:p>
            <a:pPr lvl="2"/>
            <a:r>
              <a:rPr lang="en-GB" dirty="0"/>
              <a:t>pollution &amp; waste (additional electricity / fuel / resources)</a:t>
            </a:r>
          </a:p>
          <a:p>
            <a:pPr lvl="2"/>
            <a:endParaRPr lang="en-GB" dirty="0"/>
          </a:p>
          <a:p>
            <a:pPr>
              <a:buFont typeface="Wingdings" pitchFamily="2" charset="2"/>
              <a:buChar char="Ø"/>
            </a:pPr>
            <a:r>
              <a:rPr lang="en-GB" dirty="0"/>
              <a:t>Risks to people, societies &amp; states (e.g. sensor of lift door failed, break system failed, etc.)</a:t>
            </a:r>
          </a:p>
          <a:p>
            <a:pPr lvl="2"/>
            <a:r>
              <a:rPr lang="en-GB" dirty="0"/>
              <a:t>Lost jobs, lives, rights, missions, wars</a:t>
            </a:r>
          </a:p>
        </p:txBody>
      </p:sp>
    </p:spTree>
    <p:extLst>
      <p:ext uri="{BB962C8B-B14F-4D97-AF65-F5344CB8AC3E}">
        <p14:creationId xmlns:p14="http://schemas.microsoft.com/office/powerpoint/2010/main" val="4424240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5443-5D74-994E-9BD6-8C1596A008CC}"/>
              </a:ext>
            </a:extLst>
          </p:cNvPr>
          <p:cNvSpPr>
            <a:spLocks noGrp="1"/>
          </p:cNvSpPr>
          <p:nvPr>
            <p:ph type="title"/>
          </p:nvPr>
        </p:nvSpPr>
        <p:spPr/>
        <p:txBody>
          <a:bodyPr/>
          <a:lstStyle/>
          <a:p>
            <a:r>
              <a:rPr lang="en-US" dirty="0"/>
              <a:t>Terms to remember</a:t>
            </a:r>
          </a:p>
        </p:txBody>
      </p:sp>
      <p:sp>
        <p:nvSpPr>
          <p:cNvPr id="3" name="Content Placeholder 2">
            <a:extLst>
              <a:ext uri="{FF2B5EF4-FFF2-40B4-BE49-F238E27FC236}">
                <a16:creationId xmlns:a16="http://schemas.microsoft.com/office/drawing/2014/main" id="{FA324F66-2866-6146-9DFD-2F91A09132C3}"/>
              </a:ext>
            </a:extLst>
          </p:cNvPr>
          <p:cNvSpPr>
            <a:spLocks noGrp="1"/>
          </p:cNvSpPr>
          <p:nvPr>
            <p:ph idx="1"/>
          </p:nvPr>
        </p:nvSpPr>
        <p:spPr/>
        <p:txBody>
          <a:bodyPr numCol="2">
            <a:normAutofit/>
          </a:bodyPr>
          <a:lstStyle/>
          <a:p>
            <a:pPr>
              <a:buFont typeface="Zapf Dingbats"/>
              <a:buChar char="✤"/>
            </a:pPr>
            <a:r>
              <a:rPr lang="en-US" dirty="0"/>
              <a:t>Confirmation testing</a:t>
            </a:r>
          </a:p>
          <a:p>
            <a:pPr>
              <a:buFont typeface="Zapf Dingbats"/>
              <a:buChar char="✤"/>
            </a:pPr>
            <a:r>
              <a:rPr lang="en-US" dirty="0"/>
              <a:t>Retesting</a:t>
            </a:r>
          </a:p>
          <a:p>
            <a:pPr>
              <a:buFont typeface="Zapf Dingbats"/>
              <a:buChar char="✤"/>
            </a:pPr>
            <a:r>
              <a:rPr lang="en-US" dirty="0"/>
              <a:t>Exit criteria</a:t>
            </a:r>
          </a:p>
          <a:p>
            <a:pPr>
              <a:buFont typeface="Zapf Dingbats"/>
              <a:buChar char="✤"/>
            </a:pPr>
            <a:r>
              <a:rPr lang="en-US" dirty="0"/>
              <a:t>Incident</a:t>
            </a:r>
          </a:p>
          <a:p>
            <a:pPr>
              <a:buFont typeface="Zapf Dingbats"/>
              <a:buChar char="✤"/>
            </a:pPr>
            <a:r>
              <a:rPr lang="en-US" dirty="0"/>
              <a:t>Regression testing</a:t>
            </a:r>
          </a:p>
          <a:p>
            <a:pPr>
              <a:buFont typeface="Zapf Dingbats"/>
              <a:buChar char="✤"/>
            </a:pPr>
            <a:r>
              <a:rPr lang="en-US" dirty="0"/>
              <a:t>Test basis</a:t>
            </a:r>
          </a:p>
          <a:p>
            <a:pPr>
              <a:buFont typeface="Zapf Dingbats"/>
              <a:buChar char="✤"/>
            </a:pPr>
            <a:r>
              <a:rPr lang="en-US" dirty="0"/>
              <a:t>Test condition</a:t>
            </a:r>
          </a:p>
          <a:p>
            <a:pPr>
              <a:buFont typeface="Zapf Dingbats"/>
              <a:buChar char="✤"/>
            </a:pPr>
            <a:r>
              <a:rPr lang="en-US" dirty="0"/>
              <a:t>Test coverage</a:t>
            </a:r>
          </a:p>
          <a:p>
            <a:pPr>
              <a:buFont typeface="Zapf Dingbats"/>
              <a:buChar char="✤"/>
            </a:pPr>
            <a:r>
              <a:rPr lang="en-US" dirty="0"/>
              <a:t>Test data</a:t>
            </a:r>
          </a:p>
          <a:p>
            <a:pPr>
              <a:buFont typeface="Zapf Dingbats"/>
              <a:buChar char="✤"/>
            </a:pPr>
            <a:r>
              <a:rPr lang="en-US" dirty="0"/>
              <a:t>Test execution</a:t>
            </a:r>
          </a:p>
          <a:p>
            <a:pPr>
              <a:buFont typeface="Zapf Dingbats"/>
              <a:buChar char="✤"/>
            </a:pPr>
            <a:r>
              <a:rPr lang="en-US" dirty="0"/>
              <a:t>Test log</a:t>
            </a:r>
          </a:p>
          <a:p>
            <a:pPr>
              <a:buFont typeface="Zapf Dingbats"/>
              <a:buChar char="✤"/>
            </a:pPr>
            <a:r>
              <a:rPr lang="en-US" dirty="0"/>
              <a:t>Test plan</a:t>
            </a:r>
          </a:p>
          <a:p>
            <a:pPr>
              <a:buFont typeface="Zapf Dingbats"/>
              <a:buChar char="✤"/>
            </a:pPr>
            <a:r>
              <a:rPr lang="en-US" dirty="0"/>
              <a:t>Test procedure</a:t>
            </a:r>
          </a:p>
          <a:p>
            <a:pPr>
              <a:buFont typeface="Zapf Dingbats"/>
              <a:buChar char="✤"/>
            </a:pPr>
            <a:r>
              <a:rPr lang="en-US" dirty="0"/>
              <a:t>Test policy</a:t>
            </a:r>
          </a:p>
          <a:p>
            <a:pPr>
              <a:buFont typeface="Zapf Dingbats"/>
              <a:buChar char="✤"/>
            </a:pPr>
            <a:r>
              <a:rPr lang="en-US" dirty="0"/>
              <a:t>Test strategy</a:t>
            </a:r>
          </a:p>
          <a:p>
            <a:pPr>
              <a:buFont typeface="Zapf Dingbats"/>
              <a:buChar char="✤"/>
            </a:pPr>
            <a:r>
              <a:rPr lang="en-US" dirty="0"/>
              <a:t>Test suite</a:t>
            </a:r>
          </a:p>
          <a:p>
            <a:pPr>
              <a:buFont typeface="Zapf Dingbats"/>
              <a:buChar char="✤"/>
            </a:pPr>
            <a:r>
              <a:rPr lang="en-US" dirty="0"/>
              <a:t>Test summary report</a:t>
            </a:r>
          </a:p>
          <a:p>
            <a:pPr>
              <a:buFont typeface="Zapf Dingbats"/>
              <a:buChar char="✤"/>
            </a:pPr>
            <a:r>
              <a:rPr lang="en-US" dirty="0" err="1"/>
              <a:t>Testware</a:t>
            </a:r>
            <a:endParaRPr lang="en-US" dirty="0"/>
          </a:p>
        </p:txBody>
      </p:sp>
    </p:spTree>
    <p:extLst>
      <p:ext uri="{BB962C8B-B14F-4D97-AF65-F5344CB8AC3E}">
        <p14:creationId xmlns:p14="http://schemas.microsoft.com/office/powerpoint/2010/main" val="6361933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925396-4C8E-F44C-B8EC-53A510D24310}"/>
              </a:ext>
            </a:extLst>
          </p:cNvPr>
          <p:cNvSpPr>
            <a:spLocks noGrp="1"/>
          </p:cNvSpPr>
          <p:nvPr>
            <p:ph type="ctrTitle"/>
          </p:nvPr>
        </p:nvSpPr>
        <p:spPr/>
        <p:txBody>
          <a:bodyPr/>
          <a:lstStyle/>
          <a:p>
            <a:r>
              <a:rPr lang="en-GB" dirty="0"/>
              <a:t>5. Psychology of Testing</a:t>
            </a:r>
            <a:endParaRPr lang="en-US" dirty="0"/>
          </a:p>
        </p:txBody>
      </p:sp>
      <p:sp>
        <p:nvSpPr>
          <p:cNvPr id="5" name="Subtitle 4">
            <a:extLst>
              <a:ext uri="{FF2B5EF4-FFF2-40B4-BE49-F238E27FC236}">
                <a16:creationId xmlns:a16="http://schemas.microsoft.com/office/drawing/2014/main" id="{EC26957B-5F8F-984E-AFE9-F9FA24029D9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055182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Good Tester Attributes</a:t>
            </a:r>
          </a:p>
        </p:txBody>
      </p:sp>
      <p:sp>
        <p:nvSpPr>
          <p:cNvPr id="3" name="Content Placeholder 2"/>
          <p:cNvSpPr>
            <a:spLocks noGrp="1"/>
          </p:cNvSpPr>
          <p:nvPr>
            <p:ph idx="1"/>
          </p:nvPr>
        </p:nvSpPr>
        <p:spPr/>
        <p:txBody>
          <a:bodyPr/>
          <a:lstStyle/>
          <a:p>
            <a:pPr>
              <a:buFont typeface="Wingdings" pitchFamily="2" charset="2"/>
              <a:buChar char="Ø"/>
            </a:pPr>
            <a:r>
              <a:rPr lang="en-GB" dirty="0"/>
              <a:t>The attributes of good tester include:</a:t>
            </a:r>
          </a:p>
          <a:p>
            <a:pPr lvl="1"/>
            <a:r>
              <a:rPr lang="en-GB" dirty="0"/>
              <a:t>Curiosity – thinking of ways software can fail</a:t>
            </a:r>
          </a:p>
          <a:p>
            <a:pPr lvl="1"/>
            <a:r>
              <a:rPr lang="en-GB" dirty="0"/>
              <a:t>Professional pessimism – predict the worst / failures</a:t>
            </a:r>
          </a:p>
          <a:p>
            <a:pPr lvl="1"/>
            <a:r>
              <a:rPr lang="en-GB" dirty="0"/>
              <a:t>A critical eye – make sure everything work perfectly</a:t>
            </a:r>
          </a:p>
          <a:p>
            <a:pPr lvl="1"/>
            <a:r>
              <a:rPr lang="en-GB" dirty="0"/>
              <a:t>Attention of detail</a:t>
            </a:r>
          </a:p>
          <a:p>
            <a:pPr lvl="1"/>
            <a:r>
              <a:rPr lang="en-GB" dirty="0"/>
              <a:t>Good communication skills</a:t>
            </a:r>
          </a:p>
          <a:p>
            <a:pPr>
              <a:buFont typeface="Wingdings" pitchFamily="2" charset="2"/>
              <a:buChar char="Ø"/>
            </a:pPr>
            <a:r>
              <a:rPr lang="en-GB" dirty="0"/>
              <a:t>The proper mix of skills is needed too</a:t>
            </a:r>
          </a:p>
        </p:txBody>
      </p:sp>
    </p:spTree>
    <p:extLst>
      <p:ext uri="{BB962C8B-B14F-4D97-AF65-F5344CB8AC3E}">
        <p14:creationId xmlns:p14="http://schemas.microsoft.com/office/powerpoint/2010/main" val="1113875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Defining Tester Skills</a:t>
            </a:r>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Ø"/>
            </a:pPr>
            <a:r>
              <a:rPr lang="en-GB" dirty="0"/>
              <a:t>Reading</a:t>
            </a:r>
          </a:p>
          <a:p>
            <a:pPr lvl="1"/>
            <a:r>
              <a:rPr lang="en-GB" dirty="0"/>
              <a:t>Specifications, emails, test cases, etc.</a:t>
            </a:r>
          </a:p>
          <a:p>
            <a:pPr>
              <a:buFont typeface="Wingdings" pitchFamily="2" charset="2"/>
              <a:buChar char="Ø"/>
            </a:pPr>
            <a:r>
              <a:rPr lang="en-GB" dirty="0"/>
              <a:t>Writing</a:t>
            </a:r>
          </a:p>
          <a:p>
            <a:pPr lvl="1"/>
            <a:r>
              <a:rPr lang="en-GB" dirty="0"/>
              <a:t>Test cases, bug reports, test documentations, etc.</a:t>
            </a:r>
          </a:p>
          <a:p>
            <a:pPr>
              <a:buFont typeface="Wingdings" pitchFamily="2" charset="2"/>
              <a:buChar char="Ø"/>
            </a:pPr>
            <a:r>
              <a:rPr lang="en-GB" dirty="0"/>
              <a:t>Technology, project, testing skills</a:t>
            </a:r>
          </a:p>
          <a:p>
            <a:pPr lvl="1"/>
            <a:r>
              <a:rPr lang="en-GB" dirty="0"/>
              <a:t>Technology: programming languages, operating systems, networking, HTML/Web, etc.</a:t>
            </a:r>
          </a:p>
          <a:p>
            <a:pPr lvl="1"/>
            <a:r>
              <a:rPr lang="en-GB" dirty="0"/>
              <a:t>Application domain (Project): banking, human factors, office applications, etc.</a:t>
            </a:r>
          </a:p>
          <a:p>
            <a:pPr lvl="1"/>
            <a:r>
              <a:rPr lang="en-GB" dirty="0"/>
              <a:t>Testing: scripting, test design, exploring and attacking the system, automation, creating and using test tools, performance modelling, writing good bug reports, etc.</a:t>
            </a:r>
          </a:p>
          <a:p>
            <a:pPr marL="457200" lvl="1" indent="0">
              <a:buNone/>
            </a:pPr>
            <a:endParaRPr lang="en-GB" dirty="0"/>
          </a:p>
        </p:txBody>
      </p:sp>
    </p:spTree>
    <p:extLst>
      <p:ext uri="{BB962C8B-B14F-4D97-AF65-F5344CB8AC3E}">
        <p14:creationId xmlns:p14="http://schemas.microsoft.com/office/powerpoint/2010/main" val="1113875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Differing Mindsets</a:t>
            </a:r>
          </a:p>
        </p:txBody>
      </p:sp>
      <p:sp>
        <p:nvSpPr>
          <p:cNvPr id="3" name="Content Placeholder 2"/>
          <p:cNvSpPr>
            <a:spLocks noGrp="1"/>
          </p:cNvSpPr>
          <p:nvPr>
            <p:ph idx="1"/>
          </p:nvPr>
        </p:nvSpPr>
        <p:spPr/>
        <p:txBody>
          <a:bodyPr>
            <a:normAutofit/>
          </a:bodyPr>
          <a:lstStyle/>
          <a:p>
            <a:pPr>
              <a:buFont typeface="Wingdings" pitchFamily="2" charset="2"/>
              <a:buChar char="Ø"/>
            </a:pPr>
            <a:r>
              <a:rPr lang="en-GB" dirty="0"/>
              <a:t>Testing and reviewing are different activities than developing and the mindsets are different too.</a:t>
            </a:r>
          </a:p>
          <a:p>
            <a:pPr>
              <a:buFont typeface="Wingdings" pitchFamily="2" charset="2"/>
              <a:buChar char="Ø"/>
            </a:pPr>
            <a:r>
              <a:rPr lang="en-GB" dirty="0"/>
              <a:t>Developers can test their code, but often have the wrong </a:t>
            </a:r>
            <a:r>
              <a:rPr lang="en-GB" dirty="0" err="1"/>
              <a:t>mindset</a:t>
            </a:r>
            <a:r>
              <a:rPr lang="en-GB" dirty="0"/>
              <a:t> to do it effectively.</a:t>
            </a:r>
          </a:p>
          <a:p>
            <a:pPr>
              <a:buFont typeface="Wingdings" pitchFamily="2" charset="2"/>
              <a:buChar char="Ø"/>
            </a:pPr>
            <a:r>
              <a:rPr lang="en-GB" dirty="0"/>
              <a:t>Separation of duties via independent testing helps focus testing.</a:t>
            </a:r>
          </a:p>
          <a:p>
            <a:pPr>
              <a:buFont typeface="Wingdings" pitchFamily="2" charset="2"/>
              <a:buChar char="Ø"/>
            </a:pPr>
            <a:r>
              <a:rPr lang="en-GB" dirty="0"/>
              <a:t>Professional testers are more effective at testing activities, especially finding failures, as they are more objective and don’t have the author’s bias.</a:t>
            </a:r>
          </a:p>
        </p:txBody>
      </p:sp>
    </p:spTree>
    <p:extLst>
      <p:ext uri="{BB962C8B-B14F-4D97-AF65-F5344CB8AC3E}">
        <p14:creationId xmlns:p14="http://schemas.microsoft.com/office/powerpoint/2010/main" val="1113875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Degrees of Independence</a:t>
            </a:r>
          </a:p>
        </p:txBody>
      </p:sp>
      <p:sp>
        <p:nvSpPr>
          <p:cNvPr id="3" name="Content Placeholder 2"/>
          <p:cNvSpPr>
            <a:spLocks noGrp="1"/>
          </p:cNvSpPr>
          <p:nvPr>
            <p:ph idx="1"/>
          </p:nvPr>
        </p:nvSpPr>
        <p:spPr/>
        <p:txBody>
          <a:bodyPr/>
          <a:lstStyle/>
          <a:p>
            <a:pPr>
              <a:buFont typeface="Wingdings" pitchFamily="2" charset="2"/>
              <a:buChar char="Ø"/>
            </a:pPr>
            <a:r>
              <a:rPr lang="en-GB" dirty="0"/>
              <a:t>Though developers can (and should) test their own code, independent testers are typically more effective at finding failures.</a:t>
            </a:r>
          </a:p>
          <a:p>
            <a:pPr>
              <a:buFont typeface="Wingdings" pitchFamily="2" charset="2"/>
              <a:buChar char="Ø"/>
            </a:pPr>
            <a:r>
              <a:rPr lang="en-GB" dirty="0"/>
              <a:t>Levels of test independence</a:t>
            </a:r>
          </a:p>
          <a:p>
            <a:pPr lvl="1"/>
            <a:r>
              <a:rPr lang="en-GB" dirty="0"/>
              <a:t>By test item’s author</a:t>
            </a:r>
          </a:p>
          <a:p>
            <a:pPr lvl="1"/>
            <a:r>
              <a:rPr lang="en-GB" dirty="0"/>
              <a:t>By another person(s)</a:t>
            </a:r>
          </a:p>
          <a:p>
            <a:pPr lvl="1"/>
            <a:r>
              <a:rPr lang="en-GB" dirty="0"/>
              <a:t>By a person(s) from a different team or test specialists</a:t>
            </a:r>
          </a:p>
          <a:p>
            <a:pPr lvl="1"/>
            <a:r>
              <a:rPr lang="en-GB" dirty="0"/>
              <a:t>By a person(s) from a different organization or company</a:t>
            </a:r>
          </a:p>
          <a:p>
            <a:pPr marL="914400" lvl="2" indent="0">
              <a:buNone/>
            </a:pPr>
            <a:endParaRPr lang="en-GB" dirty="0"/>
          </a:p>
          <a:p>
            <a:pPr marL="0" indent="0">
              <a:buNone/>
            </a:pPr>
            <a:r>
              <a:rPr lang="en-GB" dirty="0"/>
              <a:t># There is no 100% fully independence.</a:t>
            </a:r>
          </a:p>
        </p:txBody>
      </p:sp>
    </p:spTree>
    <p:extLst>
      <p:ext uri="{BB962C8B-B14F-4D97-AF65-F5344CB8AC3E}">
        <p14:creationId xmlns:p14="http://schemas.microsoft.com/office/powerpoint/2010/main" val="1113875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Clear Objectives</a:t>
            </a:r>
          </a:p>
        </p:txBody>
      </p:sp>
      <p:sp>
        <p:nvSpPr>
          <p:cNvPr id="3" name="Content Placeholder 2"/>
          <p:cNvSpPr>
            <a:spLocks noGrp="1"/>
          </p:cNvSpPr>
          <p:nvPr>
            <p:ph idx="1"/>
          </p:nvPr>
        </p:nvSpPr>
        <p:spPr>
          <a:xfrm>
            <a:off x="685800" y="1447800"/>
            <a:ext cx="11353800" cy="5410200"/>
          </a:xfrm>
        </p:spPr>
        <p:txBody>
          <a:bodyPr>
            <a:normAutofit/>
          </a:bodyPr>
          <a:lstStyle/>
          <a:p>
            <a:pPr>
              <a:buFont typeface="Wingdings" pitchFamily="2" charset="2"/>
              <a:buChar char="Ø"/>
            </a:pPr>
            <a:r>
              <a:rPr lang="en-GB" dirty="0"/>
              <a:t>People and projects are driven by objectives</a:t>
            </a:r>
          </a:p>
          <a:p>
            <a:pPr>
              <a:buFont typeface="Wingdings" pitchFamily="2" charset="2"/>
              <a:buChar char="Ø"/>
            </a:pPr>
            <a:r>
              <a:rPr lang="en-GB" dirty="0"/>
              <a:t>People usually try to align themselves with objectives set by management and other stakeholders, but often confusion exists about the objectives of testing</a:t>
            </a:r>
          </a:p>
          <a:p>
            <a:pPr>
              <a:buFont typeface="Wingdings" pitchFamily="2" charset="2"/>
              <a:buChar char="Ø"/>
            </a:pPr>
            <a:r>
              <a:rPr lang="en-GB" dirty="0"/>
              <a:t>Ex: Should testing find defects or confirm that software works?</a:t>
            </a:r>
          </a:p>
          <a:p>
            <a:pPr lvl="1"/>
            <a:r>
              <a:rPr lang="en-GB" dirty="0"/>
              <a:t>If it is to find defects, what percentage?</a:t>
            </a:r>
          </a:p>
          <a:p>
            <a:pPr lvl="1"/>
            <a:r>
              <a:rPr lang="en-GB" dirty="0"/>
              <a:t>If it is to build confidence, to what level?</a:t>
            </a:r>
          </a:p>
          <a:p>
            <a:pPr>
              <a:buFont typeface="Wingdings" pitchFamily="2" charset="2"/>
              <a:buChar char="Ø"/>
            </a:pPr>
            <a:r>
              <a:rPr lang="en-GB" dirty="0"/>
              <a:t>A test policy can help to clearly state the objectives of testing and to align testing throughout the organisation</a:t>
            </a:r>
          </a:p>
        </p:txBody>
      </p:sp>
    </p:spTree>
    <p:extLst>
      <p:ext uri="{BB962C8B-B14F-4D97-AF65-F5344CB8AC3E}">
        <p14:creationId xmlns:p14="http://schemas.microsoft.com/office/powerpoint/2010/main" val="1113875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Focus</a:t>
            </a:r>
          </a:p>
        </p:txBody>
      </p:sp>
      <p:sp>
        <p:nvSpPr>
          <p:cNvPr id="3" name="Content Placeholder 2"/>
          <p:cNvSpPr>
            <a:spLocks noGrp="1"/>
          </p:cNvSpPr>
          <p:nvPr>
            <p:ph idx="1"/>
          </p:nvPr>
        </p:nvSpPr>
        <p:spPr/>
        <p:txBody>
          <a:bodyPr>
            <a:normAutofit/>
          </a:bodyPr>
          <a:lstStyle/>
          <a:p>
            <a:pPr>
              <a:buFont typeface="Wingdings" pitchFamily="2" charset="2"/>
              <a:buChar char="Ø"/>
            </a:pPr>
            <a:r>
              <a:rPr lang="en-GB" dirty="0"/>
              <a:t>Focus problems</a:t>
            </a:r>
          </a:p>
          <a:p>
            <a:pPr lvl="1"/>
            <a:r>
              <a:rPr lang="en-GB" dirty="0"/>
              <a:t>Pursuing issues narrow-mindedly, losing sight of more important priorities. Example, starting to test in an area unlikely to contain serious bugs right after finding a major bug in a different area, rather than test in an area of the system related to the failure just observed</a:t>
            </a:r>
          </a:p>
          <a:p>
            <a:pPr lvl="1"/>
            <a:r>
              <a:rPr lang="en-GB" dirty="0"/>
              <a:t>Getting distracted from key tasks. Example, not paying close attention while running a test script and failing to notice an excessive amount of disk access</a:t>
            </a:r>
          </a:p>
        </p:txBody>
      </p:sp>
    </p:spTree>
    <p:extLst>
      <p:ext uri="{BB962C8B-B14F-4D97-AF65-F5344CB8AC3E}">
        <p14:creationId xmlns:p14="http://schemas.microsoft.com/office/powerpoint/2010/main" val="1113875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Focus</a:t>
            </a:r>
          </a:p>
        </p:txBody>
      </p:sp>
      <p:sp>
        <p:nvSpPr>
          <p:cNvPr id="3" name="Content Placeholder 2"/>
          <p:cNvSpPr>
            <a:spLocks noGrp="1"/>
          </p:cNvSpPr>
          <p:nvPr>
            <p:ph idx="1"/>
          </p:nvPr>
        </p:nvSpPr>
        <p:spPr/>
        <p:txBody>
          <a:bodyPr>
            <a:normAutofit/>
          </a:bodyPr>
          <a:lstStyle/>
          <a:p>
            <a:pPr>
              <a:buFont typeface="Wingdings" pitchFamily="2" charset="2"/>
              <a:buChar char="Ø"/>
            </a:pPr>
            <a:r>
              <a:rPr lang="en-GB" dirty="0"/>
              <a:t>Besides focus, testers must also balance and re-evaluate priorities every so often</a:t>
            </a:r>
          </a:p>
          <a:p>
            <a:pPr>
              <a:buFont typeface="Wingdings" pitchFamily="2" charset="2"/>
              <a:buChar char="Ø"/>
            </a:pPr>
            <a:r>
              <a:rPr lang="en-GB" dirty="0"/>
              <a:t>Stay focused on the goals and objectives of the test project</a:t>
            </a:r>
          </a:p>
        </p:txBody>
      </p:sp>
    </p:spTree>
    <p:extLst>
      <p:ext uri="{BB962C8B-B14F-4D97-AF65-F5344CB8AC3E}">
        <p14:creationId xmlns:p14="http://schemas.microsoft.com/office/powerpoint/2010/main" val="26597898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Constructor or Destructor?</a:t>
            </a:r>
          </a:p>
        </p:txBody>
      </p:sp>
      <p:sp>
        <p:nvSpPr>
          <p:cNvPr id="3" name="Content Placeholder 2"/>
          <p:cNvSpPr>
            <a:spLocks noGrp="1"/>
          </p:cNvSpPr>
          <p:nvPr>
            <p:ph idx="1"/>
          </p:nvPr>
        </p:nvSpPr>
        <p:spPr/>
        <p:txBody>
          <a:bodyPr/>
          <a:lstStyle/>
          <a:p>
            <a:pPr>
              <a:buFont typeface="Wingdings" pitchFamily="2" charset="2"/>
              <a:buChar char="Ø"/>
            </a:pPr>
            <a:r>
              <a:rPr lang="en-GB" dirty="0"/>
              <a:t>Some testers who find failures are perceived as criticising the product or the author.</a:t>
            </a:r>
          </a:p>
          <a:p>
            <a:pPr>
              <a:buFont typeface="Wingdings" pitchFamily="2" charset="2"/>
              <a:buChar char="Ø"/>
            </a:pPr>
            <a:r>
              <a:rPr lang="en-GB" dirty="0"/>
              <a:t>Sometimes, testing is seen as a destructive activity.</a:t>
            </a:r>
          </a:p>
          <a:p>
            <a:pPr>
              <a:buFont typeface="Wingdings" pitchFamily="2" charset="2"/>
              <a:buChar char="Ø"/>
            </a:pPr>
            <a:r>
              <a:rPr lang="en-GB" dirty="0"/>
              <a:t>Done properly, testing is essential to managing product risks.</a:t>
            </a:r>
          </a:p>
          <a:p>
            <a:pPr>
              <a:buFont typeface="Wingdings" pitchFamily="2" charset="2"/>
              <a:buChar char="Ø"/>
            </a:pPr>
            <a:r>
              <a:rPr lang="en-GB" dirty="0"/>
              <a:t>Project teams must recognise the difference between making a mess, pointing out a mess and cleaning up a mess… and know who is responsible for each task</a:t>
            </a:r>
          </a:p>
          <a:p>
            <a:pPr>
              <a:buFont typeface="Wingdings" pitchFamily="2" charset="2"/>
              <a:buChar char="Ø"/>
            </a:pPr>
            <a:r>
              <a:rPr lang="en-GB" dirty="0"/>
              <a:t>Testers must communicate about the messes they point out in a constructive way</a:t>
            </a:r>
          </a:p>
          <a:p>
            <a:pPr lvl="1"/>
            <a:endParaRPr lang="en-GB" dirty="0"/>
          </a:p>
        </p:txBody>
      </p:sp>
    </p:spTree>
    <p:extLst>
      <p:ext uri="{BB962C8B-B14F-4D97-AF65-F5344CB8AC3E}">
        <p14:creationId xmlns:p14="http://schemas.microsoft.com/office/powerpoint/2010/main" val="111387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Where bugs come from and what bugs do</a:t>
            </a:r>
          </a:p>
        </p:txBody>
      </p:sp>
      <p:sp>
        <p:nvSpPr>
          <p:cNvPr id="3" name="Content Placeholder 2"/>
          <p:cNvSpPr>
            <a:spLocks noGrp="1"/>
          </p:cNvSpPr>
          <p:nvPr>
            <p:ph idx="1"/>
          </p:nvPr>
        </p:nvSpPr>
        <p:spPr/>
        <p:txBody>
          <a:bodyPr/>
          <a:lstStyle/>
          <a:p>
            <a:pPr>
              <a:buFont typeface="Wingdings" pitchFamily="2" charset="2"/>
              <a:buChar char="Ø"/>
            </a:pPr>
            <a:r>
              <a:rPr lang="en-GB" dirty="0"/>
              <a:t>People make errors / mistakes which put bugs (defects) into the system at any point in the life cycle.</a:t>
            </a:r>
          </a:p>
          <a:p>
            <a:pPr lvl="1"/>
            <a:r>
              <a:rPr lang="en-GB" dirty="0"/>
              <a:t>Requirements &amp; design specifications</a:t>
            </a:r>
          </a:p>
          <a:p>
            <a:pPr lvl="1"/>
            <a:r>
              <a:rPr lang="en-GB" dirty="0"/>
              <a:t>Code (business logic or user interface)</a:t>
            </a:r>
          </a:p>
          <a:p>
            <a:pPr lvl="1"/>
            <a:r>
              <a:rPr lang="en-GB" dirty="0"/>
              <a:t>Documentation (electronics or hard copy)</a:t>
            </a:r>
          </a:p>
          <a:p>
            <a:pPr>
              <a:buFont typeface="Wingdings" pitchFamily="2" charset="2"/>
              <a:buChar char="Ø"/>
            </a:pPr>
            <a:r>
              <a:rPr lang="en-GB" dirty="0"/>
              <a:t>When defective code is executed, failures occur.</a:t>
            </a:r>
          </a:p>
          <a:p>
            <a:pPr>
              <a:buFont typeface="Wingdings" pitchFamily="2" charset="2"/>
              <a:buChar char="Ø"/>
            </a:pPr>
            <a:r>
              <a:rPr lang="en-GB" dirty="0"/>
              <a:t>If these failures are visible to customers, users or other stakeholders, dissatisfaction with system quality may result.</a:t>
            </a:r>
          </a:p>
        </p:txBody>
      </p:sp>
    </p:spTree>
    <p:extLst>
      <p:ext uri="{BB962C8B-B14F-4D97-AF65-F5344CB8AC3E}">
        <p14:creationId xmlns:p14="http://schemas.microsoft.com/office/powerpoint/2010/main" val="19842100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Bad News and Bad Guy?</a:t>
            </a:r>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GB" dirty="0"/>
              <a:t>Testers are sometimes on the receiving end of emotions brought on by news of project problems</a:t>
            </a:r>
          </a:p>
          <a:p>
            <a:pPr>
              <a:buFont typeface="Wingdings" pitchFamily="2" charset="2"/>
              <a:buChar char="Ø"/>
            </a:pPr>
            <a:r>
              <a:rPr lang="en-GB" dirty="0"/>
              <a:t>Good </a:t>
            </a:r>
            <a:r>
              <a:rPr lang="en-GB" u="sng" dirty="0"/>
              <a:t>communication</a:t>
            </a:r>
            <a:r>
              <a:rPr lang="en-GB" dirty="0"/>
              <a:t> skills can help</a:t>
            </a:r>
          </a:p>
          <a:p>
            <a:pPr lvl="1"/>
            <a:r>
              <a:rPr lang="en-GB" dirty="0"/>
              <a:t>Emphasise goal is to collaborate for better quality</a:t>
            </a:r>
          </a:p>
          <a:p>
            <a:pPr lvl="1"/>
            <a:r>
              <a:rPr lang="en-GB" dirty="0"/>
              <a:t>Communicate neutrally, about facts, without criticism, avoid making people defensive</a:t>
            </a:r>
          </a:p>
          <a:p>
            <a:pPr lvl="1"/>
            <a:r>
              <a:rPr lang="en-GB" dirty="0"/>
              <a:t>Understand your colleagues and how they’ll react to your findings</a:t>
            </a:r>
          </a:p>
          <a:p>
            <a:pPr lvl="1"/>
            <a:r>
              <a:rPr lang="en-GB" dirty="0"/>
              <a:t>Confirm your colleagues understood what you said</a:t>
            </a:r>
          </a:p>
          <a:p>
            <a:pPr lvl="1"/>
            <a:r>
              <a:rPr lang="en-GB" dirty="0"/>
              <a:t>Confirm you understand your colleagues</a:t>
            </a:r>
          </a:p>
          <a:p>
            <a:pPr>
              <a:buFont typeface="Wingdings" pitchFamily="2" charset="2"/>
              <a:buChar char="Ø"/>
            </a:pPr>
            <a:r>
              <a:rPr lang="en-GB" dirty="0"/>
              <a:t>Schedule pressure can exacerbate this problem</a:t>
            </a:r>
          </a:p>
        </p:txBody>
      </p:sp>
    </p:spTree>
    <p:extLst>
      <p:ext uri="{BB962C8B-B14F-4D97-AF65-F5344CB8AC3E}">
        <p14:creationId xmlns:p14="http://schemas.microsoft.com/office/powerpoint/2010/main" val="1113875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CDBBE-95F0-5D46-967D-4FCB0DB614B8}"/>
              </a:ext>
            </a:extLst>
          </p:cNvPr>
          <p:cNvSpPr>
            <a:spLocks noGrp="1"/>
          </p:cNvSpPr>
          <p:nvPr>
            <p:ph type="title"/>
          </p:nvPr>
        </p:nvSpPr>
        <p:spPr/>
        <p:txBody>
          <a:bodyPr/>
          <a:lstStyle/>
          <a:p>
            <a:r>
              <a:rPr lang="en-US" i="1" dirty="0"/>
              <a:t>Exercise: Psychology in Action</a:t>
            </a:r>
          </a:p>
        </p:txBody>
      </p:sp>
      <p:sp>
        <p:nvSpPr>
          <p:cNvPr id="3" name="Content Placeholder 2">
            <a:extLst>
              <a:ext uri="{FF2B5EF4-FFF2-40B4-BE49-F238E27FC236}">
                <a16:creationId xmlns:a16="http://schemas.microsoft.com/office/drawing/2014/main" id="{3B17497F-B01A-6444-8307-1500ADC15BE0}"/>
              </a:ext>
            </a:extLst>
          </p:cNvPr>
          <p:cNvSpPr>
            <a:spLocks noGrp="1"/>
          </p:cNvSpPr>
          <p:nvPr>
            <p:ph idx="1"/>
          </p:nvPr>
        </p:nvSpPr>
        <p:spPr/>
        <p:txBody>
          <a:bodyPr/>
          <a:lstStyle/>
          <a:p>
            <a:r>
              <a:rPr lang="en-US" dirty="0"/>
              <a:t>Reflect on the attitudes and behaviors of the most successful testers you know</a:t>
            </a:r>
          </a:p>
          <a:p>
            <a:r>
              <a:rPr lang="en-US" dirty="0"/>
              <a:t>To what extend do they display the psychological aspects discussed in this section?</a:t>
            </a:r>
          </a:p>
          <a:p>
            <a:r>
              <a:rPr lang="en-US" dirty="0"/>
              <a:t>What other elements of their personalities and skillsets do you think lead to success for them?</a:t>
            </a:r>
          </a:p>
          <a:p>
            <a:r>
              <a:rPr lang="en-US" dirty="0"/>
              <a:t>Discuss</a:t>
            </a:r>
          </a:p>
        </p:txBody>
      </p:sp>
    </p:spTree>
    <p:extLst>
      <p:ext uri="{BB962C8B-B14F-4D97-AF65-F5344CB8AC3E}">
        <p14:creationId xmlns:p14="http://schemas.microsoft.com/office/powerpoint/2010/main" val="7572421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2E25D-D508-4245-B9D7-04424B558C71}"/>
              </a:ext>
            </a:extLst>
          </p:cNvPr>
          <p:cNvSpPr>
            <a:spLocks noGrp="1"/>
          </p:cNvSpPr>
          <p:nvPr>
            <p:ph type="title"/>
          </p:nvPr>
        </p:nvSpPr>
        <p:spPr/>
        <p:txBody>
          <a:bodyPr/>
          <a:lstStyle/>
          <a:p>
            <a:r>
              <a:rPr lang="en-US" dirty="0"/>
              <a:t>Key concepts</a:t>
            </a:r>
          </a:p>
        </p:txBody>
      </p:sp>
      <p:sp>
        <p:nvSpPr>
          <p:cNvPr id="3" name="Content Placeholder 2">
            <a:extLst>
              <a:ext uri="{FF2B5EF4-FFF2-40B4-BE49-F238E27FC236}">
                <a16:creationId xmlns:a16="http://schemas.microsoft.com/office/drawing/2014/main" id="{56FC4E97-F5B4-D744-A8C9-499C94834D81}"/>
              </a:ext>
            </a:extLst>
          </p:cNvPr>
          <p:cNvSpPr>
            <a:spLocks noGrp="1"/>
          </p:cNvSpPr>
          <p:nvPr>
            <p:ph idx="1"/>
          </p:nvPr>
        </p:nvSpPr>
        <p:spPr/>
        <p:txBody>
          <a:bodyPr/>
          <a:lstStyle/>
          <a:p>
            <a:pPr>
              <a:buFont typeface="Zapf Dingbats"/>
              <a:buChar char="✤"/>
            </a:pPr>
            <a:r>
              <a:rPr lang="en-US" dirty="0"/>
              <a:t>Psychological factors for testing success</a:t>
            </a:r>
          </a:p>
          <a:p>
            <a:pPr>
              <a:buFont typeface="Zapf Dingbats"/>
              <a:buChar char="✤"/>
            </a:pPr>
            <a:r>
              <a:rPr lang="en-US" dirty="0"/>
              <a:t>Clear objective</a:t>
            </a:r>
          </a:p>
          <a:p>
            <a:pPr>
              <a:buFont typeface="Zapf Dingbats"/>
              <a:buChar char="✤"/>
            </a:pPr>
            <a:r>
              <a:rPr lang="en-US" dirty="0"/>
              <a:t>Self-testing and independent testing</a:t>
            </a:r>
          </a:p>
          <a:p>
            <a:pPr>
              <a:buFont typeface="Zapf Dingbats"/>
              <a:buChar char="✤"/>
            </a:pPr>
            <a:r>
              <a:rPr lang="en-US" dirty="0"/>
              <a:t>Respectful communication</a:t>
            </a:r>
          </a:p>
          <a:p>
            <a:pPr>
              <a:buFont typeface="Zapf Dingbats"/>
              <a:buChar char="✤"/>
            </a:pPr>
            <a:r>
              <a:rPr lang="en-US" dirty="0"/>
              <a:t>Programmer and tester outlooks for success</a:t>
            </a:r>
          </a:p>
          <a:p>
            <a:pPr>
              <a:buFont typeface="Zapf Dingbats"/>
              <a:buChar char="✤"/>
            </a:pPr>
            <a:endParaRPr lang="en-US" dirty="0"/>
          </a:p>
        </p:txBody>
      </p:sp>
    </p:spTree>
    <p:extLst>
      <p:ext uri="{BB962C8B-B14F-4D97-AF65-F5344CB8AC3E}">
        <p14:creationId xmlns:p14="http://schemas.microsoft.com/office/powerpoint/2010/main" val="19466813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5443-5D74-994E-9BD6-8C1596A008CC}"/>
              </a:ext>
            </a:extLst>
          </p:cNvPr>
          <p:cNvSpPr>
            <a:spLocks noGrp="1"/>
          </p:cNvSpPr>
          <p:nvPr>
            <p:ph type="title"/>
          </p:nvPr>
        </p:nvSpPr>
        <p:spPr/>
        <p:txBody>
          <a:bodyPr/>
          <a:lstStyle/>
          <a:p>
            <a:r>
              <a:rPr lang="en-US" dirty="0"/>
              <a:t>Terms to remember</a:t>
            </a:r>
          </a:p>
        </p:txBody>
      </p:sp>
      <p:sp>
        <p:nvSpPr>
          <p:cNvPr id="3" name="Content Placeholder 2">
            <a:extLst>
              <a:ext uri="{FF2B5EF4-FFF2-40B4-BE49-F238E27FC236}">
                <a16:creationId xmlns:a16="http://schemas.microsoft.com/office/drawing/2014/main" id="{FA324F66-2866-6146-9DFD-2F91A09132C3}"/>
              </a:ext>
            </a:extLst>
          </p:cNvPr>
          <p:cNvSpPr>
            <a:spLocks noGrp="1"/>
          </p:cNvSpPr>
          <p:nvPr>
            <p:ph idx="1"/>
          </p:nvPr>
        </p:nvSpPr>
        <p:spPr/>
        <p:txBody>
          <a:bodyPr numCol="2">
            <a:normAutofit/>
          </a:bodyPr>
          <a:lstStyle/>
          <a:p>
            <a:pPr>
              <a:buFont typeface="Zapf Dingbats"/>
              <a:buChar char="✤"/>
            </a:pPr>
            <a:r>
              <a:rPr lang="en-US" dirty="0"/>
              <a:t>Error guessing</a:t>
            </a:r>
          </a:p>
          <a:p>
            <a:pPr>
              <a:buFont typeface="Zapf Dingbats"/>
              <a:buChar char="✤"/>
            </a:pPr>
            <a:r>
              <a:rPr lang="en-US" dirty="0"/>
              <a:t>Independence</a:t>
            </a:r>
          </a:p>
          <a:p>
            <a:pPr marL="0" indent="0">
              <a:buNone/>
            </a:pPr>
            <a:endParaRPr lang="en-US" dirty="0"/>
          </a:p>
        </p:txBody>
      </p:sp>
    </p:spTree>
    <p:extLst>
      <p:ext uri="{BB962C8B-B14F-4D97-AF65-F5344CB8AC3E}">
        <p14:creationId xmlns:p14="http://schemas.microsoft.com/office/powerpoint/2010/main" val="40900087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925396-4C8E-F44C-B8EC-53A510D24310}"/>
              </a:ext>
            </a:extLst>
          </p:cNvPr>
          <p:cNvSpPr>
            <a:spLocks noGrp="1"/>
          </p:cNvSpPr>
          <p:nvPr>
            <p:ph type="ctrTitle"/>
          </p:nvPr>
        </p:nvSpPr>
        <p:spPr/>
        <p:txBody>
          <a:bodyPr/>
          <a:lstStyle/>
          <a:p>
            <a:r>
              <a:rPr lang="en-GB" dirty="0"/>
              <a:t>6. Code of Ethics</a:t>
            </a:r>
            <a:endParaRPr lang="en-US" dirty="0"/>
          </a:p>
        </p:txBody>
      </p:sp>
      <p:sp>
        <p:nvSpPr>
          <p:cNvPr id="5" name="Subtitle 4">
            <a:extLst>
              <a:ext uri="{FF2B5EF4-FFF2-40B4-BE49-F238E27FC236}">
                <a16:creationId xmlns:a16="http://schemas.microsoft.com/office/drawing/2014/main" id="{EC26957B-5F8F-984E-AFE9-F9FA24029D9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698207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Professionalism and Ethics</a:t>
            </a:r>
          </a:p>
        </p:txBody>
      </p:sp>
      <p:sp>
        <p:nvSpPr>
          <p:cNvPr id="3" name="Content Placeholder 2"/>
          <p:cNvSpPr>
            <a:spLocks noGrp="1"/>
          </p:cNvSpPr>
          <p:nvPr>
            <p:ph idx="1"/>
          </p:nvPr>
        </p:nvSpPr>
        <p:spPr/>
        <p:txBody>
          <a:bodyPr/>
          <a:lstStyle/>
          <a:p>
            <a:pPr>
              <a:buFont typeface="Wingdings" pitchFamily="2" charset="2"/>
              <a:buChar char="§"/>
            </a:pPr>
            <a:r>
              <a:rPr lang="en-GB" dirty="0"/>
              <a:t>Many professions have ethical standards</a:t>
            </a:r>
          </a:p>
          <a:p>
            <a:pPr>
              <a:buFont typeface="Wingdings" pitchFamily="2" charset="2"/>
              <a:buChar char="§"/>
            </a:pPr>
            <a:r>
              <a:rPr lang="en-GB" dirty="0"/>
              <a:t>Ethics are “rules of conduct recognised in respect to a particular class of human actions or a particular group, culture, </a:t>
            </a:r>
            <a:r>
              <a:rPr lang="en-GB" dirty="0" err="1"/>
              <a:t>etc</a:t>
            </a:r>
            <a:r>
              <a:rPr lang="en-GB" dirty="0"/>
              <a:t>”.</a:t>
            </a:r>
          </a:p>
          <a:p>
            <a:pPr>
              <a:buFont typeface="Wingdings" pitchFamily="2" charset="2"/>
              <a:buChar char="§"/>
            </a:pPr>
            <a:r>
              <a:rPr lang="en-GB" dirty="0"/>
              <a:t>Since testers often have access to confidential and privileged information, ethical guidelines help guide them to use that information appropriately.</a:t>
            </a:r>
          </a:p>
          <a:p>
            <a:pPr>
              <a:buFont typeface="Wingdings" pitchFamily="2" charset="2"/>
              <a:buChar char="§"/>
            </a:pPr>
            <a:r>
              <a:rPr lang="en-GB" dirty="0"/>
              <a:t>Testers should use ethical guidelines to choose the best possible behaviours and outcomes for a given situation, given their constraints</a:t>
            </a:r>
          </a:p>
        </p:txBody>
      </p:sp>
    </p:spTree>
    <p:extLst>
      <p:ext uri="{BB962C8B-B14F-4D97-AF65-F5344CB8AC3E}">
        <p14:creationId xmlns:p14="http://schemas.microsoft.com/office/powerpoint/2010/main" val="1113875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ISTQB Tester Ethics</a:t>
            </a:r>
          </a:p>
        </p:txBody>
      </p:sp>
      <p:sp>
        <p:nvSpPr>
          <p:cNvPr id="3" name="Content Placeholder 2"/>
          <p:cNvSpPr>
            <a:spLocks noGrp="1"/>
          </p:cNvSpPr>
          <p:nvPr>
            <p:ph idx="1"/>
          </p:nvPr>
        </p:nvSpPr>
        <p:spPr/>
        <p:txBody>
          <a:bodyPr/>
          <a:lstStyle/>
          <a:p>
            <a:pPr>
              <a:buFont typeface="Wingdings" pitchFamily="2" charset="2"/>
              <a:buChar char="v"/>
            </a:pPr>
            <a:r>
              <a:rPr lang="en-GB" dirty="0"/>
              <a:t>Public – certified software testers shall act consistently with the public interest. Example, you are working on a safety-critical system and are asked to quietly cancel some defect reports – ethical problem</a:t>
            </a:r>
          </a:p>
          <a:p>
            <a:pPr>
              <a:buFont typeface="Wingdings" pitchFamily="2" charset="2"/>
              <a:buChar char="v"/>
            </a:pPr>
            <a:r>
              <a:rPr lang="en-GB" dirty="0"/>
              <a:t>Client and Employer - certified software testers shall act  in a manner that is in the best interests of their client and employer, consistent with the public interest. Example, you know that your employer’s major project is in trouble, and you short-sell the stock then leak information about the project problems to the Internet – probably a criminal</a:t>
            </a:r>
          </a:p>
        </p:txBody>
      </p:sp>
    </p:spTree>
    <p:extLst>
      <p:ext uri="{BB962C8B-B14F-4D97-AF65-F5344CB8AC3E}">
        <p14:creationId xmlns:p14="http://schemas.microsoft.com/office/powerpoint/2010/main" val="1113875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ISTQB Tester Ethics</a:t>
            </a:r>
          </a:p>
        </p:txBody>
      </p:sp>
      <p:sp>
        <p:nvSpPr>
          <p:cNvPr id="3" name="Content Placeholder 2"/>
          <p:cNvSpPr>
            <a:spLocks noGrp="1"/>
          </p:cNvSpPr>
          <p:nvPr>
            <p:ph idx="1"/>
          </p:nvPr>
        </p:nvSpPr>
        <p:spPr/>
        <p:txBody>
          <a:bodyPr/>
          <a:lstStyle/>
          <a:p>
            <a:pPr>
              <a:buFont typeface="Wingdings" pitchFamily="2" charset="2"/>
              <a:buChar char="v"/>
            </a:pPr>
            <a:r>
              <a:rPr lang="en-GB" dirty="0"/>
              <a:t>Product - certified software testers shall ensure that the deliverables they provide meet the highest professional standards possible. Example, you are working as a consultant and you leave out important details from a test plan so that the client has to hire you on the next project</a:t>
            </a:r>
          </a:p>
          <a:p>
            <a:pPr>
              <a:buFont typeface="Wingdings" pitchFamily="2" charset="2"/>
              <a:buChar char="v"/>
            </a:pPr>
            <a:r>
              <a:rPr lang="en-GB" dirty="0"/>
              <a:t>Judgment - certified software testers shall maintain integrity and independence in their professional judgment. Example, a project manager asks you not to report defects in certain areas due  to potential business sponsor reactions</a:t>
            </a:r>
          </a:p>
          <a:p>
            <a:pPr lvl="1"/>
            <a:endParaRPr lang="en-GB" dirty="0"/>
          </a:p>
        </p:txBody>
      </p:sp>
    </p:spTree>
    <p:extLst>
      <p:ext uri="{BB962C8B-B14F-4D97-AF65-F5344CB8AC3E}">
        <p14:creationId xmlns:p14="http://schemas.microsoft.com/office/powerpoint/2010/main" val="37176712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ISTQB Tester Ethics</a:t>
            </a:r>
          </a:p>
        </p:txBody>
      </p:sp>
      <p:sp>
        <p:nvSpPr>
          <p:cNvPr id="3" name="Content Placeholder 2"/>
          <p:cNvSpPr>
            <a:spLocks noGrp="1"/>
          </p:cNvSpPr>
          <p:nvPr>
            <p:ph idx="1"/>
          </p:nvPr>
        </p:nvSpPr>
        <p:spPr/>
        <p:txBody>
          <a:bodyPr>
            <a:normAutofit lnSpcReduction="10000"/>
          </a:bodyPr>
          <a:lstStyle/>
          <a:p>
            <a:pPr>
              <a:buFont typeface="Wingdings" pitchFamily="2" charset="2"/>
              <a:buChar char="v"/>
            </a:pPr>
            <a:r>
              <a:rPr lang="en-GB" dirty="0"/>
              <a:t>Management - certified software test mangers and leaders shall subscribe to and promote an ethical approach to the management of software testing. Example, favouring one tester over another because you would like to establish a romantic relationship with the favoured tester’s sister</a:t>
            </a:r>
          </a:p>
          <a:p>
            <a:pPr>
              <a:buFont typeface="Wingdings" pitchFamily="2" charset="2"/>
              <a:buChar char="v"/>
            </a:pPr>
            <a:r>
              <a:rPr lang="en-GB" dirty="0"/>
              <a:t>Profession - certified software testers shall advance the integrity and reputation of the profession consistent with the public interest. Example, you have a chance to explain to your child’s classmates or your spouse’s colleagues what you do, be proud of it and explain the ways software testing benefits society</a:t>
            </a:r>
          </a:p>
        </p:txBody>
      </p:sp>
    </p:spTree>
    <p:extLst>
      <p:ext uri="{BB962C8B-B14F-4D97-AF65-F5344CB8AC3E}">
        <p14:creationId xmlns:p14="http://schemas.microsoft.com/office/powerpoint/2010/main" val="3909422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ISTQB Tester Ethics</a:t>
            </a:r>
          </a:p>
        </p:txBody>
      </p:sp>
      <p:sp>
        <p:nvSpPr>
          <p:cNvPr id="3" name="Content Placeholder 2"/>
          <p:cNvSpPr>
            <a:spLocks noGrp="1"/>
          </p:cNvSpPr>
          <p:nvPr>
            <p:ph idx="1"/>
          </p:nvPr>
        </p:nvSpPr>
        <p:spPr/>
        <p:txBody>
          <a:bodyPr>
            <a:normAutofit/>
          </a:bodyPr>
          <a:lstStyle/>
          <a:p>
            <a:pPr>
              <a:buFont typeface="Wingdings" pitchFamily="2" charset="2"/>
              <a:buChar char="v"/>
            </a:pPr>
            <a:r>
              <a:rPr lang="en-GB" dirty="0"/>
              <a:t>Colleagues - certified software testers shall be fair to and supportive of their  colleagues and promote cooperation with software developers. Example, manipulate test results to arrange the firing of a programmer whom you detest is unethical</a:t>
            </a:r>
          </a:p>
          <a:p>
            <a:pPr>
              <a:buFont typeface="Wingdings" pitchFamily="2" charset="2"/>
              <a:buChar char="v"/>
            </a:pPr>
            <a:r>
              <a:rPr lang="en-GB" dirty="0"/>
              <a:t>Self - certified software testers shall participate in lifelong learning regarding the practice of their profession and shall promote an ethical approach to the practice of the profession. Example, attending course, reading books and speaking at conference about what you do helps to advance you and the profession.</a:t>
            </a:r>
          </a:p>
        </p:txBody>
      </p:sp>
    </p:spTree>
    <p:extLst>
      <p:ext uri="{BB962C8B-B14F-4D97-AF65-F5344CB8AC3E}">
        <p14:creationId xmlns:p14="http://schemas.microsoft.com/office/powerpoint/2010/main" val="111387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From whence the bugs and failures?</a:t>
            </a:r>
          </a:p>
        </p:txBody>
      </p:sp>
      <p:sp>
        <p:nvSpPr>
          <p:cNvPr id="3" name="Content Placeholder 2"/>
          <p:cNvSpPr>
            <a:spLocks noGrp="1"/>
          </p:cNvSpPr>
          <p:nvPr>
            <p:ph idx="1"/>
          </p:nvPr>
        </p:nvSpPr>
        <p:spPr/>
        <p:txBody>
          <a:bodyPr/>
          <a:lstStyle/>
          <a:p>
            <a:pPr>
              <a:buFont typeface="Wingdings" pitchFamily="2" charset="2"/>
              <a:buChar char="Ø"/>
            </a:pPr>
            <a:r>
              <a:rPr lang="en-GB" dirty="0"/>
              <a:t>Bugs occur due to…</a:t>
            </a:r>
          </a:p>
          <a:p>
            <a:pPr lvl="1"/>
            <a:r>
              <a:rPr lang="en-GB" dirty="0"/>
              <a:t>programmer, analyst &amp; other individual contributor (including tester) fallibility</a:t>
            </a:r>
          </a:p>
          <a:p>
            <a:pPr lvl="1"/>
            <a:r>
              <a:rPr lang="en-GB" dirty="0"/>
              <a:t>Mistake made under time pressure</a:t>
            </a:r>
          </a:p>
          <a:p>
            <a:pPr lvl="1"/>
            <a:r>
              <a:rPr lang="en-GB" dirty="0"/>
              <a:t>complexity of code or infrastructure or problem that increases over years</a:t>
            </a:r>
          </a:p>
          <a:p>
            <a:pPr lvl="1"/>
            <a:r>
              <a:rPr lang="en-GB" dirty="0"/>
              <a:t>changing and meshing technologies (example, code has been running in mainframe for 20 years or more)</a:t>
            </a:r>
          </a:p>
          <a:p>
            <a:pPr lvl="1"/>
            <a:r>
              <a:rPr lang="en-GB" dirty="0"/>
              <a:t>interactions between a few systems</a:t>
            </a:r>
          </a:p>
        </p:txBody>
      </p:sp>
    </p:spTree>
    <p:extLst>
      <p:ext uri="{BB962C8B-B14F-4D97-AF65-F5344CB8AC3E}">
        <p14:creationId xmlns:p14="http://schemas.microsoft.com/office/powerpoint/2010/main" val="3503222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2E25D-D508-4245-B9D7-04424B558C71}"/>
              </a:ext>
            </a:extLst>
          </p:cNvPr>
          <p:cNvSpPr>
            <a:spLocks noGrp="1"/>
          </p:cNvSpPr>
          <p:nvPr>
            <p:ph type="title"/>
          </p:nvPr>
        </p:nvSpPr>
        <p:spPr/>
        <p:txBody>
          <a:bodyPr/>
          <a:lstStyle/>
          <a:p>
            <a:r>
              <a:rPr lang="en-US" dirty="0"/>
              <a:t>Key concepts</a:t>
            </a:r>
          </a:p>
        </p:txBody>
      </p:sp>
      <p:sp>
        <p:nvSpPr>
          <p:cNvPr id="3" name="Content Placeholder 2">
            <a:extLst>
              <a:ext uri="{FF2B5EF4-FFF2-40B4-BE49-F238E27FC236}">
                <a16:creationId xmlns:a16="http://schemas.microsoft.com/office/drawing/2014/main" id="{56FC4E97-F5B4-D744-A8C9-499C94834D81}"/>
              </a:ext>
            </a:extLst>
          </p:cNvPr>
          <p:cNvSpPr>
            <a:spLocks noGrp="1"/>
          </p:cNvSpPr>
          <p:nvPr>
            <p:ph idx="1"/>
          </p:nvPr>
        </p:nvSpPr>
        <p:spPr/>
        <p:txBody>
          <a:bodyPr/>
          <a:lstStyle/>
          <a:p>
            <a:pPr>
              <a:buFont typeface="Zapf Dingbats"/>
              <a:buChar char="✤"/>
            </a:pPr>
            <a:r>
              <a:rPr lang="en-US" dirty="0"/>
              <a:t>Understanding a professional code of ethics</a:t>
            </a:r>
          </a:p>
          <a:p>
            <a:pPr>
              <a:buFont typeface="Zapf Dingbats"/>
              <a:buChar char="✤"/>
            </a:pPr>
            <a:r>
              <a:rPr lang="en-US" dirty="0"/>
              <a:t>Applying a professional code of ethics to given situations</a:t>
            </a:r>
          </a:p>
          <a:p>
            <a:pPr>
              <a:buFont typeface="Zapf Dingbats"/>
              <a:buChar char="✤"/>
            </a:pPr>
            <a:endParaRPr lang="en-US" dirty="0"/>
          </a:p>
        </p:txBody>
      </p:sp>
    </p:spTree>
    <p:extLst>
      <p:ext uri="{BB962C8B-B14F-4D97-AF65-F5344CB8AC3E}">
        <p14:creationId xmlns:p14="http://schemas.microsoft.com/office/powerpoint/2010/main" val="2194089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From whence the bugs and failures? (</a:t>
            </a:r>
            <a:r>
              <a:rPr lang="en-GB" dirty="0" err="1"/>
              <a:t>cont</a:t>
            </a:r>
            <a:r>
              <a:rPr lang="en-GB" dirty="0"/>
              <a:t>’)</a:t>
            </a:r>
          </a:p>
        </p:txBody>
      </p:sp>
      <p:sp>
        <p:nvSpPr>
          <p:cNvPr id="3" name="Content Placeholder 2"/>
          <p:cNvSpPr>
            <a:spLocks noGrp="1"/>
          </p:cNvSpPr>
          <p:nvPr>
            <p:ph idx="1"/>
          </p:nvPr>
        </p:nvSpPr>
        <p:spPr/>
        <p:txBody>
          <a:bodyPr/>
          <a:lstStyle/>
          <a:p>
            <a:pPr>
              <a:buFont typeface="Wingdings" pitchFamily="2" charset="2"/>
              <a:buChar char="Ø"/>
            </a:pPr>
            <a:r>
              <a:rPr lang="en-GB" dirty="0"/>
              <a:t>Failures occur due to bugs and…</a:t>
            </a:r>
          </a:p>
          <a:p>
            <a:pPr lvl="1"/>
            <a:r>
              <a:rPr lang="en-GB" dirty="0"/>
              <a:t>environmental conditions (excessive heat of the system cause failures in memory, storage or CPU)</a:t>
            </a:r>
          </a:p>
          <a:p>
            <a:pPr lvl="1"/>
            <a:r>
              <a:rPr lang="en-GB" dirty="0"/>
              <a:t>misuse of the software (deliberate and accidental)</a:t>
            </a:r>
          </a:p>
        </p:txBody>
      </p:sp>
    </p:spTree>
    <p:extLst>
      <p:ext uri="{BB962C8B-B14F-4D97-AF65-F5344CB8AC3E}">
        <p14:creationId xmlns:p14="http://schemas.microsoft.com/office/powerpoint/2010/main" val="650109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Testing to manage quality risks</a:t>
            </a:r>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GB" dirty="0"/>
              <a:t>Risks and constraints for a software project</a:t>
            </a:r>
          </a:p>
          <a:p>
            <a:pPr lvl="1"/>
            <a:r>
              <a:rPr lang="en-GB" dirty="0"/>
              <a:t>Fail to implement all needed </a:t>
            </a:r>
            <a:r>
              <a:rPr lang="en-GB" dirty="0">
                <a:solidFill>
                  <a:srgbClr val="C00000"/>
                </a:solidFill>
              </a:rPr>
              <a:t>features</a:t>
            </a:r>
          </a:p>
          <a:p>
            <a:pPr lvl="1"/>
            <a:r>
              <a:rPr lang="en-GB" dirty="0"/>
              <a:t>Behind the </a:t>
            </a:r>
            <a:r>
              <a:rPr lang="en-GB" dirty="0">
                <a:solidFill>
                  <a:srgbClr val="C00000"/>
                </a:solidFill>
              </a:rPr>
              <a:t>schedule</a:t>
            </a:r>
            <a:r>
              <a:rPr lang="en-GB" dirty="0"/>
              <a:t> (What are the consequences?)</a:t>
            </a:r>
          </a:p>
          <a:p>
            <a:pPr lvl="1"/>
            <a:r>
              <a:rPr lang="en-GB" dirty="0">
                <a:solidFill>
                  <a:srgbClr val="C00000"/>
                </a:solidFill>
              </a:rPr>
              <a:t>Budget</a:t>
            </a:r>
            <a:r>
              <a:rPr lang="en-GB" dirty="0"/>
              <a:t> and resources (will affect the testing)</a:t>
            </a:r>
          </a:p>
          <a:p>
            <a:pPr lvl="1"/>
            <a:r>
              <a:rPr lang="en-GB" dirty="0">
                <a:solidFill>
                  <a:srgbClr val="C00000"/>
                </a:solidFill>
              </a:rPr>
              <a:t>Quality</a:t>
            </a:r>
            <a:r>
              <a:rPr lang="en-GB" dirty="0"/>
              <a:t> (ready for customers/release/net step)</a:t>
            </a:r>
          </a:p>
          <a:p>
            <a:pPr>
              <a:buFont typeface="Wingdings" pitchFamily="2" charset="2"/>
              <a:buChar char="Ø"/>
            </a:pPr>
            <a:r>
              <a:rPr lang="en-GB" dirty="0"/>
              <a:t>Testing provides the information to guide the project, reduce and manage the risks and repair the important problems.</a:t>
            </a:r>
          </a:p>
          <a:p>
            <a:pPr>
              <a:buFont typeface="Wingdings" pitchFamily="2" charset="2"/>
              <a:buChar char="Ø"/>
            </a:pPr>
            <a:r>
              <a:rPr lang="en-GB" dirty="0"/>
              <a:t>Testing may also address compliance, contractual, and regulatory needs. Example, accessibility for disabled individuals to certain web sites might be required.</a:t>
            </a:r>
          </a:p>
        </p:txBody>
      </p:sp>
    </p:spTree>
    <p:extLst>
      <p:ext uri="{BB962C8B-B14F-4D97-AF65-F5344CB8AC3E}">
        <p14:creationId xmlns:p14="http://schemas.microsoft.com/office/powerpoint/2010/main" val="35949980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1662</TotalTime>
  <Words>3808</Words>
  <Application>Microsoft Macintosh PowerPoint</Application>
  <PresentationFormat>Widescreen</PresentationFormat>
  <Paragraphs>437</Paragraphs>
  <Slides>70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70</vt:i4>
      </vt:variant>
    </vt:vector>
  </HeadingPairs>
  <TitlesOfParts>
    <vt:vector size="76" baseType="lpstr">
      <vt:lpstr>Arial</vt:lpstr>
      <vt:lpstr>Calibri</vt:lpstr>
      <vt:lpstr>Calibri Light</vt:lpstr>
      <vt:lpstr>Wingdings</vt:lpstr>
      <vt:lpstr>Zapf Dingbats</vt:lpstr>
      <vt:lpstr>Office Theme</vt:lpstr>
      <vt:lpstr>Fundamental of Testing</vt:lpstr>
      <vt:lpstr>Topics</vt:lpstr>
      <vt:lpstr>1. Why testing is necessary?</vt:lpstr>
      <vt:lpstr>Bugs everywhere</vt:lpstr>
      <vt:lpstr>Bugs everywhere (cont’)</vt:lpstr>
      <vt:lpstr>Where bugs come from and what bugs do</vt:lpstr>
      <vt:lpstr>From whence the bugs and failures?</vt:lpstr>
      <vt:lpstr>From whence the bugs and failures? (cont’)</vt:lpstr>
      <vt:lpstr>Testing to manage quality risks</vt:lpstr>
      <vt:lpstr>What does "Quality" mean?</vt:lpstr>
      <vt:lpstr>What does "Quality" mean? (cont’)</vt:lpstr>
      <vt:lpstr>What does "Quality" mean? (cont’)</vt:lpstr>
      <vt:lpstr>What does "Quality" mean? (cont’)</vt:lpstr>
      <vt:lpstr>Key concepts</vt:lpstr>
      <vt:lpstr>Terms to remember</vt:lpstr>
      <vt:lpstr>2. What is testing?</vt:lpstr>
      <vt:lpstr>Testing objectives</vt:lpstr>
      <vt:lpstr>Testing objectives (cont’)</vt:lpstr>
      <vt:lpstr>Test phases and objectives</vt:lpstr>
      <vt:lpstr>Test phases and objectives (cont’)</vt:lpstr>
      <vt:lpstr>Test phases and objectives(cont’)</vt:lpstr>
      <vt:lpstr>Effectiveness and Efficiency</vt:lpstr>
      <vt:lpstr>Testing vs. Debugging</vt:lpstr>
      <vt:lpstr>Find-Debug-Confirm</vt:lpstr>
      <vt:lpstr>Beyond test execution</vt:lpstr>
      <vt:lpstr>Exercise: The Triangle Tests</vt:lpstr>
      <vt:lpstr>Key concepts</vt:lpstr>
      <vt:lpstr>Terms to remember</vt:lpstr>
      <vt:lpstr>3. General testing principles</vt:lpstr>
      <vt:lpstr>3. General testing principles</vt:lpstr>
      <vt:lpstr>Testing reveals presence of bugs: A parable</vt:lpstr>
      <vt:lpstr>Mission impossible: Exhaustive Testing</vt:lpstr>
      <vt:lpstr>Defusing exhaustive testing expectations</vt:lpstr>
      <vt:lpstr>Benefits of Early QA &amp; Testing</vt:lpstr>
      <vt:lpstr>Defect Clustering</vt:lpstr>
      <vt:lpstr>Pesticide Paradox</vt:lpstr>
      <vt:lpstr>Absence-of-Errors Fallacy</vt:lpstr>
      <vt:lpstr>Testing Should Adapt to Needs</vt:lpstr>
      <vt:lpstr>Exercise: Test Principles Observed (and not)</vt:lpstr>
      <vt:lpstr>Key concepts</vt:lpstr>
      <vt:lpstr>Terms to remember</vt:lpstr>
      <vt:lpstr>4. Fundamental Test Process</vt:lpstr>
      <vt:lpstr>ISTQB Fundamental Test Process</vt:lpstr>
      <vt:lpstr>PowerPoint Presentation</vt:lpstr>
      <vt:lpstr>PowerPoint Presentation</vt:lpstr>
      <vt:lpstr>PowerPoint Presentation</vt:lpstr>
      <vt:lpstr>PowerPoint Presentation</vt:lpstr>
      <vt:lpstr>Exercise: Test Steps and Tasks Performed</vt:lpstr>
      <vt:lpstr>Key concepts</vt:lpstr>
      <vt:lpstr>Terms to remember</vt:lpstr>
      <vt:lpstr>5. Psychology of Testing</vt:lpstr>
      <vt:lpstr>Good Tester Attributes</vt:lpstr>
      <vt:lpstr>Defining Tester Skills</vt:lpstr>
      <vt:lpstr>Differing Mindsets</vt:lpstr>
      <vt:lpstr>Degrees of Independence</vt:lpstr>
      <vt:lpstr>Clear Objectives</vt:lpstr>
      <vt:lpstr>Focus</vt:lpstr>
      <vt:lpstr>Focus</vt:lpstr>
      <vt:lpstr>Constructor or Destructor?</vt:lpstr>
      <vt:lpstr>Bad News and Bad Guy?</vt:lpstr>
      <vt:lpstr>Exercise: Psychology in Action</vt:lpstr>
      <vt:lpstr>Key concepts</vt:lpstr>
      <vt:lpstr>Terms to remember</vt:lpstr>
      <vt:lpstr>6. Code of Ethics</vt:lpstr>
      <vt:lpstr>Professionalism and Ethics</vt:lpstr>
      <vt:lpstr>ISTQB Tester Ethics</vt:lpstr>
      <vt:lpstr>ISTQB Tester Ethics</vt:lpstr>
      <vt:lpstr>ISTQB Tester Ethics</vt:lpstr>
      <vt:lpstr>ISTQB Tester Ethics</vt:lpstr>
      <vt:lpstr>Key concepts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Fundamentals of Testing</dc:title>
  <dc:subject/>
  <dc:creator/>
  <cp:keywords/>
  <dc:description/>
  <cp:lastModifiedBy>GUNAVATHI A/P DURAISAMY</cp:lastModifiedBy>
  <cp:revision>375</cp:revision>
  <dcterms:created xsi:type="dcterms:W3CDTF">2015-01-15T03:09:27Z</dcterms:created>
  <dcterms:modified xsi:type="dcterms:W3CDTF">2020-01-13T06:45:27Z</dcterms:modified>
  <cp:category/>
</cp:coreProperties>
</file>