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323" r:id="rId4"/>
    <p:sldId id="305" r:id="rId5"/>
    <p:sldId id="258" r:id="rId6"/>
    <p:sldId id="304" r:id="rId7"/>
    <p:sldId id="270" r:id="rId8"/>
    <p:sldId id="262" r:id="rId9"/>
    <p:sldId id="271" r:id="rId10"/>
    <p:sldId id="306" r:id="rId11"/>
    <p:sldId id="263" r:id="rId12"/>
    <p:sldId id="264" r:id="rId13"/>
    <p:sldId id="307" r:id="rId14"/>
    <p:sldId id="265" r:id="rId15"/>
    <p:sldId id="266" r:id="rId16"/>
    <p:sldId id="267" r:id="rId17"/>
    <p:sldId id="268" r:id="rId18"/>
    <p:sldId id="328" r:id="rId19"/>
    <p:sldId id="334" r:id="rId20"/>
    <p:sldId id="326" r:id="rId21"/>
    <p:sldId id="327" r:id="rId22"/>
    <p:sldId id="329" r:id="rId23"/>
    <p:sldId id="259" r:id="rId24"/>
    <p:sldId id="312" r:id="rId25"/>
    <p:sldId id="272" r:id="rId26"/>
    <p:sldId id="313" r:id="rId27"/>
    <p:sldId id="273" r:id="rId28"/>
    <p:sldId id="335" r:id="rId29"/>
    <p:sldId id="274" r:id="rId30"/>
    <p:sldId id="314" r:id="rId31"/>
    <p:sldId id="275" r:id="rId32"/>
    <p:sldId id="276" r:id="rId33"/>
    <p:sldId id="277" r:id="rId34"/>
    <p:sldId id="309" r:id="rId35"/>
    <p:sldId id="278" r:id="rId36"/>
    <p:sldId id="279" r:id="rId37"/>
    <p:sldId id="280" r:id="rId38"/>
    <p:sldId id="281" r:id="rId39"/>
    <p:sldId id="316" r:id="rId40"/>
    <p:sldId id="282" r:id="rId41"/>
    <p:sldId id="283" r:id="rId42"/>
    <p:sldId id="317" r:id="rId43"/>
    <p:sldId id="284" r:id="rId44"/>
    <p:sldId id="285" r:id="rId45"/>
    <p:sldId id="318" r:id="rId46"/>
    <p:sldId id="286" r:id="rId47"/>
    <p:sldId id="330" r:id="rId48"/>
    <p:sldId id="331" r:id="rId49"/>
    <p:sldId id="332" r:id="rId50"/>
    <p:sldId id="333" r:id="rId51"/>
    <p:sldId id="260" r:id="rId52"/>
    <p:sldId id="288" r:id="rId53"/>
    <p:sldId id="319" r:id="rId54"/>
    <p:sldId id="289" r:id="rId55"/>
    <p:sldId id="290" r:id="rId56"/>
    <p:sldId id="310" r:id="rId57"/>
    <p:sldId id="291" r:id="rId58"/>
    <p:sldId id="292" r:id="rId59"/>
    <p:sldId id="293" r:id="rId60"/>
    <p:sldId id="294" r:id="rId61"/>
    <p:sldId id="295" r:id="rId62"/>
    <p:sldId id="296" r:id="rId63"/>
    <p:sldId id="297" r:id="rId64"/>
    <p:sldId id="298" r:id="rId65"/>
    <p:sldId id="299" r:id="rId66"/>
    <p:sldId id="336" r:id="rId67"/>
    <p:sldId id="337" r:id="rId68"/>
    <p:sldId id="338" r:id="rId69"/>
    <p:sldId id="339" r:id="rId70"/>
    <p:sldId id="261" r:id="rId71"/>
    <p:sldId id="300" r:id="rId72"/>
    <p:sldId id="301" r:id="rId73"/>
    <p:sldId id="302" r:id="rId74"/>
    <p:sldId id="321" r:id="rId75"/>
    <p:sldId id="303" r:id="rId76"/>
    <p:sldId id="340" r:id="rId77"/>
    <p:sldId id="341" r:id="rId78"/>
    <p:sldId id="34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088" autoAdjust="0"/>
  </p:normalViewPr>
  <p:slideViewPr>
    <p:cSldViewPr snapToObjects="1">
      <p:cViewPr varScale="1">
        <p:scale>
          <a:sx n="90" d="100"/>
          <a:sy n="90" d="100"/>
        </p:scale>
        <p:origin x="232" y="328"/>
      </p:cViewPr>
      <p:guideLst>
        <p:guide orient="horz" pos="2160"/>
        <p:guide pos="3840"/>
      </p:guideLst>
    </p:cSldViewPr>
  </p:slideViewPr>
  <p:notesTextViewPr>
    <p:cViewPr>
      <p:scale>
        <a:sx n="100" d="100"/>
        <a:sy n="100" d="100"/>
      </p:scale>
      <p:origin x="0" y="0"/>
    </p:cViewPr>
  </p:notesTextViewPr>
  <p:gridSpacing cx="36576" cy="3657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39D2D-B79B-44CE-93C4-8BAA18C83A15}" type="datetimeFigureOut">
              <a:rPr lang="en-GB" smtClean="0"/>
              <a:t>15/01/2020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2F849-7509-4900-A6D9-DA956ADC72EF}" type="slidenum">
              <a:rPr lang="en-GB" smtClean="0"/>
              <a:t>‹#›</a:t>
            </a:fld>
            <a:endParaRPr lang="en-GB"/>
          </a:p>
        </p:txBody>
      </p:sp>
    </p:spTree>
    <p:extLst>
      <p:ext uri="{BB962C8B-B14F-4D97-AF65-F5344CB8AC3E}">
        <p14:creationId xmlns:p14="http://schemas.microsoft.com/office/powerpoint/2010/main" val="276457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increment 2 till the end, perform</a:t>
            </a:r>
            <a:r>
              <a:rPr lang="en-GB" baseline="0" dirty="0"/>
              <a:t> impact analysis on what have been done and perform regression testing.</a:t>
            </a:r>
            <a:endParaRPr lang="en-GB" dirty="0"/>
          </a:p>
        </p:txBody>
      </p:sp>
      <p:sp>
        <p:nvSpPr>
          <p:cNvPr id="4" name="Slide Number Placeholder 3"/>
          <p:cNvSpPr>
            <a:spLocks noGrp="1"/>
          </p:cNvSpPr>
          <p:nvPr>
            <p:ph type="sldNum" sz="quarter" idx="10"/>
          </p:nvPr>
        </p:nvSpPr>
        <p:spPr/>
        <p:txBody>
          <a:bodyPr/>
          <a:lstStyle/>
          <a:p>
            <a:fld id="{3732F849-7509-4900-A6D9-DA956ADC72EF}" type="slidenum">
              <a:rPr lang="en-GB" smtClean="0"/>
              <a:t>9</a:t>
            </a:fld>
            <a:endParaRPr lang="en-GB"/>
          </a:p>
        </p:txBody>
      </p:sp>
    </p:spTree>
    <p:extLst>
      <p:ext uri="{BB962C8B-B14F-4D97-AF65-F5344CB8AC3E}">
        <p14:creationId xmlns:p14="http://schemas.microsoft.com/office/powerpoint/2010/main" val="16212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732F849-7509-4900-A6D9-DA956ADC72EF}" type="slidenum">
              <a:rPr lang="en-GB" smtClean="0"/>
              <a:t>43</a:t>
            </a:fld>
            <a:endParaRPr lang="en-GB"/>
          </a:p>
        </p:txBody>
      </p:sp>
    </p:spTree>
    <p:extLst>
      <p:ext uri="{BB962C8B-B14F-4D97-AF65-F5344CB8AC3E}">
        <p14:creationId xmlns:p14="http://schemas.microsoft.com/office/powerpoint/2010/main" val="228220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914400"/>
          </a:xfrm>
        </p:spPr>
        <p:txBody>
          <a:bodyPr lIns="0" rIns="0" bIns="0"/>
          <a:lstStyle/>
          <a:p>
            <a:r>
              <a:rPr lang="en-US" dirty="0"/>
              <a:t>Click to edit Master title style</a:t>
            </a:r>
          </a:p>
        </p:txBody>
      </p:sp>
      <p:sp>
        <p:nvSpPr>
          <p:cNvPr id="3" name="Content Placeholder 2"/>
          <p:cNvSpPr>
            <a:spLocks noGrp="1"/>
          </p:cNvSpPr>
          <p:nvPr>
            <p:ph idx="1"/>
          </p:nvPr>
        </p:nvSpPr>
        <p:spPr>
          <a:xfrm>
            <a:off x="838200" y="1447800"/>
            <a:ext cx="10515600" cy="5410200"/>
          </a:xfrm>
        </p:spPr>
        <p:txBody>
          <a:bodyPr lIns="0" tIns="0" rIns="0" bIns="0"/>
          <a:lstStyle>
            <a:lvl1pPr>
              <a:defRPr sz="3200"/>
            </a:lvl1pPr>
            <a:lvl2pPr>
              <a:defRPr sz="3000"/>
            </a:lvl2pPr>
            <a:lvl3pPr>
              <a:defRPr sz="2800"/>
            </a:lvl3pPr>
            <a:lvl4pPr>
              <a:defRPr sz="2600"/>
            </a:lvl4pPr>
            <a:lvl5pPr>
              <a:defRPr sz="2400"/>
            </a:lvl5pPr>
            <a:lvl6pPr>
              <a:defRPr sz="2200"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2200" dirty="0"/>
              <a:t>Sixth level</a:t>
            </a:r>
            <a:endParaRPr lang="en-US" dirty="0"/>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pPr/>
              <a:t>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34056"/>
            <a:ext cx="9144000" cy="2056067"/>
          </a:xfrm>
        </p:spPr>
        <p:txBody>
          <a:bodyPr/>
          <a:lstStyle/>
          <a:p>
            <a:r>
              <a:rPr lang="en-GB" dirty="0"/>
              <a:t>Testing throughout the Software Lifecycle</a:t>
            </a:r>
            <a:endParaRPr lang="en-US" dirty="0"/>
          </a:p>
        </p:txBody>
      </p:sp>
      <p:sp>
        <p:nvSpPr>
          <p:cNvPr id="3" name="Subtitle 2"/>
          <p:cNvSpPr>
            <a:spLocks noGrp="1"/>
          </p:cNvSpPr>
          <p:nvPr>
            <p:ph type="subTitle" idx="1"/>
          </p:nvPr>
        </p:nvSpPr>
        <p:spPr>
          <a:xfrm>
            <a:off x="1414272" y="1563624"/>
            <a:ext cx="9144000" cy="1655762"/>
          </a:xfrm>
        </p:spPr>
        <p:txBody>
          <a:bodyPr>
            <a:normAutofit/>
          </a:bodyPr>
          <a:lstStyle/>
          <a:p>
            <a:r>
              <a:rPr lang="en-US" sz="6000" dirty="0"/>
              <a:t>Chapter 2</a:t>
            </a:r>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Evolutionary or Incremental Model (</a:t>
            </a:r>
            <a:r>
              <a:rPr lang="en-GB" dirty="0" err="1"/>
              <a:t>cont</a:t>
            </a:r>
            <a:r>
              <a:rPr lang="en-GB" dirty="0"/>
              <a:t>’)</a:t>
            </a:r>
          </a:p>
        </p:txBody>
      </p:sp>
      <p:sp>
        <p:nvSpPr>
          <p:cNvPr id="3" name="Content Placeholder 2"/>
          <p:cNvSpPr>
            <a:spLocks noGrp="1"/>
          </p:cNvSpPr>
          <p:nvPr>
            <p:ph idx="1"/>
          </p:nvPr>
        </p:nvSpPr>
        <p:spPr/>
        <p:txBody>
          <a:bodyPr/>
          <a:lstStyle/>
          <a:p>
            <a:r>
              <a:rPr lang="en-GB" dirty="0"/>
              <a:t>Flaws:</a:t>
            </a:r>
          </a:p>
          <a:p>
            <a:pPr lvl="1"/>
            <a:r>
              <a:rPr lang="en-GB" dirty="0"/>
              <a:t>Testing of final increment can be rushed or cut short, result in buggy deliverables.</a:t>
            </a:r>
          </a:p>
          <a:p>
            <a:pPr lvl="1"/>
            <a:r>
              <a:rPr lang="en-GB" dirty="0"/>
              <a:t>Overlap between increments</a:t>
            </a:r>
          </a:p>
          <a:p>
            <a:pPr lvl="2"/>
            <a:r>
              <a:rPr lang="en-GB" dirty="0"/>
              <a:t>Programmer continue to work on another increment, hard to fix bugs found in earlier increment.</a:t>
            </a:r>
          </a:p>
          <a:p>
            <a:pPr lvl="1"/>
            <a:r>
              <a:rPr lang="en-GB" dirty="0"/>
              <a:t>Code changed or added in each successive increment, highly increase the regression risks.</a:t>
            </a:r>
          </a:p>
          <a:p>
            <a:pPr lvl="1"/>
            <a:endParaRPr lang="en-GB" dirty="0"/>
          </a:p>
        </p:txBody>
      </p:sp>
    </p:spTree>
    <p:extLst>
      <p:ext uri="{BB962C8B-B14F-4D97-AF65-F5344CB8AC3E}">
        <p14:creationId xmlns:p14="http://schemas.microsoft.com/office/powerpoint/2010/main" val="226102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System Integration</a:t>
            </a:r>
          </a:p>
        </p:txBody>
      </p:sp>
      <p:sp>
        <p:nvSpPr>
          <p:cNvPr id="3" name="Content Placeholder 2"/>
          <p:cNvSpPr>
            <a:spLocks noGrp="1"/>
          </p:cNvSpPr>
          <p:nvPr>
            <p:ph idx="1"/>
          </p:nvPr>
        </p:nvSpPr>
        <p:spPr/>
        <p:txBody>
          <a:bodyPr/>
          <a:lstStyle/>
          <a:p>
            <a:r>
              <a:rPr lang="en-GB" dirty="0"/>
              <a:t>Many projects involve integrating components / software</a:t>
            </a:r>
          </a:p>
          <a:p>
            <a:pPr lvl="1"/>
            <a:r>
              <a:rPr lang="en-GB" dirty="0"/>
              <a:t>Commercial / software off-the-shelf</a:t>
            </a:r>
          </a:p>
          <a:p>
            <a:pPr lvl="1"/>
            <a:r>
              <a:rPr lang="en-GB" dirty="0"/>
              <a:t>Outsource development</a:t>
            </a:r>
          </a:p>
          <a:p>
            <a:r>
              <a:rPr lang="en-GB" dirty="0"/>
              <a:t>Risks exists in 4 main areas:</a:t>
            </a:r>
          </a:p>
        </p:txBody>
      </p:sp>
      <p:grpSp>
        <p:nvGrpSpPr>
          <p:cNvPr id="35" name="Group 34"/>
          <p:cNvGrpSpPr/>
          <p:nvPr/>
        </p:nvGrpSpPr>
        <p:grpSpPr>
          <a:xfrm>
            <a:off x="2038350" y="3810000"/>
            <a:ext cx="8115300" cy="2842632"/>
            <a:chOff x="3314700" y="3301200"/>
            <a:chExt cx="8115300" cy="2842632"/>
          </a:xfrm>
        </p:grpSpPr>
        <p:sp>
          <p:nvSpPr>
            <p:cNvPr id="14" name="TextBox 13"/>
            <p:cNvSpPr txBox="1"/>
            <p:nvPr/>
          </p:nvSpPr>
          <p:spPr>
            <a:xfrm>
              <a:off x="8763000" y="4149804"/>
              <a:ext cx="2667000" cy="1107996"/>
            </a:xfrm>
            <a:prstGeom prst="rect">
              <a:avLst/>
            </a:prstGeom>
            <a:noFill/>
            <a:ln>
              <a:solidFill>
                <a:schemeClr val="tx1"/>
              </a:solidFill>
            </a:ln>
          </p:spPr>
          <p:txBody>
            <a:bodyPr wrap="square" rtlCol="0">
              <a:spAutoFit/>
            </a:bodyPr>
            <a:lstStyle/>
            <a:p>
              <a:pPr algn="ctr"/>
              <a:r>
                <a:rPr lang="en-US" sz="2200" dirty="0"/>
                <a:t>Increased Risk to System Quality Posed by Component</a:t>
              </a:r>
              <a:endParaRPr lang="en-GB" sz="2200" dirty="0"/>
            </a:p>
          </p:txBody>
        </p:sp>
        <p:cxnSp>
          <p:nvCxnSpPr>
            <p:cNvPr id="15" name="Straight Arrow Connector 14"/>
            <p:cNvCxnSpPr>
              <a:stCxn id="21" idx="2"/>
            </p:cNvCxnSpPr>
            <p:nvPr/>
          </p:nvCxnSpPr>
          <p:spPr>
            <a:xfrm>
              <a:off x="7067550" y="4070641"/>
              <a:ext cx="1314450" cy="6463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p:cNvCxnSpPr>
            <p:nvPr/>
          </p:nvCxnSpPr>
          <p:spPr>
            <a:xfrm>
              <a:off x="4591050" y="4070641"/>
              <a:ext cx="1276350" cy="6463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0"/>
            </p:cNvCxnSpPr>
            <p:nvPr/>
          </p:nvCxnSpPr>
          <p:spPr>
            <a:xfrm flipV="1">
              <a:off x="6800850" y="4716959"/>
              <a:ext cx="1276350" cy="657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3" idx="0"/>
            </p:cNvCxnSpPr>
            <p:nvPr/>
          </p:nvCxnSpPr>
          <p:spPr>
            <a:xfrm flipV="1">
              <a:off x="4248150" y="4716959"/>
              <a:ext cx="1314450" cy="657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3301200"/>
              <a:ext cx="1866900" cy="769441"/>
            </a:xfrm>
            <a:prstGeom prst="rect">
              <a:avLst/>
            </a:prstGeom>
            <a:noFill/>
          </p:spPr>
          <p:txBody>
            <a:bodyPr wrap="square" rtlCol="0">
              <a:spAutoFit/>
            </a:bodyPr>
            <a:lstStyle/>
            <a:p>
              <a:pPr algn="ctr"/>
              <a:r>
                <a:rPr lang="en-US" sz="2200" dirty="0"/>
                <a:t>Component coupling</a:t>
              </a:r>
              <a:endParaRPr lang="en-GB" sz="2200" dirty="0"/>
            </a:p>
          </p:txBody>
        </p:sp>
        <p:cxnSp>
          <p:nvCxnSpPr>
            <p:cNvPr id="20" name="Straight Arrow Connector 19"/>
            <p:cNvCxnSpPr/>
            <p:nvPr/>
          </p:nvCxnSpPr>
          <p:spPr>
            <a:xfrm flipH="1">
              <a:off x="4800600" y="4718547"/>
              <a:ext cx="3962400"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34100" y="3301200"/>
              <a:ext cx="1866900" cy="769441"/>
            </a:xfrm>
            <a:prstGeom prst="rect">
              <a:avLst/>
            </a:prstGeom>
            <a:noFill/>
          </p:spPr>
          <p:txBody>
            <a:bodyPr wrap="square" lIns="0" tIns="45720" rIns="0" rtlCol="0">
              <a:spAutoFit/>
            </a:bodyPr>
            <a:lstStyle/>
            <a:p>
              <a:pPr algn="ctr"/>
              <a:r>
                <a:rPr lang="en-US" sz="2200" dirty="0"/>
                <a:t>Component Irreplaceability</a:t>
              </a:r>
              <a:endParaRPr lang="en-GB" sz="2200" dirty="0"/>
            </a:p>
          </p:txBody>
        </p:sp>
        <p:sp>
          <p:nvSpPr>
            <p:cNvPr id="22" name="TextBox 21"/>
            <p:cNvSpPr txBox="1"/>
            <p:nvPr/>
          </p:nvSpPr>
          <p:spPr>
            <a:xfrm>
              <a:off x="5867400" y="5374391"/>
              <a:ext cx="1866900" cy="769441"/>
            </a:xfrm>
            <a:prstGeom prst="rect">
              <a:avLst/>
            </a:prstGeom>
            <a:noFill/>
          </p:spPr>
          <p:txBody>
            <a:bodyPr wrap="square" lIns="0" tIns="45720" rIns="0" rtlCol="0">
              <a:spAutoFit/>
            </a:bodyPr>
            <a:lstStyle/>
            <a:p>
              <a:pPr algn="ctr"/>
              <a:r>
                <a:rPr lang="en-US" sz="2200" dirty="0"/>
                <a:t>Component Essentiality</a:t>
              </a:r>
              <a:endParaRPr lang="en-GB" sz="2200" dirty="0"/>
            </a:p>
          </p:txBody>
        </p:sp>
        <p:sp>
          <p:nvSpPr>
            <p:cNvPr id="23" name="TextBox 22"/>
            <p:cNvSpPr txBox="1"/>
            <p:nvPr/>
          </p:nvSpPr>
          <p:spPr>
            <a:xfrm>
              <a:off x="3314700" y="5374391"/>
              <a:ext cx="1866900" cy="769441"/>
            </a:xfrm>
            <a:prstGeom prst="rect">
              <a:avLst/>
            </a:prstGeom>
            <a:noFill/>
          </p:spPr>
          <p:txBody>
            <a:bodyPr wrap="square" lIns="0" tIns="45720" rIns="0" rtlCol="0">
              <a:spAutoFit/>
            </a:bodyPr>
            <a:lstStyle/>
            <a:p>
              <a:pPr algn="ctr"/>
              <a:r>
                <a:rPr lang="en-US" sz="2200" dirty="0"/>
                <a:t>Vendor Quality Problems</a:t>
              </a:r>
              <a:endParaRPr lang="en-GB" sz="2200" dirty="0"/>
            </a:p>
          </p:txBody>
        </p:sp>
      </p:grpSp>
    </p:spTree>
    <p:extLst>
      <p:ext uri="{BB962C8B-B14F-4D97-AF65-F5344CB8AC3E}">
        <p14:creationId xmlns:p14="http://schemas.microsoft.com/office/powerpoint/2010/main" val="163262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normAutofit/>
          </a:bodyPr>
          <a:lstStyle/>
          <a:p>
            <a:r>
              <a:rPr lang="en-GB" dirty="0"/>
              <a:t>System Integration (</a:t>
            </a:r>
            <a:r>
              <a:rPr lang="en-GB" dirty="0" err="1"/>
              <a:t>cont</a:t>
            </a:r>
            <a:r>
              <a:rPr lang="en-GB" dirty="0"/>
              <a:t>’)</a:t>
            </a:r>
          </a:p>
        </p:txBody>
      </p:sp>
      <p:sp>
        <p:nvSpPr>
          <p:cNvPr id="32" name="Content Placeholder 2"/>
          <p:cNvSpPr>
            <a:spLocks noGrp="1"/>
          </p:cNvSpPr>
          <p:nvPr>
            <p:ph idx="1"/>
          </p:nvPr>
        </p:nvSpPr>
        <p:spPr/>
        <p:txBody>
          <a:bodyPr/>
          <a:lstStyle/>
          <a:p>
            <a:r>
              <a:rPr lang="en-GB" dirty="0"/>
              <a:t>Risks exists in 4 main areas:</a:t>
            </a:r>
          </a:p>
          <a:p>
            <a:pPr lvl="1"/>
            <a:r>
              <a:rPr lang="en-US" dirty="0">
                <a:highlight>
                  <a:srgbClr val="FFFF00"/>
                </a:highlight>
              </a:rPr>
              <a:t>Coupling</a:t>
            </a:r>
            <a:r>
              <a:rPr lang="en-US" dirty="0"/>
              <a:t>: Strong interaction or consequence of failure between component and system. Example, database in a Web application fails, the application fails.</a:t>
            </a:r>
          </a:p>
          <a:p>
            <a:pPr lvl="1"/>
            <a:r>
              <a:rPr lang="en-GB" dirty="0">
                <a:highlight>
                  <a:srgbClr val="FFFF00"/>
                </a:highlight>
              </a:rPr>
              <a:t>Irreplaceability</a:t>
            </a:r>
            <a:r>
              <a:rPr lang="en-US" dirty="0"/>
              <a:t>: Few similar components available. E.g. database vs. custom developed.</a:t>
            </a:r>
          </a:p>
          <a:p>
            <a:pPr lvl="1"/>
            <a:r>
              <a:rPr lang="en-US" dirty="0">
                <a:highlight>
                  <a:srgbClr val="FFFF00"/>
                </a:highlight>
              </a:rPr>
              <a:t>Essential</a:t>
            </a:r>
            <a:r>
              <a:rPr lang="en-US" dirty="0"/>
              <a:t>: Key features in system unavailable if component does not work properly. Example, database.</a:t>
            </a:r>
          </a:p>
          <a:p>
            <a:pPr lvl="1"/>
            <a:r>
              <a:rPr lang="en-US" dirty="0">
                <a:highlight>
                  <a:srgbClr val="FFFF00"/>
                </a:highlight>
              </a:rPr>
              <a:t>Vendor quality problems</a:t>
            </a:r>
            <a:r>
              <a:rPr lang="en-US" dirty="0"/>
              <a:t>: Increased likelihood of a bad component, if vendor cannot be trusted (in development / testing).</a:t>
            </a:r>
            <a:endParaRPr lang="en-GB" dirty="0"/>
          </a:p>
        </p:txBody>
      </p:sp>
    </p:spTree>
    <p:extLst>
      <p:ext uri="{BB962C8B-B14F-4D97-AF65-F5344CB8AC3E}">
        <p14:creationId xmlns:p14="http://schemas.microsoft.com/office/powerpoint/2010/main" val="52487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System Integration</a:t>
            </a:r>
          </a:p>
        </p:txBody>
      </p:sp>
      <p:sp>
        <p:nvSpPr>
          <p:cNvPr id="3" name="Content Placeholder 2"/>
          <p:cNvSpPr>
            <a:spLocks noGrp="1"/>
          </p:cNvSpPr>
          <p:nvPr>
            <p:ph idx="1"/>
          </p:nvPr>
        </p:nvSpPr>
        <p:spPr/>
        <p:txBody>
          <a:bodyPr/>
          <a:lstStyle/>
          <a:p>
            <a:r>
              <a:rPr lang="en-GB" dirty="0"/>
              <a:t>Risk-mitigation options:</a:t>
            </a:r>
          </a:p>
          <a:p>
            <a:pPr lvl="1"/>
            <a:r>
              <a:rPr lang="en-GB" dirty="0"/>
              <a:t>Integrate, track and manage vendor testing in distributed test effort. Suitable for custom development.</a:t>
            </a:r>
          </a:p>
          <a:p>
            <a:pPr lvl="1"/>
            <a:r>
              <a:rPr lang="en-GB" dirty="0"/>
              <a:t>Trust the vendor component testing. It’s better to check references and industry reputation.</a:t>
            </a:r>
          </a:p>
          <a:p>
            <a:pPr lvl="1"/>
            <a:r>
              <a:rPr lang="en-GB" dirty="0"/>
              <a:t>Fix vendor’s testing and quality process problems, with permission.</a:t>
            </a:r>
          </a:p>
          <a:p>
            <a:pPr lvl="1"/>
            <a:r>
              <a:rPr lang="en-GB" dirty="0"/>
              <a:t>Disregard and replace their testing.</a:t>
            </a:r>
          </a:p>
          <a:p>
            <a:r>
              <a:rPr lang="en-GB" dirty="0"/>
              <a:t>Plan on integration and system testing yourself.</a:t>
            </a:r>
          </a:p>
        </p:txBody>
      </p:sp>
    </p:spTree>
    <p:extLst>
      <p:ext uri="{BB962C8B-B14F-4D97-AF65-F5344CB8AC3E}">
        <p14:creationId xmlns:p14="http://schemas.microsoft.com/office/powerpoint/2010/main" val="2721154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Verification &amp; Validation</a:t>
            </a:r>
          </a:p>
        </p:txBody>
      </p:sp>
      <p:sp>
        <p:nvSpPr>
          <p:cNvPr id="3" name="Content Placeholder 2"/>
          <p:cNvSpPr>
            <a:spLocks noGrp="1"/>
          </p:cNvSpPr>
          <p:nvPr>
            <p:ph idx="1"/>
          </p:nvPr>
        </p:nvSpPr>
        <p:spPr/>
        <p:txBody>
          <a:bodyPr/>
          <a:lstStyle/>
          <a:p>
            <a:r>
              <a:rPr lang="en-GB" dirty="0"/>
              <a:t>Verification (must be done with requirements)</a:t>
            </a:r>
          </a:p>
          <a:p>
            <a:pPr lvl="1"/>
            <a:r>
              <a:rPr lang="en-GB" dirty="0"/>
              <a:t>Look for bugs in phase deliverables, checking that process is followed.</a:t>
            </a:r>
          </a:p>
          <a:p>
            <a:pPr lvl="1"/>
            <a:r>
              <a:rPr lang="en-GB" dirty="0"/>
              <a:t>“Are we building the system right?”</a:t>
            </a:r>
          </a:p>
          <a:p>
            <a:pPr lvl="1"/>
            <a:r>
              <a:rPr lang="en-GB" dirty="0"/>
              <a:t>Verification is about good processes.</a:t>
            </a:r>
          </a:p>
          <a:p>
            <a:r>
              <a:rPr lang="en-GB" dirty="0"/>
              <a:t>Validation (can be done without requirements)</a:t>
            </a:r>
          </a:p>
          <a:p>
            <a:pPr lvl="1"/>
            <a:r>
              <a:rPr lang="en-GB" dirty="0"/>
              <a:t>Looking for bugs in system, based on phase deliverables, checking the software quality from customer perspective.</a:t>
            </a:r>
          </a:p>
          <a:p>
            <a:pPr lvl="1"/>
            <a:r>
              <a:rPr lang="en-GB" dirty="0"/>
              <a:t>“Are we building the right system?”</a:t>
            </a:r>
          </a:p>
          <a:p>
            <a:pPr lvl="1"/>
            <a:r>
              <a:rPr lang="en-GB" dirty="0"/>
              <a:t>Validation is about good product.</a:t>
            </a:r>
          </a:p>
        </p:txBody>
      </p:sp>
    </p:spTree>
    <p:extLst>
      <p:ext uri="{BB962C8B-B14F-4D97-AF65-F5344CB8AC3E}">
        <p14:creationId xmlns:p14="http://schemas.microsoft.com/office/powerpoint/2010/main" val="43949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12207 Software Process Standard</a:t>
            </a:r>
          </a:p>
        </p:txBody>
      </p:sp>
      <p:sp>
        <p:nvSpPr>
          <p:cNvPr id="3" name="Content Placeholder 2"/>
          <p:cNvSpPr>
            <a:spLocks noGrp="1"/>
          </p:cNvSpPr>
          <p:nvPr>
            <p:ph idx="1"/>
          </p:nvPr>
        </p:nvSpPr>
        <p:spPr/>
        <p:txBody>
          <a:bodyPr>
            <a:normAutofit fontScale="92500" lnSpcReduction="20000"/>
          </a:bodyPr>
          <a:lstStyle/>
          <a:p>
            <a:r>
              <a:rPr lang="en-GB" dirty="0"/>
              <a:t>Scope to address purpose, application, tailoring, compliance, limitations of the standard.</a:t>
            </a:r>
          </a:p>
          <a:p>
            <a:r>
              <a:rPr lang="en-GB" dirty="0"/>
              <a:t>Normative references.</a:t>
            </a:r>
          </a:p>
          <a:p>
            <a:r>
              <a:rPr lang="en-GB" dirty="0"/>
              <a:t>Definitions.</a:t>
            </a:r>
          </a:p>
          <a:p>
            <a:r>
              <a:rPr lang="en-GB" dirty="0"/>
              <a:t>Applications of the standards to lifecycle processes, tailoring and fitting to organisation.</a:t>
            </a:r>
          </a:p>
          <a:p>
            <a:r>
              <a:rPr lang="en-GB" dirty="0"/>
              <a:t>Primary life cycle processes for acquisition, supply, development, operation, maintenance.</a:t>
            </a:r>
          </a:p>
          <a:p>
            <a:r>
              <a:rPr lang="en-GB" dirty="0"/>
              <a:t>Supporting processes</a:t>
            </a:r>
          </a:p>
          <a:p>
            <a:pPr lvl="1"/>
            <a:r>
              <a:rPr lang="en-GB" dirty="0"/>
              <a:t>tech pubs, CM(Configuration management), QA (quality assurance), IV&amp;V (independent verification &amp; validation), audits, problem resolution.</a:t>
            </a:r>
          </a:p>
          <a:p>
            <a:r>
              <a:rPr lang="en-GB" dirty="0"/>
              <a:t>Organisational life cycle processes</a:t>
            </a:r>
          </a:p>
          <a:p>
            <a:pPr lvl="1"/>
            <a:r>
              <a:rPr lang="en-GB" dirty="0"/>
              <a:t>management, infrastructure, improvement, training</a:t>
            </a:r>
          </a:p>
          <a:p>
            <a:endParaRPr lang="en-GB" dirty="0"/>
          </a:p>
        </p:txBody>
      </p:sp>
    </p:spTree>
    <p:extLst>
      <p:ext uri="{BB962C8B-B14F-4D97-AF65-F5344CB8AC3E}">
        <p14:creationId xmlns:p14="http://schemas.microsoft.com/office/powerpoint/2010/main" val="4342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 y="533400"/>
            <a:ext cx="12057888" cy="914400"/>
          </a:xfrm>
        </p:spPr>
        <p:txBody>
          <a:bodyPr>
            <a:noAutofit/>
          </a:bodyPr>
          <a:lstStyle/>
          <a:p>
            <a:r>
              <a:rPr lang="en-GB" sz="3600" dirty="0"/>
              <a:t>CMMI (Capability Maturity Model Integration) Process Maturity</a:t>
            </a:r>
          </a:p>
        </p:txBody>
      </p:sp>
      <p:sp>
        <p:nvSpPr>
          <p:cNvPr id="3" name="Content Placeholder 2"/>
          <p:cNvSpPr>
            <a:spLocks noGrp="1"/>
          </p:cNvSpPr>
          <p:nvPr>
            <p:ph idx="1"/>
          </p:nvPr>
        </p:nvSpPr>
        <p:spPr/>
        <p:txBody>
          <a:bodyPr>
            <a:normAutofit lnSpcReduction="10000"/>
          </a:bodyPr>
          <a:lstStyle/>
          <a:p>
            <a:r>
              <a:rPr lang="en-GB" dirty="0"/>
              <a:t>A 5-level model from the Software Engineering Institute</a:t>
            </a:r>
          </a:p>
          <a:p>
            <a:pPr lvl="1"/>
            <a:r>
              <a:rPr lang="en-GB" dirty="0"/>
              <a:t>Initial: projects are unpredictable, poorly control, reactive</a:t>
            </a:r>
          </a:p>
          <a:p>
            <a:pPr lvl="1"/>
            <a:r>
              <a:rPr lang="en-GB" dirty="0"/>
              <a:t>Managed: processes are established at project level, often reactive</a:t>
            </a:r>
          </a:p>
          <a:p>
            <a:pPr lvl="1"/>
            <a:r>
              <a:rPr lang="en-GB" dirty="0"/>
              <a:t>Defined: processes are established across organisation, usually proactive</a:t>
            </a:r>
          </a:p>
          <a:p>
            <a:pPr lvl="1"/>
            <a:r>
              <a:rPr lang="en-GB" dirty="0"/>
              <a:t>Quantitatively managed: processes measured and controlled at organisation level</a:t>
            </a:r>
          </a:p>
          <a:p>
            <a:pPr lvl="1"/>
            <a:r>
              <a:rPr lang="en-GB" dirty="0"/>
              <a:t>Optimising: focus on continuous improvement, usually driven by data</a:t>
            </a:r>
          </a:p>
          <a:p>
            <a:r>
              <a:rPr lang="en-GB" dirty="0"/>
              <a:t>Testing has been underemphasized in CMM, leading to test-specific model (e.g., Critical test processes, Test Process Improvement, Testing Maturity Model)</a:t>
            </a:r>
          </a:p>
        </p:txBody>
      </p:sp>
    </p:spTree>
    <p:extLst>
      <p:ext uri="{BB962C8B-B14F-4D97-AF65-F5344CB8AC3E}">
        <p14:creationId xmlns:p14="http://schemas.microsoft.com/office/powerpoint/2010/main" val="138017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Regardless of the models…</a:t>
            </a:r>
          </a:p>
        </p:txBody>
      </p:sp>
      <p:sp>
        <p:nvSpPr>
          <p:cNvPr id="3" name="Content Placeholder 2"/>
          <p:cNvSpPr>
            <a:spLocks noGrp="1"/>
          </p:cNvSpPr>
          <p:nvPr>
            <p:ph idx="1"/>
          </p:nvPr>
        </p:nvSpPr>
        <p:spPr/>
        <p:txBody>
          <a:bodyPr/>
          <a:lstStyle/>
          <a:p>
            <a:r>
              <a:rPr lang="en-GB" dirty="0"/>
              <a:t>General characteristics of good testing</a:t>
            </a:r>
          </a:p>
          <a:p>
            <a:pPr lvl="1"/>
            <a:r>
              <a:rPr lang="en-GB" dirty="0"/>
              <a:t>Have testing activities for </a:t>
            </a:r>
            <a:r>
              <a:rPr lang="en-GB" b="1" dirty="0"/>
              <a:t>each development activity </a:t>
            </a:r>
            <a:r>
              <a:rPr lang="en-GB" dirty="0"/>
              <a:t>(e.g. unit testing, review requirements).</a:t>
            </a:r>
          </a:p>
          <a:p>
            <a:pPr lvl="1"/>
            <a:r>
              <a:rPr lang="en-GB" dirty="0"/>
              <a:t>Test levels have focused objectives, with coordination to avoid gaps, overlap.</a:t>
            </a:r>
          </a:p>
          <a:p>
            <a:pPr lvl="1"/>
            <a:r>
              <a:rPr lang="en-GB" dirty="0"/>
              <a:t>Test analysis, design begins early, prevents bugs.</a:t>
            </a:r>
          </a:p>
          <a:p>
            <a:pPr lvl="1"/>
            <a:r>
              <a:rPr lang="en-GB" dirty="0"/>
              <a:t>Testers involve in any reviews they are qualified to attend, bringing their unique perspective.</a:t>
            </a:r>
          </a:p>
          <a:p>
            <a:r>
              <a:rPr lang="en-GB" dirty="0"/>
              <a:t>Can combine or reorganise test levels provided you keep these characteristics in mind.</a:t>
            </a:r>
          </a:p>
          <a:p>
            <a:pPr lvl="2"/>
            <a:endParaRPr lang="en-GB" dirty="0"/>
          </a:p>
        </p:txBody>
      </p:sp>
    </p:spTree>
    <p:extLst>
      <p:ext uri="{BB962C8B-B14F-4D97-AF65-F5344CB8AC3E}">
        <p14:creationId xmlns:p14="http://schemas.microsoft.com/office/powerpoint/2010/main" val="94180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Models and Reality</a:t>
            </a:r>
          </a:p>
        </p:txBody>
      </p:sp>
      <p:sp>
        <p:nvSpPr>
          <p:cNvPr id="3" name="Content Placeholder 2"/>
          <p:cNvSpPr>
            <a:spLocks noGrp="1"/>
          </p:cNvSpPr>
          <p:nvPr>
            <p:ph idx="1"/>
          </p:nvPr>
        </p:nvSpPr>
        <p:spPr/>
        <p:txBody>
          <a:bodyPr/>
          <a:lstStyle/>
          <a:p>
            <a:r>
              <a:rPr lang="en-US" dirty="0"/>
              <a:t>Famed quality expert W.E. Deming said, “All models are wrong; some are useful.”</a:t>
            </a:r>
          </a:p>
          <a:p>
            <a:r>
              <a:rPr lang="en-US" dirty="0"/>
              <a:t>Indicate which lifecycle model in this section applied most closely to your past project (or, if there was no organizing model, indicate “code-and-fix”).</a:t>
            </a:r>
          </a:p>
          <a:p>
            <a:r>
              <a:rPr lang="en-US" dirty="0"/>
              <a:t>To what extent do you think the model was useful?</a:t>
            </a:r>
          </a:p>
          <a:p>
            <a:r>
              <a:rPr lang="en-US" dirty="0"/>
              <a:t>To what extent, if any, was it harmful?</a:t>
            </a:r>
          </a:p>
          <a:p>
            <a:r>
              <a:rPr lang="en-US" dirty="0"/>
              <a:t>Discuss.</a:t>
            </a:r>
          </a:p>
        </p:txBody>
      </p:sp>
    </p:spTree>
    <p:extLst>
      <p:ext uri="{BB962C8B-B14F-4D97-AF65-F5344CB8AC3E}">
        <p14:creationId xmlns:p14="http://schemas.microsoft.com/office/powerpoint/2010/main" val="64105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Lifecycle Consideration</a:t>
            </a:r>
          </a:p>
        </p:txBody>
      </p:sp>
      <p:sp>
        <p:nvSpPr>
          <p:cNvPr id="3" name="Content Placeholder 2"/>
          <p:cNvSpPr>
            <a:spLocks noGrp="1"/>
          </p:cNvSpPr>
          <p:nvPr>
            <p:ph idx="1"/>
          </p:nvPr>
        </p:nvSpPr>
        <p:spPr/>
        <p:txBody>
          <a:bodyPr/>
          <a:lstStyle/>
          <a:p>
            <a:r>
              <a:rPr lang="en-US" dirty="0"/>
              <a:t>Read the </a:t>
            </a:r>
            <a:r>
              <a:rPr lang="en-US" dirty="0" err="1"/>
              <a:t>Omninet</a:t>
            </a:r>
            <a:r>
              <a:rPr lang="en-US" dirty="0"/>
              <a:t> Marketing Requirements Document.</a:t>
            </a:r>
          </a:p>
          <a:p>
            <a:r>
              <a:rPr lang="en-US" dirty="0"/>
              <a:t>Is a V-model (sequential) or incremental model more appropriate for this project? Why?</a:t>
            </a:r>
          </a:p>
          <a:p>
            <a:r>
              <a:rPr lang="en-US" dirty="0"/>
              <a:t>Are maintenance, integration, or verification and validation important for this project? Why?</a:t>
            </a:r>
          </a:p>
          <a:p>
            <a:r>
              <a:rPr lang="en-US" dirty="0"/>
              <a:t>Discuss.</a:t>
            </a:r>
          </a:p>
        </p:txBody>
      </p:sp>
    </p:spTree>
    <p:extLst>
      <p:ext uri="{BB962C8B-B14F-4D97-AF65-F5344CB8AC3E}">
        <p14:creationId xmlns:p14="http://schemas.microsoft.com/office/powerpoint/2010/main" val="418401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lstStyle/>
          <a:p>
            <a:pPr marL="514350" indent="-514350">
              <a:buAutoNum type="arabicPeriod"/>
            </a:pPr>
            <a:r>
              <a:rPr lang="en-GB" dirty="0"/>
              <a:t>Software development models</a:t>
            </a:r>
          </a:p>
          <a:p>
            <a:pPr marL="514350" indent="-514350">
              <a:buAutoNum type="arabicPeriod"/>
            </a:pPr>
            <a:r>
              <a:rPr lang="en-GB" dirty="0"/>
              <a:t>Test levels or phases</a:t>
            </a:r>
          </a:p>
          <a:p>
            <a:pPr marL="514350" indent="-514350">
              <a:buAutoNum type="arabicPeriod"/>
            </a:pPr>
            <a:r>
              <a:rPr lang="en-GB" dirty="0"/>
              <a:t>Test types</a:t>
            </a:r>
          </a:p>
          <a:p>
            <a:pPr marL="514350" indent="-514350">
              <a:buAutoNum type="arabicPeriod"/>
            </a:pPr>
            <a:r>
              <a:rPr lang="en-GB" dirty="0"/>
              <a:t>Maintenance testing</a:t>
            </a:r>
          </a:p>
        </p:txBody>
      </p:sp>
    </p:spTree>
    <p:extLst>
      <p:ext uri="{BB962C8B-B14F-4D97-AF65-F5344CB8AC3E}">
        <p14:creationId xmlns:p14="http://schemas.microsoft.com/office/powerpoint/2010/main" val="71988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The relationship between development and test activities</a:t>
            </a:r>
          </a:p>
          <a:p>
            <a:pPr>
              <a:buFont typeface="Zapf Dingbats"/>
              <a:buChar char="✤"/>
            </a:pPr>
            <a:r>
              <a:rPr lang="en-US" dirty="0"/>
              <a:t>Adapting software development models to the context of the project and product</a:t>
            </a:r>
          </a:p>
          <a:p>
            <a:pPr>
              <a:buFont typeface="Zapf Dingbats"/>
              <a:buChar char="✤"/>
            </a:pPr>
            <a:r>
              <a:rPr lang="en-US" dirty="0"/>
              <a:t>Characteristics of good testing across all models</a:t>
            </a:r>
          </a:p>
          <a:p>
            <a:pPr marL="0" indent="0">
              <a:buNone/>
            </a:pPr>
            <a:endParaRPr lang="en-US" dirty="0"/>
          </a:p>
        </p:txBody>
      </p:sp>
    </p:spTree>
    <p:extLst>
      <p:ext uri="{BB962C8B-B14F-4D97-AF65-F5344CB8AC3E}">
        <p14:creationId xmlns:p14="http://schemas.microsoft.com/office/powerpoint/2010/main" val="118471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a:lstStyle/>
          <a:p>
            <a:pPr>
              <a:buFont typeface="Zapf Dingbats"/>
              <a:buChar char="✤"/>
            </a:pPr>
            <a:r>
              <a:rPr lang="en-US" dirty="0"/>
              <a:t>Commercial off-the-shelf (COTS)</a:t>
            </a:r>
          </a:p>
          <a:p>
            <a:pPr>
              <a:buFont typeface="Zapf Dingbats"/>
              <a:buChar char="✤"/>
            </a:pPr>
            <a:r>
              <a:rPr lang="en-US" dirty="0"/>
              <a:t>Iterative-incremental development model</a:t>
            </a:r>
          </a:p>
          <a:p>
            <a:pPr>
              <a:buFont typeface="Zapf Dingbats"/>
              <a:buChar char="✤"/>
            </a:pPr>
            <a:r>
              <a:rPr lang="en-US" dirty="0"/>
              <a:t>Validation</a:t>
            </a:r>
          </a:p>
          <a:p>
            <a:pPr>
              <a:buFont typeface="Zapf Dingbats"/>
              <a:buChar char="✤"/>
            </a:pPr>
            <a:r>
              <a:rPr lang="en-US" dirty="0"/>
              <a:t>Verification</a:t>
            </a:r>
          </a:p>
          <a:p>
            <a:pPr>
              <a:buFont typeface="Zapf Dingbats"/>
              <a:buChar char="✤"/>
            </a:pPr>
            <a:r>
              <a:rPr lang="en-US" dirty="0"/>
              <a:t>V-model</a:t>
            </a:r>
          </a:p>
          <a:p>
            <a:pPr marL="0" indent="0">
              <a:buNone/>
            </a:pPr>
            <a:endParaRPr lang="en-US" dirty="0"/>
          </a:p>
          <a:p>
            <a:endParaRPr lang="en-US" dirty="0"/>
          </a:p>
        </p:txBody>
      </p:sp>
    </p:spTree>
    <p:extLst>
      <p:ext uri="{BB962C8B-B14F-4D97-AF65-F5344CB8AC3E}">
        <p14:creationId xmlns:p14="http://schemas.microsoft.com/office/powerpoint/2010/main" val="245788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2. Test Levels or Phases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8230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Component (Unit) Test</a:t>
            </a:r>
          </a:p>
        </p:txBody>
      </p:sp>
      <p:sp>
        <p:nvSpPr>
          <p:cNvPr id="3" name="Content Placeholder 2"/>
          <p:cNvSpPr>
            <a:spLocks noGrp="1"/>
          </p:cNvSpPr>
          <p:nvPr>
            <p:ph idx="1"/>
          </p:nvPr>
        </p:nvSpPr>
        <p:spPr/>
        <p:txBody>
          <a:bodyPr>
            <a:normAutofit/>
          </a:bodyPr>
          <a:lstStyle/>
          <a:p>
            <a:r>
              <a:rPr lang="en-GB" dirty="0"/>
              <a:t>Objective: Find bugs, build confidence and reduce risk in the individual pieces of the system under test prior to system integration</a:t>
            </a:r>
          </a:p>
          <a:p>
            <a:r>
              <a:rPr lang="en-GB" dirty="0"/>
              <a:t>Basis: Code, database, requirements/design, quality risks</a:t>
            </a:r>
          </a:p>
          <a:p>
            <a:r>
              <a:rPr lang="en-GB" dirty="0"/>
              <a:t>Test types:</a:t>
            </a:r>
          </a:p>
          <a:p>
            <a:pPr lvl="1"/>
            <a:r>
              <a:rPr lang="en-GB" dirty="0"/>
              <a:t>Behavioural (black-box) – functionality, resource use, performance</a:t>
            </a:r>
          </a:p>
          <a:p>
            <a:pPr lvl="1"/>
            <a:r>
              <a:rPr lang="en-GB" dirty="0"/>
              <a:t>Structural (white-box)</a:t>
            </a:r>
          </a:p>
        </p:txBody>
      </p:sp>
    </p:spTree>
    <p:extLst>
      <p:ext uri="{BB962C8B-B14F-4D97-AF65-F5344CB8AC3E}">
        <p14:creationId xmlns:p14="http://schemas.microsoft.com/office/powerpoint/2010/main" val="17269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 (Unit)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GB" dirty="0"/>
              <a:t>Item Under Test (IUT) / test object:</a:t>
            </a:r>
          </a:p>
          <a:p>
            <a:pPr lvl="1"/>
            <a:r>
              <a:rPr lang="en-GB" dirty="0"/>
              <a:t>Varies, can include components, programs, data conversion/migration programs and databases modules</a:t>
            </a:r>
          </a:p>
          <a:p>
            <a:r>
              <a:rPr lang="en-GB" dirty="0"/>
              <a:t>Harnesses and tools: required as the system is incomplete and independently testable.</a:t>
            </a:r>
          </a:p>
          <a:p>
            <a:pPr lvl="1"/>
            <a:r>
              <a:rPr lang="en-GB" dirty="0"/>
              <a:t>API level harnesses: drivers &amp; stubs</a:t>
            </a:r>
          </a:p>
          <a:p>
            <a:pPr lvl="1"/>
            <a:r>
              <a:rPr lang="en-GB" dirty="0"/>
              <a:t>freeware and commercial</a:t>
            </a:r>
          </a:p>
          <a:p>
            <a:r>
              <a:rPr lang="en-GB" dirty="0"/>
              <a:t>Responsible: usually programmers, but the level of proficiency and degree of execution varies</a:t>
            </a:r>
          </a:p>
        </p:txBody>
      </p:sp>
    </p:spTree>
    <p:extLst>
      <p:ext uri="{BB962C8B-B14F-4D97-AF65-F5344CB8AC3E}">
        <p14:creationId xmlns:p14="http://schemas.microsoft.com/office/powerpoint/2010/main" val="394766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 (Unit)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GB" dirty="0"/>
              <a:t>Typically</a:t>
            </a:r>
          </a:p>
          <a:p>
            <a:pPr lvl="1"/>
            <a:r>
              <a:rPr lang="en-US" dirty="0"/>
              <a:t>involves access to the code</a:t>
            </a:r>
          </a:p>
          <a:p>
            <a:pPr lvl="1"/>
            <a:r>
              <a:rPr lang="en-US" dirty="0"/>
              <a:t>is running in a development environment</a:t>
            </a:r>
          </a:p>
          <a:p>
            <a:pPr lvl="1"/>
            <a:r>
              <a:rPr lang="en-US" dirty="0"/>
              <a:t>Is done by the programmer who wrote the code</a:t>
            </a:r>
          </a:p>
          <a:p>
            <a:pPr lvl="1"/>
            <a:r>
              <a:rPr lang="en-US" dirty="0"/>
              <a:t>requires drivers, stubs, and/or harnesses</a:t>
            </a:r>
          </a:p>
          <a:p>
            <a:r>
              <a:rPr lang="en-US" dirty="0"/>
              <a:t>Often, bugs are fixed upon being found without any reporting, which reduces the transparency of the development process with respect to quality</a:t>
            </a:r>
          </a:p>
          <a:p>
            <a:pPr lvl="1"/>
            <a:r>
              <a:rPr lang="en-US" dirty="0"/>
              <a:t>No measurement / reference to make rational decision about the quality</a:t>
            </a:r>
          </a:p>
        </p:txBody>
      </p:sp>
    </p:spTree>
    <p:extLst>
      <p:ext uri="{BB962C8B-B14F-4D97-AF65-F5344CB8AC3E}">
        <p14:creationId xmlns:p14="http://schemas.microsoft.com/office/powerpoint/2010/main" val="172695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 (Unit)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US" dirty="0"/>
              <a:t>Test-first / test-driven development approach</a:t>
            </a:r>
          </a:p>
          <a:p>
            <a:pPr lvl="1"/>
            <a:r>
              <a:rPr lang="en-US" dirty="0"/>
              <a:t>Develop a set of unit tests</a:t>
            </a:r>
          </a:p>
          <a:p>
            <a:pPr lvl="1"/>
            <a:r>
              <a:rPr lang="en-US" dirty="0"/>
              <a:t>Build and integrate code to pass the tests</a:t>
            </a:r>
          </a:p>
          <a:p>
            <a:pPr lvl="2"/>
            <a:r>
              <a:rPr lang="en-US" dirty="0"/>
              <a:t>Run the tests and debug until the tests pass</a:t>
            </a:r>
          </a:p>
          <a:p>
            <a:pPr lvl="1"/>
            <a:r>
              <a:rPr lang="en-US" dirty="0"/>
              <a:t>Add more unit tests corresponding to additional functions</a:t>
            </a:r>
            <a:endParaRPr lang="en-GB" dirty="0"/>
          </a:p>
        </p:txBody>
      </p:sp>
    </p:spTree>
    <p:extLst>
      <p:ext uri="{BB962C8B-B14F-4D97-AF65-F5344CB8AC3E}">
        <p14:creationId xmlns:p14="http://schemas.microsoft.com/office/powerpoint/2010/main" val="1235919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Drivers and Stubs</a:t>
            </a:r>
          </a:p>
        </p:txBody>
      </p:sp>
      <p:sp>
        <p:nvSpPr>
          <p:cNvPr id="3" name="Content Placeholder 2"/>
          <p:cNvSpPr>
            <a:spLocks noGrp="1"/>
          </p:cNvSpPr>
          <p:nvPr>
            <p:ph idx="1"/>
          </p:nvPr>
        </p:nvSpPr>
        <p:spPr/>
        <p:txBody>
          <a:bodyPr>
            <a:normAutofit/>
          </a:bodyPr>
          <a:lstStyle/>
          <a:p>
            <a:r>
              <a:rPr lang="en-US" dirty="0"/>
              <a:t>During unit, component and integration testing and for testing APIs, it’s often necessary to simulate parts of call flow reachable from module(s) under test</a:t>
            </a:r>
          </a:p>
          <a:p>
            <a:r>
              <a:rPr lang="en-US" dirty="0"/>
              <a:t>Data setup sometimes necessary too</a:t>
            </a:r>
          </a:p>
          <a:p>
            <a:r>
              <a:rPr lang="en-US" b="1" dirty="0"/>
              <a:t>Driver</a:t>
            </a:r>
            <a:r>
              <a:rPr lang="en-US" dirty="0"/>
              <a:t>: function(s) / class(</a:t>
            </a:r>
            <a:r>
              <a:rPr lang="en-US" dirty="0" err="1"/>
              <a:t>es</a:t>
            </a:r>
            <a:r>
              <a:rPr lang="en-US" dirty="0"/>
              <a:t>) that call module(s) under test</a:t>
            </a:r>
          </a:p>
          <a:p>
            <a:r>
              <a:rPr lang="en-US" b="1" dirty="0"/>
              <a:t>Stub</a:t>
            </a:r>
            <a:r>
              <a:rPr lang="en-US" dirty="0"/>
              <a:t>: function(s) / class(</a:t>
            </a:r>
            <a:r>
              <a:rPr lang="en-US" dirty="0" err="1"/>
              <a:t>es</a:t>
            </a:r>
            <a:r>
              <a:rPr lang="en-US" dirty="0"/>
              <a:t>) called, directly or indirectly by module(s) under test</a:t>
            </a:r>
          </a:p>
          <a:p>
            <a:r>
              <a:rPr lang="en-US" dirty="0"/>
              <a:t>Known as “mock object” in OO.</a:t>
            </a:r>
            <a:endParaRPr lang="en-GB" dirty="0"/>
          </a:p>
        </p:txBody>
      </p:sp>
    </p:spTree>
    <p:extLst>
      <p:ext uri="{BB962C8B-B14F-4D97-AF65-F5344CB8AC3E}">
        <p14:creationId xmlns:p14="http://schemas.microsoft.com/office/powerpoint/2010/main" val="1726956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59000"/>
          </a:schemeClr>
        </a:solidFill>
        <a:effectLst/>
      </p:bgPr>
    </p:bg>
    <p:spTree>
      <p:nvGrpSpPr>
        <p:cNvPr id="1" name=""/>
        <p:cNvGrpSpPr/>
        <p:nvPr/>
      </p:nvGrpSpPr>
      <p:grpSpPr>
        <a:xfrm>
          <a:off x="0" y="0"/>
          <a:ext cx="0" cy="0"/>
          <a:chOff x="0" y="0"/>
          <a:chExt cx="0" cy="0"/>
        </a:xfrm>
      </p:grpSpPr>
      <p:sp>
        <p:nvSpPr>
          <p:cNvPr id="7" name="AutoShape 8">
            <a:extLst>
              <a:ext uri="{FF2B5EF4-FFF2-40B4-BE49-F238E27FC236}">
                <a16:creationId xmlns:a16="http://schemas.microsoft.com/office/drawing/2014/main" id="{7F53690E-8B8C-E541-B93F-EC3854D72668}"/>
              </a:ext>
            </a:extLst>
          </p:cNvPr>
          <p:cNvSpPr>
            <a:spLocks noChangeAspect="1" noChangeArrowheads="1"/>
          </p:cNvSpPr>
          <p:nvPr/>
        </p:nvSpPr>
        <p:spPr bwMode="auto">
          <a:xfrm>
            <a:off x="3333750" y="1720850"/>
            <a:ext cx="5524500" cy="3416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8BC6463-9F66-DA42-B703-2A83809CD4C6}"/>
              </a:ext>
            </a:extLst>
          </p:cNvPr>
          <p:cNvPicPr>
            <a:picLocks noChangeAspect="1"/>
          </p:cNvPicPr>
          <p:nvPr/>
        </p:nvPicPr>
        <p:blipFill>
          <a:blip r:embed="rId2"/>
          <a:stretch>
            <a:fillRect/>
          </a:stretch>
        </p:blipFill>
        <p:spPr>
          <a:xfrm>
            <a:off x="0" y="1783080"/>
            <a:ext cx="12192000" cy="3291840"/>
          </a:xfrm>
          <a:prstGeom prst="rect">
            <a:avLst/>
          </a:prstGeom>
        </p:spPr>
      </p:pic>
    </p:spTree>
    <p:extLst>
      <p:ext uri="{BB962C8B-B14F-4D97-AF65-F5344CB8AC3E}">
        <p14:creationId xmlns:p14="http://schemas.microsoft.com/office/powerpoint/2010/main" val="66133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Integration Test</a:t>
            </a:r>
          </a:p>
        </p:txBody>
      </p:sp>
      <p:sp>
        <p:nvSpPr>
          <p:cNvPr id="3" name="Content Placeholder 2"/>
          <p:cNvSpPr>
            <a:spLocks noGrp="1"/>
          </p:cNvSpPr>
          <p:nvPr>
            <p:ph idx="1"/>
          </p:nvPr>
        </p:nvSpPr>
        <p:spPr/>
        <p:txBody>
          <a:bodyPr>
            <a:normAutofit/>
          </a:bodyPr>
          <a:lstStyle/>
          <a:p>
            <a:r>
              <a:rPr lang="en-US" dirty="0"/>
              <a:t>Objective: Find bugs, build confidence and reduce risk in the relationships and interfaces between pairs and groups of components in the system under test as the pieces come together (e.g. interaction between components / different parts of a system such as operating system, file system or hardware.</a:t>
            </a:r>
          </a:p>
          <a:p>
            <a:r>
              <a:rPr lang="en-US" dirty="0"/>
              <a:t>Basis:  system design, architecture, database schemas, data flows, workflows, use cases, quality risks</a:t>
            </a:r>
          </a:p>
          <a:p>
            <a:r>
              <a:rPr lang="en-US" dirty="0"/>
              <a:t>Test types:</a:t>
            </a:r>
          </a:p>
          <a:p>
            <a:pPr lvl="1"/>
            <a:r>
              <a:rPr lang="en-GB" dirty="0"/>
              <a:t>Behavioural</a:t>
            </a:r>
            <a:r>
              <a:rPr lang="en-US" dirty="0"/>
              <a:t> tests: functionality, resource use, performance</a:t>
            </a:r>
          </a:p>
          <a:p>
            <a:pPr lvl="1"/>
            <a:r>
              <a:rPr lang="en-US" dirty="0"/>
              <a:t>Structural tests: call-flows and data-flows</a:t>
            </a:r>
          </a:p>
        </p:txBody>
      </p:sp>
    </p:spTree>
    <p:extLst>
      <p:ext uri="{BB962C8B-B14F-4D97-AF65-F5344CB8AC3E}">
        <p14:creationId xmlns:p14="http://schemas.microsoft.com/office/powerpoint/2010/main" val="172695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1. Software Development Models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384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Integration Test (</a:t>
            </a:r>
            <a:r>
              <a:rPr lang="en-GB" dirty="0" err="1"/>
              <a:t>cont</a:t>
            </a:r>
            <a:r>
              <a:rPr lang="en-GB" dirty="0"/>
              <a:t>’)</a:t>
            </a:r>
          </a:p>
        </p:txBody>
      </p:sp>
      <p:sp>
        <p:nvSpPr>
          <p:cNvPr id="3" name="Content Placeholder 2"/>
          <p:cNvSpPr>
            <a:spLocks noGrp="1"/>
          </p:cNvSpPr>
          <p:nvPr>
            <p:ph idx="1"/>
          </p:nvPr>
        </p:nvSpPr>
        <p:spPr/>
        <p:txBody>
          <a:bodyPr>
            <a:normAutofit lnSpcReduction="10000"/>
          </a:bodyPr>
          <a:lstStyle/>
          <a:p>
            <a:r>
              <a:rPr lang="en-US" dirty="0"/>
              <a:t>Test object (item under test): “Builds” or “backbones” (collection of units / components), including subsystem’s database implementation, infrastructure, interfaces, system configuration, configuration data</a:t>
            </a:r>
          </a:p>
          <a:p>
            <a:r>
              <a:rPr lang="en-US" dirty="0"/>
              <a:t>Harnesses and tools: API &amp; CLI (Command Line Interface) level, freeware &amp; commercial</a:t>
            </a:r>
          </a:p>
          <a:p>
            <a:r>
              <a:rPr lang="en-US" dirty="0"/>
              <a:t>Responsible: Ideally both testers &amp; programmers, but often no one is responsible.</a:t>
            </a:r>
          </a:p>
          <a:p>
            <a:pPr lvl="1"/>
            <a:r>
              <a:rPr lang="en-US" dirty="0"/>
              <a:t>Testers don’t always have the technical skills to design and execute integration tests.</a:t>
            </a:r>
          </a:p>
          <a:p>
            <a:pPr lvl="1"/>
            <a:r>
              <a:rPr lang="en-US" dirty="0"/>
              <a:t>Programmers aren’t given time and direction to assist in testing.</a:t>
            </a:r>
            <a:endParaRPr lang="en-GB" dirty="0"/>
          </a:p>
        </p:txBody>
      </p:sp>
    </p:spTree>
    <p:extLst>
      <p:ext uri="{BB962C8B-B14F-4D97-AF65-F5344CB8AC3E}">
        <p14:creationId xmlns:p14="http://schemas.microsoft.com/office/powerpoint/2010/main" val="1459511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Techniques</a:t>
            </a:r>
            <a:endParaRPr lang="en-GB" dirty="0"/>
          </a:p>
        </p:txBody>
      </p:sp>
      <p:sp>
        <p:nvSpPr>
          <p:cNvPr id="3" name="Content Placeholder 2"/>
          <p:cNvSpPr>
            <a:spLocks noGrp="1"/>
          </p:cNvSpPr>
          <p:nvPr>
            <p:ph idx="1"/>
          </p:nvPr>
        </p:nvSpPr>
        <p:spPr/>
        <p:txBody>
          <a:bodyPr>
            <a:normAutofit/>
          </a:bodyPr>
          <a:lstStyle/>
          <a:p>
            <a:r>
              <a:rPr lang="en-US" dirty="0"/>
              <a:t>Big Bang integration</a:t>
            </a:r>
          </a:p>
          <a:p>
            <a:pPr lvl="1"/>
            <a:r>
              <a:rPr lang="en-US" dirty="0"/>
              <a:t>Take all tested modules (units / components / classes / functions), put them all together &amp; test</a:t>
            </a:r>
          </a:p>
          <a:p>
            <a:pPr lvl="1"/>
            <a:r>
              <a:rPr lang="en-US" dirty="0"/>
              <a:t>Quick but where’s the bug?</a:t>
            </a:r>
          </a:p>
          <a:p>
            <a:pPr lvl="1"/>
            <a:r>
              <a:rPr lang="en-US" dirty="0"/>
              <a:t>Why wait until all code is written to start integration? (Where is early testing?)</a:t>
            </a:r>
          </a:p>
          <a:p>
            <a:r>
              <a:rPr lang="en-US" dirty="0"/>
              <a:t>Bottom up</a:t>
            </a:r>
          </a:p>
          <a:p>
            <a:pPr lvl="1"/>
            <a:r>
              <a:rPr lang="en-US" dirty="0"/>
              <a:t>Start with bottom layer modules, use appropriate drivers &amp; test</a:t>
            </a:r>
          </a:p>
          <a:p>
            <a:pPr lvl="1"/>
            <a:r>
              <a:rPr lang="en-US" dirty="0"/>
              <a:t>Repeat process, replacing drivers with modules until done</a:t>
            </a:r>
          </a:p>
          <a:p>
            <a:pPr lvl="1"/>
            <a:r>
              <a:rPr lang="en-US" dirty="0"/>
              <a:t>Good bug isolation, but what if nasty problems are at the top?</a:t>
            </a:r>
            <a:endParaRPr lang="en-GB" dirty="0"/>
          </a:p>
        </p:txBody>
      </p:sp>
    </p:spTree>
    <p:extLst>
      <p:ext uri="{BB962C8B-B14F-4D97-AF65-F5344CB8AC3E}">
        <p14:creationId xmlns:p14="http://schemas.microsoft.com/office/powerpoint/2010/main" val="1726956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Techniques (</a:t>
            </a:r>
            <a:r>
              <a:rPr lang="en-US" dirty="0" err="1"/>
              <a:t>cont</a:t>
            </a:r>
            <a:r>
              <a:rPr lang="en-US" dirty="0"/>
              <a:t>’)</a:t>
            </a:r>
            <a:endParaRPr lang="en-GB" dirty="0"/>
          </a:p>
        </p:txBody>
      </p:sp>
      <p:sp>
        <p:nvSpPr>
          <p:cNvPr id="3" name="Content Placeholder 2"/>
          <p:cNvSpPr>
            <a:spLocks noGrp="1"/>
          </p:cNvSpPr>
          <p:nvPr>
            <p:ph idx="1"/>
          </p:nvPr>
        </p:nvSpPr>
        <p:spPr>
          <a:xfrm>
            <a:off x="838200" y="1447800"/>
            <a:ext cx="10963656" cy="5309616"/>
          </a:xfrm>
        </p:spPr>
        <p:txBody>
          <a:bodyPr>
            <a:normAutofit/>
          </a:bodyPr>
          <a:lstStyle/>
          <a:p>
            <a:r>
              <a:rPr lang="en-US" dirty="0"/>
              <a:t>Top down</a:t>
            </a:r>
          </a:p>
          <a:p>
            <a:pPr lvl="1"/>
            <a:r>
              <a:rPr lang="en-US" dirty="0"/>
              <a:t>Like bottom up, but start from top and use stubs</a:t>
            </a:r>
          </a:p>
          <a:p>
            <a:pPr lvl="1"/>
            <a:r>
              <a:rPr lang="en-US" dirty="0"/>
              <a:t>Good bug isolation, but what if nasty problems are at the bottom?</a:t>
            </a:r>
          </a:p>
          <a:p>
            <a:r>
              <a:rPr lang="en-US" dirty="0"/>
              <a:t>Functional or transactional</a:t>
            </a:r>
          </a:p>
          <a:p>
            <a:pPr lvl="1"/>
            <a:r>
              <a:rPr lang="en-US" dirty="0"/>
              <a:t>Identify, develop and integrate components required to implement a single function or transaction.</a:t>
            </a:r>
          </a:p>
          <a:p>
            <a:pPr lvl="1"/>
            <a:r>
              <a:rPr lang="en-US" dirty="0"/>
              <a:t>Repeat process, replacing stubs and drivers with set of components to implement next function or transaction</a:t>
            </a:r>
          </a:p>
          <a:p>
            <a:pPr lvl="1"/>
            <a:r>
              <a:rPr lang="en-US" dirty="0"/>
              <a:t>Good bug isolation, can find integration bugs in risk order</a:t>
            </a:r>
          </a:p>
          <a:p>
            <a:pPr lvl="1"/>
            <a:r>
              <a:rPr lang="en-US" dirty="0"/>
              <a:t>What if wrong function are selected to start with?</a:t>
            </a:r>
            <a:endParaRPr lang="en-GB" dirty="0"/>
          </a:p>
        </p:txBody>
      </p:sp>
    </p:spTree>
    <p:extLst>
      <p:ext uri="{BB962C8B-B14F-4D97-AF65-F5344CB8AC3E}">
        <p14:creationId xmlns:p14="http://schemas.microsoft.com/office/powerpoint/2010/main" val="172695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Backbone Integration Technique</a:t>
            </a:r>
          </a:p>
        </p:txBody>
      </p:sp>
      <p:sp>
        <p:nvSpPr>
          <p:cNvPr id="3" name="Content Placeholder 2"/>
          <p:cNvSpPr>
            <a:spLocks noGrp="1"/>
          </p:cNvSpPr>
          <p:nvPr>
            <p:ph idx="1"/>
          </p:nvPr>
        </p:nvSpPr>
        <p:spPr/>
        <p:txBody>
          <a:bodyPr/>
          <a:lstStyle/>
          <a:p>
            <a:pPr lvl="1"/>
            <a:r>
              <a:rPr lang="en-US" dirty="0"/>
              <a:t>Use risk, architecture and features as guideline in integration.</a:t>
            </a:r>
          </a:p>
          <a:p>
            <a:pPr lvl="1"/>
            <a:r>
              <a:rPr lang="en-US" dirty="0"/>
              <a:t>Identify a set of critical modules that work together to support key features and are likely to have significant bugs.</a:t>
            </a:r>
          </a:p>
          <a:p>
            <a:pPr lvl="1"/>
            <a:r>
              <a:rPr lang="en-US" dirty="0"/>
              <a:t>Build a backbone that contain those modules and test them with the help of drivers and stubs.</a:t>
            </a:r>
          </a:p>
          <a:p>
            <a:pPr lvl="1"/>
            <a:r>
              <a:rPr lang="en-US" dirty="0"/>
              <a:t>Good bug isolation, logical ordering of features to test and most likely to find integration bugs in the order of importance.</a:t>
            </a:r>
          </a:p>
        </p:txBody>
      </p:sp>
    </p:spTree>
    <p:extLst>
      <p:ext uri="{BB962C8B-B14F-4D97-AF65-F5344CB8AC3E}">
        <p14:creationId xmlns:p14="http://schemas.microsoft.com/office/powerpoint/2010/main" val="1726956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5651"/>
            <a:ext cx="10515600" cy="914400"/>
          </a:xfrm>
        </p:spPr>
        <p:txBody>
          <a:bodyPr>
            <a:normAutofit fontScale="90000"/>
          </a:bodyPr>
          <a:lstStyle/>
          <a:p>
            <a:r>
              <a:rPr lang="en-GB" dirty="0"/>
              <a:t>Backbone Integration Technique</a:t>
            </a:r>
            <a:br>
              <a:rPr lang="en-GB" dirty="0"/>
            </a:br>
            <a:r>
              <a:rPr lang="en-GB" dirty="0"/>
              <a:t>Backbone 0 (BB0)</a:t>
            </a:r>
          </a:p>
        </p:txBody>
      </p:sp>
      <p:sp>
        <p:nvSpPr>
          <p:cNvPr id="3" name="Content Placeholder 2"/>
          <p:cNvSpPr>
            <a:spLocks noGrp="1"/>
          </p:cNvSpPr>
          <p:nvPr>
            <p:ph idx="1"/>
          </p:nvPr>
        </p:nvSpPr>
        <p:spPr>
          <a:xfrm>
            <a:off x="838200" y="1681988"/>
            <a:ext cx="6934200" cy="5176012"/>
          </a:xfrm>
        </p:spPr>
        <p:txBody>
          <a:bodyPr/>
          <a:lstStyle/>
          <a:p>
            <a:pPr lvl="1"/>
            <a:endParaRPr lang="en-US" dirty="0"/>
          </a:p>
          <a:p>
            <a:r>
              <a:rPr lang="en-US" dirty="0"/>
              <a:t>Example based on a real project: Backbone 0 (BB0)</a:t>
            </a:r>
          </a:p>
          <a:p>
            <a:pPr lvl="1"/>
            <a:r>
              <a:rPr lang="en-US" dirty="0"/>
              <a:t>Start with a basic backbone</a:t>
            </a:r>
          </a:p>
          <a:p>
            <a:pPr lvl="2"/>
            <a:r>
              <a:rPr lang="en-US" dirty="0"/>
              <a:t>Communication APIs</a:t>
            </a:r>
          </a:p>
          <a:p>
            <a:pPr lvl="2"/>
            <a:r>
              <a:rPr lang="en-US" dirty="0"/>
              <a:t>Basic networking architecture</a:t>
            </a:r>
          </a:p>
          <a:p>
            <a:pPr lvl="1"/>
            <a:r>
              <a:rPr lang="en-US" dirty="0"/>
              <a:t>Test basic functionality, error handling &amp; recovery, reliability &amp; performance</a:t>
            </a:r>
          </a:p>
          <a:p>
            <a:pPr lvl="1"/>
            <a:r>
              <a:rPr lang="en-US" dirty="0"/>
              <a:t>Quality risk: Is the underlying system architecture untenable?</a:t>
            </a:r>
          </a:p>
        </p:txBody>
      </p:sp>
      <p:grpSp>
        <p:nvGrpSpPr>
          <p:cNvPr id="26" name="Group 25"/>
          <p:cNvGrpSpPr/>
          <p:nvPr/>
        </p:nvGrpSpPr>
        <p:grpSpPr>
          <a:xfrm>
            <a:off x="8527717" y="1681988"/>
            <a:ext cx="3059031" cy="3391662"/>
            <a:chOff x="8527717" y="1681988"/>
            <a:chExt cx="3059031" cy="3391662"/>
          </a:xfrm>
        </p:grpSpPr>
        <p:sp>
          <p:nvSpPr>
            <p:cNvPr id="4" name="TextBox 3"/>
            <p:cNvSpPr txBox="1"/>
            <p:nvPr/>
          </p:nvSpPr>
          <p:spPr>
            <a:xfrm>
              <a:off x="8643184" y="2539619"/>
              <a:ext cx="650883" cy="590931"/>
            </a:xfrm>
            <a:prstGeom prst="rect">
              <a:avLst/>
            </a:prstGeom>
            <a:noFill/>
            <a:ln>
              <a:solidFill>
                <a:schemeClr val="tx1"/>
              </a:solidFill>
            </a:ln>
          </p:spPr>
          <p:txBody>
            <a:bodyPr wrap="none" lIns="18288" tIns="18288" rIns="18288" bIns="18288" rtlCol="0">
              <a:spAutoFit/>
            </a:bodyPr>
            <a:lstStyle/>
            <a:p>
              <a:pPr algn="ctr"/>
              <a:r>
                <a:rPr lang="en-GB" dirty="0" err="1"/>
                <a:t>Comm</a:t>
              </a:r>
              <a:endParaRPr lang="en-GB" dirty="0"/>
            </a:p>
            <a:p>
              <a:pPr algn="ctr"/>
              <a:r>
                <a:rPr lang="en-GB" dirty="0"/>
                <a:t>API</a:t>
              </a:r>
            </a:p>
          </p:txBody>
        </p:sp>
        <p:sp>
          <p:nvSpPr>
            <p:cNvPr id="5" name="TextBox 4"/>
            <p:cNvSpPr txBox="1"/>
            <p:nvPr/>
          </p:nvSpPr>
          <p:spPr>
            <a:xfrm>
              <a:off x="10820400" y="2539619"/>
              <a:ext cx="650883" cy="590931"/>
            </a:xfrm>
            <a:prstGeom prst="rect">
              <a:avLst/>
            </a:prstGeom>
            <a:noFill/>
            <a:ln>
              <a:solidFill>
                <a:schemeClr val="tx1"/>
              </a:solidFill>
            </a:ln>
          </p:spPr>
          <p:txBody>
            <a:bodyPr wrap="none" lIns="18288" tIns="18288" rIns="18288" bIns="18288" rtlCol="0">
              <a:spAutoFit/>
            </a:bodyPr>
            <a:lstStyle/>
            <a:p>
              <a:pPr algn="ctr"/>
              <a:r>
                <a:rPr lang="en-GB" dirty="0" err="1"/>
                <a:t>Comm</a:t>
              </a:r>
              <a:endParaRPr lang="en-GB" dirty="0"/>
            </a:p>
            <a:p>
              <a:pPr algn="ctr"/>
              <a:r>
                <a:rPr lang="en-GB" dirty="0"/>
                <a:t>API</a:t>
              </a:r>
            </a:p>
          </p:txBody>
        </p:sp>
        <p:sp>
          <p:nvSpPr>
            <p:cNvPr id="6" name="TextBox 5"/>
            <p:cNvSpPr txBox="1"/>
            <p:nvPr/>
          </p:nvSpPr>
          <p:spPr>
            <a:xfrm>
              <a:off x="10820399" y="3625088"/>
              <a:ext cx="650883" cy="590931"/>
            </a:xfrm>
            <a:prstGeom prst="rect">
              <a:avLst/>
            </a:prstGeom>
            <a:noFill/>
            <a:ln>
              <a:solidFill>
                <a:schemeClr val="tx1"/>
              </a:solidFill>
            </a:ln>
          </p:spPr>
          <p:txBody>
            <a:bodyPr wrap="none" lIns="18288" tIns="18288" rIns="18288" bIns="18288" rtlCol="0">
              <a:spAutoFit/>
            </a:bodyPr>
            <a:lstStyle/>
            <a:p>
              <a:pPr algn="ctr"/>
              <a:r>
                <a:rPr lang="en-GB" dirty="0" err="1"/>
                <a:t>Comm</a:t>
              </a:r>
              <a:endParaRPr lang="en-GB" dirty="0"/>
            </a:p>
            <a:p>
              <a:pPr algn="ctr"/>
              <a:r>
                <a:rPr lang="en-GB" dirty="0"/>
                <a:t>API</a:t>
              </a:r>
            </a:p>
          </p:txBody>
        </p:sp>
        <p:sp>
          <p:nvSpPr>
            <p:cNvPr id="7" name="TextBox 6"/>
            <p:cNvSpPr txBox="1"/>
            <p:nvPr/>
          </p:nvSpPr>
          <p:spPr>
            <a:xfrm>
              <a:off x="9643058" y="3130550"/>
              <a:ext cx="853760" cy="313932"/>
            </a:xfrm>
            <a:prstGeom prst="rect">
              <a:avLst/>
            </a:prstGeom>
            <a:noFill/>
            <a:ln>
              <a:noFill/>
            </a:ln>
          </p:spPr>
          <p:txBody>
            <a:bodyPr wrap="none" lIns="18288" tIns="18288" rIns="18288" bIns="18288" rtlCol="0">
              <a:spAutoFit/>
            </a:bodyPr>
            <a:lstStyle/>
            <a:p>
              <a:pPr algn="ctr"/>
              <a:r>
                <a:rPr lang="en-GB" dirty="0"/>
                <a:t>Ethernet</a:t>
              </a:r>
            </a:p>
          </p:txBody>
        </p:sp>
        <p:cxnSp>
          <p:nvCxnSpPr>
            <p:cNvPr id="9" name="Elbow Connector 8"/>
            <p:cNvCxnSpPr>
              <a:stCxn id="4" idx="2"/>
              <a:endCxn id="6" idx="0"/>
            </p:cNvCxnSpPr>
            <p:nvPr/>
          </p:nvCxnSpPr>
          <p:spPr>
            <a:xfrm rot="16200000" flipH="1">
              <a:off x="9809964" y="2289211"/>
              <a:ext cx="494538" cy="21772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2"/>
              <a:endCxn id="5" idx="2"/>
            </p:cNvCxnSpPr>
            <p:nvPr/>
          </p:nvCxnSpPr>
          <p:spPr>
            <a:xfrm rot="16200000" flipH="1">
              <a:off x="10057234" y="2041942"/>
              <a:ext cx="12700" cy="2177216"/>
            </a:xfrm>
            <a:prstGeom prst="bentConnector3">
              <a:avLst>
                <a:gd name="adj1" fmla="val 2088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527717" y="1681988"/>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1</a:t>
              </a:r>
            </a:p>
          </p:txBody>
        </p:sp>
        <p:sp>
          <p:nvSpPr>
            <p:cNvPr id="16" name="Rounded Rectangle 15"/>
            <p:cNvSpPr/>
            <p:nvPr/>
          </p:nvSpPr>
          <p:spPr>
            <a:xfrm>
              <a:off x="10704932" y="1681988"/>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3</a:t>
              </a:r>
            </a:p>
          </p:txBody>
        </p:sp>
        <p:sp>
          <p:nvSpPr>
            <p:cNvPr id="17" name="Rounded Rectangle 16"/>
            <p:cNvSpPr/>
            <p:nvPr/>
          </p:nvSpPr>
          <p:spPr>
            <a:xfrm>
              <a:off x="10704932" y="4540250"/>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2</a:t>
              </a:r>
            </a:p>
          </p:txBody>
        </p:sp>
        <p:cxnSp>
          <p:nvCxnSpPr>
            <p:cNvPr id="19" name="Straight Arrow Connector 18"/>
            <p:cNvCxnSpPr>
              <a:stCxn id="15" idx="2"/>
              <a:endCxn id="4" idx="0"/>
            </p:cNvCxnSpPr>
            <p:nvPr/>
          </p:nvCxnSpPr>
          <p:spPr>
            <a:xfrm>
              <a:off x="8968625" y="2215388"/>
              <a:ext cx="1" cy="32423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5" idx="0"/>
            </p:cNvCxnSpPr>
            <p:nvPr/>
          </p:nvCxnSpPr>
          <p:spPr>
            <a:xfrm>
              <a:off x="11145840" y="2215388"/>
              <a:ext cx="2" cy="32423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17" idx="0"/>
            </p:cNvCxnSpPr>
            <p:nvPr/>
          </p:nvCxnSpPr>
          <p:spPr>
            <a:xfrm flipH="1">
              <a:off x="11145840" y="4216019"/>
              <a:ext cx="1" cy="32423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8527717" y="5181600"/>
            <a:ext cx="3059031" cy="867930"/>
          </a:xfrm>
          <a:prstGeom prst="rect">
            <a:avLst/>
          </a:prstGeom>
          <a:noFill/>
          <a:ln>
            <a:solidFill>
              <a:schemeClr val="tx1"/>
            </a:solidFill>
          </a:ln>
        </p:spPr>
        <p:txBody>
          <a:bodyPr wrap="square" lIns="18288" tIns="18288" rIns="18288" bIns="18288" rtlCol="0">
            <a:spAutoFit/>
          </a:bodyPr>
          <a:lstStyle/>
          <a:p>
            <a:r>
              <a:rPr lang="en-GB" dirty="0"/>
              <a:t>Testing the basic communication software and network architecture.</a:t>
            </a:r>
          </a:p>
        </p:txBody>
      </p:sp>
    </p:spTree>
    <p:extLst>
      <p:ext uri="{BB962C8B-B14F-4D97-AF65-F5344CB8AC3E}">
        <p14:creationId xmlns:p14="http://schemas.microsoft.com/office/powerpoint/2010/main" val="3369428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17" y="677396"/>
            <a:ext cx="10515600" cy="914400"/>
          </a:xfrm>
        </p:spPr>
        <p:txBody>
          <a:bodyPr>
            <a:normAutofit fontScale="90000"/>
          </a:bodyPr>
          <a:lstStyle/>
          <a:p>
            <a:r>
              <a:rPr lang="en-GB" dirty="0"/>
              <a:t>Backbone Integration Technique</a:t>
            </a:r>
            <a:br>
              <a:rPr lang="en-GB" dirty="0"/>
            </a:br>
            <a:r>
              <a:rPr lang="en-GB" dirty="0"/>
              <a:t>Backbone 1 (BB1)</a:t>
            </a:r>
          </a:p>
        </p:txBody>
      </p:sp>
      <p:sp>
        <p:nvSpPr>
          <p:cNvPr id="3" name="Content Placeholder 2"/>
          <p:cNvSpPr>
            <a:spLocks noGrp="1"/>
          </p:cNvSpPr>
          <p:nvPr>
            <p:ph idx="1"/>
          </p:nvPr>
        </p:nvSpPr>
        <p:spPr>
          <a:xfrm>
            <a:off x="838200" y="1818702"/>
            <a:ext cx="7010400" cy="5039297"/>
          </a:xfrm>
        </p:spPr>
        <p:txBody>
          <a:bodyPr>
            <a:normAutofit/>
          </a:bodyPr>
          <a:lstStyle/>
          <a:p>
            <a:r>
              <a:rPr lang="en-US" dirty="0"/>
              <a:t>Example: Backbone 1 (BB1)</a:t>
            </a:r>
          </a:p>
          <a:p>
            <a:pPr lvl="1"/>
            <a:r>
              <a:rPr lang="en-US" dirty="0"/>
              <a:t>Add the modules that implement the most critical core operations &amp; services</a:t>
            </a:r>
          </a:p>
          <a:p>
            <a:pPr lvl="1"/>
            <a:r>
              <a:rPr lang="en-US" dirty="0"/>
              <a:t>Test basic functionality, error handling &amp; recovery, reliability &amp; performance</a:t>
            </a:r>
          </a:p>
          <a:p>
            <a:pPr lvl="1"/>
            <a:r>
              <a:rPr lang="en-US" dirty="0"/>
              <a:t>Quality risk: Do the core operations &amp; functions integrate with the transport layer?</a:t>
            </a:r>
          </a:p>
          <a:p>
            <a:pPr lvl="1"/>
            <a:r>
              <a:rPr lang="en-US" dirty="0"/>
              <a:t>Continue process with next level of quality risk</a:t>
            </a:r>
          </a:p>
        </p:txBody>
      </p:sp>
      <p:sp>
        <p:nvSpPr>
          <p:cNvPr id="17" name="TextBox 16"/>
          <p:cNvSpPr txBox="1"/>
          <p:nvPr/>
        </p:nvSpPr>
        <p:spPr>
          <a:xfrm>
            <a:off x="8527717" y="5304270"/>
            <a:ext cx="3059031" cy="867930"/>
          </a:xfrm>
          <a:prstGeom prst="rect">
            <a:avLst/>
          </a:prstGeom>
          <a:noFill/>
          <a:ln>
            <a:solidFill>
              <a:schemeClr val="tx1"/>
            </a:solidFill>
          </a:ln>
        </p:spPr>
        <p:txBody>
          <a:bodyPr wrap="square" lIns="18288" tIns="18288" rIns="18288" bIns="18288" rtlCol="0">
            <a:spAutoFit/>
          </a:bodyPr>
          <a:lstStyle/>
          <a:p>
            <a:r>
              <a:rPr lang="en-GB" dirty="0"/>
              <a:t>Testing some core operations &amp; services through the communication API &amp; network.</a:t>
            </a:r>
          </a:p>
        </p:txBody>
      </p:sp>
      <p:grpSp>
        <p:nvGrpSpPr>
          <p:cNvPr id="29" name="Group 28"/>
          <p:cNvGrpSpPr/>
          <p:nvPr/>
        </p:nvGrpSpPr>
        <p:grpSpPr>
          <a:xfrm>
            <a:off x="8527717" y="661734"/>
            <a:ext cx="3059031" cy="4580624"/>
            <a:chOff x="8527717" y="661734"/>
            <a:chExt cx="3059031" cy="4580624"/>
          </a:xfrm>
        </p:grpSpPr>
        <p:sp>
          <p:nvSpPr>
            <p:cNvPr id="5" name="TextBox 4"/>
            <p:cNvSpPr txBox="1"/>
            <p:nvPr/>
          </p:nvSpPr>
          <p:spPr>
            <a:xfrm>
              <a:off x="8643184" y="2114169"/>
              <a:ext cx="650883" cy="590931"/>
            </a:xfrm>
            <a:prstGeom prst="rect">
              <a:avLst/>
            </a:prstGeom>
            <a:noFill/>
            <a:ln>
              <a:solidFill>
                <a:schemeClr val="tx1"/>
              </a:solidFill>
            </a:ln>
          </p:spPr>
          <p:txBody>
            <a:bodyPr wrap="none" lIns="18288" tIns="18288" rIns="18288" bIns="18288" rtlCol="0">
              <a:spAutoFit/>
            </a:bodyPr>
            <a:lstStyle/>
            <a:p>
              <a:pPr algn="ctr"/>
              <a:r>
                <a:rPr lang="en-GB" dirty="0" err="1"/>
                <a:t>Comm</a:t>
              </a:r>
              <a:endParaRPr lang="en-GB" dirty="0"/>
            </a:p>
            <a:p>
              <a:pPr algn="ctr"/>
              <a:r>
                <a:rPr lang="en-GB" dirty="0"/>
                <a:t>API</a:t>
              </a:r>
            </a:p>
          </p:txBody>
        </p:sp>
        <p:sp>
          <p:nvSpPr>
            <p:cNvPr id="6" name="TextBox 5"/>
            <p:cNvSpPr txBox="1"/>
            <p:nvPr/>
          </p:nvSpPr>
          <p:spPr>
            <a:xfrm>
              <a:off x="10820400" y="2114169"/>
              <a:ext cx="650883" cy="590931"/>
            </a:xfrm>
            <a:prstGeom prst="rect">
              <a:avLst/>
            </a:prstGeom>
            <a:noFill/>
            <a:ln>
              <a:solidFill>
                <a:schemeClr val="tx1"/>
              </a:solidFill>
            </a:ln>
          </p:spPr>
          <p:txBody>
            <a:bodyPr wrap="none" lIns="18288" tIns="18288" rIns="18288" bIns="18288" rtlCol="0">
              <a:spAutoFit/>
            </a:bodyPr>
            <a:lstStyle/>
            <a:p>
              <a:pPr algn="ctr"/>
              <a:r>
                <a:rPr lang="en-GB" dirty="0" err="1"/>
                <a:t>Comm</a:t>
              </a:r>
              <a:endParaRPr lang="en-GB" dirty="0"/>
            </a:p>
            <a:p>
              <a:pPr algn="ctr"/>
              <a:r>
                <a:rPr lang="en-GB" dirty="0"/>
                <a:t>API</a:t>
              </a:r>
            </a:p>
          </p:txBody>
        </p:sp>
        <p:sp>
          <p:nvSpPr>
            <p:cNvPr id="7" name="TextBox 6"/>
            <p:cNvSpPr txBox="1"/>
            <p:nvPr/>
          </p:nvSpPr>
          <p:spPr>
            <a:xfrm>
              <a:off x="10820399" y="3199638"/>
              <a:ext cx="650883" cy="590931"/>
            </a:xfrm>
            <a:prstGeom prst="rect">
              <a:avLst/>
            </a:prstGeom>
            <a:noFill/>
            <a:ln>
              <a:solidFill>
                <a:schemeClr val="tx1"/>
              </a:solidFill>
            </a:ln>
          </p:spPr>
          <p:txBody>
            <a:bodyPr wrap="none" lIns="18288" tIns="18288" rIns="18288" bIns="18288" rtlCol="0">
              <a:spAutoFit/>
            </a:bodyPr>
            <a:lstStyle/>
            <a:p>
              <a:pPr algn="ctr"/>
              <a:r>
                <a:rPr lang="en-GB" dirty="0" err="1"/>
                <a:t>Comm</a:t>
              </a:r>
              <a:endParaRPr lang="en-GB" dirty="0"/>
            </a:p>
            <a:p>
              <a:pPr algn="ctr"/>
              <a:r>
                <a:rPr lang="en-GB" dirty="0"/>
                <a:t>API</a:t>
              </a:r>
            </a:p>
          </p:txBody>
        </p:sp>
        <p:sp>
          <p:nvSpPr>
            <p:cNvPr id="8" name="TextBox 7"/>
            <p:cNvSpPr txBox="1"/>
            <p:nvPr/>
          </p:nvSpPr>
          <p:spPr>
            <a:xfrm>
              <a:off x="9643058" y="2705100"/>
              <a:ext cx="853760" cy="313932"/>
            </a:xfrm>
            <a:prstGeom prst="rect">
              <a:avLst/>
            </a:prstGeom>
            <a:noFill/>
            <a:ln>
              <a:noFill/>
            </a:ln>
          </p:spPr>
          <p:txBody>
            <a:bodyPr wrap="none" lIns="18288" tIns="18288" rIns="18288" bIns="18288" rtlCol="0">
              <a:spAutoFit/>
            </a:bodyPr>
            <a:lstStyle/>
            <a:p>
              <a:pPr algn="ctr"/>
              <a:r>
                <a:rPr lang="en-GB" dirty="0"/>
                <a:t>Ethernet</a:t>
              </a:r>
            </a:p>
          </p:txBody>
        </p:sp>
        <p:cxnSp>
          <p:nvCxnSpPr>
            <p:cNvPr id="9" name="Elbow Connector 8"/>
            <p:cNvCxnSpPr>
              <a:stCxn id="5" idx="2"/>
              <a:endCxn id="7" idx="0"/>
            </p:cNvCxnSpPr>
            <p:nvPr/>
          </p:nvCxnSpPr>
          <p:spPr>
            <a:xfrm rot="16200000" flipH="1">
              <a:off x="9809964" y="1863761"/>
              <a:ext cx="494538" cy="21772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 idx="2"/>
              <a:endCxn id="6" idx="2"/>
            </p:cNvCxnSpPr>
            <p:nvPr/>
          </p:nvCxnSpPr>
          <p:spPr>
            <a:xfrm rot="16200000" flipH="1">
              <a:off x="10057234" y="1616492"/>
              <a:ext cx="12700" cy="2177216"/>
            </a:xfrm>
            <a:prstGeom prst="bentConnector3">
              <a:avLst>
                <a:gd name="adj1" fmla="val 2088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527717" y="661734"/>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1</a:t>
              </a:r>
            </a:p>
          </p:txBody>
        </p:sp>
        <p:sp>
          <p:nvSpPr>
            <p:cNvPr id="12" name="Rounded Rectangle 11"/>
            <p:cNvSpPr/>
            <p:nvPr/>
          </p:nvSpPr>
          <p:spPr>
            <a:xfrm>
              <a:off x="10704932" y="661734"/>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3</a:t>
              </a:r>
            </a:p>
          </p:txBody>
        </p:sp>
        <p:sp>
          <p:nvSpPr>
            <p:cNvPr id="13" name="Rounded Rectangle 12"/>
            <p:cNvSpPr/>
            <p:nvPr/>
          </p:nvSpPr>
          <p:spPr>
            <a:xfrm>
              <a:off x="10704932" y="4708958"/>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2</a:t>
              </a:r>
            </a:p>
          </p:txBody>
        </p:sp>
        <p:cxnSp>
          <p:nvCxnSpPr>
            <p:cNvPr id="14" name="Straight Arrow Connector 13"/>
            <p:cNvCxnSpPr>
              <a:stCxn id="11" idx="2"/>
            </p:cNvCxnSpPr>
            <p:nvPr/>
          </p:nvCxnSpPr>
          <p:spPr>
            <a:xfrm>
              <a:off x="8968625" y="1195134"/>
              <a:ext cx="1" cy="32423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p:cNvCxnSpPr>
            <p:nvPr/>
          </p:nvCxnSpPr>
          <p:spPr>
            <a:xfrm>
              <a:off x="11145840" y="1195134"/>
              <a:ext cx="2" cy="32423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0"/>
            </p:cNvCxnSpPr>
            <p:nvPr/>
          </p:nvCxnSpPr>
          <p:spPr>
            <a:xfrm flipH="1">
              <a:off x="11145840" y="4384727"/>
              <a:ext cx="1" cy="32423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643184" y="1523238"/>
              <a:ext cx="650883" cy="590931"/>
            </a:xfrm>
            <a:prstGeom prst="rect">
              <a:avLst/>
            </a:prstGeom>
            <a:noFill/>
            <a:ln>
              <a:solidFill>
                <a:schemeClr val="tx1"/>
              </a:solidFill>
            </a:ln>
          </p:spPr>
          <p:txBody>
            <a:bodyPr wrap="none" lIns="18288" tIns="18288" rIns="18288" bIns="18288" rtlCol="0">
              <a:noAutofit/>
            </a:bodyPr>
            <a:lstStyle/>
            <a:p>
              <a:pPr algn="ctr"/>
              <a:r>
                <a:rPr lang="en-GB" dirty="0"/>
                <a:t>Agent</a:t>
              </a:r>
            </a:p>
            <a:p>
              <a:pPr algn="ctr"/>
              <a:r>
                <a:rPr lang="en-GB" dirty="0"/>
                <a:t>Ops</a:t>
              </a:r>
            </a:p>
          </p:txBody>
        </p:sp>
        <p:sp>
          <p:nvSpPr>
            <p:cNvPr id="20" name="TextBox 19"/>
            <p:cNvSpPr txBox="1"/>
            <p:nvPr/>
          </p:nvSpPr>
          <p:spPr>
            <a:xfrm>
              <a:off x="10820400" y="1523238"/>
              <a:ext cx="650883" cy="590931"/>
            </a:xfrm>
            <a:prstGeom prst="rect">
              <a:avLst/>
            </a:prstGeom>
            <a:noFill/>
            <a:ln>
              <a:solidFill>
                <a:schemeClr val="tx1"/>
              </a:solidFill>
            </a:ln>
          </p:spPr>
          <p:txBody>
            <a:bodyPr wrap="none" lIns="18288" tIns="18288" rIns="18288" bIns="18288" rtlCol="0">
              <a:noAutofit/>
            </a:bodyPr>
            <a:lstStyle/>
            <a:p>
              <a:pPr algn="ctr"/>
              <a:r>
                <a:rPr lang="en-GB" dirty="0"/>
                <a:t>DB</a:t>
              </a:r>
            </a:p>
            <a:p>
              <a:pPr algn="ctr"/>
              <a:r>
                <a:rPr lang="en-GB" sz="1700" dirty="0"/>
                <a:t>Service</a:t>
              </a:r>
            </a:p>
          </p:txBody>
        </p:sp>
        <p:sp>
          <p:nvSpPr>
            <p:cNvPr id="22" name="Can 21"/>
            <p:cNvSpPr/>
            <p:nvPr/>
          </p:nvSpPr>
          <p:spPr>
            <a:xfrm>
              <a:off x="9796852" y="1619366"/>
              <a:ext cx="709110" cy="3986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chemeClr val="tx1"/>
                  </a:solidFill>
                </a:rPr>
                <a:t>DBMS</a:t>
              </a:r>
            </a:p>
          </p:txBody>
        </p:sp>
        <p:cxnSp>
          <p:nvCxnSpPr>
            <p:cNvPr id="24" name="Straight Arrow Connector 23"/>
            <p:cNvCxnSpPr>
              <a:stCxn id="22" idx="4"/>
              <a:endCxn id="20" idx="1"/>
            </p:cNvCxnSpPr>
            <p:nvPr/>
          </p:nvCxnSpPr>
          <p:spPr>
            <a:xfrm>
              <a:off x="10505962" y="1818703"/>
              <a:ext cx="314438" cy="1"/>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820399" y="3796284"/>
              <a:ext cx="650883" cy="590931"/>
            </a:xfrm>
            <a:prstGeom prst="rect">
              <a:avLst/>
            </a:prstGeom>
            <a:noFill/>
            <a:ln>
              <a:solidFill>
                <a:schemeClr val="tx1"/>
              </a:solidFill>
            </a:ln>
          </p:spPr>
          <p:txBody>
            <a:bodyPr wrap="none" lIns="18288" tIns="18288" rIns="18288" bIns="18288" rtlCol="0">
              <a:noAutofit/>
            </a:bodyPr>
            <a:lstStyle/>
            <a:p>
              <a:pPr algn="ctr"/>
              <a:r>
                <a:rPr lang="en-GB" dirty="0" err="1"/>
                <a:t>Sprvsr</a:t>
              </a:r>
              <a:endParaRPr lang="en-GB" dirty="0"/>
            </a:p>
            <a:p>
              <a:pPr algn="ctr"/>
              <a:r>
                <a:rPr lang="en-GB" dirty="0"/>
                <a:t>Ops</a:t>
              </a:r>
            </a:p>
          </p:txBody>
        </p:sp>
      </p:grpSp>
      <p:sp>
        <p:nvSpPr>
          <p:cNvPr id="30" name="TextBox 29"/>
          <p:cNvSpPr txBox="1"/>
          <p:nvPr/>
        </p:nvSpPr>
        <p:spPr>
          <a:xfrm>
            <a:off x="8527717" y="6209133"/>
            <a:ext cx="2623923" cy="369332"/>
          </a:xfrm>
          <a:prstGeom prst="rect">
            <a:avLst/>
          </a:prstGeom>
          <a:noFill/>
        </p:spPr>
        <p:txBody>
          <a:bodyPr wrap="none" rtlCol="0">
            <a:spAutoFit/>
          </a:bodyPr>
          <a:lstStyle/>
          <a:p>
            <a:r>
              <a:rPr lang="en-GB" i="1" dirty="0"/>
              <a:t>Ops – operation squadron</a:t>
            </a:r>
          </a:p>
        </p:txBody>
      </p:sp>
    </p:spTree>
    <p:extLst>
      <p:ext uri="{BB962C8B-B14F-4D97-AF65-F5344CB8AC3E}">
        <p14:creationId xmlns:p14="http://schemas.microsoft.com/office/powerpoint/2010/main" val="172695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30" y="705439"/>
            <a:ext cx="10515600" cy="914400"/>
          </a:xfrm>
        </p:spPr>
        <p:txBody>
          <a:bodyPr>
            <a:normAutofit fontScale="90000"/>
          </a:bodyPr>
          <a:lstStyle/>
          <a:p>
            <a:r>
              <a:rPr lang="en-GB" dirty="0"/>
              <a:t>Backbone Integration Technique</a:t>
            </a:r>
            <a:br>
              <a:rPr lang="en-GB" dirty="0"/>
            </a:br>
            <a:r>
              <a:rPr lang="en-GB" dirty="0"/>
              <a:t>Backbone N (</a:t>
            </a:r>
            <a:r>
              <a:rPr lang="en-GB" dirty="0" err="1"/>
              <a:t>BBn</a:t>
            </a:r>
            <a:r>
              <a:rPr lang="en-GB" dirty="0"/>
              <a:t>)</a:t>
            </a:r>
          </a:p>
        </p:txBody>
      </p:sp>
      <p:sp>
        <p:nvSpPr>
          <p:cNvPr id="3" name="Content Placeholder 2"/>
          <p:cNvSpPr>
            <a:spLocks noGrp="1"/>
          </p:cNvSpPr>
          <p:nvPr>
            <p:ph idx="1"/>
          </p:nvPr>
        </p:nvSpPr>
        <p:spPr>
          <a:xfrm>
            <a:off x="770781" y="1943100"/>
            <a:ext cx="6934200" cy="4735531"/>
          </a:xfrm>
        </p:spPr>
        <p:txBody>
          <a:bodyPr>
            <a:normAutofit/>
          </a:bodyPr>
          <a:lstStyle/>
          <a:p>
            <a:r>
              <a:rPr lang="en-US" dirty="0"/>
              <a:t>Example: Backbone N (</a:t>
            </a:r>
            <a:r>
              <a:rPr lang="en-US" dirty="0" err="1"/>
              <a:t>BBn</a:t>
            </a:r>
            <a:r>
              <a:rPr lang="en-US" dirty="0"/>
              <a:t>)</a:t>
            </a:r>
          </a:p>
          <a:p>
            <a:pPr lvl="1"/>
            <a:r>
              <a:rPr lang="en-US" dirty="0"/>
              <a:t>As the last step, test end-to-end through the GUIs on the host systems</a:t>
            </a:r>
          </a:p>
          <a:p>
            <a:pPr lvl="1"/>
            <a:r>
              <a:rPr lang="en-US" dirty="0"/>
              <a:t>Quality risk: Does the fully integrated system work?</a:t>
            </a:r>
          </a:p>
          <a:p>
            <a:pPr lvl="1"/>
            <a:r>
              <a:rPr lang="en-US" dirty="0"/>
              <a:t>The final backbone for integration testing is also the first fully integrated build for system test</a:t>
            </a:r>
          </a:p>
        </p:txBody>
      </p:sp>
      <p:sp>
        <p:nvSpPr>
          <p:cNvPr id="17" name="TextBox 16"/>
          <p:cNvSpPr txBox="1"/>
          <p:nvPr/>
        </p:nvSpPr>
        <p:spPr>
          <a:xfrm>
            <a:off x="8527717" y="5245241"/>
            <a:ext cx="3059031" cy="1144929"/>
          </a:xfrm>
          <a:prstGeom prst="rect">
            <a:avLst/>
          </a:prstGeom>
          <a:noFill/>
          <a:ln>
            <a:solidFill>
              <a:schemeClr val="tx1"/>
            </a:solidFill>
          </a:ln>
        </p:spPr>
        <p:txBody>
          <a:bodyPr wrap="square" lIns="18288" tIns="18288" rIns="18288" bIns="18288" rtlCol="0">
            <a:spAutoFit/>
          </a:bodyPr>
          <a:lstStyle/>
          <a:p>
            <a:r>
              <a:rPr lang="en-GB" dirty="0"/>
              <a:t>Testing the entire completely integrated system end-to-end. When this works, it’s ready for System Test.</a:t>
            </a:r>
          </a:p>
        </p:txBody>
      </p:sp>
      <p:grpSp>
        <p:nvGrpSpPr>
          <p:cNvPr id="39" name="Group 38"/>
          <p:cNvGrpSpPr/>
          <p:nvPr/>
        </p:nvGrpSpPr>
        <p:grpSpPr>
          <a:xfrm>
            <a:off x="8405569" y="1676400"/>
            <a:ext cx="3181179" cy="3327953"/>
            <a:chOff x="8405569" y="1676400"/>
            <a:chExt cx="3181179" cy="3327953"/>
          </a:xfrm>
        </p:grpSpPr>
        <p:sp>
          <p:nvSpPr>
            <p:cNvPr id="5" name="TextBox 4"/>
            <p:cNvSpPr txBox="1"/>
            <p:nvPr/>
          </p:nvSpPr>
          <p:spPr>
            <a:xfrm>
              <a:off x="8405569" y="2956318"/>
              <a:ext cx="1126114" cy="234950"/>
            </a:xfrm>
            <a:prstGeom prst="rect">
              <a:avLst/>
            </a:prstGeom>
            <a:noFill/>
            <a:ln>
              <a:noFill/>
            </a:ln>
          </p:spPr>
          <p:txBody>
            <a:bodyPr wrap="none" lIns="18288" tIns="18288" rIns="18288" bIns="18288" rtlCol="0">
              <a:noAutofit/>
            </a:bodyPr>
            <a:lstStyle/>
            <a:p>
              <a:pPr algn="ctr"/>
              <a:r>
                <a:rPr lang="en-GB" dirty="0"/>
                <a:t>Workstation</a:t>
              </a:r>
            </a:p>
          </p:txBody>
        </p:sp>
        <p:sp>
          <p:nvSpPr>
            <p:cNvPr id="6" name="TextBox 5"/>
            <p:cNvSpPr txBox="1"/>
            <p:nvPr/>
          </p:nvSpPr>
          <p:spPr>
            <a:xfrm>
              <a:off x="10820400" y="2956318"/>
              <a:ext cx="650883" cy="234950"/>
            </a:xfrm>
            <a:prstGeom prst="rect">
              <a:avLst/>
            </a:prstGeom>
            <a:noFill/>
            <a:ln>
              <a:noFill/>
            </a:ln>
          </p:spPr>
          <p:txBody>
            <a:bodyPr wrap="none" lIns="18288" tIns="18288" rIns="18288" bIns="18288" rtlCol="0">
              <a:noAutofit/>
            </a:bodyPr>
            <a:lstStyle/>
            <a:p>
              <a:pPr algn="ctr"/>
              <a:r>
                <a:rPr lang="en-GB" dirty="0"/>
                <a:t>Server</a:t>
              </a:r>
            </a:p>
          </p:txBody>
        </p:sp>
        <p:sp>
          <p:nvSpPr>
            <p:cNvPr id="7" name="TextBox 6"/>
            <p:cNvSpPr txBox="1"/>
            <p:nvPr/>
          </p:nvSpPr>
          <p:spPr>
            <a:xfrm>
              <a:off x="10820399" y="3938699"/>
              <a:ext cx="650883" cy="262751"/>
            </a:xfrm>
            <a:prstGeom prst="rect">
              <a:avLst/>
            </a:prstGeom>
            <a:noFill/>
            <a:ln>
              <a:noFill/>
            </a:ln>
          </p:spPr>
          <p:txBody>
            <a:bodyPr wrap="none" lIns="18288" tIns="18288" rIns="18288" bIns="18288" rtlCol="0">
              <a:noAutofit/>
            </a:bodyPr>
            <a:lstStyle/>
            <a:p>
              <a:pPr algn="ctr"/>
              <a:r>
                <a:rPr lang="en-GB" dirty="0"/>
                <a:t>Mac</a:t>
              </a:r>
            </a:p>
          </p:txBody>
        </p:sp>
        <p:sp>
          <p:nvSpPr>
            <p:cNvPr id="8" name="TextBox 7"/>
            <p:cNvSpPr txBox="1"/>
            <p:nvPr/>
          </p:nvSpPr>
          <p:spPr>
            <a:xfrm>
              <a:off x="9643058" y="3124200"/>
              <a:ext cx="853760" cy="313932"/>
            </a:xfrm>
            <a:prstGeom prst="rect">
              <a:avLst/>
            </a:prstGeom>
            <a:noFill/>
            <a:ln>
              <a:noFill/>
            </a:ln>
          </p:spPr>
          <p:txBody>
            <a:bodyPr wrap="none" lIns="18288" tIns="18288" rIns="18288" bIns="18288" rtlCol="0">
              <a:spAutoFit/>
            </a:bodyPr>
            <a:lstStyle/>
            <a:p>
              <a:pPr algn="ctr"/>
              <a:r>
                <a:rPr lang="en-GB" dirty="0"/>
                <a:t>Ethernet</a:t>
              </a:r>
            </a:p>
          </p:txBody>
        </p:sp>
        <p:cxnSp>
          <p:nvCxnSpPr>
            <p:cNvPr id="9" name="Elbow Connector 8"/>
            <p:cNvCxnSpPr>
              <a:stCxn id="5" idx="2"/>
              <a:endCxn id="21" idx="0"/>
            </p:cNvCxnSpPr>
            <p:nvPr/>
          </p:nvCxnSpPr>
          <p:spPr>
            <a:xfrm rot="16200000" flipH="1">
              <a:off x="9824067" y="2335826"/>
              <a:ext cx="466332" cy="21772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 idx="2"/>
              <a:endCxn id="6" idx="2"/>
            </p:cNvCxnSpPr>
            <p:nvPr/>
          </p:nvCxnSpPr>
          <p:spPr>
            <a:xfrm rot="16200000" flipH="1">
              <a:off x="10057234" y="2102660"/>
              <a:ext cx="12700" cy="2177216"/>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527717" y="1676400"/>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1</a:t>
              </a:r>
            </a:p>
          </p:txBody>
        </p:sp>
        <p:sp>
          <p:nvSpPr>
            <p:cNvPr id="12" name="Rounded Rectangle 11"/>
            <p:cNvSpPr/>
            <p:nvPr/>
          </p:nvSpPr>
          <p:spPr>
            <a:xfrm>
              <a:off x="10704932" y="1676400"/>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3</a:t>
              </a:r>
            </a:p>
          </p:txBody>
        </p:sp>
        <p:sp>
          <p:nvSpPr>
            <p:cNvPr id="13" name="Rounded Rectangle 12"/>
            <p:cNvSpPr/>
            <p:nvPr/>
          </p:nvSpPr>
          <p:spPr>
            <a:xfrm>
              <a:off x="10704932" y="4470953"/>
              <a:ext cx="881816"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GB" dirty="0">
                  <a:solidFill>
                    <a:srgbClr val="0000FF"/>
                  </a:solidFill>
                </a:rPr>
                <a:t>Driver 2</a:t>
              </a:r>
            </a:p>
          </p:txBody>
        </p:sp>
        <p:cxnSp>
          <p:nvCxnSpPr>
            <p:cNvPr id="14" name="Straight Arrow Connector 13"/>
            <p:cNvCxnSpPr>
              <a:stCxn id="11" idx="2"/>
              <a:endCxn id="19" idx="0"/>
            </p:cNvCxnSpPr>
            <p:nvPr/>
          </p:nvCxnSpPr>
          <p:spPr>
            <a:xfrm>
              <a:off x="8968625" y="2209800"/>
              <a:ext cx="0" cy="240954"/>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20" idx="0"/>
            </p:cNvCxnSpPr>
            <p:nvPr/>
          </p:nvCxnSpPr>
          <p:spPr>
            <a:xfrm>
              <a:off x="11145840" y="2209800"/>
              <a:ext cx="0" cy="289045"/>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13" idx="0"/>
            </p:cNvCxnSpPr>
            <p:nvPr/>
          </p:nvCxnSpPr>
          <p:spPr>
            <a:xfrm flipH="1">
              <a:off x="11145840" y="4201450"/>
              <a:ext cx="1" cy="269503"/>
            </a:xfrm>
            <a:prstGeom prst="straightConnector1">
              <a:avLst/>
            </a:prstGeom>
            <a:ln>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8309" y="2450754"/>
              <a:ext cx="620632" cy="560378"/>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176" y="2498845"/>
              <a:ext cx="535328" cy="535328"/>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t="17103" b="5140"/>
            <a:stretch/>
          </p:blipFill>
          <p:spPr>
            <a:xfrm>
              <a:off x="10922030" y="3657600"/>
              <a:ext cx="447622" cy="348058"/>
            </a:xfrm>
            <a:prstGeom prst="rect">
              <a:avLst/>
            </a:prstGeom>
          </p:spPr>
        </p:pic>
      </p:grpSp>
    </p:spTree>
    <p:extLst>
      <p:ext uri="{BB962C8B-B14F-4D97-AF65-F5344CB8AC3E}">
        <p14:creationId xmlns:p14="http://schemas.microsoft.com/office/powerpoint/2010/main" val="1726956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Integration Test Levels</a:t>
            </a:r>
          </a:p>
        </p:txBody>
      </p:sp>
      <p:sp>
        <p:nvSpPr>
          <p:cNvPr id="3" name="Content Placeholder 2"/>
          <p:cNvSpPr>
            <a:spLocks noGrp="1"/>
          </p:cNvSpPr>
          <p:nvPr>
            <p:ph idx="1"/>
          </p:nvPr>
        </p:nvSpPr>
        <p:spPr/>
        <p:txBody>
          <a:bodyPr>
            <a:normAutofit fontScale="92500" lnSpcReduction="10000"/>
          </a:bodyPr>
          <a:lstStyle/>
          <a:p>
            <a:r>
              <a:rPr lang="en-US" dirty="0"/>
              <a:t>There can be more than one level of integration testing on a project</a:t>
            </a:r>
          </a:p>
          <a:p>
            <a:pPr lvl="1"/>
            <a:r>
              <a:rPr lang="en-US" dirty="0"/>
              <a:t>Component integration testing: testing interactions between units / components following unit / component test</a:t>
            </a:r>
          </a:p>
          <a:p>
            <a:pPr lvl="1"/>
            <a:r>
              <a:rPr lang="en-US" dirty="0"/>
              <a:t>System integration test: testing interaction between entire systems following system test</a:t>
            </a:r>
          </a:p>
          <a:p>
            <a:r>
              <a:rPr lang="en-US" dirty="0"/>
              <a:t>System integration testing is complex</a:t>
            </a:r>
          </a:p>
          <a:p>
            <a:pPr lvl="1"/>
            <a:r>
              <a:rPr lang="en-US" dirty="0"/>
              <a:t>Systems developed by different </a:t>
            </a:r>
            <a:r>
              <a:rPr lang="en-GB" dirty="0"/>
              <a:t>organisations / different periods</a:t>
            </a:r>
          </a:p>
          <a:p>
            <a:pPr lvl="1"/>
            <a:r>
              <a:rPr lang="en-US" dirty="0"/>
              <a:t>Multiple </a:t>
            </a:r>
            <a:r>
              <a:rPr lang="en-GB" dirty="0"/>
              <a:t>organisations</a:t>
            </a:r>
            <a:r>
              <a:rPr lang="en-US" dirty="0"/>
              <a:t> </a:t>
            </a:r>
            <a:r>
              <a:rPr lang="en-GB" dirty="0"/>
              <a:t>controlling the systems; interfaces, making change dangerous</a:t>
            </a:r>
          </a:p>
          <a:p>
            <a:pPr lvl="1"/>
            <a:r>
              <a:rPr lang="en-GB" dirty="0"/>
              <a:t>Business processes can span systems, changes might break the systems.</a:t>
            </a:r>
          </a:p>
          <a:p>
            <a:pPr lvl="1"/>
            <a:r>
              <a:rPr lang="en-GB" dirty="0"/>
              <a:t>Hardware / system compatibility issues can arise</a:t>
            </a:r>
          </a:p>
        </p:txBody>
      </p:sp>
    </p:spTree>
    <p:extLst>
      <p:ext uri="{BB962C8B-B14F-4D97-AF65-F5344CB8AC3E}">
        <p14:creationId xmlns:p14="http://schemas.microsoft.com/office/powerpoint/2010/main" val="1726956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System Test</a:t>
            </a:r>
          </a:p>
        </p:txBody>
      </p:sp>
      <p:sp>
        <p:nvSpPr>
          <p:cNvPr id="3" name="Content Placeholder 2"/>
          <p:cNvSpPr>
            <a:spLocks noGrp="1"/>
          </p:cNvSpPr>
          <p:nvPr>
            <p:ph idx="1"/>
          </p:nvPr>
        </p:nvSpPr>
        <p:spPr/>
        <p:txBody>
          <a:bodyPr>
            <a:normAutofit/>
          </a:bodyPr>
          <a:lstStyle/>
          <a:p>
            <a:r>
              <a:rPr lang="en-US" dirty="0"/>
              <a:t>Objective: Find bugs, build confidence &amp; reduce risk in the overall &amp; particular </a:t>
            </a:r>
            <a:r>
              <a:rPr lang="en-GB" dirty="0"/>
              <a:t>behaviours</a:t>
            </a:r>
            <a:r>
              <a:rPr lang="en-US" dirty="0"/>
              <a:t>, functions &amp; responses of the system under test as a whole</a:t>
            </a:r>
          </a:p>
          <a:p>
            <a:r>
              <a:rPr lang="en-US" dirty="0"/>
              <a:t>Basis: system requirements, high-level design, use cases, user and tester experience with similar systems, checklists of quality characteristics, customer environments</a:t>
            </a:r>
          </a:p>
          <a:p>
            <a:r>
              <a:rPr lang="en-US" dirty="0"/>
              <a:t>Test types:</a:t>
            </a:r>
          </a:p>
          <a:p>
            <a:pPr lvl="1"/>
            <a:r>
              <a:rPr lang="en-GB" dirty="0"/>
              <a:t>Behavioural</a:t>
            </a:r>
            <a:r>
              <a:rPr lang="en-US" dirty="0"/>
              <a:t> tests: Functionality, security, performance, reliability, usability, portability.</a:t>
            </a:r>
          </a:p>
          <a:p>
            <a:pPr lvl="1"/>
            <a:r>
              <a:rPr lang="en-US" dirty="0"/>
              <a:t>Structural tests: statements, branch, loop coverage.</a:t>
            </a:r>
          </a:p>
        </p:txBody>
      </p:sp>
    </p:spTree>
    <p:extLst>
      <p:ext uri="{BB962C8B-B14F-4D97-AF65-F5344CB8AC3E}">
        <p14:creationId xmlns:p14="http://schemas.microsoft.com/office/powerpoint/2010/main" val="1726956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US" dirty="0"/>
              <a:t>Test object: Whole system, in as realistic-as-possible test  environment, including user and operator manuals &amp; configuration data</a:t>
            </a:r>
          </a:p>
          <a:p>
            <a:r>
              <a:rPr lang="en-US" dirty="0"/>
              <a:t>Harnesses &amp; tools: API, CLI or GUI, freeware &amp; commercial</a:t>
            </a:r>
          </a:p>
          <a:p>
            <a:r>
              <a:rPr lang="en-US" dirty="0"/>
              <a:t>Responsible: Typically independent testers, users (might be involved)</a:t>
            </a:r>
            <a:endParaRPr lang="en-GB" dirty="0"/>
          </a:p>
        </p:txBody>
      </p:sp>
    </p:spTree>
    <p:extLst>
      <p:ext uri="{BB962C8B-B14F-4D97-AF65-F5344CB8AC3E}">
        <p14:creationId xmlns:p14="http://schemas.microsoft.com/office/powerpoint/2010/main" val="136737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normAutofit/>
          </a:bodyPr>
          <a:lstStyle/>
          <a:p>
            <a:r>
              <a:rPr lang="en-GB" dirty="0"/>
              <a:t>"</a:t>
            </a:r>
            <a:r>
              <a:rPr lang="en-GB" i="1" dirty="0"/>
              <a:t>V</a:t>
            </a:r>
            <a:r>
              <a:rPr lang="en-GB" dirty="0"/>
              <a:t>“ or Sequential Model</a:t>
            </a:r>
          </a:p>
        </p:txBody>
      </p:sp>
      <p:sp>
        <p:nvSpPr>
          <p:cNvPr id="17" name="Content Placeholder 2"/>
          <p:cNvSpPr>
            <a:spLocks noGrp="1"/>
          </p:cNvSpPr>
          <p:nvPr>
            <p:ph idx="1"/>
          </p:nvPr>
        </p:nvSpPr>
        <p:spPr/>
        <p:txBody>
          <a:bodyPr/>
          <a:lstStyle/>
          <a:p>
            <a:r>
              <a:rPr lang="en-GB" dirty="0"/>
              <a:t>Both models refine development in a linear sequence of activities.</a:t>
            </a:r>
          </a:p>
          <a:p>
            <a:r>
              <a:rPr lang="en-GB" dirty="0"/>
              <a:t>Iterative, Evolutionary or Incremental Model</a:t>
            </a:r>
          </a:p>
        </p:txBody>
      </p:sp>
    </p:spTree>
    <p:extLst>
      <p:ext uri="{BB962C8B-B14F-4D97-AF65-F5344CB8AC3E}">
        <p14:creationId xmlns:p14="http://schemas.microsoft.com/office/powerpoint/2010/main" val="249657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Acceptance Test</a:t>
            </a:r>
          </a:p>
        </p:txBody>
      </p:sp>
      <p:sp>
        <p:nvSpPr>
          <p:cNvPr id="3" name="Content Placeholder 2"/>
          <p:cNvSpPr>
            <a:spLocks noGrp="1"/>
          </p:cNvSpPr>
          <p:nvPr>
            <p:ph idx="1"/>
          </p:nvPr>
        </p:nvSpPr>
        <p:spPr/>
        <p:txBody>
          <a:bodyPr>
            <a:normAutofit/>
          </a:bodyPr>
          <a:lstStyle/>
          <a:p>
            <a:r>
              <a:rPr lang="en-US" dirty="0"/>
              <a:t>Objective: Demonstrate that the product is ready for deployment / release (do not include finding bugs)</a:t>
            </a:r>
          </a:p>
          <a:p>
            <a:r>
              <a:rPr lang="en-US" dirty="0"/>
              <a:t>Basis: user requirements, system requirements, use cases,  business processes, contracts(for purchased, custom built software), user &amp; tester experience with similar systems</a:t>
            </a:r>
          </a:p>
          <a:p>
            <a:r>
              <a:rPr lang="en-US" dirty="0"/>
              <a:t>Test types: </a:t>
            </a:r>
            <a:r>
              <a:rPr lang="en-GB" dirty="0"/>
              <a:t>behavioural</a:t>
            </a:r>
            <a:r>
              <a:rPr lang="en-US" dirty="0"/>
              <a:t> especially functionality</a:t>
            </a:r>
          </a:p>
          <a:p>
            <a:r>
              <a:rPr lang="en-US" dirty="0"/>
              <a:t>Harnesses &amp; tools: GUI usually</a:t>
            </a:r>
          </a:p>
          <a:p>
            <a:r>
              <a:rPr lang="en-US" dirty="0"/>
              <a:t>Responsible: users /customers, might have independent testers to guide the users in testing.</a:t>
            </a:r>
          </a:p>
        </p:txBody>
      </p:sp>
    </p:spTree>
    <p:extLst>
      <p:ext uri="{BB962C8B-B14F-4D97-AF65-F5344CB8AC3E}">
        <p14:creationId xmlns:p14="http://schemas.microsoft.com/office/powerpoint/2010/main" val="1726956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Acceptance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US" dirty="0"/>
              <a:t>Testes should have specifications / knowledge of business, operational &amp; maintenance processes, user procedures, forms, reports &amp; configuration data.</a:t>
            </a:r>
          </a:p>
          <a:p>
            <a:r>
              <a:rPr lang="en-US" dirty="0"/>
              <a:t>Variations:</a:t>
            </a:r>
          </a:p>
          <a:p>
            <a:pPr lvl="1"/>
            <a:r>
              <a:rPr lang="en-US" dirty="0"/>
              <a:t>User acceptance testing: Business users verify fitness for functional purposes &amp; key business application.</a:t>
            </a:r>
          </a:p>
          <a:p>
            <a:pPr lvl="1"/>
            <a:r>
              <a:rPr lang="en-US" dirty="0"/>
              <a:t>Operational testing: Acceptance by system administrators (e.g. backup-restore, disaster recovery, user management, maintenance, data load / migration, security)</a:t>
            </a:r>
          </a:p>
        </p:txBody>
      </p:sp>
    </p:spTree>
    <p:extLst>
      <p:ext uri="{BB962C8B-B14F-4D97-AF65-F5344CB8AC3E}">
        <p14:creationId xmlns:p14="http://schemas.microsoft.com/office/powerpoint/2010/main" val="1726956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Acceptance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US" dirty="0"/>
              <a:t>Variations (</a:t>
            </a:r>
            <a:r>
              <a:rPr lang="en-US" dirty="0" err="1"/>
              <a:t>cont</a:t>
            </a:r>
            <a:r>
              <a:rPr lang="en-US" dirty="0"/>
              <a:t>’):</a:t>
            </a:r>
          </a:p>
          <a:p>
            <a:pPr lvl="1"/>
            <a:r>
              <a:rPr lang="en-US" dirty="0"/>
              <a:t>Contract testing (when software purchased / built to specification) and regulation testing (when government or industry regulations involved): Verification of conformance to contractually-agreed or legally mandated requirements, regulations or standards.</a:t>
            </a:r>
          </a:p>
          <a:p>
            <a:pPr lvl="1"/>
            <a:r>
              <a:rPr lang="en-US" dirty="0"/>
              <a:t>Alpha, Beta and field / pilot testing: Testing &amp; confidence-building by potential or existing customers, with beta testing &amp; field testing are performed in the actual environment(s).</a:t>
            </a:r>
          </a:p>
          <a:p>
            <a:pPr lvl="2"/>
            <a:r>
              <a:rPr lang="en-US" dirty="0"/>
              <a:t>Pilot testing typically involves a sample of user community.</a:t>
            </a:r>
            <a:endParaRPr lang="en-GB" dirty="0"/>
          </a:p>
        </p:txBody>
      </p:sp>
    </p:spTree>
    <p:extLst>
      <p:ext uri="{BB962C8B-B14F-4D97-AF65-F5344CB8AC3E}">
        <p14:creationId xmlns:p14="http://schemas.microsoft.com/office/powerpoint/2010/main" val="3790151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Pervasive Testing: Early, Cross-Functional</a:t>
            </a:r>
          </a:p>
        </p:txBody>
      </p:sp>
      <p:grpSp>
        <p:nvGrpSpPr>
          <p:cNvPr id="44" name="Group 43"/>
          <p:cNvGrpSpPr/>
          <p:nvPr/>
        </p:nvGrpSpPr>
        <p:grpSpPr>
          <a:xfrm>
            <a:off x="1246143" y="2110599"/>
            <a:ext cx="9117057" cy="4271151"/>
            <a:chOff x="1246143" y="2110599"/>
            <a:chExt cx="9117057" cy="4271151"/>
          </a:xfrm>
        </p:grpSpPr>
        <p:sp>
          <p:nvSpPr>
            <p:cNvPr id="6" name="TextBox 5"/>
            <p:cNvSpPr txBox="1"/>
            <p:nvPr/>
          </p:nvSpPr>
          <p:spPr>
            <a:xfrm>
              <a:off x="6400800" y="2421374"/>
              <a:ext cx="1937838" cy="369332"/>
            </a:xfrm>
            <a:prstGeom prst="rect">
              <a:avLst/>
            </a:prstGeom>
            <a:noFill/>
          </p:spPr>
          <p:txBody>
            <a:bodyPr wrap="square" rtlCol="0">
              <a:spAutoFit/>
            </a:bodyPr>
            <a:lstStyle/>
            <a:p>
              <a:r>
                <a:rPr lang="en-US" dirty="0"/>
                <a:t>Depend on project</a:t>
              </a:r>
              <a:endParaRPr lang="en-GB" dirty="0"/>
            </a:p>
          </p:txBody>
        </p:sp>
        <p:cxnSp>
          <p:nvCxnSpPr>
            <p:cNvPr id="8" name="Elbow Connector 7"/>
            <p:cNvCxnSpPr>
              <a:stCxn id="6" idx="3"/>
              <a:endCxn id="13" idx="0"/>
            </p:cNvCxnSpPr>
            <p:nvPr/>
          </p:nvCxnSpPr>
          <p:spPr>
            <a:xfrm>
              <a:off x="8338638" y="2606040"/>
              <a:ext cx="1072062" cy="91744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43200" y="2110599"/>
              <a:ext cx="1905000" cy="274320"/>
            </a:xfrm>
            <a:prstGeom prst="rect">
              <a:avLst/>
            </a:prstGeom>
            <a:noFill/>
            <a:ln>
              <a:solidFill>
                <a:schemeClr val="tx1"/>
              </a:solidFill>
            </a:ln>
          </p:spPr>
          <p:txBody>
            <a:bodyPr wrap="none" lIns="18288" tIns="18288" rIns="18288" bIns="18288" rtlCol="0">
              <a:noAutofit/>
            </a:bodyPr>
            <a:lstStyle/>
            <a:p>
              <a:pPr algn="ctr"/>
              <a:r>
                <a:rPr lang="en-GB"/>
                <a:t>Unit</a:t>
              </a:r>
            </a:p>
          </p:txBody>
        </p:sp>
        <p:sp>
          <p:nvSpPr>
            <p:cNvPr id="10" name="TextBox 9"/>
            <p:cNvSpPr txBox="1"/>
            <p:nvPr/>
          </p:nvSpPr>
          <p:spPr>
            <a:xfrm>
              <a:off x="3352800" y="2468880"/>
              <a:ext cx="1905000" cy="274320"/>
            </a:xfrm>
            <a:prstGeom prst="rect">
              <a:avLst/>
            </a:prstGeom>
            <a:noFill/>
            <a:ln>
              <a:solidFill>
                <a:schemeClr val="tx1"/>
              </a:solidFill>
              <a:prstDash val="dash"/>
            </a:ln>
          </p:spPr>
          <p:txBody>
            <a:bodyPr wrap="none" lIns="18288" tIns="18288" rIns="18288" bIns="18288" rtlCol="0">
              <a:noAutofit/>
            </a:bodyPr>
            <a:lstStyle/>
            <a:p>
              <a:pPr algn="ctr"/>
              <a:r>
                <a:rPr lang="en-GB" dirty="0"/>
                <a:t>Integration</a:t>
              </a:r>
            </a:p>
          </p:txBody>
        </p:sp>
        <p:sp>
          <p:nvSpPr>
            <p:cNvPr id="11" name="TextBox 10"/>
            <p:cNvSpPr txBox="1"/>
            <p:nvPr/>
          </p:nvSpPr>
          <p:spPr>
            <a:xfrm>
              <a:off x="4648200" y="2823690"/>
              <a:ext cx="1905000" cy="274320"/>
            </a:xfrm>
            <a:prstGeom prst="rect">
              <a:avLst/>
            </a:prstGeom>
            <a:noFill/>
            <a:ln>
              <a:solidFill>
                <a:schemeClr val="tx1"/>
              </a:solidFill>
            </a:ln>
          </p:spPr>
          <p:txBody>
            <a:bodyPr wrap="none" lIns="18288" tIns="18288" rIns="18288" bIns="18288" rtlCol="0">
              <a:noAutofit/>
            </a:bodyPr>
            <a:lstStyle/>
            <a:p>
              <a:pPr algn="ctr"/>
              <a:r>
                <a:rPr lang="en-GB" dirty="0"/>
                <a:t>System</a:t>
              </a:r>
            </a:p>
          </p:txBody>
        </p:sp>
        <p:sp>
          <p:nvSpPr>
            <p:cNvPr id="12" name="TextBox 11"/>
            <p:cNvSpPr txBox="1"/>
            <p:nvPr/>
          </p:nvSpPr>
          <p:spPr>
            <a:xfrm>
              <a:off x="6553200" y="3177540"/>
              <a:ext cx="1905000" cy="274320"/>
            </a:xfrm>
            <a:prstGeom prst="rect">
              <a:avLst/>
            </a:prstGeom>
            <a:noFill/>
            <a:ln>
              <a:solidFill>
                <a:schemeClr val="tx1"/>
              </a:solidFill>
            </a:ln>
          </p:spPr>
          <p:txBody>
            <a:bodyPr wrap="none" lIns="18288" tIns="18288" rIns="18288" bIns="18288" rtlCol="0">
              <a:noAutofit/>
            </a:bodyPr>
            <a:lstStyle/>
            <a:p>
              <a:pPr algn="ctr"/>
              <a:r>
                <a:rPr lang="en-GB" dirty="0"/>
                <a:t>Acceptance</a:t>
              </a:r>
            </a:p>
          </p:txBody>
        </p:sp>
        <p:sp>
          <p:nvSpPr>
            <p:cNvPr id="13" name="TextBox 12"/>
            <p:cNvSpPr txBox="1"/>
            <p:nvPr/>
          </p:nvSpPr>
          <p:spPr>
            <a:xfrm>
              <a:off x="8458200" y="3523488"/>
              <a:ext cx="1905000" cy="274320"/>
            </a:xfrm>
            <a:prstGeom prst="rect">
              <a:avLst/>
            </a:prstGeom>
            <a:noFill/>
            <a:ln>
              <a:solidFill>
                <a:schemeClr val="tx1"/>
              </a:solidFill>
              <a:prstDash val="dash"/>
            </a:ln>
          </p:spPr>
          <p:txBody>
            <a:bodyPr wrap="none" lIns="18288" tIns="18288" rIns="18288" bIns="18288" rtlCol="0">
              <a:noAutofit/>
            </a:bodyPr>
            <a:lstStyle/>
            <a:p>
              <a:pPr algn="ctr"/>
              <a:r>
                <a:rPr lang="en-GB" dirty="0"/>
                <a:t>Pilot</a:t>
              </a:r>
            </a:p>
          </p:txBody>
        </p:sp>
        <p:cxnSp>
          <p:nvCxnSpPr>
            <p:cNvPr id="17" name="Straight Arrow Connector 16"/>
            <p:cNvCxnSpPr>
              <a:stCxn id="6" idx="1"/>
              <a:endCxn id="10" idx="3"/>
            </p:cNvCxnSpPr>
            <p:nvPr/>
          </p:nvCxnSpPr>
          <p:spPr>
            <a:xfrm flipH="1">
              <a:off x="5257800" y="2606040"/>
              <a:ext cx="1143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46143" y="2535694"/>
              <a:ext cx="1420857" cy="855226"/>
            </a:xfrm>
            <a:prstGeom prst="rect">
              <a:avLst/>
            </a:prstGeom>
            <a:noFill/>
          </p:spPr>
          <p:txBody>
            <a:bodyPr wrap="square" lIns="0" tIns="0" rIns="0" bIns="0" rtlCol="0">
              <a:noAutofit/>
            </a:bodyPr>
            <a:lstStyle/>
            <a:p>
              <a:r>
                <a:rPr lang="en-US" b="1" dirty="0"/>
                <a:t>Test execution activities for test phases</a:t>
              </a:r>
              <a:endParaRPr lang="en-GB" b="1" dirty="0"/>
            </a:p>
          </p:txBody>
        </p:sp>
        <p:grpSp>
          <p:nvGrpSpPr>
            <p:cNvPr id="35" name="Group 34"/>
            <p:cNvGrpSpPr/>
            <p:nvPr/>
          </p:nvGrpSpPr>
          <p:grpSpPr>
            <a:xfrm>
              <a:off x="2737102" y="4988665"/>
              <a:ext cx="7626098" cy="676247"/>
              <a:chOff x="2737102" y="4988665"/>
              <a:chExt cx="7626098" cy="676247"/>
            </a:xfrm>
          </p:grpSpPr>
          <p:cxnSp>
            <p:nvCxnSpPr>
              <p:cNvPr id="27" name="Straight Connector 26"/>
              <p:cNvCxnSpPr/>
              <p:nvPr/>
            </p:nvCxnSpPr>
            <p:spPr>
              <a:xfrm flipH="1">
                <a:off x="2743200" y="4988665"/>
                <a:ext cx="2857500" cy="111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600700" y="4988665"/>
                <a:ext cx="4762500" cy="111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29199" y="5093412"/>
                <a:ext cx="1143002" cy="571500"/>
              </a:xfrm>
              <a:prstGeom prst="rect">
                <a:avLst/>
              </a:prstGeom>
              <a:noFill/>
            </p:spPr>
            <p:txBody>
              <a:bodyPr wrap="square" lIns="0" tIns="0" rIns="0" bIns="0" rtlCol="0">
                <a:noAutofit/>
              </a:bodyPr>
              <a:lstStyle/>
              <a:p>
                <a:pPr algn="ctr"/>
                <a:r>
                  <a:rPr lang="en-GB" dirty="0"/>
                  <a:t>Behavioural</a:t>
                </a:r>
              </a:p>
              <a:p>
                <a:pPr algn="ctr"/>
                <a:r>
                  <a:rPr lang="en-US" dirty="0"/>
                  <a:t>(Black box)</a:t>
                </a:r>
                <a:endParaRPr lang="en-GB" dirty="0"/>
              </a:p>
            </p:txBody>
          </p:sp>
          <p:sp>
            <p:nvSpPr>
              <p:cNvPr id="33" name="TextBox 32"/>
              <p:cNvSpPr txBox="1"/>
              <p:nvPr/>
            </p:nvSpPr>
            <p:spPr>
              <a:xfrm>
                <a:off x="2737102" y="5093412"/>
                <a:ext cx="1143002" cy="571500"/>
              </a:xfrm>
              <a:prstGeom prst="rect">
                <a:avLst/>
              </a:prstGeom>
              <a:noFill/>
            </p:spPr>
            <p:txBody>
              <a:bodyPr wrap="square" lIns="0" tIns="0" rIns="0" bIns="0" rtlCol="0">
                <a:noAutofit/>
              </a:bodyPr>
              <a:lstStyle/>
              <a:p>
                <a:r>
                  <a:rPr lang="en-GB" dirty="0"/>
                  <a:t>Structural</a:t>
                </a:r>
              </a:p>
              <a:p>
                <a:r>
                  <a:rPr lang="en-US" dirty="0"/>
                  <a:t>(White box)</a:t>
                </a:r>
                <a:endParaRPr lang="en-GB" dirty="0"/>
              </a:p>
            </p:txBody>
          </p:sp>
          <p:sp>
            <p:nvSpPr>
              <p:cNvPr id="34" name="TextBox 33"/>
              <p:cNvSpPr txBox="1"/>
              <p:nvPr/>
            </p:nvSpPr>
            <p:spPr>
              <a:xfrm>
                <a:off x="9029701" y="5093412"/>
                <a:ext cx="1333499" cy="571500"/>
              </a:xfrm>
              <a:prstGeom prst="rect">
                <a:avLst/>
              </a:prstGeom>
              <a:noFill/>
            </p:spPr>
            <p:txBody>
              <a:bodyPr wrap="square" lIns="0" tIns="0" rIns="0" bIns="0" rtlCol="0">
                <a:noAutofit/>
              </a:bodyPr>
              <a:lstStyle/>
              <a:p>
                <a:pPr algn="r"/>
                <a:r>
                  <a:rPr lang="en-GB" dirty="0"/>
                  <a:t>Live</a:t>
                </a:r>
              </a:p>
              <a:p>
                <a:pPr algn="r"/>
                <a:r>
                  <a:rPr lang="en-US" dirty="0"/>
                  <a:t>(Alpha / Beta)</a:t>
                </a:r>
                <a:endParaRPr lang="en-GB" dirty="0"/>
              </a:p>
            </p:txBody>
          </p:sp>
        </p:grpSp>
        <p:sp>
          <p:nvSpPr>
            <p:cNvPr id="36" name="TextBox 35"/>
            <p:cNvSpPr txBox="1"/>
            <p:nvPr/>
          </p:nvSpPr>
          <p:spPr>
            <a:xfrm>
              <a:off x="1246143" y="5093411"/>
              <a:ext cx="1420857" cy="571501"/>
            </a:xfrm>
            <a:prstGeom prst="rect">
              <a:avLst/>
            </a:prstGeom>
            <a:noFill/>
          </p:spPr>
          <p:txBody>
            <a:bodyPr wrap="square" lIns="0" tIns="0" rIns="0" bIns="0" rtlCol="0">
              <a:noAutofit/>
            </a:bodyPr>
            <a:lstStyle/>
            <a:p>
              <a:r>
                <a:rPr lang="en-US" b="1" dirty="0"/>
                <a:t>Test Granularity</a:t>
              </a:r>
              <a:endParaRPr lang="en-GB" b="1" dirty="0"/>
            </a:p>
          </p:txBody>
        </p:sp>
        <p:cxnSp>
          <p:nvCxnSpPr>
            <p:cNvPr id="38" name="Straight Arrow Connector 37"/>
            <p:cNvCxnSpPr/>
            <p:nvPr/>
          </p:nvCxnSpPr>
          <p:spPr>
            <a:xfrm>
              <a:off x="2737102" y="6096000"/>
              <a:ext cx="76260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46143" y="5810249"/>
              <a:ext cx="1420857" cy="571501"/>
            </a:xfrm>
            <a:prstGeom prst="rect">
              <a:avLst/>
            </a:prstGeom>
            <a:noFill/>
          </p:spPr>
          <p:txBody>
            <a:bodyPr wrap="square" lIns="0" tIns="0" rIns="0" bIns="0" rtlCol="0">
              <a:noAutofit/>
            </a:bodyPr>
            <a:lstStyle/>
            <a:p>
              <a:r>
                <a:rPr lang="en-US" b="1" dirty="0"/>
                <a:t>Project timeline</a:t>
              </a:r>
              <a:endParaRPr lang="en-GB" b="1" dirty="0"/>
            </a:p>
          </p:txBody>
        </p:sp>
        <p:sp>
          <p:nvSpPr>
            <p:cNvPr id="40" name="TextBox 39"/>
            <p:cNvSpPr txBox="1"/>
            <p:nvPr/>
          </p:nvSpPr>
          <p:spPr>
            <a:xfrm>
              <a:off x="2737103" y="4409082"/>
              <a:ext cx="1987298" cy="467718"/>
            </a:xfrm>
            <a:prstGeom prst="rect">
              <a:avLst/>
            </a:prstGeom>
            <a:noFill/>
          </p:spPr>
          <p:txBody>
            <a:bodyPr wrap="square" lIns="0" tIns="0" rIns="0" bIns="0" rtlCol="0">
              <a:noAutofit/>
            </a:bodyPr>
            <a:lstStyle/>
            <a:p>
              <a:r>
                <a:rPr lang="en-US" sz="1600" dirty="0"/>
                <a:t>Programmers</a:t>
              </a:r>
            </a:p>
            <a:p>
              <a:r>
                <a:rPr lang="en-US" sz="1600" dirty="0"/>
                <a:t>DB/Net/System Admins</a:t>
              </a:r>
            </a:p>
          </p:txBody>
        </p:sp>
        <p:sp>
          <p:nvSpPr>
            <p:cNvPr id="41" name="TextBox 40"/>
            <p:cNvSpPr txBox="1"/>
            <p:nvPr/>
          </p:nvSpPr>
          <p:spPr>
            <a:xfrm>
              <a:off x="8229600" y="4148682"/>
              <a:ext cx="2133600" cy="728118"/>
            </a:xfrm>
            <a:prstGeom prst="rect">
              <a:avLst/>
            </a:prstGeom>
            <a:noFill/>
          </p:spPr>
          <p:txBody>
            <a:bodyPr wrap="square" lIns="0" tIns="0" rIns="0" bIns="0" rtlCol="0">
              <a:noAutofit/>
            </a:bodyPr>
            <a:lstStyle/>
            <a:p>
              <a:pPr algn="r"/>
              <a:r>
                <a:rPr lang="en-US" sz="1600" dirty="0"/>
                <a:t>Tech support / Help desk</a:t>
              </a:r>
            </a:p>
            <a:p>
              <a:pPr algn="r"/>
              <a:r>
                <a:rPr lang="en-US" sz="1600" dirty="0"/>
                <a:t>Sales / Marketing</a:t>
              </a:r>
            </a:p>
            <a:p>
              <a:pPr algn="r"/>
              <a:r>
                <a:rPr lang="en-US" sz="1600" dirty="0"/>
                <a:t>Business Analysis / Users</a:t>
              </a:r>
            </a:p>
          </p:txBody>
        </p:sp>
        <p:sp>
          <p:nvSpPr>
            <p:cNvPr id="42" name="TextBox 41"/>
            <p:cNvSpPr txBox="1"/>
            <p:nvPr/>
          </p:nvSpPr>
          <p:spPr>
            <a:xfrm>
              <a:off x="4895849" y="4137732"/>
              <a:ext cx="1409701" cy="739068"/>
            </a:xfrm>
            <a:prstGeom prst="rect">
              <a:avLst/>
            </a:prstGeom>
            <a:noFill/>
          </p:spPr>
          <p:txBody>
            <a:bodyPr wrap="square" lIns="0" tIns="0" rIns="0" bIns="0" rtlCol="0">
              <a:noAutofit/>
            </a:bodyPr>
            <a:lstStyle/>
            <a:p>
              <a:pPr algn="ctr"/>
              <a:r>
                <a:rPr lang="en-US" sz="1600" dirty="0"/>
                <a:t>Test engineers</a:t>
              </a:r>
            </a:p>
            <a:p>
              <a:pPr algn="ctr"/>
              <a:r>
                <a:rPr lang="en-US" sz="1600" dirty="0"/>
                <a:t>Test technicians</a:t>
              </a:r>
            </a:p>
            <a:p>
              <a:pPr algn="ctr"/>
              <a:r>
                <a:rPr lang="en-US" sz="1600" dirty="0"/>
                <a:t>Programmers</a:t>
              </a:r>
            </a:p>
          </p:txBody>
        </p:sp>
        <p:sp>
          <p:nvSpPr>
            <p:cNvPr id="43" name="TextBox 42"/>
            <p:cNvSpPr txBox="1"/>
            <p:nvPr/>
          </p:nvSpPr>
          <p:spPr>
            <a:xfrm>
              <a:off x="1246143" y="4350461"/>
              <a:ext cx="1420857" cy="571501"/>
            </a:xfrm>
            <a:prstGeom prst="rect">
              <a:avLst/>
            </a:prstGeom>
            <a:noFill/>
          </p:spPr>
          <p:txBody>
            <a:bodyPr wrap="square" lIns="0" tIns="0" rIns="0" bIns="0" rtlCol="0">
              <a:noAutofit/>
            </a:bodyPr>
            <a:lstStyle/>
            <a:p>
              <a:r>
                <a:rPr lang="en-US" b="1" dirty="0"/>
                <a:t>Ideal testers</a:t>
              </a:r>
              <a:endParaRPr lang="en-GB" b="1" dirty="0"/>
            </a:p>
          </p:txBody>
        </p:sp>
      </p:grpSp>
      <p:sp>
        <p:nvSpPr>
          <p:cNvPr id="45" name="TextBox 44"/>
          <p:cNvSpPr txBox="1"/>
          <p:nvPr/>
        </p:nvSpPr>
        <p:spPr>
          <a:xfrm>
            <a:off x="8467344" y="1476047"/>
            <a:ext cx="3289234" cy="369332"/>
          </a:xfrm>
          <a:prstGeom prst="rect">
            <a:avLst/>
          </a:prstGeom>
          <a:noFill/>
        </p:spPr>
        <p:txBody>
          <a:bodyPr wrap="none" rtlCol="0">
            <a:spAutoFit/>
          </a:bodyPr>
          <a:lstStyle/>
          <a:p>
            <a:r>
              <a:rPr lang="en-GB" dirty="0"/>
              <a:t>(</a:t>
            </a:r>
            <a:r>
              <a:rPr lang="en-GB" i="1" dirty="0"/>
              <a:t>Assumption: Sequential lifecycle</a:t>
            </a:r>
            <a:r>
              <a:rPr lang="en-GB" dirty="0"/>
              <a:t>)</a:t>
            </a:r>
            <a:endParaRPr lang="en-GB" i="1" dirty="0"/>
          </a:p>
        </p:txBody>
      </p:sp>
    </p:spTree>
    <p:extLst>
      <p:ext uri="{BB962C8B-B14F-4D97-AF65-F5344CB8AC3E}">
        <p14:creationId xmlns:p14="http://schemas.microsoft.com/office/powerpoint/2010/main" val="1726956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Pervasive Testing?</a:t>
            </a:r>
          </a:p>
        </p:txBody>
      </p:sp>
      <p:sp>
        <p:nvSpPr>
          <p:cNvPr id="3" name="Content Placeholder 2"/>
          <p:cNvSpPr>
            <a:spLocks noGrp="1"/>
          </p:cNvSpPr>
          <p:nvPr>
            <p:ph idx="1"/>
          </p:nvPr>
        </p:nvSpPr>
        <p:spPr/>
        <p:txBody>
          <a:bodyPr>
            <a:normAutofit/>
          </a:bodyPr>
          <a:lstStyle/>
          <a:p>
            <a:r>
              <a:rPr lang="en-GB" dirty="0"/>
              <a:t>Early, Cross-Functional</a:t>
            </a:r>
          </a:p>
          <a:p>
            <a:pPr lvl="1"/>
            <a:r>
              <a:rPr lang="en-US" dirty="0"/>
              <a:t>Different participants can test different granularities (required different skills) – to filter out maximum percentage of bugs.</a:t>
            </a:r>
          </a:p>
          <a:p>
            <a:pPr lvl="1"/>
            <a:r>
              <a:rPr lang="en-US" dirty="0"/>
              <a:t>Different granularities </a:t>
            </a:r>
            <a:r>
              <a:rPr lang="en-GB" dirty="0"/>
              <a:t>emphasised</a:t>
            </a:r>
            <a:r>
              <a:rPr lang="en-US" dirty="0"/>
              <a:t> in each level / phase</a:t>
            </a:r>
          </a:p>
          <a:p>
            <a:pPr lvl="2"/>
            <a:r>
              <a:rPr lang="en-US" dirty="0"/>
              <a:t>Unit testing (small pieces of the system): primarily structural</a:t>
            </a:r>
          </a:p>
          <a:p>
            <a:pPr lvl="2"/>
            <a:r>
              <a:rPr lang="en-US" dirty="0"/>
              <a:t>System testing (overall system): primarily </a:t>
            </a:r>
            <a:r>
              <a:rPr lang="en-GB" dirty="0"/>
              <a:t>behavioural</a:t>
            </a:r>
          </a:p>
          <a:p>
            <a:pPr lvl="2"/>
            <a:r>
              <a:rPr lang="en-US" dirty="0"/>
              <a:t>Acceptance testing (real-world use): primarily live data and real-world workflows</a:t>
            </a:r>
          </a:p>
        </p:txBody>
      </p:sp>
    </p:spTree>
    <p:extLst>
      <p:ext uri="{BB962C8B-B14F-4D97-AF65-F5344CB8AC3E}">
        <p14:creationId xmlns:p14="http://schemas.microsoft.com/office/powerpoint/2010/main" val="1726956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Pervasive Testing? (</a:t>
            </a:r>
            <a:r>
              <a:rPr lang="en-GB" dirty="0" err="1"/>
              <a:t>cont</a:t>
            </a:r>
            <a:r>
              <a:rPr lang="en-GB" dirty="0"/>
              <a:t>’)</a:t>
            </a:r>
          </a:p>
        </p:txBody>
      </p:sp>
      <p:sp>
        <p:nvSpPr>
          <p:cNvPr id="3" name="Content Placeholder 2"/>
          <p:cNvSpPr>
            <a:spLocks noGrp="1"/>
          </p:cNvSpPr>
          <p:nvPr>
            <p:ph idx="1"/>
          </p:nvPr>
        </p:nvSpPr>
        <p:spPr/>
        <p:txBody>
          <a:bodyPr>
            <a:normAutofit/>
          </a:bodyPr>
          <a:lstStyle/>
          <a:p>
            <a:r>
              <a:rPr lang="en-US" dirty="0"/>
              <a:t>It’s important to be flexible, though</a:t>
            </a:r>
          </a:p>
          <a:p>
            <a:pPr lvl="1"/>
            <a:r>
              <a:rPr lang="en-US" dirty="0"/>
              <a:t>Test techniques of various granularities can be useful in all the test levels</a:t>
            </a:r>
          </a:p>
          <a:p>
            <a:pPr lvl="1"/>
            <a:r>
              <a:rPr lang="en-US" dirty="0"/>
              <a:t>Test level execution overlap depends on entry &amp; exit criteria, which should be defined appropriately according to the project, lifecycle , etc.</a:t>
            </a:r>
          </a:p>
          <a:p>
            <a:pPr lvl="1"/>
            <a:r>
              <a:rPr lang="en-US" dirty="0"/>
              <a:t>Not all test levels occur on all projects</a:t>
            </a:r>
          </a:p>
        </p:txBody>
      </p:sp>
    </p:spTree>
    <p:extLst>
      <p:ext uri="{BB962C8B-B14F-4D97-AF65-F5344CB8AC3E}">
        <p14:creationId xmlns:p14="http://schemas.microsoft.com/office/powerpoint/2010/main" val="3095822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testing pervades projects</a:t>
            </a:r>
          </a:p>
        </p:txBody>
      </p:sp>
      <p:sp>
        <p:nvSpPr>
          <p:cNvPr id="3" name="Content Placeholder 2"/>
          <p:cNvSpPr>
            <a:spLocks noGrp="1"/>
          </p:cNvSpPr>
          <p:nvPr>
            <p:ph idx="1"/>
          </p:nvPr>
        </p:nvSpPr>
        <p:spPr/>
        <p:txBody>
          <a:bodyPr>
            <a:normAutofit/>
          </a:bodyPr>
          <a:lstStyle/>
          <a:p>
            <a:r>
              <a:rPr lang="en-US" dirty="0"/>
              <a:t>Test tasks occur throughout the development effort</a:t>
            </a:r>
          </a:p>
          <a:p>
            <a:r>
              <a:rPr lang="en-US" dirty="0"/>
              <a:t>Test level execution planned with multiple cycles to allow for fix time</a:t>
            </a:r>
          </a:p>
          <a:p>
            <a:r>
              <a:rPr lang="en-US" dirty="0"/>
              <a:t>Features will be dropped or slipped into later iterations rather than slipping the test level entry dates or entering before ready</a:t>
            </a:r>
          </a:p>
          <a:p>
            <a:pPr lvl="1"/>
            <a:r>
              <a:rPr lang="en-US" dirty="0"/>
              <a:t>Slipping test entry dates when delivery dates are fixed will push us into doing test triage, reduce coverage and increasing the quality risk.</a:t>
            </a:r>
          </a:p>
          <a:p>
            <a:pPr lvl="1"/>
            <a:r>
              <a:rPr lang="en-US" dirty="0"/>
              <a:t>Starting testing on an object that is not ready is inefficient.</a:t>
            </a:r>
          </a:p>
        </p:txBody>
      </p:sp>
    </p:spTree>
    <p:extLst>
      <p:ext uri="{BB962C8B-B14F-4D97-AF65-F5344CB8AC3E}">
        <p14:creationId xmlns:p14="http://schemas.microsoft.com/office/powerpoint/2010/main" val="1726956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Test Levels</a:t>
            </a:r>
          </a:p>
        </p:txBody>
      </p:sp>
      <p:sp>
        <p:nvSpPr>
          <p:cNvPr id="3" name="Content Placeholder 2"/>
          <p:cNvSpPr>
            <a:spLocks noGrp="1"/>
          </p:cNvSpPr>
          <p:nvPr>
            <p:ph idx="1"/>
          </p:nvPr>
        </p:nvSpPr>
        <p:spPr/>
        <p:txBody>
          <a:bodyPr/>
          <a:lstStyle/>
          <a:p>
            <a:r>
              <a:rPr lang="en-US" dirty="0"/>
              <a:t>Read the </a:t>
            </a:r>
            <a:r>
              <a:rPr lang="en-US" dirty="0" err="1"/>
              <a:t>Omninet</a:t>
            </a:r>
            <a:r>
              <a:rPr lang="en-US" dirty="0"/>
              <a:t> System Requirements Documents</a:t>
            </a:r>
          </a:p>
          <a:p>
            <a:r>
              <a:rPr lang="en-US" dirty="0"/>
              <a:t>If you were managing all the testing for </a:t>
            </a:r>
            <a:r>
              <a:rPr lang="en-US" dirty="0" err="1"/>
              <a:t>Omninet</a:t>
            </a:r>
            <a:r>
              <a:rPr lang="en-US" dirty="0"/>
              <a:t>, which levels or phases of testing would you plan? Why?</a:t>
            </a:r>
          </a:p>
          <a:p>
            <a:r>
              <a:rPr lang="en-US" dirty="0"/>
              <a:t>What would the major goals of each level or phase of testing be?</a:t>
            </a:r>
          </a:p>
          <a:p>
            <a:r>
              <a:rPr lang="en-US" dirty="0"/>
              <a:t>What kind of acceptance test, if any, would you plan? Why?</a:t>
            </a:r>
          </a:p>
          <a:p>
            <a:r>
              <a:rPr lang="en-US" dirty="0"/>
              <a:t>How do these test levels relate to and affect the lifecycle model you selected in the previous exercise?</a:t>
            </a:r>
          </a:p>
          <a:p>
            <a:r>
              <a:rPr lang="en-US" dirty="0"/>
              <a:t>Discuss.</a:t>
            </a:r>
          </a:p>
        </p:txBody>
      </p:sp>
    </p:spTree>
    <p:extLst>
      <p:ext uri="{BB962C8B-B14F-4D97-AF65-F5344CB8AC3E}">
        <p14:creationId xmlns:p14="http://schemas.microsoft.com/office/powerpoint/2010/main" val="2985339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Major objectives of testing for each level</a:t>
            </a:r>
          </a:p>
          <a:p>
            <a:pPr>
              <a:buFont typeface="Zapf Dingbats"/>
              <a:buChar char="✤"/>
            </a:pPr>
            <a:r>
              <a:rPr lang="en-US" dirty="0"/>
              <a:t>Typical testing objects for each level</a:t>
            </a:r>
          </a:p>
          <a:p>
            <a:pPr>
              <a:buFont typeface="Zapf Dingbats"/>
              <a:buChar char="✤"/>
            </a:pPr>
            <a:r>
              <a:rPr lang="en-US" dirty="0"/>
              <a:t>Typical targets of testing for each level</a:t>
            </a:r>
          </a:p>
          <a:p>
            <a:pPr>
              <a:buFont typeface="Zapf Dingbats"/>
              <a:buChar char="✤"/>
            </a:pPr>
            <a:r>
              <a:rPr lang="en-US" dirty="0"/>
              <a:t>Testing work products for each level</a:t>
            </a:r>
          </a:p>
          <a:p>
            <a:pPr>
              <a:buFont typeface="Zapf Dingbats"/>
              <a:buChar char="✤"/>
            </a:pPr>
            <a:r>
              <a:rPr lang="en-US" dirty="0"/>
              <a:t>Test participant for each level</a:t>
            </a:r>
          </a:p>
          <a:p>
            <a:pPr>
              <a:buFont typeface="Zapf Dingbats"/>
              <a:buChar char="✤"/>
            </a:pPr>
            <a:r>
              <a:rPr lang="en-US" dirty="0"/>
              <a:t>Types of defects and failures for each level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1071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Alpha testing</a:t>
            </a:r>
          </a:p>
          <a:p>
            <a:pPr>
              <a:buFont typeface="Zapf Dingbats"/>
              <a:buChar char="✤"/>
            </a:pPr>
            <a:r>
              <a:rPr lang="en-US" dirty="0"/>
              <a:t>Beta testing</a:t>
            </a:r>
          </a:p>
          <a:p>
            <a:pPr>
              <a:buFont typeface="Zapf Dingbats"/>
              <a:buChar char="✤"/>
            </a:pPr>
            <a:r>
              <a:rPr lang="en-US" dirty="0"/>
              <a:t>Component testing (also known as unit, module or program testing)</a:t>
            </a:r>
          </a:p>
          <a:p>
            <a:pPr>
              <a:buFont typeface="Zapf Dingbats"/>
              <a:buChar char="✤"/>
            </a:pPr>
            <a:r>
              <a:rPr lang="en-US" dirty="0"/>
              <a:t>Driver</a:t>
            </a:r>
          </a:p>
          <a:p>
            <a:pPr>
              <a:buFont typeface="Zapf Dingbats"/>
              <a:buChar char="✤"/>
            </a:pPr>
            <a:r>
              <a:rPr lang="en-US" dirty="0"/>
              <a:t>Field testing</a:t>
            </a:r>
          </a:p>
          <a:p>
            <a:pPr>
              <a:buFont typeface="Zapf Dingbats"/>
              <a:buChar char="✤"/>
            </a:pPr>
            <a:r>
              <a:rPr lang="en-US" dirty="0"/>
              <a:t>Functional requirement</a:t>
            </a:r>
          </a:p>
          <a:p>
            <a:pPr>
              <a:buFont typeface="Zapf Dingbats"/>
              <a:buChar char="✤"/>
            </a:pPr>
            <a:r>
              <a:rPr lang="en-US" dirty="0"/>
              <a:t>Integration</a:t>
            </a:r>
          </a:p>
          <a:p>
            <a:pPr>
              <a:buFont typeface="Zapf Dingbats"/>
              <a:buChar char="✤"/>
            </a:pPr>
            <a:r>
              <a:rPr lang="en-US" dirty="0"/>
              <a:t>Integration testing</a:t>
            </a:r>
          </a:p>
          <a:p>
            <a:pPr>
              <a:buFont typeface="Zapf Dingbats"/>
              <a:buChar char="✤"/>
            </a:pPr>
            <a:r>
              <a:rPr lang="en-US" dirty="0"/>
              <a:t>Non-functional requirement</a:t>
            </a:r>
          </a:p>
          <a:p>
            <a:pPr>
              <a:buFont typeface="Zapf Dingbats"/>
              <a:buChar char="✤"/>
            </a:pPr>
            <a:r>
              <a:rPr lang="en-US" dirty="0"/>
              <a:t>Robustness testing</a:t>
            </a:r>
          </a:p>
          <a:p>
            <a:pPr>
              <a:buFont typeface="Zapf Dingbats"/>
              <a:buChar char="✤"/>
            </a:pPr>
            <a:r>
              <a:rPr lang="en-US" dirty="0"/>
              <a:t>Stub</a:t>
            </a:r>
          </a:p>
          <a:p>
            <a:pPr>
              <a:buFont typeface="Zapf Dingbats"/>
              <a:buChar char="✤"/>
            </a:pPr>
            <a:r>
              <a:rPr lang="en-US" dirty="0"/>
              <a:t>System testing</a:t>
            </a:r>
          </a:p>
          <a:p>
            <a:pPr>
              <a:buFont typeface="Zapf Dingbats"/>
              <a:buChar char="✤"/>
            </a:pPr>
            <a:r>
              <a:rPr lang="en-US" dirty="0"/>
              <a:t>Test level</a:t>
            </a:r>
          </a:p>
          <a:p>
            <a:pPr>
              <a:buFont typeface="Zapf Dingbats"/>
              <a:buChar char="✤"/>
            </a:pPr>
            <a:r>
              <a:rPr lang="en-US" dirty="0"/>
              <a:t>Test-driven development</a:t>
            </a:r>
          </a:p>
          <a:p>
            <a:pPr>
              <a:buFont typeface="Zapf Dingbats"/>
              <a:buChar char="✤"/>
            </a:pPr>
            <a:r>
              <a:rPr lang="en-US" dirty="0"/>
              <a:t>Test environment</a:t>
            </a:r>
          </a:p>
          <a:p>
            <a:pPr>
              <a:buFont typeface="Zapf Dingbats"/>
              <a:buChar char="✤"/>
            </a:pPr>
            <a:r>
              <a:rPr lang="en-US" dirty="0"/>
              <a:t>User acceptance testing</a:t>
            </a:r>
          </a:p>
          <a:p>
            <a:pPr marL="0" indent="0">
              <a:buNone/>
            </a:pPr>
            <a:endParaRPr lang="en-US" dirty="0"/>
          </a:p>
          <a:p>
            <a:endParaRPr lang="en-US" dirty="0"/>
          </a:p>
        </p:txBody>
      </p:sp>
    </p:spTree>
    <p:extLst>
      <p:ext uri="{BB962C8B-B14F-4D97-AF65-F5344CB8AC3E}">
        <p14:creationId xmlns:p14="http://schemas.microsoft.com/office/powerpoint/2010/main" val="339881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t>
            </a:r>
            <a:r>
              <a:rPr lang="en-GB" i="1" dirty="0"/>
              <a:t>V</a:t>
            </a:r>
            <a:r>
              <a:rPr lang="en-GB" dirty="0"/>
              <a:t>" or Sequential Model(</a:t>
            </a:r>
            <a:r>
              <a:rPr lang="en-GB" dirty="0" err="1"/>
              <a:t>cont</a:t>
            </a:r>
            <a:r>
              <a:rPr lang="en-GB" dirty="0"/>
              <a:t>’)</a:t>
            </a:r>
          </a:p>
        </p:txBody>
      </p:sp>
      <p:grpSp>
        <p:nvGrpSpPr>
          <p:cNvPr id="4" name="Group 3"/>
          <p:cNvGrpSpPr/>
          <p:nvPr/>
        </p:nvGrpSpPr>
        <p:grpSpPr>
          <a:xfrm>
            <a:off x="1296682" y="1828800"/>
            <a:ext cx="9218918" cy="4825970"/>
            <a:chOff x="76200" y="685800"/>
            <a:chExt cx="11674545" cy="6111454"/>
          </a:xfrm>
        </p:grpSpPr>
        <p:sp>
          <p:nvSpPr>
            <p:cNvPr id="5" name="Right Arrow 4"/>
            <p:cNvSpPr/>
            <p:nvPr/>
          </p:nvSpPr>
          <p:spPr>
            <a:xfrm rot="18900000">
              <a:off x="8733159" y="1981200"/>
              <a:ext cx="228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Acceptance Tests</a:t>
              </a:r>
              <a:endParaRPr lang="en-GB" sz="1400" dirty="0"/>
            </a:p>
          </p:txBody>
        </p:sp>
        <p:sp>
          <p:nvSpPr>
            <p:cNvPr id="6" name="Right Arrow 5"/>
            <p:cNvSpPr/>
            <p:nvPr/>
          </p:nvSpPr>
          <p:spPr>
            <a:xfrm rot="18900000">
              <a:off x="7117506" y="3604046"/>
              <a:ext cx="228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Integration / System Test</a:t>
              </a:r>
              <a:endParaRPr lang="en-GB" sz="1400" dirty="0"/>
            </a:p>
          </p:txBody>
        </p:sp>
        <p:sp>
          <p:nvSpPr>
            <p:cNvPr id="7" name="Right Arrow 6"/>
            <p:cNvSpPr/>
            <p:nvPr/>
          </p:nvSpPr>
          <p:spPr>
            <a:xfrm rot="18900000">
              <a:off x="5501854" y="5204246"/>
              <a:ext cx="228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Component Test</a:t>
              </a:r>
              <a:endParaRPr lang="en-GB" sz="1400" dirty="0"/>
            </a:p>
          </p:txBody>
        </p:sp>
        <p:sp>
          <p:nvSpPr>
            <p:cNvPr id="8" name="Right Arrow 7"/>
            <p:cNvSpPr/>
            <p:nvPr/>
          </p:nvSpPr>
          <p:spPr>
            <a:xfrm rot="2700000">
              <a:off x="3749254" y="5158954"/>
              <a:ext cx="228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Implement system</a:t>
              </a:r>
              <a:endParaRPr lang="en-GB" sz="1400" dirty="0"/>
            </a:p>
          </p:txBody>
        </p:sp>
        <p:sp>
          <p:nvSpPr>
            <p:cNvPr id="9" name="Right Arrow 8"/>
            <p:cNvSpPr/>
            <p:nvPr/>
          </p:nvSpPr>
          <p:spPr>
            <a:xfrm rot="2700000">
              <a:off x="2149054" y="3558754"/>
              <a:ext cx="228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Design system</a:t>
              </a:r>
              <a:endParaRPr lang="en-GB" sz="1400" dirty="0"/>
            </a:p>
          </p:txBody>
        </p:sp>
        <p:sp>
          <p:nvSpPr>
            <p:cNvPr id="10" name="Right Arrow 9"/>
            <p:cNvSpPr/>
            <p:nvPr/>
          </p:nvSpPr>
          <p:spPr>
            <a:xfrm rot="2700000">
              <a:off x="594144" y="1981200"/>
              <a:ext cx="228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Capture requirements</a:t>
              </a:r>
              <a:endParaRPr lang="en-GB" sz="1400" dirty="0"/>
            </a:p>
          </p:txBody>
        </p:sp>
        <p:sp>
          <p:nvSpPr>
            <p:cNvPr id="11" name="Right Arrow 10"/>
            <p:cNvSpPr/>
            <p:nvPr/>
          </p:nvSpPr>
          <p:spPr>
            <a:xfrm>
              <a:off x="4953000" y="4572000"/>
              <a:ext cx="18288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Develop Tests</a:t>
              </a:r>
              <a:endParaRPr lang="en-GB" sz="1400" dirty="0"/>
            </a:p>
          </p:txBody>
        </p:sp>
        <p:sp>
          <p:nvSpPr>
            <p:cNvPr id="12" name="Right Arrow 11"/>
            <p:cNvSpPr/>
            <p:nvPr/>
          </p:nvSpPr>
          <p:spPr>
            <a:xfrm>
              <a:off x="3429000" y="2971800"/>
              <a:ext cx="48768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Develop Tests</a:t>
              </a:r>
              <a:endParaRPr lang="en-GB" sz="1400" dirty="0"/>
            </a:p>
          </p:txBody>
        </p:sp>
        <p:sp>
          <p:nvSpPr>
            <p:cNvPr id="13" name="Right Arrow 12"/>
            <p:cNvSpPr/>
            <p:nvPr/>
          </p:nvSpPr>
          <p:spPr>
            <a:xfrm>
              <a:off x="1828800" y="1371600"/>
              <a:ext cx="80772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Develop Tests</a:t>
              </a:r>
              <a:endParaRPr lang="en-GB" sz="1400" dirty="0"/>
            </a:p>
          </p:txBody>
        </p:sp>
        <p:sp>
          <p:nvSpPr>
            <p:cNvPr id="14" name="Cloud 13"/>
            <p:cNvSpPr/>
            <p:nvPr/>
          </p:nvSpPr>
          <p:spPr>
            <a:xfrm>
              <a:off x="76200" y="685800"/>
              <a:ext cx="1524000"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a:t>
              </a:r>
              <a:endParaRPr lang="en-GB" sz="1400" dirty="0"/>
            </a:p>
          </p:txBody>
        </p:sp>
        <p:pic>
          <p:nvPicPr>
            <p:cNvPr id="15" name="Picture 3" descr="C:\Users\skv\AppData\Local\Microsoft\Windows\Temporary Internet Files\Content.IE5\KHUKN12M\computer-workstation-8793-large[1].png"/>
            <p:cNvPicPr>
              <a:picLocks noChangeAspect="1" noChangeArrowheads="1"/>
            </p:cNvPicPr>
            <p:nvPr/>
          </p:nvPicPr>
          <p:blipFill>
            <a:blip r:embed="rId2" cstate="print"/>
            <a:srcRect/>
            <a:stretch>
              <a:fillRect/>
            </a:stretch>
          </p:blipFill>
          <p:spPr bwMode="auto">
            <a:xfrm>
              <a:off x="10674613" y="838200"/>
              <a:ext cx="1028700" cy="685800"/>
            </a:xfrm>
            <a:prstGeom prst="rect">
              <a:avLst/>
            </a:prstGeom>
            <a:noFill/>
          </p:spPr>
        </p:pic>
        <p:sp>
          <p:nvSpPr>
            <p:cNvPr id="16" name="TextBox 15"/>
            <p:cNvSpPr txBox="1"/>
            <p:nvPr/>
          </p:nvSpPr>
          <p:spPr>
            <a:xfrm>
              <a:off x="10731270" y="1535668"/>
              <a:ext cx="1019475" cy="445511"/>
            </a:xfrm>
            <a:prstGeom prst="rect">
              <a:avLst/>
            </a:prstGeom>
            <a:noFill/>
          </p:spPr>
          <p:txBody>
            <a:bodyPr wrap="none" rtlCol="0">
              <a:spAutoFit/>
            </a:bodyPr>
            <a:lstStyle/>
            <a:p>
              <a:r>
                <a:rPr lang="en-US" sz="1400" dirty="0"/>
                <a:t>System</a:t>
              </a:r>
              <a:endParaRPr lang="en-GB" sz="1400" dirty="0"/>
            </a:p>
          </p:txBody>
        </p:sp>
      </p:grpSp>
      <p:sp>
        <p:nvSpPr>
          <p:cNvPr id="17" name="Oval 16"/>
          <p:cNvSpPr/>
          <p:nvPr/>
        </p:nvSpPr>
        <p:spPr>
          <a:xfrm>
            <a:off x="5613828" y="2120142"/>
            <a:ext cx="369697" cy="37976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a:t>
            </a:r>
          </a:p>
        </p:txBody>
      </p:sp>
      <p:sp>
        <p:nvSpPr>
          <p:cNvPr id="18" name="Oval 17"/>
          <p:cNvSpPr/>
          <p:nvPr/>
        </p:nvSpPr>
        <p:spPr>
          <a:xfrm>
            <a:off x="5410200" y="3389833"/>
            <a:ext cx="369697" cy="37976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2</a:t>
            </a:r>
          </a:p>
        </p:txBody>
      </p:sp>
      <p:sp>
        <p:nvSpPr>
          <p:cNvPr id="20" name="Oval 19"/>
          <p:cNvSpPr/>
          <p:nvPr/>
        </p:nvSpPr>
        <p:spPr>
          <a:xfrm>
            <a:off x="5613828" y="4629639"/>
            <a:ext cx="369697" cy="37976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21" name="Oval 20"/>
          <p:cNvSpPr/>
          <p:nvPr/>
        </p:nvSpPr>
        <p:spPr>
          <a:xfrm>
            <a:off x="5877306" y="3383908"/>
            <a:ext cx="369697" cy="37976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3</a:t>
            </a:r>
          </a:p>
        </p:txBody>
      </p:sp>
    </p:spTree>
    <p:extLst>
      <p:ext uri="{BB962C8B-B14F-4D97-AF65-F5344CB8AC3E}">
        <p14:creationId xmlns:p14="http://schemas.microsoft.com/office/powerpoint/2010/main" val="1726956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3. Test Types or Targets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0314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Comparing test types</a:t>
            </a:r>
          </a:p>
        </p:txBody>
      </p:sp>
      <p:sp>
        <p:nvSpPr>
          <p:cNvPr id="5" name="Oval 4"/>
          <p:cNvSpPr/>
          <p:nvPr/>
        </p:nvSpPr>
        <p:spPr>
          <a:xfrm>
            <a:off x="5181600" y="1447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rPr>
              <a:t>Testing</a:t>
            </a:r>
          </a:p>
        </p:txBody>
      </p:sp>
      <p:sp>
        <p:nvSpPr>
          <p:cNvPr id="6" name="Oval 5"/>
          <p:cNvSpPr/>
          <p:nvPr/>
        </p:nvSpPr>
        <p:spPr>
          <a:xfrm>
            <a:off x="2438400" y="23622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rPr>
              <a:t>Static</a:t>
            </a:r>
          </a:p>
        </p:txBody>
      </p:sp>
      <p:sp>
        <p:nvSpPr>
          <p:cNvPr id="7" name="Oval 6"/>
          <p:cNvSpPr/>
          <p:nvPr/>
        </p:nvSpPr>
        <p:spPr>
          <a:xfrm>
            <a:off x="7924800" y="23622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rPr>
              <a:t>Dynamic</a:t>
            </a:r>
          </a:p>
        </p:txBody>
      </p:sp>
      <p:sp>
        <p:nvSpPr>
          <p:cNvPr id="9" name="Oval 8"/>
          <p:cNvSpPr/>
          <p:nvPr/>
        </p:nvSpPr>
        <p:spPr>
          <a:xfrm>
            <a:off x="1066800" y="3352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tx1"/>
                </a:solidFill>
              </a:rPr>
              <a:t>Static analysis</a:t>
            </a:r>
          </a:p>
        </p:txBody>
      </p:sp>
      <p:sp>
        <p:nvSpPr>
          <p:cNvPr id="10" name="Oval 9"/>
          <p:cNvSpPr/>
          <p:nvPr/>
        </p:nvSpPr>
        <p:spPr>
          <a:xfrm>
            <a:off x="3810000" y="3352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rPr>
              <a:t>Review</a:t>
            </a:r>
          </a:p>
        </p:txBody>
      </p:sp>
      <p:sp>
        <p:nvSpPr>
          <p:cNvPr id="12" name="Oval 11"/>
          <p:cNvSpPr/>
          <p:nvPr/>
        </p:nvSpPr>
        <p:spPr>
          <a:xfrm>
            <a:off x="7924800" y="3352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tx1"/>
                </a:solidFill>
              </a:rPr>
              <a:t>Black-box</a:t>
            </a:r>
          </a:p>
        </p:txBody>
      </p:sp>
      <p:sp>
        <p:nvSpPr>
          <p:cNvPr id="13" name="Oval 12"/>
          <p:cNvSpPr/>
          <p:nvPr/>
        </p:nvSpPr>
        <p:spPr>
          <a:xfrm>
            <a:off x="5943600" y="3352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300" b="1" dirty="0">
                <a:solidFill>
                  <a:schemeClr val="tx1"/>
                </a:solidFill>
              </a:rPr>
              <a:t>White-box</a:t>
            </a:r>
          </a:p>
        </p:txBody>
      </p:sp>
      <p:sp>
        <p:nvSpPr>
          <p:cNvPr id="14" name="Oval 13"/>
          <p:cNvSpPr/>
          <p:nvPr/>
        </p:nvSpPr>
        <p:spPr>
          <a:xfrm>
            <a:off x="9906000" y="3352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200" b="1" dirty="0">
                <a:solidFill>
                  <a:schemeClr val="tx1"/>
                </a:solidFill>
              </a:rPr>
              <a:t>Experience-based</a:t>
            </a:r>
          </a:p>
        </p:txBody>
      </p:sp>
      <p:sp>
        <p:nvSpPr>
          <p:cNvPr id="15" name="Oval 14"/>
          <p:cNvSpPr/>
          <p:nvPr/>
        </p:nvSpPr>
        <p:spPr>
          <a:xfrm>
            <a:off x="6781800" y="44196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300" b="1" dirty="0">
                <a:solidFill>
                  <a:schemeClr val="tx1"/>
                </a:solidFill>
              </a:rPr>
              <a:t>Functional</a:t>
            </a:r>
          </a:p>
        </p:txBody>
      </p:sp>
      <p:sp>
        <p:nvSpPr>
          <p:cNvPr id="16" name="Oval 15"/>
          <p:cNvSpPr/>
          <p:nvPr/>
        </p:nvSpPr>
        <p:spPr>
          <a:xfrm>
            <a:off x="9067800" y="44196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200" b="1" dirty="0">
                <a:solidFill>
                  <a:schemeClr val="tx1"/>
                </a:solidFill>
              </a:rPr>
              <a:t>Non-functional</a:t>
            </a:r>
          </a:p>
        </p:txBody>
      </p:sp>
      <p:cxnSp>
        <p:nvCxnSpPr>
          <p:cNvPr id="19" name="Straight Connector 18"/>
          <p:cNvCxnSpPr>
            <a:stCxn id="5" idx="4"/>
          </p:cNvCxnSpPr>
          <p:nvPr/>
        </p:nvCxnSpPr>
        <p:spPr>
          <a:xfrm flipH="1">
            <a:off x="3581400" y="2133600"/>
            <a:ext cx="25146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4"/>
          </p:cNvCxnSpPr>
          <p:nvPr/>
        </p:nvCxnSpPr>
        <p:spPr>
          <a:xfrm>
            <a:off x="6096000" y="2133600"/>
            <a:ext cx="25146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4"/>
            <a:endCxn id="9" idx="0"/>
          </p:cNvCxnSpPr>
          <p:nvPr/>
        </p:nvCxnSpPr>
        <p:spPr>
          <a:xfrm flipH="1">
            <a:off x="1981200" y="3048000"/>
            <a:ext cx="13716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a:off x="3352800" y="3048000"/>
            <a:ext cx="13716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12" idx="0"/>
          </p:cNvCxnSpPr>
          <p:nvPr/>
        </p:nvCxnSpPr>
        <p:spPr>
          <a:xfrm>
            <a:off x="8839200" y="30480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4"/>
            <a:endCxn id="13" idx="0"/>
          </p:cNvCxnSpPr>
          <p:nvPr/>
        </p:nvCxnSpPr>
        <p:spPr>
          <a:xfrm flipH="1">
            <a:off x="6858000" y="3048000"/>
            <a:ext cx="19812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4"/>
            <a:endCxn id="14" idx="0"/>
          </p:cNvCxnSpPr>
          <p:nvPr/>
        </p:nvCxnSpPr>
        <p:spPr>
          <a:xfrm>
            <a:off x="8839200" y="3048000"/>
            <a:ext cx="19812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4"/>
          </p:cNvCxnSpPr>
          <p:nvPr/>
        </p:nvCxnSpPr>
        <p:spPr>
          <a:xfrm flipH="1">
            <a:off x="7772400" y="4038600"/>
            <a:ext cx="10668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2" idx="4"/>
          </p:cNvCxnSpPr>
          <p:nvPr/>
        </p:nvCxnSpPr>
        <p:spPr>
          <a:xfrm>
            <a:off x="8839200" y="4038600"/>
            <a:ext cx="1219200" cy="381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Line Callout 2 (Accent Bar) 35"/>
          <p:cNvSpPr/>
          <p:nvPr/>
        </p:nvSpPr>
        <p:spPr>
          <a:xfrm flipH="1">
            <a:off x="838200" y="4419600"/>
            <a:ext cx="4267200" cy="1828800"/>
          </a:xfrm>
          <a:prstGeom prst="accentCallout2">
            <a:avLst>
              <a:gd name="adj1" fmla="val 972"/>
              <a:gd name="adj2" fmla="val -6000"/>
              <a:gd name="adj3" fmla="val -69399"/>
              <a:gd name="adj4" fmla="val -23334"/>
              <a:gd name="adj5" fmla="val -89815"/>
              <a:gd name="adj6" fmla="val -67214"/>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r"/>
            <a:r>
              <a:rPr lang="en-GB" sz="2800" dirty="0">
                <a:solidFill>
                  <a:schemeClr val="tx1"/>
                </a:solidFill>
              </a:rPr>
              <a:t>Change-related tests, regression &amp; confirmation, can be white-box, black-box &amp; experience-based</a:t>
            </a:r>
          </a:p>
        </p:txBody>
      </p:sp>
      <p:sp>
        <p:nvSpPr>
          <p:cNvPr id="3" name="Rectangular Callout 2"/>
          <p:cNvSpPr/>
          <p:nvPr/>
        </p:nvSpPr>
        <p:spPr>
          <a:xfrm>
            <a:off x="838200" y="1304544"/>
            <a:ext cx="2057400" cy="914400"/>
          </a:xfrm>
          <a:prstGeom prst="wedgeRectCallout">
            <a:avLst>
              <a:gd name="adj1" fmla="val 47315"/>
              <a:gd name="adj2" fmla="val 691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Does not involve execution of item under test.</a:t>
            </a:r>
          </a:p>
        </p:txBody>
      </p:sp>
    </p:spTree>
    <p:extLst>
      <p:ext uri="{BB962C8B-B14F-4D97-AF65-F5344CB8AC3E}">
        <p14:creationId xmlns:p14="http://schemas.microsoft.com/office/powerpoint/2010/main" val="1726956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Functionality test</a:t>
            </a:r>
          </a:p>
        </p:txBody>
      </p:sp>
      <p:sp>
        <p:nvSpPr>
          <p:cNvPr id="3" name="Content Placeholder 2"/>
          <p:cNvSpPr>
            <a:spLocks noGrp="1"/>
          </p:cNvSpPr>
          <p:nvPr>
            <p:ph idx="1"/>
          </p:nvPr>
        </p:nvSpPr>
        <p:spPr/>
        <p:txBody>
          <a:bodyPr>
            <a:normAutofit/>
          </a:bodyPr>
          <a:lstStyle/>
          <a:p>
            <a:r>
              <a:rPr lang="en-GB" dirty="0"/>
              <a:t>Look for reasonable or required action that is either not provided, inaccessible, or seriously impaired</a:t>
            </a:r>
          </a:p>
          <a:p>
            <a:pPr lvl="1"/>
            <a:r>
              <a:rPr lang="en-GB" dirty="0"/>
              <a:t>No ADD function on a calculator (essential function is missing)</a:t>
            </a:r>
          </a:p>
          <a:p>
            <a:pPr lvl="1"/>
            <a:r>
              <a:rPr lang="en-GB" dirty="0"/>
              <a:t>Add function implemented, “+” key doesn’t work (function is inaccessible)</a:t>
            </a:r>
          </a:p>
          <a:p>
            <a:pPr lvl="1"/>
            <a:r>
              <a:rPr lang="en-GB" dirty="0"/>
              <a:t>Can only add integers, not real numbers (seriously impaired)</a:t>
            </a:r>
          </a:p>
          <a:p>
            <a:r>
              <a:rPr lang="en-GB" dirty="0"/>
              <a:t>Verify the result of an action. Right action, wrong result</a:t>
            </a:r>
          </a:p>
          <a:p>
            <a:pPr lvl="1"/>
            <a:r>
              <a:rPr lang="en-GB" dirty="0"/>
              <a:t>E.g. Add function: 2 + 2 = 5</a:t>
            </a:r>
          </a:p>
        </p:txBody>
      </p:sp>
    </p:spTree>
    <p:extLst>
      <p:ext uri="{BB962C8B-B14F-4D97-AF65-F5344CB8AC3E}">
        <p14:creationId xmlns:p14="http://schemas.microsoft.com/office/powerpoint/2010/main" val="1726956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Functionality test (</a:t>
            </a:r>
            <a:r>
              <a:rPr lang="en-GB" dirty="0" err="1"/>
              <a:t>cont</a:t>
            </a:r>
            <a:r>
              <a:rPr lang="en-GB" dirty="0"/>
              <a:t>’)</a:t>
            </a:r>
          </a:p>
        </p:txBody>
      </p:sp>
      <p:sp>
        <p:nvSpPr>
          <p:cNvPr id="3" name="Content Placeholder 2"/>
          <p:cNvSpPr>
            <a:spLocks noGrp="1"/>
          </p:cNvSpPr>
          <p:nvPr>
            <p:ph idx="1"/>
          </p:nvPr>
        </p:nvSpPr>
        <p:spPr/>
        <p:txBody>
          <a:bodyPr>
            <a:normAutofit/>
          </a:bodyPr>
          <a:lstStyle/>
          <a:p>
            <a:r>
              <a:rPr lang="en-GB" dirty="0"/>
              <a:t>Functionality</a:t>
            </a:r>
          </a:p>
          <a:p>
            <a:pPr lvl="1"/>
            <a:r>
              <a:rPr lang="en-GB" dirty="0"/>
              <a:t>Check for undesirable side-effect. Right action and right result but wrong side-effect.</a:t>
            </a:r>
          </a:p>
          <a:p>
            <a:pPr lvl="2"/>
            <a:r>
              <a:rPr lang="en-GB" dirty="0"/>
              <a:t>E.g. Divide function: 2 / 2 = </a:t>
            </a:r>
            <a:r>
              <a:rPr lang="en-GB" b="1" dirty="0">
                <a:latin typeface="Times New Roman" pitchFamily="18" charset="0"/>
                <a:cs typeface="Times New Roman" pitchFamily="18" charset="0"/>
              </a:rPr>
              <a:t>I</a:t>
            </a:r>
            <a:r>
              <a:rPr lang="en-GB" dirty="0">
                <a:latin typeface="Times New Roman" pitchFamily="18" charset="0"/>
                <a:cs typeface="Times New Roman" pitchFamily="18" charset="0"/>
              </a:rPr>
              <a:t> (Roman numeral format)</a:t>
            </a:r>
          </a:p>
          <a:p>
            <a:pPr lvl="1">
              <a:buNone/>
            </a:pPr>
            <a:endParaRPr lang="en-GB" sz="2000" b="1" dirty="0">
              <a:latin typeface="Times New Roman" pitchFamily="18" charset="0"/>
              <a:cs typeface="Times New Roman" pitchFamily="18" charset="0"/>
            </a:endParaRPr>
          </a:p>
          <a:p>
            <a:pPr lvl="1"/>
            <a:r>
              <a:rPr lang="en-GB" sz="2600" dirty="0">
                <a:cs typeface="Times New Roman" pitchFamily="18" charset="0"/>
              </a:rPr>
              <a:t>System, subsystem or component functionality is described in documents like requirements specification, use cases, or a functional specification (sometimes). However, often some functions remain undocumented and testers must understand “reasonable behaviour”.</a:t>
            </a:r>
          </a:p>
          <a:p>
            <a:pPr lvl="1"/>
            <a:r>
              <a:rPr lang="en-GB" sz="2600" dirty="0">
                <a:cs typeface="Times New Roman" pitchFamily="18" charset="0"/>
              </a:rPr>
              <a:t>Specification might be wrong too!!!</a:t>
            </a:r>
          </a:p>
        </p:txBody>
      </p:sp>
    </p:spTree>
    <p:extLst>
      <p:ext uri="{BB962C8B-B14F-4D97-AF65-F5344CB8AC3E}">
        <p14:creationId xmlns:p14="http://schemas.microsoft.com/office/powerpoint/2010/main" val="3963241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Test</a:t>
            </a:r>
          </a:p>
        </p:txBody>
      </p:sp>
      <p:sp>
        <p:nvSpPr>
          <p:cNvPr id="3" name="Content Placeholder 2"/>
          <p:cNvSpPr>
            <a:spLocks noGrp="1"/>
          </p:cNvSpPr>
          <p:nvPr>
            <p:ph idx="1"/>
          </p:nvPr>
        </p:nvSpPr>
        <p:spPr/>
        <p:txBody>
          <a:bodyPr>
            <a:normAutofit/>
          </a:bodyPr>
          <a:lstStyle/>
          <a:p>
            <a:r>
              <a:rPr lang="en-GB" dirty="0"/>
              <a:t>(specialised functional test)</a:t>
            </a:r>
          </a:p>
          <a:p>
            <a:pPr lvl="1"/>
            <a:r>
              <a:rPr lang="en-GB" dirty="0"/>
              <a:t>Security threats include</a:t>
            </a:r>
          </a:p>
          <a:p>
            <a:pPr lvl="2"/>
            <a:r>
              <a:rPr lang="en-GB" dirty="0"/>
              <a:t>Virus, Trojan, etc.</a:t>
            </a:r>
          </a:p>
          <a:p>
            <a:pPr lvl="2"/>
            <a:r>
              <a:rPr lang="en-GB" dirty="0"/>
              <a:t>Cracking into servers</a:t>
            </a:r>
          </a:p>
          <a:p>
            <a:pPr lvl="2"/>
            <a:r>
              <a:rPr lang="en-GB" dirty="0"/>
              <a:t>Denial of service</a:t>
            </a:r>
          </a:p>
          <a:p>
            <a:pPr lvl="1"/>
            <a:r>
              <a:rPr lang="en-GB" dirty="0"/>
              <a:t>Common bad assumptions</a:t>
            </a:r>
          </a:p>
          <a:p>
            <a:pPr lvl="2"/>
            <a:r>
              <a:rPr lang="en-GB" dirty="0"/>
              <a:t>Encryption (HTTPS, SSL, etc.) on Web server solves security problems (data stored unencrypted</a:t>
            </a:r>
            <a:r>
              <a:rPr lang="en-US" altLang="zh-TW" dirty="0"/>
              <a:t>???</a:t>
            </a:r>
            <a:r>
              <a:rPr lang="zh-CN" altLang="en-US" dirty="0"/>
              <a:t>）</a:t>
            </a:r>
            <a:endParaRPr lang="en-GB" dirty="0"/>
          </a:p>
          <a:p>
            <a:pPr lvl="2"/>
            <a:r>
              <a:rPr lang="en-GB" dirty="0"/>
              <a:t>Buying a firewall solves problems (must be configured properly)</a:t>
            </a:r>
          </a:p>
          <a:p>
            <a:pPr lvl="2"/>
            <a:r>
              <a:rPr lang="en-GB" dirty="0"/>
              <a:t>Unskilled network or system administrators can solve problems</a:t>
            </a:r>
          </a:p>
          <a:p>
            <a:pPr lvl="1"/>
            <a:r>
              <a:rPr lang="en-GB" dirty="0"/>
              <a:t>Specialised field of test expertise</a:t>
            </a:r>
          </a:p>
        </p:txBody>
      </p:sp>
    </p:spTree>
    <p:extLst>
      <p:ext uri="{BB962C8B-B14F-4D97-AF65-F5344CB8AC3E}">
        <p14:creationId xmlns:p14="http://schemas.microsoft.com/office/powerpoint/2010/main" val="17269564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Interoperability test</a:t>
            </a:r>
          </a:p>
        </p:txBody>
      </p:sp>
      <p:sp>
        <p:nvSpPr>
          <p:cNvPr id="3" name="Content Placeholder 2"/>
          <p:cNvSpPr>
            <a:spLocks noGrp="1"/>
          </p:cNvSpPr>
          <p:nvPr>
            <p:ph idx="1"/>
          </p:nvPr>
        </p:nvSpPr>
        <p:spPr/>
        <p:txBody>
          <a:bodyPr>
            <a:normAutofit/>
          </a:bodyPr>
          <a:lstStyle/>
          <a:p>
            <a:r>
              <a:rPr lang="en-GB" dirty="0"/>
              <a:t>(another specialised functional test)</a:t>
            </a:r>
          </a:p>
          <a:p>
            <a:pPr lvl="1"/>
            <a:r>
              <a:rPr lang="en-GB" dirty="0"/>
              <a:t>Interoperability with programs, operating systems, databases</a:t>
            </a:r>
          </a:p>
          <a:p>
            <a:pPr lvl="1"/>
            <a:r>
              <a:rPr lang="en-GB" dirty="0"/>
              <a:t>Includes</a:t>
            </a:r>
          </a:p>
          <a:p>
            <a:pPr lvl="2"/>
            <a:r>
              <a:rPr lang="en-GB" dirty="0"/>
              <a:t>Interfaces between interoperating items</a:t>
            </a:r>
          </a:p>
          <a:p>
            <a:pPr lvl="2"/>
            <a:r>
              <a:rPr lang="en-GB" dirty="0"/>
              <a:t>Data interchange</a:t>
            </a:r>
          </a:p>
          <a:p>
            <a:pPr lvl="1"/>
            <a:r>
              <a:rPr lang="en-GB" dirty="0"/>
              <a:t>Test can be one-on-one or end-to-end on a collection of components.</a:t>
            </a:r>
          </a:p>
        </p:txBody>
      </p:sp>
    </p:spTree>
    <p:extLst>
      <p:ext uri="{BB962C8B-B14F-4D97-AF65-F5344CB8AC3E}">
        <p14:creationId xmlns:p14="http://schemas.microsoft.com/office/powerpoint/2010/main" val="1726956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9" y="533400"/>
            <a:ext cx="11256261" cy="914400"/>
          </a:xfrm>
        </p:spPr>
        <p:txBody>
          <a:bodyPr>
            <a:normAutofit fontScale="90000"/>
          </a:bodyPr>
          <a:lstStyle/>
          <a:p>
            <a:r>
              <a:rPr lang="en-GB" dirty="0"/>
              <a:t>Performance and Reliability Test (non-functional test)</a:t>
            </a:r>
          </a:p>
        </p:txBody>
      </p:sp>
      <p:grpSp>
        <p:nvGrpSpPr>
          <p:cNvPr id="4" name="Group 3"/>
          <p:cNvGrpSpPr/>
          <p:nvPr/>
        </p:nvGrpSpPr>
        <p:grpSpPr>
          <a:xfrm>
            <a:off x="6754195" y="3100599"/>
            <a:ext cx="5356601" cy="3393877"/>
            <a:chOff x="6172200" y="3311723"/>
            <a:chExt cx="5356601" cy="3393877"/>
          </a:xfrm>
        </p:grpSpPr>
        <p:sp>
          <p:nvSpPr>
            <p:cNvPr id="35" name="Rectangle 34"/>
            <p:cNvSpPr/>
            <p:nvPr/>
          </p:nvSpPr>
          <p:spPr>
            <a:xfrm>
              <a:off x="6709472" y="5635823"/>
              <a:ext cx="3200395" cy="6781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p:nvPr/>
          </p:nvCxnSpPr>
          <p:spPr>
            <a:xfrm>
              <a:off x="6709471" y="3578423"/>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572311" y="563582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72311" y="495002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572311" y="426422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572311" y="357842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709471" y="6321623"/>
              <a:ext cx="3200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7280971" y="638258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7921050" y="638258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8561129" y="638258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a:off x="9201207" y="638258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a:off x="9841287" y="6382583"/>
              <a:ext cx="137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54070" y="6397823"/>
              <a:ext cx="1915717" cy="307777"/>
            </a:xfrm>
            <a:prstGeom prst="rect">
              <a:avLst/>
            </a:prstGeom>
            <a:noFill/>
          </p:spPr>
          <p:txBody>
            <a:bodyPr wrap="none" rtlCol="0">
              <a:spAutoFit/>
            </a:bodyPr>
            <a:lstStyle/>
            <a:p>
              <a:r>
                <a:rPr lang="en-US" sz="1400" dirty="0"/>
                <a:t>Transaction Arrival Rate</a:t>
              </a:r>
              <a:endParaRPr lang="en-GB" sz="1400" dirty="0"/>
            </a:p>
          </p:txBody>
        </p:sp>
        <p:sp>
          <p:nvSpPr>
            <p:cNvPr id="32" name="TextBox 31"/>
            <p:cNvSpPr txBox="1"/>
            <p:nvPr/>
          </p:nvSpPr>
          <p:spPr>
            <a:xfrm>
              <a:off x="9634791" y="6397823"/>
              <a:ext cx="550151" cy="307777"/>
            </a:xfrm>
            <a:prstGeom prst="rect">
              <a:avLst/>
            </a:prstGeom>
            <a:noFill/>
          </p:spPr>
          <p:txBody>
            <a:bodyPr wrap="none" rtlCol="0">
              <a:spAutoFit/>
            </a:bodyPr>
            <a:lstStyle/>
            <a:p>
              <a:r>
                <a:rPr lang="en-US" sz="1400" dirty="0"/>
                <a:t>1000</a:t>
              </a:r>
              <a:endParaRPr lang="en-GB" sz="1400" dirty="0"/>
            </a:p>
          </p:txBody>
        </p:sp>
        <p:sp>
          <p:nvSpPr>
            <p:cNvPr id="33" name="TextBox 32"/>
            <p:cNvSpPr txBox="1"/>
            <p:nvPr/>
          </p:nvSpPr>
          <p:spPr>
            <a:xfrm>
              <a:off x="6296273" y="3424534"/>
              <a:ext cx="276038" cy="307777"/>
            </a:xfrm>
            <a:prstGeom prst="rect">
              <a:avLst/>
            </a:prstGeom>
            <a:noFill/>
          </p:spPr>
          <p:txBody>
            <a:bodyPr wrap="none" rtlCol="0">
              <a:spAutoFit/>
            </a:bodyPr>
            <a:lstStyle/>
            <a:p>
              <a:r>
                <a:rPr lang="en-US" sz="1400" dirty="0"/>
                <a:t>4</a:t>
              </a:r>
              <a:endParaRPr lang="en-GB" sz="1400" dirty="0"/>
            </a:p>
          </p:txBody>
        </p:sp>
        <p:sp>
          <p:nvSpPr>
            <p:cNvPr id="34" name="TextBox 33"/>
            <p:cNvSpPr txBox="1"/>
            <p:nvPr/>
          </p:nvSpPr>
          <p:spPr>
            <a:xfrm>
              <a:off x="6172200" y="3952448"/>
              <a:ext cx="400110" cy="2150525"/>
            </a:xfrm>
            <a:prstGeom prst="rect">
              <a:avLst/>
            </a:prstGeom>
            <a:noFill/>
          </p:spPr>
          <p:txBody>
            <a:bodyPr vert="vert270" wrap="none" rtlCol="0">
              <a:spAutoFit/>
            </a:bodyPr>
            <a:lstStyle/>
            <a:p>
              <a:r>
                <a:rPr lang="en-US" sz="1400" dirty="0"/>
                <a:t>Transaction Processing Time</a:t>
              </a:r>
              <a:endParaRPr lang="en-GB" sz="1400" dirty="0"/>
            </a:p>
          </p:txBody>
        </p:sp>
        <p:cxnSp>
          <p:nvCxnSpPr>
            <p:cNvPr id="37" name="Straight Connector 36"/>
            <p:cNvCxnSpPr/>
            <p:nvPr/>
          </p:nvCxnSpPr>
          <p:spPr>
            <a:xfrm>
              <a:off x="9909866" y="3578423"/>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709471" y="4492823"/>
              <a:ext cx="3200395" cy="1143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6715821" y="5305622"/>
              <a:ext cx="3187700" cy="558800"/>
            </a:xfrm>
            <a:custGeom>
              <a:avLst/>
              <a:gdLst>
                <a:gd name="connsiteX0" fmla="*/ 0 w 3187700"/>
                <a:gd name="connsiteY0" fmla="*/ 558800 h 558800"/>
                <a:gd name="connsiteX1" fmla="*/ 1720850 w 3187700"/>
                <a:gd name="connsiteY1" fmla="*/ 476250 h 558800"/>
                <a:gd name="connsiteX2" fmla="*/ 2768600 w 3187700"/>
                <a:gd name="connsiteY2" fmla="*/ 298450 h 558800"/>
                <a:gd name="connsiteX3" fmla="*/ 3187700 w 3187700"/>
                <a:gd name="connsiteY3" fmla="*/ 0 h 558800"/>
              </a:gdLst>
              <a:ahLst/>
              <a:cxnLst>
                <a:cxn ang="0">
                  <a:pos x="connsiteX0" y="connsiteY0"/>
                </a:cxn>
                <a:cxn ang="0">
                  <a:pos x="connsiteX1" y="connsiteY1"/>
                </a:cxn>
                <a:cxn ang="0">
                  <a:pos x="connsiteX2" y="connsiteY2"/>
                </a:cxn>
                <a:cxn ang="0">
                  <a:pos x="connsiteX3" y="connsiteY3"/>
                </a:cxn>
              </a:cxnLst>
              <a:rect l="l" t="t" r="r" b="b"/>
              <a:pathLst>
                <a:path w="3187700" h="558800">
                  <a:moveTo>
                    <a:pt x="0" y="558800"/>
                  </a:moveTo>
                  <a:cubicBezTo>
                    <a:pt x="629708" y="539221"/>
                    <a:pt x="1259417" y="519642"/>
                    <a:pt x="1720850" y="476250"/>
                  </a:cubicBezTo>
                  <a:cubicBezTo>
                    <a:pt x="2182283" y="432858"/>
                    <a:pt x="2524125" y="377825"/>
                    <a:pt x="2768600" y="298450"/>
                  </a:cubicBezTo>
                  <a:cubicBezTo>
                    <a:pt x="3013075" y="219075"/>
                    <a:pt x="3100387" y="109537"/>
                    <a:pt x="3187700" y="0"/>
                  </a:cubicBezTo>
                </a:path>
              </a:pathLst>
            </a:custGeom>
            <a:noFill/>
            <a:ln w="19050">
              <a:solidFill>
                <a:srgbClr val="00B05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reeform 41"/>
            <p:cNvSpPr/>
            <p:nvPr/>
          </p:nvSpPr>
          <p:spPr>
            <a:xfrm>
              <a:off x="6709471" y="3311723"/>
              <a:ext cx="3194050" cy="2838450"/>
            </a:xfrm>
            <a:custGeom>
              <a:avLst/>
              <a:gdLst>
                <a:gd name="connsiteX0" fmla="*/ 0 w 3194050"/>
                <a:gd name="connsiteY0" fmla="*/ 2838450 h 2838450"/>
                <a:gd name="connsiteX1" fmla="*/ 1168400 w 3194050"/>
                <a:gd name="connsiteY1" fmla="*/ 2622550 h 2838450"/>
                <a:gd name="connsiteX2" fmla="*/ 2292350 w 3194050"/>
                <a:gd name="connsiteY2" fmla="*/ 1936750 h 2838450"/>
                <a:gd name="connsiteX3" fmla="*/ 2940050 w 3194050"/>
                <a:gd name="connsiteY3" fmla="*/ 1016000 h 2838450"/>
                <a:gd name="connsiteX4" fmla="*/ 3194050 w 3194050"/>
                <a:gd name="connsiteY4" fmla="*/ 0 h 283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4050" h="2838450">
                  <a:moveTo>
                    <a:pt x="0" y="2838450"/>
                  </a:moveTo>
                  <a:cubicBezTo>
                    <a:pt x="393171" y="2805641"/>
                    <a:pt x="786342" y="2772833"/>
                    <a:pt x="1168400" y="2622550"/>
                  </a:cubicBezTo>
                  <a:cubicBezTo>
                    <a:pt x="1550458" y="2472267"/>
                    <a:pt x="1997075" y="2204508"/>
                    <a:pt x="2292350" y="1936750"/>
                  </a:cubicBezTo>
                  <a:cubicBezTo>
                    <a:pt x="2587625" y="1668992"/>
                    <a:pt x="2789767" y="1338792"/>
                    <a:pt x="2940050" y="1016000"/>
                  </a:cubicBezTo>
                  <a:cubicBezTo>
                    <a:pt x="3090333" y="693208"/>
                    <a:pt x="3142191" y="346604"/>
                    <a:pt x="3194050" y="0"/>
                  </a:cubicBezTo>
                </a:path>
              </a:pathLst>
            </a:cu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reeform 44"/>
            <p:cNvSpPr/>
            <p:nvPr/>
          </p:nvSpPr>
          <p:spPr>
            <a:xfrm>
              <a:off x="6715821" y="5648523"/>
              <a:ext cx="3187700" cy="558800"/>
            </a:xfrm>
            <a:custGeom>
              <a:avLst/>
              <a:gdLst>
                <a:gd name="connsiteX0" fmla="*/ 0 w 3187700"/>
                <a:gd name="connsiteY0" fmla="*/ 558800 h 558800"/>
                <a:gd name="connsiteX1" fmla="*/ 1720850 w 3187700"/>
                <a:gd name="connsiteY1" fmla="*/ 476250 h 558800"/>
                <a:gd name="connsiteX2" fmla="*/ 2768600 w 3187700"/>
                <a:gd name="connsiteY2" fmla="*/ 298450 h 558800"/>
                <a:gd name="connsiteX3" fmla="*/ 3187700 w 3187700"/>
                <a:gd name="connsiteY3" fmla="*/ 0 h 558800"/>
              </a:gdLst>
              <a:ahLst/>
              <a:cxnLst>
                <a:cxn ang="0">
                  <a:pos x="connsiteX0" y="connsiteY0"/>
                </a:cxn>
                <a:cxn ang="0">
                  <a:pos x="connsiteX1" y="connsiteY1"/>
                </a:cxn>
                <a:cxn ang="0">
                  <a:pos x="connsiteX2" y="connsiteY2"/>
                </a:cxn>
                <a:cxn ang="0">
                  <a:pos x="connsiteX3" y="connsiteY3"/>
                </a:cxn>
              </a:cxnLst>
              <a:rect l="l" t="t" r="r" b="b"/>
              <a:pathLst>
                <a:path w="3187700" h="558800">
                  <a:moveTo>
                    <a:pt x="0" y="558800"/>
                  </a:moveTo>
                  <a:cubicBezTo>
                    <a:pt x="629708" y="539221"/>
                    <a:pt x="1259417" y="519642"/>
                    <a:pt x="1720850" y="476250"/>
                  </a:cubicBezTo>
                  <a:cubicBezTo>
                    <a:pt x="2182283" y="432858"/>
                    <a:pt x="2524125" y="377825"/>
                    <a:pt x="2768600" y="298450"/>
                  </a:cubicBezTo>
                  <a:cubicBezTo>
                    <a:pt x="3013075" y="219075"/>
                    <a:pt x="3100387" y="109537"/>
                    <a:pt x="3187700" y="0"/>
                  </a:cubicBezTo>
                </a:path>
              </a:pathLst>
            </a:custGeom>
            <a:noFill/>
            <a:ln w="19050">
              <a:solidFill>
                <a:srgbClr val="00B05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reeform 47"/>
            <p:cNvSpPr/>
            <p:nvPr/>
          </p:nvSpPr>
          <p:spPr>
            <a:xfrm>
              <a:off x="6715821" y="4915731"/>
              <a:ext cx="3187700" cy="558800"/>
            </a:xfrm>
            <a:custGeom>
              <a:avLst/>
              <a:gdLst>
                <a:gd name="connsiteX0" fmla="*/ 0 w 3187700"/>
                <a:gd name="connsiteY0" fmla="*/ 558800 h 558800"/>
                <a:gd name="connsiteX1" fmla="*/ 1720850 w 3187700"/>
                <a:gd name="connsiteY1" fmla="*/ 476250 h 558800"/>
                <a:gd name="connsiteX2" fmla="*/ 2768600 w 3187700"/>
                <a:gd name="connsiteY2" fmla="*/ 298450 h 558800"/>
                <a:gd name="connsiteX3" fmla="*/ 3187700 w 3187700"/>
                <a:gd name="connsiteY3" fmla="*/ 0 h 558800"/>
              </a:gdLst>
              <a:ahLst/>
              <a:cxnLst>
                <a:cxn ang="0">
                  <a:pos x="connsiteX0" y="connsiteY0"/>
                </a:cxn>
                <a:cxn ang="0">
                  <a:pos x="connsiteX1" y="connsiteY1"/>
                </a:cxn>
                <a:cxn ang="0">
                  <a:pos x="connsiteX2" y="connsiteY2"/>
                </a:cxn>
                <a:cxn ang="0">
                  <a:pos x="connsiteX3" y="connsiteY3"/>
                </a:cxn>
              </a:cxnLst>
              <a:rect l="l" t="t" r="r" b="b"/>
              <a:pathLst>
                <a:path w="3187700" h="558800">
                  <a:moveTo>
                    <a:pt x="0" y="558800"/>
                  </a:moveTo>
                  <a:cubicBezTo>
                    <a:pt x="629708" y="539221"/>
                    <a:pt x="1259417" y="519642"/>
                    <a:pt x="1720850" y="476250"/>
                  </a:cubicBezTo>
                  <a:cubicBezTo>
                    <a:pt x="2182283" y="432858"/>
                    <a:pt x="2524125" y="377825"/>
                    <a:pt x="2768600" y="298450"/>
                  </a:cubicBezTo>
                  <a:cubicBezTo>
                    <a:pt x="3013075" y="219075"/>
                    <a:pt x="3100387" y="109537"/>
                    <a:pt x="3187700" y="0"/>
                  </a:cubicBezTo>
                </a:path>
              </a:pathLst>
            </a:custGeom>
            <a:noFill/>
            <a:ln w="19050">
              <a:solidFill>
                <a:srgbClr val="00B05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ight Brace 48"/>
            <p:cNvSpPr/>
            <p:nvPr/>
          </p:nvSpPr>
          <p:spPr>
            <a:xfrm>
              <a:off x="9909868" y="5643443"/>
              <a:ext cx="228604" cy="670560"/>
            </a:xfrm>
            <a:prstGeom prst="rightBrace">
              <a:avLst>
                <a:gd name="adj1" fmla="val 3372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0" name="TextBox 49"/>
            <p:cNvSpPr txBox="1"/>
            <p:nvPr/>
          </p:nvSpPr>
          <p:spPr>
            <a:xfrm>
              <a:off x="10248641" y="5562600"/>
              <a:ext cx="1280160" cy="646331"/>
            </a:xfrm>
            <a:prstGeom prst="rect">
              <a:avLst/>
            </a:prstGeom>
            <a:noFill/>
          </p:spPr>
          <p:txBody>
            <a:bodyPr wrap="square" lIns="0" tIns="0" rIns="0" bIns="0" rtlCol="0">
              <a:spAutoFit/>
            </a:bodyPr>
            <a:lstStyle/>
            <a:p>
              <a:r>
                <a:rPr lang="en-US" sz="1400" dirty="0"/>
                <a:t>Acceptable performance</a:t>
              </a:r>
            </a:p>
            <a:p>
              <a:r>
                <a:rPr lang="en-US" sz="1400" dirty="0"/>
                <a:t>(within 1 second)</a:t>
              </a:r>
              <a:endParaRPr lang="en-GB" sz="1400" dirty="0"/>
            </a:p>
          </p:txBody>
        </p:sp>
        <p:sp>
          <p:nvSpPr>
            <p:cNvPr id="51" name="Oval 50"/>
            <p:cNvSpPr/>
            <p:nvPr/>
          </p:nvSpPr>
          <p:spPr>
            <a:xfrm>
              <a:off x="7958833" y="4870964"/>
              <a:ext cx="231775" cy="231775"/>
            </a:xfrm>
            <a:prstGeom prst="ellipse">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endParaRPr lang="en-GB" dirty="0">
                <a:solidFill>
                  <a:srgbClr val="FF0000"/>
                </a:solidFill>
              </a:endParaRPr>
            </a:p>
          </p:txBody>
        </p:sp>
        <p:sp>
          <p:nvSpPr>
            <p:cNvPr id="52" name="Oval 51"/>
            <p:cNvSpPr/>
            <p:nvPr/>
          </p:nvSpPr>
          <p:spPr>
            <a:xfrm>
              <a:off x="9473940" y="3905447"/>
              <a:ext cx="231775" cy="231775"/>
            </a:xfrm>
            <a:prstGeom prst="ellipse">
              <a:avLst/>
            </a:prstGeom>
            <a:solidFill>
              <a:schemeClr val="bg1">
                <a:lumMod val="95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2</a:t>
              </a:r>
              <a:endParaRPr lang="en-GB" dirty="0">
                <a:solidFill>
                  <a:srgbClr val="0000FF"/>
                </a:solidFill>
              </a:endParaRPr>
            </a:p>
          </p:txBody>
        </p:sp>
        <p:sp>
          <p:nvSpPr>
            <p:cNvPr id="53" name="Oval 52"/>
            <p:cNvSpPr/>
            <p:nvPr/>
          </p:nvSpPr>
          <p:spPr>
            <a:xfrm>
              <a:off x="9630660" y="5153650"/>
              <a:ext cx="231775" cy="231775"/>
            </a:xfrm>
            <a:prstGeom prst="ellipse">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3</a:t>
              </a:r>
              <a:endParaRPr lang="en-GB" dirty="0">
                <a:solidFill>
                  <a:srgbClr val="00B050"/>
                </a:solidFill>
              </a:endParaRPr>
            </a:p>
          </p:txBody>
        </p:sp>
      </p:grpSp>
      <p:sp>
        <p:nvSpPr>
          <p:cNvPr id="56" name="Content Placeholder 2"/>
          <p:cNvSpPr txBox="1">
            <a:spLocks/>
          </p:cNvSpPr>
          <p:nvPr/>
        </p:nvSpPr>
        <p:spPr>
          <a:xfrm>
            <a:off x="293859" y="1567059"/>
            <a:ext cx="5932608" cy="490854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dirty="0"/>
              <a:t>Performance problems:</a:t>
            </a:r>
          </a:p>
          <a:p>
            <a:pPr marL="1371600" lvl="2" indent="-457200">
              <a:buFont typeface="+mj-lt"/>
              <a:buAutoNum type="arabicPeriod"/>
            </a:pPr>
            <a:r>
              <a:rPr lang="en-GB" dirty="0">
                <a:solidFill>
                  <a:srgbClr val="FF0000"/>
                </a:solidFill>
              </a:rPr>
              <a:t>Too slow throughout performance curve regardless load level.</a:t>
            </a:r>
          </a:p>
          <a:p>
            <a:pPr marL="1371600" lvl="2" indent="-457200">
              <a:buFont typeface="+mj-lt"/>
              <a:buAutoNum type="arabicPeriod"/>
            </a:pPr>
            <a:r>
              <a:rPr lang="en-GB" dirty="0">
                <a:solidFill>
                  <a:srgbClr val="0000FF"/>
                </a:solidFill>
              </a:rPr>
              <a:t>Unacceptable “knee” in performance curve.</a:t>
            </a:r>
          </a:p>
          <a:p>
            <a:pPr lvl="3"/>
            <a:r>
              <a:rPr lang="en-GB" dirty="0">
                <a:solidFill>
                  <a:srgbClr val="0000FF"/>
                </a:solidFill>
              </a:rPr>
              <a:t>Become unacceptable slow at about 500 transactions per minute</a:t>
            </a:r>
            <a:endParaRPr lang="en-GB" dirty="0"/>
          </a:p>
          <a:p>
            <a:pPr marL="1371600" lvl="2" indent="-457200">
              <a:buFont typeface="+mj-lt"/>
              <a:buAutoNum type="arabicPeriod"/>
            </a:pPr>
            <a:r>
              <a:rPr lang="en-GB" dirty="0">
                <a:solidFill>
                  <a:srgbClr val="00B050"/>
                </a:solidFill>
              </a:rPr>
              <a:t>Unacceptable performance degradation over time</a:t>
            </a:r>
          </a:p>
          <a:p>
            <a:pPr lvl="3"/>
            <a:r>
              <a:rPr lang="en-US" dirty="0">
                <a:solidFill>
                  <a:srgbClr val="00B050"/>
                </a:solidFill>
              </a:rPr>
              <a:t>Acceptable when first tested, re-tests without reboot show unacceptable performance</a:t>
            </a:r>
          </a:p>
          <a:p>
            <a:pPr lvl="3"/>
            <a:r>
              <a:rPr lang="en-US" dirty="0">
                <a:solidFill>
                  <a:srgbClr val="00B050"/>
                </a:solidFill>
              </a:rPr>
              <a:t>Often connected to reliability issue</a:t>
            </a:r>
            <a:endParaRPr lang="en-GB" dirty="0">
              <a:solidFill>
                <a:srgbClr val="00B050"/>
              </a:solidFill>
            </a:endParaRPr>
          </a:p>
        </p:txBody>
      </p:sp>
      <p:sp>
        <p:nvSpPr>
          <p:cNvPr id="3" name="TextBox 2"/>
          <p:cNvSpPr txBox="1"/>
          <p:nvPr/>
        </p:nvSpPr>
        <p:spPr>
          <a:xfrm>
            <a:off x="7343768" y="1671380"/>
            <a:ext cx="3146508" cy="1190929"/>
          </a:xfrm>
          <a:prstGeom prst="rect">
            <a:avLst/>
          </a:prstGeom>
          <a:solidFill>
            <a:schemeClr val="bg1">
              <a:lumMod val="85000"/>
            </a:schemeClr>
          </a:solidFill>
        </p:spPr>
        <p:txBody>
          <a:bodyPr wrap="square" lIns="0" tIns="0" rIns="0" bIns="0" rtlCol="0">
            <a:noAutofit/>
          </a:bodyPr>
          <a:lstStyle/>
          <a:p>
            <a:r>
              <a:rPr lang="en-GB" sz="2000" dirty="0"/>
              <a:t>A system is suppose to be able to process a transaction within 1 second at loads up to 1000 transactions per minute.</a:t>
            </a:r>
          </a:p>
        </p:txBody>
      </p:sp>
    </p:spTree>
    <p:extLst>
      <p:ext uri="{BB962C8B-B14F-4D97-AF65-F5344CB8AC3E}">
        <p14:creationId xmlns:p14="http://schemas.microsoft.com/office/powerpoint/2010/main" val="2134559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 y="542809"/>
            <a:ext cx="11353800" cy="914400"/>
          </a:xfrm>
        </p:spPr>
        <p:txBody>
          <a:bodyPr>
            <a:normAutofit fontScale="90000"/>
          </a:bodyPr>
          <a:lstStyle/>
          <a:p>
            <a:r>
              <a:rPr lang="en-GB" dirty="0"/>
              <a:t>Performance and Reliability Test (non-functional test)</a:t>
            </a:r>
          </a:p>
        </p:txBody>
      </p:sp>
      <p:sp>
        <p:nvSpPr>
          <p:cNvPr id="3" name="Content Placeholder 2"/>
          <p:cNvSpPr>
            <a:spLocks noGrp="1"/>
          </p:cNvSpPr>
          <p:nvPr>
            <p:ph idx="1"/>
          </p:nvPr>
        </p:nvSpPr>
        <p:spPr/>
        <p:txBody>
          <a:bodyPr>
            <a:normAutofit/>
          </a:bodyPr>
          <a:lstStyle/>
          <a:p>
            <a:r>
              <a:rPr lang="en-GB" dirty="0"/>
              <a:t>Reliability tests look for</a:t>
            </a:r>
          </a:p>
          <a:p>
            <a:pPr lvl="1"/>
            <a:r>
              <a:rPr lang="en-GB" dirty="0"/>
              <a:t>system fails to complete normal functions</a:t>
            </a:r>
          </a:p>
          <a:p>
            <a:pPr lvl="1"/>
            <a:r>
              <a:rPr lang="en-GB" dirty="0"/>
              <a:t>system functions normally, but randomly crashes or hangs</a:t>
            </a:r>
          </a:p>
        </p:txBody>
      </p:sp>
    </p:spTree>
    <p:extLst>
      <p:ext uri="{BB962C8B-B14F-4D97-AF65-F5344CB8AC3E}">
        <p14:creationId xmlns:p14="http://schemas.microsoft.com/office/powerpoint/2010/main" val="1726956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 y="533400"/>
            <a:ext cx="11183112" cy="914400"/>
          </a:xfrm>
        </p:spPr>
        <p:txBody>
          <a:bodyPr>
            <a:normAutofit fontScale="90000"/>
          </a:bodyPr>
          <a:lstStyle/>
          <a:p>
            <a:r>
              <a:rPr lang="en-GB" dirty="0"/>
              <a:t>Performance and Reliability Test (non-functional test)</a:t>
            </a:r>
          </a:p>
        </p:txBody>
      </p:sp>
      <p:sp>
        <p:nvSpPr>
          <p:cNvPr id="3" name="Content Placeholder 2"/>
          <p:cNvSpPr>
            <a:spLocks noGrp="1"/>
          </p:cNvSpPr>
          <p:nvPr>
            <p:ph idx="1"/>
          </p:nvPr>
        </p:nvSpPr>
        <p:spPr/>
        <p:txBody>
          <a:bodyPr>
            <a:normAutofit/>
          </a:bodyPr>
          <a:lstStyle/>
          <a:p>
            <a:r>
              <a:rPr lang="en-GB" dirty="0"/>
              <a:t>Test conditions for performance and reliability tests:</a:t>
            </a:r>
          </a:p>
          <a:p>
            <a:pPr lvl="1"/>
            <a:r>
              <a:rPr lang="en-GB" b="1" dirty="0"/>
              <a:t>Stress</a:t>
            </a:r>
            <a:r>
              <a:rPr lang="en-GB" dirty="0"/>
              <a:t>: create extreme conditions cause failure through a combination of error forcing, capacity and volume tests.</a:t>
            </a:r>
          </a:p>
          <a:p>
            <a:pPr lvl="1"/>
            <a:r>
              <a:rPr lang="en-GB" b="1" dirty="0"/>
              <a:t>Capacity</a:t>
            </a:r>
            <a:r>
              <a:rPr lang="en-GB" dirty="0"/>
              <a:t>: focus on functionality, performance or reliability problems due to </a:t>
            </a:r>
            <a:r>
              <a:rPr lang="en-GB" b="1" dirty="0"/>
              <a:t>resource depletion</a:t>
            </a:r>
          </a:p>
          <a:p>
            <a:pPr lvl="2"/>
            <a:r>
              <a:rPr lang="en-GB" dirty="0"/>
              <a:t>Example: fill hard drive or memory to 80+%</a:t>
            </a:r>
          </a:p>
          <a:p>
            <a:pPr lvl="1"/>
            <a:r>
              <a:rPr lang="en-GB" b="1" dirty="0"/>
              <a:t>Volume</a:t>
            </a:r>
            <a:r>
              <a:rPr lang="en-GB" dirty="0"/>
              <a:t>: focus on functionality, performance or reliability problems due to the rate of </a:t>
            </a:r>
            <a:r>
              <a:rPr lang="en-GB" b="1" dirty="0"/>
              <a:t>data flows</a:t>
            </a:r>
          </a:p>
          <a:p>
            <a:pPr lvl="2"/>
            <a:r>
              <a:rPr lang="en-GB" dirty="0"/>
              <a:t>Example, run 80+% of rated transactions per minute, 80+% of simultaneous users, etc.</a:t>
            </a:r>
          </a:p>
          <a:p>
            <a:pPr lvl="1"/>
            <a:r>
              <a:rPr lang="en-GB" dirty="0"/>
              <a:t>Generally, degradation starts to occur at 80% of resources utilisation.</a:t>
            </a:r>
          </a:p>
        </p:txBody>
      </p:sp>
    </p:spTree>
    <p:extLst>
      <p:ext uri="{BB962C8B-B14F-4D97-AF65-F5344CB8AC3E}">
        <p14:creationId xmlns:p14="http://schemas.microsoft.com/office/powerpoint/2010/main" val="1726956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Maintenance and Maintainability</a:t>
            </a:r>
          </a:p>
        </p:txBody>
      </p:sp>
      <p:sp>
        <p:nvSpPr>
          <p:cNvPr id="3" name="Content Placeholder 2"/>
          <p:cNvSpPr>
            <a:spLocks noGrp="1"/>
          </p:cNvSpPr>
          <p:nvPr>
            <p:ph idx="1"/>
          </p:nvPr>
        </p:nvSpPr>
        <p:spPr/>
        <p:txBody>
          <a:bodyPr>
            <a:normAutofit/>
          </a:bodyPr>
          <a:lstStyle/>
          <a:p>
            <a:r>
              <a:rPr lang="en-GB" dirty="0"/>
              <a:t>Maintenance Test (non-functional) looks for:</a:t>
            </a:r>
          </a:p>
          <a:p>
            <a:pPr lvl="1"/>
            <a:r>
              <a:rPr lang="en-GB" dirty="0"/>
              <a:t>Problems with update and patch install and uninstall processes</a:t>
            </a:r>
          </a:p>
          <a:p>
            <a:pPr lvl="1"/>
            <a:r>
              <a:rPr lang="en-GB" dirty="0"/>
              <a:t>Problems with configuration changes (e.g. plug-and-play, hot plugging, adding disk space, etc.)</a:t>
            </a:r>
          </a:p>
          <a:p>
            <a:r>
              <a:rPr lang="en-GB" dirty="0"/>
              <a:t>Maintainability Test (non-functional) looks for:</a:t>
            </a:r>
          </a:p>
          <a:p>
            <a:pPr lvl="1"/>
            <a:r>
              <a:rPr lang="en-GB" dirty="0"/>
              <a:t>Software itself (source code) is not maintainable</a:t>
            </a:r>
          </a:p>
          <a:p>
            <a:pPr lvl="1"/>
            <a:r>
              <a:rPr lang="en-GB" dirty="0"/>
              <a:t>Database is not upgradeable</a:t>
            </a:r>
          </a:p>
          <a:p>
            <a:pPr lvl="1"/>
            <a:r>
              <a:rPr lang="en-GB" dirty="0"/>
              <a:t>Database grows monotonically (exceed storage / performance problems)</a:t>
            </a:r>
          </a:p>
          <a:p>
            <a:pPr lvl="1"/>
            <a:r>
              <a:rPr lang="en-GB" dirty="0"/>
              <a:t>Software not efficiently testable during maintenance (e.g. excessive regression)</a:t>
            </a:r>
          </a:p>
        </p:txBody>
      </p:sp>
    </p:spTree>
    <p:extLst>
      <p:ext uri="{BB962C8B-B14F-4D97-AF65-F5344CB8AC3E}">
        <p14:creationId xmlns:p14="http://schemas.microsoft.com/office/powerpoint/2010/main" val="17269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lstStyle/>
          <a:p>
            <a:r>
              <a:rPr lang="en-GB" dirty="0"/>
              <a:t>"</a:t>
            </a:r>
            <a:r>
              <a:rPr lang="en-GB" i="1" dirty="0"/>
              <a:t>V</a:t>
            </a:r>
            <a:r>
              <a:rPr lang="en-GB" dirty="0"/>
              <a:t>" or Sequential Model(</a:t>
            </a:r>
            <a:r>
              <a:rPr lang="en-GB" dirty="0" err="1"/>
              <a:t>cont</a:t>
            </a:r>
            <a:r>
              <a:rPr lang="en-GB" dirty="0"/>
              <a:t>’)</a:t>
            </a:r>
          </a:p>
        </p:txBody>
      </p:sp>
      <p:sp>
        <p:nvSpPr>
          <p:cNvPr id="17" name="Content Placeholder 2"/>
          <p:cNvSpPr>
            <a:spLocks noGrp="1"/>
          </p:cNvSpPr>
          <p:nvPr>
            <p:ph idx="1"/>
          </p:nvPr>
        </p:nvSpPr>
        <p:spPr/>
        <p:txBody>
          <a:bodyPr/>
          <a:lstStyle/>
          <a:p>
            <a:r>
              <a:rPr lang="en-GB" dirty="0"/>
              <a:t>“Develop Tests” cross-arms indicate the test planning, analysis, design and implementation activities.</a:t>
            </a:r>
          </a:p>
          <a:p>
            <a:r>
              <a:rPr lang="en-GB" dirty="0"/>
              <a:t>The cross-arm originates from a stage that produce the primary test basis of the corresponding test level.</a:t>
            </a:r>
          </a:p>
          <a:p>
            <a:pPr marL="798513" lvl="1" indent="-341313">
              <a:buFont typeface="+mj-lt"/>
              <a:buAutoNum type="arabicPeriod"/>
            </a:pPr>
            <a:r>
              <a:rPr lang="en-GB" dirty="0"/>
              <a:t>Requirement specifications are primary basis for acceptance testing.</a:t>
            </a:r>
          </a:p>
          <a:p>
            <a:pPr marL="798513" lvl="1" indent="-341313">
              <a:buFont typeface="+mj-lt"/>
              <a:buAutoNum type="arabicPeriod"/>
            </a:pPr>
            <a:r>
              <a:rPr lang="en-GB" dirty="0"/>
              <a:t>Requirement specifications &amp; high level design are primary basis for system testing.</a:t>
            </a:r>
          </a:p>
          <a:p>
            <a:pPr marL="798513" lvl="1" indent="-341313">
              <a:buFont typeface="+mj-lt"/>
              <a:buAutoNum type="arabicPeriod"/>
            </a:pPr>
            <a:r>
              <a:rPr lang="en-GB" dirty="0"/>
              <a:t>High level &amp; detailed design are primary basis for integration testing.</a:t>
            </a:r>
          </a:p>
          <a:p>
            <a:pPr marL="798513" lvl="1" indent="-341313">
              <a:buFont typeface="+mj-lt"/>
              <a:buAutoNum type="arabicPeriod"/>
            </a:pPr>
            <a:r>
              <a:rPr lang="en-GB" dirty="0"/>
              <a:t>Detailed design &amp; code are primary basis for unit testing.</a:t>
            </a:r>
          </a:p>
        </p:txBody>
      </p:sp>
    </p:spTree>
    <p:extLst>
      <p:ext uri="{BB962C8B-B14F-4D97-AF65-F5344CB8AC3E}">
        <p14:creationId xmlns:p14="http://schemas.microsoft.com/office/powerpoint/2010/main" val="418423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Usability and User Interface (non-functional)</a:t>
            </a:r>
          </a:p>
        </p:txBody>
      </p:sp>
      <p:sp>
        <p:nvSpPr>
          <p:cNvPr id="3" name="Content Placeholder 2"/>
          <p:cNvSpPr>
            <a:spLocks noGrp="1"/>
          </p:cNvSpPr>
          <p:nvPr>
            <p:ph idx="1"/>
          </p:nvPr>
        </p:nvSpPr>
        <p:spPr/>
        <p:txBody>
          <a:bodyPr>
            <a:normAutofit/>
          </a:bodyPr>
          <a:lstStyle/>
          <a:p>
            <a:r>
              <a:rPr lang="en-GB" dirty="0"/>
              <a:t>A system can function properly but be unusable by intended customer</a:t>
            </a:r>
          </a:p>
          <a:p>
            <a:pPr lvl="1"/>
            <a:r>
              <a:rPr lang="en-GB" dirty="0"/>
              <a:t>Cumbersome interfaces that do not follow workflows</a:t>
            </a:r>
          </a:p>
          <a:p>
            <a:pPr lvl="1"/>
            <a:r>
              <a:rPr lang="en-GB" dirty="0"/>
              <a:t>Inaccessible functionality (hidden function)</a:t>
            </a:r>
          </a:p>
          <a:p>
            <a:pPr lvl="1"/>
            <a:r>
              <a:rPr lang="en-GB" dirty="0"/>
              <a:t>Inappropriately difficult for the users to learn</a:t>
            </a:r>
          </a:p>
          <a:p>
            <a:pPr lvl="1"/>
            <a:r>
              <a:rPr lang="en-GB" dirty="0"/>
              <a:t>Instructional, help and error messages that are misleading, confusing or misspelled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3" t="730" r="18674" b="68490"/>
          <a:stretch/>
        </p:blipFill>
        <p:spPr>
          <a:xfrm>
            <a:off x="6132576" y="4672584"/>
            <a:ext cx="5066538" cy="1865376"/>
          </a:xfrm>
          <a:prstGeom prst="rect">
            <a:avLst/>
          </a:prstGeom>
        </p:spPr>
      </p:pic>
    </p:spTree>
    <p:extLst>
      <p:ext uri="{BB962C8B-B14F-4D97-AF65-F5344CB8AC3E}">
        <p14:creationId xmlns:p14="http://schemas.microsoft.com/office/powerpoint/2010/main" val="17269564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Configuration and Portability (non-functional)</a:t>
            </a:r>
          </a:p>
        </p:txBody>
      </p:sp>
      <p:sp>
        <p:nvSpPr>
          <p:cNvPr id="3" name="Content Placeholder 2"/>
          <p:cNvSpPr>
            <a:spLocks noGrp="1"/>
          </p:cNvSpPr>
          <p:nvPr>
            <p:ph idx="1"/>
          </p:nvPr>
        </p:nvSpPr>
        <p:spPr/>
        <p:txBody>
          <a:bodyPr>
            <a:normAutofit/>
          </a:bodyPr>
          <a:lstStyle/>
          <a:p>
            <a:r>
              <a:rPr lang="en-GB" dirty="0"/>
              <a:t>A single platform may be configured in many different ways by the software – all variations must be tested</a:t>
            </a:r>
          </a:p>
          <a:p>
            <a:r>
              <a:rPr lang="en-GB" dirty="0"/>
              <a:t>A family of platform may support various hardware configurations – all variations must be tested</a:t>
            </a:r>
          </a:p>
          <a:p>
            <a:r>
              <a:rPr lang="en-GB" dirty="0"/>
              <a:t>Are configuration changed handled?</a:t>
            </a:r>
          </a:p>
          <a:p>
            <a:pPr lvl="1"/>
            <a:r>
              <a:rPr lang="en-GB" dirty="0"/>
              <a:t>Add disk space or other storage</a:t>
            </a:r>
          </a:p>
          <a:p>
            <a:pPr lvl="1"/>
            <a:r>
              <a:rPr lang="en-GB" dirty="0"/>
              <a:t>Add memory</a:t>
            </a:r>
          </a:p>
          <a:p>
            <a:pPr lvl="1"/>
            <a:r>
              <a:rPr lang="en-GB" dirty="0"/>
              <a:t>Upgrade or add CPU</a:t>
            </a:r>
          </a:p>
          <a:p>
            <a:r>
              <a:rPr lang="en-GB" dirty="0"/>
              <a:t>Portability to various environments, e.g. multiple operating systems, databases</a:t>
            </a:r>
          </a:p>
        </p:txBody>
      </p:sp>
    </p:spTree>
    <p:extLst>
      <p:ext uri="{BB962C8B-B14F-4D97-AF65-F5344CB8AC3E}">
        <p14:creationId xmlns:p14="http://schemas.microsoft.com/office/powerpoint/2010/main" val="1726956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Other Functional and Non-Functional Tests</a:t>
            </a:r>
          </a:p>
        </p:txBody>
      </p:sp>
      <p:sp>
        <p:nvSpPr>
          <p:cNvPr id="3" name="Content Placeholder 2"/>
          <p:cNvSpPr>
            <a:spLocks noGrp="1"/>
          </p:cNvSpPr>
          <p:nvPr>
            <p:ph idx="1"/>
          </p:nvPr>
        </p:nvSpPr>
        <p:spPr/>
        <p:txBody>
          <a:bodyPr>
            <a:normAutofit fontScale="92500" lnSpcReduction="10000"/>
          </a:bodyPr>
          <a:lstStyle/>
          <a:p>
            <a:r>
              <a:rPr lang="en-GB" dirty="0"/>
              <a:t>Localisation (user interface &amp; operational)</a:t>
            </a:r>
          </a:p>
          <a:p>
            <a:r>
              <a:rPr lang="en-GB" dirty="0"/>
              <a:t>Standards &amp; regulatory compliance</a:t>
            </a:r>
          </a:p>
          <a:p>
            <a:r>
              <a:rPr lang="en-GB" dirty="0"/>
              <a:t>Error handling and recovery</a:t>
            </a:r>
          </a:p>
          <a:p>
            <a:r>
              <a:rPr lang="en-GB" dirty="0"/>
              <a:t>Disaster recovery</a:t>
            </a:r>
          </a:p>
          <a:p>
            <a:r>
              <a:rPr lang="en-GB" dirty="0"/>
              <a:t>Networked / internetworked or distributed</a:t>
            </a:r>
          </a:p>
          <a:p>
            <a:r>
              <a:rPr lang="en-GB" dirty="0"/>
              <a:t>Timing &amp; coordination</a:t>
            </a:r>
          </a:p>
          <a:p>
            <a:r>
              <a:rPr lang="en-GB" dirty="0"/>
              <a:t>Data quality &amp; conversion</a:t>
            </a:r>
          </a:p>
          <a:p>
            <a:r>
              <a:rPr lang="en-GB" dirty="0"/>
              <a:t>Operations</a:t>
            </a:r>
          </a:p>
          <a:p>
            <a:r>
              <a:rPr lang="en-GB" dirty="0"/>
              <a:t>Installation &amp; uninstallation</a:t>
            </a:r>
          </a:p>
          <a:p>
            <a:r>
              <a:rPr lang="en-GB" dirty="0"/>
              <a:t>Date &amp; time handling, etc.</a:t>
            </a:r>
          </a:p>
          <a:p>
            <a:r>
              <a:rPr lang="en-GB" dirty="0"/>
              <a:t>Documentation</a:t>
            </a:r>
          </a:p>
        </p:txBody>
      </p:sp>
    </p:spTree>
    <p:extLst>
      <p:ext uri="{BB962C8B-B14F-4D97-AF65-F5344CB8AC3E}">
        <p14:creationId xmlns:p14="http://schemas.microsoft.com/office/powerpoint/2010/main" val="1726956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Structure-based Tests</a:t>
            </a:r>
          </a:p>
        </p:txBody>
      </p:sp>
      <p:sp>
        <p:nvSpPr>
          <p:cNvPr id="3" name="Content Placeholder 2"/>
          <p:cNvSpPr>
            <a:spLocks noGrp="1"/>
          </p:cNvSpPr>
          <p:nvPr>
            <p:ph idx="1"/>
          </p:nvPr>
        </p:nvSpPr>
        <p:spPr/>
        <p:txBody>
          <a:bodyPr>
            <a:normAutofit/>
          </a:bodyPr>
          <a:lstStyle/>
          <a:p>
            <a:r>
              <a:rPr lang="en-GB" dirty="0"/>
              <a:t>Tests based on how the system is built</a:t>
            </a:r>
          </a:p>
          <a:p>
            <a:pPr lvl="1"/>
            <a:r>
              <a:rPr lang="en-GB" dirty="0"/>
              <a:t>Code</a:t>
            </a:r>
          </a:p>
          <a:p>
            <a:pPr lvl="1"/>
            <a:r>
              <a:rPr lang="en-GB" dirty="0"/>
              <a:t>Data structure</a:t>
            </a:r>
          </a:p>
          <a:p>
            <a:pPr lvl="1"/>
            <a:r>
              <a:rPr lang="en-GB" dirty="0"/>
              <a:t>Design</a:t>
            </a:r>
          </a:p>
          <a:p>
            <a:r>
              <a:rPr lang="en-GB" dirty="0"/>
              <a:t>Structure-based(white box) coverage can be measured after functional and non-functional specification-based (black-box) tests are run to check for omissions.</a:t>
            </a:r>
          </a:p>
          <a:p>
            <a:r>
              <a:rPr lang="en-GB" dirty="0"/>
              <a:t>This topic will be covered in more depth later…</a:t>
            </a:r>
          </a:p>
        </p:txBody>
      </p:sp>
    </p:spTree>
    <p:extLst>
      <p:ext uri="{BB962C8B-B14F-4D97-AF65-F5344CB8AC3E}">
        <p14:creationId xmlns:p14="http://schemas.microsoft.com/office/powerpoint/2010/main" val="1726956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Regression and Confirmation</a:t>
            </a:r>
          </a:p>
        </p:txBody>
      </p:sp>
      <p:sp>
        <p:nvSpPr>
          <p:cNvPr id="3" name="Content Placeholder 2"/>
          <p:cNvSpPr>
            <a:spLocks noGrp="1"/>
          </p:cNvSpPr>
          <p:nvPr>
            <p:ph idx="1"/>
          </p:nvPr>
        </p:nvSpPr>
        <p:spPr/>
        <p:txBody>
          <a:bodyPr>
            <a:normAutofit/>
          </a:bodyPr>
          <a:lstStyle/>
          <a:p>
            <a:r>
              <a:rPr lang="en-GB" dirty="0"/>
              <a:t>Regression testing checks the effects of changes on the unchanged parts</a:t>
            </a:r>
          </a:p>
          <a:p>
            <a:pPr lvl="1"/>
            <a:r>
              <a:rPr lang="en-GB" dirty="0"/>
              <a:t>Even small, localised, isolated changes, don’t always have small, localised or isolated effects</a:t>
            </a:r>
          </a:p>
          <a:p>
            <a:r>
              <a:rPr lang="en-GB" dirty="0"/>
              <a:t>Confirmation testing confirms that</a:t>
            </a:r>
          </a:p>
          <a:p>
            <a:pPr lvl="1"/>
            <a:r>
              <a:rPr lang="en-GB" dirty="0"/>
              <a:t>Changes made to the system are present and working properly</a:t>
            </a:r>
          </a:p>
          <a:p>
            <a:pPr lvl="1"/>
            <a:r>
              <a:rPr lang="en-GB" dirty="0"/>
              <a:t>Bug fixes introduced in the system solve the observed symptoms</a:t>
            </a:r>
          </a:p>
          <a:p>
            <a:r>
              <a:rPr lang="en-GB" dirty="0"/>
              <a:t>Repeatability of tests helps with regression and confirmation testing</a:t>
            </a:r>
          </a:p>
        </p:txBody>
      </p:sp>
    </p:spTree>
    <p:extLst>
      <p:ext uri="{BB962C8B-B14F-4D97-AF65-F5344CB8AC3E}">
        <p14:creationId xmlns:p14="http://schemas.microsoft.com/office/powerpoint/2010/main" val="17269564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ISO 9126 Quality Standard</a:t>
            </a:r>
          </a:p>
        </p:txBody>
      </p:sp>
      <p:graphicFrame>
        <p:nvGraphicFramePr>
          <p:cNvPr id="5" name="Table 4"/>
          <p:cNvGraphicFramePr>
            <a:graphicFrameLocks noGrp="1"/>
          </p:cNvGraphicFramePr>
          <p:nvPr/>
        </p:nvGraphicFramePr>
        <p:xfrm>
          <a:off x="838199" y="1371600"/>
          <a:ext cx="11125200" cy="502920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gridCol w="2666999">
                  <a:extLst>
                    <a:ext uri="{9D8B030D-6E8A-4147-A177-3AD203B41FA5}">
                      <a16:colId xmlns:a16="http://schemas.microsoft.com/office/drawing/2014/main" val="20002"/>
                    </a:ext>
                  </a:extLst>
                </a:gridCol>
              </a:tblGrid>
              <a:tr h="370840">
                <a:tc>
                  <a:txBody>
                    <a:bodyPr/>
                    <a:lstStyle/>
                    <a:p>
                      <a:r>
                        <a:rPr lang="en-GB" sz="2400" dirty="0">
                          <a:solidFill>
                            <a:schemeClr val="tx1"/>
                          </a:solidFill>
                        </a:rPr>
                        <a:t>Characteristic</a:t>
                      </a:r>
                    </a:p>
                  </a:txBody>
                  <a:tcPr/>
                </a:tc>
                <a:tc>
                  <a:txBody>
                    <a:bodyPr/>
                    <a:lstStyle/>
                    <a:p>
                      <a:r>
                        <a:rPr lang="en-GB" sz="2400" dirty="0">
                          <a:solidFill>
                            <a:schemeClr val="tx1"/>
                          </a:solidFill>
                        </a:rPr>
                        <a:t>Sub-characteristic</a:t>
                      </a:r>
                    </a:p>
                  </a:txBody>
                  <a:tcPr/>
                </a:tc>
                <a:tc>
                  <a:txBody>
                    <a:bodyPr/>
                    <a:lstStyle/>
                    <a:p>
                      <a:endParaRPr lang="en-GB" sz="2400">
                        <a:solidFill>
                          <a:schemeClr val="tx1"/>
                        </a:solidFill>
                      </a:endParaRPr>
                    </a:p>
                  </a:txBody>
                  <a:tcPr/>
                </a:tc>
                <a:extLst>
                  <a:ext uri="{0D108BD9-81ED-4DB2-BD59-A6C34878D82A}">
                    <a16:rowId xmlns:a16="http://schemas.microsoft.com/office/drawing/2014/main" val="10000"/>
                  </a:ext>
                </a:extLst>
              </a:tr>
              <a:tr h="370840">
                <a:tc>
                  <a:txBody>
                    <a:bodyPr/>
                    <a:lstStyle/>
                    <a:p>
                      <a:r>
                        <a:rPr lang="en-GB" sz="2400" dirty="0">
                          <a:solidFill>
                            <a:schemeClr val="tx1"/>
                          </a:solidFill>
                        </a:rPr>
                        <a:t>Functionality</a:t>
                      </a:r>
                    </a:p>
                  </a:txBody>
                  <a:tcPr/>
                </a:tc>
                <a:tc>
                  <a:txBody>
                    <a:bodyPr/>
                    <a:lstStyle/>
                    <a:p>
                      <a:r>
                        <a:rPr lang="en-GB" sz="2400" dirty="0">
                          <a:solidFill>
                            <a:schemeClr val="tx1"/>
                          </a:solidFill>
                        </a:rPr>
                        <a:t>Suitability, accuracy, interoperability, security, compliance</a:t>
                      </a:r>
                    </a:p>
                  </a:txBody>
                  <a:tcPr/>
                </a:tc>
                <a:tc>
                  <a:txBody>
                    <a:bodyPr/>
                    <a:lstStyle/>
                    <a:p>
                      <a:pPr algn="ctr"/>
                      <a:r>
                        <a:rPr lang="en-GB" sz="2400" dirty="0">
                          <a:solidFill>
                            <a:schemeClr val="tx1"/>
                          </a:solidFill>
                        </a:rPr>
                        <a:t>Addressed by functional tests</a:t>
                      </a:r>
                    </a:p>
                  </a:txBody>
                  <a:tcPr anchor="ctr"/>
                </a:tc>
                <a:extLst>
                  <a:ext uri="{0D108BD9-81ED-4DB2-BD59-A6C34878D82A}">
                    <a16:rowId xmlns:a16="http://schemas.microsoft.com/office/drawing/2014/main" val="10001"/>
                  </a:ext>
                </a:extLst>
              </a:tr>
              <a:tr h="370840">
                <a:tc>
                  <a:txBody>
                    <a:bodyPr/>
                    <a:lstStyle/>
                    <a:p>
                      <a:r>
                        <a:rPr lang="en-GB" sz="2400" dirty="0">
                          <a:solidFill>
                            <a:schemeClr val="tx1"/>
                          </a:solidFill>
                        </a:rPr>
                        <a:t>Reliability</a:t>
                      </a:r>
                    </a:p>
                  </a:txBody>
                  <a:tcPr/>
                </a:tc>
                <a:tc>
                  <a:txBody>
                    <a:bodyPr/>
                    <a:lstStyle/>
                    <a:p>
                      <a:r>
                        <a:rPr lang="en-GB" sz="2400" dirty="0">
                          <a:solidFill>
                            <a:schemeClr val="tx1"/>
                          </a:solidFill>
                        </a:rPr>
                        <a:t>Maturity, fault-tolerance</a:t>
                      </a:r>
                      <a:r>
                        <a:rPr lang="en-GB" sz="2400" baseline="0" dirty="0">
                          <a:solidFill>
                            <a:schemeClr val="tx1"/>
                          </a:solidFill>
                        </a:rPr>
                        <a:t>, recoverability, compliance</a:t>
                      </a:r>
                      <a:endParaRPr lang="en-GB" sz="2400" dirty="0">
                        <a:solidFill>
                          <a:schemeClr val="tx1"/>
                        </a:solidFill>
                      </a:endParaRPr>
                    </a:p>
                  </a:txBody>
                  <a:tcPr/>
                </a:tc>
                <a:tc rowSpan="5">
                  <a:txBody>
                    <a:bodyPr/>
                    <a:lstStyle/>
                    <a:p>
                      <a:pPr algn="ctr"/>
                      <a:r>
                        <a:rPr lang="en-GB" sz="2400" dirty="0">
                          <a:solidFill>
                            <a:schemeClr val="tx1"/>
                          </a:solidFill>
                        </a:rPr>
                        <a:t>Addressed by non-functional tests</a:t>
                      </a:r>
                    </a:p>
                  </a:txBody>
                  <a:tcPr anchor="ctr"/>
                </a:tc>
                <a:extLst>
                  <a:ext uri="{0D108BD9-81ED-4DB2-BD59-A6C34878D82A}">
                    <a16:rowId xmlns:a16="http://schemas.microsoft.com/office/drawing/2014/main" val="10002"/>
                  </a:ext>
                </a:extLst>
              </a:tr>
              <a:tr h="370840">
                <a:tc>
                  <a:txBody>
                    <a:bodyPr/>
                    <a:lstStyle/>
                    <a:p>
                      <a:r>
                        <a:rPr lang="en-GB" sz="2400" dirty="0">
                          <a:solidFill>
                            <a:schemeClr val="tx1"/>
                          </a:solidFill>
                        </a:rPr>
                        <a:t>Usability</a:t>
                      </a:r>
                    </a:p>
                  </a:txBody>
                  <a:tcPr/>
                </a:tc>
                <a:tc>
                  <a:txBody>
                    <a:bodyPr/>
                    <a:lstStyle/>
                    <a:p>
                      <a:r>
                        <a:rPr lang="en-GB" sz="2400" dirty="0" err="1">
                          <a:solidFill>
                            <a:schemeClr val="tx1"/>
                          </a:solidFill>
                        </a:rPr>
                        <a:t>Understandability</a:t>
                      </a:r>
                      <a:r>
                        <a:rPr lang="en-GB" sz="2400" dirty="0">
                          <a:solidFill>
                            <a:schemeClr val="tx1"/>
                          </a:solidFill>
                        </a:rPr>
                        <a:t>, </a:t>
                      </a:r>
                      <a:r>
                        <a:rPr lang="en-GB" sz="2400" dirty="0" err="1">
                          <a:solidFill>
                            <a:schemeClr val="tx1"/>
                          </a:solidFill>
                        </a:rPr>
                        <a:t>learnability</a:t>
                      </a:r>
                      <a:r>
                        <a:rPr lang="en-GB" sz="2400" dirty="0">
                          <a:solidFill>
                            <a:schemeClr val="tx1"/>
                          </a:solidFill>
                        </a:rPr>
                        <a:t>, operability, attractiveness,</a:t>
                      </a:r>
                      <a:r>
                        <a:rPr lang="en-GB" sz="2400" baseline="0" dirty="0">
                          <a:solidFill>
                            <a:schemeClr val="tx1"/>
                          </a:solidFill>
                        </a:rPr>
                        <a:t> compliance</a:t>
                      </a:r>
                      <a:endParaRPr lang="en-GB" sz="2400" dirty="0">
                        <a:solidFill>
                          <a:schemeClr val="tx1"/>
                        </a:solidFill>
                      </a:endParaRPr>
                    </a:p>
                  </a:txBody>
                  <a:tcPr/>
                </a:tc>
                <a:tc vMerge="1">
                  <a:txBody>
                    <a:bodyPr/>
                    <a:lstStyle/>
                    <a:p>
                      <a:endParaRPr lang="en-GB" sz="2400" dirty="0">
                        <a:solidFill>
                          <a:schemeClr val="tx1"/>
                        </a:solidFill>
                      </a:endParaRPr>
                    </a:p>
                  </a:txBody>
                  <a:tcPr/>
                </a:tc>
                <a:extLst>
                  <a:ext uri="{0D108BD9-81ED-4DB2-BD59-A6C34878D82A}">
                    <a16:rowId xmlns:a16="http://schemas.microsoft.com/office/drawing/2014/main" val="10003"/>
                  </a:ext>
                </a:extLst>
              </a:tr>
              <a:tr h="370840">
                <a:tc>
                  <a:txBody>
                    <a:bodyPr/>
                    <a:lstStyle/>
                    <a:p>
                      <a:r>
                        <a:rPr lang="en-GB" sz="2400" dirty="0">
                          <a:solidFill>
                            <a:schemeClr val="tx1"/>
                          </a:solidFill>
                        </a:rPr>
                        <a:t>Efficiency</a:t>
                      </a:r>
                    </a:p>
                  </a:txBody>
                  <a:tcPr/>
                </a:tc>
                <a:tc>
                  <a:txBody>
                    <a:bodyPr/>
                    <a:lstStyle/>
                    <a:p>
                      <a:r>
                        <a:rPr lang="en-GB" sz="2400" dirty="0">
                          <a:solidFill>
                            <a:schemeClr val="tx1"/>
                          </a:solidFill>
                        </a:rPr>
                        <a:t>Time behaviour,</a:t>
                      </a:r>
                      <a:r>
                        <a:rPr lang="en-GB" sz="2400" baseline="0" dirty="0">
                          <a:solidFill>
                            <a:schemeClr val="tx1"/>
                          </a:solidFill>
                        </a:rPr>
                        <a:t> resource utilisation, compliance</a:t>
                      </a:r>
                      <a:endParaRPr lang="en-GB" sz="2400" dirty="0">
                        <a:solidFill>
                          <a:schemeClr val="tx1"/>
                        </a:solidFill>
                      </a:endParaRPr>
                    </a:p>
                  </a:txBody>
                  <a:tcPr/>
                </a:tc>
                <a:tc vMerge="1">
                  <a:txBody>
                    <a:bodyPr/>
                    <a:lstStyle/>
                    <a:p>
                      <a:endParaRPr lang="en-GB" sz="2400" dirty="0">
                        <a:solidFill>
                          <a:schemeClr val="tx1"/>
                        </a:solidFill>
                      </a:endParaRPr>
                    </a:p>
                  </a:txBody>
                  <a:tcPr/>
                </a:tc>
                <a:extLst>
                  <a:ext uri="{0D108BD9-81ED-4DB2-BD59-A6C34878D82A}">
                    <a16:rowId xmlns:a16="http://schemas.microsoft.com/office/drawing/2014/main" val="10004"/>
                  </a:ext>
                </a:extLst>
              </a:tr>
              <a:tr h="370840">
                <a:tc>
                  <a:txBody>
                    <a:bodyPr/>
                    <a:lstStyle/>
                    <a:p>
                      <a:r>
                        <a:rPr lang="en-GB" sz="2400" dirty="0">
                          <a:solidFill>
                            <a:schemeClr val="tx1"/>
                          </a:solidFill>
                        </a:rPr>
                        <a:t>Maintainability</a:t>
                      </a:r>
                    </a:p>
                  </a:txBody>
                  <a:tcPr/>
                </a:tc>
                <a:tc>
                  <a:txBody>
                    <a:bodyPr/>
                    <a:lstStyle/>
                    <a:p>
                      <a:r>
                        <a:rPr lang="en-GB" sz="2400" dirty="0">
                          <a:solidFill>
                            <a:schemeClr val="tx1"/>
                          </a:solidFill>
                        </a:rPr>
                        <a:t>Analysability, changeability,</a:t>
                      </a:r>
                      <a:r>
                        <a:rPr lang="en-GB" sz="2400" baseline="0" dirty="0">
                          <a:solidFill>
                            <a:schemeClr val="tx1"/>
                          </a:solidFill>
                        </a:rPr>
                        <a:t> stability, testability, compliance</a:t>
                      </a:r>
                      <a:endParaRPr lang="en-GB" sz="2400" dirty="0">
                        <a:solidFill>
                          <a:schemeClr val="tx1"/>
                        </a:solidFill>
                      </a:endParaRPr>
                    </a:p>
                  </a:txBody>
                  <a:tcPr/>
                </a:tc>
                <a:tc vMerge="1">
                  <a:txBody>
                    <a:bodyPr/>
                    <a:lstStyle/>
                    <a:p>
                      <a:endParaRPr lang="en-GB" sz="2400" dirty="0">
                        <a:solidFill>
                          <a:schemeClr val="tx1"/>
                        </a:solidFill>
                      </a:endParaRPr>
                    </a:p>
                  </a:txBody>
                  <a:tcPr/>
                </a:tc>
                <a:extLst>
                  <a:ext uri="{0D108BD9-81ED-4DB2-BD59-A6C34878D82A}">
                    <a16:rowId xmlns:a16="http://schemas.microsoft.com/office/drawing/2014/main" val="10005"/>
                  </a:ext>
                </a:extLst>
              </a:tr>
              <a:tr h="370840">
                <a:tc>
                  <a:txBody>
                    <a:bodyPr/>
                    <a:lstStyle/>
                    <a:p>
                      <a:r>
                        <a:rPr lang="en-GB" sz="2400" dirty="0">
                          <a:solidFill>
                            <a:schemeClr val="tx1"/>
                          </a:solidFill>
                        </a:rPr>
                        <a:t>Portability</a:t>
                      </a:r>
                    </a:p>
                  </a:txBody>
                  <a:tcPr/>
                </a:tc>
                <a:tc>
                  <a:txBody>
                    <a:bodyPr/>
                    <a:lstStyle/>
                    <a:p>
                      <a:r>
                        <a:rPr lang="en-GB" sz="2400" dirty="0">
                          <a:solidFill>
                            <a:schemeClr val="tx1"/>
                          </a:solidFill>
                        </a:rPr>
                        <a:t>Adaptability, </a:t>
                      </a:r>
                      <a:r>
                        <a:rPr lang="en-GB" sz="2400" dirty="0" err="1">
                          <a:solidFill>
                            <a:schemeClr val="tx1"/>
                          </a:solidFill>
                        </a:rPr>
                        <a:t>installability</a:t>
                      </a:r>
                      <a:r>
                        <a:rPr lang="en-GB" sz="2400" dirty="0">
                          <a:solidFill>
                            <a:schemeClr val="tx1"/>
                          </a:solidFill>
                        </a:rPr>
                        <a:t>, co-existence, </a:t>
                      </a:r>
                      <a:r>
                        <a:rPr lang="en-GB" sz="2400" dirty="0" err="1">
                          <a:solidFill>
                            <a:schemeClr val="tx1"/>
                          </a:solidFill>
                        </a:rPr>
                        <a:t>replaceability</a:t>
                      </a:r>
                      <a:r>
                        <a:rPr lang="en-GB" sz="2400" dirty="0">
                          <a:solidFill>
                            <a:schemeClr val="tx1"/>
                          </a:solidFill>
                        </a:rPr>
                        <a:t>, compliance</a:t>
                      </a:r>
                    </a:p>
                  </a:txBody>
                  <a:tcPr/>
                </a:tc>
                <a:tc vMerge="1">
                  <a:txBody>
                    <a:bodyPr/>
                    <a:lstStyle/>
                    <a:p>
                      <a:endParaRPr lang="en-GB" sz="2400" dirty="0">
                        <a:solidFill>
                          <a:schemeClr val="tx1"/>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6956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Test Types</a:t>
            </a:r>
          </a:p>
        </p:txBody>
      </p:sp>
      <p:sp>
        <p:nvSpPr>
          <p:cNvPr id="3" name="Content Placeholder 2"/>
          <p:cNvSpPr>
            <a:spLocks noGrp="1"/>
          </p:cNvSpPr>
          <p:nvPr>
            <p:ph idx="1"/>
          </p:nvPr>
        </p:nvSpPr>
        <p:spPr/>
        <p:txBody>
          <a:bodyPr/>
          <a:lstStyle/>
          <a:p>
            <a:r>
              <a:rPr lang="en-US" dirty="0"/>
              <a:t>Referring back to the levels you selected in the previous exercise, list for each level the test targets or types you would include in each level.</a:t>
            </a:r>
          </a:p>
          <a:p>
            <a:r>
              <a:rPr lang="en-US" dirty="0"/>
              <a:t>How does the lifecycle model you selected in a previous exercise affect the amount of regression testing?</a:t>
            </a:r>
          </a:p>
          <a:p>
            <a:r>
              <a:rPr lang="en-US" dirty="0"/>
              <a:t>How does the lifecycle model you selected in a previous exercise affect the amount of confirmation testing?</a:t>
            </a:r>
          </a:p>
          <a:p>
            <a:r>
              <a:rPr lang="en-US" dirty="0"/>
              <a:t>Discuss.</a:t>
            </a:r>
          </a:p>
        </p:txBody>
      </p:sp>
    </p:spTree>
    <p:extLst>
      <p:ext uri="{BB962C8B-B14F-4D97-AF65-F5344CB8AC3E}">
        <p14:creationId xmlns:p14="http://schemas.microsoft.com/office/powerpoint/2010/main" val="902888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Major software test types or targets</a:t>
            </a:r>
          </a:p>
          <a:p>
            <a:pPr>
              <a:buFont typeface="Zapf Dingbats"/>
              <a:buChar char="✤"/>
            </a:pPr>
            <a:r>
              <a:rPr lang="en-US" dirty="0"/>
              <a:t>Functional and non-functional tests</a:t>
            </a:r>
          </a:p>
          <a:p>
            <a:pPr>
              <a:buFont typeface="Zapf Dingbats"/>
              <a:buChar char="✤"/>
            </a:pPr>
            <a:r>
              <a:rPr lang="en-US" dirty="0"/>
              <a:t>Structural tests</a:t>
            </a:r>
          </a:p>
          <a:p>
            <a:pPr>
              <a:buFont typeface="Zapf Dingbats"/>
              <a:buChar char="✤"/>
            </a:pPr>
            <a:r>
              <a:rPr lang="en-US" dirty="0"/>
              <a:t>Confirmation and regression tests</a:t>
            </a:r>
          </a:p>
          <a:p>
            <a:pPr>
              <a:buFont typeface="Zapf Dingbats"/>
              <a:buChar char="✤"/>
            </a:pPr>
            <a:r>
              <a:rPr lang="en-US" dirty="0"/>
              <a:t>Use of functional, non-functional, and structural tests at various levels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19674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Black-box testing</a:t>
            </a:r>
          </a:p>
          <a:p>
            <a:pPr>
              <a:buFont typeface="Zapf Dingbats"/>
              <a:buChar char="✤"/>
            </a:pPr>
            <a:r>
              <a:rPr lang="en-US" dirty="0"/>
              <a:t>Code coverage</a:t>
            </a:r>
          </a:p>
          <a:p>
            <a:pPr>
              <a:buFont typeface="Zapf Dingbats"/>
              <a:buChar char="✤"/>
            </a:pPr>
            <a:r>
              <a:rPr lang="en-US" dirty="0"/>
              <a:t>Functional testing</a:t>
            </a:r>
          </a:p>
          <a:p>
            <a:pPr>
              <a:buFont typeface="Zapf Dingbats"/>
              <a:buChar char="✤"/>
            </a:pPr>
            <a:r>
              <a:rPr lang="en-US" dirty="0"/>
              <a:t>Interoperability testing</a:t>
            </a:r>
          </a:p>
          <a:p>
            <a:pPr>
              <a:buFont typeface="Zapf Dingbats"/>
              <a:buChar char="✤"/>
            </a:pPr>
            <a:r>
              <a:rPr lang="en-US" dirty="0"/>
              <a:t>Load testing</a:t>
            </a:r>
          </a:p>
          <a:p>
            <a:pPr>
              <a:buFont typeface="Zapf Dingbats"/>
              <a:buChar char="✤"/>
            </a:pPr>
            <a:r>
              <a:rPr lang="en-US" dirty="0"/>
              <a:t>Maintainability testing</a:t>
            </a:r>
          </a:p>
          <a:p>
            <a:pPr>
              <a:buFont typeface="Zapf Dingbats"/>
              <a:buChar char="✤"/>
            </a:pPr>
            <a:r>
              <a:rPr lang="en-US" dirty="0"/>
              <a:t>Performance testing</a:t>
            </a:r>
          </a:p>
          <a:p>
            <a:pPr>
              <a:buFont typeface="Zapf Dingbats"/>
              <a:buChar char="✤"/>
            </a:pPr>
            <a:r>
              <a:rPr lang="en-US" dirty="0"/>
              <a:t>Portability testing</a:t>
            </a:r>
          </a:p>
          <a:p>
            <a:pPr>
              <a:buFont typeface="Zapf Dingbats"/>
              <a:buChar char="✤"/>
            </a:pPr>
            <a:r>
              <a:rPr lang="en-US" dirty="0"/>
              <a:t>Reliability testing</a:t>
            </a:r>
          </a:p>
          <a:p>
            <a:pPr>
              <a:buFont typeface="Zapf Dingbats"/>
              <a:buChar char="✤"/>
            </a:pPr>
            <a:r>
              <a:rPr lang="en-US" dirty="0"/>
              <a:t>Security testing</a:t>
            </a:r>
          </a:p>
          <a:p>
            <a:pPr>
              <a:buFont typeface="Zapf Dingbats"/>
              <a:buChar char="✤"/>
            </a:pPr>
            <a:r>
              <a:rPr lang="en-US" dirty="0"/>
              <a:t>Specification-based testing</a:t>
            </a:r>
          </a:p>
          <a:p>
            <a:pPr>
              <a:buFont typeface="Zapf Dingbats"/>
              <a:buChar char="✤"/>
            </a:pPr>
            <a:r>
              <a:rPr lang="en-US" dirty="0"/>
              <a:t>Stress testing</a:t>
            </a:r>
          </a:p>
          <a:p>
            <a:pPr>
              <a:buFont typeface="Zapf Dingbats"/>
              <a:buChar char="✤"/>
            </a:pPr>
            <a:r>
              <a:rPr lang="en-US" dirty="0"/>
              <a:t>Structural testing</a:t>
            </a:r>
          </a:p>
          <a:p>
            <a:pPr>
              <a:buFont typeface="Zapf Dingbats"/>
              <a:buChar char="✤"/>
            </a:pPr>
            <a:r>
              <a:rPr lang="en-US" dirty="0"/>
              <a:t>Usability testing</a:t>
            </a:r>
          </a:p>
          <a:p>
            <a:pPr>
              <a:buFont typeface="Zapf Dingbats"/>
              <a:buChar char="✤"/>
            </a:pPr>
            <a:r>
              <a:rPr lang="en-US" dirty="0"/>
              <a:t>White-box testing</a:t>
            </a:r>
          </a:p>
          <a:p>
            <a:pPr marL="0" indent="0">
              <a:buNone/>
            </a:pPr>
            <a:endParaRPr lang="en-US" dirty="0"/>
          </a:p>
          <a:p>
            <a:endParaRPr lang="en-US" dirty="0"/>
          </a:p>
        </p:txBody>
      </p:sp>
    </p:spTree>
    <p:extLst>
      <p:ext uri="{BB962C8B-B14F-4D97-AF65-F5344CB8AC3E}">
        <p14:creationId xmlns:p14="http://schemas.microsoft.com/office/powerpoint/2010/main" val="1809210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4. Maintenance Testing</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976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lstStyle/>
          <a:p>
            <a:r>
              <a:rPr lang="en-GB" dirty="0"/>
              <a:t>"</a:t>
            </a:r>
            <a:r>
              <a:rPr lang="en-GB" i="1" dirty="0"/>
              <a:t>V</a:t>
            </a:r>
            <a:r>
              <a:rPr lang="en-GB" dirty="0"/>
              <a:t>" or Sequential Model(</a:t>
            </a:r>
            <a:r>
              <a:rPr lang="en-GB" dirty="0" err="1"/>
              <a:t>cont</a:t>
            </a:r>
            <a:r>
              <a:rPr lang="en-GB" dirty="0"/>
              <a:t>’)</a:t>
            </a:r>
          </a:p>
        </p:txBody>
      </p:sp>
      <p:sp>
        <p:nvSpPr>
          <p:cNvPr id="17" name="Content Placeholder 2"/>
          <p:cNvSpPr>
            <a:spLocks noGrp="1"/>
          </p:cNvSpPr>
          <p:nvPr>
            <p:ph idx="1"/>
          </p:nvPr>
        </p:nvSpPr>
        <p:spPr/>
        <p:txBody>
          <a:bodyPr/>
          <a:lstStyle/>
          <a:p>
            <a:r>
              <a:rPr lang="en-GB" dirty="0"/>
              <a:t>Flaws:</a:t>
            </a:r>
          </a:p>
          <a:p>
            <a:pPr lvl="1"/>
            <a:r>
              <a:rPr lang="en-GB" dirty="0"/>
              <a:t>Usually schedule- and budget-risk-driven</a:t>
            </a:r>
          </a:p>
          <a:p>
            <a:pPr lvl="1"/>
            <a:r>
              <a:rPr lang="en-GB" dirty="0"/>
              <a:t>It's hard to plan that far in advance</a:t>
            </a:r>
          </a:p>
          <a:p>
            <a:pPr lvl="1"/>
            <a:r>
              <a:rPr lang="en-GB" dirty="0"/>
              <a:t>When plan fails, testing at the end (system &amp; acceptance testing) suffers!</a:t>
            </a:r>
          </a:p>
        </p:txBody>
      </p:sp>
    </p:spTree>
    <p:extLst>
      <p:ext uri="{BB962C8B-B14F-4D97-AF65-F5344CB8AC3E}">
        <p14:creationId xmlns:p14="http://schemas.microsoft.com/office/powerpoint/2010/main" val="1726956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Reasons for Maintenance</a:t>
            </a:r>
          </a:p>
        </p:txBody>
      </p:sp>
      <p:sp>
        <p:nvSpPr>
          <p:cNvPr id="3" name="Content Placeholder 2"/>
          <p:cNvSpPr>
            <a:spLocks noGrp="1"/>
          </p:cNvSpPr>
          <p:nvPr>
            <p:ph idx="1"/>
          </p:nvPr>
        </p:nvSpPr>
        <p:spPr/>
        <p:txBody>
          <a:bodyPr/>
          <a:lstStyle/>
          <a:p>
            <a:r>
              <a:rPr lang="en-GB" dirty="0"/>
              <a:t>3 typical triggers for maintenance &amp; maintenance testing</a:t>
            </a:r>
          </a:p>
          <a:p>
            <a:pPr lvl="1"/>
            <a:r>
              <a:rPr lang="en-GB" dirty="0"/>
              <a:t>Modification: enhancements, bug fixes, operational environment changes, patches</a:t>
            </a:r>
          </a:p>
          <a:p>
            <a:pPr lvl="1"/>
            <a:r>
              <a:rPr lang="en-GB" dirty="0"/>
              <a:t>Migration to new supported environment (hardware &amp; software)</a:t>
            </a:r>
          </a:p>
          <a:p>
            <a:pPr lvl="1"/>
            <a:r>
              <a:rPr lang="en-GB" dirty="0"/>
              <a:t>Retirement: end-of-life of a subsystem or entire system triggers replacement. Old system’s data might need to be archived.</a:t>
            </a:r>
          </a:p>
          <a:p>
            <a:r>
              <a:rPr lang="en-GB" dirty="0"/>
              <a:t>Maintenance testing should address the change itself and what wasn’t changed and shouldn’t change.</a:t>
            </a:r>
          </a:p>
        </p:txBody>
      </p:sp>
    </p:spTree>
    <p:extLst>
      <p:ext uri="{BB962C8B-B14F-4D97-AF65-F5344CB8AC3E}">
        <p14:creationId xmlns:p14="http://schemas.microsoft.com/office/powerpoint/2010/main" val="1726956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Testing Maintenance Releases</a:t>
            </a:r>
          </a:p>
        </p:txBody>
      </p:sp>
      <p:sp>
        <p:nvSpPr>
          <p:cNvPr id="3" name="Content Placeholder 2"/>
          <p:cNvSpPr>
            <a:spLocks noGrp="1"/>
          </p:cNvSpPr>
          <p:nvPr>
            <p:ph idx="1"/>
          </p:nvPr>
        </p:nvSpPr>
        <p:spPr/>
        <p:txBody>
          <a:bodyPr/>
          <a:lstStyle/>
          <a:p>
            <a:r>
              <a:rPr lang="en-GB" dirty="0"/>
              <a:t>Regression is the big risk for maintenance releases (break something that was working)</a:t>
            </a:r>
          </a:p>
          <a:p>
            <a:r>
              <a:rPr lang="en-GB" dirty="0"/>
              <a:t>Some organisations try to put a major release worth of features into a short maintenance release</a:t>
            </a:r>
          </a:p>
          <a:p>
            <a:r>
              <a:rPr lang="en-GB" dirty="0"/>
              <a:t>Time to develop new tests (for new functionality) is scarce</a:t>
            </a:r>
          </a:p>
          <a:p>
            <a:r>
              <a:rPr lang="en-GB" dirty="0"/>
              <a:t>Large project test estimation rules-of-thumb fail for maintenance release (e.g. 1 tester for every 3 developers)</a:t>
            </a:r>
          </a:p>
          <a:p>
            <a:pPr lvl="1"/>
            <a:r>
              <a:rPr lang="en-GB" dirty="0"/>
              <a:t>Should be influenced by the amount of regression testing needed.</a:t>
            </a:r>
          </a:p>
        </p:txBody>
      </p:sp>
    </p:spTree>
    <p:extLst>
      <p:ext uri="{BB962C8B-B14F-4D97-AF65-F5344CB8AC3E}">
        <p14:creationId xmlns:p14="http://schemas.microsoft.com/office/powerpoint/2010/main" val="17269564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Regression</a:t>
            </a:r>
          </a:p>
        </p:txBody>
      </p:sp>
      <p:sp>
        <p:nvSpPr>
          <p:cNvPr id="3" name="Content Placeholder 2"/>
          <p:cNvSpPr>
            <a:spLocks noGrp="1"/>
          </p:cNvSpPr>
          <p:nvPr>
            <p:ph idx="1"/>
          </p:nvPr>
        </p:nvSpPr>
        <p:spPr/>
        <p:txBody>
          <a:bodyPr/>
          <a:lstStyle/>
          <a:p>
            <a:r>
              <a:rPr lang="en-GB" dirty="0"/>
              <a:t>Regression - misbehaviour of a previously correct function, attribute or feature due to a change</a:t>
            </a:r>
          </a:p>
          <a:p>
            <a:pPr lvl="1"/>
            <a:r>
              <a:rPr lang="en-GB" dirty="0"/>
              <a:t>Regression types:</a:t>
            </a:r>
          </a:p>
          <a:p>
            <a:pPr lvl="2"/>
            <a:r>
              <a:rPr lang="en-GB" dirty="0"/>
              <a:t>Local - fix creates new bug in the same functional area</a:t>
            </a:r>
          </a:p>
          <a:p>
            <a:pPr lvl="2"/>
            <a:r>
              <a:rPr lang="en-GB" dirty="0"/>
              <a:t>Exposed - fix reveals existing bug in the same functional area</a:t>
            </a:r>
          </a:p>
          <a:p>
            <a:pPr lvl="2"/>
            <a:r>
              <a:rPr lang="en-GB" dirty="0"/>
              <a:t>Remote - fix in one area breaks something in another area</a:t>
            </a:r>
          </a:p>
          <a:p>
            <a:pPr lvl="1"/>
            <a:r>
              <a:rPr lang="en-GB" dirty="0"/>
              <a:t>Regression can affect new and existing features</a:t>
            </a:r>
          </a:p>
        </p:txBody>
      </p:sp>
    </p:spTree>
    <p:extLst>
      <p:ext uri="{BB962C8B-B14F-4D97-AF65-F5344CB8AC3E}">
        <p14:creationId xmlns:p14="http://schemas.microsoft.com/office/powerpoint/2010/main" val="1726956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Regression Strategy 1: Repeat All Tests</a:t>
            </a:r>
          </a:p>
        </p:txBody>
      </p:sp>
      <p:sp>
        <p:nvSpPr>
          <p:cNvPr id="3" name="Content Placeholder 2"/>
          <p:cNvSpPr>
            <a:spLocks noGrp="1"/>
          </p:cNvSpPr>
          <p:nvPr>
            <p:ph idx="1"/>
          </p:nvPr>
        </p:nvSpPr>
        <p:spPr/>
        <p:txBody>
          <a:bodyPr>
            <a:normAutofit/>
          </a:bodyPr>
          <a:lstStyle/>
          <a:p>
            <a:pPr lvl="1"/>
            <a:r>
              <a:rPr lang="en-GB" dirty="0"/>
              <a:t>If our tests address the important quality risks, then repeating all tests should find the most important regressions</a:t>
            </a:r>
          </a:p>
          <a:p>
            <a:pPr lvl="1"/>
            <a:r>
              <a:rPr lang="en-GB" dirty="0"/>
              <a:t>Automation is the only practical means for large complex systems</a:t>
            </a:r>
          </a:p>
        </p:txBody>
      </p:sp>
    </p:spTree>
    <p:extLst>
      <p:ext uri="{BB962C8B-B14F-4D97-AF65-F5344CB8AC3E}">
        <p14:creationId xmlns:p14="http://schemas.microsoft.com/office/powerpoint/2010/main" val="1726956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Regression Strategy 2: Repeat some Tests</a:t>
            </a:r>
          </a:p>
        </p:txBody>
      </p:sp>
      <p:sp>
        <p:nvSpPr>
          <p:cNvPr id="3" name="Content Placeholder 2"/>
          <p:cNvSpPr>
            <a:spLocks noGrp="1"/>
          </p:cNvSpPr>
          <p:nvPr>
            <p:ph idx="1"/>
          </p:nvPr>
        </p:nvSpPr>
        <p:spPr/>
        <p:txBody>
          <a:bodyPr>
            <a:normAutofit/>
          </a:bodyPr>
          <a:lstStyle/>
          <a:p>
            <a:pPr lvl="1"/>
            <a:r>
              <a:rPr lang="en-GB" dirty="0"/>
              <a:t>Often, used when full automation is impossible</a:t>
            </a:r>
          </a:p>
          <a:p>
            <a:pPr lvl="1"/>
            <a:r>
              <a:rPr lang="en-GB" dirty="0"/>
              <a:t>Select some tests to repeat, based on</a:t>
            </a:r>
          </a:p>
          <a:p>
            <a:pPr lvl="2"/>
            <a:r>
              <a:rPr lang="en-GB" dirty="0"/>
              <a:t>Traceability (requirements &amp; design), change / impact analysis, risk analysis</a:t>
            </a:r>
          </a:p>
          <a:p>
            <a:pPr lvl="1"/>
            <a:r>
              <a:rPr lang="en-GB" dirty="0"/>
              <a:t>Use cross-functional tests that cover wide area of system</a:t>
            </a:r>
          </a:p>
          <a:p>
            <a:pPr lvl="1"/>
            <a:r>
              <a:rPr lang="en-GB" dirty="0"/>
              <a:t>Can use code coverage to assess level of risk</a:t>
            </a:r>
          </a:p>
        </p:txBody>
      </p:sp>
    </p:spTree>
    <p:extLst>
      <p:ext uri="{BB962C8B-B14F-4D97-AF65-F5344CB8AC3E}">
        <p14:creationId xmlns:p14="http://schemas.microsoft.com/office/powerpoint/2010/main" val="2455321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 Other Regression Strategies</a:t>
            </a:r>
          </a:p>
        </p:txBody>
      </p:sp>
      <p:sp>
        <p:nvSpPr>
          <p:cNvPr id="3" name="Content Placeholder 2"/>
          <p:cNvSpPr>
            <a:spLocks noGrp="1"/>
          </p:cNvSpPr>
          <p:nvPr>
            <p:ph idx="1"/>
          </p:nvPr>
        </p:nvSpPr>
        <p:spPr/>
        <p:txBody>
          <a:bodyPr/>
          <a:lstStyle/>
          <a:p>
            <a:r>
              <a:rPr lang="en-GB" dirty="0"/>
              <a:t>Release more slowly</a:t>
            </a:r>
          </a:p>
          <a:p>
            <a:pPr lvl="1"/>
            <a:r>
              <a:rPr lang="en-GB" dirty="0"/>
              <a:t>Release every 6 months rather than every month</a:t>
            </a:r>
          </a:p>
          <a:p>
            <a:pPr lvl="1"/>
            <a:r>
              <a:rPr lang="en-GB" dirty="0"/>
              <a:t>Partial or even full repetition can increase coverage on bigger releases</a:t>
            </a:r>
          </a:p>
          <a:p>
            <a:r>
              <a:rPr lang="en-GB" dirty="0"/>
              <a:t>For emergency patches between slower releases, combine the patches with slower release to allow for flexibility while keeping regression risk low</a:t>
            </a:r>
          </a:p>
          <a:p>
            <a:r>
              <a:rPr lang="en-GB" dirty="0"/>
              <a:t>Involve customer or user in testing</a:t>
            </a:r>
          </a:p>
          <a:p>
            <a:pPr lvl="1"/>
            <a:r>
              <a:rPr lang="en-GB" dirty="0"/>
              <a:t>Known as Beta test in mass-market software</a:t>
            </a:r>
          </a:p>
          <a:p>
            <a:pPr lvl="1"/>
            <a:r>
              <a:rPr lang="en-GB" dirty="0"/>
              <a:t>Known Pilot, staged or phase, parallel release in IT world</a:t>
            </a:r>
          </a:p>
        </p:txBody>
      </p:sp>
    </p:spTree>
    <p:extLst>
      <p:ext uri="{BB962C8B-B14F-4D97-AF65-F5344CB8AC3E}">
        <p14:creationId xmlns:p14="http://schemas.microsoft.com/office/powerpoint/2010/main" val="1726956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Maintenance</a:t>
            </a:r>
          </a:p>
        </p:txBody>
      </p:sp>
      <p:sp>
        <p:nvSpPr>
          <p:cNvPr id="3" name="Content Placeholder 2"/>
          <p:cNvSpPr>
            <a:spLocks noGrp="1"/>
          </p:cNvSpPr>
          <p:nvPr>
            <p:ph idx="1"/>
          </p:nvPr>
        </p:nvSpPr>
        <p:spPr/>
        <p:txBody>
          <a:bodyPr/>
          <a:lstStyle/>
          <a:p>
            <a:r>
              <a:rPr lang="en-US" dirty="0"/>
              <a:t>Assume you can fully automate the testing of the </a:t>
            </a:r>
            <a:r>
              <a:rPr lang="en-US" dirty="0" err="1"/>
              <a:t>Omninet</a:t>
            </a:r>
            <a:r>
              <a:rPr lang="en-US" dirty="0"/>
              <a:t> Kiosk and call center. If a post-release change is made to the call-center user interface that does not affect functionality, what would you retest?</a:t>
            </a:r>
          </a:p>
          <a:p>
            <a:r>
              <a:rPr lang="en-US" dirty="0"/>
              <a:t>Assume you have not automated the testing of the </a:t>
            </a:r>
            <a:r>
              <a:rPr lang="en-US" dirty="0" err="1"/>
              <a:t>Omninet</a:t>
            </a:r>
            <a:r>
              <a:rPr lang="en-US" dirty="0"/>
              <a:t> kiosk and call center. If the same change is made, what would you retest? What if the change did affect functionality?</a:t>
            </a:r>
          </a:p>
          <a:p>
            <a:r>
              <a:rPr lang="en-US" dirty="0"/>
              <a:t>Discuss.</a:t>
            </a:r>
          </a:p>
        </p:txBody>
      </p:sp>
    </p:spTree>
    <p:extLst>
      <p:ext uri="{BB962C8B-B14F-4D97-AF65-F5344CB8AC3E}">
        <p14:creationId xmlns:p14="http://schemas.microsoft.com/office/powerpoint/2010/main" val="11123393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Reasons for maintenance testing</a:t>
            </a:r>
          </a:p>
          <a:p>
            <a:pPr>
              <a:buFont typeface="Zapf Dingbats"/>
              <a:buChar char="✤"/>
            </a:pPr>
            <a:r>
              <a:rPr lang="en-US" dirty="0"/>
              <a:t>Maintenance testing versus new application testing</a:t>
            </a:r>
          </a:p>
          <a:p>
            <a:pPr>
              <a:buFont typeface="Zapf Dingbats"/>
              <a:buChar char="✤"/>
            </a:pPr>
            <a:r>
              <a:rPr lang="en-US" dirty="0"/>
              <a:t>Role of regression testing and impact analysis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6515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Impact analysis</a:t>
            </a:r>
          </a:p>
          <a:p>
            <a:pPr>
              <a:buFont typeface="Zapf Dingbats"/>
              <a:buChar char="✤"/>
            </a:pPr>
            <a:r>
              <a:rPr lang="en-US" dirty="0"/>
              <a:t>Maintenance testing</a:t>
            </a:r>
          </a:p>
          <a:p>
            <a:pPr marL="0" indent="0">
              <a:buNone/>
            </a:pPr>
            <a:endParaRPr lang="en-US" dirty="0"/>
          </a:p>
          <a:p>
            <a:endParaRPr lang="en-US" dirty="0"/>
          </a:p>
        </p:txBody>
      </p:sp>
    </p:spTree>
    <p:extLst>
      <p:ext uri="{BB962C8B-B14F-4D97-AF65-F5344CB8AC3E}">
        <p14:creationId xmlns:p14="http://schemas.microsoft.com/office/powerpoint/2010/main" val="403523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Evolutionary or Incremental Model</a:t>
            </a:r>
          </a:p>
        </p:txBody>
      </p:sp>
      <p:sp>
        <p:nvSpPr>
          <p:cNvPr id="3" name="Content Placeholder 2"/>
          <p:cNvSpPr>
            <a:spLocks noGrp="1"/>
          </p:cNvSpPr>
          <p:nvPr>
            <p:ph idx="1"/>
          </p:nvPr>
        </p:nvSpPr>
        <p:spPr/>
        <p:txBody>
          <a:bodyPr/>
          <a:lstStyle/>
          <a:p>
            <a:r>
              <a:rPr lang="en-GB" dirty="0"/>
              <a:t>Development as a series of repeated, logical sequence of activities (called iteration).</a:t>
            </a:r>
          </a:p>
          <a:p>
            <a:pPr lvl="1"/>
            <a:r>
              <a:rPr lang="en-GB" dirty="0"/>
              <a:t>Each iteration delivers some features or portion of a large system.</a:t>
            </a:r>
          </a:p>
          <a:p>
            <a:r>
              <a:rPr lang="en-GB" dirty="0"/>
              <a:t>Feature set grows around core functionality.</a:t>
            </a:r>
          </a:p>
          <a:p>
            <a:r>
              <a:rPr lang="en-GB" dirty="0"/>
              <a:t>Can ship something any time once the core functionality is ready.</a:t>
            </a:r>
          </a:p>
          <a:p>
            <a:r>
              <a:rPr lang="en-GB" dirty="0"/>
              <a:t>Useful in schedule-risk-driven to hit market window or delivery date.</a:t>
            </a:r>
          </a:p>
          <a:p>
            <a:r>
              <a:rPr lang="en-GB" dirty="0"/>
              <a:t>Becoming a popular approach – Extreme Programming, Rapid Application Development and Unified Process.</a:t>
            </a:r>
          </a:p>
        </p:txBody>
      </p:sp>
    </p:spTree>
    <p:extLst>
      <p:ext uri="{BB962C8B-B14F-4D97-AF65-F5344CB8AC3E}">
        <p14:creationId xmlns:p14="http://schemas.microsoft.com/office/powerpoint/2010/main" val="78336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1443554"/>
            <a:ext cx="1219200" cy="369332"/>
          </a:xfrm>
          <a:prstGeom prst="rect">
            <a:avLst/>
          </a:prstGeom>
          <a:noFill/>
          <a:ln>
            <a:solidFill>
              <a:schemeClr val="tx1"/>
            </a:solidFill>
          </a:ln>
        </p:spPr>
        <p:txBody>
          <a:bodyPr wrap="square" rtlCol="0">
            <a:spAutoFit/>
          </a:bodyPr>
          <a:lstStyle/>
          <a:p>
            <a:pPr algn="ctr"/>
            <a:r>
              <a:rPr lang="en-US" dirty="0"/>
              <a:t>Analyze</a:t>
            </a:r>
            <a:endParaRPr lang="en-GB" dirty="0"/>
          </a:p>
        </p:txBody>
      </p:sp>
      <p:sp>
        <p:nvSpPr>
          <p:cNvPr id="7" name="TextBox 6"/>
          <p:cNvSpPr txBox="1"/>
          <p:nvPr/>
        </p:nvSpPr>
        <p:spPr>
          <a:xfrm>
            <a:off x="2362200" y="1443554"/>
            <a:ext cx="1219200" cy="369332"/>
          </a:xfrm>
          <a:prstGeom prst="rect">
            <a:avLst/>
          </a:prstGeom>
          <a:noFill/>
          <a:ln>
            <a:solidFill>
              <a:schemeClr val="tx1"/>
            </a:solidFill>
          </a:ln>
        </p:spPr>
        <p:txBody>
          <a:bodyPr wrap="square" rtlCol="0">
            <a:spAutoFit/>
          </a:bodyPr>
          <a:lstStyle/>
          <a:p>
            <a:pPr algn="ctr"/>
            <a:r>
              <a:rPr lang="en-US" dirty="0"/>
              <a:t>Design</a:t>
            </a:r>
            <a:endParaRPr lang="en-GB" dirty="0"/>
          </a:p>
        </p:txBody>
      </p:sp>
      <p:sp>
        <p:nvSpPr>
          <p:cNvPr id="8" name="TextBox 7"/>
          <p:cNvSpPr txBox="1"/>
          <p:nvPr/>
        </p:nvSpPr>
        <p:spPr>
          <a:xfrm>
            <a:off x="3886200" y="1443554"/>
            <a:ext cx="1219200" cy="369332"/>
          </a:xfrm>
          <a:prstGeom prst="rect">
            <a:avLst/>
          </a:prstGeom>
          <a:noFill/>
          <a:ln>
            <a:solidFill>
              <a:schemeClr val="tx1"/>
            </a:solidFill>
          </a:ln>
        </p:spPr>
        <p:txBody>
          <a:bodyPr wrap="square" rtlCol="0">
            <a:spAutoFit/>
          </a:bodyPr>
          <a:lstStyle/>
          <a:p>
            <a:pPr algn="ctr"/>
            <a:r>
              <a:rPr lang="en-US" dirty="0"/>
              <a:t>Implement</a:t>
            </a:r>
            <a:endParaRPr lang="en-GB" dirty="0"/>
          </a:p>
        </p:txBody>
      </p:sp>
      <p:sp>
        <p:nvSpPr>
          <p:cNvPr id="9" name="TextBox 8"/>
          <p:cNvSpPr txBox="1"/>
          <p:nvPr/>
        </p:nvSpPr>
        <p:spPr>
          <a:xfrm>
            <a:off x="5410200" y="1443554"/>
            <a:ext cx="1219200" cy="369332"/>
          </a:xfrm>
          <a:prstGeom prst="rect">
            <a:avLst/>
          </a:prstGeom>
          <a:noFill/>
          <a:ln>
            <a:solidFill>
              <a:schemeClr val="tx1"/>
            </a:solidFill>
          </a:ln>
        </p:spPr>
        <p:txBody>
          <a:bodyPr wrap="square" rtlCol="0">
            <a:spAutoFit/>
          </a:bodyPr>
          <a:lstStyle/>
          <a:p>
            <a:pPr algn="ctr"/>
            <a:r>
              <a:rPr lang="en-US" dirty="0"/>
              <a:t>Test</a:t>
            </a:r>
            <a:endParaRPr lang="en-GB" dirty="0"/>
          </a:p>
        </p:txBody>
      </p:sp>
      <p:cxnSp>
        <p:nvCxnSpPr>
          <p:cNvPr id="11" name="Straight Arrow Connector 10"/>
          <p:cNvCxnSpPr>
            <a:stCxn id="6" idx="3"/>
            <a:endCxn id="7" idx="1"/>
          </p:cNvCxnSpPr>
          <p:nvPr/>
        </p:nvCxnSpPr>
        <p:spPr>
          <a:xfrm>
            <a:off x="2057400" y="16282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3581400" y="16282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9" idx="1"/>
          </p:cNvCxnSpPr>
          <p:nvPr/>
        </p:nvCxnSpPr>
        <p:spPr>
          <a:xfrm>
            <a:off x="5105400" y="16282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6934200" y="828120"/>
            <a:ext cx="1600200" cy="16002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Repeat?</a:t>
            </a:r>
            <a:endParaRPr lang="en-GB" dirty="0">
              <a:solidFill>
                <a:schemeClr val="tx1"/>
              </a:solidFill>
            </a:endParaRPr>
          </a:p>
        </p:txBody>
      </p:sp>
      <p:cxnSp>
        <p:nvCxnSpPr>
          <p:cNvPr id="18" name="Straight Arrow Connector 17"/>
          <p:cNvCxnSpPr>
            <a:stCxn id="9" idx="3"/>
            <a:endCxn id="16" idx="1"/>
          </p:cNvCxnSpPr>
          <p:nvPr/>
        </p:nvCxnSpPr>
        <p:spPr>
          <a:xfrm>
            <a:off x="6629400" y="16282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8200" y="3581400"/>
            <a:ext cx="1219200" cy="369332"/>
          </a:xfrm>
          <a:prstGeom prst="rect">
            <a:avLst/>
          </a:prstGeom>
          <a:noFill/>
          <a:ln>
            <a:solidFill>
              <a:schemeClr val="tx1"/>
            </a:solidFill>
          </a:ln>
        </p:spPr>
        <p:txBody>
          <a:bodyPr wrap="square" rtlCol="0">
            <a:spAutoFit/>
          </a:bodyPr>
          <a:lstStyle/>
          <a:p>
            <a:pPr algn="ctr"/>
            <a:r>
              <a:rPr lang="en-US" dirty="0"/>
              <a:t>Analyze</a:t>
            </a:r>
            <a:endParaRPr lang="en-GB" dirty="0"/>
          </a:p>
        </p:txBody>
      </p:sp>
      <p:sp>
        <p:nvSpPr>
          <p:cNvPr id="20" name="TextBox 19"/>
          <p:cNvSpPr txBox="1"/>
          <p:nvPr/>
        </p:nvSpPr>
        <p:spPr>
          <a:xfrm>
            <a:off x="2362200" y="3581400"/>
            <a:ext cx="1219200" cy="369332"/>
          </a:xfrm>
          <a:prstGeom prst="rect">
            <a:avLst/>
          </a:prstGeom>
          <a:noFill/>
          <a:ln>
            <a:solidFill>
              <a:schemeClr val="tx1"/>
            </a:solidFill>
          </a:ln>
        </p:spPr>
        <p:txBody>
          <a:bodyPr wrap="square" rtlCol="0">
            <a:spAutoFit/>
          </a:bodyPr>
          <a:lstStyle/>
          <a:p>
            <a:pPr algn="ctr"/>
            <a:r>
              <a:rPr lang="en-US" dirty="0"/>
              <a:t>Design</a:t>
            </a:r>
            <a:endParaRPr lang="en-GB" dirty="0"/>
          </a:p>
        </p:txBody>
      </p:sp>
      <p:sp>
        <p:nvSpPr>
          <p:cNvPr id="21" name="TextBox 20"/>
          <p:cNvSpPr txBox="1"/>
          <p:nvPr/>
        </p:nvSpPr>
        <p:spPr>
          <a:xfrm>
            <a:off x="3886200" y="3581400"/>
            <a:ext cx="1219200" cy="369332"/>
          </a:xfrm>
          <a:prstGeom prst="rect">
            <a:avLst/>
          </a:prstGeom>
          <a:noFill/>
          <a:ln>
            <a:solidFill>
              <a:schemeClr val="tx1"/>
            </a:solidFill>
          </a:ln>
        </p:spPr>
        <p:txBody>
          <a:bodyPr wrap="square" rtlCol="0">
            <a:spAutoFit/>
          </a:bodyPr>
          <a:lstStyle/>
          <a:p>
            <a:pPr algn="ctr"/>
            <a:r>
              <a:rPr lang="en-US" dirty="0"/>
              <a:t>Implement</a:t>
            </a:r>
            <a:endParaRPr lang="en-GB" dirty="0"/>
          </a:p>
        </p:txBody>
      </p:sp>
      <p:sp>
        <p:nvSpPr>
          <p:cNvPr id="22" name="TextBox 21"/>
          <p:cNvSpPr txBox="1"/>
          <p:nvPr/>
        </p:nvSpPr>
        <p:spPr>
          <a:xfrm>
            <a:off x="5410200" y="3581400"/>
            <a:ext cx="1219200" cy="369332"/>
          </a:xfrm>
          <a:prstGeom prst="rect">
            <a:avLst/>
          </a:prstGeom>
          <a:noFill/>
          <a:ln>
            <a:solidFill>
              <a:schemeClr val="tx1"/>
            </a:solidFill>
          </a:ln>
        </p:spPr>
        <p:txBody>
          <a:bodyPr wrap="square" rtlCol="0">
            <a:spAutoFit/>
          </a:bodyPr>
          <a:lstStyle/>
          <a:p>
            <a:pPr algn="ctr"/>
            <a:r>
              <a:rPr lang="en-US" dirty="0"/>
              <a:t>Test</a:t>
            </a:r>
            <a:endParaRPr lang="en-GB" dirty="0"/>
          </a:p>
        </p:txBody>
      </p:sp>
      <p:cxnSp>
        <p:nvCxnSpPr>
          <p:cNvPr id="23" name="Straight Arrow Connector 22"/>
          <p:cNvCxnSpPr>
            <a:stCxn id="19" idx="3"/>
            <a:endCxn id="20" idx="1"/>
          </p:cNvCxnSpPr>
          <p:nvPr/>
        </p:nvCxnSpPr>
        <p:spPr>
          <a:xfrm>
            <a:off x="2057400" y="37660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21" idx="1"/>
          </p:cNvCxnSpPr>
          <p:nvPr/>
        </p:nvCxnSpPr>
        <p:spPr>
          <a:xfrm>
            <a:off x="3581400" y="37660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3"/>
            <a:endCxn id="22" idx="1"/>
          </p:cNvCxnSpPr>
          <p:nvPr/>
        </p:nvCxnSpPr>
        <p:spPr>
          <a:xfrm>
            <a:off x="5105400" y="37660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6934200" y="2965966"/>
            <a:ext cx="1600200" cy="16002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Repeat?</a:t>
            </a:r>
            <a:endParaRPr lang="en-GB" dirty="0">
              <a:solidFill>
                <a:schemeClr val="tx1"/>
              </a:solidFill>
            </a:endParaRPr>
          </a:p>
        </p:txBody>
      </p:sp>
      <p:cxnSp>
        <p:nvCxnSpPr>
          <p:cNvPr id="27" name="Straight Arrow Connector 26"/>
          <p:cNvCxnSpPr>
            <a:stCxn id="22" idx="3"/>
            <a:endCxn id="26" idx="1"/>
          </p:cNvCxnSpPr>
          <p:nvPr/>
        </p:nvCxnSpPr>
        <p:spPr>
          <a:xfrm>
            <a:off x="6629400" y="37660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38200" y="5562600"/>
            <a:ext cx="1219200" cy="369332"/>
          </a:xfrm>
          <a:prstGeom prst="rect">
            <a:avLst/>
          </a:prstGeom>
          <a:noFill/>
          <a:ln>
            <a:solidFill>
              <a:schemeClr val="tx1"/>
            </a:solidFill>
          </a:ln>
        </p:spPr>
        <p:txBody>
          <a:bodyPr wrap="square" rtlCol="0">
            <a:spAutoFit/>
          </a:bodyPr>
          <a:lstStyle/>
          <a:p>
            <a:pPr algn="ctr"/>
            <a:r>
              <a:rPr lang="en-US" dirty="0"/>
              <a:t>Analyze</a:t>
            </a:r>
            <a:endParaRPr lang="en-GB" dirty="0"/>
          </a:p>
        </p:txBody>
      </p:sp>
      <p:sp>
        <p:nvSpPr>
          <p:cNvPr id="29" name="TextBox 28"/>
          <p:cNvSpPr txBox="1"/>
          <p:nvPr/>
        </p:nvSpPr>
        <p:spPr>
          <a:xfrm>
            <a:off x="2362200" y="5562600"/>
            <a:ext cx="1219200" cy="369332"/>
          </a:xfrm>
          <a:prstGeom prst="rect">
            <a:avLst/>
          </a:prstGeom>
          <a:noFill/>
          <a:ln>
            <a:solidFill>
              <a:schemeClr val="tx1"/>
            </a:solidFill>
          </a:ln>
        </p:spPr>
        <p:txBody>
          <a:bodyPr wrap="square" rtlCol="0">
            <a:spAutoFit/>
          </a:bodyPr>
          <a:lstStyle/>
          <a:p>
            <a:pPr algn="ctr"/>
            <a:r>
              <a:rPr lang="en-US" dirty="0"/>
              <a:t>Design</a:t>
            </a:r>
            <a:endParaRPr lang="en-GB" dirty="0"/>
          </a:p>
        </p:txBody>
      </p:sp>
      <p:sp>
        <p:nvSpPr>
          <p:cNvPr id="30" name="TextBox 29"/>
          <p:cNvSpPr txBox="1"/>
          <p:nvPr/>
        </p:nvSpPr>
        <p:spPr>
          <a:xfrm>
            <a:off x="3886200" y="5562600"/>
            <a:ext cx="1219200" cy="369332"/>
          </a:xfrm>
          <a:prstGeom prst="rect">
            <a:avLst/>
          </a:prstGeom>
          <a:noFill/>
          <a:ln>
            <a:solidFill>
              <a:schemeClr val="tx1"/>
            </a:solidFill>
          </a:ln>
        </p:spPr>
        <p:txBody>
          <a:bodyPr wrap="square" rtlCol="0">
            <a:spAutoFit/>
          </a:bodyPr>
          <a:lstStyle/>
          <a:p>
            <a:pPr algn="ctr"/>
            <a:r>
              <a:rPr lang="en-US" dirty="0"/>
              <a:t>Implement</a:t>
            </a:r>
            <a:endParaRPr lang="en-GB" dirty="0"/>
          </a:p>
        </p:txBody>
      </p:sp>
      <p:sp>
        <p:nvSpPr>
          <p:cNvPr id="31" name="TextBox 30"/>
          <p:cNvSpPr txBox="1"/>
          <p:nvPr/>
        </p:nvSpPr>
        <p:spPr>
          <a:xfrm>
            <a:off x="5410200" y="5562600"/>
            <a:ext cx="1219200" cy="369332"/>
          </a:xfrm>
          <a:prstGeom prst="rect">
            <a:avLst/>
          </a:prstGeom>
          <a:noFill/>
          <a:ln>
            <a:solidFill>
              <a:schemeClr val="tx1"/>
            </a:solidFill>
          </a:ln>
        </p:spPr>
        <p:txBody>
          <a:bodyPr wrap="square" rtlCol="0">
            <a:spAutoFit/>
          </a:bodyPr>
          <a:lstStyle/>
          <a:p>
            <a:pPr algn="ctr"/>
            <a:r>
              <a:rPr lang="en-US" dirty="0"/>
              <a:t>Test</a:t>
            </a:r>
            <a:endParaRPr lang="en-GB" dirty="0"/>
          </a:p>
        </p:txBody>
      </p:sp>
      <p:cxnSp>
        <p:nvCxnSpPr>
          <p:cNvPr id="32" name="Straight Arrow Connector 31"/>
          <p:cNvCxnSpPr>
            <a:stCxn id="28" idx="3"/>
            <a:endCxn id="29" idx="1"/>
          </p:cNvCxnSpPr>
          <p:nvPr/>
        </p:nvCxnSpPr>
        <p:spPr>
          <a:xfrm>
            <a:off x="2057400" y="57472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3"/>
            <a:endCxn id="30" idx="1"/>
          </p:cNvCxnSpPr>
          <p:nvPr/>
        </p:nvCxnSpPr>
        <p:spPr>
          <a:xfrm>
            <a:off x="3581400" y="57472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3"/>
            <a:endCxn id="31" idx="1"/>
          </p:cNvCxnSpPr>
          <p:nvPr/>
        </p:nvCxnSpPr>
        <p:spPr>
          <a:xfrm>
            <a:off x="5105400" y="57472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6934200" y="4947166"/>
            <a:ext cx="1600200" cy="16002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Repeat?</a:t>
            </a:r>
            <a:endParaRPr lang="en-GB" dirty="0">
              <a:solidFill>
                <a:schemeClr val="tx1"/>
              </a:solidFill>
            </a:endParaRPr>
          </a:p>
        </p:txBody>
      </p:sp>
      <p:cxnSp>
        <p:nvCxnSpPr>
          <p:cNvPr id="36" name="Straight Arrow Connector 35"/>
          <p:cNvCxnSpPr>
            <a:stCxn id="31" idx="3"/>
            <a:endCxn id="35" idx="1"/>
          </p:cNvCxnSpPr>
          <p:nvPr/>
        </p:nvCxnSpPr>
        <p:spPr>
          <a:xfrm>
            <a:off x="6629400" y="574726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829800" y="5424101"/>
            <a:ext cx="1219200" cy="646331"/>
          </a:xfrm>
          <a:prstGeom prst="rect">
            <a:avLst/>
          </a:prstGeom>
          <a:noFill/>
          <a:ln>
            <a:solidFill>
              <a:schemeClr val="tx1"/>
            </a:solidFill>
          </a:ln>
        </p:spPr>
        <p:txBody>
          <a:bodyPr wrap="square" rtlCol="0">
            <a:spAutoFit/>
          </a:bodyPr>
          <a:lstStyle/>
          <a:p>
            <a:pPr algn="ctr"/>
            <a:r>
              <a:rPr lang="en-US" dirty="0"/>
              <a:t>Deliver System</a:t>
            </a:r>
            <a:endParaRPr lang="en-GB" dirty="0"/>
          </a:p>
        </p:txBody>
      </p:sp>
      <p:cxnSp>
        <p:nvCxnSpPr>
          <p:cNvPr id="43" name="Shape 42"/>
          <p:cNvCxnSpPr>
            <a:stCxn id="16" idx="3"/>
            <a:endCxn id="39" idx="0"/>
          </p:cNvCxnSpPr>
          <p:nvPr/>
        </p:nvCxnSpPr>
        <p:spPr>
          <a:xfrm>
            <a:off x="8534400" y="1628220"/>
            <a:ext cx="1905000" cy="37958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a:stCxn id="26" idx="3"/>
            <a:endCxn id="39" idx="0"/>
          </p:cNvCxnSpPr>
          <p:nvPr/>
        </p:nvCxnSpPr>
        <p:spPr>
          <a:xfrm>
            <a:off x="8534400" y="3766066"/>
            <a:ext cx="1905000" cy="16580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5" idx="3"/>
            <a:endCxn id="39" idx="1"/>
          </p:cNvCxnSpPr>
          <p:nvPr/>
        </p:nvCxnSpPr>
        <p:spPr>
          <a:xfrm>
            <a:off x="8534400" y="5747266"/>
            <a:ext cx="1295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534400" y="1219200"/>
            <a:ext cx="455574" cy="369332"/>
          </a:xfrm>
          <a:prstGeom prst="rect">
            <a:avLst/>
          </a:prstGeom>
          <a:noFill/>
        </p:spPr>
        <p:txBody>
          <a:bodyPr wrap="none" rtlCol="0">
            <a:spAutoFit/>
          </a:bodyPr>
          <a:lstStyle/>
          <a:p>
            <a:r>
              <a:rPr lang="en-US" dirty="0"/>
              <a:t>No</a:t>
            </a:r>
            <a:endParaRPr lang="en-GB" dirty="0"/>
          </a:p>
        </p:txBody>
      </p:sp>
      <p:sp>
        <p:nvSpPr>
          <p:cNvPr id="50" name="TextBox 49"/>
          <p:cNvSpPr txBox="1"/>
          <p:nvPr/>
        </p:nvSpPr>
        <p:spPr>
          <a:xfrm>
            <a:off x="8534400" y="3352800"/>
            <a:ext cx="455574" cy="369332"/>
          </a:xfrm>
          <a:prstGeom prst="rect">
            <a:avLst/>
          </a:prstGeom>
          <a:noFill/>
        </p:spPr>
        <p:txBody>
          <a:bodyPr wrap="none" rtlCol="0">
            <a:spAutoFit/>
          </a:bodyPr>
          <a:lstStyle/>
          <a:p>
            <a:r>
              <a:rPr lang="en-US" dirty="0"/>
              <a:t>No</a:t>
            </a:r>
            <a:endParaRPr lang="en-GB" dirty="0"/>
          </a:p>
        </p:txBody>
      </p:sp>
      <p:sp>
        <p:nvSpPr>
          <p:cNvPr id="51" name="TextBox 50"/>
          <p:cNvSpPr txBox="1"/>
          <p:nvPr/>
        </p:nvSpPr>
        <p:spPr>
          <a:xfrm>
            <a:off x="8534400" y="5334000"/>
            <a:ext cx="455574" cy="369332"/>
          </a:xfrm>
          <a:prstGeom prst="rect">
            <a:avLst/>
          </a:prstGeom>
          <a:noFill/>
        </p:spPr>
        <p:txBody>
          <a:bodyPr wrap="none" rtlCol="0">
            <a:spAutoFit/>
          </a:bodyPr>
          <a:lstStyle/>
          <a:p>
            <a:r>
              <a:rPr lang="en-US" dirty="0"/>
              <a:t>No</a:t>
            </a:r>
            <a:endParaRPr lang="en-GB" dirty="0"/>
          </a:p>
        </p:txBody>
      </p:sp>
      <p:cxnSp>
        <p:nvCxnSpPr>
          <p:cNvPr id="53" name="Elbow Connector 52"/>
          <p:cNvCxnSpPr>
            <a:stCxn id="16" idx="2"/>
            <a:endCxn id="19" idx="0"/>
          </p:cNvCxnSpPr>
          <p:nvPr/>
        </p:nvCxnSpPr>
        <p:spPr>
          <a:xfrm rot="5400000">
            <a:off x="4014510" y="-138390"/>
            <a:ext cx="1153080" cy="6286500"/>
          </a:xfrm>
          <a:prstGeom prst="bentConnector3">
            <a:avLst>
              <a:gd name="adj1" fmla="val 210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6" idx="2"/>
            <a:endCxn id="28" idx="0"/>
          </p:cNvCxnSpPr>
          <p:nvPr/>
        </p:nvCxnSpPr>
        <p:spPr>
          <a:xfrm rot="5400000">
            <a:off x="4092833" y="1921133"/>
            <a:ext cx="996434" cy="6286500"/>
          </a:xfrm>
          <a:prstGeom prst="bentConnector3">
            <a:avLst>
              <a:gd name="adj1" fmla="val 20367"/>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86600" y="2362200"/>
            <a:ext cx="485518" cy="369332"/>
          </a:xfrm>
          <a:prstGeom prst="rect">
            <a:avLst/>
          </a:prstGeom>
          <a:noFill/>
        </p:spPr>
        <p:txBody>
          <a:bodyPr wrap="none" rtlCol="0">
            <a:spAutoFit/>
          </a:bodyPr>
          <a:lstStyle/>
          <a:p>
            <a:r>
              <a:rPr lang="en-US" dirty="0"/>
              <a:t>Yes</a:t>
            </a:r>
            <a:endParaRPr lang="en-GB" dirty="0"/>
          </a:p>
        </p:txBody>
      </p:sp>
      <p:sp>
        <p:nvSpPr>
          <p:cNvPr id="59" name="TextBox 58"/>
          <p:cNvSpPr txBox="1"/>
          <p:nvPr/>
        </p:nvSpPr>
        <p:spPr>
          <a:xfrm>
            <a:off x="7086600" y="4419600"/>
            <a:ext cx="485518" cy="369332"/>
          </a:xfrm>
          <a:prstGeom prst="rect">
            <a:avLst/>
          </a:prstGeom>
          <a:noFill/>
        </p:spPr>
        <p:txBody>
          <a:bodyPr wrap="none" rtlCol="0">
            <a:spAutoFit/>
          </a:bodyPr>
          <a:lstStyle/>
          <a:p>
            <a:r>
              <a:rPr lang="en-US" dirty="0"/>
              <a:t>Yes</a:t>
            </a:r>
            <a:endParaRPr lang="en-GB" dirty="0"/>
          </a:p>
        </p:txBody>
      </p:sp>
      <p:sp>
        <p:nvSpPr>
          <p:cNvPr id="60" name="TextBox 59"/>
          <p:cNvSpPr txBox="1"/>
          <p:nvPr/>
        </p:nvSpPr>
        <p:spPr>
          <a:xfrm>
            <a:off x="3251237" y="849868"/>
            <a:ext cx="1320874" cy="369332"/>
          </a:xfrm>
          <a:prstGeom prst="rect">
            <a:avLst/>
          </a:prstGeom>
          <a:noFill/>
        </p:spPr>
        <p:txBody>
          <a:bodyPr wrap="none" rtlCol="0">
            <a:spAutoFit/>
          </a:bodyPr>
          <a:lstStyle/>
          <a:p>
            <a:r>
              <a:rPr lang="en-US" dirty="0"/>
              <a:t>Increment 1</a:t>
            </a:r>
            <a:endParaRPr lang="en-GB" dirty="0"/>
          </a:p>
        </p:txBody>
      </p:sp>
      <p:sp>
        <p:nvSpPr>
          <p:cNvPr id="61" name="TextBox 60"/>
          <p:cNvSpPr txBox="1"/>
          <p:nvPr/>
        </p:nvSpPr>
        <p:spPr>
          <a:xfrm>
            <a:off x="3251237" y="2983468"/>
            <a:ext cx="1320874" cy="369332"/>
          </a:xfrm>
          <a:prstGeom prst="rect">
            <a:avLst/>
          </a:prstGeom>
          <a:noFill/>
        </p:spPr>
        <p:txBody>
          <a:bodyPr wrap="none" rtlCol="0">
            <a:spAutoFit/>
          </a:bodyPr>
          <a:lstStyle/>
          <a:p>
            <a:r>
              <a:rPr lang="en-US" dirty="0"/>
              <a:t>Increment 2</a:t>
            </a:r>
            <a:endParaRPr lang="en-GB" dirty="0"/>
          </a:p>
        </p:txBody>
      </p:sp>
      <p:sp>
        <p:nvSpPr>
          <p:cNvPr id="62" name="TextBox 61"/>
          <p:cNvSpPr txBox="1"/>
          <p:nvPr/>
        </p:nvSpPr>
        <p:spPr>
          <a:xfrm>
            <a:off x="3251237" y="4947166"/>
            <a:ext cx="1352934" cy="369332"/>
          </a:xfrm>
          <a:prstGeom prst="rect">
            <a:avLst/>
          </a:prstGeom>
          <a:noFill/>
        </p:spPr>
        <p:txBody>
          <a:bodyPr wrap="none" rtlCol="0">
            <a:spAutoFit/>
          </a:bodyPr>
          <a:lstStyle/>
          <a:p>
            <a:r>
              <a:rPr lang="en-US" dirty="0"/>
              <a:t>Increment N</a:t>
            </a:r>
            <a:endParaRPr lang="en-GB" dirty="0"/>
          </a:p>
        </p:txBody>
      </p:sp>
      <p:cxnSp>
        <p:nvCxnSpPr>
          <p:cNvPr id="64" name="Straight Connector 63"/>
          <p:cNvCxnSpPr/>
          <p:nvPr/>
        </p:nvCxnSpPr>
        <p:spPr>
          <a:xfrm>
            <a:off x="533400" y="2819400"/>
            <a:ext cx="1097280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33400" y="4875212"/>
            <a:ext cx="1097280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368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HDOfficeLightV0</Template>
  <TotalTime>4599</TotalTime>
  <Words>4660</Words>
  <Application>Microsoft Macintosh PowerPoint</Application>
  <PresentationFormat>Widescreen</PresentationFormat>
  <Paragraphs>611</Paragraphs>
  <Slides>78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Times New Roman</vt:lpstr>
      <vt:lpstr>Zapf Dingbats</vt:lpstr>
      <vt:lpstr>Office Theme</vt:lpstr>
      <vt:lpstr>Testing throughout the Software Lifecycle</vt:lpstr>
      <vt:lpstr>Topics</vt:lpstr>
      <vt:lpstr>1. Software Development Models</vt:lpstr>
      <vt:lpstr>"V“ or Sequential Model</vt:lpstr>
      <vt:lpstr>"V" or Sequential Model(cont’)</vt:lpstr>
      <vt:lpstr>"V" or Sequential Model(cont’)</vt:lpstr>
      <vt:lpstr>"V" or Sequential Model(cont’)</vt:lpstr>
      <vt:lpstr>Iterative, Evolutionary or Incremental Model</vt:lpstr>
      <vt:lpstr>PowerPoint Presentation</vt:lpstr>
      <vt:lpstr>Iterative, Evolutionary or Incremental Model (cont’)</vt:lpstr>
      <vt:lpstr>System Integration</vt:lpstr>
      <vt:lpstr>System Integration (cont’)</vt:lpstr>
      <vt:lpstr>System Integration</vt:lpstr>
      <vt:lpstr>Verification &amp; Validation</vt:lpstr>
      <vt:lpstr>IEEE 12207 Software Process Standard</vt:lpstr>
      <vt:lpstr>CMMI (Capability Maturity Model Integration) Process Maturity</vt:lpstr>
      <vt:lpstr>Regardless of the models…</vt:lpstr>
      <vt:lpstr>Exercise: Models and Reality</vt:lpstr>
      <vt:lpstr>Exercise: Omninet Lifecycle Consideration</vt:lpstr>
      <vt:lpstr>Key concepts</vt:lpstr>
      <vt:lpstr>Terms to remember</vt:lpstr>
      <vt:lpstr>2. Test Levels or Phases</vt:lpstr>
      <vt:lpstr>Component (Unit) Test</vt:lpstr>
      <vt:lpstr>Component (Unit) Test (cont’)</vt:lpstr>
      <vt:lpstr>Component (Unit) Test (cont’)</vt:lpstr>
      <vt:lpstr>Component (Unit) Test (cont’)</vt:lpstr>
      <vt:lpstr>Drivers and Stubs</vt:lpstr>
      <vt:lpstr>PowerPoint Presentation</vt:lpstr>
      <vt:lpstr>Integration Test</vt:lpstr>
      <vt:lpstr>Integration Test (cont’)</vt:lpstr>
      <vt:lpstr>Integration Techniques</vt:lpstr>
      <vt:lpstr>Integration Techniques (cont’)</vt:lpstr>
      <vt:lpstr>Backbone Integration Technique</vt:lpstr>
      <vt:lpstr>Backbone Integration Technique Backbone 0 (BB0)</vt:lpstr>
      <vt:lpstr>Backbone Integration Technique Backbone 1 (BB1)</vt:lpstr>
      <vt:lpstr>Backbone Integration Technique Backbone N (BBn)</vt:lpstr>
      <vt:lpstr>Integration Test Levels</vt:lpstr>
      <vt:lpstr>System Test</vt:lpstr>
      <vt:lpstr>System Test (cont’)</vt:lpstr>
      <vt:lpstr>Acceptance Test</vt:lpstr>
      <vt:lpstr>Acceptance Test (cont’)</vt:lpstr>
      <vt:lpstr>Acceptance Test (cont’)</vt:lpstr>
      <vt:lpstr>Pervasive Testing: Early, Cross-Functional</vt:lpstr>
      <vt:lpstr>Why Pervasive Testing?</vt:lpstr>
      <vt:lpstr>Why Pervasive Testing? (cont’)</vt:lpstr>
      <vt:lpstr>When testing pervades projects</vt:lpstr>
      <vt:lpstr>Exercise: Omninet Test Levels</vt:lpstr>
      <vt:lpstr>Key concepts</vt:lpstr>
      <vt:lpstr>Terms to remember</vt:lpstr>
      <vt:lpstr>3. Test Types or Targets</vt:lpstr>
      <vt:lpstr>Comparing test types</vt:lpstr>
      <vt:lpstr>Functionality test</vt:lpstr>
      <vt:lpstr>Functionality test (cont’)</vt:lpstr>
      <vt:lpstr>Security Test</vt:lpstr>
      <vt:lpstr>Interoperability test</vt:lpstr>
      <vt:lpstr>Performance and Reliability Test (non-functional test)</vt:lpstr>
      <vt:lpstr>Performance and Reliability Test (non-functional test)</vt:lpstr>
      <vt:lpstr>Performance and Reliability Test (non-functional test)</vt:lpstr>
      <vt:lpstr>Maintenance and Maintainability</vt:lpstr>
      <vt:lpstr>Usability and User Interface (non-functional)</vt:lpstr>
      <vt:lpstr>Configuration and Portability (non-functional)</vt:lpstr>
      <vt:lpstr>Other Functional and Non-Functional Tests</vt:lpstr>
      <vt:lpstr>Structure-based Tests</vt:lpstr>
      <vt:lpstr>Regression and Confirmation</vt:lpstr>
      <vt:lpstr>ISO 9126 Quality Standard</vt:lpstr>
      <vt:lpstr>Exercise: Omninet Test Types</vt:lpstr>
      <vt:lpstr>Key concepts</vt:lpstr>
      <vt:lpstr>Terms to remember</vt:lpstr>
      <vt:lpstr>4. Maintenance Testing</vt:lpstr>
      <vt:lpstr>Reasons for Maintenance</vt:lpstr>
      <vt:lpstr>Testing Maintenance Releases</vt:lpstr>
      <vt:lpstr>Regression</vt:lpstr>
      <vt:lpstr>Regression Strategy 1: Repeat All Tests</vt:lpstr>
      <vt:lpstr>Regression Strategy 2: Repeat some Tests</vt:lpstr>
      <vt:lpstr>3 Other Regression Strategies</vt:lpstr>
      <vt:lpstr>Exercise: Omninet Maintenance</vt:lpstr>
      <vt:lpstr>Key concepts</vt:lpstr>
      <vt:lpstr>Terms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KV Sor</dc:creator>
  <cp:lastModifiedBy>GUNAVATHI A/P DURAISAMY</cp:lastModifiedBy>
  <cp:revision>657</cp:revision>
  <dcterms:created xsi:type="dcterms:W3CDTF">2015-01-15T03:09:27Z</dcterms:created>
  <dcterms:modified xsi:type="dcterms:W3CDTF">2020-01-14T23:52:04Z</dcterms:modified>
</cp:coreProperties>
</file>