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329" r:id="rId4"/>
    <p:sldId id="258" r:id="rId5"/>
    <p:sldId id="259" r:id="rId6"/>
    <p:sldId id="260" r:id="rId7"/>
    <p:sldId id="261" r:id="rId8"/>
    <p:sldId id="262" r:id="rId9"/>
    <p:sldId id="334" r:id="rId10"/>
    <p:sldId id="326" r:id="rId11"/>
    <p:sldId id="327" r:id="rId12"/>
    <p:sldId id="335" r:id="rId13"/>
    <p:sldId id="263" r:id="rId14"/>
    <p:sldId id="284" r:id="rId15"/>
    <p:sldId id="278" r:id="rId16"/>
    <p:sldId id="280" r:id="rId17"/>
    <p:sldId id="265" r:id="rId18"/>
    <p:sldId id="281" r:id="rId19"/>
    <p:sldId id="266" r:id="rId20"/>
    <p:sldId id="282" r:id="rId21"/>
    <p:sldId id="267" r:id="rId22"/>
    <p:sldId id="268" r:id="rId23"/>
    <p:sldId id="269" r:id="rId24"/>
    <p:sldId id="283" r:id="rId25"/>
    <p:sldId id="270" r:id="rId26"/>
    <p:sldId id="271" r:id="rId27"/>
    <p:sldId id="272" r:id="rId28"/>
    <p:sldId id="336" r:id="rId29"/>
    <p:sldId id="337" r:id="rId30"/>
    <p:sldId id="338" r:id="rId31"/>
    <p:sldId id="339" r:id="rId32"/>
    <p:sldId id="264" r:id="rId33"/>
    <p:sldId id="274" r:id="rId34"/>
    <p:sldId id="275" r:id="rId35"/>
    <p:sldId id="276" r:id="rId36"/>
    <p:sldId id="277" r:id="rId37"/>
    <p:sldId id="340" r:id="rId38"/>
    <p:sldId id="341" r:id="rId39"/>
    <p:sldId id="34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9218" autoAdjust="0"/>
  </p:normalViewPr>
  <p:slideViewPr>
    <p:cSldViewPr snapToObjects="1">
      <p:cViewPr varScale="1">
        <p:scale>
          <a:sx n="110" d="100"/>
          <a:sy n="110" d="100"/>
        </p:scale>
        <p:origin x="672"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C801C-2E42-4781-AF1A-056CC433EA11}" type="datetimeFigureOut">
              <a:rPr lang="en-GB" smtClean="0"/>
              <a:t>15/01/2020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D0B04-9A2F-49A3-BBFB-9F57D5F7BEE7}" type="slidenum">
              <a:rPr lang="en-GB" smtClean="0"/>
              <a:t>‹#›</a:t>
            </a:fld>
            <a:endParaRPr lang="en-GB"/>
          </a:p>
        </p:txBody>
      </p:sp>
    </p:spTree>
    <p:extLst>
      <p:ext uri="{BB962C8B-B14F-4D97-AF65-F5344CB8AC3E}">
        <p14:creationId xmlns:p14="http://schemas.microsoft.com/office/powerpoint/2010/main" val="262857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ED0B04-9A2F-49A3-BBFB-9F57D5F7BEE7}" type="slidenum">
              <a:rPr lang="en-GB" smtClean="0"/>
              <a:t>6</a:t>
            </a:fld>
            <a:endParaRPr lang="en-GB"/>
          </a:p>
        </p:txBody>
      </p:sp>
    </p:spTree>
    <p:extLst>
      <p:ext uri="{BB962C8B-B14F-4D97-AF65-F5344CB8AC3E}">
        <p14:creationId xmlns:p14="http://schemas.microsoft.com/office/powerpoint/2010/main" val="372990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Pair programming: 2 programmers work together. The </a:t>
            </a:r>
            <a:r>
              <a:rPr lang="en-GB" b="1" dirty="0"/>
              <a:t>driver</a:t>
            </a:r>
            <a:r>
              <a:rPr lang="en-GB" dirty="0"/>
              <a:t> </a:t>
            </a:r>
            <a:r>
              <a:rPr lang="en-GB" b="1" dirty="0"/>
              <a:t>writes code </a:t>
            </a:r>
            <a:r>
              <a:rPr lang="en-GB" dirty="0"/>
              <a:t>while </a:t>
            </a:r>
            <a:r>
              <a:rPr lang="en-GB" b="1" dirty="0"/>
              <a:t>the observer</a:t>
            </a:r>
            <a:r>
              <a:rPr lang="en-GB" dirty="0"/>
              <a:t> </a:t>
            </a:r>
            <a:r>
              <a:rPr lang="en-GB" b="1" dirty="0"/>
              <a:t>reviews</a:t>
            </a:r>
            <a:r>
              <a:rPr lang="en-GB" dirty="0"/>
              <a:t> each line of code .</a:t>
            </a:r>
          </a:p>
        </p:txBody>
      </p:sp>
      <p:sp>
        <p:nvSpPr>
          <p:cNvPr id="4" name="Slide Number Placeholder 3"/>
          <p:cNvSpPr>
            <a:spLocks noGrp="1"/>
          </p:cNvSpPr>
          <p:nvPr>
            <p:ph type="sldNum" sz="quarter" idx="10"/>
          </p:nvPr>
        </p:nvSpPr>
        <p:spPr/>
        <p:txBody>
          <a:bodyPr/>
          <a:lstStyle/>
          <a:p>
            <a:fld id="{EAED0B04-9A2F-49A3-BBFB-9F57D5F7BEE7}" type="slidenum">
              <a:rPr lang="en-GB" smtClean="0"/>
              <a:t>13</a:t>
            </a:fld>
            <a:endParaRPr lang="en-GB"/>
          </a:p>
        </p:txBody>
      </p:sp>
    </p:spTree>
    <p:extLst>
      <p:ext uri="{BB962C8B-B14F-4D97-AF65-F5344CB8AC3E}">
        <p14:creationId xmlns:p14="http://schemas.microsoft.com/office/powerpoint/2010/main" val="52357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Eclipse plugin: </a:t>
            </a:r>
            <a:r>
              <a:rPr lang="en-GB" dirty="0" err="1"/>
              <a:t>Findbugs</a:t>
            </a:r>
            <a:r>
              <a:rPr lang="en-GB" dirty="0"/>
              <a:t>,</a:t>
            </a:r>
            <a:r>
              <a:rPr lang="en-GB" baseline="0" dirty="0"/>
              <a:t> </a:t>
            </a:r>
            <a:r>
              <a:rPr lang="en-GB" baseline="0" dirty="0" err="1"/>
              <a:t>Spotbugs</a:t>
            </a:r>
            <a:r>
              <a:rPr lang="en-GB" baseline="0" dirty="0"/>
              <a:t>, etc.</a:t>
            </a:r>
            <a:endParaRPr lang="en-GB" dirty="0"/>
          </a:p>
        </p:txBody>
      </p:sp>
      <p:sp>
        <p:nvSpPr>
          <p:cNvPr id="4" name="Slide Number Placeholder 3"/>
          <p:cNvSpPr>
            <a:spLocks noGrp="1"/>
          </p:cNvSpPr>
          <p:nvPr>
            <p:ph type="sldNum" sz="quarter" idx="10"/>
          </p:nvPr>
        </p:nvSpPr>
        <p:spPr/>
        <p:txBody>
          <a:bodyPr/>
          <a:lstStyle/>
          <a:p>
            <a:fld id="{EAED0B04-9A2F-49A3-BBFB-9F57D5F7BEE7}" type="slidenum">
              <a:rPr lang="en-GB" smtClean="0"/>
              <a:t>32</a:t>
            </a:fld>
            <a:endParaRPr lang="en-GB"/>
          </a:p>
        </p:txBody>
      </p:sp>
    </p:spTree>
    <p:extLst>
      <p:ext uri="{BB962C8B-B14F-4D97-AF65-F5344CB8AC3E}">
        <p14:creationId xmlns:p14="http://schemas.microsoft.com/office/powerpoint/2010/main" val="183803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244747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07366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93130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914400"/>
          </a:xfrm>
        </p:spPr>
        <p:txBody>
          <a:bodyPr lIns="0" rIns="0" bIns="0"/>
          <a:lstStyle/>
          <a:p>
            <a:r>
              <a:rPr lang="en-US" dirty="0"/>
              <a:t>Click to edit Master title style</a:t>
            </a:r>
          </a:p>
        </p:txBody>
      </p:sp>
      <p:sp>
        <p:nvSpPr>
          <p:cNvPr id="3" name="Content Placeholder 2"/>
          <p:cNvSpPr>
            <a:spLocks noGrp="1"/>
          </p:cNvSpPr>
          <p:nvPr>
            <p:ph idx="1"/>
          </p:nvPr>
        </p:nvSpPr>
        <p:spPr>
          <a:xfrm>
            <a:off x="838200" y="1447800"/>
            <a:ext cx="10515600" cy="4908549"/>
          </a:xfrm>
        </p:spPr>
        <p:txBody>
          <a:bodyPr lIns="0" tIns="0" rIns="0" bIns="0"/>
          <a:lstStyle>
            <a:lvl2pPr>
              <a:defRPr sz="2600"/>
            </a:lvl2pPr>
            <a:lvl3pP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3750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211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8951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pPr/>
              <a:t>1/15/20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805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pPr/>
              <a:t>1/15/20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20548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2321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1676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45390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1/15/20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922" y="2806701"/>
            <a:ext cx="9144000" cy="1397000"/>
          </a:xfrm>
        </p:spPr>
        <p:txBody>
          <a:bodyPr/>
          <a:lstStyle/>
          <a:p>
            <a:r>
              <a:rPr lang="en-GB" dirty="0"/>
              <a:t>Static Techniques</a:t>
            </a:r>
            <a:endParaRPr lang="en-US" dirty="0"/>
          </a:p>
        </p:txBody>
      </p:sp>
      <p:sp>
        <p:nvSpPr>
          <p:cNvPr id="3" name="Subtitle 2"/>
          <p:cNvSpPr>
            <a:spLocks noGrp="1"/>
          </p:cNvSpPr>
          <p:nvPr>
            <p:ph type="subTitle" idx="1"/>
          </p:nvPr>
        </p:nvSpPr>
        <p:spPr>
          <a:xfrm>
            <a:off x="1498922" y="1697038"/>
            <a:ext cx="9144000" cy="1655762"/>
          </a:xfrm>
        </p:spPr>
        <p:txBody>
          <a:bodyPr>
            <a:normAutofit/>
          </a:bodyPr>
          <a:lstStyle/>
          <a:p>
            <a:r>
              <a:rPr lang="en-US" sz="6000" dirty="0"/>
              <a:t>Chapter 3 </a:t>
            </a:r>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Software work products and static techniques</a:t>
            </a:r>
          </a:p>
          <a:p>
            <a:pPr>
              <a:buFont typeface="Zapf Dingbats"/>
              <a:buChar char="✤"/>
            </a:pPr>
            <a:r>
              <a:rPr lang="en-US" dirty="0"/>
              <a:t>The importance and value of static techniques</a:t>
            </a:r>
          </a:p>
          <a:p>
            <a:pPr>
              <a:buFont typeface="Zapf Dingbats"/>
              <a:buChar char="✤"/>
            </a:pPr>
            <a:r>
              <a:rPr lang="en-US" dirty="0"/>
              <a:t>The difference between static and dynamic techniques</a:t>
            </a:r>
          </a:p>
          <a:p>
            <a:pPr>
              <a:buFont typeface="Zapf Dingbats"/>
              <a:buChar char="✤"/>
            </a:pPr>
            <a:r>
              <a:rPr lang="en-US" dirty="0"/>
              <a:t>The objectives of static analysis and reviews, and comparison of objective with dynamic testing</a:t>
            </a:r>
          </a:p>
          <a:p>
            <a:pPr marL="0" indent="0">
              <a:buNone/>
            </a:pPr>
            <a:endParaRPr lang="en-US" dirty="0"/>
          </a:p>
        </p:txBody>
      </p:sp>
    </p:spTree>
    <p:extLst>
      <p:ext uri="{BB962C8B-B14F-4D97-AF65-F5344CB8AC3E}">
        <p14:creationId xmlns:p14="http://schemas.microsoft.com/office/powerpoint/2010/main" val="171461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a:lstStyle/>
          <a:p>
            <a:pPr>
              <a:buFont typeface="Zapf Dingbats"/>
              <a:buChar char="✤"/>
            </a:pPr>
            <a:r>
              <a:rPr lang="en-US" dirty="0"/>
              <a:t>Dynamic testing</a:t>
            </a:r>
          </a:p>
          <a:p>
            <a:pPr>
              <a:buFont typeface="Zapf Dingbats"/>
              <a:buChar char="✤"/>
            </a:pPr>
            <a:r>
              <a:rPr lang="en-US" dirty="0"/>
              <a:t>Static testing</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86138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2. Review Process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741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reviews</a:t>
            </a:r>
          </a:p>
        </p:txBody>
      </p:sp>
      <p:sp>
        <p:nvSpPr>
          <p:cNvPr id="3" name="Content Placeholder 2"/>
          <p:cNvSpPr>
            <a:spLocks noGrp="1"/>
          </p:cNvSpPr>
          <p:nvPr>
            <p:ph idx="1"/>
          </p:nvPr>
        </p:nvSpPr>
        <p:spPr>
          <a:xfrm>
            <a:off x="838200" y="1447800"/>
            <a:ext cx="10515600" cy="5410200"/>
          </a:xfrm>
        </p:spPr>
        <p:txBody>
          <a:bodyPr>
            <a:normAutofit/>
          </a:bodyPr>
          <a:lstStyle/>
          <a:p>
            <a:r>
              <a:rPr lang="en-GB" dirty="0"/>
              <a:t>Informal review</a:t>
            </a:r>
          </a:p>
          <a:p>
            <a:pPr lvl="1"/>
            <a:r>
              <a:rPr lang="en-GB" dirty="0"/>
              <a:t>No real process such as hallway chats, buddy tests, pair programming</a:t>
            </a:r>
          </a:p>
          <a:p>
            <a:pPr lvl="1"/>
            <a:r>
              <a:rPr lang="en-GB" dirty="0"/>
              <a:t>Limited defect removal effectiveness but useful, cheap and popular.</a:t>
            </a:r>
          </a:p>
          <a:p>
            <a:pPr lvl="1"/>
            <a:r>
              <a:rPr lang="en-GB" dirty="0"/>
              <a:t>Might be documented but less detail.</a:t>
            </a:r>
          </a:p>
        </p:txBody>
      </p:sp>
    </p:spTree>
    <p:extLst>
      <p:ext uri="{BB962C8B-B14F-4D97-AF65-F5344CB8AC3E}">
        <p14:creationId xmlns:p14="http://schemas.microsoft.com/office/powerpoint/2010/main" val="172695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reviews (cont.)</a:t>
            </a:r>
          </a:p>
        </p:txBody>
      </p:sp>
      <p:sp>
        <p:nvSpPr>
          <p:cNvPr id="3" name="Content Placeholder 2"/>
          <p:cNvSpPr>
            <a:spLocks noGrp="1"/>
          </p:cNvSpPr>
          <p:nvPr>
            <p:ph idx="1"/>
          </p:nvPr>
        </p:nvSpPr>
        <p:spPr>
          <a:xfrm>
            <a:off x="838200" y="1447800"/>
            <a:ext cx="10515600" cy="5410200"/>
          </a:xfrm>
        </p:spPr>
        <p:txBody>
          <a:bodyPr>
            <a:normAutofit/>
          </a:bodyPr>
          <a:lstStyle/>
          <a:p>
            <a:r>
              <a:rPr lang="en-GB" dirty="0"/>
              <a:t>Technical review:</a:t>
            </a:r>
          </a:p>
          <a:p>
            <a:pPr lvl="1"/>
            <a:r>
              <a:rPr lang="en-GB" dirty="0"/>
              <a:t>Main purposes: discuss, make decision, evaluate alternatives, find defects, solve technical problems and check conformance to specifications, plans, regulations and standards</a:t>
            </a:r>
          </a:p>
          <a:p>
            <a:pPr lvl="1"/>
            <a:r>
              <a:rPr lang="en-GB" dirty="0"/>
              <a:t>Documented and defined defect removal process, involving technical experts but not managers (unless the manager can contribute technically)</a:t>
            </a:r>
          </a:p>
          <a:p>
            <a:pPr lvl="1"/>
            <a:r>
              <a:rPr lang="en-GB" dirty="0"/>
              <a:t>If manager is involved, the review findings SHOULD NOT be used to reward or punish the author or reviewers</a:t>
            </a:r>
          </a:p>
          <a:p>
            <a:pPr lvl="1"/>
            <a:r>
              <a:rPr lang="en-GB" dirty="0"/>
              <a:t>Ideally lead by a trained moderator who is not author</a:t>
            </a:r>
          </a:p>
          <a:p>
            <a:pPr lvl="1"/>
            <a:r>
              <a:rPr lang="en-GB" dirty="0"/>
              <a:t>Requires pre-meeting preparation by reviewers</a:t>
            </a:r>
          </a:p>
          <a:p>
            <a:pPr lvl="1"/>
            <a:r>
              <a:rPr lang="en-GB" dirty="0"/>
              <a:t>Produce a review report that include list of findings, recommendations related to findings and verdict whether the requirements are met</a:t>
            </a:r>
          </a:p>
        </p:txBody>
      </p:sp>
    </p:spTree>
    <p:extLst>
      <p:ext uri="{BB962C8B-B14F-4D97-AF65-F5344CB8AC3E}">
        <p14:creationId xmlns:p14="http://schemas.microsoft.com/office/powerpoint/2010/main" val="357434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reviews (cont.)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Walkthrough: special technical review</a:t>
            </a:r>
          </a:p>
          <a:p>
            <a:pPr lvl="1"/>
            <a:r>
              <a:rPr lang="en-GB" dirty="0"/>
              <a:t>Main purposes: learn, gain understanding and find defects</a:t>
            </a:r>
          </a:p>
          <a:p>
            <a:pPr lvl="1"/>
            <a:r>
              <a:rPr lang="en-GB" dirty="0"/>
              <a:t>Author “walks through” (guide the participants through) the review item</a:t>
            </a:r>
          </a:p>
          <a:p>
            <a:pPr lvl="1"/>
            <a:r>
              <a:rPr lang="en-GB" dirty="0"/>
              <a:t>Include scenarios, dry runs (rehearsal / practice runs) and peer group participation</a:t>
            </a:r>
          </a:p>
          <a:p>
            <a:pPr lvl="1"/>
            <a:r>
              <a:rPr lang="en-GB" dirty="0"/>
              <a:t>Report (optional) should be done by a recorder who is not the author</a:t>
            </a:r>
          </a:p>
        </p:txBody>
      </p:sp>
    </p:spTree>
    <p:extLst>
      <p:ext uri="{BB962C8B-B14F-4D97-AF65-F5344CB8AC3E}">
        <p14:creationId xmlns:p14="http://schemas.microsoft.com/office/powerpoint/2010/main" val="169359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reviews (cont.)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Inspection:</a:t>
            </a:r>
          </a:p>
          <a:p>
            <a:pPr lvl="1"/>
            <a:r>
              <a:rPr lang="en-GB" dirty="0"/>
              <a:t>Main purposes: to find almost  all of the defects (as much as 90%)</a:t>
            </a:r>
          </a:p>
          <a:p>
            <a:pPr lvl="1"/>
            <a:r>
              <a:rPr lang="en-GB" dirty="0"/>
              <a:t>A trained moderator (other than the author) leads the inspection team</a:t>
            </a:r>
          </a:p>
          <a:p>
            <a:pPr lvl="1"/>
            <a:r>
              <a:rPr lang="en-GB" dirty="0"/>
              <a:t>Each member has defined roles based on their expertise</a:t>
            </a:r>
          </a:p>
          <a:p>
            <a:pPr lvl="1"/>
            <a:r>
              <a:rPr lang="en-GB" dirty="0"/>
              <a:t>A formal inspection process is used</a:t>
            </a:r>
          </a:p>
          <a:p>
            <a:pPr lvl="2"/>
            <a:r>
              <a:rPr lang="en-GB" dirty="0"/>
              <a:t>Consist of rules, checklists, entry and exit criteria, and include gathering defect removal metrics (defect removal efficiency)</a:t>
            </a:r>
          </a:p>
          <a:p>
            <a:pPr lvl="1"/>
            <a:r>
              <a:rPr lang="en-GB" dirty="0"/>
              <a:t>Pre-meeting preparation is mandatory</a:t>
            </a:r>
          </a:p>
          <a:p>
            <a:pPr lvl="1"/>
            <a:r>
              <a:rPr lang="en-GB" dirty="0"/>
              <a:t>Inspection report is mandatory</a:t>
            </a:r>
          </a:p>
          <a:p>
            <a:pPr lvl="1"/>
            <a:r>
              <a:rPr lang="en-GB" dirty="0"/>
              <a:t>Specially trained reader might be used</a:t>
            </a:r>
          </a:p>
          <a:p>
            <a:r>
              <a:rPr lang="en-GB" dirty="0"/>
              <a:t>When walkthroughs, technical reviews or inspections are performed by a peer group, the review may be called a peer review</a:t>
            </a:r>
          </a:p>
        </p:txBody>
      </p:sp>
    </p:spTree>
    <p:extLst>
      <p:ext uri="{BB962C8B-B14F-4D97-AF65-F5344CB8AC3E}">
        <p14:creationId xmlns:p14="http://schemas.microsoft.com/office/powerpoint/2010/main" val="423037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Consensus and Understanding</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Incompleteness and  ambiguity can hide the real meaning of the specifications – review can reveal the meaning</a:t>
            </a:r>
          </a:p>
          <a:p>
            <a:r>
              <a:rPr lang="en-GB" dirty="0"/>
              <a:t>Use review to achieve agreement and uniform understanding of the specifications</a:t>
            </a:r>
          </a:p>
          <a:p>
            <a:r>
              <a:rPr lang="en-GB" dirty="0"/>
              <a:t>Important to have test and QA staff attend reviews to understand the item under review</a:t>
            </a:r>
          </a:p>
          <a:p>
            <a:r>
              <a:rPr lang="en-GB" dirty="0"/>
              <a:t>Good testers have the special knack of spotting ambiguous, obscure, missing pieces of requirements and pointing those out in reviews</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Generic Review Process</a:t>
            </a:r>
          </a:p>
        </p:txBody>
      </p:sp>
      <p:sp>
        <p:nvSpPr>
          <p:cNvPr id="3" name="Content Placeholder 2"/>
          <p:cNvSpPr>
            <a:spLocks noGrp="1"/>
          </p:cNvSpPr>
          <p:nvPr>
            <p:ph idx="1"/>
          </p:nvPr>
        </p:nvSpPr>
        <p:spPr>
          <a:xfrm>
            <a:off x="838200" y="1447800"/>
            <a:ext cx="10515600" cy="5257800"/>
          </a:xfrm>
        </p:spPr>
        <p:txBody>
          <a:bodyPr>
            <a:normAutofit/>
          </a:bodyPr>
          <a:lstStyle/>
          <a:p>
            <a:pPr marL="971550" lvl="1" indent="-514350">
              <a:buFont typeface="+mj-lt"/>
              <a:buAutoNum type="arabicPeriod"/>
            </a:pPr>
            <a:r>
              <a:rPr lang="en-GB" dirty="0"/>
              <a:t>Planning</a:t>
            </a:r>
          </a:p>
          <a:p>
            <a:pPr lvl="2"/>
            <a:r>
              <a:rPr lang="en-GB" dirty="0"/>
              <a:t>Define review criteria, select the personnel, allocate roles, define entry and exit criteria, select what to review and when to review</a:t>
            </a:r>
          </a:p>
          <a:p>
            <a:pPr marL="971550" lvl="1" indent="-514350">
              <a:buFont typeface="+mj-lt"/>
              <a:buAutoNum type="arabicPeriod"/>
            </a:pPr>
            <a:r>
              <a:rPr lang="en-GB" dirty="0"/>
              <a:t>Kick-off</a:t>
            </a:r>
          </a:p>
          <a:p>
            <a:pPr lvl="2"/>
            <a:r>
              <a:rPr lang="en-GB" dirty="0"/>
              <a:t>Distribute documents and explain the objectives, process and documents to the participants</a:t>
            </a:r>
          </a:p>
          <a:p>
            <a:pPr marL="971550" lvl="1" indent="-514350">
              <a:buFont typeface="+mj-lt"/>
              <a:buAutoNum type="arabicPeriod"/>
            </a:pPr>
            <a:r>
              <a:rPr lang="en-GB" dirty="0"/>
              <a:t>Individual preparation</a:t>
            </a:r>
          </a:p>
          <a:p>
            <a:pPr lvl="2"/>
            <a:r>
              <a:rPr lang="en-GB" dirty="0"/>
              <a:t>Prepare for the review meeting by reviewing the documents and noting potential defects, questions and comments</a:t>
            </a:r>
          </a:p>
          <a:p>
            <a:pPr lvl="2"/>
            <a:r>
              <a:rPr lang="en-GB" dirty="0"/>
              <a:t>1-2 hours alone</a:t>
            </a:r>
          </a:p>
          <a:p>
            <a:pPr marL="457200" lvl="1" indent="0">
              <a:buNone/>
            </a:pPr>
            <a:endParaRPr lang="en-GB" dirty="0"/>
          </a:p>
          <a:p>
            <a:pPr lvl="1"/>
            <a:endParaRPr lang="en-GB" dirty="0"/>
          </a:p>
        </p:txBody>
      </p:sp>
    </p:spTree>
    <p:extLst>
      <p:ext uri="{BB962C8B-B14F-4D97-AF65-F5344CB8AC3E}">
        <p14:creationId xmlns:p14="http://schemas.microsoft.com/office/powerpoint/2010/main" val="395721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Generic Review Process (cont.)</a:t>
            </a:r>
          </a:p>
        </p:txBody>
      </p:sp>
      <p:sp>
        <p:nvSpPr>
          <p:cNvPr id="3" name="Content Placeholder 2"/>
          <p:cNvSpPr>
            <a:spLocks noGrp="1"/>
          </p:cNvSpPr>
          <p:nvPr>
            <p:ph idx="1"/>
          </p:nvPr>
        </p:nvSpPr>
        <p:spPr>
          <a:xfrm>
            <a:off x="838200" y="1447800"/>
            <a:ext cx="10515600" cy="5257800"/>
          </a:xfrm>
        </p:spPr>
        <p:txBody>
          <a:bodyPr>
            <a:normAutofit lnSpcReduction="10000"/>
          </a:bodyPr>
          <a:lstStyle/>
          <a:p>
            <a:pPr marL="514350" indent="-514350">
              <a:buFont typeface="+mj-lt"/>
              <a:buAutoNum type="arabicPeriod" startAt="4"/>
            </a:pPr>
            <a:r>
              <a:rPr lang="en-GB" dirty="0"/>
              <a:t>Review meeting</a:t>
            </a:r>
          </a:p>
          <a:p>
            <a:pPr lvl="1"/>
            <a:r>
              <a:rPr lang="en-GB" dirty="0"/>
              <a:t>Activities include discussing and logging the results or minutes, noting defects, making recommendations to handle defects, making decisions about the defects and examining, evaluating and recording issues during meetings or tracking any group electronic communications</a:t>
            </a:r>
          </a:p>
          <a:p>
            <a:pPr lvl="1"/>
            <a:r>
              <a:rPr lang="en-GB" dirty="0"/>
              <a:t>1-2 hours together</a:t>
            </a:r>
          </a:p>
          <a:p>
            <a:pPr marL="514350" indent="-514350">
              <a:buFont typeface="+mj-lt"/>
              <a:buAutoNum type="arabicPeriod" startAt="4"/>
            </a:pPr>
            <a:r>
              <a:rPr lang="en-GB" dirty="0"/>
              <a:t>Rework / repair: done by the author</a:t>
            </a:r>
          </a:p>
          <a:p>
            <a:pPr lvl="1"/>
            <a:r>
              <a:rPr lang="en-GB" dirty="0"/>
              <a:t>Fix defects, record updated status of defects</a:t>
            </a:r>
          </a:p>
          <a:p>
            <a:pPr marL="514350" indent="-514350">
              <a:buFont typeface="+mj-lt"/>
              <a:buAutoNum type="arabicPeriod" startAt="4"/>
            </a:pPr>
            <a:r>
              <a:rPr lang="en-GB" dirty="0"/>
              <a:t>Follow-up</a:t>
            </a:r>
          </a:p>
          <a:p>
            <a:pPr lvl="1"/>
            <a:r>
              <a:rPr lang="en-GB" dirty="0"/>
              <a:t>Check that defects have been addressed, gather metrics and check on exit criteria</a:t>
            </a:r>
          </a:p>
          <a:p>
            <a:pPr lvl="1"/>
            <a:r>
              <a:rPr lang="en-GB" dirty="0"/>
              <a:t>Also include overall process improvement analysis, evaluation of bug removal at phase exit review</a:t>
            </a:r>
          </a:p>
        </p:txBody>
      </p:sp>
    </p:spTree>
    <p:extLst>
      <p:ext uri="{BB962C8B-B14F-4D97-AF65-F5344CB8AC3E}">
        <p14:creationId xmlns:p14="http://schemas.microsoft.com/office/powerpoint/2010/main" val="172695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a:t>
            </a:r>
            <a:endParaRPr lang="en-US" dirty="0"/>
          </a:p>
        </p:txBody>
      </p:sp>
      <p:sp>
        <p:nvSpPr>
          <p:cNvPr id="3" name="Content Placeholder 2"/>
          <p:cNvSpPr>
            <a:spLocks noGrp="1"/>
          </p:cNvSpPr>
          <p:nvPr>
            <p:ph idx="1"/>
          </p:nvPr>
        </p:nvSpPr>
        <p:spPr/>
        <p:txBody>
          <a:bodyPr/>
          <a:lstStyle/>
          <a:p>
            <a:pPr marL="514350" indent="-514350">
              <a:buAutoNum type="arabicPeriod"/>
            </a:pPr>
            <a:r>
              <a:rPr lang="en-GB" dirty="0"/>
              <a:t>Static techniques and the test process</a:t>
            </a:r>
          </a:p>
          <a:p>
            <a:pPr marL="514350" indent="-514350">
              <a:buAutoNum type="arabicPeriod"/>
            </a:pPr>
            <a:r>
              <a:rPr lang="en-GB" dirty="0"/>
              <a:t>Review process</a:t>
            </a:r>
          </a:p>
          <a:p>
            <a:pPr marL="514350" indent="-514350">
              <a:buAutoNum type="arabicPeriod"/>
            </a:pPr>
            <a:r>
              <a:rPr lang="en-GB" dirty="0"/>
              <a:t>Static analysis by tools</a:t>
            </a:r>
          </a:p>
        </p:txBody>
      </p:sp>
    </p:spTree>
    <p:extLst>
      <p:ext uri="{BB962C8B-B14F-4D97-AF65-F5344CB8AC3E}">
        <p14:creationId xmlns:p14="http://schemas.microsoft.com/office/powerpoint/2010/main" val="71988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Generic Review Process (cont.)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Entry criteria checking, individual preparation, noting of findings, review meeting, analysis of the meeting, rework, fixing defects and follow-up activities </a:t>
            </a:r>
            <a:r>
              <a:rPr lang="en-GB" b="1" dirty="0"/>
              <a:t>repeat</a:t>
            </a:r>
            <a:r>
              <a:rPr lang="en-GB" dirty="0"/>
              <a:t> </a:t>
            </a:r>
            <a:r>
              <a:rPr lang="en-GB" b="1" dirty="0"/>
              <a:t>per each item reviewed</a:t>
            </a:r>
          </a:p>
          <a:p>
            <a:r>
              <a:rPr lang="en-GB" dirty="0"/>
              <a:t>The details of the review process depend on the specific review type used on the project</a:t>
            </a:r>
          </a:p>
        </p:txBody>
      </p:sp>
    </p:spTree>
    <p:extLst>
      <p:ext uri="{BB962C8B-B14F-4D97-AF65-F5344CB8AC3E}">
        <p14:creationId xmlns:p14="http://schemas.microsoft.com/office/powerpoint/2010/main" val="238821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Roles and Responsibilities</a:t>
            </a:r>
          </a:p>
        </p:txBody>
      </p:sp>
      <p:sp>
        <p:nvSpPr>
          <p:cNvPr id="3" name="Content Placeholder 2"/>
          <p:cNvSpPr>
            <a:spLocks noGrp="1"/>
          </p:cNvSpPr>
          <p:nvPr>
            <p:ph idx="1"/>
          </p:nvPr>
        </p:nvSpPr>
        <p:spPr>
          <a:xfrm>
            <a:off x="838200" y="1447800"/>
            <a:ext cx="10515600" cy="5257800"/>
          </a:xfrm>
        </p:spPr>
        <p:txBody>
          <a:bodyPr>
            <a:normAutofit/>
          </a:bodyPr>
          <a:lstStyle/>
          <a:p>
            <a:pPr marL="514350" indent="-514350"/>
            <a:r>
              <a:rPr lang="en-GB" b="1" dirty="0"/>
              <a:t>Moderator</a:t>
            </a:r>
            <a:r>
              <a:rPr lang="en-GB" dirty="0"/>
              <a:t>: lead the review meetings</a:t>
            </a:r>
          </a:p>
          <a:p>
            <a:pPr marL="514350" indent="-514350"/>
            <a:r>
              <a:rPr lang="en-GB" b="1" dirty="0"/>
              <a:t>Scribe or secretary</a:t>
            </a:r>
            <a:r>
              <a:rPr lang="en-GB" dirty="0"/>
              <a:t>: gather information on findings</a:t>
            </a:r>
          </a:p>
          <a:p>
            <a:pPr marL="514350" indent="-514350"/>
            <a:r>
              <a:rPr lang="en-GB" b="1" dirty="0"/>
              <a:t>Author</a:t>
            </a:r>
            <a:r>
              <a:rPr lang="en-GB" dirty="0"/>
              <a:t>: Describe, explain answer questions on item</a:t>
            </a:r>
          </a:p>
          <a:p>
            <a:pPr marL="514350" indent="-514350"/>
            <a:r>
              <a:rPr lang="en-GB" b="1" dirty="0"/>
              <a:t>Reviewer / inspector</a:t>
            </a:r>
            <a:r>
              <a:rPr lang="en-GB" dirty="0"/>
              <a:t>: find defects (bugs) in item</a:t>
            </a:r>
          </a:p>
          <a:p>
            <a:pPr marL="514350" indent="-514350"/>
            <a:r>
              <a:rPr lang="en-GB" b="1" dirty="0"/>
              <a:t>Manager</a:t>
            </a:r>
            <a:r>
              <a:rPr lang="en-GB" dirty="0"/>
              <a:t>: plan, arrange resources and training, supports, analyse process metrics</a:t>
            </a:r>
          </a:p>
          <a:p>
            <a:pPr marL="514350" indent="-514350"/>
            <a:r>
              <a:rPr lang="en-GB" dirty="0"/>
              <a:t>In some cases, one person may play multiple roles</a:t>
            </a:r>
          </a:p>
          <a:p>
            <a:pPr marL="971550" lvl="1" indent="-514350"/>
            <a:r>
              <a:rPr lang="en-GB" dirty="0"/>
              <a:t>Authors sometimes act as moderators (in walkthrough)</a:t>
            </a:r>
          </a:p>
          <a:p>
            <a:pPr marL="971550" lvl="1" indent="-514350"/>
            <a:r>
              <a:rPr lang="en-GB" dirty="0"/>
              <a:t>One of the reviewers can act as the secretary</a:t>
            </a:r>
          </a:p>
          <a:p>
            <a:pPr marL="971550" lvl="1" indent="-514350"/>
            <a:r>
              <a:rPr lang="en-GB" dirty="0"/>
              <a:t>The specifics are determined by the type of review</a:t>
            </a:r>
          </a:p>
        </p:txBody>
      </p:sp>
    </p:spTree>
    <p:extLst>
      <p:ext uri="{BB962C8B-B14F-4D97-AF65-F5344CB8AC3E}">
        <p14:creationId xmlns:p14="http://schemas.microsoft.com/office/powerpoint/2010/main" val="172695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Suggestions for Successful Reviews</a:t>
            </a:r>
          </a:p>
        </p:txBody>
      </p:sp>
      <p:sp>
        <p:nvSpPr>
          <p:cNvPr id="3" name="Content Placeholder 2"/>
          <p:cNvSpPr>
            <a:spLocks noGrp="1"/>
          </p:cNvSpPr>
          <p:nvPr>
            <p:ph idx="1"/>
          </p:nvPr>
        </p:nvSpPr>
        <p:spPr>
          <a:xfrm>
            <a:off x="838200" y="1447800"/>
            <a:ext cx="10515600" cy="5257800"/>
          </a:xfrm>
        </p:spPr>
        <p:txBody>
          <a:bodyPr>
            <a:normAutofit lnSpcReduction="10000"/>
          </a:bodyPr>
          <a:lstStyle/>
          <a:p>
            <a:pPr marL="514350" indent="-514350"/>
            <a:r>
              <a:rPr lang="en-GB" dirty="0"/>
              <a:t>Provide training for the review participants</a:t>
            </a:r>
          </a:p>
          <a:p>
            <a:pPr marL="514350" indent="-514350"/>
            <a:r>
              <a:rPr lang="en-GB" dirty="0"/>
              <a:t>Review the product, not the producer (shouldn’t be personal attacks)</a:t>
            </a:r>
          </a:p>
          <a:p>
            <a:pPr marL="514350" indent="-514350"/>
            <a:r>
              <a:rPr lang="en-GB" dirty="0"/>
              <a:t>Set and follow agenda and objectives</a:t>
            </a:r>
          </a:p>
          <a:p>
            <a:pPr marL="514350" indent="-514350"/>
            <a:r>
              <a:rPr lang="en-GB" dirty="0"/>
              <a:t>Limit debate</a:t>
            </a:r>
          </a:p>
          <a:p>
            <a:pPr marL="514350" indent="-514350"/>
            <a:r>
              <a:rPr lang="en-GB" dirty="0"/>
              <a:t>Focusing on finding problems, not fixing problems</a:t>
            </a:r>
          </a:p>
          <a:p>
            <a:pPr marL="514350" indent="-514350"/>
            <a:r>
              <a:rPr lang="en-GB" dirty="0"/>
              <a:t>Take written notes</a:t>
            </a:r>
          </a:p>
          <a:p>
            <a:pPr marL="514350" indent="-514350"/>
            <a:r>
              <a:rPr lang="en-GB" dirty="0"/>
              <a:t>Limit and carefully select participants (exclude author) based on what they can contribute</a:t>
            </a:r>
          </a:p>
          <a:p>
            <a:pPr marL="514350" indent="-514350"/>
            <a:r>
              <a:rPr lang="en-GB" dirty="0"/>
              <a:t>Insist on preparation – everyone must be prepared</a:t>
            </a:r>
          </a:p>
          <a:p>
            <a:pPr marL="514350" indent="-514350"/>
            <a:r>
              <a:rPr lang="en-GB" dirty="0"/>
              <a:t>Develop a checklist for each type of item that is reviewed</a:t>
            </a:r>
          </a:p>
          <a:p>
            <a:pPr marL="514350" indent="-514350"/>
            <a:r>
              <a:rPr lang="en-GB" dirty="0"/>
              <a:t>Review the reviews and their results periodically – make sure the processing is working</a:t>
            </a:r>
          </a:p>
        </p:txBody>
      </p:sp>
    </p:spTree>
    <p:extLst>
      <p:ext uri="{BB962C8B-B14F-4D97-AF65-F5344CB8AC3E}">
        <p14:creationId xmlns:p14="http://schemas.microsoft.com/office/powerpoint/2010/main" val="1726956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Suggestions for Successful Reviews (cont.)</a:t>
            </a:r>
          </a:p>
        </p:txBody>
      </p:sp>
      <p:sp>
        <p:nvSpPr>
          <p:cNvPr id="3" name="Content Placeholder 2"/>
          <p:cNvSpPr>
            <a:spLocks noGrp="1"/>
          </p:cNvSpPr>
          <p:nvPr>
            <p:ph idx="1"/>
          </p:nvPr>
        </p:nvSpPr>
        <p:spPr>
          <a:xfrm>
            <a:off x="838200" y="1447800"/>
            <a:ext cx="10515600" cy="5257800"/>
          </a:xfrm>
        </p:spPr>
        <p:txBody>
          <a:bodyPr>
            <a:normAutofit/>
          </a:bodyPr>
          <a:lstStyle/>
          <a:p>
            <a:pPr marL="514350" indent="-514350"/>
            <a:r>
              <a:rPr lang="en-GB" dirty="0"/>
              <a:t>Use the right technique for each item type</a:t>
            </a:r>
          </a:p>
          <a:p>
            <a:pPr marL="514350" indent="-514350"/>
            <a:r>
              <a:rPr lang="en-GB" dirty="0"/>
              <a:t>Include testers</a:t>
            </a:r>
          </a:p>
          <a:p>
            <a:pPr marL="971550" lvl="1" indent="-514350"/>
            <a:r>
              <a:rPr lang="en-GB" dirty="0"/>
              <a:t>Review on requirements, use cases, design specifications, code</a:t>
            </a:r>
          </a:p>
          <a:p>
            <a:pPr marL="971550" lvl="1" indent="-514350"/>
            <a:r>
              <a:rPr lang="en-GB" dirty="0"/>
              <a:t>Tester will have good mind-set for reviewing</a:t>
            </a:r>
          </a:p>
          <a:p>
            <a:pPr marL="971550" lvl="1" indent="-514350"/>
            <a:r>
              <a:rPr lang="en-GB" dirty="0"/>
              <a:t>Tester learns more about the product earlier and use that knowledge to create test cases earlier</a:t>
            </a:r>
          </a:p>
          <a:p>
            <a:pPr marL="514350" indent="-514350"/>
            <a:r>
              <a:rPr lang="en-GB" dirty="0"/>
              <a:t>Ensure management support (time and resources required)</a:t>
            </a:r>
          </a:p>
          <a:p>
            <a:pPr marL="514350" indent="-514350"/>
            <a:r>
              <a:rPr lang="en-GB" dirty="0"/>
              <a:t>Don’t misuse findings</a:t>
            </a:r>
          </a:p>
          <a:p>
            <a:pPr marL="514350" indent="-514350"/>
            <a:r>
              <a:rPr lang="en-GB" dirty="0"/>
              <a:t>Learn and get better!</a:t>
            </a:r>
          </a:p>
        </p:txBody>
      </p:sp>
    </p:spTree>
    <p:extLst>
      <p:ext uri="{BB962C8B-B14F-4D97-AF65-F5344CB8AC3E}">
        <p14:creationId xmlns:p14="http://schemas.microsoft.com/office/powerpoint/2010/main" val="17269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Common Requirements and Design Bugs</a:t>
            </a:r>
          </a:p>
        </p:txBody>
      </p:sp>
      <p:sp>
        <p:nvSpPr>
          <p:cNvPr id="3" name="Content Placeholder 2"/>
          <p:cNvSpPr>
            <a:spLocks noGrp="1"/>
          </p:cNvSpPr>
          <p:nvPr>
            <p:ph idx="1"/>
          </p:nvPr>
        </p:nvSpPr>
        <p:spPr>
          <a:xfrm>
            <a:off x="838200" y="1447800"/>
            <a:ext cx="10515600" cy="5257800"/>
          </a:xfrm>
        </p:spPr>
        <p:txBody>
          <a:bodyPr>
            <a:normAutofit/>
          </a:bodyPr>
          <a:lstStyle/>
          <a:p>
            <a:pPr marL="514350" indent="-514350"/>
            <a:r>
              <a:rPr lang="en-GB" dirty="0"/>
              <a:t>Ambiguities: What exactly does that mean?</a:t>
            </a:r>
          </a:p>
          <a:p>
            <a:pPr marL="971550" lvl="1" indent="-514350"/>
            <a:r>
              <a:rPr lang="en-GB" dirty="0"/>
              <a:t>It’s not clear exactly what a statement or section means</a:t>
            </a:r>
          </a:p>
          <a:p>
            <a:pPr marL="971550" lvl="1" indent="-514350"/>
            <a:r>
              <a:rPr lang="en-GB" dirty="0"/>
              <a:t>E.g. System shall allow user to read email from ISP.</a:t>
            </a:r>
          </a:p>
          <a:p>
            <a:pPr marL="1428750" lvl="2" indent="-514350"/>
            <a:r>
              <a:rPr lang="en-GB" dirty="0"/>
              <a:t>What / which ISPs? What size emails? Attachments type / size?</a:t>
            </a:r>
          </a:p>
          <a:p>
            <a:pPr marL="514350" indent="-514350"/>
            <a:r>
              <a:rPr lang="en-GB" dirty="0"/>
              <a:t>Incompleteness: Okay, and then what?</a:t>
            </a:r>
          </a:p>
          <a:p>
            <a:pPr marL="971550" lvl="1" indent="-514350"/>
            <a:r>
              <a:rPr lang="en-GB" dirty="0"/>
              <a:t>E.g. Upon three invalid passwords, system shall lock user’s account</a:t>
            </a:r>
          </a:p>
          <a:p>
            <a:pPr marL="1428750" lvl="2" indent="-514350"/>
            <a:r>
              <a:rPr lang="en-GB" dirty="0"/>
              <a:t>For how long? How to unlock? Who can unlock?</a:t>
            </a:r>
          </a:p>
        </p:txBody>
      </p:sp>
    </p:spTree>
    <p:extLst>
      <p:ext uri="{BB962C8B-B14F-4D97-AF65-F5344CB8AC3E}">
        <p14:creationId xmlns:p14="http://schemas.microsoft.com/office/powerpoint/2010/main" val="376989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Common Requirements and Design Bugs (cont.)</a:t>
            </a:r>
          </a:p>
        </p:txBody>
      </p:sp>
      <p:sp>
        <p:nvSpPr>
          <p:cNvPr id="3" name="Content Placeholder 2"/>
          <p:cNvSpPr>
            <a:spLocks noGrp="1"/>
          </p:cNvSpPr>
          <p:nvPr>
            <p:ph idx="1"/>
          </p:nvPr>
        </p:nvSpPr>
        <p:spPr>
          <a:xfrm>
            <a:off x="838200" y="1447800"/>
            <a:ext cx="10515600" cy="5257800"/>
          </a:xfrm>
        </p:spPr>
        <p:txBody>
          <a:bodyPr>
            <a:normAutofit/>
          </a:bodyPr>
          <a:lstStyle/>
          <a:p>
            <a:pPr marL="514350" indent="-514350"/>
            <a:r>
              <a:rPr lang="en-GB" dirty="0" err="1"/>
              <a:t>Untestability</a:t>
            </a:r>
            <a:r>
              <a:rPr lang="en-GB" dirty="0"/>
              <a:t>: How can I check this item?</a:t>
            </a:r>
          </a:p>
          <a:p>
            <a:pPr marL="971550" lvl="1" indent="-514350"/>
            <a:r>
              <a:rPr lang="en-GB" dirty="0"/>
              <a:t>If there’s no way to confirm / deny the requirement, it’s not testable</a:t>
            </a:r>
          </a:p>
          <a:p>
            <a:pPr marL="971550" lvl="1" indent="-514350"/>
            <a:r>
              <a:rPr lang="en-GB" dirty="0"/>
              <a:t>E.g. System shall provide 100% availability</a:t>
            </a:r>
          </a:p>
          <a:p>
            <a:pPr marL="971550" lvl="1" indent="-514350"/>
            <a:r>
              <a:rPr lang="en-GB" dirty="0"/>
              <a:t>No known test technique to demonstrate perfect availability</a:t>
            </a:r>
          </a:p>
          <a:p>
            <a:pPr marL="514350" indent="-514350"/>
            <a:r>
              <a:rPr lang="en-GB" dirty="0"/>
              <a:t>Excessive dependencies, coupling and complexity</a:t>
            </a:r>
          </a:p>
          <a:p>
            <a:pPr marL="971550" lvl="1" indent="-514350"/>
            <a:r>
              <a:rPr lang="en-GB" dirty="0"/>
              <a:t>Look for ugly design diagrams and confusing requirements</a:t>
            </a:r>
          </a:p>
        </p:txBody>
      </p:sp>
    </p:spTree>
    <p:extLst>
      <p:ext uri="{BB962C8B-B14F-4D97-AF65-F5344CB8AC3E}">
        <p14:creationId xmlns:p14="http://schemas.microsoft.com/office/powerpoint/2010/main" val="172695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1028 Software Review Standard</a:t>
            </a:r>
          </a:p>
        </p:txBody>
      </p:sp>
      <p:sp>
        <p:nvSpPr>
          <p:cNvPr id="3" name="Content Placeholder 2"/>
          <p:cNvSpPr>
            <a:spLocks noGrp="1"/>
          </p:cNvSpPr>
          <p:nvPr>
            <p:ph idx="1"/>
          </p:nvPr>
        </p:nvSpPr>
        <p:spPr>
          <a:xfrm>
            <a:off x="838200" y="1447800"/>
            <a:ext cx="10515600" cy="5257800"/>
          </a:xfrm>
        </p:spPr>
        <p:txBody>
          <a:bodyPr>
            <a:normAutofit lnSpcReduction="10000"/>
          </a:bodyPr>
          <a:lstStyle/>
          <a:p>
            <a:pPr marL="514350" indent="-514350">
              <a:buFont typeface="+mj-lt"/>
              <a:buAutoNum type="arabicPeriod"/>
            </a:pPr>
            <a:r>
              <a:rPr lang="en-GB" dirty="0"/>
              <a:t>Overview</a:t>
            </a:r>
          </a:p>
          <a:p>
            <a:pPr marL="971550" lvl="1" indent="-514350"/>
            <a:r>
              <a:rPr lang="en-GB" dirty="0"/>
              <a:t>Purpose, scope, conformance, organisation, application</a:t>
            </a:r>
          </a:p>
          <a:p>
            <a:pPr marL="514350" indent="-514350">
              <a:buFont typeface="+mj-lt"/>
              <a:buAutoNum type="arabicPeriod"/>
            </a:pPr>
            <a:r>
              <a:rPr lang="en-GB" dirty="0"/>
              <a:t>References</a:t>
            </a:r>
          </a:p>
          <a:p>
            <a:pPr marL="514350" indent="-514350">
              <a:buFont typeface="+mj-lt"/>
              <a:buAutoNum type="arabicPeriod"/>
            </a:pPr>
            <a:r>
              <a:rPr lang="en-GB" dirty="0"/>
              <a:t>Definitions</a:t>
            </a:r>
          </a:p>
          <a:p>
            <a:pPr marL="514350" indent="-514350">
              <a:buFont typeface="+mj-lt"/>
              <a:buAutoNum type="arabicPeriod"/>
            </a:pPr>
            <a:r>
              <a:rPr lang="en-GB" dirty="0"/>
              <a:t>Management reviews</a:t>
            </a:r>
          </a:p>
          <a:p>
            <a:pPr marL="971550" lvl="1" indent="-514350"/>
            <a:r>
              <a:rPr lang="en-GB" dirty="0"/>
              <a:t>Responsibilities, inputs / outputs, entry / exit criteria, review procedures</a:t>
            </a:r>
          </a:p>
          <a:p>
            <a:pPr marL="514350" indent="-514350">
              <a:buFont typeface="+mj-lt"/>
              <a:buAutoNum type="arabicPeriod"/>
            </a:pPr>
            <a:r>
              <a:rPr lang="en-GB" dirty="0"/>
              <a:t>Technical reviews</a:t>
            </a:r>
          </a:p>
          <a:p>
            <a:pPr marL="971550" lvl="1" indent="-514350"/>
            <a:r>
              <a:rPr lang="en-GB" dirty="0"/>
              <a:t>Responsibilities, inputs / outputs, entry / exit criteria, review procedures</a:t>
            </a:r>
          </a:p>
          <a:p>
            <a:pPr marL="514350" indent="-514350">
              <a:buFont typeface="+mj-lt"/>
              <a:buAutoNum type="arabicPeriod"/>
            </a:pPr>
            <a:r>
              <a:rPr lang="en-GB" dirty="0"/>
              <a:t>Inspections</a:t>
            </a:r>
          </a:p>
          <a:p>
            <a:pPr marL="971550" lvl="1" indent="-514350"/>
            <a:r>
              <a:rPr lang="en-GB" dirty="0"/>
              <a:t>Responsibilities, inputs / outputs, entry / exit criteria, procedures, data collection, process improvement</a:t>
            </a:r>
          </a:p>
        </p:txBody>
      </p:sp>
    </p:spTree>
    <p:extLst>
      <p:ext uri="{BB962C8B-B14F-4D97-AF65-F5344CB8AC3E}">
        <p14:creationId xmlns:p14="http://schemas.microsoft.com/office/powerpoint/2010/main" val="172695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IEEE 1028 Software Review Standard (cont.)</a:t>
            </a:r>
            <a:br>
              <a:rPr lang="en-GB" dirty="0"/>
            </a:b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pPr marL="514350" indent="-514350">
              <a:buFont typeface="+mj-lt"/>
              <a:buAutoNum type="arabicPeriod" startAt="7"/>
            </a:pPr>
            <a:r>
              <a:rPr lang="en-GB" dirty="0"/>
              <a:t>Walkthroughs</a:t>
            </a:r>
          </a:p>
          <a:p>
            <a:pPr marL="971550" lvl="1" indent="-514350"/>
            <a:r>
              <a:rPr lang="en-GB" dirty="0"/>
              <a:t>Responsibilities, inputs / outputs, entry / exit criteria, procedures, data collection, process improvement</a:t>
            </a:r>
          </a:p>
          <a:p>
            <a:pPr marL="514350" indent="-514350">
              <a:buFont typeface="+mj-lt"/>
              <a:buAutoNum type="arabicPeriod" startAt="7"/>
            </a:pPr>
            <a:r>
              <a:rPr lang="en-GB" dirty="0"/>
              <a:t>Audits</a:t>
            </a:r>
          </a:p>
          <a:p>
            <a:pPr marL="971550" lvl="1" indent="-514350"/>
            <a:r>
              <a:rPr lang="en-GB" dirty="0"/>
              <a:t>Responsibilities, inputs / outputs, entry / exit criteria, procedures</a:t>
            </a:r>
          </a:p>
        </p:txBody>
      </p:sp>
    </p:spTree>
    <p:extLst>
      <p:ext uri="{BB962C8B-B14F-4D97-AF65-F5344CB8AC3E}">
        <p14:creationId xmlns:p14="http://schemas.microsoft.com/office/powerpoint/2010/main" val="1726956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Requirements Review</a:t>
            </a:r>
          </a:p>
        </p:txBody>
      </p:sp>
      <p:sp>
        <p:nvSpPr>
          <p:cNvPr id="3" name="Content Placeholder 2"/>
          <p:cNvSpPr>
            <a:spLocks noGrp="1"/>
          </p:cNvSpPr>
          <p:nvPr>
            <p:ph idx="1"/>
          </p:nvPr>
        </p:nvSpPr>
        <p:spPr/>
        <p:txBody>
          <a:bodyPr/>
          <a:lstStyle/>
          <a:p>
            <a:pPr marL="514350" indent="-514350"/>
            <a:r>
              <a:rPr lang="en-GB" dirty="0"/>
              <a:t>Break into teams of 3 to 5 people.</a:t>
            </a:r>
          </a:p>
          <a:p>
            <a:pPr marL="514350" indent="-514350"/>
            <a:r>
              <a:rPr lang="en-GB" dirty="0"/>
              <a:t>Select a review technique from among those discussed. If your selected techniques involves specific roles, assign the roles.</a:t>
            </a:r>
          </a:p>
          <a:p>
            <a:pPr marL="514350" indent="-514350"/>
            <a:r>
              <a:rPr lang="en-GB" dirty="0"/>
              <a:t>Review the </a:t>
            </a:r>
            <a:r>
              <a:rPr lang="en-GB" dirty="0" err="1"/>
              <a:t>Omninet</a:t>
            </a:r>
            <a:r>
              <a:rPr lang="en-GB" dirty="0"/>
              <a:t> Marketing Requirements Document.</a:t>
            </a:r>
          </a:p>
          <a:p>
            <a:pPr marL="514350" indent="-514350"/>
            <a:r>
              <a:rPr lang="en-GB" dirty="0"/>
              <a:t>Discuss your team’s findings.</a:t>
            </a:r>
          </a:p>
        </p:txBody>
      </p:sp>
    </p:spTree>
    <p:extLst>
      <p:ext uri="{BB962C8B-B14F-4D97-AF65-F5344CB8AC3E}">
        <p14:creationId xmlns:p14="http://schemas.microsoft.com/office/powerpoint/2010/main" val="2099919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Phases, roles and responsibilities of a typical formal review</a:t>
            </a:r>
          </a:p>
          <a:p>
            <a:pPr>
              <a:buFont typeface="Zapf Dingbats"/>
              <a:buChar char="✤"/>
            </a:pPr>
            <a:r>
              <a:rPr lang="en-US" dirty="0"/>
              <a:t>The differences between different types of review</a:t>
            </a:r>
          </a:p>
          <a:p>
            <a:pPr>
              <a:buFont typeface="Zapf Dingbats"/>
              <a:buChar char="✤"/>
            </a:pPr>
            <a:r>
              <a:rPr lang="en-US" dirty="0"/>
              <a:t>The factors for successful reviews</a:t>
            </a:r>
          </a:p>
          <a:p>
            <a:pPr>
              <a:buFont typeface="Zapf Dingbats"/>
              <a:buChar char="✤"/>
            </a:pPr>
            <a:endParaRPr lang="en-US" dirty="0"/>
          </a:p>
          <a:p>
            <a:pPr marL="0" indent="0">
              <a:buNone/>
            </a:pPr>
            <a:endParaRPr lang="en-US" dirty="0"/>
          </a:p>
        </p:txBody>
      </p:sp>
    </p:spTree>
    <p:extLst>
      <p:ext uri="{BB962C8B-B14F-4D97-AF65-F5344CB8AC3E}">
        <p14:creationId xmlns:p14="http://schemas.microsoft.com/office/powerpoint/2010/main" val="232285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a:xfrm>
            <a:off x="1524000" y="1524000"/>
            <a:ext cx="9144000" cy="2387600"/>
          </a:xfrm>
        </p:spPr>
        <p:txBody>
          <a:bodyPr/>
          <a:lstStyle/>
          <a:p>
            <a:r>
              <a:rPr lang="en-GB" dirty="0"/>
              <a:t>1. Static Techniques and the Test Process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1554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a:xfrm>
            <a:off x="838200" y="1447800"/>
            <a:ext cx="10515600" cy="5257800"/>
          </a:xfrm>
        </p:spPr>
        <p:txBody>
          <a:bodyPr>
            <a:normAutofit lnSpcReduction="10000"/>
          </a:bodyPr>
          <a:lstStyle/>
          <a:p>
            <a:pPr>
              <a:buFont typeface="Zapf Dingbats"/>
              <a:buChar char="✤"/>
            </a:pPr>
            <a:r>
              <a:rPr lang="en-US" dirty="0"/>
              <a:t>Entry criteria</a:t>
            </a:r>
          </a:p>
          <a:p>
            <a:pPr>
              <a:buFont typeface="Zapf Dingbats"/>
              <a:buChar char="✤"/>
            </a:pPr>
            <a:r>
              <a:rPr lang="en-US" dirty="0"/>
              <a:t>Formal review</a:t>
            </a:r>
          </a:p>
          <a:p>
            <a:pPr>
              <a:buFont typeface="Zapf Dingbats"/>
              <a:buChar char="✤"/>
            </a:pPr>
            <a:r>
              <a:rPr lang="en-US" dirty="0"/>
              <a:t>Informal review</a:t>
            </a:r>
          </a:p>
          <a:p>
            <a:pPr>
              <a:buFont typeface="Zapf Dingbats"/>
              <a:buChar char="✤"/>
            </a:pPr>
            <a:r>
              <a:rPr lang="en-US" dirty="0"/>
              <a:t>Inspection</a:t>
            </a:r>
          </a:p>
          <a:p>
            <a:pPr>
              <a:buFont typeface="Zapf Dingbats"/>
              <a:buChar char="✤"/>
            </a:pPr>
            <a:r>
              <a:rPr lang="en-US" dirty="0"/>
              <a:t>Metric</a:t>
            </a:r>
          </a:p>
          <a:p>
            <a:pPr>
              <a:buFont typeface="Zapf Dingbats"/>
              <a:buChar char="✤"/>
            </a:pPr>
            <a:r>
              <a:rPr lang="en-US" dirty="0"/>
              <a:t>Moderator/inspection leader</a:t>
            </a:r>
          </a:p>
          <a:p>
            <a:pPr>
              <a:buFont typeface="Zapf Dingbats"/>
              <a:buChar char="✤"/>
            </a:pPr>
            <a:r>
              <a:rPr lang="en-US" dirty="0"/>
              <a:t>Peer review</a:t>
            </a:r>
          </a:p>
          <a:p>
            <a:pPr>
              <a:buFont typeface="Zapf Dingbats"/>
              <a:buChar char="✤"/>
            </a:pPr>
            <a:r>
              <a:rPr lang="en-US" dirty="0"/>
              <a:t>Reviewer</a:t>
            </a:r>
          </a:p>
          <a:p>
            <a:pPr>
              <a:buFont typeface="Zapf Dingbats"/>
              <a:buChar char="✤"/>
            </a:pPr>
            <a:r>
              <a:rPr lang="en-US" dirty="0"/>
              <a:t>Scribe</a:t>
            </a:r>
          </a:p>
          <a:p>
            <a:pPr>
              <a:buFont typeface="Zapf Dingbats"/>
              <a:buChar char="✤"/>
            </a:pPr>
            <a:r>
              <a:rPr lang="en-US" dirty="0"/>
              <a:t>Technical review</a:t>
            </a:r>
          </a:p>
          <a:p>
            <a:pPr>
              <a:buFont typeface="Zapf Dingbats"/>
              <a:buChar char="✤"/>
            </a:pPr>
            <a:r>
              <a:rPr lang="en-US" dirty="0"/>
              <a:t>Walkthrough </a:t>
            </a:r>
          </a:p>
          <a:p>
            <a:pPr marL="0" indent="0">
              <a:buNone/>
            </a:pPr>
            <a:endParaRPr lang="en-US" dirty="0"/>
          </a:p>
          <a:p>
            <a:endParaRPr lang="en-US" dirty="0"/>
          </a:p>
        </p:txBody>
      </p:sp>
    </p:spTree>
    <p:extLst>
      <p:ext uri="{BB962C8B-B14F-4D97-AF65-F5344CB8AC3E}">
        <p14:creationId xmlns:p14="http://schemas.microsoft.com/office/powerpoint/2010/main" val="2768519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3. Static Analysis and Tools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924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Static Analyses vs. Dynamic Testing</a:t>
            </a:r>
          </a:p>
        </p:txBody>
      </p:sp>
      <p:sp>
        <p:nvSpPr>
          <p:cNvPr id="3" name="Content Placeholder 2"/>
          <p:cNvSpPr>
            <a:spLocks noGrp="1"/>
          </p:cNvSpPr>
          <p:nvPr>
            <p:ph idx="1"/>
          </p:nvPr>
        </p:nvSpPr>
        <p:spPr>
          <a:xfrm>
            <a:off x="838200" y="1447800"/>
            <a:ext cx="10515600" cy="5410200"/>
          </a:xfrm>
        </p:spPr>
        <p:txBody>
          <a:bodyPr>
            <a:normAutofit lnSpcReduction="10000"/>
          </a:bodyPr>
          <a:lstStyle/>
          <a:p>
            <a:r>
              <a:rPr lang="en-GB" dirty="0"/>
              <a:t>Like dynamic testing, static analysis looks for defects in software source code and software models (e.g. requirements) or executable models (e.g. system performance model).</a:t>
            </a:r>
          </a:p>
          <a:p>
            <a:r>
              <a:rPr lang="en-GB" dirty="0"/>
              <a:t>Unlike dynamic testing, static analysis is performed without actually executing the system.</a:t>
            </a:r>
          </a:p>
          <a:p>
            <a:r>
              <a:rPr lang="en-GB" dirty="0"/>
              <a:t>Static analysis involves analysis of the system or its components by a tool, usually plugin for IDE (differ from review, which is done manually), while dynamic testing does not always involve tools.</a:t>
            </a:r>
          </a:p>
          <a:p>
            <a:r>
              <a:rPr lang="en-GB" dirty="0"/>
              <a:t>Static analysis can find defects that are hard to find or isolate in dynamic testing</a:t>
            </a:r>
          </a:p>
          <a:p>
            <a:pPr lvl="1"/>
            <a:r>
              <a:rPr lang="en-GB" dirty="0"/>
              <a:t>Examples: maintainability issues (execute fine but hard to understand and thus hard to modify), unsafe pointer use</a:t>
            </a:r>
          </a:p>
          <a:p>
            <a:pPr lvl="1"/>
            <a:r>
              <a:rPr lang="en-GB" dirty="0"/>
              <a:t>Isolation of defect is easier because you find the bug, not the symptom</a:t>
            </a:r>
          </a:p>
        </p:txBody>
      </p:sp>
    </p:spTree>
    <p:extLst>
      <p:ext uri="{BB962C8B-B14F-4D97-AF65-F5344CB8AC3E}">
        <p14:creationId xmlns:p14="http://schemas.microsoft.com/office/powerpoint/2010/main" val="172695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Can We Analyse?</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Program code (e.g. control flow, data flows, coding standards violations)</a:t>
            </a:r>
          </a:p>
          <a:p>
            <a:r>
              <a:rPr lang="en-GB" dirty="0"/>
              <a:t>Models of the program (e.g. simulations)</a:t>
            </a:r>
          </a:p>
          <a:p>
            <a:r>
              <a:rPr lang="en-GB" dirty="0"/>
              <a:t>Generated outputs such as HTML and XML (check for conformance to proper syntax, broken links, </a:t>
            </a:r>
            <a:r>
              <a:rPr lang="en-GB" dirty="0" err="1"/>
              <a:t>etc</a:t>
            </a:r>
            <a:r>
              <a:rPr lang="en-GB" dirty="0"/>
              <a:t>).</a:t>
            </a:r>
          </a:p>
          <a:p>
            <a:r>
              <a:rPr lang="en-GB" dirty="0"/>
              <a:t>Requirements and design documents</a:t>
            </a:r>
          </a:p>
        </p:txBody>
      </p:sp>
    </p:spTree>
    <p:extLst>
      <p:ext uri="{BB962C8B-B14F-4D97-AF65-F5344CB8AC3E}">
        <p14:creationId xmlns:p14="http://schemas.microsoft.com/office/powerpoint/2010/main" val="1726956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Benefits of Static Analysis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Early &amp; cheaper detection of bugs (before test execution starts).</a:t>
            </a:r>
          </a:p>
          <a:p>
            <a:r>
              <a:rPr lang="en-GB" dirty="0"/>
              <a:t>Provides warnings about where bug clusters might exist, due to dangerous programming, high complexity, etc.</a:t>
            </a:r>
          </a:p>
          <a:p>
            <a:r>
              <a:rPr lang="en-GB" dirty="0"/>
              <a:t>Locates bugs that dynamic testing might miss (e.g. hard-to-maintain, complex or unreadable code)</a:t>
            </a:r>
          </a:p>
          <a:p>
            <a:r>
              <a:rPr lang="en-GB" dirty="0"/>
              <a:t>Detection of dependencies &amp; inconsistencies in software models (e.g. broken links in Web pages).</a:t>
            </a:r>
          </a:p>
          <a:p>
            <a:r>
              <a:rPr lang="en-GB" dirty="0"/>
              <a:t>Improved maintainability of code &amp; design.</a:t>
            </a:r>
          </a:p>
          <a:p>
            <a:r>
              <a:rPr lang="en-GB" dirty="0"/>
              <a:t>Prevention of defects based on metrics gathered &amp; lessons learned from analysis.</a:t>
            </a:r>
          </a:p>
        </p:txBody>
      </p:sp>
    </p:spTree>
    <p:extLst>
      <p:ext uri="{BB962C8B-B14F-4D97-AF65-F5344CB8AC3E}">
        <p14:creationId xmlns:p14="http://schemas.microsoft.com/office/powerpoint/2010/main" val="1726956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Typical Static Analysis Bugs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Referencing a variable with an undefined value.</a:t>
            </a:r>
          </a:p>
          <a:p>
            <a:r>
              <a:rPr lang="en-GB" dirty="0"/>
              <a:t>Inconsistent interface between modules &amp; components (</a:t>
            </a:r>
            <a:r>
              <a:rPr lang="en-GB" dirty="0" err="1"/>
              <a:t>int</a:t>
            </a:r>
            <a:r>
              <a:rPr lang="en-GB" dirty="0"/>
              <a:t> -&gt; double).</a:t>
            </a:r>
          </a:p>
          <a:p>
            <a:r>
              <a:rPr lang="en-GB" dirty="0"/>
              <a:t>Variables that are never used (wasting memory space) and unreachable code (might create security  risks).</a:t>
            </a:r>
          </a:p>
          <a:p>
            <a:r>
              <a:rPr lang="en-GB" dirty="0"/>
              <a:t>Missing or wrong logic.</a:t>
            </a:r>
          </a:p>
          <a:p>
            <a:r>
              <a:rPr lang="en-GB" dirty="0"/>
              <a:t>Excessive complexity of code.</a:t>
            </a:r>
          </a:p>
          <a:p>
            <a:r>
              <a:rPr lang="en-GB" dirty="0"/>
              <a:t>Unreachable (dead) code</a:t>
            </a:r>
          </a:p>
          <a:p>
            <a:r>
              <a:rPr lang="en-GB" dirty="0"/>
              <a:t>Programming standards violations.</a:t>
            </a:r>
          </a:p>
          <a:p>
            <a:r>
              <a:rPr lang="en-GB" dirty="0"/>
              <a:t>Security vulnerabilities.</a:t>
            </a:r>
          </a:p>
          <a:p>
            <a:r>
              <a:rPr lang="en-GB" dirty="0"/>
              <a:t>Syntax violations of code &amp; software models.</a:t>
            </a:r>
          </a:p>
        </p:txBody>
      </p:sp>
    </p:spTree>
    <p:extLst>
      <p:ext uri="{BB962C8B-B14F-4D97-AF65-F5344CB8AC3E}">
        <p14:creationId xmlns:p14="http://schemas.microsoft.com/office/powerpoint/2010/main" val="172695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Using Static Analysis Tools</a:t>
            </a:r>
          </a:p>
        </p:txBody>
      </p:sp>
      <p:sp>
        <p:nvSpPr>
          <p:cNvPr id="3" name="Content Placeholder 2"/>
          <p:cNvSpPr>
            <a:spLocks noGrp="1"/>
          </p:cNvSpPr>
          <p:nvPr>
            <p:ph idx="1"/>
          </p:nvPr>
        </p:nvSpPr>
        <p:spPr>
          <a:xfrm>
            <a:off x="838200" y="1447800"/>
            <a:ext cx="10744200" cy="5410200"/>
          </a:xfrm>
        </p:spPr>
        <p:txBody>
          <a:bodyPr>
            <a:normAutofit/>
          </a:bodyPr>
          <a:lstStyle/>
          <a:p>
            <a:r>
              <a:rPr lang="en-GB" dirty="0"/>
              <a:t>Typical users are</a:t>
            </a:r>
          </a:p>
          <a:p>
            <a:pPr lvl="1"/>
            <a:r>
              <a:rPr lang="en-GB" dirty="0"/>
              <a:t>Programmers, often during component &amp; integration testing</a:t>
            </a:r>
          </a:p>
          <a:p>
            <a:pPr lvl="1"/>
            <a:r>
              <a:rPr lang="en-GB" dirty="0"/>
              <a:t>Designers &amp; system architects during design</a:t>
            </a:r>
          </a:p>
          <a:p>
            <a:r>
              <a:rPr lang="en-GB" dirty="0"/>
              <a:t>During initial introduction of tool against an existing system, static analysis tools may produce a large number of warning messages. Recommended process:</a:t>
            </a:r>
          </a:p>
          <a:p>
            <a:pPr lvl="1"/>
            <a:r>
              <a:rPr lang="en-GB" dirty="0"/>
              <a:t>Determines which rules to enforce, disable unimportant rules</a:t>
            </a:r>
          </a:p>
          <a:p>
            <a:pPr lvl="1"/>
            <a:r>
              <a:rPr lang="en-GB" dirty="0"/>
              <a:t>Use static analysis tools only on new / modified functions / classes</a:t>
            </a:r>
          </a:p>
          <a:p>
            <a:pPr lvl="1"/>
            <a:r>
              <a:rPr lang="en-GB" dirty="0"/>
              <a:t>Have the programmer to run static analysis and unit test before declare the code done, then submit the analysis and unit tests results, along with the test cases for code review before accept the code as done</a:t>
            </a:r>
          </a:p>
          <a:p>
            <a:r>
              <a:rPr lang="en-GB" dirty="0"/>
              <a:t>Compilers do some static analysis, but many sophisticated tools are available.</a:t>
            </a:r>
          </a:p>
        </p:txBody>
      </p:sp>
    </p:spTree>
    <p:extLst>
      <p:ext uri="{BB962C8B-B14F-4D97-AF65-F5344CB8AC3E}">
        <p14:creationId xmlns:p14="http://schemas.microsoft.com/office/powerpoint/2010/main" val="1726956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Static Analysis</a:t>
            </a:r>
          </a:p>
        </p:txBody>
      </p:sp>
      <p:sp>
        <p:nvSpPr>
          <p:cNvPr id="3" name="Content Placeholder 2"/>
          <p:cNvSpPr>
            <a:spLocks noGrp="1"/>
          </p:cNvSpPr>
          <p:nvPr>
            <p:ph idx="1"/>
          </p:nvPr>
        </p:nvSpPr>
        <p:spPr/>
        <p:txBody>
          <a:bodyPr/>
          <a:lstStyle/>
          <a:p>
            <a:r>
              <a:rPr lang="en-US" dirty="0"/>
              <a:t>What kind of static analysis would you suggest for </a:t>
            </a:r>
            <a:r>
              <a:rPr lang="en-US" dirty="0" err="1"/>
              <a:t>Omninet</a:t>
            </a:r>
            <a:r>
              <a:rPr lang="en-US" dirty="0"/>
              <a:t>?</a:t>
            </a:r>
          </a:p>
          <a:p>
            <a:r>
              <a:rPr lang="en-US" dirty="0"/>
              <a:t>Would you use static analysis in areas that would be subject to later testing?</a:t>
            </a:r>
          </a:p>
          <a:p>
            <a:r>
              <a:rPr lang="en-US" dirty="0"/>
              <a:t>Discuss.</a:t>
            </a:r>
          </a:p>
        </p:txBody>
      </p:sp>
    </p:spTree>
    <p:extLst>
      <p:ext uri="{BB962C8B-B14F-4D97-AF65-F5344CB8AC3E}">
        <p14:creationId xmlns:p14="http://schemas.microsoft.com/office/powerpoint/2010/main" val="4228900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Typical defects and errors identified by static analysis as compared with reviews and dynamic testing</a:t>
            </a:r>
          </a:p>
          <a:p>
            <a:pPr>
              <a:buFont typeface="Zapf Dingbats"/>
              <a:buChar char="✤"/>
            </a:pPr>
            <a:r>
              <a:rPr lang="en-US" dirty="0"/>
              <a:t>Typical benefits of static analysis</a:t>
            </a:r>
          </a:p>
          <a:p>
            <a:pPr>
              <a:buFont typeface="Zapf Dingbats"/>
              <a:buChar char="✤"/>
            </a:pPr>
            <a:r>
              <a:rPr lang="en-US" dirty="0"/>
              <a:t>List typical code and design defects identified by static analysis tools</a:t>
            </a:r>
          </a:p>
          <a:p>
            <a:pPr marL="0" indent="0">
              <a:buNone/>
            </a:pPr>
            <a:endParaRPr lang="en-US" dirty="0"/>
          </a:p>
        </p:txBody>
      </p:sp>
    </p:spTree>
    <p:extLst>
      <p:ext uri="{BB962C8B-B14F-4D97-AF65-F5344CB8AC3E}">
        <p14:creationId xmlns:p14="http://schemas.microsoft.com/office/powerpoint/2010/main" val="2520145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a:lstStyle/>
          <a:p>
            <a:pPr>
              <a:buFont typeface="Zapf Dingbats"/>
              <a:buChar char="✤"/>
            </a:pPr>
            <a:r>
              <a:rPr lang="en-US" dirty="0"/>
              <a:t>Compiler</a:t>
            </a:r>
          </a:p>
          <a:p>
            <a:pPr>
              <a:buFont typeface="Zapf Dingbats"/>
              <a:buChar char="✤"/>
            </a:pPr>
            <a:r>
              <a:rPr lang="en-US" dirty="0"/>
              <a:t>Complexity</a:t>
            </a:r>
          </a:p>
          <a:p>
            <a:pPr>
              <a:buFont typeface="Zapf Dingbats"/>
              <a:buChar char="✤"/>
            </a:pPr>
            <a:r>
              <a:rPr lang="en-US" dirty="0"/>
              <a:t>Control flow</a:t>
            </a:r>
          </a:p>
          <a:p>
            <a:pPr>
              <a:buFont typeface="Zapf Dingbats"/>
              <a:buChar char="✤"/>
            </a:pPr>
            <a:r>
              <a:rPr lang="en-US" dirty="0"/>
              <a:t>Data flow</a:t>
            </a:r>
          </a:p>
          <a:p>
            <a:pPr>
              <a:buFont typeface="Zapf Dingbats"/>
              <a:buChar char="✤"/>
            </a:pPr>
            <a:r>
              <a:rPr lang="en-US" dirty="0"/>
              <a:t>Static analysis</a:t>
            </a:r>
          </a:p>
          <a:p>
            <a:pPr marL="0" indent="0">
              <a:buNone/>
            </a:pPr>
            <a:endParaRPr lang="en-US" dirty="0"/>
          </a:p>
          <a:p>
            <a:endParaRPr lang="en-US" dirty="0"/>
          </a:p>
        </p:txBody>
      </p:sp>
    </p:spTree>
    <p:extLst>
      <p:ext uri="{BB962C8B-B14F-4D97-AF65-F5344CB8AC3E}">
        <p14:creationId xmlns:p14="http://schemas.microsoft.com/office/powerpoint/2010/main" val="260522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Static Testing</a:t>
            </a:r>
          </a:p>
        </p:txBody>
      </p:sp>
      <p:sp>
        <p:nvSpPr>
          <p:cNvPr id="3" name="Content Placeholder 2"/>
          <p:cNvSpPr>
            <a:spLocks noGrp="1"/>
          </p:cNvSpPr>
          <p:nvPr>
            <p:ph idx="1"/>
          </p:nvPr>
        </p:nvSpPr>
        <p:spPr>
          <a:xfrm>
            <a:off x="838200" y="1447800"/>
            <a:ext cx="10515600" cy="5410200"/>
          </a:xfrm>
        </p:spPr>
        <p:txBody>
          <a:bodyPr>
            <a:normAutofit/>
          </a:bodyPr>
          <a:lstStyle/>
          <a:p>
            <a:pPr marL="0" indent="0">
              <a:buNone/>
            </a:pPr>
            <a:r>
              <a:rPr lang="en-GB" dirty="0"/>
              <a:t># any testing where the test object is not executed / run</a:t>
            </a:r>
          </a:p>
          <a:p>
            <a:pPr lvl="1"/>
            <a:r>
              <a:rPr lang="en-GB" dirty="0"/>
              <a:t>Reviews and tools</a:t>
            </a:r>
          </a:p>
          <a:p>
            <a:pPr lvl="2"/>
            <a:r>
              <a:rPr lang="en-GB" dirty="0"/>
              <a:t>Reviews range from informal to very formal</a:t>
            </a:r>
          </a:p>
          <a:p>
            <a:pPr lvl="2"/>
            <a:r>
              <a:rPr lang="en-GB" dirty="0"/>
              <a:t>Tools can perform some types of static tests, e.g. checking for coding standards compliance</a:t>
            </a:r>
          </a:p>
          <a:p>
            <a:pPr lvl="2"/>
            <a:r>
              <a:rPr lang="en-GB" dirty="0"/>
              <a:t>Typically used for requirements and designs.</a:t>
            </a:r>
          </a:p>
          <a:p>
            <a:pPr lvl="2"/>
            <a:r>
              <a:rPr lang="en-GB" dirty="0"/>
              <a:t>Should also used for code, database schemas, documentation,  tests, any other written work product</a:t>
            </a:r>
          </a:p>
          <a:p>
            <a:pPr lvl="1"/>
            <a:r>
              <a:rPr lang="en-GB" dirty="0"/>
              <a:t>Use models and prototypes</a:t>
            </a:r>
          </a:p>
          <a:p>
            <a:pPr lvl="2"/>
            <a:r>
              <a:rPr lang="en-GB" dirty="0"/>
              <a:t>A diagram of a complex system can often reveal design problems that can hide in words</a:t>
            </a:r>
          </a:p>
          <a:p>
            <a:pPr lvl="2"/>
            <a:r>
              <a:rPr lang="en-GB" dirty="0"/>
              <a:t>An ugly diagram often means a lot of bugs</a:t>
            </a:r>
          </a:p>
          <a:p>
            <a:pPr lvl="2"/>
            <a:r>
              <a:rPr lang="en-US" dirty="0"/>
              <a:t>Example, use spreadsheet model of resources utilization of various load levels</a:t>
            </a:r>
            <a:endParaRPr lang="en-GB" dirty="0"/>
          </a:p>
        </p:txBody>
      </p:sp>
    </p:spTree>
    <p:extLst>
      <p:ext uri="{BB962C8B-B14F-4D97-AF65-F5344CB8AC3E}">
        <p14:creationId xmlns:p14="http://schemas.microsoft.com/office/powerpoint/2010/main" val="1726956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Static Testing (cont.)</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Creation of test cases and data is a form of static testing</a:t>
            </a:r>
          </a:p>
          <a:p>
            <a:pPr lvl="2"/>
            <a:r>
              <a:rPr lang="en-GB" dirty="0"/>
              <a:t>Test analysis and design based on requirements and design specifications are a form of structured review</a:t>
            </a:r>
          </a:p>
          <a:p>
            <a:pPr lvl="2"/>
            <a:r>
              <a:rPr lang="en-GB" dirty="0"/>
              <a:t>Test analysis and design often reveal problems – prevent bugs</a:t>
            </a:r>
          </a:p>
        </p:txBody>
      </p:sp>
    </p:spTree>
    <p:extLst>
      <p:ext uri="{BB962C8B-B14F-4D97-AF65-F5344CB8AC3E}">
        <p14:creationId xmlns:p14="http://schemas.microsoft.com/office/powerpoint/2010/main" val="172695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Static Tools</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Static analysis</a:t>
            </a:r>
          </a:p>
          <a:p>
            <a:pPr lvl="2"/>
            <a:r>
              <a:rPr lang="en-GB" dirty="0"/>
              <a:t>Problematic wording: Spelling / grammar checkers (e.g. Words)</a:t>
            </a:r>
          </a:p>
          <a:p>
            <a:pPr lvl="2"/>
            <a:r>
              <a:rPr lang="en-GB" dirty="0"/>
              <a:t>Check for dangerous programming construct, using tools like J-Test, Safer C, lint…</a:t>
            </a:r>
          </a:p>
          <a:p>
            <a:pPr lvl="2"/>
            <a:r>
              <a:rPr lang="en-GB" dirty="0"/>
              <a:t>Measurement of code: Complexity analysis</a:t>
            </a:r>
          </a:p>
          <a:p>
            <a:pPr lvl="1"/>
            <a:r>
              <a:rPr lang="en-GB" dirty="0"/>
              <a:t>System simulations</a:t>
            </a:r>
          </a:p>
          <a:p>
            <a:pPr lvl="2"/>
            <a:r>
              <a:rPr lang="en-GB" dirty="0"/>
              <a:t>General Purpose System Simulator – simulate basic system components like queue and resources.</a:t>
            </a:r>
          </a:p>
          <a:p>
            <a:pPr lvl="2"/>
            <a:r>
              <a:rPr lang="en-GB" dirty="0"/>
              <a:t>Performance modelling / operations research tools – predict system behaviour under load.</a:t>
            </a:r>
          </a:p>
          <a:p>
            <a:pPr lvl="2"/>
            <a:r>
              <a:rPr lang="en-GB" dirty="0"/>
              <a:t>Spreadsheets – simulate system behaviour like performance, and also functionality.</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Reviews: Costs and Benefits</a:t>
            </a:r>
          </a:p>
        </p:txBody>
      </p:sp>
      <p:sp>
        <p:nvSpPr>
          <p:cNvPr id="3" name="Content Placeholder 2"/>
          <p:cNvSpPr>
            <a:spLocks noGrp="1"/>
          </p:cNvSpPr>
          <p:nvPr>
            <p:ph idx="1"/>
          </p:nvPr>
        </p:nvSpPr>
        <p:spPr>
          <a:xfrm>
            <a:off x="838200" y="1447800"/>
            <a:ext cx="10972800" cy="5410200"/>
          </a:xfrm>
        </p:spPr>
        <p:txBody>
          <a:bodyPr>
            <a:normAutofit/>
          </a:bodyPr>
          <a:lstStyle/>
          <a:p>
            <a:pPr lvl="1"/>
            <a:r>
              <a:rPr lang="en-GB" dirty="0"/>
              <a:t>3 types of costs</a:t>
            </a:r>
          </a:p>
          <a:p>
            <a:pPr lvl="2"/>
            <a:r>
              <a:rPr lang="en-GB" dirty="0"/>
              <a:t>Time required to perform reviews</a:t>
            </a:r>
          </a:p>
          <a:p>
            <a:pPr lvl="2"/>
            <a:r>
              <a:rPr lang="en-GB" dirty="0"/>
              <a:t>For formal review, effort required to gather and analyse metrics</a:t>
            </a:r>
          </a:p>
          <a:p>
            <a:pPr lvl="2"/>
            <a:r>
              <a:rPr lang="en-GB" dirty="0"/>
              <a:t>Analyse metrics from review plus some effort &gt;&gt; perform process improvement</a:t>
            </a:r>
          </a:p>
          <a:p>
            <a:pPr lvl="1"/>
            <a:r>
              <a:rPr lang="en-GB" dirty="0"/>
              <a:t>Benefits</a:t>
            </a:r>
          </a:p>
          <a:p>
            <a:pPr lvl="2"/>
            <a:r>
              <a:rPr lang="en-GB" dirty="0"/>
              <a:t>Shorter schedules (due to early / efficient bug removal)</a:t>
            </a:r>
          </a:p>
          <a:p>
            <a:pPr lvl="2"/>
            <a:r>
              <a:rPr lang="en-GB" dirty="0"/>
              <a:t>Shorter testing periods and lower testing costs (because fewer bugs enter the testing phases)</a:t>
            </a:r>
          </a:p>
          <a:p>
            <a:pPr lvl="2"/>
            <a:r>
              <a:rPr lang="en-GB" dirty="0"/>
              <a:t>Improve developer productivity – easier to fix bugs found, rather than symptoms</a:t>
            </a:r>
          </a:p>
          <a:p>
            <a:pPr lvl="2"/>
            <a:r>
              <a:rPr lang="en-GB" dirty="0"/>
              <a:t>Improved quality of product (which reduces downstream costs, both in development and after releases)</a:t>
            </a:r>
          </a:p>
          <a:p>
            <a:pPr lvl="1"/>
            <a:r>
              <a:rPr lang="en-GB" dirty="0"/>
              <a:t>Bottom line: Reviews of all kinds are proven, high-return techniques for improving quality</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Static vs. Dynamic Testing</a:t>
            </a:r>
          </a:p>
        </p:txBody>
      </p:sp>
      <p:sp>
        <p:nvSpPr>
          <p:cNvPr id="3" name="Content Placeholder 2"/>
          <p:cNvSpPr>
            <a:spLocks noGrp="1"/>
          </p:cNvSpPr>
          <p:nvPr>
            <p:ph idx="1"/>
          </p:nvPr>
        </p:nvSpPr>
        <p:spPr>
          <a:xfrm>
            <a:off x="838200" y="1447800"/>
            <a:ext cx="10515600" cy="5257800"/>
          </a:xfrm>
        </p:spPr>
        <p:txBody>
          <a:bodyPr>
            <a:normAutofit/>
          </a:bodyPr>
          <a:lstStyle/>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457200" lvl="1" indent="0">
              <a:buNone/>
            </a:pPr>
            <a:r>
              <a:rPr lang="en-GB" dirty="0"/>
              <a:t>** If we review and find a bad assumption about behaviour, we are looking directly at the bad assumption, not the bad behaviour that would occur.</a:t>
            </a:r>
          </a:p>
        </p:txBody>
      </p:sp>
      <p:graphicFrame>
        <p:nvGraphicFramePr>
          <p:cNvPr id="4" name="Table 3"/>
          <p:cNvGraphicFramePr>
            <a:graphicFrameLocks noGrp="1"/>
          </p:cNvGraphicFramePr>
          <p:nvPr>
            <p:extLst>
              <p:ext uri="{D42A27DB-BD31-4B8C-83A1-F6EECF244321}">
                <p14:modId xmlns:p14="http://schemas.microsoft.com/office/powerpoint/2010/main" val="1196814158"/>
              </p:ext>
            </p:extLst>
          </p:nvPr>
        </p:nvGraphicFramePr>
        <p:xfrm>
          <a:off x="838200" y="1600200"/>
          <a:ext cx="10515600" cy="334264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690880">
                <a:tc>
                  <a:txBody>
                    <a:bodyPr/>
                    <a:lstStyle/>
                    <a:p>
                      <a:pPr algn="ctr"/>
                      <a:r>
                        <a:rPr lang="en-GB" sz="2600" dirty="0">
                          <a:solidFill>
                            <a:schemeClr val="tx1"/>
                          </a:solidFill>
                        </a:rPr>
                        <a:t>Similarities</a:t>
                      </a:r>
                    </a:p>
                  </a:txBody>
                  <a:tcPr marL="45720" marR="0" anchor="ctr"/>
                </a:tc>
                <a:tc>
                  <a:txBody>
                    <a:bodyPr/>
                    <a:lstStyle/>
                    <a:p>
                      <a:pPr algn="ctr"/>
                      <a:r>
                        <a:rPr lang="en-GB" sz="2600" dirty="0">
                          <a:solidFill>
                            <a:schemeClr val="tx1"/>
                          </a:solidFill>
                        </a:rPr>
                        <a:t>Differences</a:t>
                      </a:r>
                    </a:p>
                  </a:txBody>
                  <a:tcPr marL="45720" marR="0" anchor="ctr"/>
                </a:tc>
                <a:extLst>
                  <a:ext uri="{0D108BD9-81ED-4DB2-BD59-A6C34878D82A}">
                    <a16:rowId xmlns:a16="http://schemas.microsoft.com/office/drawing/2014/main" val="10000"/>
                  </a:ext>
                </a:extLst>
              </a:tr>
              <a:tr h="690880">
                <a:tc>
                  <a:txBody>
                    <a:bodyPr/>
                    <a:lstStyle/>
                    <a:p>
                      <a:r>
                        <a:rPr lang="en-GB" sz="2600" dirty="0">
                          <a:solidFill>
                            <a:schemeClr val="tx1"/>
                          </a:solidFill>
                        </a:rPr>
                        <a:t>Seek to identify defects</a:t>
                      </a:r>
                    </a:p>
                  </a:txBody>
                  <a:tcPr marL="45720" marR="0" anchor="ctr"/>
                </a:tc>
                <a:tc>
                  <a:txBody>
                    <a:bodyPr/>
                    <a:lstStyle/>
                    <a:p>
                      <a:r>
                        <a:rPr lang="en-GB" sz="2600" dirty="0">
                          <a:solidFill>
                            <a:schemeClr val="tx1"/>
                          </a:solidFill>
                        </a:rPr>
                        <a:t>Each technique</a:t>
                      </a:r>
                      <a:r>
                        <a:rPr lang="en-GB" sz="2600" baseline="0" dirty="0">
                          <a:solidFill>
                            <a:schemeClr val="tx1"/>
                          </a:solidFill>
                        </a:rPr>
                        <a:t> can find different types of defects more effectively</a:t>
                      </a:r>
                      <a:endParaRPr lang="en-GB" sz="2600" dirty="0">
                        <a:solidFill>
                          <a:schemeClr val="tx1"/>
                        </a:solidFill>
                      </a:endParaRPr>
                    </a:p>
                  </a:txBody>
                  <a:tcPr marL="45720" marR="0" anchor="ctr"/>
                </a:tc>
                <a:extLst>
                  <a:ext uri="{0D108BD9-81ED-4DB2-BD59-A6C34878D82A}">
                    <a16:rowId xmlns:a16="http://schemas.microsoft.com/office/drawing/2014/main" val="10001"/>
                  </a:ext>
                </a:extLst>
              </a:tr>
              <a:tr h="690880">
                <a:tc>
                  <a:txBody>
                    <a:bodyPr/>
                    <a:lstStyle/>
                    <a:p>
                      <a:r>
                        <a:rPr lang="en-GB" sz="2600" dirty="0">
                          <a:solidFill>
                            <a:schemeClr val="tx1"/>
                          </a:solidFill>
                        </a:rPr>
                        <a:t>Work best when a broad cross-section</a:t>
                      </a:r>
                      <a:r>
                        <a:rPr lang="en-GB" sz="2600" baseline="0" dirty="0">
                          <a:solidFill>
                            <a:schemeClr val="tx1"/>
                          </a:solidFill>
                        </a:rPr>
                        <a:t> of stakeholders are involved</a:t>
                      </a:r>
                      <a:endParaRPr lang="en-GB" sz="2600" dirty="0">
                        <a:solidFill>
                          <a:schemeClr val="tx1"/>
                        </a:solidFill>
                      </a:endParaRPr>
                    </a:p>
                  </a:txBody>
                  <a:tcPr marL="45720" marR="0" anchor="ctr"/>
                </a:tc>
                <a:tc>
                  <a:txBody>
                    <a:bodyPr/>
                    <a:lstStyle/>
                    <a:p>
                      <a:r>
                        <a:rPr lang="en-GB" sz="2600" dirty="0">
                          <a:solidFill>
                            <a:schemeClr val="tx1"/>
                          </a:solidFill>
                        </a:rPr>
                        <a:t>Static techniques find defects rather than failures</a:t>
                      </a:r>
                      <a:r>
                        <a:rPr lang="en-GB" sz="2600" baseline="0" dirty="0">
                          <a:solidFill>
                            <a:schemeClr val="tx1"/>
                          </a:solidFill>
                        </a:rPr>
                        <a:t> **</a:t>
                      </a:r>
                      <a:endParaRPr lang="en-GB" sz="2600" dirty="0">
                        <a:solidFill>
                          <a:schemeClr val="tx1"/>
                        </a:solidFill>
                      </a:endParaRPr>
                    </a:p>
                  </a:txBody>
                  <a:tcPr marL="45720" marR="0" anchor="ctr"/>
                </a:tc>
                <a:extLst>
                  <a:ext uri="{0D108BD9-81ED-4DB2-BD59-A6C34878D82A}">
                    <a16:rowId xmlns:a16="http://schemas.microsoft.com/office/drawing/2014/main" val="10002"/>
                  </a:ext>
                </a:extLst>
              </a:tr>
              <a:tr h="690880">
                <a:tc>
                  <a:txBody>
                    <a:bodyPr/>
                    <a:lstStyle/>
                    <a:p>
                      <a:r>
                        <a:rPr lang="en-GB" sz="2600" dirty="0">
                          <a:solidFill>
                            <a:schemeClr val="tx1"/>
                          </a:solidFill>
                        </a:rPr>
                        <a:t>Save</a:t>
                      </a:r>
                      <a:r>
                        <a:rPr lang="en-GB" sz="2600" baseline="0" dirty="0">
                          <a:solidFill>
                            <a:schemeClr val="tx1"/>
                          </a:solidFill>
                        </a:rPr>
                        <a:t> the company money and time</a:t>
                      </a:r>
                      <a:endParaRPr lang="en-GB" sz="2600" dirty="0">
                        <a:solidFill>
                          <a:schemeClr val="tx1"/>
                        </a:solidFill>
                      </a:endParaRPr>
                    </a:p>
                  </a:txBody>
                  <a:tcPr marL="45720" marR="0" anchor="ctr"/>
                </a:tc>
                <a:tc>
                  <a:txBody>
                    <a:bodyPr/>
                    <a:lstStyle/>
                    <a:p>
                      <a:r>
                        <a:rPr lang="en-GB" sz="2600" dirty="0">
                          <a:solidFill>
                            <a:schemeClr val="tx1"/>
                          </a:solidFill>
                        </a:rPr>
                        <a:t>Static</a:t>
                      </a:r>
                      <a:r>
                        <a:rPr lang="en-GB" sz="2600" baseline="0" dirty="0">
                          <a:solidFill>
                            <a:schemeClr val="tx1"/>
                          </a:solidFill>
                        </a:rPr>
                        <a:t>– test object is not being executed</a:t>
                      </a:r>
                    </a:p>
                    <a:p>
                      <a:r>
                        <a:rPr lang="en-GB" sz="2600" baseline="0" dirty="0">
                          <a:solidFill>
                            <a:schemeClr val="tx1"/>
                          </a:solidFill>
                        </a:rPr>
                        <a:t>Dynamic – test object is being executed</a:t>
                      </a:r>
                    </a:p>
                  </a:txBody>
                  <a:tcPr marL="45720" marR="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695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Static Testing</a:t>
            </a:r>
          </a:p>
        </p:txBody>
      </p:sp>
      <p:sp>
        <p:nvSpPr>
          <p:cNvPr id="3" name="Content Placeholder 2"/>
          <p:cNvSpPr>
            <a:spLocks noGrp="1"/>
          </p:cNvSpPr>
          <p:nvPr>
            <p:ph idx="1"/>
          </p:nvPr>
        </p:nvSpPr>
        <p:spPr/>
        <p:txBody>
          <a:bodyPr/>
          <a:lstStyle/>
          <a:p>
            <a:r>
              <a:rPr lang="en-US" dirty="0"/>
              <a:t>Do you see reviews and static analysis as useful for the </a:t>
            </a:r>
            <a:r>
              <a:rPr lang="en-US" dirty="0" err="1"/>
              <a:t>Omninet</a:t>
            </a:r>
            <a:r>
              <a:rPr lang="en-US" dirty="0"/>
              <a:t> project?</a:t>
            </a:r>
          </a:p>
          <a:p>
            <a:r>
              <a:rPr lang="en-US" dirty="0"/>
              <a:t>If so, what kinds of problems do you think these reviews and static analyses would locate?</a:t>
            </a:r>
          </a:p>
          <a:p>
            <a:r>
              <a:rPr lang="en-US" dirty="0"/>
              <a:t>What kinds of problems might they not locate?</a:t>
            </a:r>
          </a:p>
          <a:p>
            <a:r>
              <a:rPr lang="en-US" dirty="0"/>
              <a:t>Discuss.</a:t>
            </a:r>
          </a:p>
        </p:txBody>
      </p:sp>
    </p:spTree>
    <p:extLst>
      <p:ext uri="{BB962C8B-B14F-4D97-AF65-F5344CB8AC3E}">
        <p14:creationId xmlns:p14="http://schemas.microsoft.com/office/powerpoint/2010/main" val="259097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HDOfficeLightV0</Template>
  <TotalTime>3587</TotalTime>
  <Words>2350</Words>
  <Application>Microsoft Macintosh PowerPoint</Application>
  <PresentationFormat>Widescreen</PresentationFormat>
  <Paragraphs>272</Paragraphs>
  <Slides>39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Zapf Dingbats</vt:lpstr>
      <vt:lpstr>Office Theme</vt:lpstr>
      <vt:lpstr>Static Techniques</vt:lpstr>
      <vt:lpstr>Topics</vt:lpstr>
      <vt:lpstr>1. Static Techniques and the Test Process</vt:lpstr>
      <vt:lpstr>Static Testing</vt:lpstr>
      <vt:lpstr>Static Testing (cont.)</vt:lpstr>
      <vt:lpstr>Static Tools</vt:lpstr>
      <vt:lpstr>Reviews: Costs and Benefits</vt:lpstr>
      <vt:lpstr>Static vs. Dynamic Testing</vt:lpstr>
      <vt:lpstr>Exercise: Omninet Static Testing</vt:lpstr>
      <vt:lpstr>Key concepts</vt:lpstr>
      <vt:lpstr>Terms to remember</vt:lpstr>
      <vt:lpstr>2. Review Process</vt:lpstr>
      <vt:lpstr>Types of reviews</vt:lpstr>
      <vt:lpstr>Types of reviews (cont.)</vt:lpstr>
      <vt:lpstr>Types of reviews (cont.)</vt:lpstr>
      <vt:lpstr>Types of reviews (cont.)</vt:lpstr>
      <vt:lpstr>Consensus and Understanding</vt:lpstr>
      <vt:lpstr>Generic Review Process</vt:lpstr>
      <vt:lpstr>Generic Review Process (cont.)</vt:lpstr>
      <vt:lpstr>Generic Review Process (cont.)</vt:lpstr>
      <vt:lpstr>Roles and Responsibilities</vt:lpstr>
      <vt:lpstr>Suggestions for Successful Reviews</vt:lpstr>
      <vt:lpstr>Suggestions for Successful Reviews (cont.)</vt:lpstr>
      <vt:lpstr>Common Requirements and Design Bugs</vt:lpstr>
      <vt:lpstr>Common Requirements and Design Bugs (cont.)</vt:lpstr>
      <vt:lpstr>IEEE 1028 Software Review Standard</vt:lpstr>
      <vt:lpstr>IEEE 1028 Software Review Standard (cont.) </vt:lpstr>
      <vt:lpstr>Exercise: Omninet Requirements Review</vt:lpstr>
      <vt:lpstr>Key concepts</vt:lpstr>
      <vt:lpstr>Terms to remember</vt:lpstr>
      <vt:lpstr>3. Static Analysis and Tools</vt:lpstr>
      <vt:lpstr>Static Analyses vs. Dynamic Testing</vt:lpstr>
      <vt:lpstr>What Can We Analyse?</vt:lpstr>
      <vt:lpstr>Benefits of Static Analysis</vt:lpstr>
      <vt:lpstr>Typical Static Analysis Bugs</vt:lpstr>
      <vt:lpstr>Using Static Analysis Tools</vt:lpstr>
      <vt:lpstr>Exercise: Omninet Static Analysis</vt:lpstr>
      <vt:lpstr>Key concepts</vt:lpstr>
      <vt:lpstr>Terms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KV Sor</dc:creator>
  <cp:lastModifiedBy>GUNAVATHI A/P DURAISAMY</cp:lastModifiedBy>
  <cp:revision>556</cp:revision>
  <dcterms:created xsi:type="dcterms:W3CDTF">2015-01-15T03:09:27Z</dcterms:created>
  <dcterms:modified xsi:type="dcterms:W3CDTF">2020-01-15T01:48:20Z</dcterms:modified>
</cp:coreProperties>
</file>