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7" r:id="rId3"/>
    <p:sldId id="329" r:id="rId4"/>
    <p:sldId id="258" r:id="rId5"/>
    <p:sldId id="264" r:id="rId6"/>
    <p:sldId id="265" r:id="rId7"/>
    <p:sldId id="266" r:id="rId8"/>
    <p:sldId id="267" r:id="rId9"/>
    <p:sldId id="268" r:id="rId10"/>
    <p:sldId id="312" r:id="rId11"/>
    <p:sldId id="313" r:id="rId12"/>
    <p:sldId id="269" r:id="rId13"/>
    <p:sldId id="314" r:id="rId14"/>
    <p:sldId id="270" r:id="rId15"/>
    <p:sldId id="315" r:id="rId16"/>
    <p:sldId id="316" r:id="rId17"/>
    <p:sldId id="271" r:id="rId18"/>
    <p:sldId id="317" r:id="rId19"/>
    <p:sldId id="318" r:id="rId20"/>
    <p:sldId id="272" r:id="rId21"/>
    <p:sldId id="273" r:id="rId22"/>
    <p:sldId id="274" r:id="rId23"/>
    <p:sldId id="275" r:id="rId24"/>
    <p:sldId id="276" r:id="rId25"/>
    <p:sldId id="277" r:id="rId26"/>
    <p:sldId id="278" r:id="rId27"/>
    <p:sldId id="279" r:id="rId28"/>
    <p:sldId id="336" r:id="rId29"/>
    <p:sldId id="359" r:id="rId30"/>
    <p:sldId id="337" r:id="rId31"/>
    <p:sldId id="338" r:id="rId32"/>
    <p:sldId id="339" r:id="rId33"/>
    <p:sldId id="259" r:id="rId34"/>
    <p:sldId id="280" r:id="rId35"/>
    <p:sldId id="281" r:id="rId36"/>
    <p:sldId id="282" r:id="rId37"/>
    <p:sldId id="340" r:id="rId38"/>
    <p:sldId id="360" r:id="rId39"/>
    <p:sldId id="342" r:id="rId40"/>
    <p:sldId id="343" r:id="rId41"/>
    <p:sldId id="260" r:id="rId42"/>
    <p:sldId id="283" r:id="rId43"/>
    <p:sldId id="284" r:id="rId44"/>
    <p:sldId id="285" r:id="rId45"/>
    <p:sldId id="286" r:id="rId46"/>
    <p:sldId id="287" r:id="rId47"/>
    <p:sldId id="288" r:id="rId48"/>
    <p:sldId id="361" r:id="rId49"/>
    <p:sldId id="362" r:id="rId50"/>
    <p:sldId id="363" r:id="rId51"/>
    <p:sldId id="289" r:id="rId52"/>
    <p:sldId id="290" r:id="rId53"/>
    <p:sldId id="319" r:id="rId54"/>
    <p:sldId id="291" r:id="rId55"/>
    <p:sldId id="292" r:id="rId56"/>
    <p:sldId id="293" r:id="rId57"/>
    <p:sldId id="294" r:id="rId58"/>
    <p:sldId id="295" r:id="rId59"/>
    <p:sldId id="364" r:id="rId60"/>
    <p:sldId id="320" r:id="rId61"/>
    <p:sldId id="296" r:id="rId62"/>
    <p:sldId id="321" r:id="rId63"/>
    <p:sldId id="297" r:id="rId64"/>
    <p:sldId id="298" r:id="rId65"/>
    <p:sldId id="300" r:id="rId66"/>
    <p:sldId id="299" r:id="rId67"/>
    <p:sldId id="344" r:id="rId68"/>
    <p:sldId id="345" r:id="rId69"/>
    <p:sldId id="346" r:id="rId70"/>
    <p:sldId id="347" r:id="rId71"/>
    <p:sldId id="261" r:id="rId72"/>
    <p:sldId id="301" r:id="rId73"/>
    <p:sldId id="302" r:id="rId74"/>
    <p:sldId id="303" r:id="rId75"/>
    <p:sldId id="304" r:id="rId76"/>
    <p:sldId id="322" r:id="rId77"/>
    <p:sldId id="305" r:id="rId78"/>
    <p:sldId id="323" r:id="rId79"/>
    <p:sldId id="306" r:id="rId80"/>
    <p:sldId id="324" r:id="rId81"/>
    <p:sldId id="349" r:id="rId82"/>
    <p:sldId id="350" r:id="rId83"/>
    <p:sldId id="351" r:id="rId84"/>
    <p:sldId id="262" r:id="rId85"/>
    <p:sldId id="307" r:id="rId86"/>
    <p:sldId id="308" r:id="rId87"/>
    <p:sldId id="309" r:id="rId88"/>
    <p:sldId id="353" r:id="rId89"/>
    <p:sldId id="354" r:id="rId90"/>
    <p:sldId id="355" r:id="rId91"/>
    <p:sldId id="263" r:id="rId92"/>
    <p:sldId id="310" r:id="rId93"/>
    <p:sldId id="311" r:id="rId94"/>
    <p:sldId id="35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304" autoAdjust="0"/>
  </p:normalViewPr>
  <p:slideViewPr>
    <p:cSldViewPr snapToGrid="0">
      <p:cViewPr varScale="1">
        <p:scale>
          <a:sx n="95" d="100"/>
          <a:sy n="95" d="100"/>
        </p:scale>
        <p:origin x="1216" y="18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3502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2DFC1-0A4E-4213-9679-E4645CB2D5C0}" type="datetimeFigureOut">
              <a:rPr lang="en-GB" smtClean="0"/>
              <a:t>15/01/2020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2411A0-240D-47E5-AF98-2AE9E674F976}" type="slidenum">
              <a:rPr lang="en-GB" smtClean="0"/>
              <a:t>‹#›</a:t>
            </a:fld>
            <a:endParaRPr lang="en-GB"/>
          </a:p>
        </p:txBody>
      </p:sp>
    </p:spTree>
    <p:extLst>
      <p:ext uri="{BB962C8B-B14F-4D97-AF65-F5344CB8AC3E}">
        <p14:creationId xmlns:p14="http://schemas.microsoft.com/office/powerpoint/2010/main" val="333134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Risk based testing uses risk to prioritize and emphasize the appropriate tests during test execution.</a:t>
            </a:r>
          </a:p>
          <a:p>
            <a:pPr marL="171450" indent="-171450">
              <a:buFont typeface="Arial" panose="020B0604020202020204" pitchFamily="34" charset="0"/>
              <a:buChar char="•"/>
            </a:pPr>
            <a:r>
              <a:rPr lang="en-GB" dirty="0"/>
              <a:t>identifying risks to system quality and using that knowledge of risk to guide testing planning, specification, preparation and execution.</a:t>
            </a:r>
          </a:p>
          <a:p>
            <a:endParaRPr lang="en-GB" dirty="0"/>
          </a:p>
          <a:p>
            <a:r>
              <a:rPr lang="en-GB" dirty="0"/>
              <a:t>1. Make a prioritized list of risks.</a:t>
            </a:r>
          </a:p>
          <a:p>
            <a:r>
              <a:rPr lang="en-GB" dirty="0"/>
              <a:t>2. Perform testing that explores each risk.</a:t>
            </a:r>
          </a:p>
          <a:p>
            <a:r>
              <a:rPr lang="en-GB" dirty="0"/>
              <a:t>3. As risks evaporate and new ones emerge, adjust your test effort to stay focused on the current crop.</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A82411A0-240D-47E5-AF98-2AE9E674F976}" type="slidenum">
              <a:rPr lang="en-GB" smtClean="0"/>
              <a:t>4</a:t>
            </a:fld>
            <a:endParaRPr lang="en-GB"/>
          </a:p>
        </p:txBody>
      </p:sp>
    </p:spTree>
    <p:extLst>
      <p:ext uri="{BB962C8B-B14F-4D97-AF65-F5344CB8AC3E}">
        <p14:creationId xmlns:p14="http://schemas.microsoft.com/office/powerpoint/2010/main" val="410562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Precondition: customer is in the store,</a:t>
            </a:r>
            <a:r>
              <a:rPr lang="en-GB" baseline="0" dirty="0"/>
              <a:t> browsing items</a:t>
            </a:r>
          </a:p>
          <a:p>
            <a:r>
              <a:rPr lang="en-GB" baseline="0" dirty="0" err="1"/>
              <a:t>Postcondition</a:t>
            </a:r>
            <a:r>
              <a:rPr lang="en-GB" baseline="0" dirty="0"/>
              <a:t> / final result: the order is in the system for delivery</a:t>
            </a:r>
          </a:p>
          <a:p>
            <a:endParaRPr lang="en-GB" dirty="0"/>
          </a:p>
        </p:txBody>
      </p:sp>
      <p:sp>
        <p:nvSpPr>
          <p:cNvPr id="4" name="Slide Number Placeholder 3"/>
          <p:cNvSpPr>
            <a:spLocks noGrp="1"/>
          </p:cNvSpPr>
          <p:nvPr>
            <p:ph type="sldNum" sz="quarter" idx="10"/>
          </p:nvPr>
        </p:nvSpPr>
        <p:spPr/>
        <p:txBody>
          <a:bodyPr/>
          <a:lstStyle/>
          <a:p>
            <a:fld id="{A82411A0-240D-47E5-AF98-2AE9E674F976}" type="slidenum">
              <a:rPr lang="en-GB" smtClean="0"/>
              <a:t>53</a:t>
            </a:fld>
            <a:endParaRPr lang="en-GB"/>
          </a:p>
        </p:txBody>
      </p:sp>
    </p:spTree>
    <p:extLst>
      <p:ext uri="{BB962C8B-B14F-4D97-AF65-F5344CB8AC3E}">
        <p14:creationId xmlns:p14="http://schemas.microsoft.com/office/powerpoint/2010/main" val="89914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fine to combine test techniques but it</a:t>
            </a:r>
            <a:r>
              <a:rPr lang="en-GB" baseline="0" dirty="0"/>
              <a:t> might cause weird things / situations happen.</a:t>
            </a:r>
            <a:endParaRPr lang="en-GB" dirty="0"/>
          </a:p>
        </p:txBody>
      </p:sp>
      <p:sp>
        <p:nvSpPr>
          <p:cNvPr id="4" name="Slide Number Placeholder 3"/>
          <p:cNvSpPr>
            <a:spLocks noGrp="1"/>
          </p:cNvSpPr>
          <p:nvPr>
            <p:ph type="sldNum" sz="quarter" idx="10"/>
          </p:nvPr>
        </p:nvSpPr>
        <p:spPr/>
        <p:txBody>
          <a:bodyPr/>
          <a:lstStyle/>
          <a:p>
            <a:fld id="{A82411A0-240D-47E5-AF98-2AE9E674F976}" type="slidenum">
              <a:rPr lang="en-GB" smtClean="0"/>
              <a:t>54</a:t>
            </a:fld>
            <a:endParaRPr lang="en-GB"/>
          </a:p>
        </p:txBody>
      </p:sp>
    </p:spTree>
    <p:extLst>
      <p:ext uri="{BB962C8B-B14F-4D97-AF65-F5344CB8AC3E}">
        <p14:creationId xmlns:p14="http://schemas.microsoft.com/office/powerpoint/2010/main" val="92680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 caution with</a:t>
            </a:r>
            <a:r>
              <a:rPr lang="en-GB" baseline="0" dirty="0"/>
              <a:t> compound condition (rules 5 &amp; 6)</a:t>
            </a:r>
            <a:endParaRPr lang="en-GB" dirty="0"/>
          </a:p>
        </p:txBody>
      </p:sp>
      <p:sp>
        <p:nvSpPr>
          <p:cNvPr id="4" name="Slide Number Placeholder 3"/>
          <p:cNvSpPr>
            <a:spLocks noGrp="1"/>
          </p:cNvSpPr>
          <p:nvPr>
            <p:ph type="sldNum" sz="quarter" idx="10"/>
          </p:nvPr>
        </p:nvSpPr>
        <p:spPr/>
        <p:txBody>
          <a:bodyPr/>
          <a:lstStyle/>
          <a:p>
            <a:fld id="{A82411A0-240D-47E5-AF98-2AE9E674F976}" type="slidenum">
              <a:rPr lang="en-GB" smtClean="0"/>
              <a:t>60</a:t>
            </a:fld>
            <a:endParaRPr lang="en-GB"/>
          </a:p>
        </p:txBody>
      </p:sp>
    </p:spTree>
    <p:extLst>
      <p:ext uri="{BB962C8B-B14F-4D97-AF65-F5344CB8AC3E}">
        <p14:creationId xmlns:p14="http://schemas.microsoft.com/office/powerpoint/2010/main" val="251233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Effectiveness</a:t>
            </a:r>
            <a:r>
              <a:rPr lang="en-US" baseline="0" dirty="0"/>
              <a:t> = no. of bugs / hours per day</a:t>
            </a:r>
          </a:p>
          <a:p>
            <a:r>
              <a:rPr lang="en-US" baseline="0" dirty="0"/>
              <a:t>Beyond finding bugs – confidence building, risk mitigation</a:t>
            </a:r>
          </a:p>
          <a:p>
            <a:r>
              <a:rPr lang="en-US" baseline="0" dirty="0"/>
              <a:t>Re-use value of scripts – for regression testing</a:t>
            </a:r>
            <a:endParaRPr lang="en-GB" dirty="0"/>
          </a:p>
        </p:txBody>
      </p:sp>
      <p:sp>
        <p:nvSpPr>
          <p:cNvPr id="4" name="Slide Number Placeholder 3"/>
          <p:cNvSpPr>
            <a:spLocks noGrp="1"/>
          </p:cNvSpPr>
          <p:nvPr>
            <p:ph type="sldNum" sz="quarter" idx="10"/>
          </p:nvPr>
        </p:nvSpPr>
        <p:spPr/>
        <p:txBody>
          <a:bodyPr/>
          <a:lstStyle/>
          <a:p>
            <a:fld id="{A82411A0-240D-47E5-AF98-2AE9E674F976}" type="slidenum">
              <a:rPr lang="en-GB" smtClean="0"/>
              <a:t>87</a:t>
            </a:fld>
            <a:endParaRPr lang="en-GB"/>
          </a:p>
        </p:txBody>
      </p:sp>
    </p:spTree>
    <p:extLst>
      <p:ext uri="{BB962C8B-B14F-4D97-AF65-F5344CB8AC3E}">
        <p14:creationId xmlns:p14="http://schemas.microsoft.com/office/powerpoint/2010/main" val="400851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914400"/>
          </a:xfrm>
        </p:spPr>
        <p:txBody>
          <a:bodyPr lIns="0" rIns="0" bIns="0"/>
          <a:lstStyle/>
          <a:p>
            <a:r>
              <a:rPr lang="en-US" dirty="0"/>
              <a:t>Click to edit Master title style</a:t>
            </a:r>
          </a:p>
        </p:txBody>
      </p:sp>
      <p:sp>
        <p:nvSpPr>
          <p:cNvPr id="3" name="Content Placeholder 2"/>
          <p:cNvSpPr>
            <a:spLocks noGrp="1"/>
          </p:cNvSpPr>
          <p:nvPr>
            <p:ph idx="1"/>
          </p:nvPr>
        </p:nvSpPr>
        <p:spPr>
          <a:xfrm>
            <a:off x="838200" y="1447800"/>
            <a:ext cx="10515600" cy="4908549"/>
          </a:xfrm>
        </p:spPr>
        <p:txBody>
          <a:bodyPr lIns="0" tIns="0" rIns="0" bIns="0"/>
          <a:lstStyle>
            <a:lvl2pPr>
              <a:defRPr sz="2600"/>
            </a:lvl2pPr>
            <a:lvl3pPr>
              <a:defRPr sz="2400"/>
            </a:lvl3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
        <p:nvSpPr>
          <p:cNvPr id="7" name="TextBox 6"/>
          <p:cNvSpPr txBox="1"/>
          <p:nvPr userDrawn="1"/>
        </p:nvSpPr>
        <p:spPr>
          <a:xfrm>
            <a:off x="0" y="0"/>
            <a:ext cx="12192000" cy="615553"/>
          </a:xfrm>
          <a:prstGeom prst="rect">
            <a:avLst/>
          </a:prstGeom>
          <a:solidFill>
            <a:srgbClr val="00B0F0"/>
          </a:solidFill>
        </p:spPr>
        <p:txBody>
          <a:bodyPr wrap="square" tIns="0" bIns="0" rtlCol="0">
            <a:spAutoFit/>
          </a:bodyPr>
          <a:lstStyle/>
          <a:p>
            <a:pPr algn="ctr"/>
            <a:r>
              <a:rPr lang="en-US" sz="2200" b="1" dirty="0"/>
              <a:t>RBCS</a:t>
            </a:r>
          </a:p>
          <a:p>
            <a:pPr algn="ctr"/>
            <a:r>
              <a:rPr lang="en-US" dirty="0"/>
              <a:t>www.rbcs-us.com</a:t>
            </a:r>
            <a:endParaRPr lang="en-GB" dirty="0"/>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pPr/>
              <a:t>1/15/20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pPr/>
              <a:t>1/15/20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1/15/20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lstStyle/>
          <a:p>
            <a:r>
              <a:rPr lang="en-GB" dirty="0"/>
              <a:t>Test Design Techniques</a:t>
            </a:r>
            <a:endParaRPr lang="en-US" dirty="0"/>
          </a:p>
        </p:txBody>
      </p:sp>
      <p:sp>
        <p:nvSpPr>
          <p:cNvPr id="3" name="Subtitle 2"/>
          <p:cNvSpPr>
            <a:spLocks noGrp="1"/>
          </p:cNvSpPr>
          <p:nvPr>
            <p:ph type="subTitle" idx="1"/>
          </p:nvPr>
        </p:nvSpPr>
        <p:spPr>
          <a:xfrm>
            <a:off x="1295400" y="1488282"/>
            <a:ext cx="9144000" cy="1655762"/>
          </a:xfrm>
        </p:spPr>
        <p:txBody>
          <a:bodyPr>
            <a:normAutofit/>
          </a:bodyPr>
          <a:lstStyle/>
          <a:p>
            <a:r>
              <a:rPr lang="en-US" sz="6000" dirty="0"/>
              <a:t>Chapter 4</a:t>
            </a:r>
          </a:p>
        </p:txBody>
      </p:sp>
    </p:spTree>
    <p:extLst>
      <p:ext uri="{BB962C8B-B14F-4D97-AF65-F5344CB8AC3E}">
        <p14:creationId xmlns:p14="http://schemas.microsoft.com/office/powerpoint/2010/main" val="180428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high-level test design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Ideally, high-level test design occurs in parallel with the system design.</a:t>
            </a:r>
          </a:p>
          <a:p>
            <a:r>
              <a:rPr lang="en-GB" dirty="0"/>
              <a:t>Test suites (collection of test cases) are identified based on quality risk analysis.</a:t>
            </a:r>
          </a:p>
          <a:p>
            <a:pPr lvl="1"/>
            <a:r>
              <a:rPr lang="en-GB" dirty="0"/>
              <a:t>Examples: performance test suite, functional test suite, error handling test suite, etc.</a:t>
            </a:r>
          </a:p>
          <a:p>
            <a:r>
              <a:rPr lang="en-GB" dirty="0"/>
              <a:t>For each test suite, identify</a:t>
            </a:r>
          </a:p>
          <a:p>
            <a:pPr lvl="1"/>
            <a:r>
              <a:rPr lang="en-GB" dirty="0"/>
              <a:t>Test conditions &amp; features to be tested</a:t>
            </a:r>
          </a:p>
          <a:p>
            <a:pPr lvl="1"/>
            <a:r>
              <a:rPr lang="en-GB" dirty="0"/>
              <a:t>Strategies, tools &amp; techniques to be used</a:t>
            </a:r>
          </a:p>
          <a:p>
            <a:pPr lvl="1"/>
            <a:r>
              <a:rPr lang="en-GB" dirty="0"/>
              <a:t>Pass/fail criteria (also known as test oracles)</a:t>
            </a:r>
          </a:p>
          <a:p>
            <a:pPr lvl="2"/>
            <a:r>
              <a:rPr lang="en-GB" dirty="0"/>
              <a:t>Example (performance test suite), “All screen updates must occur with half a second or less of a user submitting input”</a:t>
            </a:r>
          </a:p>
        </p:txBody>
      </p:sp>
    </p:spTree>
    <p:extLst>
      <p:ext uri="{BB962C8B-B14F-4D97-AF65-F5344CB8AC3E}">
        <p14:creationId xmlns:p14="http://schemas.microsoft.com/office/powerpoint/2010/main" val="285190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high-level test design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One test suite might relate to multiple risk categories (traceability).</a:t>
            </a:r>
          </a:p>
          <a:p>
            <a:pPr lvl="1"/>
            <a:r>
              <a:rPr lang="en-GB" dirty="0"/>
              <a:t>Example, a performance test suite might relate to </a:t>
            </a:r>
            <a:r>
              <a:rPr lang="en-GB" b="1" dirty="0"/>
              <a:t>load</a:t>
            </a:r>
            <a:r>
              <a:rPr lang="en-GB" dirty="0"/>
              <a:t> and </a:t>
            </a:r>
            <a:r>
              <a:rPr lang="en-GB" b="1" dirty="0"/>
              <a:t>response</a:t>
            </a:r>
            <a:r>
              <a:rPr lang="en-GB" dirty="0"/>
              <a:t> time risk categories.</a:t>
            </a:r>
          </a:p>
          <a:p>
            <a:r>
              <a:rPr lang="en-GB" dirty="0"/>
              <a:t>One risk category might relate to multiple test suites.</a:t>
            </a:r>
          </a:p>
          <a:p>
            <a:pPr lvl="1"/>
            <a:r>
              <a:rPr lang="en-GB" dirty="0"/>
              <a:t>Example, a load risk category could relate to the </a:t>
            </a:r>
            <a:r>
              <a:rPr lang="en-GB" b="1" dirty="0"/>
              <a:t>performance</a:t>
            </a:r>
            <a:r>
              <a:rPr lang="en-GB" dirty="0"/>
              <a:t> and the </a:t>
            </a:r>
            <a:r>
              <a:rPr lang="en-GB" b="1" dirty="0"/>
              <a:t>robustness</a:t>
            </a:r>
            <a:r>
              <a:rPr lang="en-GB" dirty="0"/>
              <a:t> test suites.</a:t>
            </a:r>
          </a:p>
          <a:p>
            <a:pPr lvl="1"/>
            <a:endParaRPr lang="en-GB" dirty="0"/>
          </a:p>
        </p:txBody>
      </p:sp>
    </p:spTree>
    <p:extLst>
      <p:ext uri="{BB962C8B-B14F-4D97-AF65-F5344CB8AC3E}">
        <p14:creationId xmlns:p14="http://schemas.microsoft.com/office/powerpoint/2010/main" val="40010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low-level test design</a:t>
            </a:r>
          </a:p>
        </p:txBody>
      </p:sp>
      <p:sp>
        <p:nvSpPr>
          <p:cNvPr id="6" name="Right Arrow 5"/>
          <p:cNvSpPr/>
          <p:nvPr/>
        </p:nvSpPr>
        <p:spPr>
          <a:xfrm>
            <a:off x="85344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Low-level Test Design</a:t>
            </a:r>
          </a:p>
        </p:txBody>
      </p:sp>
      <p:sp>
        <p:nvSpPr>
          <p:cNvPr id="21" name="Right Arrow 20"/>
          <p:cNvSpPr/>
          <p:nvPr/>
        </p:nvSpPr>
        <p:spPr>
          <a:xfrm>
            <a:off x="762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Quality Risk Analysis</a:t>
            </a:r>
          </a:p>
        </p:txBody>
      </p:sp>
      <p:sp>
        <p:nvSpPr>
          <p:cNvPr id="22" name="Right Arrow 21"/>
          <p:cNvSpPr/>
          <p:nvPr/>
        </p:nvSpPr>
        <p:spPr>
          <a:xfrm>
            <a:off x="42672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High-level Test Design</a:t>
            </a:r>
          </a:p>
        </p:txBody>
      </p:sp>
      <p:sp>
        <p:nvSpPr>
          <p:cNvPr id="23" name="Right Arrow 22"/>
          <p:cNvSpPr/>
          <p:nvPr/>
        </p:nvSpPr>
        <p:spPr>
          <a:xfrm>
            <a:off x="85344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Implementation</a:t>
            </a:r>
          </a:p>
        </p:txBody>
      </p:sp>
      <p:sp>
        <p:nvSpPr>
          <p:cNvPr id="26" name="Right Arrow 25"/>
          <p:cNvSpPr/>
          <p:nvPr/>
        </p:nvSpPr>
        <p:spPr>
          <a:xfrm>
            <a:off x="76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Requirements</a:t>
            </a:r>
          </a:p>
        </p:txBody>
      </p:sp>
      <p:sp>
        <p:nvSpPr>
          <p:cNvPr id="27" name="Right Arrow 26"/>
          <p:cNvSpPr/>
          <p:nvPr/>
        </p:nvSpPr>
        <p:spPr>
          <a:xfrm>
            <a:off x="4267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Design</a:t>
            </a:r>
          </a:p>
        </p:txBody>
      </p:sp>
      <p:grpSp>
        <p:nvGrpSpPr>
          <p:cNvPr id="4" name="Group 32"/>
          <p:cNvGrpSpPr/>
          <p:nvPr/>
        </p:nvGrpSpPr>
        <p:grpSpPr>
          <a:xfrm>
            <a:off x="76200" y="2316480"/>
            <a:ext cx="12039600" cy="274320"/>
            <a:chOff x="76200" y="2316480"/>
            <a:chExt cx="12039600" cy="274320"/>
          </a:xfrm>
        </p:grpSpPr>
        <p:cxnSp>
          <p:nvCxnSpPr>
            <p:cNvPr id="29" name="Straight Connector 28"/>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33"/>
          <p:cNvGrpSpPr/>
          <p:nvPr/>
        </p:nvGrpSpPr>
        <p:grpSpPr>
          <a:xfrm>
            <a:off x="76200" y="6477000"/>
            <a:ext cx="12039600" cy="274320"/>
            <a:chOff x="76200" y="2316480"/>
            <a:chExt cx="12039600" cy="274320"/>
          </a:xfrm>
        </p:grpSpPr>
        <p:cxnSp>
          <p:nvCxnSpPr>
            <p:cNvPr id="35" name="Straight Connector 34"/>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334000" y="2452300"/>
            <a:ext cx="1515800" cy="276999"/>
          </a:xfrm>
          <a:prstGeom prst="rect">
            <a:avLst/>
          </a:prstGeom>
          <a:noFill/>
        </p:spPr>
        <p:txBody>
          <a:bodyPr wrap="none" lIns="0" tIns="0" rIns="0" bIns="0" rtlCol="0">
            <a:spAutoFit/>
          </a:bodyPr>
          <a:lstStyle/>
          <a:p>
            <a:r>
              <a:rPr lang="en-US" dirty="0"/>
              <a:t>Testing Timeline</a:t>
            </a:r>
            <a:endParaRPr lang="en-GB" dirty="0"/>
          </a:p>
        </p:txBody>
      </p:sp>
      <p:sp>
        <p:nvSpPr>
          <p:cNvPr id="39" name="TextBox 38"/>
          <p:cNvSpPr txBox="1"/>
          <p:nvPr/>
        </p:nvSpPr>
        <p:spPr>
          <a:xfrm>
            <a:off x="5334000" y="6581001"/>
            <a:ext cx="1522340" cy="276999"/>
          </a:xfrm>
          <a:prstGeom prst="rect">
            <a:avLst/>
          </a:prstGeom>
          <a:noFill/>
        </p:spPr>
        <p:txBody>
          <a:bodyPr wrap="none" lIns="0" tIns="0" rIns="0" bIns="0" rtlCol="0">
            <a:spAutoFit/>
          </a:bodyPr>
          <a:lstStyle/>
          <a:p>
            <a:r>
              <a:rPr lang="en-US" dirty="0"/>
              <a:t>Project Timeline</a:t>
            </a:r>
            <a:endParaRPr lang="en-GB" dirty="0"/>
          </a:p>
        </p:txBody>
      </p:sp>
      <p:sp>
        <p:nvSpPr>
          <p:cNvPr id="40" name="TextBox 39"/>
          <p:cNvSpPr txBox="1"/>
          <p:nvPr/>
        </p:nvSpPr>
        <p:spPr>
          <a:xfrm>
            <a:off x="76200" y="2667000"/>
            <a:ext cx="3581400" cy="3276600"/>
          </a:xfrm>
          <a:prstGeom prst="rect">
            <a:avLst/>
          </a:prstGeom>
          <a:noFill/>
          <a:ln>
            <a:solidFill>
              <a:schemeClr val="tx2"/>
            </a:solidFill>
          </a:ln>
        </p:spPr>
        <p:txBody>
          <a:bodyPr wrap="square" lIns="9144" tIns="9144" rIns="9144" bIns="9144" rtlCol="0">
            <a:noAutofit/>
          </a:bodyPr>
          <a:lstStyle/>
          <a:p>
            <a:r>
              <a:rPr lang="en-US" sz="1200" dirty="0"/>
              <a:t>1.0 Quality Risks Category 1</a:t>
            </a:r>
          </a:p>
          <a:p>
            <a:r>
              <a:rPr lang="en-US" sz="1200" dirty="0"/>
              <a:t>1.1 Quality Risk</a:t>
            </a:r>
          </a:p>
          <a:p>
            <a:r>
              <a:rPr lang="en-US" sz="1200" dirty="0"/>
              <a:t>1.2 Quality Risk</a:t>
            </a:r>
          </a:p>
          <a:p>
            <a:r>
              <a:rPr lang="en-US" sz="1200" dirty="0"/>
              <a:t>1.3 Quality Risk</a:t>
            </a:r>
          </a:p>
          <a:p>
            <a:endParaRPr lang="en-US" sz="1200" dirty="0"/>
          </a:p>
          <a:p>
            <a:r>
              <a:rPr lang="en-US" sz="1200" dirty="0"/>
              <a:t>2.0 Quality Risks Category 2</a:t>
            </a:r>
          </a:p>
          <a:p>
            <a:r>
              <a:rPr lang="en-US" sz="1200" dirty="0"/>
              <a:t>2.1 Quality Risk</a:t>
            </a:r>
          </a:p>
          <a:p>
            <a:r>
              <a:rPr lang="en-US" sz="1200" dirty="0"/>
              <a:t>2.2 Quality Risk</a:t>
            </a:r>
          </a:p>
          <a:p>
            <a:r>
              <a:rPr lang="en-US" sz="1200" dirty="0"/>
              <a:t>2.3 Quality Risk</a:t>
            </a:r>
          </a:p>
          <a:p>
            <a:r>
              <a:rPr lang="en-US" sz="1200" dirty="0"/>
              <a:t>2.4 Quality Risk</a:t>
            </a:r>
          </a:p>
          <a:p>
            <a:endParaRPr lang="en-US" sz="1200" dirty="0"/>
          </a:p>
          <a:p>
            <a:r>
              <a:rPr lang="en-US" sz="1200" dirty="0"/>
              <a:t>3.0 Quality Risks Category 3</a:t>
            </a:r>
          </a:p>
          <a:p>
            <a:r>
              <a:rPr lang="en-US" sz="1200" dirty="0"/>
              <a:t>3.1 Quality Risk</a:t>
            </a:r>
          </a:p>
          <a:p>
            <a:endParaRPr lang="en-US" sz="1200" dirty="0"/>
          </a:p>
          <a:p>
            <a:r>
              <a:rPr lang="en-US" sz="1200" dirty="0"/>
              <a:t>4.0 Quality Risks Category 4</a:t>
            </a:r>
          </a:p>
          <a:p>
            <a:endParaRPr lang="en-GB" sz="1200" dirty="0"/>
          </a:p>
        </p:txBody>
      </p:sp>
      <p:sp>
        <p:nvSpPr>
          <p:cNvPr id="24" name="TextBox 23"/>
          <p:cNvSpPr txBox="1"/>
          <p:nvPr/>
        </p:nvSpPr>
        <p:spPr>
          <a:xfrm>
            <a:off x="8230395" y="2667000"/>
            <a:ext cx="3885405" cy="3276600"/>
          </a:xfrm>
          <a:prstGeom prst="rect">
            <a:avLst/>
          </a:prstGeom>
          <a:noFill/>
          <a:ln>
            <a:solidFill>
              <a:schemeClr val="tx2"/>
            </a:solidFill>
          </a:ln>
        </p:spPr>
        <p:txBody>
          <a:bodyPr wrap="square" lIns="9144" tIns="9144" rIns="9144" bIns="9144" rtlCol="0">
            <a:noAutofit/>
          </a:bodyPr>
          <a:lstStyle/>
          <a:p>
            <a:r>
              <a:rPr lang="en-US" sz="1200" dirty="0"/>
              <a:t>1.0 Test Suite 1</a:t>
            </a:r>
          </a:p>
          <a:p>
            <a:pPr marL="228600" indent="-228600"/>
            <a:r>
              <a:rPr lang="en-US" sz="1200" dirty="0"/>
              <a:t>1.1 Test Case</a:t>
            </a:r>
          </a:p>
          <a:p>
            <a:pPr marL="228600" indent="-228600"/>
            <a:r>
              <a:rPr lang="en-US" sz="1200" dirty="0"/>
              <a:t>1.2 Test Case</a:t>
            </a:r>
          </a:p>
          <a:p>
            <a:pPr marL="228600" indent="-228600"/>
            <a:r>
              <a:rPr lang="en-US" sz="1200" dirty="0"/>
              <a:t>1.3 Test Case</a:t>
            </a:r>
          </a:p>
          <a:p>
            <a:pPr marL="228600" indent="-228600"/>
            <a:r>
              <a:rPr lang="en-US" sz="1200" dirty="0"/>
              <a:t>1.4 Test Case</a:t>
            </a:r>
          </a:p>
          <a:p>
            <a:pPr marL="228600" indent="-228600"/>
            <a:endParaRPr lang="en-US" sz="1200" dirty="0"/>
          </a:p>
          <a:p>
            <a:r>
              <a:rPr lang="en-US" sz="1200" dirty="0"/>
              <a:t>2.0 Test Suite 2</a:t>
            </a:r>
          </a:p>
          <a:p>
            <a:r>
              <a:rPr lang="en-US" sz="1200" dirty="0"/>
              <a:t>2.1 Test Case</a:t>
            </a:r>
          </a:p>
          <a:p>
            <a:r>
              <a:rPr lang="en-US" sz="1200" dirty="0"/>
              <a:t>2.2 Test Case</a:t>
            </a:r>
          </a:p>
          <a:p>
            <a:r>
              <a:rPr lang="en-US" sz="1200" dirty="0"/>
              <a:t>2.3 Test Case</a:t>
            </a:r>
          </a:p>
          <a:p>
            <a:endParaRPr lang="en-US" sz="1200" dirty="0"/>
          </a:p>
          <a:p>
            <a:r>
              <a:rPr lang="en-US" sz="1200" dirty="0"/>
              <a:t>3.0 Test Suite 3</a:t>
            </a:r>
          </a:p>
          <a:p>
            <a:r>
              <a:rPr lang="en-US" sz="1200" dirty="0"/>
              <a:t>3.1 Test Case</a:t>
            </a:r>
          </a:p>
          <a:p>
            <a:r>
              <a:rPr lang="en-US" sz="1200" dirty="0"/>
              <a:t>3.2 Test Case</a:t>
            </a:r>
          </a:p>
          <a:p>
            <a:r>
              <a:rPr lang="en-US" sz="1200" dirty="0"/>
              <a:t>3.3 Test Case</a:t>
            </a:r>
          </a:p>
          <a:p>
            <a:r>
              <a:rPr lang="en-US" sz="1200" dirty="0"/>
              <a:t>3.4 Test Case</a:t>
            </a:r>
          </a:p>
          <a:p>
            <a:r>
              <a:rPr lang="en-US" sz="1200" dirty="0"/>
              <a:t>3.5 Test Case</a:t>
            </a:r>
          </a:p>
          <a:p>
            <a:endParaRPr lang="en-US" sz="1200" dirty="0"/>
          </a:p>
        </p:txBody>
      </p:sp>
      <p:cxnSp>
        <p:nvCxnSpPr>
          <p:cNvPr id="28" name="Straight Arrow Connector 27"/>
          <p:cNvCxnSpPr/>
          <p:nvPr/>
        </p:nvCxnSpPr>
        <p:spPr>
          <a:xfrm>
            <a:off x="1117124" y="2951162"/>
            <a:ext cx="7045801" cy="532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117124" y="3137930"/>
            <a:ext cx="7045801" cy="532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117124" y="3133725"/>
            <a:ext cx="7045801" cy="17145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17124" y="3305175"/>
            <a:ext cx="7045801" cy="19050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117124" y="3861830"/>
            <a:ext cx="7036276" cy="15772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117124" y="4429125"/>
            <a:ext cx="7045801" cy="536811"/>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117919" y="4965936"/>
            <a:ext cx="7035481" cy="1"/>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117124" y="4048125"/>
            <a:ext cx="7036276" cy="157720"/>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117124" y="4261880"/>
            <a:ext cx="7036276" cy="158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1117124" y="4419600"/>
            <a:ext cx="7036276" cy="9525"/>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3" name="Line Callout 2 (Accent Bar) 62"/>
          <p:cNvSpPr/>
          <p:nvPr/>
        </p:nvSpPr>
        <p:spPr>
          <a:xfrm>
            <a:off x="4676774" y="5032612"/>
            <a:ext cx="3333752" cy="977663"/>
          </a:xfrm>
          <a:prstGeom prst="accentCallout2">
            <a:avLst>
              <a:gd name="adj1" fmla="val 27518"/>
              <a:gd name="adj2" fmla="val -2046"/>
              <a:gd name="adj3" fmla="val 26544"/>
              <a:gd name="adj4" fmla="val -16667"/>
              <a:gd name="adj5" fmla="val -4411"/>
              <a:gd name="adj6" fmla="val -2241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US" dirty="0">
                <a:solidFill>
                  <a:schemeClr val="tx1"/>
                </a:solidFill>
              </a:rPr>
              <a:t>Each risk to be mitigated via testing will have one or more test cases associated with it.</a:t>
            </a:r>
            <a:endParaRPr lang="en-GB" dirty="0">
              <a:solidFill>
                <a:schemeClr val="tx1"/>
              </a:solidFill>
            </a:endParaRPr>
          </a:p>
        </p:txBody>
      </p:sp>
      <p:sp>
        <p:nvSpPr>
          <p:cNvPr id="33" name="Rectangle 32"/>
          <p:cNvSpPr/>
          <p:nvPr/>
        </p:nvSpPr>
        <p:spPr>
          <a:xfrm>
            <a:off x="8010127" y="1838325"/>
            <a:ext cx="4133850" cy="46969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95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low-level test design</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Ideally, low-level test design occurs in parallel with the system development lifecycle.</a:t>
            </a:r>
          </a:p>
          <a:p>
            <a:r>
              <a:rPr lang="en-GB" dirty="0"/>
              <a:t>Create test cases and procedures that cover the test conditions laid out in test analysis and high-level test design.</a:t>
            </a:r>
          </a:p>
          <a:p>
            <a:r>
              <a:rPr lang="en-GB" dirty="0"/>
              <a:t>One risk might be associated with one or more test cases.</a:t>
            </a:r>
          </a:p>
          <a:p>
            <a:r>
              <a:rPr lang="en-GB" dirty="0"/>
              <a:t>One test might relates to multiple risks.</a:t>
            </a:r>
          </a:p>
        </p:txBody>
      </p:sp>
    </p:spTree>
    <p:extLst>
      <p:ext uri="{BB962C8B-B14F-4D97-AF65-F5344CB8AC3E}">
        <p14:creationId xmlns:p14="http://schemas.microsoft.com/office/powerpoint/2010/main" val="498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a Quality or Product Risk?</a:t>
            </a:r>
            <a:endParaRPr lang="en-GB" dirty="0"/>
          </a:p>
        </p:txBody>
      </p:sp>
      <p:sp>
        <p:nvSpPr>
          <p:cNvPr id="3" name="Content Placeholder 2"/>
          <p:cNvSpPr>
            <a:spLocks noGrp="1"/>
          </p:cNvSpPr>
          <p:nvPr>
            <p:ph idx="1"/>
          </p:nvPr>
        </p:nvSpPr>
        <p:spPr>
          <a:xfrm>
            <a:off x="838200" y="1447800"/>
            <a:ext cx="10515600" cy="5257800"/>
          </a:xfrm>
        </p:spPr>
        <p:txBody>
          <a:bodyPr>
            <a:normAutofit/>
          </a:bodyPr>
          <a:lstStyle/>
          <a:p>
            <a:r>
              <a:rPr lang="en-US" dirty="0"/>
              <a:t>Risk</a:t>
            </a:r>
          </a:p>
          <a:p>
            <a:pPr lvl="1"/>
            <a:r>
              <a:rPr lang="en-US" dirty="0"/>
              <a:t>Definition: the possibility of a negative or undesirable outcome (impact or damage)</a:t>
            </a:r>
          </a:p>
          <a:p>
            <a:pPr lvl="2"/>
            <a:r>
              <a:rPr lang="en-US" dirty="0"/>
              <a:t>Example, ATM network inoperable for a day</a:t>
            </a:r>
          </a:p>
          <a:p>
            <a:pPr lvl="3"/>
            <a:r>
              <a:rPr lang="en-US" dirty="0"/>
              <a:t>Tangible impact: loos of revenue from transactions not processed.</a:t>
            </a:r>
          </a:p>
          <a:p>
            <a:pPr lvl="3"/>
            <a:r>
              <a:rPr lang="en-US" dirty="0"/>
              <a:t>Intangible impact: customer dissatisfaction</a:t>
            </a:r>
          </a:p>
          <a:p>
            <a:pPr lvl="1"/>
            <a:r>
              <a:rPr lang="en-US" dirty="0"/>
              <a:t>Each risk has some likelihood of  becoming an outcome. The likelihood is</a:t>
            </a:r>
          </a:p>
          <a:p>
            <a:pPr lvl="2"/>
            <a:r>
              <a:rPr lang="en-US" dirty="0"/>
              <a:t>&gt;0, &lt;1 in the future (might or might not happen)</a:t>
            </a:r>
          </a:p>
          <a:p>
            <a:pPr lvl="2"/>
            <a:r>
              <a:rPr lang="en-US" dirty="0"/>
              <a:t>0 or 1 in the past</a:t>
            </a:r>
          </a:p>
          <a:p>
            <a:pPr lvl="3"/>
            <a:r>
              <a:rPr lang="en-US" dirty="0"/>
              <a:t>Bad outcome didn’t occur doesn’t mean low likelihood</a:t>
            </a:r>
          </a:p>
          <a:p>
            <a:pPr lvl="3"/>
            <a:r>
              <a:rPr lang="en-US" dirty="0"/>
              <a:t>Bad outcome did occur doesn’t mean high likelihood</a:t>
            </a:r>
          </a:p>
        </p:txBody>
      </p:sp>
    </p:spTree>
    <p:extLst>
      <p:ext uri="{BB962C8B-B14F-4D97-AF65-F5344CB8AC3E}">
        <p14:creationId xmlns:p14="http://schemas.microsoft.com/office/powerpoint/2010/main" val="172695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a Quality or Product Risk?</a:t>
            </a:r>
            <a:r>
              <a:rPr lang="en-GB" dirty="0"/>
              <a:t> (cont.)</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Product risk (a.k.a. quality risk)</a:t>
            </a:r>
          </a:p>
          <a:p>
            <a:pPr lvl="1"/>
            <a:r>
              <a:rPr lang="en-US" dirty="0"/>
              <a:t>Definition: the possibility that the system will fail to satisfy customers, users or other stakeholders</a:t>
            </a:r>
          </a:p>
          <a:p>
            <a:pPr lvl="1"/>
            <a:r>
              <a:rPr lang="en-US" dirty="0"/>
              <a:t>Not a specific bug, it’s a family of possible bugs are behind quality risks</a:t>
            </a:r>
          </a:p>
          <a:p>
            <a:pPr lvl="2"/>
            <a:r>
              <a:rPr lang="en-US" dirty="0"/>
              <a:t>Example of product risk, system fails to update user interface within half a second of receiving a user input.</a:t>
            </a:r>
          </a:p>
          <a:p>
            <a:pPr lvl="3"/>
            <a:r>
              <a:rPr lang="en-US" dirty="0"/>
              <a:t>Could have response time failure for any of screens of an application</a:t>
            </a:r>
          </a:p>
          <a:p>
            <a:pPr lvl="3"/>
            <a:r>
              <a:rPr lang="en-US" dirty="0"/>
              <a:t>Response time failure could be minor but constant delay or intermittent but lengthy pause</a:t>
            </a:r>
          </a:p>
          <a:p>
            <a:pPr lvl="3"/>
            <a:r>
              <a:rPr lang="en-GB" dirty="0"/>
              <a:t>The defect could be in a database query, a database update, network latency or some inelegant processing code</a:t>
            </a:r>
          </a:p>
          <a:p>
            <a:pPr lvl="1"/>
            <a:r>
              <a:rPr lang="en-GB" dirty="0"/>
              <a:t>Risk-based testing and risk analysis are not attempts to test / identify and assess every possible defect.</a:t>
            </a:r>
          </a:p>
        </p:txBody>
      </p:sp>
    </p:spTree>
    <p:extLst>
      <p:ext uri="{BB962C8B-B14F-4D97-AF65-F5344CB8AC3E}">
        <p14:creationId xmlns:p14="http://schemas.microsoft.com/office/powerpoint/2010/main" val="76908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a Quality or Product Risk?</a:t>
            </a:r>
            <a:r>
              <a:rPr lang="en-GB" dirty="0"/>
              <a:t> (cont.)</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Product risk (a.k.a. quality risk)</a:t>
            </a:r>
            <a:r>
              <a:rPr lang="en-GB" dirty="0"/>
              <a:t> (cont.)</a:t>
            </a:r>
            <a:endParaRPr lang="en-US" dirty="0"/>
          </a:p>
          <a:p>
            <a:pPr lvl="1"/>
            <a:r>
              <a:rPr lang="en-GB" dirty="0"/>
              <a:t>Use risk items (higher level conditions of possible failure) to focus on testing.</a:t>
            </a:r>
          </a:p>
          <a:p>
            <a:pPr lvl="1"/>
            <a:r>
              <a:rPr lang="en-GB" dirty="0"/>
              <a:t>Prioritise and sequence tests based on risk levels.</a:t>
            </a:r>
          </a:p>
          <a:p>
            <a:pPr lvl="1"/>
            <a:r>
              <a:rPr lang="en-GB" dirty="0"/>
              <a:t>Put more effort in riskiest areas.</a:t>
            </a:r>
          </a:p>
          <a:p>
            <a:pPr lvl="1"/>
            <a:r>
              <a:rPr lang="en-GB" dirty="0"/>
              <a:t>Testing reduces the levels of risk to the system quality and provide risk-based report to project team, to make release decisions.</a:t>
            </a:r>
          </a:p>
        </p:txBody>
      </p:sp>
    </p:spTree>
    <p:extLst>
      <p:ext uri="{BB962C8B-B14F-4D97-AF65-F5344CB8AC3E}">
        <p14:creationId xmlns:p14="http://schemas.microsoft.com/office/powerpoint/2010/main" val="358114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Risk Based Testing</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Risk based testing reduces quality risk throughout the project (can start in initial stages of a project)</a:t>
            </a:r>
          </a:p>
          <a:p>
            <a:r>
              <a:rPr lang="en-GB" dirty="0"/>
              <a:t>Identify and assess risk and use the information to guide the test process</a:t>
            </a:r>
          </a:p>
          <a:p>
            <a:r>
              <a:rPr lang="en-GB" dirty="0"/>
              <a:t>Knowledge of risk and their levels influences test planning &amp; control, test specification, test preparation and test execution.</a:t>
            </a:r>
          </a:p>
          <a:p>
            <a:pPr lvl="1"/>
            <a:r>
              <a:rPr lang="en-GB" dirty="0"/>
              <a:t>What test techniques should we employ?</a:t>
            </a:r>
          </a:p>
          <a:p>
            <a:pPr lvl="1"/>
            <a:r>
              <a:rPr lang="en-GB" dirty="0"/>
              <a:t>What is the extend to which we should test each particular area?</a:t>
            </a:r>
          </a:p>
          <a:p>
            <a:pPr lvl="1"/>
            <a:r>
              <a:rPr lang="en-GB" dirty="0"/>
              <a:t>How can we prioritise and sequence our tests so that we find the critical defects as early as possible?</a:t>
            </a:r>
          </a:p>
          <a:p>
            <a:pPr lvl="1"/>
            <a:r>
              <a:rPr lang="en-GB" dirty="0"/>
              <a:t>What non-testing activities might reduce risk (e.g. providing training to inexperienced designers)?</a:t>
            </a:r>
          </a:p>
        </p:txBody>
      </p:sp>
    </p:spTree>
    <p:extLst>
      <p:ext uri="{BB962C8B-B14F-4D97-AF65-F5344CB8AC3E}">
        <p14:creationId xmlns:p14="http://schemas.microsoft.com/office/powerpoint/2010/main" val="172695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Based Testing</a:t>
            </a:r>
            <a:r>
              <a:rPr lang="en-GB" dirty="0"/>
              <a:t> (cont.)</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Risk based testing involves stakeholders across the project, each with their own contribution.</a:t>
            </a:r>
          </a:p>
          <a:p>
            <a:pPr lvl="1"/>
            <a:r>
              <a:rPr lang="en-US" dirty="0"/>
              <a:t>Some might bring technical experience, knowledge and insight</a:t>
            </a:r>
          </a:p>
          <a:p>
            <a:pPr lvl="1"/>
            <a:r>
              <a:rPr lang="en-US" dirty="0"/>
              <a:t>Some might bring business experience, knowledge and insight</a:t>
            </a:r>
          </a:p>
          <a:p>
            <a:pPr lvl="1"/>
            <a:r>
              <a:rPr lang="en-US" dirty="0"/>
              <a:t>Collective of experience, knowledge and insight allows us to identify the risks and their risk levels thoroughly and accurately, and determine the levels of extend of testing to address the risks</a:t>
            </a:r>
          </a:p>
          <a:p>
            <a:r>
              <a:rPr lang="en-US" dirty="0"/>
              <a:t>Risk based testing a part of a broader risk management approach</a:t>
            </a:r>
          </a:p>
          <a:p>
            <a:r>
              <a:rPr lang="en-US" dirty="0"/>
              <a:t>Reduce the likelihood of product failure</a:t>
            </a:r>
          </a:p>
          <a:p>
            <a:r>
              <a:rPr lang="en-US" dirty="0"/>
              <a:t>If likelihood of product failure remains, reduce the impact of the problems in those areas</a:t>
            </a:r>
          </a:p>
        </p:txBody>
      </p:sp>
    </p:spTree>
    <p:extLst>
      <p:ext uri="{BB962C8B-B14F-4D97-AF65-F5344CB8AC3E}">
        <p14:creationId xmlns:p14="http://schemas.microsoft.com/office/powerpoint/2010/main" val="190558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Based Testing</a:t>
            </a:r>
            <a:r>
              <a:rPr lang="en-GB" dirty="0"/>
              <a:t> (cont.)</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3 parts in risk based testing approach</a:t>
            </a:r>
          </a:p>
          <a:p>
            <a:pPr lvl="1"/>
            <a:r>
              <a:rPr lang="en-US" dirty="0"/>
              <a:t>Assess / reassess what can go wrong with the software</a:t>
            </a:r>
          </a:p>
          <a:p>
            <a:pPr lvl="1"/>
            <a:r>
              <a:rPr lang="en-US" dirty="0"/>
              <a:t>Determine which risks are important to deal with, using the risk level</a:t>
            </a:r>
          </a:p>
          <a:p>
            <a:pPr lvl="1"/>
            <a:r>
              <a:rPr lang="en-US" dirty="0"/>
              <a:t>Implement actions to deal with those risks</a:t>
            </a:r>
          </a:p>
        </p:txBody>
      </p:sp>
    </p:spTree>
    <p:extLst>
      <p:ext uri="{BB962C8B-B14F-4D97-AF65-F5344CB8AC3E}">
        <p14:creationId xmlns:p14="http://schemas.microsoft.com/office/powerpoint/2010/main" val="1924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Identifying and designing test cases</a:t>
            </a:r>
          </a:p>
          <a:p>
            <a:pPr marL="514350" indent="-514350">
              <a:buAutoNum type="arabicPeriod"/>
            </a:pPr>
            <a:r>
              <a:rPr lang="en-GB" dirty="0"/>
              <a:t>Categories of test design techniques</a:t>
            </a:r>
          </a:p>
          <a:p>
            <a:pPr marL="514350" indent="-514350">
              <a:buAutoNum type="arabicPeriod"/>
            </a:pPr>
            <a:r>
              <a:rPr lang="en-GB" dirty="0"/>
              <a:t>Specification-based (black-box) techniques</a:t>
            </a:r>
          </a:p>
          <a:p>
            <a:pPr marL="514350" indent="-514350">
              <a:buAutoNum type="arabicPeriod"/>
            </a:pPr>
            <a:r>
              <a:rPr lang="en-GB" dirty="0"/>
              <a:t>Structure-based (white-box) techniques</a:t>
            </a:r>
          </a:p>
          <a:p>
            <a:pPr marL="514350" indent="-514350">
              <a:buAutoNum type="arabicPeriod"/>
            </a:pPr>
            <a:r>
              <a:rPr lang="en-GB" dirty="0"/>
              <a:t>Experience-based techniques</a:t>
            </a:r>
          </a:p>
          <a:p>
            <a:pPr marL="514350" indent="-514350">
              <a:buAutoNum type="arabicPeriod"/>
            </a:pPr>
            <a:r>
              <a:rPr lang="en-GB" dirty="0"/>
              <a:t>Choosing test techniques</a:t>
            </a:r>
          </a:p>
        </p:txBody>
      </p:sp>
    </p:spTree>
    <p:extLst>
      <p:ext uri="{BB962C8B-B14F-4D97-AF65-F5344CB8AC3E}">
        <p14:creationId xmlns:p14="http://schemas.microsoft.com/office/powerpoint/2010/main" val="71988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Can We </a:t>
            </a:r>
            <a:r>
              <a:rPr lang="en-GB" dirty="0"/>
              <a:t>Analyse</a:t>
            </a:r>
            <a:r>
              <a:rPr lang="en-US" dirty="0"/>
              <a:t> Quality Risks?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74168623"/>
              </p:ext>
            </p:extLst>
          </p:nvPr>
        </p:nvGraphicFramePr>
        <p:xfrm>
          <a:off x="374650" y="1831338"/>
          <a:ext cx="11674476" cy="4121406"/>
        </p:xfrm>
        <a:graphic>
          <a:graphicData uri="http://schemas.openxmlformats.org/drawingml/2006/table">
            <a:tbl>
              <a:tblPr firstRow="1" bandRow="1">
                <a:tableStyleId>{5C22544A-7EE6-4342-B048-85BDC9FD1C3A}</a:tableStyleId>
              </a:tblPr>
              <a:tblGrid>
                <a:gridCol w="3891492">
                  <a:extLst>
                    <a:ext uri="{9D8B030D-6E8A-4147-A177-3AD203B41FA5}">
                      <a16:colId xmlns:a16="http://schemas.microsoft.com/office/drawing/2014/main" val="20000"/>
                    </a:ext>
                  </a:extLst>
                </a:gridCol>
                <a:gridCol w="3891492">
                  <a:extLst>
                    <a:ext uri="{9D8B030D-6E8A-4147-A177-3AD203B41FA5}">
                      <a16:colId xmlns:a16="http://schemas.microsoft.com/office/drawing/2014/main" val="20001"/>
                    </a:ext>
                  </a:extLst>
                </a:gridCol>
                <a:gridCol w="3891492">
                  <a:extLst>
                    <a:ext uri="{9D8B030D-6E8A-4147-A177-3AD203B41FA5}">
                      <a16:colId xmlns:a16="http://schemas.microsoft.com/office/drawing/2014/main" val="20002"/>
                    </a:ext>
                  </a:extLst>
                </a:gridCol>
              </a:tblGrid>
              <a:tr h="378462">
                <a:tc>
                  <a:txBody>
                    <a:bodyPr/>
                    <a:lstStyle/>
                    <a:p>
                      <a:pPr algn="ctr"/>
                      <a:r>
                        <a:rPr lang="en-GB" sz="2200" dirty="0">
                          <a:solidFill>
                            <a:schemeClr val="tx1"/>
                          </a:solidFill>
                        </a:rPr>
                        <a:t>Informal (lightweight version)</a:t>
                      </a:r>
                    </a:p>
                  </a:txBody>
                  <a:tcPr marL="18288" marR="9144" marT="9144" marB="9144"/>
                </a:tc>
                <a:tc>
                  <a:txBody>
                    <a:bodyPr/>
                    <a:lstStyle/>
                    <a:p>
                      <a:pPr algn="ctr"/>
                      <a:r>
                        <a:rPr lang="en-GB" sz="2200" dirty="0">
                          <a:solidFill>
                            <a:schemeClr val="tx1"/>
                          </a:solidFill>
                        </a:rPr>
                        <a:t>ISO 9126</a:t>
                      </a:r>
                    </a:p>
                  </a:txBody>
                  <a:tcPr marL="18288" marR="9144" marT="9144" marB="9144"/>
                </a:tc>
                <a:tc>
                  <a:txBody>
                    <a:bodyPr/>
                    <a:lstStyle/>
                    <a:p>
                      <a:pPr algn="ctr"/>
                      <a:r>
                        <a:rPr lang="en-GB" sz="2200" dirty="0">
                          <a:solidFill>
                            <a:schemeClr val="tx1"/>
                          </a:solidFill>
                        </a:rPr>
                        <a:t>Failure Mode</a:t>
                      </a:r>
                      <a:r>
                        <a:rPr lang="en-GB" sz="2200" baseline="0" dirty="0">
                          <a:solidFill>
                            <a:schemeClr val="tx1"/>
                          </a:solidFill>
                        </a:rPr>
                        <a:t> &amp; Effect Analysis</a:t>
                      </a:r>
                      <a:endParaRPr lang="en-GB" sz="2200" dirty="0">
                        <a:solidFill>
                          <a:schemeClr val="tx1"/>
                        </a:solidFill>
                      </a:endParaRPr>
                    </a:p>
                  </a:txBody>
                  <a:tcPr marL="18288" marR="9144" marT="9144" marB="9144"/>
                </a:tc>
                <a:extLst>
                  <a:ext uri="{0D108BD9-81ED-4DB2-BD59-A6C34878D82A}">
                    <a16:rowId xmlns:a16="http://schemas.microsoft.com/office/drawing/2014/main" val="10000"/>
                  </a:ext>
                </a:extLst>
              </a:tr>
              <a:tr h="561975">
                <a:tc>
                  <a:txBody>
                    <a:bodyPr/>
                    <a:lstStyle/>
                    <a:p>
                      <a:r>
                        <a:rPr lang="en-GB" sz="2200" dirty="0">
                          <a:solidFill>
                            <a:schemeClr val="tx1"/>
                          </a:solidFill>
                        </a:rPr>
                        <a:t>Start with</a:t>
                      </a:r>
                      <a:r>
                        <a:rPr lang="en-GB" sz="2200" baseline="0" dirty="0">
                          <a:solidFill>
                            <a:schemeClr val="tx1"/>
                          </a:solidFill>
                        </a:rPr>
                        <a:t> the classic quality risk categories (as below)</a:t>
                      </a:r>
                      <a:endParaRPr lang="en-GB" sz="2200" dirty="0">
                        <a:solidFill>
                          <a:schemeClr val="tx1"/>
                        </a:solidFill>
                      </a:endParaRPr>
                    </a:p>
                  </a:txBody>
                  <a:tcPr marL="18288" marR="9144" marT="9144" marB="9144"/>
                </a:tc>
                <a:tc>
                  <a:txBody>
                    <a:bodyPr/>
                    <a:lstStyle/>
                    <a:p>
                      <a:r>
                        <a:rPr lang="en-GB" sz="2200" dirty="0">
                          <a:solidFill>
                            <a:schemeClr val="tx1"/>
                          </a:solidFill>
                        </a:rPr>
                        <a:t>Start with 6 main quality characteristics</a:t>
                      </a:r>
                    </a:p>
                  </a:txBody>
                  <a:tcPr marL="18288" marR="9144" marT="9144" marB="9144"/>
                </a:tc>
                <a:tc>
                  <a:txBody>
                    <a:bodyPr/>
                    <a:lstStyle/>
                    <a:p>
                      <a:r>
                        <a:rPr lang="en-GB" sz="2200" dirty="0">
                          <a:solidFill>
                            <a:schemeClr val="tx1"/>
                          </a:solidFill>
                        </a:rPr>
                        <a:t>Start with</a:t>
                      </a:r>
                      <a:r>
                        <a:rPr lang="en-GB" sz="2200" baseline="0" dirty="0">
                          <a:solidFill>
                            <a:schemeClr val="tx1"/>
                          </a:solidFill>
                        </a:rPr>
                        <a:t> categories, characteristics or subsystems</a:t>
                      </a:r>
                      <a:endParaRPr lang="en-GB" sz="2200" dirty="0">
                        <a:solidFill>
                          <a:schemeClr val="tx1"/>
                        </a:solidFill>
                      </a:endParaRPr>
                    </a:p>
                  </a:txBody>
                  <a:tcPr marL="18288" marR="9144" marT="9144" marB="9144"/>
                </a:tc>
                <a:extLst>
                  <a:ext uri="{0D108BD9-81ED-4DB2-BD59-A6C34878D82A}">
                    <a16:rowId xmlns:a16="http://schemas.microsoft.com/office/drawing/2014/main" val="10001"/>
                  </a:ext>
                </a:extLst>
              </a:tr>
              <a:tr h="1035209">
                <a:tc>
                  <a:txBody>
                    <a:bodyPr/>
                    <a:lstStyle/>
                    <a:p>
                      <a:r>
                        <a:rPr lang="en-GB" sz="2200" dirty="0">
                          <a:solidFill>
                            <a:schemeClr val="tx1"/>
                          </a:solidFill>
                        </a:rPr>
                        <a:t>Functionality, states &amp; transactions, capacity</a:t>
                      </a:r>
                      <a:r>
                        <a:rPr lang="en-GB" sz="2200" baseline="0" dirty="0">
                          <a:solidFill>
                            <a:schemeClr val="tx1"/>
                          </a:solidFill>
                        </a:rPr>
                        <a:t> &amp; volume, data quality, error handling &amp; recovery, performance, standards &amp; localisation, usability, etc.</a:t>
                      </a:r>
                      <a:endParaRPr lang="en-GB" sz="2200" dirty="0">
                        <a:solidFill>
                          <a:schemeClr val="tx1"/>
                        </a:solidFill>
                      </a:endParaRPr>
                    </a:p>
                  </a:txBody>
                  <a:tcPr marL="18288" marR="9144" marT="9144" marB="9144"/>
                </a:tc>
                <a:tc>
                  <a:txBody>
                    <a:bodyPr/>
                    <a:lstStyle/>
                    <a:p>
                      <a:r>
                        <a:rPr lang="en-GB" sz="2200" dirty="0">
                          <a:solidFill>
                            <a:schemeClr val="tx1"/>
                          </a:solidFill>
                        </a:rPr>
                        <a:t>Functionality,</a:t>
                      </a:r>
                      <a:r>
                        <a:rPr lang="en-GB" sz="2200" baseline="0" dirty="0">
                          <a:solidFill>
                            <a:schemeClr val="tx1"/>
                          </a:solidFill>
                        </a:rPr>
                        <a:t> Reliability, Usability, Efficiency, Maintainability, Portability  (FRUEMP) then decompose into key sub characteristics for your system</a:t>
                      </a:r>
                      <a:endParaRPr lang="en-GB" sz="2200" dirty="0">
                        <a:solidFill>
                          <a:schemeClr val="tx1"/>
                        </a:solidFill>
                      </a:endParaRPr>
                    </a:p>
                  </a:txBody>
                  <a:tcPr marL="18288" marR="9144" marT="9144" marB="9144"/>
                </a:tc>
                <a:tc>
                  <a:txBody>
                    <a:bodyPr/>
                    <a:lstStyle/>
                    <a:p>
                      <a:r>
                        <a:rPr lang="en-GB" sz="2200" dirty="0">
                          <a:solidFill>
                            <a:schemeClr val="tx1"/>
                          </a:solidFill>
                        </a:rPr>
                        <a:t>Key stakeholders</a:t>
                      </a:r>
                      <a:r>
                        <a:rPr lang="en-GB" sz="2200" baseline="0" dirty="0">
                          <a:solidFill>
                            <a:schemeClr val="tx1"/>
                          </a:solidFill>
                        </a:rPr>
                        <a:t> list possible failure modes, predict their effects on system, user, society, etc., assign </a:t>
                      </a:r>
                      <a:r>
                        <a:rPr lang="en-GB" sz="2200" b="1" baseline="0" dirty="0">
                          <a:solidFill>
                            <a:srgbClr val="FF0000"/>
                          </a:solidFill>
                        </a:rPr>
                        <a:t>severity</a:t>
                      </a:r>
                      <a:r>
                        <a:rPr lang="en-GB" sz="2200" baseline="0" dirty="0">
                          <a:solidFill>
                            <a:schemeClr val="tx1"/>
                          </a:solidFill>
                        </a:rPr>
                        <a:t>, </a:t>
                      </a:r>
                      <a:r>
                        <a:rPr lang="en-GB" sz="2200" b="1" baseline="0" dirty="0">
                          <a:solidFill>
                            <a:srgbClr val="FF0000"/>
                          </a:solidFill>
                        </a:rPr>
                        <a:t>priority</a:t>
                      </a:r>
                      <a:r>
                        <a:rPr lang="en-GB" sz="2200" baseline="0" dirty="0">
                          <a:solidFill>
                            <a:schemeClr val="tx1"/>
                          </a:solidFill>
                        </a:rPr>
                        <a:t> &amp; </a:t>
                      </a:r>
                      <a:r>
                        <a:rPr lang="en-GB" sz="2200" b="1" baseline="0" dirty="0">
                          <a:solidFill>
                            <a:srgbClr val="FF0000"/>
                          </a:solidFill>
                        </a:rPr>
                        <a:t>likelihood</a:t>
                      </a:r>
                      <a:r>
                        <a:rPr lang="en-GB" sz="2200" baseline="0" dirty="0">
                          <a:solidFill>
                            <a:schemeClr val="tx1"/>
                          </a:solidFill>
                        </a:rPr>
                        <a:t>, then calculate risk priority number (</a:t>
                      </a:r>
                      <a:r>
                        <a:rPr lang="en-GB" sz="2200" b="1" baseline="0" dirty="0">
                          <a:solidFill>
                            <a:srgbClr val="FF0000"/>
                          </a:solidFill>
                        </a:rPr>
                        <a:t>RPN</a:t>
                      </a:r>
                      <a:r>
                        <a:rPr lang="en-GB" sz="2200" baseline="0" dirty="0">
                          <a:solidFill>
                            <a:schemeClr val="tx1"/>
                          </a:solidFill>
                        </a:rPr>
                        <a:t>)</a:t>
                      </a:r>
                      <a:endParaRPr lang="en-GB" sz="2200" dirty="0">
                        <a:solidFill>
                          <a:schemeClr val="tx1"/>
                        </a:solidFill>
                      </a:endParaRPr>
                    </a:p>
                  </a:txBody>
                  <a:tcPr marL="18288" marR="9144" marT="9144" marB="9144"/>
                </a:tc>
                <a:extLst>
                  <a:ext uri="{0D108BD9-81ED-4DB2-BD59-A6C34878D82A}">
                    <a16:rowId xmlns:a16="http://schemas.microsoft.com/office/drawing/2014/main" val="10002"/>
                  </a:ext>
                </a:extLst>
              </a:tr>
              <a:tr h="881634">
                <a:tc>
                  <a:txBody>
                    <a:bodyPr/>
                    <a:lstStyle/>
                    <a:p>
                      <a:r>
                        <a:rPr lang="en-GB" sz="2200" dirty="0">
                          <a:solidFill>
                            <a:schemeClr val="tx1"/>
                          </a:solidFill>
                        </a:rPr>
                        <a:t>Set priority for</a:t>
                      </a:r>
                      <a:r>
                        <a:rPr lang="en-GB" sz="2200" baseline="0" dirty="0">
                          <a:solidFill>
                            <a:schemeClr val="tx1"/>
                          </a:solidFill>
                        </a:rPr>
                        <a:t> testing each quality risk with key stakeholders</a:t>
                      </a:r>
                      <a:endParaRPr lang="en-GB" sz="2200" dirty="0">
                        <a:solidFill>
                          <a:schemeClr val="tx1"/>
                        </a:solidFill>
                      </a:endParaRPr>
                    </a:p>
                  </a:txBody>
                  <a:tcPr marL="18288" marR="9144" marT="9144" marB="9144"/>
                </a:tc>
                <a:tc>
                  <a:txBody>
                    <a:bodyPr/>
                    <a:lstStyle/>
                    <a:p>
                      <a:r>
                        <a:rPr lang="en-GB" sz="2200" dirty="0">
                          <a:solidFill>
                            <a:schemeClr val="tx1"/>
                          </a:solidFill>
                        </a:rPr>
                        <a:t>Set priority</a:t>
                      </a:r>
                      <a:r>
                        <a:rPr lang="en-GB" sz="2200" baseline="0" dirty="0">
                          <a:solidFill>
                            <a:schemeClr val="tx1"/>
                          </a:solidFill>
                        </a:rPr>
                        <a:t> for testing each sub characteristic with key stakeholders</a:t>
                      </a:r>
                      <a:endParaRPr lang="en-GB" sz="2200" dirty="0">
                        <a:solidFill>
                          <a:schemeClr val="tx1"/>
                        </a:solidFill>
                      </a:endParaRPr>
                    </a:p>
                  </a:txBody>
                  <a:tcPr marL="18288" marR="9144" marT="9144" marB="9144"/>
                </a:tc>
                <a:tc>
                  <a:txBody>
                    <a:bodyPr/>
                    <a:lstStyle/>
                    <a:p>
                      <a:r>
                        <a:rPr lang="en-GB" sz="2200" dirty="0">
                          <a:solidFill>
                            <a:schemeClr val="tx1"/>
                          </a:solidFill>
                        </a:rPr>
                        <a:t>Stakeholders use RPN to guide appropriate depth and breadth</a:t>
                      </a:r>
                      <a:r>
                        <a:rPr lang="en-GB" sz="2200" baseline="0" dirty="0">
                          <a:solidFill>
                            <a:schemeClr val="tx1"/>
                          </a:solidFill>
                        </a:rPr>
                        <a:t> for testing</a:t>
                      </a:r>
                      <a:endParaRPr lang="en-GB" sz="2200" dirty="0">
                        <a:solidFill>
                          <a:schemeClr val="tx1"/>
                        </a:solidFill>
                      </a:endParaRPr>
                    </a:p>
                  </a:txBody>
                  <a:tcPr marL="18288" marR="9144" marT="9144" marB="9144"/>
                </a:tc>
                <a:extLst>
                  <a:ext uri="{0D108BD9-81ED-4DB2-BD59-A6C34878D82A}">
                    <a16:rowId xmlns:a16="http://schemas.microsoft.com/office/drawing/2014/main" val="10003"/>
                  </a:ext>
                </a:extLst>
              </a:tr>
            </a:tbl>
          </a:graphicData>
        </a:graphic>
      </p:graphicFrame>
      <p:sp>
        <p:nvSpPr>
          <p:cNvPr id="5" name="TextBox 4"/>
          <p:cNvSpPr txBox="1"/>
          <p:nvPr/>
        </p:nvSpPr>
        <p:spPr>
          <a:xfrm>
            <a:off x="374651" y="5868203"/>
            <a:ext cx="11674476" cy="954107"/>
          </a:xfrm>
          <a:prstGeom prst="rect">
            <a:avLst/>
          </a:prstGeom>
          <a:noFill/>
        </p:spPr>
        <p:txBody>
          <a:bodyPr wrap="square" rtlCol="0">
            <a:spAutoFit/>
          </a:bodyPr>
          <a:lstStyle/>
          <a:p>
            <a:r>
              <a:rPr lang="en-GB" sz="2800" dirty="0"/>
              <a:t>Regardless of technique the keys are cross-functional stakeholder participation, consensus and a best-possible-outcome outlook</a:t>
            </a:r>
          </a:p>
        </p:txBody>
      </p:sp>
    </p:spTree>
    <p:extLst>
      <p:ext uri="{BB962C8B-B14F-4D97-AF65-F5344CB8AC3E}">
        <p14:creationId xmlns:p14="http://schemas.microsoft.com/office/powerpoint/2010/main" val="172695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4" y="533400"/>
            <a:ext cx="11899526" cy="914400"/>
          </a:xfrm>
        </p:spPr>
        <p:txBody>
          <a:bodyPr>
            <a:normAutofit fontScale="90000"/>
          </a:bodyPr>
          <a:lstStyle/>
          <a:p>
            <a:r>
              <a:rPr lang="en-US" dirty="0"/>
              <a:t>How Can We </a:t>
            </a:r>
            <a:r>
              <a:rPr lang="en-GB" dirty="0"/>
              <a:t>Analyse</a:t>
            </a:r>
            <a:r>
              <a:rPr lang="en-US" dirty="0"/>
              <a:t> Quality Risks? (informal technique)</a:t>
            </a:r>
            <a:endParaRPr lang="en-GB" dirty="0"/>
          </a:p>
        </p:txBody>
      </p:sp>
      <p:graphicFrame>
        <p:nvGraphicFramePr>
          <p:cNvPr id="6" name="Table 5"/>
          <p:cNvGraphicFramePr>
            <a:graphicFrameLocks noGrp="1"/>
          </p:cNvGraphicFramePr>
          <p:nvPr/>
        </p:nvGraphicFramePr>
        <p:xfrm>
          <a:off x="1009650" y="3279775"/>
          <a:ext cx="11010900" cy="1854200"/>
        </p:xfrm>
        <a:graphic>
          <a:graphicData uri="http://schemas.openxmlformats.org/drawingml/2006/table">
            <a:tbl>
              <a:tblPr firstRow="1" bandRow="1">
                <a:tableStyleId>{5C22544A-7EE6-4342-B048-85BDC9FD1C3A}</a:tableStyleId>
              </a:tblPr>
              <a:tblGrid>
                <a:gridCol w="3914775">
                  <a:extLst>
                    <a:ext uri="{9D8B030D-6E8A-4147-A177-3AD203B41FA5}">
                      <a16:colId xmlns:a16="http://schemas.microsoft.com/office/drawing/2014/main" val="20000"/>
                    </a:ext>
                  </a:extLst>
                </a:gridCol>
                <a:gridCol w="1444625">
                  <a:extLst>
                    <a:ext uri="{9D8B030D-6E8A-4147-A177-3AD203B41FA5}">
                      <a16:colId xmlns:a16="http://schemas.microsoft.com/office/drawing/2014/main" val="20001"/>
                    </a:ext>
                  </a:extLst>
                </a:gridCol>
                <a:gridCol w="1444625">
                  <a:extLst>
                    <a:ext uri="{9D8B030D-6E8A-4147-A177-3AD203B41FA5}">
                      <a16:colId xmlns:a16="http://schemas.microsoft.com/office/drawing/2014/main" val="20002"/>
                    </a:ext>
                  </a:extLst>
                </a:gridCol>
                <a:gridCol w="1444625">
                  <a:extLst>
                    <a:ext uri="{9D8B030D-6E8A-4147-A177-3AD203B41FA5}">
                      <a16:colId xmlns:a16="http://schemas.microsoft.com/office/drawing/2014/main" val="20003"/>
                    </a:ext>
                  </a:extLst>
                </a:gridCol>
                <a:gridCol w="1690028">
                  <a:extLst>
                    <a:ext uri="{9D8B030D-6E8A-4147-A177-3AD203B41FA5}">
                      <a16:colId xmlns:a16="http://schemas.microsoft.com/office/drawing/2014/main" val="20004"/>
                    </a:ext>
                  </a:extLst>
                </a:gridCol>
                <a:gridCol w="1072222">
                  <a:extLst>
                    <a:ext uri="{9D8B030D-6E8A-4147-A177-3AD203B41FA5}">
                      <a16:colId xmlns:a16="http://schemas.microsoft.com/office/drawing/2014/main" val="20005"/>
                    </a:ext>
                  </a:extLst>
                </a:gridCol>
              </a:tblGrid>
              <a:tr h="370840">
                <a:tc>
                  <a:txBody>
                    <a:bodyPr/>
                    <a:lstStyle/>
                    <a:p>
                      <a:r>
                        <a:rPr lang="en-GB" dirty="0">
                          <a:solidFill>
                            <a:schemeClr val="tx1"/>
                          </a:solidFill>
                        </a:rPr>
                        <a:t>Quality Risk</a:t>
                      </a:r>
                    </a:p>
                  </a:txBody>
                  <a:tcPr marL="18288" marR="18288" marT="18288" marB="18288"/>
                </a:tc>
                <a:tc>
                  <a:txBody>
                    <a:bodyPr/>
                    <a:lstStyle/>
                    <a:p>
                      <a:r>
                        <a:rPr lang="en-GB" dirty="0">
                          <a:solidFill>
                            <a:schemeClr val="tx1"/>
                          </a:solidFill>
                        </a:rPr>
                        <a:t>Technical Risk</a:t>
                      </a:r>
                    </a:p>
                  </a:txBody>
                  <a:tcPr marL="18288" marR="18288" marT="18288" marB="18288"/>
                </a:tc>
                <a:tc>
                  <a:txBody>
                    <a:bodyPr/>
                    <a:lstStyle/>
                    <a:p>
                      <a:r>
                        <a:rPr lang="en-GB" dirty="0">
                          <a:solidFill>
                            <a:schemeClr val="tx1"/>
                          </a:solidFill>
                        </a:rPr>
                        <a:t>Business Risk</a:t>
                      </a:r>
                    </a:p>
                  </a:txBody>
                  <a:tcPr marL="18288" marR="18288" marT="18288" marB="18288"/>
                </a:tc>
                <a:tc>
                  <a:txBody>
                    <a:bodyPr/>
                    <a:lstStyle/>
                    <a:p>
                      <a:r>
                        <a:rPr lang="en-GB" dirty="0">
                          <a:solidFill>
                            <a:schemeClr val="tx1"/>
                          </a:solidFill>
                        </a:rPr>
                        <a:t>Risk Priority</a:t>
                      </a:r>
                      <a:r>
                        <a:rPr lang="en-GB" baseline="0" dirty="0">
                          <a:solidFill>
                            <a:schemeClr val="tx1"/>
                          </a:solidFill>
                        </a:rPr>
                        <a:t> #</a:t>
                      </a:r>
                      <a:endParaRPr lang="en-GB" dirty="0">
                        <a:solidFill>
                          <a:schemeClr val="tx1"/>
                        </a:solidFill>
                      </a:endParaRPr>
                    </a:p>
                  </a:txBody>
                  <a:tcPr marL="18288" marR="18288" marT="18288" marB="18288"/>
                </a:tc>
                <a:tc>
                  <a:txBody>
                    <a:bodyPr/>
                    <a:lstStyle/>
                    <a:p>
                      <a:r>
                        <a:rPr lang="en-GB" dirty="0">
                          <a:solidFill>
                            <a:schemeClr val="tx1"/>
                          </a:solidFill>
                        </a:rPr>
                        <a:t>Extent</a:t>
                      </a:r>
                      <a:r>
                        <a:rPr lang="en-GB" baseline="0" dirty="0">
                          <a:solidFill>
                            <a:schemeClr val="tx1"/>
                          </a:solidFill>
                        </a:rPr>
                        <a:t> of Testing</a:t>
                      </a:r>
                      <a:endParaRPr lang="en-GB" dirty="0">
                        <a:solidFill>
                          <a:schemeClr val="tx1"/>
                        </a:solidFill>
                      </a:endParaRPr>
                    </a:p>
                  </a:txBody>
                  <a:tcPr marL="18288" marR="18288" marT="18288" marB="18288"/>
                </a:tc>
                <a:tc>
                  <a:txBody>
                    <a:bodyPr/>
                    <a:lstStyle/>
                    <a:p>
                      <a:r>
                        <a:rPr lang="en-GB" dirty="0">
                          <a:solidFill>
                            <a:schemeClr val="tx1"/>
                          </a:solidFill>
                        </a:rPr>
                        <a:t>Tracing</a:t>
                      </a:r>
                    </a:p>
                  </a:txBody>
                  <a:tcPr marL="18288" marR="18288" marT="18288" marB="18288"/>
                </a:tc>
                <a:extLst>
                  <a:ext uri="{0D108BD9-81ED-4DB2-BD59-A6C34878D82A}">
                    <a16:rowId xmlns:a16="http://schemas.microsoft.com/office/drawing/2014/main" val="10000"/>
                  </a:ext>
                </a:extLst>
              </a:tr>
              <a:tr h="370840">
                <a:tc>
                  <a:txBody>
                    <a:bodyPr/>
                    <a:lstStyle/>
                    <a:p>
                      <a:r>
                        <a:rPr lang="en-GB" dirty="0">
                          <a:solidFill>
                            <a:schemeClr val="tx1"/>
                          </a:solidFill>
                        </a:rPr>
                        <a:t>Risk Category 1</a:t>
                      </a: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extLst>
                  <a:ext uri="{0D108BD9-81ED-4DB2-BD59-A6C34878D82A}">
                    <a16:rowId xmlns:a16="http://schemas.microsoft.com/office/drawing/2014/main" val="10001"/>
                  </a:ext>
                </a:extLst>
              </a:tr>
              <a:tr h="370840">
                <a:tc>
                  <a:txBody>
                    <a:bodyPr/>
                    <a:lstStyle/>
                    <a:p>
                      <a:r>
                        <a:rPr lang="en-GB" dirty="0">
                          <a:solidFill>
                            <a:schemeClr val="tx1"/>
                          </a:solidFill>
                        </a:rPr>
                        <a:t>Risk 1</a:t>
                      </a: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extLst>
                  <a:ext uri="{0D108BD9-81ED-4DB2-BD59-A6C34878D82A}">
                    <a16:rowId xmlns:a16="http://schemas.microsoft.com/office/drawing/2014/main" val="10002"/>
                  </a:ext>
                </a:extLst>
              </a:tr>
              <a:tr h="370840">
                <a:tc>
                  <a:txBody>
                    <a:bodyPr/>
                    <a:lstStyle/>
                    <a:p>
                      <a:r>
                        <a:rPr lang="en-GB" dirty="0">
                          <a:solidFill>
                            <a:schemeClr val="tx1"/>
                          </a:solidFill>
                        </a:rPr>
                        <a:t>Risk 2</a:t>
                      </a: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tc>
                  <a:txBody>
                    <a:bodyPr/>
                    <a:lstStyle/>
                    <a:p>
                      <a:endParaRPr lang="en-GB">
                        <a:solidFill>
                          <a:schemeClr val="tx1"/>
                        </a:solidFill>
                      </a:endParaRPr>
                    </a:p>
                  </a:txBody>
                  <a:tcPr marL="18288" marR="18288" marT="18288" marB="18288"/>
                </a:tc>
                <a:extLst>
                  <a:ext uri="{0D108BD9-81ED-4DB2-BD59-A6C34878D82A}">
                    <a16:rowId xmlns:a16="http://schemas.microsoft.com/office/drawing/2014/main" val="10003"/>
                  </a:ext>
                </a:extLst>
              </a:tr>
              <a:tr h="370840">
                <a:tc>
                  <a:txBody>
                    <a:bodyPr/>
                    <a:lstStyle/>
                    <a:p>
                      <a:r>
                        <a:rPr lang="en-GB" dirty="0">
                          <a:solidFill>
                            <a:schemeClr val="tx1"/>
                          </a:solidFill>
                        </a:rPr>
                        <a:t>Risk </a:t>
                      </a:r>
                      <a:r>
                        <a:rPr lang="en-GB" i="1" dirty="0">
                          <a:solidFill>
                            <a:schemeClr val="tx1"/>
                          </a:solidFill>
                        </a:rPr>
                        <a:t>n</a:t>
                      </a:r>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tc>
                  <a:txBody>
                    <a:bodyPr/>
                    <a:lstStyle/>
                    <a:p>
                      <a:endParaRPr lang="en-GB" dirty="0">
                        <a:solidFill>
                          <a:schemeClr val="tx1"/>
                        </a:solidFill>
                      </a:endParaRPr>
                    </a:p>
                  </a:txBody>
                  <a:tcPr marL="18288" marR="18288" marT="18288" marB="18288"/>
                </a:tc>
                <a:extLst>
                  <a:ext uri="{0D108BD9-81ED-4DB2-BD59-A6C34878D82A}">
                    <a16:rowId xmlns:a16="http://schemas.microsoft.com/office/drawing/2014/main" val="10004"/>
                  </a:ext>
                </a:extLst>
              </a:tr>
            </a:tbl>
          </a:graphicData>
        </a:graphic>
      </p:graphicFrame>
      <p:sp>
        <p:nvSpPr>
          <p:cNvPr id="7" name="Line Callout 2 (Accent Bar) 6"/>
          <p:cNvSpPr/>
          <p:nvPr/>
        </p:nvSpPr>
        <p:spPr>
          <a:xfrm>
            <a:off x="1381125" y="1809750"/>
            <a:ext cx="7572375" cy="342900"/>
          </a:xfrm>
          <a:prstGeom prst="accentCallout2">
            <a:avLst>
              <a:gd name="adj1" fmla="val 32639"/>
              <a:gd name="adj2" fmla="val -496"/>
              <a:gd name="adj3" fmla="val 33564"/>
              <a:gd name="adj4" fmla="val -2282"/>
              <a:gd name="adj5" fmla="val 418056"/>
              <a:gd name="adj6" fmla="val -2257"/>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Quality risks are potential system problems which could reduce user satisfaction</a:t>
            </a:r>
          </a:p>
        </p:txBody>
      </p:sp>
      <p:sp>
        <p:nvSpPr>
          <p:cNvPr id="8" name="Line Callout 2 (Accent Bar) 7"/>
          <p:cNvSpPr/>
          <p:nvPr/>
        </p:nvSpPr>
        <p:spPr>
          <a:xfrm flipH="1">
            <a:off x="3114674" y="2152650"/>
            <a:ext cx="5286374" cy="342900"/>
          </a:xfrm>
          <a:prstGeom prst="accentCallout2">
            <a:avLst>
              <a:gd name="adj1" fmla="val 32639"/>
              <a:gd name="adj2" fmla="val -496"/>
              <a:gd name="adj3" fmla="val 33564"/>
              <a:gd name="adj4" fmla="val -2282"/>
              <a:gd name="adj5" fmla="val 320833"/>
              <a:gd name="adj6" fmla="val -2214"/>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Risk priority number: Aggregate measure of problem risk</a:t>
            </a:r>
          </a:p>
        </p:txBody>
      </p:sp>
      <p:sp>
        <p:nvSpPr>
          <p:cNvPr id="9" name="Line Callout 2 (Accent Bar) 8"/>
          <p:cNvSpPr/>
          <p:nvPr/>
        </p:nvSpPr>
        <p:spPr>
          <a:xfrm flipH="1">
            <a:off x="2285998" y="2495550"/>
            <a:ext cx="4663440" cy="342900"/>
          </a:xfrm>
          <a:prstGeom prst="accentCallout2">
            <a:avLst>
              <a:gd name="adj1" fmla="val 32639"/>
              <a:gd name="adj2" fmla="val -496"/>
              <a:gd name="adj3" fmla="val 33564"/>
              <a:gd name="adj4" fmla="val -2282"/>
              <a:gd name="adj5" fmla="val 220833"/>
              <a:gd name="adj6" fmla="val -2418"/>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Business (operational) risk: Impact of the problem</a:t>
            </a:r>
          </a:p>
        </p:txBody>
      </p:sp>
      <p:sp>
        <p:nvSpPr>
          <p:cNvPr id="10" name="Line Callout 2 (Accent Bar) 9"/>
          <p:cNvSpPr/>
          <p:nvPr/>
        </p:nvSpPr>
        <p:spPr>
          <a:xfrm flipH="1">
            <a:off x="1733550" y="2828925"/>
            <a:ext cx="3794760" cy="342900"/>
          </a:xfrm>
          <a:prstGeom prst="accentCallout2">
            <a:avLst>
              <a:gd name="adj1" fmla="val 32639"/>
              <a:gd name="adj2" fmla="val -496"/>
              <a:gd name="adj3" fmla="val 33564"/>
              <a:gd name="adj4" fmla="val -2282"/>
              <a:gd name="adj5" fmla="val 129166"/>
              <a:gd name="adj6" fmla="val -2418"/>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Technical risk: Likelihood of the problem</a:t>
            </a:r>
          </a:p>
        </p:txBody>
      </p:sp>
      <p:sp>
        <p:nvSpPr>
          <p:cNvPr id="11" name="Line Callout 2 (Accent Bar) 10"/>
          <p:cNvSpPr/>
          <p:nvPr/>
        </p:nvSpPr>
        <p:spPr>
          <a:xfrm flipH="1">
            <a:off x="9163050" y="1724025"/>
            <a:ext cx="2133600" cy="1200150"/>
          </a:xfrm>
          <a:prstGeom prst="accentCallout2">
            <a:avLst>
              <a:gd name="adj1" fmla="val 32639"/>
              <a:gd name="adj2" fmla="val -3592"/>
              <a:gd name="adj3" fmla="val 31976"/>
              <a:gd name="adj4" fmla="val -8087"/>
              <a:gd name="adj5" fmla="val 127578"/>
              <a:gd name="adj6" fmla="val -8223"/>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algn="r"/>
            <a:r>
              <a:rPr lang="en-GB" dirty="0">
                <a:solidFill>
                  <a:schemeClr val="tx1"/>
                </a:solidFill>
              </a:rPr>
              <a:t>Tracing information back to requirements, design or other risk bases</a:t>
            </a:r>
          </a:p>
        </p:txBody>
      </p:sp>
      <p:sp>
        <p:nvSpPr>
          <p:cNvPr id="12" name="Line Callout 2 (Accent Bar) 11"/>
          <p:cNvSpPr/>
          <p:nvPr/>
        </p:nvSpPr>
        <p:spPr>
          <a:xfrm flipH="1">
            <a:off x="495300" y="5153024"/>
            <a:ext cx="1447798" cy="1647826"/>
          </a:xfrm>
          <a:prstGeom prst="accentCallout2">
            <a:avLst>
              <a:gd name="adj1" fmla="val 32639"/>
              <a:gd name="adj2" fmla="val -3592"/>
              <a:gd name="adj3" fmla="val 31976"/>
              <a:gd name="adj4" fmla="val -8087"/>
              <a:gd name="adj5" fmla="val -74156"/>
              <a:gd name="adj6" fmla="val -7565"/>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A hierarchy of risk categories can help organise the list and jog your memory</a:t>
            </a:r>
          </a:p>
        </p:txBody>
      </p:sp>
      <p:sp>
        <p:nvSpPr>
          <p:cNvPr id="13" name="Line Callout 2 (Accent Bar) 12"/>
          <p:cNvSpPr/>
          <p:nvPr/>
        </p:nvSpPr>
        <p:spPr>
          <a:xfrm flipH="1">
            <a:off x="4191002" y="5295900"/>
            <a:ext cx="1447798" cy="1381124"/>
          </a:xfrm>
          <a:prstGeom prst="accentCallout2">
            <a:avLst>
              <a:gd name="adj1" fmla="val 32957"/>
              <a:gd name="adj2" fmla="val 12496"/>
              <a:gd name="adj3" fmla="val 32896"/>
              <a:gd name="adj4" fmla="val -8964"/>
              <a:gd name="adj5" fmla="val -10478"/>
              <a:gd name="adj6" fmla="val -8661"/>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1 – Very high</a:t>
            </a:r>
          </a:p>
          <a:p>
            <a:r>
              <a:rPr lang="en-GB" dirty="0">
                <a:solidFill>
                  <a:schemeClr val="tx1"/>
                </a:solidFill>
              </a:rPr>
              <a:t>2 – High</a:t>
            </a:r>
          </a:p>
          <a:p>
            <a:r>
              <a:rPr lang="en-GB" dirty="0">
                <a:solidFill>
                  <a:schemeClr val="tx1"/>
                </a:solidFill>
              </a:rPr>
              <a:t>3 – Medium</a:t>
            </a:r>
          </a:p>
          <a:p>
            <a:r>
              <a:rPr lang="en-GB" dirty="0">
                <a:solidFill>
                  <a:schemeClr val="tx1"/>
                </a:solidFill>
              </a:rPr>
              <a:t>4 – Low</a:t>
            </a:r>
          </a:p>
          <a:p>
            <a:r>
              <a:rPr lang="en-GB" dirty="0">
                <a:solidFill>
                  <a:schemeClr val="tx1"/>
                </a:solidFill>
              </a:rPr>
              <a:t>5 – Very low</a:t>
            </a:r>
          </a:p>
        </p:txBody>
      </p:sp>
      <p:sp>
        <p:nvSpPr>
          <p:cNvPr id="14" name="Line Callout 2 (Accent Bar) 13"/>
          <p:cNvSpPr/>
          <p:nvPr/>
        </p:nvSpPr>
        <p:spPr>
          <a:xfrm>
            <a:off x="10054590" y="5353050"/>
            <a:ext cx="1965960" cy="1381124"/>
          </a:xfrm>
          <a:prstGeom prst="accentCallout2">
            <a:avLst>
              <a:gd name="adj1" fmla="val 32639"/>
              <a:gd name="adj2" fmla="val -3592"/>
              <a:gd name="adj3" fmla="val 31976"/>
              <a:gd name="adj4" fmla="val -8087"/>
              <a:gd name="adj5" fmla="val -13466"/>
              <a:gd name="adj6" fmla="val -7565"/>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pPr marL="685800" indent="-685800"/>
            <a:r>
              <a:rPr lang="en-GB" dirty="0">
                <a:solidFill>
                  <a:schemeClr val="tx1"/>
                </a:solidFill>
              </a:rPr>
              <a:t>1 – 5	: Extensive</a:t>
            </a:r>
          </a:p>
          <a:p>
            <a:pPr marL="685800" indent="-685800"/>
            <a:r>
              <a:rPr lang="en-GB" dirty="0">
                <a:solidFill>
                  <a:schemeClr val="tx1"/>
                </a:solidFill>
              </a:rPr>
              <a:t>6 – 10	: Broad</a:t>
            </a:r>
          </a:p>
          <a:p>
            <a:pPr marL="685800" indent="-685800"/>
            <a:r>
              <a:rPr lang="en-GB" dirty="0">
                <a:solidFill>
                  <a:schemeClr val="tx1"/>
                </a:solidFill>
              </a:rPr>
              <a:t>11 – 15	: Cursory</a:t>
            </a:r>
          </a:p>
          <a:p>
            <a:pPr marL="685800" indent="-685800"/>
            <a:r>
              <a:rPr lang="en-GB" dirty="0">
                <a:solidFill>
                  <a:schemeClr val="tx1"/>
                </a:solidFill>
              </a:rPr>
              <a:t>16 – 20	: Opportunity</a:t>
            </a:r>
          </a:p>
          <a:p>
            <a:pPr marL="685800" indent="-685800"/>
            <a:r>
              <a:rPr lang="en-GB" dirty="0">
                <a:solidFill>
                  <a:schemeClr val="tx1"/>
                </a:solidFill>
              </a:rPr>
              <a:t>21 – 25	: Report bugs</a:t>
            </a:r>
          </a:p>
        </p:txBody>
      </p:sp>
      <p:sp>
        <p:nvSpPr>
          <p:cNvPr id="15" name="Line Callout 2 (Accent Bar) 14"/>
          <p:cNvSpPr/>
          <p:nvPr/>
        </p:nvSpPr>
        <p:spPr>
          <a:xfrm>
            <a:off x="8209624" y="5295900"/>
            <a:ext cx="1554480" cy="1381124"/>
          </a:xfrm>
          <a:prstGeom prst="accentCallout2">
            <a:avLst>
              <a:gd name="adj1" fmla="val 32639"/>
              <a:gd name="adj2" fmla="val -3592"/>
              <a:gd name="adj3" fmla="val 32896"/>
              <a:gd name="adj4" fmla="val -8964"/>
              <a:gd name="adj5" fmla="val -10478"/>
              <a:gd name="adj6" fmla="val -8661"/>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r>
              <a:rPr lang="en-GB" dirty="0">
                <a:solidFill>
                  <a:schemeClr val="tx1"/>
                </a:solidFill>
              </a:rPr>
              <a:t>The product of technical &amp; business risk, from 1 – 25</a:t>
            </a:r>
          </a:p>
        </p:txBody>
      </p:sp>
      <p:sp>
        <p:nvSpPr>
          <p:cNvPr id="16" name="Line Callout 2 (Accent Bar) 15"/>
          <p:cNvSpPr/>
          <p:nvPr/>
        </p:nvSpPr>
        <p:spPr>
          <a:xfrm flipH="1">
            <a:off x="5528310" y="5295900"/>
            <a:ext cx="1447798" cy="1381124"/>
          </a:xfrm>
          <a:prstGeom prst="accentCallout2">
            <a:avLst>
              <a:gd name="adj1" fmla="val 32639"/>
              <a:gd name="adj2" fmla="val 105180"/>
              <a:gd name="adj3" fmla="val 32896"/>
              <a:gd name="adj4" fmla="val -8964"/>
              <a:gd name="adj5" fmla="val -10478"/>
              <a:gd name="adj6" fmla="val -8661"/>
            </a:avLst>
          </a:prstGeom>
          <a:noFill/>
        </p:spPr>
        <p:style>
          <a:lnRef idx="2">
            <a:schemeClr val="accent1">
              <a:shade val="50000"/>
            </a:schemeClr>
          </a:lnRef>
          <a:fillRef idx="1">
            <a:schemeClr val="accent1"/>
          </a:fillRef>
          <a:effectRef idx="0">
            <a:schemeClr val="accent1"/>
          </a:effectRef>
          <a:fontRef idx="minor">
            <a:schemeClr val="lt1"/>
          </a:fontRef>
        </p:style>
        <p:txBody>
          <a:bodyPr lIns="9144" tIns="9144" rIns="9144" bIns="9144" rtlCol="0" anchor="ctr"/>
          <a:lstStyle/>
          <a:p>
            <a:endParaRPr lang="en-GB" dirty="0">
              <a:solidFill>
                <a:schemeClr val="tx1"/>
              </a:solidFill>
            </a:endParaRPr>
          </a:p>
        </p:txBody>
      </p:sp>
    </p:spTree>
    <p:extLst>
      <p:ext uri="{BB962C8B-B14F-4D97-AF65-F5344CB8AC3E}">
        <p14:creationId xmlns:p14="http://schemas.microsoft.com/office/powerpoint/2010/main" val="172695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Tips for Risk </a:t>
            </a:r>
            <a:r>
              <a:rPr lang="en-GB" dirty="0"/>
              <a:t>Analysis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Use a cross-functional brainstorming team</a:t>
            </a:r>
          </a:p>
          <a:p>
            <a:r>
              <a:rPr lang="en-GB" dirty="0"/>
              <a:t>Identify the risk items, then assign the level of risk</a:t>
            </a:r>
          </a:p>
          <a:p>
            <a:r>
              <a:rPr lang="en-US" dirty="0"/>
              <a:t>Only separate risk items when necessary to distinguish between different levels of risk</a:t>
            </a:r>
          </a:p>
          <a:p>
            <a:r>
              <a:rPr lang="en-US" dirty="0"/>
              <a:t>Consider technical and business risk</a:t>
            </a:r>
          </a:p>
          <a:p>
            <a:pPr lvl="1"/>
            <a:r>
              <a:rPr lang="en-US" dirty="0"/>
              <a:t>Technical risk: likelihood of problem, impact of problem on system</a:t>
            </a:r>
          </a:p>
          <a:p>
            <a:pPr lvl="1"/>
            <a:r>
              <a:rPr lang="en-US" dirty="0"/>
              <a:t>Business risk: likelihood of usage, impact of problem on users</a:t>
            </a:r>
          </a:p>
          <a:p>
            <a:r>
              <a:rPr lang="en-US" dirty="0"/>
              <a:t>Follow up and re-align risk analysis, testing and the project at key project milestones.</a:t>
            </a:r>
          </a:p>
          <a:p>
            <a:pPr lvl="1"/>
            <a:endParaRPr lang="en-US" dirty="0"/>
          </a:p>
        </p:txBody>
      </p:sp>
    </p:spTree>
    <p:extLst>
      <p:ext uri="{BB962C8B-B14F-4D97-AF65-F5344CB8AC3E}">
        <p14:creationId xmlns:p14="http://schemas.microsoft.com/office/powerpoint/2010/main" val="1726956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Design Specification</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The test design specification describes a collection of test cases and the test conditions they cover at a high level and includes the following sections</a:t>
            </a:r>
          </a:p>
          <a:p>
            <a:pPr lvl="1"/>
            <a:r>
              <a:rPr lang="en-US" dirty="0"/>
              <a:t>Test design specification identifier</a:t>
            </a:r>
          </a:p>
          <a:p>
            <a:pPr lvl="1"/>
            <a:r>
              <a:rPr lang="en-US" dirty="0"/>
              <a:t>Features to be tested ( in the test suite)</a:t>
            </a:r>
          </a:p>
          <a:p>
            <a:pPr lvl="1"/>
            <a:r>
              <a:rPr lang="en-US" dirty="0"/>
              <a:t>Approach refinements (specific techniques, tools, etc.)</a:t>
            </a:r>
          </a:p>
          <a:p>
            <a:pPr lvl="1"/>
            <a:r>
              <a:rPr lang="en-US" dirty="0"/>
              <a:t>Test identification (tracing to test cases in suite)</a:t>
            </a:r>
          </a:p>
          <a:p>
            <a:pPr lvl="1"/>
            <a:r>
              <a:rPr lang="en-US" dirty="0"/>
              <a:t>Feature pass / fail criteria (e.g. test oracle, test basis, legacy systems, etc.)</a:t>
            </a:r>
          </a:p>
          <a:p>
            <a:r>
              <a:rPr lang="en-US" dirty="0"/>
              <a:t>This collection of test cases often called a test suite</a:t>
            </a:r>
          </a:p>
          <a:p>
            <a:r>
              <a:rPr lang="en-US" dirty="0"/>
              <a:t>Sequencing (test suites and cases within suites) often driven by risk and business priority and affected by project constraints, resources and progress.</a:t>
            </a:r>
          </a:p>
        </p:txBody>
      </p:sp>
    </p:spTree>
    <p:extLst>
      <p:ext uri="{BB962C8B-B14F-4D97-AF65-F5344CB8AC3E}">
        <p14:creationId xmlns:p14="http://schemas.microsoft.com/office/powerpoint/2010/main" val="17269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Case Specification</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US" dirty="0"/>
              <a:t>A test case specification describes the details of a test case and includes the following sections</a:t>
            </a:r>
          </a:p>
          <a:p>
            <a:pPr lvl="1"/>
            <a:r>
              <a:rPr lang="en-US" dirty="0"/>
              <a:t>Test case specification identifier</a:t>
            </a:r>
          </a:p>
          <a:p>
            <a:pPr lvl="1"/>
            <a:r>
              <a:rPr lang="en-US" dirty="0"/>
              <a:t>Test items (what is to be delivered and tested)</a:t>
            </a:r>
          </a:p>
          <a:p>
            <a:pPr lvl="1"/>
            <a:r>
              <a:rPr lang="en-US" dirty="0"/>
              <a:t>Input specifications (user inputs, files, etc.)</a:t>
            </a:r>
          </a:p>
          <a:p>
            <a:pPr lvl="1"/>
            <a:r>
              <a:rPr lang="en-US" dirty="0"/>
              <a:t>Output specifications (expected results, including screens, files, timing, etc.)</a:t>
            </a:r>
          </a:p>
          <a:p>
            <a:pPr lvl="1"/>
            <a:r>
              <a:rPr lang="en-US" dirty="0"/>
              <a:t>Environmental needs (hardware, software, people, etc.)</a:t>
            </a:r>
          </a:p>
          <a:p>
            <a:pPr lvl="1"/>
            <a:r>
              <a:rPr lang="en-US" dirty="0"/>
              <a:t>Special procedural requirements (operator intervention, permissions, etc.)</a:t>
            </a:r>
          </a:p>
          <a:p>
            <a:pPr lvl="1"/>
            <a:r>
              <a:rPr lang="en-US" dirty="0" err="1"/>
              <a:t>Intercase</a:t>
            </a:r>
            <a:r>
              <a:rPr lang="en-US" dirty="0"/>
              <a:t> dependencies (if needed to set up preconditions)</a:t>
            </a:r>
          </a:p>
          <a:p>
            <a:r>
              <a:rPr lang="en-US" dirty="0"/>
              <a:t>In practice, test cases vary significantly in effort, duration and number of test conditions covered.</a:t>
            </a:r>
          </a:p>
        </p:txBody>
      </p:sp>
    </p:spTree>
    <p:extLst>
      <p:ext uri="{BB962C8B-B14F-4D97-AF65-F5344CB8AC3E}">
        <p14:creationId xmlns:p14="http://schemas.microsoft.com/office/powerpoint/2010/main" val="17269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IEEE 829 Test Procedure Specification</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A test procedure specification describes how to one or more test cases and includes the following sections</a:t>
            </a:r>
          </a:p>
          <a:p>
            <a:pPr lvl="1"/>
            <a:r>
              <a:rPr lang="en-US" dirty="0"/>
              <a:t>Test procedure specification identifier</a:t>
            </a:r>
          </a:p>
          <a:p>
            <a:pPr lvl="1"/>
            <a:r>
              <a:rPr lang="en-US" dirty="0"/>
              <a:t>Purpose (e.g. which tests are run)</a:t>
            </a:r>
          </a:p>
          <a:p>
            <a:pPr lvl="1"/>
            <a:r>
              <a:rPr lang="en-US" dirty="0"/>
              <a:t>Special requirements (skills, permissions, environment, etc.)</a:t>
            </a:r>
          </a:p>
          <a:p>
            <a:pPr lvl="1"/>
            <a:r>
              <a:rPr lang="en-US" dirty="0"/>
              <a:t>Procedure steps (logging, set up, start, proceed [steps themselves], measurement of results, shutdown/suspension, restart [if needed], stop, wrap up / tear down, contingencies)</a:t>
            </a:r>
          </a:p>
          <a:p>
            <a:r>
              <a:rPr lang="en-US" dirty="0"/>
              <a:t>Test procedures are often embedded in test cases</a:t>
            </a:r>
          </a:p>
          <a:p>
            <a:r>
              <a:rPr lang="en-US" dirty="0"/>
              <a:t>A test procedure is sometimes referred to as a test script and may be manual or automated.</a:t>
            </a:r>
          </a:p>
        </p:txBody>
      </p:sp>
    </p:spTree>
    <p:extLst>
      <p:ext uri="{BB962C8B-B14F-4D97-AF65-F5344CB8AC3E}">
        <p14:creationId xmlns:p14="http://schemas.microsoft.com/office/powerpoint/2010/main" val="1726956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Case Coverage (Traceability)</a:t>
            </a:r>
          </a:p>
        </p:txBody>
      </p:sp>
      <p:sp>
        <p:nvSpPr>
          <p:cNvPr id="3" name="Content Placeholder 2"/>
          <p:cNvSpPr>
            <a:spLocks noGrp="1"/>
          </p:cNvSpPr>
          <p:nvPr>
            <p:ph idx="1"/>
          </p:nvPr>
        </p:nvSpPr>
        <p:spPr>
          <a:xfrm>
            <a:off x="838200" y="1447800"/>
            <a:ext cx="10515600" cy="5257800"/>
          </a:xfrm>
        </p:spPr>
        <p:txBody>
          <a:bodyPr>
            <a:normAutofit/>
          </a:bodyPr>
          <a:lstStyle/>
          <a:p>
            <a:r>
              <a:rPr lang="en-US" dirty="0"/>
              <a:t>Measure or correlate tests against areas of concern.</a:t>
            </a:r>
          </a:p>
          <a:p>
            <a:r>
              <a:rPr lang="en-US" dirty="0"/>
              <a:t>Used as a way to measure and enhance the tests.</a:t>
            </a:r>
          </a:p>
          <a:p>
            <a:r>
              <a:rPr lang="en-US" dirty="0"/>
              <a:t>Practical types:</a:t>
            </a:r>
          </a:p>
          <a:p>
            <a:pPr lvl="1"/>
            <a:r>
              <a:rPr lang="en-US" dirty="0"/>
              <a:t>Requirements specifications</a:t>
            </a:r>
          </a:p>
          <a:p>
            <a:pPr lvl="1"/>
            <a:r>
              <a:rPr lang="en-US" dirty="0"/>
              <a:t>Design specifications</a:t>
            </a:r>
          </a:p>
          <a:p>
            <a:pPr lvl="1"/>
            <a:r>
              <a:rPr lang="en-US" dirty="0"/>
              <a:t>Functional areas</a:t>
            </a:r>
          </a:p>
          <a:p>
            <a:pPr lvl="1"/>
            <a:r>
              <a:rPr lang="en-US" dirty="0"/>
              <a:t>Quality risks</a:t>
            </a:r>
          </a:p>
          <a:p>
            <a:pPr lvl="1"/>
            <a:r>
              <a:rPr lang="en-US" dirty="0"/>
              <a:t>Configurations</a:t>
            </a:r>
          </a:p>
          <a:p>
            <a:r>
              <a:rPr lang="en-US" dirty="0"/>
              <a:t>This is commonly-used technique to ensure thorough test coverage.</a:t>
            </a:r>
          </a:p>
        </p:txBody>
      </p:sp>
    </p:spTree>
    <p:extLst>
      <p:ext uri="{BB962C8B-B14F-4D97-AF65-F5344CB8AC3E}">
        <p14:creationId xmlns:p14="http://schemas.microsoft.com/office/powerpoint/2010/main" val="172695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Case Coverage (Traceability) (cont.)</a:t>
            </a:r>
          </a:p>
        </p:txBody>
      </p:sp>
      <p:sp>
        <p:nvSpPr>
          <p:cNvPr id="3" name="Content Placeholder 2"/>
          <p:cNvSpPr>
            <a:spLocks noGrp="1"/>
          </p:cNvSpPr>
          <p:nvPr>
            <p:ph idx="1"/>
          </p:nvPr>
        </p:nvSpPr>
        <p:spPr>
          <a:xfrm>
            <a:off x="313765" y="1456765"/>
            <a:ext cx="5057775" cy="5257800"/>
          </a:xfrm>
        </p:spPr>
        <p:txBody>
          <a:bodyPr>
            <a:normAutofit/>
          </a:bodyPr>
          <a:lstStyle/>
          <a:p>
            <a:r>
              <a:rPr lang="en-US" dirty="0"/>
              <a:t>One technique:</a:t>
            </a:r>
          </a:p>
          <a:p>
            <a:pPr lvl="1"/>
            <a:r>
              <a:rPr lang="en-US" dirty="0"/>
              <a:t>Use spreadsheet</a:t>
            </a:r>
          </a:p>
          <a:p>
            <a:pPr lvl="1"/>
            <a:r>
              <a:rPr lang="en-US" dirty="0"/>
              <a:t>List test cases and coverage area to measure</a:t>
            </a:r>
          </a:p>
          <a:p>
            <a:pPr lvl="1"/>
            <a:r>
              <a:rPr lang="en-US" dirty="0"/>
              <a:t>0: none, 1: indirect, 2: direct</a:t>
            </a:r>
          </a:p>
        </p:txBody>
      </p:sp>
      <p:graphicFrame>
        <p:nvGraphicFramePr>
          <p:cNvPr id="4" name="Table 3"/>
          <p:cNvGraphicFramePr>
            <a:graphicFrameLocks noGrp="1"/>
          </p:cNvGraphicFramePr>
          <p:nvPr>
            <p:extLst>
              <p:ext uri="{D42A27DB-BD31-4B8C-83A1-F6EECF244321}">
                <p14:modId xmlns:p14="http://schemas.microsoft.com/office/powerpoint/2010/main" val="1758712340"/>
              </p:ext>
            </p:extLst>
          </p:nvPr>
        </p:nvGraphicFramePr>
        <p:xfrm>
          <a:off x="5545226" y="1742513"/>
          <a:ext cx="6457955" cy="4686304"/>
        </p:xfrm>
        <a:graphic>
          <a:graphicData uri="http://schemas.openxmlformats.org/drawingml/2006/table">
            <a:tbl>
              <a:tblPr firstRow="1" bandRow="1">
                <a:tableStyleId>{5C22544A-7EE6-4342-B048-85BDC9FD1C3A}</a:tableStyleId>
              </a:tblPr>
              <a:tblGrid>
                <a:gridCol w="485780">
                  <a:extLst>
                    <a:ext uri="{9D8B030D-6E8A-4147-A177-3AD203B41FA5}">
                      <a16:colId xmlns:a16="http://schemas.microsoft.com/office/drawing/2014/main" val="20000"/>
                    </a:ext>
                  </a:extLst>
                </a:gridCol>
                <a:gridCol w="420582">
                  <a:extLst>
                    <a:ext uri="{9D8B030D-6E8A-4147-A177-3AD203B41FA5}">
                      <a16:colId xmlns:a16="http://schemas.microsoft.com/office/drawing/2014/main" val="20001"/>
                    </a:ext>
                  </a:extLst>
                </a:gridCol>
                <a:gridCol w="420582">
                  <a:extLst>
                    <a:ext uri="{9D8B030D-6E8A-4147-A177-3AD203B41FA5}">
                      <a16:colId xmlns:a16="http://schemas.microsoft.com/office/drawing/2014/main" val="20002"/>
                    </a:ext>
                  </a:extLst>
                </a:gridCol>
                <a:gridCol w="420582">
                  <a:extLst>
                    <a:ext uri="{9D8B030D-6E8A-4147-A177-3AD203B41FA5}">
                      <a16:colId xmlns:a16="http://schemas.microsoft.com/office/drawing/2014/main" val="20003"/>
                    </a:ext>
                  </a:extLst>
                </a:gridCol>
                <a:gridCol w="420582">
                  <a:extLst>
                    <a:ext uri="{9D8B030D-6E8A-4147-A177-3AD203B41FA5}">
                      <a16:colId xmlns:a16="http://schemas.microsoft.com/office/drawing/2014/main" val="20004"/>
                    </a:ext>
                  </a:extLst>
                </a:gridCol>
                <a:gridCol w="420582">
                  <a:extLst>
                    <a:ext uri="{9D8B030D-6E8A-4147-A177-3AD203B41FA5}">
                      <a16:colId xmlns:a16="http://schemas.microsoft.com/office/drawing/2014/main" val="20005"/>
                    </a:ext>
                  </a:extLst>
                </a:gridCol>
                <a:gridCol w="420582">
                  <a:extLst>
                    <a:ext uri="{9D8B030D-6E8A-4147-A177-3AD203B41FA5}">
                      <a16:colId xmlns:a16="http://schemas.microsoft.com/office/drawing/2014/main" val="20006"/>
                    </a:ext>
                  </a:extLst>
                </a:gridCol>
                <a:gridCol w="420582">
                  <a:extLst>
                    <a:ext uri="{9D8B030D-6E8A-4147-A177-3AD203B41FA5}">
                      <a16:colId xmlns:a16="http://schemas.microsoft.com/office/drawing/2014/main" val="20007"/>
                    </a:ext>
                  </a:extLst>
                </a:gridCol>
                <a:gridCol w="420582">
                  <a:extLst>
                    <a:ext uri="{9D8B030D-6E8A-4147-A177-3AD203B41FA5}">
                      <a16:colId xmlns:a16="http://schemas.microsoft.com/office/drawing/2014/main" val="20008"/>
                    </a:ext>
                  </a:extLst>
                </a:gridCol>
                <a:gridCol w="420582">
                  <a:extLst>
                    <a:ext uri="{9D8B030D-6E8A-4147-A177-3AD203B41FA5}">
                      <a16:colId xmlns:a16="http://schemas.microsoft.com/office/drawing/2014/main" val="20009"/>
                    </a:ext>
                  </a:extLst>
                </a:gridCol>
                <a:gridCol w="420582">
                  <a:extLst>
                    <a:ext uri="{9D8B030D-6E8A-4147-A177-3AD203B41FA5}">
                      <a16:colId xmlns:a16="http://schemas.microsoft.com/office/drawing/2014/main" val="20010"/>
                    </a:ext>
                  </a:extLst>
                </a:gridCol>
                <a:gridCol w="420582">
                  <a:extLst>
                    <a:ext uri="{9D8B030D-6E8A-4147-A177-3AD203B41FA5}">
                      <a16:colId xmlns:a16="http://schemas.microsoft.com/office/drawing/2014/main" val="20011"/>
                    </a:ext>
                  </a:extLst>
                </a:gridCol>
                <a:gridCol w="420582">
                  <a:extLst>
                    <a:ext uri="{9D8B030D-6E8A-4147-A177-3AD203B41FA5}">
                      <a16:colId xmlns:a16="http://schemas.microsoft.com/office/drawing/2014/main" val="20012"/>
                    </a:ext>
                  </a:extLst>
                </a:gridCol>
                <a:gridCol w="420582">
                  <a:extLst>
                    <a:ext uri="{9D8B030D-6E8A-4147-A177-3AD203B41FA5}">
                      <a16:colId xmlns:a16="http://schemas.microsoft.com/office/drawing/2014/main" val="20013"/>
                    </a:ext>
                  </a:extLst>
                </a:gridCol>
                <a:gridCol w="504609">
                  <a:extLst>
                    <a:ext uri="{9D8B030D-6E8A-4147-A177-3AD203B41FA5}">
                      <a16:colId xmlns:a16="http://schemas.microsoft.com/office/drawing/2014/main" val="20014"/>
                    </a:ext>
                  </a:extLst>
                </a:gridCol>
              </a:tblGrid>
              <a:tr h="334736">
                <a:tc>
                  <a:txBody>
                    <a:bodyPr/>
                    <a:lstStyle/>
                    <a:p>
                      <a:pPr algn="ctr"/>
                      <a:endParaRPr lang="en-GB" sz="120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13">
                  <a:txBody>
                    <a:bodyPr/>
                    <a:lstStyle/>
                    <a:p>
                      <a:pPr algn="ctr"/>
                      <a:r>
                        <a:rPr lang="en-GB" sz="1200" dirty="0">
                          <a:solidFill>
                            <a:schemeClr val="tx1"/>
                          </a:solidFill>
                        </a:rPr>
                        <a:t>Test cases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4736">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4736">
                <a:tc>
                  <a:txBody>
                    <a:bodyPr/>
                    <a:lstStyle/>
                    <a:p>
                      <a:pPr algn="ctr"/>
                      <a:r>
                        <a:rPr lang="en-GB" sz="1200" dirty="0"/>
                        <a:t>Spec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4736">
                <a:tc>
                  <a:txBody>
                    <a:bodyPr/>
                    <a:lstStyle/>
                    <a:p>
                      <a:pPr algn="ctr"/>
                      <a:r>
                        <a:rPr lang="en-GB" sz="12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4736">
                <a:tc>
                  <a:txBody>
                    <a:bodyPr/>
                    <a:lstStyle/>
                    <a:p>
                      <a:pPr algn="ctr"/>
                      <a:r>
                        <a:rPr lang="en-GB" sz="12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34736">
                <a:tc>
                  <a:txBody>
                    <a:bodyPr/>
                    <a:lstStyle/>
                    <a:p>
                      <a:pPr algn="ctr"/>
                      <a:r>
                        <a:rPr lang="en-GB" sz="12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34736">
                <a:tc>
                  <a:txBody>
                    <a:bodyPr/>
                    <a:lstStyle/>
                    <a:p>
                      <a:pPr algn="ctr"/>
                      <a:r>
                        <a:rPr lang="en-GB" sz="12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34736">
                <a:tc>
                  <a:txBody>
                    <a:bodyPr/>
                    <a:lstStyle/>
                    <a:p>
                      <a:pPr algn="ctr"/>
                      <a:r>
                        <a:rPr lang="en-GB" sz="12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34736">
                <a:tc>
                  <a:txBody>
                    <a:bodyPr/>
                    <a:lstStyle/>
                    <a:p>
                      <a:pPr algn="ctr"/>
                      <a:r>
                        <a:rPr lang="en-GB" sz="1200" dirty="0"/>
                        <a:t>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34736">
                <a:tc>
                  <a:txBody>
                    <a:bodyPr/>
                    <a:lstStyle/>
                    <a:p>
                      <a:pPr algn="ctr"/>
                      <a:r>
                        <a:rPr lang="en-GB" sz="1200" dirty="0"/>
                        <a:t>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34736">
                <a:tc>
                  <a:txBody>
                    <a:bodyPr/>
                    <a:lstStyle/>
                    <a:p>
                      <a:pPr algn="ctr"/>
                      <a:r>
                        <a:rPr lang="en-GB" sz="1200" dirty="0"/>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34736">
                <a:tc>
                  <a:txBody>
                    <a:bodyPr/>
                    <a:lstStyle/>
                    <a:p>
                      <a:pPr algn="ctr"/>
                      <a:r>
                        <a:rPr lang="en-GB" sz="1200" dirty="0"/>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34736">
                <a:tc>
                  <a:txBody>
                    <a:bodyPr/>
                    <a:lstStyle/>
                    <a:p>
                      <a:pPr algn="ctr"/>
                      <a:r>
                        <a:rPr lang="en-GB" sz="1200" dirty="0"/>
                        <a:t>1.10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34736">
                <a:tc>
                  <a:txBody>
                    <a:bodyPr/>
                    <a:lstStyle/>
                    <a:p>
                      <a:pPr algn="ctr"/>
                      <a:r>
                        <a:rPr lang="en-GB" sz="1200" dirty="0"/>
                        <a:t>Total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b="1" dirty="0"/>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sz="12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26956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1: </a:t>
            </a:r>
            <a:r>
              <a:rPr lang="en-GB" i="1" dirty="0" err="1"/>
              <a:t>Omninet</a:t>
            </a:r>
            <a:r>
              <a:rPr lang="en-GB" i="1" dirty="0"/>
              <a:t> Risk Analysis</a:t>
            </a:r>
          </a:p>
        </p:txBody>
      </p:sp>
      <p:sp>
        <p:nvSpPr>
          <p:cNvPr id="3" name="Content Placeholder 2"/>
          <p:cNvSpPr>
            <a:spLocks noGrp="1"/>
          </p:cNvSpPr>
          <p:nvPr>
            <p:ph idx="1"/>
          </p:nvPr>
        </p:nvSpPr>
        <p:spPr/>
        <p:txBody>
          <a:bodyPr/>
          <a:lstStyle/>
          <a:p>
            <a:pPr marL="514350" indent="-514350"/>
            <a:r>
              <a:rPr lang="en-GB" dirty="0"/>
              <a:t>Based on your reading of the </a:t>
            </a:r>
            <a:r>
              <a:rPr lang="en-GB" dirty="0" err="1"/>
              <a:t>Omninet</a:t>
            </a:r>
            <a:r>
              <a:rPr lang="en-GB" dirty="0"/>
              <a:t> Marketing Requirement Document, the </a:t>
            </a:r>
            <a:r>
              <a:rPr lang="en-GB" dirty="0" err="1"/>
              <a:t>Omninet</a:t>
            </a:r>
            <a:r>
              <a:rPr lang="en-GB" dirty="0"/>
              <a:t> System Requirements Document, and your experience with testing and bugs, perform a risk analysis for </a:t>
            </a:r>
            <a:r>
              <a:rPr lang="en-GB" dirty="0" err="1"/>
              <a:t>Omninet</a:t>
            </a:r>
            <a:r>
              <a:rPr lang="en-GB" dirty="0"/>
              <a:t>.</a:t>
            </a:r>
          </a:p>
          <a:p>
            <a:pPr marL="514350" indent="-514350"/>
            <a:r>
              <a:rPr lang="en-GB" dirty="0"/>
              <a:t>Discuss.</a:t>
            </a:r>
          </a:p>
        </p:txBody>
      </p:sp>
    </p:spTree>
    <p:extLst>
      <p:ext uri="{BB962C8B-B14F-4D97-AF65-F5344CB8AC3E}">
        <p14:creationId xmlns:p14="http://schemas.microsoft.com/office/powerpoint/2010/main" val="406720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2: </a:t>
            </a:r>
            <a:r>
              <a:rPr lang="en-GB" i="1" dirty="0" err="1"/>
              <a:t>Omninet</a:t>
            </a:r>
            <a:r>
              <a:rPr lang="en-GB" i="1" dirty="0"/>
              <a:t> Test Design Specification</a:t>
            </a:r>
          </a:p>
        </p:txBody>
      </p:sp>
      <p:sp>
        <p:nvSpPr>
          <p:cNvPr id="3" name="Content Placeholder 2"/>
          <p:cNvSpPr>
            <a:spLocks noGrp="1"/>
          </p:cNvSpPr>
          <p:nvPr>
            <p:ph idx="1"/>
          </p:nvPr>
        </p:nvSpPr>
        <p:spPr/>
        <p:txBody>
          <a:bodyPr/>
          <a:lstStyle/>
          <a:p>
            <a:pPr marL="514350" indent="-514350"/>
            <a:r>
              <a:rPr lang="en-GB" dirty="0"/>
              <a:t>Based on your quality risk analysis for </a:t>
            </a:r>
            <a:r>
              <a:rPr lang="en-GB" dirty="0" err="1"/>
              <a:t>Omninet</a:t>
            </a:r>
            <a:r>
              <a:rPr lang="en-GB" dirty="0"/>
              <a:t>, outline a set of test suites to address the important areas of risks.</a:t>
            </a:r>
          </a:p>
          <a:p>
            <a:pPr marL="514350" indent="-514350"/>
            <a:r>
              <a:rPr lang="en-GB" dirty="0"/>
              <a:t>For each test suite, list briefly:</a:t>
            </a:r>
          </a:p>
          <a:p>
            <a:pPr marL="971550" lvl="1" indent="-514350"/>
            <a:r>
              <a:rPr lang="en-GB" dirty="0"/>
              <a:t>What the test would cover</a:t>
            </a:r>
          </a:p>
          <a:p>
            <a:pPr marL="971550" lvl="1" indent="-514350"/>
            <a:r>
              <a:rPr lang="en-GB" dirty="0"/>
              <a:t>How you would recognize passing of failing tests</a:t>
            </a:r>
          </a:p>
          <a:p>
            <a:pPr marL="514350" indent="-514350"/>
            <a:r>
              <a:rPr lang="en-GB" dirty="0"/>
              <a:t>Establish the relationship between your test suites and the risks they will cover</a:t>
            </a:r>
          </a:p>
          <a:p>
            <a:pPr marL="514350" indent="-514350"/>
            <a:r>
              <a:rPr lang="en-GB" dirty="0"/>
              <a:t>Based on your risk analysis, how would you sequence the test suites? What other considerations would affect the sequencing of test suites?</a:t>
            </a:r>
          </a:p>
          <a:p>
            <a:pPr marL="514350" indent="-514350"/>
            <a:r>
              <a:rPr lang="en-GB" dirty="0"/>
              <a:t>Discuss.</a:t>
            </a:r>
          </a:p>
        </p:txBody>
      </p:sp>
    </p:spTree>
    <p:extLst>
      <p:ext uri="{BB962C8B-B14F-4D97-AF65-F5344CB8AC3E}">
        <p14:creationId xmlns:p14="http://schemas.microsoft.com/office/powerpoint/2010/main" val="7785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a:xfrm>
            <a:off x="1524000" y="1524000"/>
            <a:ext cx="9144000" cy="2387600"/>
          </a:xfrm>
        </p:spPr>
        <p:txBody>
          <a:bodyPr/>
          <a:lstStyle/>
          <a:p>
            <a:r>
              <a:rPr lang="en-GB" dirty="0"/>
              <a:t>1. Identifying and Designing Test Cases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712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Base testing on risk analysis</a:t>
            </a:r>
          </a:p>
          <a:p>
            <a:pPr>
              <a:buFont typeface="Zapf Dingbats"/>
              <a:buChar char="✤"/>
            </a:pPr>
            <a:r>
              <a:rPr lang="en-US" dirty="0"/>
              <a:t>Determine level of risk with likelihood and impact</a:t>
            </a:r>
          </a:p>
          <a:p>
            <a:pPr>
              <a:buFont typeface="Zapf Dingbats"/>
              <a:buChar char="✤"/>
            </a:pPr>
            <a:r>
              <a:rPr lang="en-US" dirty="0"/>
              <a:t>Specify test designs, cases, procedures</a:t>
            </a:r>
          </a:p>
          <a:p>
            <a:pPr>
              <a:buFont typeface="Zapf Dingbats"/>
              <a:buChar char="✤"/>
            </a:pPr>
            <a:r>
              <a:rPr lang="en-US" dirty="0"/>
              <a:t>Translate test cases into test procedures</a:t>
            </a:r>
          </a:p>
          <a:p>
            <a:pPr>
              <a:buFont typeface="Zapf Dingbats"/>
              <a:buChar char="✤"/>
            </a:pPr>
            <a:r>
              <a:rPr lang="en-US" dirty="0"/>
              <a:t>Relate test cases and test procedures</a:t>
            </a:r>
          </a:p>
          <a:p>
            <a:pPr>
              <a:buFont typeface="Zapf Dingbats"/>
              <a:buChar char="✤"/>
            </a:pPr>
            <a:r>
              <a:rPr lang="en-US" dirty="0"/>
              <a:t>Develop test execution schedule</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1938092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a:bodyPr>
          <a:lstStyle/>
          <a:p>
            <a:pPr>
              <a:buFont typeface="Zapf Dingbats"/>
              <a:buChar char="✤"/>
            </a:pPr>
            <a:r>
              <a:rPr lang="en-US" dirty="0"/>
              <a:t>Test case specification</a:t>
            </a:r>
          </a:p>
          <a:p>
            <a:pPr>
              <a:buFont typeface="Zapf Dingbats"/>
              <a:buChar char="✤"/>
            </a:pPr>
            <a:r>
              <a:rPr lang="en-US" dirty="0"/>
              <a:t>Test design</a:t>
            </a:r>
          </a:p>
          <a:p>
            <a:pPr>
              <a:buFont typeface="Zapf Dingbats"/>
              <a:buChar char="✤"/>
            </a:pPr>
            <a:r>
              <a:rPr lang="en-US" dirty="0"/>
              <a:t>Test execution schedule</a:t>
            </a:r>
          </a:p>
          <a:p>
            <a:pPr>
              <a:buFont typeface="Zapf Dingbats"/>
              <a:buChar char="✤"/>
            </a:pPr>
            <a:r>
              <a:rPr lang="en-US" dirty="0"/>
              <a:t>Test procedure specification</a:t>
            </a:r>
          </a:p>
          <a:p>
            <a:pPr>
              <a:buFont typeface="Zapf Dingbats"/>
              <a:buChar char="✤"/>
            </a:pPr>
            <a:r>
              <a:rPr lang="en-US" dirty="0"/>
              <a:t>Test script</a:t>
            </a:r>
          </a:p>
          <a:p>
            <a:pPr>
              <a:buFont typeface="Zapf Dingbats"/>
              <a:buChar char="✤"/>
            </a:pPr>
            <a:r>
              <a:rPr lang="en-US" dirty="0"/>
              <a:t>traceability</a:t>
            </a:r>
          </a:p>
          <a:p>
            <a:pPr marL="0" indent="0">
              <a:buNone/>
            </a:pPr>
            <a:endParaRPr lang="en-US" dirty="0"/>
          </a:p>
          <a:p>
            <a:endParaRPr lang="en-US" dirty="0"/>
          </a:p>
        </p:txBody>
      </p:sp>
    </p:spTree>
    <p:extLst>
      <p:ext uri="{BB962C8B-B14F-4D97-AF65-F5344CB8AC3E}">
        <p14:creationId xmlns:p14="http://schemas.microsoft.com/office/powerpoint/2010/main" val="425531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2. Categories of Test Design Techniques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6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Three types of Test Design Techniques</a:t>
            </a:r>
          </a:p>
        </p:txBody>
      </p:sp>
      <p:sp>
        <p:nvSpPr>
          <p:cNvPr id="3" name="Content Placeholder 2"/>
          <p:cNvSpPr>
            <a:spLocks noGrp="1"/>
          </p:cNvSpPr>
          <p:nvPr>
            <p:ph idx="1"/>
          </p:nvPr>
        </p:nvSpPr>
        <p:spPr>
          <a:xfrm>
            <a:off x="838200" y="1447800"/>
            <a:ext cx="10515600" cy="5257800"/>
          </a:xfrm>
        </p:spPr>
        <p:txBody>
          <a:bodyPr>
            <a:normAutofit lnSpcReduction="10000"/>
          </a:bodyPr>
          <a:lstStyle/>
          <a:p>
            <a:r>
              <a:rPr lang="en-GB" dirty="0"/>
              <a:t>Specification-based (black box)</a:t>
            </a:r>
          </a:p>
          <a:p>
            <a:pPr lvl="1"/>
            <a:r>
              <a:rPr lang="en-GB" dirty="0"/>
              <a:t>Create tests primarily by analysis of the test basis</a:t>
            </a:r>
          </a:p>
          <a:p>
            <a:pPr lvl="1"/>
            <a:r>
              <a:rPr lang="en-GB" dirty="0"/>
              <a:t>Look for bugs in the way the system behaves</a:t>
            </a:r>
          </a:p>
          <a:p>
            <a:r>
              <a:rPr lang="en-GB" dirty="0"/>
              <a:t>Structure-based (white box)</a:t>
            </a:r>
          </a:p>
          <a:p>
            <a:pPr lvl="1"/>
            <a:r>
              <a:rPr lang="en-GB" dirty="0"/>
              <a:t>Create tests primarily by analysis of the structure of the component or system</a:t>
            </a:r>
          </a:p>
          <a:p>
            <a:pPr lvl="1"/>
            <a:r>
              <a:rPr lang="en-GB" dirty="0"/>
              <a:t>Look for bugs in the way the system is built</a:t>
            </a:r>
          </a:p>
          <a:p>
            <a:r>
              <a:rPr lang="en-GB" dirty="0"/>
              <a:t>Experience-based (attacks, checklists, exploratory)</a:t>
            </a:r>
          </a:p>
          <a:p>
            <a:pPr lvl="1"/>
            <a:r>
              <a:rPr lang="en-GB" dirty="0"/>
              <a:t>Create tests primarily based on understanding of the system, past experience and educated guesses about bugs</a:t>
            </a:r>
          </a:p>
          <a:p>
            <a:pPr lvl="1"/>
            <a:r>
              <a:rPr lang="en-GB" dirty="0"/>
              <a:t>Look for bugs in the places other systems have bugs</a:t>
            </a:r>
          </a:p>
          <a:p>
            <a:r>
              <a:rPr lang="en-GB" dirty="0"/>
              <a:t>Black-box tests are specification- or experience-based, functional or non-functional</a:t>
            </a:r>
          </a:p>
        </p:txBody>
      </p:sp>
    </p:spTree>
    <p:extLst>
      <p:ext uri="{BB962C8B-B14F-4D97-AF65-F5344CB8AC3E}">
        <p14:creationId xmlns:p14="http://schemas.microsoft.com/office/powerpoint/2010/main" val="172695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Specification-Based (Black Box)</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Common elements include:</a:t>
            </a:r>
          </a:p>
          <a:p>
            <a:pPr lvl="1"/>
            <a:r>
              <a:rPr lang="en-GB" dirty="0"/>
              <a:t>Formal or informal models used to specify the problem to be solved, the software or its components</a:t>
            </a:r>
          </a:p>
          <a:p>
            <a:pPr lvl="1"/>
            <a:r>
              <a:rPr lang="en-GB" dirty="0"/>
              <a:t>Test cases derived systematically from theses models</a:t>
            </a:r>
          </a:p>
          <a:p>
            <a:r>
              <a:rPr lang="en-GB" dirty="0"/>
              <a:t>Examples include:</a:t>
            </a:r>
          </a:p>
          <a:p>
            <a:pPr lvl="1"/>
            <a:r>
              <a:rPr lang="en-GB" dirty="0"/>
              <a:t>Equivalence partitioning and boundary value analysis</a:t>
            </a:r>
          </a:p>
          <a:p>
            <a:pPr lvl="1"/>
            <a:r>
              <a:rPr lang="en-GB" dirty="0"/>
              <a:t>State transition diagrams</a:t>
            </a:r>
          </a:p>
          <a:p>
            <a:pPr lvl="1"/>
            <a:r>
              <a:rPr lang="en-GB" dirty="0"/>
              <a:t>Decision tables</a:t>
            </a:r>
          </a:p>
        </p:txBody>
      </p:sp>
    </p:spTree>
    <p:extLst>
      <p:ext uri="{BB962C8B-B14F-4D97-AF65-F5344CB8AC3E}">
        <p14:creationId xmlns:p14="http://schemas.microsoft.com/office/powerpoint/2010/main" val="1726956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Structure-Based (White Box)</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Common elements include:</a:t>
            </a:r>
          </a:p>
          <a:p>
            <a:pPr lvl="1"/>
            <a:r>
              <a:rPr lang="en-GB" dirty="0"/>
              <a:t>System structure used to derive the test cases, for example code and design</a:t>
            </a:r>
          </a:p>
          <a:p>
            <a:pPr lvl="1"/>
            <a:r>
              <a:rPr lang="en-GB" dirty="0"/>
              <a:t>The extent of structural coverage can be measured for existing other test cases (e.g. specification- or experience-based tests)</a:t>
            </a:r>
          </a:p>
          <a:p>
            <a:pPr lvl="1"/>
            <a:r>
              <a:rPr lang="en-GB" dirty="0"/>
              <a:t>Further test cases can be derived systematically to increase coverage</a:t>
            </a:r>
          </a:p>
          <a:p>
            <a:r>
              <a:rPr lang="en-GB" dirty="0"/>
              <a:t>Examples include:</a:t>
            </a:r>
          </a:p>
          <a:p>
            <a:pPr lvl="1"/>
            <a:r>
              <a:rPr lang="en-GB" dirty="0"/>
              <a:t>Statement coverage</a:t>
            </a:r>
          </a:p>
          <a:p>
            <a:pPr lvl="1"/>
            <a:r>
              <a:rPr lang="en-GB" dirty="0"/>
              <a:t>Branch coverage</a:t>
            </a:r>
          </a:p>
        </p:txBody>
      </p:sp>
    </p:spTree>
    <p:extLst>
      <p:ext uri="{BB962C8B-B14F-4D97-AF65-F5344CB8AC3E}">
        <p14:creationId xmlns:p14="http://schemas.microsoft.com/office/powerpoint/2010/main" val="172695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Experience-Based</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Common elements include:</a:t>
            </a:r>
          </a:p>
          <a:p>
            <a:pPr lvl="1"/>
            <a:r>
              <a:rPr lang="en-GB" dirty="0"/>
              <a:t>The knowledge and experience used to derive test cases</a:t>
            </a:r>
          </a:p>
          <a:p>
            <a:pPr lvl="1"/>
            <a:r>
              <a:rPr lang="en-GB" dirty="0"/>
              <a:t>Can consider knowledge and experience of the software, its usage and its environment or …</a:t>
            </a:r>
          </a:p>
          <a:p>
            <a:pPr lvl="1"/>
            <a:r>
              <a:rPr lang="en-GB" dirty="0"/>
              <a:t>… knowledge about historical and likely defects and their distribution</a:t>
            </a:r>
          </a:p>
          <a:p>
            <a:r>
              <a:rPr lang="en-GB" dirty="0"/>
              <a:t>Examples include:</a:t>
            </a:r>
          </a:p>
          <a:p>
            <a:pPr lvl="1"/>
            <a:r>
              <a:rPr lang="en-GB" dirty="0"/>
              <a:t>Attacks</a:t>
            </a:r>
          </a:p>
          <a:p>
            <a:pPr lvl="1"/>
            <a:r>
              <a:rPr lang="en-GB" dirty="0"/>
              <a:t>Checklists</a:t>
            </a:r>
          </a:p>
          <a:p>
            <a:pPr lvl="1"/>
            <a:r>
              <a:rPr lang="en-GB" dirty="0"/>
              <a:t>Exploratory</a:t>
            </a:r>
          </a:p>
        </p:txBody>
      </p:sp>
    </p:spTree>
    <p:extLst>
      <p:ext uri="{BB962C8B-B14F-4D97-AF65-F5344CB8AC3E}">
        <p14:creationId xmlns:p14="http://schemas.microsoft.com/office/powerpoint/2010/main" val="1726956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a:t>
            </a:r>
            <a:r>
              <a:rPr lang="en-GB" i="1" dirty="0" err="1"/>
              <a:t>Omninet</a:t>
            </a:r>
            <a:r>
              <a:rPr lang="en-GB" i="1" dirty="0"/>
              <a:t> Test Techniques</a:t>
            </a:r>
          </a:p>
        </p:txBody>
      </p:sp>
      <p:sp>
        <p:nvSpPr>
          <p:cNvPr id="3" name="Content Placeholder 2"/>
          <p:cNvSpPr>
            <a:spLocks noGrp="1"/>
          </p:cNvSpPr>
          <p:nvPr>
            <p:ph idx="1"/>
          </p:nvPr>
        </p:nvSpPr>
        <p:spPr/>
        <p:txBody>
          <a:bodyPr/>
          <a:lstStyle/>
          <a:p>
            <a:pPr marL="514350" indent="-514350"/>
            <a:r>
              <a:rPr lang="en-GB" dirty="0"/>
              <a:t>Refer to your outline of test suites for </a:t>
            </a:r>
            <a:r>
              <a:rPr lang="en-GB" dirty="0" err="1"/>
              <a:t>Omninet</a:t>
            </a:r>
            <a:endParaRPr lang="en-GB" dirty="0"/>
          </a:p>
          <a:p>
            <a:pPr marL="514350" indent="-514350"/>
            <a:r>
              <a:rPr lang="en-GB" dirty="0"/>
              <a:t>For each test suite, identify whether one, two, or all three of the following categories of test techniques would be useful in designing test cases:</a:t>
            </a:r>
          </a:p>
          <a:p>
            <a:pPr marL="971550" lvl="1" indent="-514350"/>
            <a:r>
              <a:rPr lang="en-GB" dirty="0"/>
              <a:t>Specification-based (black-box)</a:t>
            </a:r>
          </a:p>
          <a:p>
            <a:pPr marL="971550" lvl="1" indent="-514350"/>
            <a:r>
              <a:rPr lang="en-GB" dirty="0"/>
              <a:t>Structure-based (white-box)</a:t>
            </a:r>
          </a:p>
          <a:p>
            <a:pPr marL="971550" lvl="1" indent="-514350"/>
            <a:r>
              <a:rPr lang="en-GB" dirty="0"/>
              <a:t>Experience-based</a:t>
            </a:r>
          </a:p>
          <a:p>
            <a:pPr marL="514350" indent="-514350"/>
            <a:r>
              <a:rPr lang="en-GB" dirty="0"/>
              <a:t>Discuss.</a:t>
            </a:r>
          </a:p>
        </p:txBody>
      </p:sp>
    </p:spTree>
    <p:extLst>
      <p:ext uri="{BB962C8B-B14F-4D97-AF65-F5344CB8AC3E}">
        <p14:creationId xmlns:p14="http://schemas.microsoft.com/office/powerpoint/2010/main" val="43991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Reasons for specification-based(black-box), structure-based(white-box), and experience-based tests</a:t>
            </a:r>
          </a:p>
          <a:p>
            <a:pPr>
              <a:buFont typeface="Zapf Dingbats"/>
              <a:buChar char="✤"/>
            </a:pPr>
            <a:r>
              <a:rPr lang="en-US" dirty="0"/>
              <a:t>Common black box and white box techniques</a:t>
            </a:r>
          </a:p>
          <a:p>
            <a:pPr>
              <a:buFont typeface="Zapf Dingbats"/>
              <a:buChar char="✤"/>
            </a:pPr>
            <a:r>
              <a:rPr lang="en-US" dirty="0"/>
              <a:t>Characteristics and differences between specification-based testing, structure-based testing and experience-based testing</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2602792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a:bodyPr>
          <a:lstStyle/>
          <a:p>
            <a:pPr>
              <a:buFont typeface="Zapf Dingbats"/>
              <a:buChar char="✤"/>
            </a:pPr>
            <a:r>
              <a:rPr lang="en-US" dirty="0"/>
              <a:t>Black-box test design technique</a:t>
            </a:r>
          </a:p>
          <a:p>
            <a:pPr>
              <a:buFont typeface="Zapf Dingbats"/>
              <a:buChar char="✤"/>
            </a:pPr>
            <a:r>
              <a:rPr lang="en-US" dirty="0"/>
              <a:t>Experience-based test design technique</a:t>
            </a:r>
          </a:p>
          <a:p>
            <a:pPr>
              <a:buFont typeface="Zapf Dingbats"/>
              <a:buChar char="✤"/>
            </a:pPr>
            <a:r>
              <a:rPr lang="en-US" dirty="0"/>
              <a:t>Specification-based test design technique</a:t>
            </a:r>
          </a:p>
          <a:p>
            <a:pPr>
              <a:buFont typeface="Zapf Dingbats"/>
              <a:buChar char="✤"/>
            </a:pPr>
            <a:r>
              <a:rPr lang="en-US" dirty="0"/>
              <a:t>Structure-based test design technique</a:t>
            </a:r>
          </a:p>
          <a:p>
            <a:pPr>
              <a:buFont typeface="Zapf Dingbats"/>
              <a:buChar char="✤"/>
            </a:pPr>
            <a:r>
              <a:rPr lang="en-US" dirty="0"/>
              <a:t>White-box test design technique</a:t>
            </a:r>
          </a:p>
          <a:p>
            <a:pPr marL="0" indent="0">
              <a:buNone/>
            </a:pPr>
            <a:endParaRPr lang="en-US" dirty="0"/>
          </a:p>
          <a:p>
            <a:endParaRPr lang="en-US" dirty="0"/>
          </a:p>
        </p:txBody>
      </p:sp>
    </p:spTree>
    <p:extLst>
      <p:ext uri="{BB962C8B-B14F-4D97-AF65-F5344CB8AC3E}">
        <p14:creationId xmlns:p14="http://schemas.microsoft.com/office/powerpoint/2010/main" val="37770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Phases of Test Development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Test development often proceeds in phases (assuming we are using analytical risk-based testing strategy)</a:t>
            </a:r>
          </a:p>
          <a:p>
            <a:pPr marL="971550" lvl="1" indent="-514350">
              <a:buFont typeface="+mj-lt"/>
              <a:buAutoNum type="romanLcPeriod"/>
            </a:pPr>
            <a:r>
              <a:rPr lang="en-GB" dirty="0"/>
              <a:t>Quality risk analysis</a:t>
            </a:r>
          </a:p>
          <a:p>
            <a:pPr marL="971550" lvl="1" indent="-514350">
              <a:buFont typeface="+mj-lt"/>
              <a:buAutoNum type="romanLcPeriod"/>
            </a:pPr>
            <a:r>
              <a:rPr lang="en-GB" dirty="0"/>
              <a:t>High-level test design</a:t>
            </a:r>
          </a:p>
          <a:p>
            <a:pPr marL="971550" lvl="1" indent="-514350">
              <a:buFont typeface="+mj-lt"/>
              <a:buAutoNum type="romanLcPeriod"/>
            </a:pPr>
            <a:r>
              <a:rPr lang="en-GB" dirty="0"/>
              <a:t>Low-level test design (implementation)</a:t>
            </a:r>
          </a:p>
          <a:p>
            <a:r>
              <a:rPr lang="en-GB" dirty="0"/>
              <a:t>External inputs (e.g. project plans &amp; requirements) used to create internal deliverables (</a:t>
            </a:r>
            <a:r>
              <a:rPr lang="en-GB" dirty="0" err="1"/>
              <a:t>testware</a:t>
            </a:r>
            <a:r>
              <a:rPr lang="en-GB" dirty="0"/>
              <a:t>)</a:t>
            </a:r>
          </a:p>
        </p:txBody>
      </p:sp>
    </p:spTree>
    <p:extLst>
      <p:ext uri="{BB962C8B-B14F-4D97-AF65-F5344CB8AC3E}">
        <p14:creationId xmlns:p14="http://schemas.microsoft.com/office/powerpoint/2010/main" val="1726956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3. Specification-based or Black-box</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9265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Equivalence Partitioning</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Divide the inputs, outputs, behaviours and environments into classes you think will be handled equivalently</a:t>
            </a:r>
          </a:p>
          <a:p>
            <a:r>
              <a:rPr lang="en-GB" dirty="0"/>
              <a:t>Define at least one test case in each partition, or use boundary values in partitions that are ranges</a:t>
            </a:r>
          </a:p>
          <a:p>
            <a:r>
              <a:rPr lang="en-GB" dirty="0"/>
              <a:t>Can use marketing info to favour classes (multiple values for a partition)</a:t>
            </a:r>
          </a:p>
          <a:p>
            <a:r>
              <a:rPr lang="en-GB" dirty="0"/>
              <a:t>Examples: Testing supported printers</a:t>
            </a:r>
          </a:p>
          <a:p>
            <a:pPr lvl="1"/>
            <a:r>
              <a:rPr lang="en-GB" dirty="0"/>
              <a:t>Physical interface: Parallel, serial, USB1.1, USB2.0, infrared, </a:t>
            </a:r>
            <a:r>
              <a:rPr lang="en-GB" dirty="0" err="1"/>
              <a:t>Firewire</a:t>
            </a:r>
            <a:r>
              <a:rPr lang="en-GB" dirty="0"/>
              <a:t>, SCSI, …</a:t>
            </a:r>
          </a:p>
          <a:p>
            <a:pPr lvl="1"/>
            <a:r>
              <a:rPr lang="en-GB" dirty="0"/>
              <a:t>Logical interface (data transfer): Postscript, HPPL, ASCII, …</a:t>
            </a:r>
          </a:p>
          <a:p>
            <a:pPr lvl="1"/>
            <a:r>
              <a:rPr lang="en-GB" dirty="0"/>
              <a:t>Image application: Laser jet, ink jets, bubble jets, dot matrix, line printers, letter quality, pen plotters, …</a:t>
            </a:r>
          </a:p>
        </p:txBody>
      </p:sp>
    </p:spTree>
    <p:extLst>
      <p:ext uri="{BB962C8B-B14F-4D97-AF65-F5344CB8AC3E}">
        <p14:creationId xmlns:p14="http://schemas.microsoft.com/office/powerpoint/2010/main" val="1726956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A refinement of equivalent partitioning that selects the edges or end-points of each partition for testing</a:t>
            </a:r>
          </a:p>
          <a:p>
            <a:pPr lvl="1"/>
            <a:r>
              <a:rPr lang="en-GB" dirty="0"/>
              <a:t>Equivalence partitioning looks for bugs in the code that handles each equivalent class</a:t>
            </a:r>
          </a:p>
          <a:p>
            <a:pPr lvl="1"/>
            <a:r>
              <a:rPr lang="en-GB" dirty="0"/>
              <a:t>Boundary values are members of equivalence classes that also look for bugs in the definitions of the edges</a:t>
            </a:r>
          </a:p>
          <a:p>
            <a:r>
              <a:rPr lang="en-GB" dirty="0"/>
              <a:t>Can only be used when the elements of the equivalence partition are ordered.</a:t>
            </a:r>
          </a:p>
          <a:p>
            <a:r>
              <a:rPr lang="en-GB" dirty="0"/>
              <a:t>Non-functional boundaries (capacity, volume, etc.) can be used for non-functional testing too.</a:t>
            </a:r>
          </a:p>
        </p:txBody>
      </p:sp>
    </p:spTree>
    <p:extLst>
      <p:ext uri="{BB962C8B-B14F-4D97-AF65-F5344CB8AC3E}">
        <p14:creationId xmlns:p14="http://schemas.microsoft.com/office/powerpoint/2010/main" val="1726956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Integer: “How many items would you like to order?”</a:t>
            </a:r>
          </a:p>
          <a:p>
            <a:pPr lvl="1"/>
            <a:endParaRPr lang="en-GB" dirty="0"/>
          </a:p>
          <a:p>
            <a:pPr lvl="1"/>
            <a:endParaRPr lang="en-GB" dirty="0"/>
          </a:p>
          <a:p>
            <a:pPr lvl="1"/>
            <a:endParaRPr lang="en-GB" dirty="0"/>
          </a:p>
          <a:p>
            <a:pPr lvl="1"/>
            <a:endParaRPr lang="en-GB" dirty="0"/>
          </a:p>
          <a:p>
            <a:pPr lvl="1"/>
            <a:r>
              <a:rPr lang="en-GB" dirty="0"/>
              <a:t>Real number: “What is the average temperature in Duluth?”</a:t>
            </a:r>
          </a:p>
        </p:txBody>
      </p:sp>
      <p:cxnSp>
        <p:nvCxnSpPr>
          <p:cNvPr id="5" name="Straight Connector 4"/>
          <p:cNvCxnSpPr/>
          <p:nvPr/>
        </p:nvCxnSpPr>
        <p:spPr>
          <a:xfrm>
            <a:off x="1935480" y="3048000"/>
            <a:ext cx="827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30880" y="27432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717280" y="27432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91200" y="2678668"/>
            <a:ext cx="456856" cy="276999"/>
          </a:xfrm>
          <a:prstGeom prst="rect">
            <a:avLst/>
          </a:prstGeom>
          <a:noFill/>
        </p:spPr>
        <p:txBody>
          <a:bodyPr wrap="none" lIns="0" tIns="0" rIns="0" bIns="0" rtlCol="0">
            <a:spAutoFit/>
          </a:bodyPr>
          <a:lstStyle/>
          <a:p>
            <a:r>
              <a:rPr lang="en-GB" dirty="0"/>
              <a:t>Valid</a:t>
            </a:r>
          </a:p>
        </p:txBody>
      </p:sp>
      <p:sp>
        <p:nvSpPr>
          <p:cNvPr id="12" name="TextBox 11"/>
          <p:cNvSpPr txBox="1"/>
          <p:nvPr/>
        </p:nvSpPr>
        <p:spPr>
          <a:xfrm>
            <a:off x="1752600" y="2678668"/>
            <a:ext cx="1435521" cy="276999"/>
          </a:xfrm>
          <a:prstGeom prst="rect">
            <a:avLst/>
          </a:prstGeom>
          <a:noFill/>
        </p:spPr>
        <p:txBody>
          <a:bodyPr wrap="none" lIns="0" tIns="0" rIns="0" bIns="0" rtlCol="0">
            <a:spAutoFit/>
          </a:bodyPr>
          <a:lstStyle/>
          <a:p>
            <a:r>
              <a:rPr lang="en-GB" dirty="0"/>
              <a:t>Invalid, too low</a:t>
            </a:r>
          </a:p>
        </p:txBody>
      </p:sp>
      <p:sp>
        <p:nvSpPr>
          <p:cNvPr id="13" name="TextBox 12"/>
          <p:cNvSpPr txBox="1"/>
          <p:nvPr/>
        </p:nvSpPr>
        <p:spPr>
          <a:xfrm>
            <a:off x="8775279" y="2678668"/>
            <a:ext cx="1502142" cy="276999"/>
          </a:xfrm>
          <a:prstGeom prst="rect">
            <a:avLst/>
          </a:prstGeom>
          <a:noFill/>
        </p:spPr>
        <p:txBody>
          <a:bodyPr wrap="none" lIns="0" tIns="0" rIns="0" bIns="0" rtlCol="0">
            <a:spAutoFit/>
          </a:bodyPr>
          <a:lstStyle/>
          <a:p>
            <a:r>
              <a:rPr lang="en-GB" dirty="0"/>
              <a:t>Invalid, too high</a:t>
            </a:r>
          </a:p>
        </p:txBody>
      </p:sp>
      <p:sp>
        <p:nvSpPr>
          <p:cNvPr id="14" name="TextBox 13"/>
          <p:cNvSpPr txBox="1"/>
          <p:nvPr/>
        </p:nvSpPr>
        <p:spPr>
          <a:xfrm>
            <a:off x="3083380" y="3048000"/>
            <a:ext cx="117020" cy="276999"/>
          </a:xfrm>
          <a:prstGeom prst="rect">
            <a:avLst/>
          </a:prstGeom>
          <a:noFill/>
        </p:spPr>
        <p:txBody>
          <a:bodyPr wrap="none" lIns="0" tIns="0" rIns="0" bIns="0" rtlCol="0">
            <a:spAutoFit/>
          </a:bodyPr>
          <a:lstStyle/>
          <a:p>
            <a:r>
              <a:rPr lang="en-GB" dirty="0"/>
              <a:t>0</a:t>
            </a:r>
          </a:p>
        </p:txBody>
      </p:sp>
      <p:sp>
        <p:nvSpPr>
          <p:cNvPr id="15" name="TextBox 14"/>
          <p:cNvSpPr txBox="1"/>
          <p:nvPr/>
        </p:nvSpPr>
        <p:spPr>
          <a:xfrm>
            <a:off x="3311980" y="3048000"/>
            <a:ext cx="117020" cy="276999"/>
          </a:xfrm>
          <a:prstGeom prst="rect">
            <a:avLst/>
          </a:prstGeom>
          <a:noFill/>
        </p:spPr>
        <p:txBody>
          <a:bodyPr wrap="none" lIns="0" tIns="0" rIns="0" bIns="0" rtlCol="0">
            <a:spAutoFit/>
          </a:bodyPr>
          <a:lstStyle/>
          <a:p>
            <a:r>
              <a:rPr lang="en-GB" dirty="0"/>
              <a:t>1</a:t>
            </a:r>
          </a:p>
        </p:txBody>
      </p:sp>
      <p:sp>
        <p:nvSpPr>
          <p:cNvPr id="16" name="TextBox 15"/>
          <p:cNvSpPr txBox="1"/>
          <p:nvPr/>
        </p:nvSpPr>
        <p:spPr>
          <a:xfrm>
            <a:off x="8305800" y="3048001"/>
            <a:ext cx="345620" cy="276999"/>
          </a:xfrm>
          <a:prstGeom prst="rect">
            <a:avLst/>
          </a:prstGeom>
          <a:noFill/>
        </p:spPr>
        <p:txBody>
          <a:bodyPr wrap="square" lIns="0" tIns="0" rIns="0" bIns="0" rtlCol="0">
            <a:spAutoFit/>
          </a:bodyPr>
          <a:lstStyle/>
          <a:p>
            <a:pPr algn="r"/>
            <a:r>
              <a:rPr lang="en-GB" dirty="0"/>
              <a:t>99</a:t>
            </a:r>
          </a:p>
        </p:txBody>
      </p:sp>
      <p:sp>
        <p:nvSpPr>
          <p:cNvPr id="17" name="TextBox 16"/>
          <p:cNvSpPr txBox="1"/>
          <p:nvPr/>
        </p:nvSpPr>
        <p:spPr>
          <a:xfrm>
            <a:off x="8775278" y="3048001"/>
            <a:ext cx="521121" cy="276999"/>
          </a:xfrm>
          <a:prstGeom prst="rect">
            <a:avLst/>
          </a:prstGeom>
          <a:noFill/>
        </p:spPr>
        <p:txBody>
          <a:bodyPr wrap="square" lIns="0" tIns="0" rIns="0" bIns="0" rtlCol="0">
            <a:spAutoFit/>
          </a:bodyPr>
          <a:lstStyle/>
          <a:p>
            <a:r>
              <a:rPr lang="en-GB" dirty="0"/>
              <a:t>100</a:t>
            </a:r>
          </a:p>
        </p:txBody>
      </p:sp>
      <p:cxnSp>
        <p:nvCxnSpPr>
          <p:cNvPr id="18" name="Straight Connector 17"/>
          <p:cNvCxnSpPr/>
          <p:nvPr/>
        </p:nvCxnSpPr>
        <p:spPr>
          <a:xfrm>
            <a:off x="1935480" y="5257800"/>
            <a:ext cx="8275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50280" y="52578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30880" y="49530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17280" y="4953000"/>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91200" y="4888468"/>
            <a:ext cx="456856" cy="276999"/>
          </a:xfrm>
          <a:prstGeom prst="rect">
            <a:avLst/>
          </a:prstGeom>
          <a:noFill/>
        </p:spPr>
        <p:txBody>
          <a:bodyPr wrap="none" lIns="0" tIns="0" rIns="0" bIns="0" rtlCol="0">
            <a:spAutoFit/>
          </a:bodyPr>
          <a:lstStyle/>
          <a:p>
            <a:r>
              <a:rPr lang="en-GB" dirty="0"/>
              <a:t>Valid</a:t>
            </a:r>
          </a:p>
        </p:txBody>
      </p:sp>
      <p:sp>
        <p:nvSpPr>
          <p:cNvPr id="23" name="TextBox 22"/>
          <p:cNvSpPr txBox="1"/>
          <p:nvPr/>
        </p:nvSpPr>
        <p:spPr>
          <a:xfrm>
            <a:off x="1752600" y="4888468"/>
            <a:ext cx="1435521" cy="276999"/>
          </a:xfrm>
          <a:prstGeom prst="rect">
            <a:avLst/>
          </a:prstGeom>
          <a:noFill/>
        </p:spPr>
        <p:txBody>
          <a:bodyPr wrap="none" lIns="0" tIns="0" rIns="0" bIns="0" rtlCol="0">
            <a:spAutoFit/>
          </a:bodyPr>
          <a:lstStyle/>
          <a:p>
            <a:r>
              <a:rPr lang="en-GB" dirty="0"/>
              <a:t>Invalid, too low</a:t>
            </a:r>
          </a:p>
        </p:txBody>
      </p:sp>
      <p:sp>
        <p:nvSpPr>
          <p:cNvPr id="24" name="TextBox 23"/>
          <p:cNvSpPr txBox="1"/>
          <p:nvPr/>
        </p:nvSpPr>
        <p:spPr>
          <a:xfrm>
            <a:off x="8775279" y="4888468"/>
            <a:ext cx="1502142" cy="276999"/>
          </a:xfrm>
          <a:prstGeom prst="rect">
            <a:avLst/>
          </a:prstGeom>
          <a:noFill/>
        </p:spPr>
        <p:txBody>
          <a:bodyPr wrap="none" lIns="0" tIns="0" rIns="0" bIns="0" rtlCol="0">
            <a:spAutoFit/>
          </a:bodyPr>
          <a:lstStyle/>
          <a:p>
            <a:r>
              <a:rPr lang="en-GB" dirty="0"/>
              <a:t>Invalid, too high</a:t>
            </a:r>
          </a:p>
        </p:txBody>
      </p:sp>
      <p:sp>
        <p:nvSpPr>
          <p:cNvPr id="25" name="TextBox 24"/>
          <p:cNvSpPr txBox="1"/>
          <p:nvPr/>
        </p:nvSpPr>
        <p:spPr>
          <a:xfrm>
            <a:off x="2590800" y="5257800"/>
            <a:ext cx="609600" cy="277000"/>
          </a:xfrm>
          <a:prstGeom prst="rect">
            <a:avLst/>
          </a:prstGeom>
          <a:noFill/>
        </p:spPr>
        <p:txBody>
          <a:bodyPr wrap="square" lIns="0" tIns="0" rIns="0" bIns="0" rtlCol="0">
            <a:spAutoFit/>
          </a:bodyPr>
          <a:lstStyle/>
          <a:p>
            <a:r>
              <a:rPr lang="en-GB" dirty="0"/>
              <a:t>-100.0</a:t>
            </a:r>
          </a:p>
        </p:txBody>
      </p:sp>
      <p:sp>
        <p:nvSpPr>
          <p:cNvPr id="29" name="TextBox 28"/>
          <p:cNvSpPr txBox="1"/>
          <p:nvPr/>
        </p:nvSpPr>
        <p:spPr>
          <a:xfrm>
            <a:off x="3311980" y="5257800"/>
            <a:ext cx="609600" cy="277000"/>
          </a:xfrm>
          <a:prstGeom prst="rect">
            <a:avLst/>
          </a:prstGeom>
          <a:noFill/>
        </p:spPr>
        <p:txBody>
          <a:bodyPr wrap="square" lIns="0" tIns="0" rIns="0" bIns="0" rtlCol="0">
            <a:spAutoFit/>
          </a:bodyPr>
          <a:lstStyle/>
          <a:p>
            <a:r>
              <a:rPr lang="en-GB" dirty="0"/>
              <a:t>-99.99</a:t>
            </a:r>
          </a:p>
        </p:txBody>
      </p:sp>
      <p:sp>
        <p:nvSpPr>
          <p:cNvPr id="30" name="TextBox 29"/>
          <p:cNvSpPr txBox="1"/>
          <p:nvPr/>
        </p:nvSpPr>
        <p:spPr>
          <a:xfrm>
            <a:off x="5410200" y="5257800"/>
            <a:ext cx="609600" cy="277000"/>
          </a:xfrm>
          <a:prstGeom prst="rect">
            <a:avLst/>
          </a:prstGeom>
          <a:noFill/>
        </p:spPr>
        <p:txBody>
          <a:bodyPr wrap="square" lIns="0" tIns="0" rIns="0" bIns="0" rtlCol="0">
            <a:spAutoFit/>
          </a:bodyPr>
          <a:lstStyle/>
          <a:p>
            <a:pPr algn="ctr"/>
            <a:r>
              <a:rPr lang="en-GB" dirty="0"/>
              <a:t>-0.01</a:t>
            </a:r>
          </a:p>
        </p:txBody>
      </p:sp>
      <p:sp>
        <p:nvSpPr>
          <p:cNvPr id="31" name="TextBox 30"/>
          <p:cNvSpPr txBox="1"/>
          <p:nvPr/>
        </p:nvSpPr>
        <p:spPr>
          <a:xfrm>
            <a:off x="6050280" y="5257800"/>
            <a:ext cx="609600" cy="277000"/>
          </a:xfrm>
          <a:prstGeom prst="rect">
            <a:avLst/>
          </a:prstGeom>
          <a:noFill/>
        </p:spPr>
        <p:txBody>
          <a:bodyPr wrap="square" lIns="0" tIns="0" rIns="0" bIns="0" rtlCol="0">
            <a:spAutoFit/>
          </a:bodyPr>
          <a:lstStyle/>
          <a:p>
            <a:pPr algn="ctr"/>
            <a:r>
              <a:rPr lang="en-GB" dirty="0"/>
              <a:t>0.01</a:t>
            </a:r>
          </a:p>
        </p:txBody>
      </p:sp>
      <p:sp>
        <p:nvSpPr>
          <p:cNvPr id="32" name="TextBox 31"/>
          <p:cNvSpPr txBox="1"/>
          <p:nvPr/>
        </p:nvSpPr>
        <p:spPr>
          <a:xfrm>
            <a:off x="7924800" y="5257800"/>
            <a:ext cx="762000" cy="276999"/>
          </a:xfrm>
          <a:prstGeom prst="rect">
            <a:avLst/>
          </a:prstGeom>
          <a:noFill/>
        </p:spPr>
        <p:txBody>
          <a:bodyPr wrap="square" lIns="0" tIns="0" rIns="0" bIns="0" rtlCol="0">
            <a:spAutoFit/>
          </a:bodyPr>
          <a:lstStyle/>
          <a:p>
            <a:pPr algn="ctr"/>
            <a:r>
              <a:rPr lang="en-GB" dirty="0"/>
              <a:t>999.99</a:t>
            </a:r>
          </a:p>
        </p:txBody>
      </p:sp>
      <p:sp>
        <p:nvSpPr>
          <p:cNvPr id="33" name="TextBox 32"/>
          <p:cNvSpPr txBox="1"/>
          <p:nvPr/>
        </p:nvSpPr>
        <p:spPr>
          <a:xfrm>
            <a:off x="8775279" y="5257800"/>
            <a:ext cx="762000" cy="276999"/>
          </a:xfrm>
          <a:prstGeom prst="rect">
            <a:avLst/>
          </a:prstGeom>
          <a:noFill/>
        </p:spPr>
        <p:txBody>
          <a:bodyPr wrap="square" lIns="0" tIns="0" rIns="0" bIns="0" rtlCol="0">
            <a:spAutoFit/>
          </a:bodyPr>
          <a:lstStyle/>
          <a:p>
            <a:pPr algn="ctr"/>
            <a:r>
              <a:rPr lang="en-GB" dirty="0"/>
              <a:t>1000.00</a:t>
            </a:r>
          </a:p>
        </p:txBody>
      </p:sp>
      <p:sp>
        <p:nvSpPr>
          <p:cNvPr id="34" name="TextBox 33"/>
          <p:cNvSpPr txBox="1"/>
          <p:nvPr/>
        </p:nvSpPr>
        <p:spPr>
          <a:xfrm>
            <a:off x="5791200" y="5534800"/>
            <a:ext cx="609600" cy="277000"/>
          </a:xfrm>
          <a:prstGeom prst="rect">
            <a:avLst/>
          </a:prstGeom>
          <a:noFill/>
        </p:spPr>
        <p:txBody>
          <a:bodyPr wrap="square" lIns="0" tIns="0" rIns="0" bIns="0" rtlCol="0">
            <a:spAutoFit/>
          </a:bodyPr>
          <a:lstStyle/>
          <a:p>
            <a:pPr algn="ctr"/>
            <a:r>
              <a:rPr lang="en-GB" dirty="0"/>
              <a:t>0.00</a:t>
            </a:r>
          </a:p>
        </p:txBody>
      </p:sp>
    </p:spTree>
    <p:extLst>
      <p:ext uri="{BB962C8B-B14F-4D97-AF65-F5344CB8AC3E}">
        <p14:creationId xmlns:p14="http://schemas.microsoft.com/office/powerpoint/2010/main" val="1726956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Character and String: “Password (6 – 10 character alphanumeric)”</a:t>
            </a:r>
          </a:p>
        </p:txBody>
      </p:sp>
      <p:cxnSp>
        <p:nvCxnSpPr>
          <p:cNvPr id="5" name="Straight Arrow Connector 4"/>
          <p:cNvCxnSpPr/>
          <p:nvPr/>
        </p:nvCxnSpPr>
        <p:spPr>
          <a:xfrm flipV="1">
            <a:off x="2438400" y="2514600"/>
            <a:ext cx="0" cy="3276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438400" y="5791200"/>
            <a:ext cx="6400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86000" y="3276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86000" y="44196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52800" y="4419600"/>
            <a:ext cx="419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90800" y="44196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43800" y="44196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52800" y="3276600"/>
            <a:ext cx="4191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0800" y="32766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543800" y="32766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200400" y="57912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7391400" y="579120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52800" y="4419600"/>
            <a:ext cx="0" cy="1219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543801" y="4419600"/>
            <a:ext cx="0" cy="1219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352800" y="2667000"/>
            <a:ext cx="0" cy="1219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43801" y="2667000"/>
            <a:ext cx="0" cy="1219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52800" y="3276600"/>
            <a:ext cx="0" cy="1219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543800" y="3276600"/>
            <a:ext cx="0" cy="1219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971800" y="5791200"/>
            <a:ext cx="381000" cy="277000"/>
          </a:xfrm>
          <a:prstGeom prst="rect">
            <a:avLst/>
          </a:prstGeom>
          <a:noFill/>
        </p:spPr>
        <p:txBody>
          <a:bodyPr wrap="square" lIns="0" tIns="0" rIns="0" bIns="0" rtlCol="0">
            <a:spAutoFit/>
          </a:bodyPr>
          <a:lstStyle/>
          <a:p>
            <a:pPr algn="ctr"/>
            <a:r>
              <a:rPr lang="en-GB" dirty="0"/>
              <a:t>‘/’</a:t>
            </a:r>
          </a:p>
        </p:txBody>
      </p:sp>
      <p:sp>
        <p:nvSpPr>
          <p:cNvPr id="29" name="TextBox 28"/>
          <p:cNvSpPr txBox="1"/>
          <p:nvPr/>
        </p:nvSpPr>
        <p:spPr>
          <a:xfrm>
            <a:off x="3429000" y="5791200"/>
            <a:ext cx="381000" cy="277000"/>
          </a:xfrm>
          <a:prstGeom prst="rect">
            <a:avLst/>
          </a:prstGeom>
          <a:noFill/>
        </p:spPr>
        <p:txBody>
          <a:bodyPr wrap="square" lIns="0" tIns="0" rIns="0" bIns="0" rtlCol="0">
            <a:spAutoFit/>
          </a:bodyPr>
          <a:lstStyle/>
          <a:p>
            <a:pPr algn="ctr"/>
            <a:r>
              <a:rPr lang="en-GB" dirty="0"/>
              <a:t>‘0’</a:t>
            </a:r>
          </a:p>
        </p:txBody>
      </p:sp>
      <p:sp>
        <p:nvSpPr>
          <p:cNvPr id="30" name="TextBox 29"/>
          <p:cNvSpPr txBox="1"/>
          <p:nvPr/>
        </p:nvSpPr>
        <p:spPr>
          <a:xfrm>
            <a:off x="7086600" y="5791200"/>
            <a:ext cx="381000" cy="277000"/>
          </a:xfrm>
          <a:prstGeom prst="rect">
            <a:avLst/>
          </a:prstGeom>
          <a:noFill/>
        </p:spPr>
        <p:txBody>
          <a:bodyPr wrap="square" lIns="0" tIns="0" rIns="0" bIns="0" rtlCol="0">
            <a:spAutoFit/>
          </a:bodyPr>
          <a:lstStyle/>
          <a:p>
            <a:pPr algn="ctr"/>
            <a:r>
              <a:rPr lang="en-GB" dirty="0"/>
              <a:t>‘z’</a:t>
            </a:r>
          </a:p>
        </p:txBody>
      </p:sp>
      <p:sp>
        <p:nvSpPr>
          <p:cNvPr id="31" name="TextBox 30"/>
          <p:cNvSpPr txBox="1"/>
          <p:nvPr/>
        </p:nvSpPr>
        <p:spPr>
          <a:xfrm>
            <a:off x="7620000" y="5791200"/>
            <a:ext cx="381000" cy="277000"/>
          </a:xfrm>
          <a:prstGeom prst="rect">
            <a:avLst/>
          </a:prstGeom>
          <a:noFill/>
        </p:spPr>
        <p:txBody>
          <a:bodyPr wrap="square" lIns="0" tIns="0" rIns="0" bIns="0" rtlCol="0">
            <a:spAutoFit/>
          </a:bodyPr>
          <a:lstStyle/>
          <a:p>
            <a:pPr algn="ctr"/>
            <a:r>
              <a:rPr lang="en-GB" dirty="0"/>
              <a:t>‘{’</a:t>
            </a:r>
          </a:p>
        </p:txBody>
      </p:sp>
      <p:sp>
        <p:nvSpPr>
          <p:cNvPr id="32" name="TextBox 31"/>
          <p:cNvSpPr txBox="1"/>
          <p:nvPr/>
        </p:nvSpPr>
        <p:spPr>
          <a:xfrm>
            <a:off x="5181944" y="3685401"/>
            <a:ext cx="456856" cy="276999"/>
          </a:xfrm>
          <a:prstGeom prst="rect">
            <a:avLst/>
          </a:prstGeom>
          <a:noFill/>
        </p:spPr>
        <p:txBody>
          <a:bodyPr wrap="none" lIns="0" tIns="0" rIns="0" bIns="0" rtlCol="0">
            <a:spAutoFit/>
          </a:bodyPr>
          <a:lstStyle/>
          <a:p>
            <a:r>
              <a:rPr lang="en-GB" dirty="0"/>
              <a:t>Valid</a:t>
            </a:r>
          </a:p>
        </p:txBody>
      </p:sp>
      <p:sp>
        <p:nvSpPr>
          <p:cNvPr id="33" name="TextBox 32"/>
          <p:cNvSpPr txBox="1"/>
          <p:nvPr/>
        </p:nvSpPr>
        <p:spPr>
          <a:xfrm>
            <a:off x="2566406" y="3609201"/>
            <a:ext cx="710194" cy="553998"/>
          </a:xfrm>
          <a:prstGeom prst="rect">
            <a:avLst/>
          </a:prstGeom>
          <a:noFill/>
        </p:spPr>
        <p:txBody>
          <a:bodyPr wrap="none" lIns="0" tIns="0" rIns="0" bIns="0" rtlCol="0">
            <a:spAutoFit/>
          </a:bodyPr>
          <a:lstStyle/>
          <a:p>
            <a:pPr algn="ctr"/>
            <a:r>
              <a:rPr lang="en-GB" dirty="0"/>
              <a:t>Invalid</a:t>
            </a:r>
          </a:p>
          <a:p>
            <a:pPr algn="ctr"/>
            <a:r>
              <a:rPr lang="en-GB" dirty="0"/>
              <a:t>too low</a:t>
            </a:r>
          </a:p>
        </p:txBody>
      </p:sp>
      <p:sp>
        <p:nvSpPr>
          <p:cNvPr id="35" name="TextBox 34"/>
          <p:cNvSpPr txBox="1"/>
          <p:nvPr/>
        </p:nvSpPr>
        <p:spPr>
          <a:xfrm>
            <a:off x="7671806" y="3609201"/>
            <a:ext cx="776816" cy="553998"/>
          </a:xfrm>
          <a:prstGeom prst="rect">
            <a:avLst/>
          </a:prstGeom>
          <a:noFill/>
        </p:spPr>
        <p:txBody>
          <a:bodyPr wrap="none" lIns="0" tIns="0" rIns="0" bIns="0" rtlCol="0">
            <a:spAutoFit/>
          </a:bodyPr>
          <a:lstStyle/>
          <a:p>
            <a:pPr algn="ctr"/>
            <a:r>
              <a:rPr lang="en-GB" dirty="0"/>
              <a:t>Invalid</a:t>
            </a:r>
          </a:p>
          <a:p>
            <a:pPr algn="ctr"/>
            <a:r>
              <a:rPr lang="en-GB" dirty="0"/>
              <a:t>too high</a:t>
            </a:r>
          </a:p>
        </p:txBody>
      </p:sp>
      <p:sp>
        <p:nvSpPr>
          <p:cNvPr id="36" name="TextBox 35"/>
          <p:cNvSpPr txBox="1"/>
          <p:nvPr/>
        </p:nvSpPr>
        <p:spPr>
          <a:xfrm>
            <a:off x="4419600" y="4676001"/>
            <a:ext cx="1954956" cy="276999"/>
          </a:xfrm>
          <a:prstGeom prst="rect">
            <a:avLst/>
          </a:prstGeom>
          <a:noFill/>
        </p:spPr>
        <p:txBody>
          <a:bodyPr wrap="square" lIns="0" tIns="0" rIns="0" bIns="0" rtlCol="0">
            <a:spAutoFit/>
          </a:bodyPr>
          <a:lstStyle/>
          <a:p>
            <a:pPr algn="ctr"/>
            <a:r>
              <a:rPr lang="en-GB" dirty="0"/>
              <a:t>Invalid, too short</a:t>
            </a:r>
          </a:p>
        </p:txBody>
      </p:sp>
      <p:sp>
        <p:nvSpPr>
          <p:cNvPr id="37" name="TextBox 36"/>
          <p:cNvSpPr txBox="1"/>
          <p:nvPr/>
        </p:nvSpPr>
        <p:spPr>
          <a:xfrm>
            <a:off x="4419600" y="2771001"/>
            <a:ext cx="1954956" cy="276999"/>
          </a:xfrm>
          <a:prstGeom prst="rect">
            <a:avLst/>
          </a:prstGeom>
          <a:noFill/>
        </p:spPr>
        <p:txBody>
          <a:bodyPr wrap="square" lIns="0" tIns="0" rIns="0" bIns="0" rtlCol="0">
            <a:spAutoFit/>
          </a:bodyPr>
          <a:lstStyle/>
          <a:p>
            <a:pPr algn="ctr"/>
            <a:r>
              <a:rPr lang="en-GB" dirty="0"/>
              <a:t>Invalid, too long</a:t>
            </a:r>
          </a:p>
        </p:txBody>
      </p:sp>
      <p:sp>
        <p:nvSpPr>
          <p:cNvPr id="38" name="TextBox 37"/>
          <p:cNvSpPr txBox="1"/>
          <p:nvPr/>
        </p:nvSpPr>
        <p:spPr>
          <a:xfrm>
            <a:off x="2057400" y="4447400"/>
            <a:ext cx="381000" cy="277000"/>
          </a:xfrm>
          <a:prstGeom prst="rect">
            <a:avLst/>
          </a:prstGeom>
          <a:noFill/>
        </p:spPr>
        <p:txBody>
          <a:bodyPr wrap="square" lIns="0" tIns="0" rIns="0" bIns="0" rtlCol="0">
            <a:spAutoFit/>
          </a:bodyPr>
          <a:lstStyle/>
          <a:p>
            <a:pPr algn="ctr"/>
            <a:r>
              <a:rPr lang="en-GB" dirty="0"/>
              <a:t>5</a:t>
            </a:r>
          </a:p>
        </p:txBody>
      </p:sp>
      <p:sp>
        <p:nvSpPr>
          <p:cNvPr id="39" name="TextBox 38"/>
          <p:cNvSpPr txBox="1"/>
          <p:nvPr/>
        </p:nvSpPr>
        <p:spPr>
          <a:xfrm>
            <a:off x="2057400" y="4114800"/>
            <a:ext cx="381000" cy="277000"/>
          </a:xfrm>
          <a:prstGeom prst="rect">
            <a:avLst/>
          </a:prstGeom>
          <a:noFill/>
        </p:spPr>
        <p:txBody>
          <a:bodyPr wrap="square" lIns="0" tIns="0" rIns="0" bIns="0" rtlCol="0">
            <a:spAutoFit/>
          </a:bodyPr>
          <a:lstStyle/>
          <a:p>
            <a:pPr algn="ctr"/>
            <a:r>
              <a:rPr lang="en-GB" dirty="0"/>
              <a:t>6</a:t>
            </a:r>
          </a:p>
        </p:txBody>
      </p:sp>
      <p:sp>
        <p:nvSpPr>
          <p:cNvPr id="40" name="TextBox 39"/>
          <p:cNvSpPr txBox="1"/>
          <p:nvPr/>
        </p:nvSpPr>
        <p:spPr>
          <a:xfrm>
            <a:off x="2057400" y="3304400"/>
            <a:ext cx="381000" cy="277000"/>
          </a:xfrm>
          <a:prstGeom prst="rect">
            <a:avLst/>
          </a:prstGeom>
          <a:noFill/>
        </p:spPr>
        <p:txBody>
          <a:bodyPr wrap="square" lIns="0" tIns="0" rIns="0" bIns="0" rtlCol="0">
            <a:spAutoFit/>
          </a:bodyPr>
          <a:lstStyle/>
          <a:p>
            <a:pPr algn="ctr"/>
            <a:r>
              <a:rPr lang="en-GB" dirty="0"/>
              <a:t>10</a:t>
            </a:r>
          </a:p>
        </p:txBody>
      </p:sp>
      <p:sp>
        <p:nvSpPr>
          <p:cNvPr id="41" name="TextBox 40"/>
          <p:cNvSpPr txBox="1"/>
          <p:nvPr/>
        </p:nvSpPr>
        <p:spPr>
          <a:xfrm>
            <a:off x="2057400" y="2971800"/>
            <a:ext cx="381000" cy="277000"/>
          </a:xfrm>
          <a:prstGeom prst="rect">
            <a:avLst/>
          </a:prstGeom>
          <a:noFill/>
        </p:spPr>
        <p:txBody>
          <a:bodyPr wrap="square" lIns="0" tIns="0" rIns="0" bIns="0" rtlCol="0">
            <a:spAutoFit/>
          </a:bodyPr>
          <a:lstStyle/>
          <a:p>
            <a:pPr algn="ctr"/>
            <a:r>
              <a:rPr lang="en-GB" dirty="0"/>
              <a:t>11</a:t>
            </a:r>
          </a:p>
        </p:txBody>
      </p:sp>
    </p:spTree>
    <p:extLst>
      <p:ext uri="{BB962C8B-B14F-4D97-AF65-F5344CB8AC3E}">
        <p14:creationId xmlns:p14="http://schemas.microsoft.com/office/powerpoint/2010/main" val="1726956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Date: “Enter the departure date for your flight”</a:t>
            </a:r>
          </a:p>
        </p:txBody>
      </p:sp>
      <p:cxnSp>
        <p:nvCxnSpPr>
          <p:cNvPr id="16" name="Straight Connector 15"/>
          <p:cNvCxnSpPr/>
          <p:nvPr/>
        </p:nvCxnSpPr>
        <p:spPr>
          <a:xfrm>
            <a:off x="3352800" y="28055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90800" y="28055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81600" y="28055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352800" y="25769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76400" y="2452301"/>
            <a:ext cx="1548394" cy="276999"/>
          </a:xfrm>
          <a:prstGeom prst="rect">
            <a:avLst/>
          </a:prstGeom>
          <a:noFill/>
        </p:spPr>
        <p:txBody>
          <a:bodyPr wrap="square" lIns="0" tIns="0" rIns="0" bIns="0" rtlCol="0">
            <a:spAutoFit/>
          </a:bodyPr>
          <a:lstStyle/>
          <a:p>
            <a:pPr algn="r"/>
            <a:r>
              <a:rPr lang="en-GB" dirty="0"/>
              <a:t>Invalid, too low</a:t>
            </a:r>
          </a:p>
        </p:txBody>
      </p:sp>
      <p:sp>
        <p:nvSpPr>
          <p:cNvPr id="37" name="TextBox 36"/>
          <p:cNvSpPr txBox="1"/>
          <p:nvPr/>
        </p:nvSpPr>
        <p:spPr>
          <a:xfrm>
            <a:off x="5284044" y="2438400"/>
            <a:ext cx="1954956" cy="276999"/>
          </a:xfrm>
          <a:prstGeom prst="rect">
            <a:avLst/>
          </a:prstGeom>
          <a:noFill/>
        </p:spPr>
        <p:txBody>
          <a:bodyPr wrap="square" lIns="0" tIns="0" rIns="0" bIns="0" rtlCol="0">
            <a:spAutoFit/>
          </a:bodyPr>
          <a:lstStyle/>
          <a:p>
            <a:r>
              <a:rPr lang="en-GB" dirty="0"/>
              <a:t>Invalid, too high</a:t>
            </a:r>
          </a:p>
        </p:txBody>
      </p:sp>
      <p:sp>
        <p:nvSpPr>
          <p:cNvPr id="40" name="TextBox 39"/>
          <p:cNvSpPr txBox="1"/>
          <p:nvPr/>
        </p:nvSpPr>
        <p:spPr>
          <a:xfrm>
            <a:off x="2971800" y="2833300"/>
            <a:ext cx="381000" cy="277000"/>
          </a:xfrm>
          <a:prstGeom prst="rect">
            <a:avLst/>
          </a:prstGeom>
          <a:noFill/>
        </p:spPr>
        <p:txBody>
          <a:bodyPr wrap="square" lIns="0" tIns="0" rIns="0" bIns="0" rtlCol="0">
            <a:spAutoFit/>
          </a:bodyPr>
          <a:lstStyle/>
          <a:p>
            <a:pPr algn="ctr"/>
            <a:r>
              <a:rPr lang="en-GB" dirty="0"/>
              <a:t>0</a:t>
            </a:r>
          </a:p>
        </p:txBody>
      </p:sp>
      <p:sp>
        <p:nvSpPr>
          <p:cNvPr id="42" name="TextBox 41"/>
          <p:cNvSpPr txBox="1"/>
          <p:nvPr/>
        </p:nvSpPr>
        <p:spPr>
          <a:xfrm>
            <a:off x="3352800" y="2833300"/>
            <a:ext cx="381000" cy="277000"/>
          </a:xfrm>
          <a:prstGeom prst="rect">
            <a:avLst/>
          </a:prstGeom>
          <a:noFill/>
        </p:spPr>
        <p:txBody>
          <a:bodyPr wrap="square" lIns="0" tIns="0" rIns="0" bIns="0" rtlCol="0">
            <a:spAutoFit/>
          </a:bodyPr>
          <a:lstStyle/>
          <a:p>
            <a:pPr algn="ctr"/>
            <a:r>
              <a:rPr lang="en-GB" dirty="0"/>
              <a:t>1</a:t>
            </a:r>
          </a:p>
        </p:txBody>
      </p:sp>
      <p:cxnSp>
        <p:nvCxnSpPr>
          <p:cNvPr id="45" name="Straight Connector 44"/>
          <p:cNvCxnSpPr/>
          <p:nvPr/>
        </p:nvCxnSpPr>
        <p:spPr>
          <a:xfrm>
            <a:off x="5181944" y="25769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800944" y="2833300"/>
            <a:ext cx="381000" cy="277000"/>
          </a:xfrm>
          <a:prstGeom prst="rect">
            <a:avLst/>
          </a:prstGeom>
          <a:noFill/>
        </p:spPr>
        <p:txBody>
          <a:bodyPr wrap="square" lIns="0" tIns="0" rIns="0" bIns="0" rtlCol="0">
            <a:spAutoFit/>
          </a:bodyPr>
          <a:lstStyle/>
          <a:p>
            <a:pPr algn="ctr"/>
            <a:r>
              <a:rPr lang="en-GB" dirty="0"/>
              <a:t>12</a:t>
            </a:r>
          </a:p>
        </p:txBody>
      </p:sp>
      <p:sp>
        <p:nvSpPr>
          <p:cNvPr id="48" name="TextBox 47"/>
          <p:cNvSpPr txBox="1"/>
          <p:nvPr/>
        </p:nvSpPr>
        <p:spPr>
          <a:xfrm>
            <a:off x="5181944" y="2833300"/>
            <a:ext cx="381000" cy="277000"/>
          </a:xfrm>
          <a:prstGeom prst="rect">
            <a:avLst/>
          </a:prstGeom>
          <a:noFill/>
        </p:spPr>
        <p:txBody>
          <a:bodyPr wrap="square" lIns="0" tIns="0" rIns="0" bIns="0" rtlCol="0">
            <a:spAutoFit/>
          </a:bodyPr>
          <a:lstStyle/>
          <a:p>
            <a:pPr algn="ctr"/>
            <a:r>
              <a:rPr lang="en-GB" dirty="0"/>
              <a:t>13</a:t>
            </a:r>
          </a:p>
        </p:txBody>
      </p:sp>
      <p:cxnSp>
        <p:nvCxnSpPr>
          <p:cNvPr id="49" name="Straight Connector 48"/>
          <p:cNvCxnSpPr/>
          <p:nvPr/>
        </p:nvCxnSpPr>
        <p:spPr>
          <a:xfrm>
            <a:off x="3352800" y="41910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590800" y="41910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181600" y="41910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352800" y="39624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676400" y="3837801"/>
            <a:ext cx="1548394" cy="276999"/>
          </a:xfrm>
          <a:prstGeom prst="rect">
            <a:avLst/>
          </a:prstGeom>
          <a:noFill/>
        </p:spPr>
        <p:txBody>
          <a:bodyPr wrap="square" lIns="0" tIns="0" rIns="0" bIns="0" rtlCol="0">
            <a:spAutoFit/>
          </a:bodyPr>
          <a:lstStyle/>
          <a:p>
            <a:pPr algn="r"/>
            <a:r>
              <a:rPr lang="en-GB" dirty="0"/>
              <a:t>Invalid, too low</a:t>
            </a:r>
          </a:p>
        </p:txBody>
      </p:sp>
      <p:sp>
        <p:nvSpPr>
          <p:cNvPr id="54" name="TextBox 53"/>
          <p:cNvSpPr txBox="1"/>
          <p:nvPr/>
        </p:nvSpPr>
        <p:spPr>
          <a:xfrm>
            <a:off x="5284044" y="3823900"/>
            <a:ext cx="1954956" cy="276999"/>
          </a:xfrm>
          <a:prstGeom prst="rect">
            <a:avLst/>
          </a:prstGeom>
          <a:noFill/>
        </p:spPr>
        <p:txBody>
          <a:bodyPr wrap="square" lIns="0" tIns="0" rIns="0" bIns="0" rtlCol="0">
            <a:spAutoFit/>
          </a:bodyPr>
          <a:lstStyle/>
          <a:p>
            <a:r>
              <a:rPr lang="en-GB" dirty="0"/>
              <a:t>Invalid, too high</a:t>
            </a:r>
          </a:p>
        </p:txBody>
      </p:sp>
      <p:sp>
        <p:nvSpPr>
          <p:cNvPr id="55" name="TextBox 54"/>
          <p:cNvSpPr txBox="1"/>
          <p:nvPr/>
        </p:nvSpPr>
        <p:spPr>
          <a:xfrm>
            <a:off x="2971800" y="4218800"/>
            <a:ext cx="381000" cy="277000"/>
          </a:xfrm>
          <a:prstGeom prst="rect">
            <a:avLst/>
          </a:prstGeom>
          <a:noFill/>
        </p:spPr>
        <p:txBody>
          <a:bodyPr wrap="square" lIns="0" tIns="0" rIns="0" bIns="0" rtlCol="0">
            <a:spAutoFit/>
          </a:bodyPr>
          <a:lstStyle/>
          <a:p>
            <a:pPr algn="ctr"/>
            <a:r>
              <a:rPr lang="en-GB" dirty="0"/>
              <a:t>0</a:t>
            </a:r>
          </a:p>
        </p:txBody>
      </p:sp>
      <p:sp>
        <p:nvSpPr>
          <p:cNvPr id="56" name="TextBox 55"/>
          <p:cNvSpPr txBox="1"/>
          <p:nvPr/>
        </p:nvSpPr>
        <p:spPr>
          <a:xfrm>
            <a:off x="3352800" y="4218800"/>
            <a:ext cx="381000" cy="277000"/>
          </a:xfrm>
          <a:prstGeom prst="rect">
            <a:avLst/>
          </a:prstGeom>
          <a:noFill/>
        </p:spPr>
        <p:txBody>
          <a:bodyPr wrap="square" lIns="0" tIns="0" rIns="0" bIns="0" rtlCol="0">
            <a:spAutoFit/>
          </a:bodyPr>
          <a:lstStyle/>
          <a:p>
            <a:pPr algn="ctr"/>
            <a:r>
              <a:rPr lang="en-GB" dirty="0"/>
              <a:t>1</a:t>
            </a:r>
          </a:p>
        </p:txBody>
      </p:sp>
      <p:cxnSp>
        <p:nvCxnSpPr>
          <p:cNvPr id="57" name="Straight Connector 56"/>
          <p:cNvCxnSpPr/>
          <p:nvPr/>
        </p:nvCxnSpPr>
        <p:spPr>
          <a:xfrm>
            <a:off x="5181944" y="39624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572000" y="4218800"/>
            <a:ext cx="609944" cy="276999"/>
          </a:xfrm>
          <a:prstGeom prst="rect">
            <a:avLst/>
          </a:prstGeom>
          <a:noFill/>
        </p:spPr>
        <p:txBody>
          <a:bodyPr wrap="square" lIns="0" tIns="0" rIns="0" bIns="0" rtlCol="0">
            <a:spAutoFit/>
          </a:bodyPr>
          <a:lstStyle/>
          <a:p>
            <a:pPr algn="ctr"/>
            <a:r>
              <a:rPr lang="en-GB" dirty="0"/>
              <a:t>max</a:t>
            </a:r>
          </a:p>
        </p:txBody>
      </p:sp>
      <p:sp>
        <p:nvSpPr>
          <p:cNvPr id="59" name="TextBox 58"/>
          <p:cNvSpPr txBox="1"/>
          <p:nvPr/>
        </p:nvSpPr>
        <p:spPr>
          <a:xfrm>
            <a:off x="5181944" y="4218800"/>
            <a:ext cx="837856" cy="276999"/>
          </a:xfrm>
          <a:prstGeom prst="rect">
            <a:avLst/>
          </a:prstGeom>
          <a:noFill/>
        </p:spPr>
        <p:txBody>
          <a:bodyPr wrap="square" lIns="0" tIns="0" rIns="0" bIns="0" rtlCol="0">
            <a:spAutoFit/>
          </a:bodyPr>
          <a:lstStyle/>
          <a:p>
            <a:pPr algn="ctr"/>
            <a:r>
              <a:rPr lang="en-GB" dirty="0"/>
              <a:t>max + 1</a:t>
            </a:r>
          </a:p>
        </p:txBody>
      </p:sp>
      <p:sp>
        <p:nvSpPr>
          <p:cNvPr id="60" name="TextBox 59"/>
          <p:cNvSpPr txBox="1"/>
          <p:nvPr/>
        </p:nvSpPr>
        <p:spPr>
          <a:xfrm>
            <a:off x="4038600" y="3851701"/>
            <a:ext cx="456856" cy="276999"/>
          </a:xfrm>
          <a:prstGeom prst="rect">
            <a:avLst/>
          </a:prstGeom>
          <a:noFill/>
        </p:spPr>
        <p:txBody>
          <a:bodyPr wrap="none" lIns="0" tIns="0" rIns="0" bIns="0" rtlCol="0">
            <a:spAutoFit/>
          </a:bodyPr>
          <a:lstStyle/>
          <a:p>
            <a:r>
              <a:rPr lang="en-GB" dirty="0"/>
              <a:t>Valid</a:t>
            </a:r>
          </a:p>
        </p:txBody>
      </p:sp>
      <p:sp>
        <p:nvSpPr>
          <p:cNvPr id="61" name="TextBox 60"/>
          <p:cNvSpPr txBox="1"/>
          <p:nvPr/>
        </p:nvSpPr>
        <p:spPr>
          <a:xfrm>
            <a:off x="4038600" y="2466201"/>
            <a:ext cx="456856" cy="276999"/>
          </a:xfrm>
          <a:prstGeom prst="rect">
            <a:avLst/>
          </a:prstGeom>
          <a:noFill/>
        </p:spPr>
        <p:txBody>
          <a:bodyPr wrap="none" lIns="0" tIns="0" rIns="0" bIns="0" rtlCol="0">
            <a:spAutoFit/>
          </a:bodyPr>
          <a:lstStyle/>
          <a:p>
            <a:r>
              <a:rPr lang="en-GB" dirty="0"/>
              <a:t>Valid</a:t>
            </a:r>
          </a:p>
        </p:txBody>
      </p:sp>
      <p:cxnSp>
        <p:nvCxnSpPr>
          <p:cNvPr id="62" name="Straight Connector 61"/>
          <p:cNvCxnSpPr/>
          <p:nvPr/>
        </p:nvCxnSpPr>
        <p:spPr>
          <a:xfrm>
            <a:off x="3352800" y="57011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590800" y="57011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181600" y="57011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352800" y="54725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676400" y="5347901"/>
            <a:ext cx="1548394" cy="276999"/>
          </a:xfrm>
          <a:prstGeom prst="rect">
            <a:avLst/>
          </a:prstGeom>
          <a:noFill/>
        </p:spPr>
        <p:txBody>
          <a:bodyPr wrap="square" lIns="0" tIns="0" rIns="0" bIns="0" rtlCol="0">
            <a:spAutoFit/>
          </a:bodyPr>
          <a:lstStyle/>
          <a:p>
            <a:pPr algn="r"/>
            <a:r>
              <a:rPr lang="en-GB" dirty="0"/>
              <a:t>Invalid, too low</a:t>
            </a:r>
          </a:p>
        </p:txBody>
      </p:sp>
      <p:sp>
        <p:nvSpPr>
          <p:cNvPr id="67" name="TextBox 66"/>
          <p:cNvSpPr txBox="1"/>
          <p:nvPr/>
        </p:nvSpPr>
        <p:spPr>
          <a:xfrm>
            <a:off x="5284044" y="5334000"/>
            <a:ext cx="1954956" cy="276999"/>
          </a:xfrm>
          <a:prstGeom prst="rect">
            <a:avLst/>
          </a:prstGeom>
          <a:noFill/>
        </p:spPr>
        <p:txBody>
          <a:bodyPr wrap="square" lIns="0" tIns="0" rIns="0" bIns="0" rtlCol="0">
            <a:spAutoFit/>
          </a:bodyPr>
          <a:lstStyle/>
          <a:p>
            <a:r>
              <a:rPr lang="en-GB" dirty="0"/>
              <a:t>Invalid, too high</a:t>
            </a:r>
          </a:p>
        </p:txBody>
      </p:sp>
      <p:sp>
        <p:nvSpPr>
          <p:cNvPr id="68" name="TextBox 67"/>
          <p:cNvSpPr txBox="1"/>
          <p:nvPr/>
        </p:nvSpPr>
        <p:spPr>
          <a:xfrm>
            <a:off x="2590800" y="5728900"/>
            <a:ext cx="762000" cy="276999"/>
          </a:xfrm>
          <a:prstGeom prst="rect">
            <a:avLst/>
          </a:prstGeom>
          <a:noFill/>
        </p:spPr>
        <p:txBody>
          <a:bodyPr wrap="square" lIns="0" tIns="0" rIns="0" bIns="0" rtlCol="0">
            <a:spAutoFit/>
          </a:bodyPr>
          <a:lstStyle/>
          <a:p>
            <a:pPr algn="ctr"/>
            <a:r>
              <a:rPr lang="en-GB" dirty="0"/>
              <a:t>min - 1</a:t>
            </a:r>
          </a:p>
        </p:txBody>
      </p:sp>
      <p:sp>
        <p:nvSpPr>
          <p:cNvPr id="69" name="TextBox 68"/>
          <p:cNvSpPr txBox="1"/>
          <p:nvPr/>
        </p:nvSpPr>
        <p:spPr>
          <a:xfrm>
            <a:off x="3352800" y="5728900"/>
            <a:ext cx="381000" cy="277000"/>
          </a:xfrm>
          <a:prstGeom prst="rect">
            <a:avLst/>
          </a:prstGeom>
          <a:noFill/>
        </p:spPr>
        <p:txBody>
          <a:bodyPr wrap="square" lIns="0" tIns="0" rIns="0" bIns="0" rtlCol="0">
            <a:spAutoFit/>
          </a:bodyPr>
          <a:lstStyle/>
          <a:p>
            <a:pPr algn="ctr"/>
            <a:r>
              <a:rPr lang="en-GB" dirty="0"/>
              <a:t>min</a:t>
            </a:r>
          </a:p>
        </p:txBody>
      </p:sp>
      <p:cxnSp>
        <p:nvCxnSpPr>
          <p:cNvPr id="70" name="Straight Connector 69"/>
          <p:cNvCxnSpPr/>
          <p:nvPr/>
        </p:nvCxnSpPr>
        <p:spPr>
          <a:xfrm>
            <a:off x="5181944" y="54725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572000" y="5728900"/>
            <a:ext cx="609944" cy="276999"/>
          </a:xfrm>
          <a:prstGeom prst="rect">
            <a:avLst/>
          </a:prstGeom>
          <a:noFill/>
        </p:spPr>
        <p:txBody>
          <a:bodyPr wrap="square" lIns="0" tIns="0" rIns="0" bIns="0" rtlCol="0">
            <a:spAutoFit/>
          </a:bodyPr>
          <a:lstStyle/>
          <a:p>
            <a:pPr algn="ctr"/>
            <a:r>
              <a:rPr lang="en-GB" dirty="0"/>
              <a:t>max</a:t>
            </a:r>
          </a:p>
        </p:txBody>
      </p:sp>
      <p:sp>
        <p:nvSpPr>
          <p:cNvPr id="72" name="TextBox 71"/>
          <p:cNvSpPr txBox="1"/>
          <p:nvPr/>
        </p:nvSpPr>
        <p:spPr>
          <a:xfrm>
            <a:off x="5181944" y="5728900"/>
            <a:ext cx="837856" cy="276999"/>
          </a:xfrm>
          <a:prstGeom prst="rect">
            <a:avLst/>
          </a:prstGeom>
          <a:noFill/>
        </p:spPr>
        <p:txBody>
          <a:bodyPr wrap="square" lIns="0" tIns="0" rIns="0" bIns="0" rtlCol="0">
            <a:spAutoFit/>
          </a:bodyPr>
          <a:lstStyle/>
          <a:p>
            <a:pPr algn="ctr"/>
            <a:r>
              <a:rPr lang="en-GB" dirty="0"/>
              <a:t>max + 1</a:t>
            </a:r>
          </a:p>
        </p:txBody>
      </p:sp>
      <p:sp>
        <p:nvSpPr>
          <p:cNvPr id="73" name="TextBox 72"/>
          <p:cNvSpPr txBox="1"/>
          <p:nvPr/>
        </p:nvSpPr>
        <p:spPr>
          <a:xfrm>
            <a:off x="4038600" y="5361801"/>
            <a:ext cx="456856" cy="276999"/>
          </a:xfrm>
          <a:prstGeom prst="rect">
            <a:avLst/>
          </a:prstGeom>
          <a:noFill/>
        </p:spPr>
        <p:txBody>
          <a:bodyPr wrap="none" lIns="0" tIns="0" rIns="0" bIns="0" rtlCol="0">
            <a:spAutoFit/>
          </a:bodyPr>
          <a:lstStyle/>
          <a:p>
            <a:r>
              <a:rPr lang="en-GB" dirty="0"/>
              <a:t>Valid</a:t>
            </a:r>
          </a:p>
        </p:txBody>
      </p:sp>
      <p:sp>
        <p:nvSpPr>
          <p:cNvPr id="74" name="Line Callout 1 (Accent Bar) 73"/>
          <p:cNvSpPr/>
          <p:nvPr/>
        </p:nvSpPr>
        <p:spPr>
          <a:xfrm>
            <a:off x="7772400" y="3273251"/>
            <a:ext cx="4114800" cy="1156900"/>
          </a:xfrm>
          <a:prstGeom prst="accentCallout1">
            <a:avLst>
              <a:gd name="adj1" fmla="val 43231"/>
              <a:gd name="adj2" fmla="val -2777"/>
              <a:gd name="adj3" fmla="val 85667"/>
              <a:gd name="adj4" fmla="val -39444"/>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GB" sz="2400" dirty="0">
                <a:solidFill>
                  <a:schemeClr val="tx1"/>
                </a:solidFill>
              </a:rPr>
              <a:t>Maximum number of days depends on the month in eleven cases and the year in one case.</a:t>
            </a:r>
          </a:p>
        </p:txBody>
      </p:sp>
      <p:sp>
        <p:nvSpPr>
          <p:cNvPr id="41" name="Line Callout 1 (Accent Bar) 40"/>
          <p:cNvSpPr/>
          <p:nvPr/>
        </p:nvSpPr>
        <p:spPr>
          <a:xfrm>
            <a:off x="7772400" y="4998050"/>
            <a:ext cx="4114800" cy="1156900"/>
          </a:xfrm>
          <a:prstGeom prst="accentCallout1">
            <a:avLst>
              <a:gd name="adj1" fmla="val 23471"/>
              <a:gd name="adj2" fmla="val -2407"/>
              <a:gd name="adj3" fmla="val 73812"/>
              <a:gd name="adj4" fmla="val -39444"/>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GB" sz="2400" dirty="0">
                <a:solidFill>
                  <a:schemeClr val="tx1"/>
                </a:solidFill>
              </a:rPr>
              <a:t>Minimum  and maximum year depends on the application in many cases.</a:t>
            </a:r>
          </a:p>
        </p:txBody>
      </p:sp>
    </p:spTree>
    <p:extLst>
      <p:ext uri="{BB962C8B-B14F-4D97-AF65-F5344CB8AC3E}">
        <p14:creationId xmlns:p14="http://schemas.microsoft.com/office/powerpoint/2010/main" val="1726956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Time: “Enter the departure time for your flight”</a:t>
            </a:r>
          </a:p>
        </p:txBody>
      </p:sp>
      <p:cxnSp>
        <p:nvCxnSpPr>
          <p:cNvPr id="42" name="Straight Connector 41"/>
          <p:cNvCxnSpPr/>
          <p:nvPr/>
        </p:nvCxnSpPr>
        <p:spPr>
          <a:xfrm>
            <a:off x="3352800" y="28055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590800" y="28055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181600" y="28055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352800" y="25769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76400" y="2452301"/>
            <a:ext cx="1548394" cy="276999"/>
          </a:xfrm>
          <a:prstGeom prst="rect">
            <a:avLst/>
          </a:prstGeom>
          <a:noFill/>
        </p:spPr>
        <p:txBody>
          <a:bodyPr wrap="square" lIns="0" tIns="0" rIns="0" bIns="0" rtlCol="0">
            <a:spAutoFit/>
          </a:bodyPr>
          <a:lstStyle/>
          <a:p>
            <a:pPr algn="r"/>
            <a:r>
              <a:rPr lang="en-GB" dirty="0"/>
              <a:t>Invalid, too low</a:t>
            </a:r>
          </a:p>
        </p:txBody>
      </p:sp>
      <p:sp>
        <p:nvSpPr>
          <p:cNvPr id="47" name="TextBox 46"/>
          <p:cNvSpPr txBox="1"/>
          <p:nvPr/>
        </p:nvSpPr>
        <p:spPr>
          <a:xfrm>
            <a:off x="5284044" y="2438400"/>
            <a:ext cx="1954956" cy="276999"/>
          </a:xfrm>
          <a:prstGeom prst="rect">
            <a:avLst/>
          </a:prstGeom>
          <a:noFill/>
        </p:spPr>
        <p:txBody>
          <a:bodyPr wrap="square" lIns="0" tIns="0" rIns="0" bIns="0" rtlCol="0">
            <a:spAutoFit/>
          </a:bodyPr>
          <a:lstStyle/>
          <a:p>
            <a:r>
              <a:rPr lang="en-GB" dirty="0"/>
              <a:t>Invalid, too high</a:t>
            </a:r>
          </a:p>
        </p:txBody>
      </p:sp>
      <p:sp>
        <p:nvSpPr>
          <p:cNvPr id="48" name="TextBox 47"/>
          <p:cNvSpPr txBox="1"/>
          <p:nvPr/>
        </p:nvSpPr>
        <p:spPr>
          <a:xfrm>
            <a:off x="2971800" y="2833300"/>
            <a:ext cx="381000" cy="277000"/>
          </a:xfrm>
          <a:prstGeom prst="rect">
            <a:avLst/>
          </a:prstGeom>
          <a:noFill/>
        </p:spPr>
        <p:txBody>
          <a:bodyPr wrap="square" lIns="0" tIns="0" rIns="0" bIns="0" rtlCol="0">
            <a:spAutoFit/>
          </a:bodyPr>
          <a:lstStyle/>
          <a:p>
            <a:pPr algn="ctr"/>
            <a:r>
              <a:rPr lang="en-GB" dirty="0"/>
              <a:t>0</a:t>
            </a:r>
          </a:p>
        </p:txBody>
      </p:sp>
      <p:sp>
        <p:nvSpPr>
          <p:cNvPr id="49" name="TextBox 48"/>
          <p:cNvSpPr txBox="1"/>
          <p:nvPr/>
        </p:nvSpPr>
        <p:spPr>
          <a:xfrm>
            <a:off x="3352800" y="2833300"/>
            <a:ext cx="381000" cy="277000"/>
          </a:xfrm>
          <a:prstGeom prst="rect">
            <a:avLst/>
          </a:prstGeom>
          <a:noFill/>
        </p:spPr>
        <p:txBody>
          <a:bodyPr wrap="square" lIns="0" tIns="0" rIns="0" bIns="0" rtlCol="0">
            <a:spAutoFit/>
          </a:bodyPr>
          <a:lstStyle/>
          <a:p>
            <a:pPr algn="ctr"/>
            <a:r>
              <a:rPr lang="en-GB" dirty="0"/>
              <a:t>1</a:t>
            </a:r>
          </a:p>
        </p:txBody>
      </p:sp>
      <p:cxnSp>
        <p:nvCxnSpPr>
          <p:cNvPr id="50" name="Straight Connector 49"/>
          <p:cNvCxnSpPr/>
          <p:nvPr/>
        </p:nvCxnSpPr>
        <p:spPr>
          <a:xfrm>
            <a:off x="5181944" y="25769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800944" y="2833300"/>
            <a:ext cx="381000" cy="277000"/>
          </a:xfrm>
          <a:prstGeom prst="rect">
            <a:avLst/>
          </a:prstGeom>
          <a:noFill/>
        </p:spPr>
        <p:txBody>
          <a:bodyPr wrap="square" lIns="0" tIns="0" rIns="0" bIns="0" rtlCol="0">
            <a:spAutoFit/>
          </a:bodyPr>
          <a:lstStyle/>
          <a:p>
            <a:pPr algn="ctr"/>
            <a:r>
              <a:rPr lang="en-GB" dirty="0"/>
              <a:t>12</a:t>
            </a:r>
          </a:p>
        </p:txBody>
      </p:sp>
      <p:sp>
        <p:nvSpPr>
          <p:cNvPr id="52" name="TextBox 51"/>
          <p:cNvSpPr txBox="1"/>
          <p:nvPr/>
        </p:nvSpPr>
        <p:spPr>
          <a:xfrm>
            <a:off x="5181944" y="2833300"/>
            <a:ext cx="381000" cy="277000"/>
          </a:xfrm>
          <a:prstGeom prst="rect">
            <a:avLst/>
          </a:prstGeom>
          <a:noFill/>
        </p:spPr>
        <p:txBody>
          <a:bodyPr wrap="square" lIns="0" tIns="0" rIns="0" bIns="0" rtlCol="0">
            <a:spAutoFit/>
          </a:bodyPr>
          <a:lstStyle/>
          <a:p>
            <a:pPr algn="ctr"/>
            <a:r>
              <a:rPr lang="en-GB" dirty="0"/>
              <a:t>13</a:t>
            </a:r>
          </a:p>
        </p:txBody>
      </p:sp>
      <p:cxnSp>
        <p:nvCxnSpPr>
          <p:cNvPr id="53" name="Straight Connector 52"/>
          <p:cNvCxnSpPr/>
          <p:nvPr/>
        </p:nvCxnSpPr>
        <p:spPr>
          <a:xfrm>
            <a:off x="3352800" y="41910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590800" y="41910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81600" y="41910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352800" y="39624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76400" y="3837801"/>
            <a:ext cx="1548394" cy="276999"/>
          </a:xfrm>
          <a:prstGeom prst="rect">
            <a:avLst/>
          </a:prstGeom>
          <a:noFill/>
        </p:spPr>
        <p:txBody>
          <a:bodyPr wrap="square" lIns="0" tIns="0" rIns="0" bIns="0" rtlCol="0">
            <a:spAutoFit/>
          </a:bodyPr>
          <a:lstStyle/>
          <a:p>
            <a:pPr algn="r"/>
            <a:r>
              <a:rPr lang="en-GB" dirty="0"/>
              <a:t>Invalid, too low</a:t>
            </a:r>
          </a:p>
        </p:txBody>
      </p:sp>
      <p:sp>
        <p:nvSpPr>
          <p:cNvPr id="58" name="TextBox 57"/>
          <p:cNvSpPr txBox="1"/>
          <p:nvPr/>
        </p:nvSpPr>
        <p:spPr>
          <a:xfrm>
            <a:off x="5284044" y="3823900"/>
            <a:ext cx="1954956" cy="276999"/>
          </a:xfrm>
          <a:prstGeom prst="rect">
            <a:avLst/>
          </a:prstGeom>
          <a:noFill/>
        </p:spPr>
        <p:txBody>
          <a:bodyPr wrap="square" lIns="0" tIns="0" rIns="0" bIns="0" rtlCol="0">
            <a:spAutoFit/>
          </a:bodyPr>
          <a:lstStyle/>
          <a:p>
            <a:r>
              <a:rPr lang="en-GB" dirty="0"/>
              <a:t>Invalid, too high</a:t>
            </a:r>
          </a:p>
        </p:txBody>
      </p:sp>
      <p:sp>
        <p:nvSpPr>
          <p:cNvPr id="59" name="TextBox 58"/>
          <p:cNvSpPr txBox="1"/>
          <p:nvPr/>
        </p:nvSpPr>
        <p:spPr>
          <a:xfrm>
            <a:off x="2971800" y="4218800"/>
            <a:ext cx="381000" cy="277000"/>
          </a:xfrm>
          <a:prstGeom prst="rect">
            <a:avLst/>
          </a:prstGeom>
          <a:noFill/>
        </p:spPr>
        <p:txBody>
          <a:bodyPr wrap="square" lIns="0" tIns="0" rIns="0" bIns="0" rtlCol="0">
            <a:spAutoFit/>
          </a:bodyPr>
          <a:lstStyle/>
          <a:p>
            <a:pPr algn="ctr"/>
            <a:r>
              <a:rPr lang="en-GB" dirty="0"/>
              <a:t>-1</a:t>
            </a:r>
          </a:p>
        </p:txBody>
      </p:sp>
      <p:sp>
        <p:nvSpPr>
          <p:cNvPr id="60" name="TextBox 59"/>
          <p:cNvSpPr txBox="1"/>
          <p:nvPr/>
        </p:nvSpPr>
        <p:spPr>
          <a:xfrm>
            <a:off x="3352800" y="4218800"/>
            <a:ext cx="381000" cy="277000"/>
          </a:xfrm>
          <a:prstGeom prst="rect">
            <a:avLst/>
          </a:prstGeom>
          <a:noFill/>
        </p:spPr>
        <p:txBody>
          <a:bodyPr wrap="square" lIns="0" tIns="0" rIns="0" bIns="0" rtlCol="0">
            <a:spAutoFit/>
          </a:bodyPr>
          <a:lstStyle/>
          <a:p>
            <a:pPr algn="ctr"/>
            <a:r>
              <a:rPr lang="en-GB" dirty="0"/>
              <a:t>0</a:t>
            </a:r>
          </a:p>
        </p:txBody>
      </p:sp>
      <p:cxnSp>
        <p:nvCxnSpPr>
          <p:cNvPr id="61" name="Straight Connector 60"/>
          <p:cNvCxnSpPr/>
          <p:nvPr/>
        </p:nvCxnSpPr>
        <p:spPr>
          <a:xfrm>
            <a:off x="5181944" y="39624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572000" y="4218800"/>
            <a:ext cx="609944" cy="276999"/>
          </a:xfrm>
          <a:prstGeom prst="rect">
            <a:avLst/>
          </a:prstGeom>
          <a:noFill/>
        </p:spPr>
        <p:txBody>
          <a:bodyPr wrap="square" lIns="0" tIns="0" rIns="0" bIns="0" rtlCol="0">
            <a:spAutoFit/>
          </a:bodyPr>
          <a:lstStyle/>
          <a:p>
            <a:pPr algn="ctr"/>
            <a:r>
              <a:rPr lang="en-GB" dirty="0"/>
              <a:t>59</a:t>
            </a:r>
          </a:p>
        </p:txBody>
      </p:sp>
      <p:sp>
        <p:nvSpPr>
          <p:cNvPr id="63" name="TextBox 62"/>
          <p:cNvSpPr txBox="1"/>
          <p:nvPr/>
        </p:nvSpPr>
        <p:spPr>
          <a:xfrm>
            <a:off x="5181944" y="4218800"/>
            <a:ext cx="837856" cy="276999"/>
          </a:xfrm>
          <a:prstGeom prst="rect">
            <a:avLst/>
          </a:prstGeom>
          <a:noFill/>
        </p:spPr>
        <p:txBody>
          <a:bodyPr wrap="square" lIns="0" tIns="0" rIns="0" bIns="0" rtlCol="0">
            <a:spAutoFit/>
          </a:bodyPr>
          <a:lstStyle/>
          <a:p>
            <a:pPr algn="ctr"/>
            <a:r>
              <a:rPr lang="en-GB" dirty="0"/>
              <a:t>60</a:t>
            </a:r>
          </a:p>
        </p:txBody>
      </p:sp>
      <p:sp>
        <p:nvSpPr>
          <p:cNvPr id="64" name="TextBox 63"/>
          <p:cNvSpPr txBox="1"/>
          <p:nvPr/>
        </p:nvSpPr>
        <p:spPr>
          <a:xfrm>
            <a:off x="4038600" y="3851701"/>
            <a:ext cx="456856" cy="276999"/>
          </a:xfrm>
          <a:prstGeom prst="rect">
            <a:avLst/>
          </a:prstGeom>
          <a:noFill/>
        </p:spPr>
        <p:txBody>
          <a:bodyPr wrap="none" lIns="0" tIns="0" rIns="0" bIns="0" rtlCol="0">
            <a:spAutoFit/>
          </a:bodyPr>
          <a:lstStyle/>
          <a:p>
            <a:r>
              <a:rPr lang="en-GB" dirty="0"/>
              <a:t>Valid</a:t>
            </a:r>
          </a:p>
        </p:txBody>
      </p:sp>
      <p:sp>
        <p:nvSpPr>
          <p:cNvPr id="65" name="TextBox 64"/>
          <p:cNvSpPr txBox="1"/>
          <p:nvPr/>
        </p:nvSpPr>
        <p:spPr>
          <a:xfrm>
            <a:off x="4038600" y="2466201"/>
            <a:ext cx="456856" cy="276999"/>
          </a:xfrm>
          <a:prstGeom prst="rect">
            <a:avLst/>
          </a:prstGeom>
          <a:noFill/>
        </p:spPr>
        <p:txBody>
          <a:bodyPr wrap="none" lIns="0" tIns="0" rIns="0" bIns="0" rtlCol="0">
            <a:spAutoFit/>
          </a:bodyPr>
          <a:lstStyle/>
          <a:p>
            <a:r>
              <a:rPr lang="en-GB" dirty="0"/>
              <a:t>Valid</a:t>
            </a:r>
          </a:p>
        </p:txBody>
      </p:sp>
      <p:cxnSp>
        <p:nvCxnSpPr>
          <p:cNvPr id="66" name="Straight Connector 65"/>
          <p:cNvCxnSpPr/>
          <p:nvPr/>
        </p:nvCxnSpPr>
        <p:spPr>
          <a:xfrm>
            <a:off x="3352800" y="5701100"/>
            <a:ext cx="1829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90800" y="57011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181600" y="5701100"/>
            <a:ext cx="838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3352800" y="54725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76400" y="5347901"/>
            <a:ext cx="1548394" cy="276999"/>
          </a:xfrm>
          <a:prstGeom prst="rect">
            <a:avLst/>
          </a:prstGeom>
          <a:noFill/>
        </p:spPr>
        <p:txBody>
          <a:bodyPr wrap="square" lIns="0" tIns="0" rIns="0" bIns="0" rtlCol="0">
            <a:spAutoFit/>
          </a:bodyPr>
          <a:lstStyle/>
          <a:p>
            <a:pPr algn="r"/>
            <a:r>
              <a:rPr lang="en-GB" dirty="0"/>
              <a:t>Invalid, too low</a:t>
            </a:r>
          </a:p>
        </p:txBody>
      </p:sp>
      <p:sp>
        <p:nvSpPr>
          <p:cNvPr id="71" name="TextBox 70"/>
          <p:cNvSpPr txBox="1"/>
          <p:nvPr/>
        </p:nvSpPr>
        <p:spPr>
          <a:xfrm>
            <a:off x="5284044" y="5334000"/>
            <a:ext cx="1954956" cy="276999"/>
          </a:xfrm>
          <a:prstGeom prst="rect">
            <a:avLst/>
          </a:prstGeom>
          <a:noFill/>
        </p:spPr>
        <p:txBody>
          <a:bodyPr wrap="square" lIns="0" tIns="0" rIns="0" bIns="0" rtlCol="0">
            <a:spAutoFit/>
          </a:bodyPr>
          <a:lstStyle/>
          <a:p>
            <a:r>
              <a:rPr lang="en-GB" dirty="0"/>
              <a:t>Invalid, too high</a:t>
            </a:r>
          </a:p>
        </p:txBody>
      </p:sp>
      <p:sp>
        <p:nvSpPr>
          <p:cNvPr id="72" name="TextBox 71"/>
          <p:cNvSpPr txBox="1"/>
          <p:nvPr/>
        </p:nvSpPr>
        <p:spPr>
          <a:xfrm>
            <a:off x="2590800" y="5728900"/>
            <a:ext cx="762000" cy="276999"/>
          </a:xfrm>
          <a:prstGeom prst="rect">
            <a:avLst/>
          </a:prstGeom>
          <a:noFill/>
        </p:spPr>
        <p:txBody>
          <a:bodyPr wrap="square" lIns="0" tIns="0" rIns="0" bIns="0" rtlCol="0">
            <a:spAutoFit/>
          </a:bodyPr>
          <a:lstStyle/>
          <a:p>
            <a:pPr algn="ctr"/>
            <a:r>
              <a:rPr lang="en-GB" dirty="0"/>
              <a:t>-1</a:t>
            </a:r>
          </a:p>
        </p:txBody>
      </p:sp>
      <p:sp>
        <p:nvSpPr>
          <p:cNvPr id="73" name="TextBox 72"/>
          <p:cNvSpPr txBox="1"/>
          <p:nvPr/>
        </p:nvSpPr>
        <p:spPr>
          <a:xfrm>
            <a:off x="3352800" y="5728900"/>
            <a:ext cx="381000" cy="277000"/>
          </a:xfrm>
          <a:prstGeom prst="rect">
            <a:avLst/>
          </a:prstGeom>
          <a:noFill/>
        </p:spPr>
        <p:txBody>
          <a:bodyPr wrap="square" lIns="0" tIns="0" rIns="0" bIns="0" rtlCol="0">
            <a:spAutoFit/>
          </a:bodyPr>
          <a:lstStyle/>
          <a:p>
            <a:pPr algn="ctr"/>
            <a:r>
              <a:rPr lang="en-GB" dirty="0"/>
              <a:t>0</a:t>
            </a:r>
          </a:p>
        </p:txBody>
      </p:sp>
      <p:cxnSp>
        <p:nvCxnSpPr>
          <p:cNvPr id="74" name="Straight Connector 73"/>
          <p:cNvCxnSpPr/>
          <p:nvPr/>
        </p:nvCxnSpPr>
        <p:spPr>
          <a:xfrm>
            <a:off x="5181944" y="5472500"/>
            <a:ext cx="0" cy="45720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572000" y="5728900"/>
            <a:ext cx="609944" cy="276999"/>
          </a:xfrm>
          <a:prstGeom prst="rect">
            <a:avLst/>
          </a:prstGeom>
          <a:noFill/>
        </p:spPr>
        <p:txBody>
          <a:bodyPr wrap="square" lIns="0" tIns="0" rIns="0" bIns="0" rtlCol="0">
            <a:spAutoFit/>
          </a:bodyPr>
          <a:lstStyle/>
          <a:p>
            <a:pPr algn="ctr"/>
            <a:r>
              <a:rPr lang="en-GB" dirty="0"/>
              <a:t>59</a:t>
            </a:r>
          </a:p>
        </p:txBody>
      </p:sp>
      <p:sp>
        <p:nvSpPr>
          <p:cNvPr id="76" name="TextBox 75"/>
          <p:cNvSpPr txBox="1"/>
          <p:nvPr/>
        </p:nvSpPr>
        <p:spPr>
          <a:xfrm>
            <a:off x="5181944" y="5728900"/>
            <a:ext cx="837856" cy="276999"/>
          </a:xfrm>
          <a:prstGeom prst="rect">
            <a:avLst/>
          </a:prstGeom>
          <a:noFill/>
        </p:spPr>
        <p:txBody>
          <a:bodyPr wrap="square" lIns="0" tIns="0" rIns="0" bIns="0" rtlCol="0">
            <a:spAutoFit/>
          </a:bodyPr>
          <a:lstStyle/>
          <a:p>
            <a:pPr algn="ctr"/>
            <a:r>
              <a:rPr lang="en-GB" dirty="0"/>
              <a:t>60</a:t>
            </a:r>
          </a:p>
        </p:txBody>
      </p:sp>
      <p:sp>
        <p:nvSpPr>
          <p:cNvPr id="77" name="TextBox 76"/>
          <p:cNvSpPr txBox="1"/>
          <p:nvPr/>
        </p:nvSpPr>
        <p:spPr>
          <a:xfrm>
            <a:off x="4038600" y="5361801"/>
            <a:ext cx="456856" cy="276999"/>
          </a:xfrm>
          <a:prstGeom prst="rect">
            <a:avLst/>
          </a:prstGeom>
          <a:noFill/>
        </p:spPr>
        <p:txBody>
          <a:bodyPr wrap="none" lIns="0" tIns="0" rIns="0" bIns="0" rtlCol="0">
            <a:spAutoFit/>
          </a:bodyPr>
          <a:lstStyle/>
          <a:p>
            <a:r>
              <a:rPr lang="en-GB" dirty="0"/>
              <a:t>Valid</a:t>
            </a:r>
          </a:p>
        </p:txBody>
      </p:sp>
    </p:spTree>
    <p:extLst>
      <p:ext uri="{BB962C8B-B14F-4D97-AF65-F5344CB8AC3E}">
        <p14:creationId xmlns:p14="http://schemas.microsoft.com/office/powerpoint/2010/main" val="172695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Boundary Value Analysis (cont.)</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Currency: “Enter a bid price (under $1000): ”</a:t>
            </a:r>
          </a:p>
          <a:p>
            <a:pPr lvl="1"/>
            <a:endParaRPr lang="en-GB" dirty="0"/>
          </a:p>
          <a:p>
            <a:pPr lvl="1">
              <a:buNone/>
            </a:pPr>
            <a:r>
              <a:rPr lang="en-GB" sz="2200" dirty="0"/>
              <a:t>Note: cents – depend on country</a:t>
            </a:r>
          </a:p>
        </p:txBody>
      </p:sp>
      <p:cxnSp>
        <p:nvCxnSpPr>
          <p:cNvPr id="80" name="Straight Connector 79"/>
          <p:cNvCxnSpPr/>
          <p:nvPr/>
        </p:nvCxnSpPr>
        <p:spPr>
          <a:xfrm>
            <a:off x="2438400" y="4292264"/>
            <a:ext cx="709887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230880" y="3987464"/>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717280" y="3987464"/>
            <a:ext cx="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791200" y="3922932"/>
            <a:ext cx="456856" cy="276999"/>
          </a:xfrm>
          <a:prstGeom prst="rect">
            <a:avLst/>
          </a:prstGeom>
          <a:noFill/>
        </p:spPr>
        <p:txBody>
          <a:bodyPr wrap="none" lIns="0" tIns="0" rIns="0" bIns="0" rtlCol="0">
            <a:spAutoFit/>
          </a:bodyPr>
          <a:lstStyle/>
          <a:p>
            <a:r>
              <a:rPr lang="en-GB" dirty="0"/>
              <a:t>Valid</a:t>
            </a:r>
          </a:p>
        </p:txBody>
      </p:sp>
      <p:sp>
        <p:nvSpPr>
          <p:cNvPr id="85" name="TextBox 84"/>
          <p:cNvSpPr txBox="1"/>
          <p:nvPr/>
        </p:nvSpPr>
        <p:spPr>
          <a:xfrm>
            <a:off x="1752600" y="3922932"/>
            <a:ext cx="1435521" cy="276999"/>
          </a:xfrm>
          <a:prstGeom prst="rect">
            <a:avLst/>
          </a:prstGeom>
          <a:noFill/>
        </p:spPr>
        <p:txBody>
          <a:bodyPr wrap="none" lIns="0" tIns="0" rIns="0" bIns="0" rtlCol="0">
            <a:spAutoFit/>
          </a:bodyPr>
          <a:lstStyle/>
          <a:p>
            <a:r>
              <a:rPr lang="en-GB" dirty="0"/>
              <a:t>Invalid, too low</a:t>
            </a:r>
          </a:p>
        </p:txBody>
      </p:sp>
      <p:sp>
        <p:nvSpPr>
          <p:cNvPr id="86" name="TextBox 85"/>
          <p:cNvSpPr txBox="1"/>
          <p:nvPr/>
        </p:nvSpPr>
        <p:spPr>
          <a:xfrm>
            <a:off x="8775279" y="3922932"/>
            <a:ext cx="1502142" cy="276999"/>
          </a:xfrm>
          <a:prstGeom prst="rect">
            <a:avLst/>
          </a:prstGeom>
          <a:noFill/>
        </p:spPr>
        <p:txBody>
          <a:bodyPr wrap="none" lIns="0" tIns="0" rIns="0" bIns="0" rtlCol="0">
            <a:spAutoFit/>
          </a:bodyPr>
          <a:lstStyle/>
          <a:p>
            <a:r>
              <a:rPr lang="en-GB" dirty="0"/>
              <a:t>Invalid, too high</a:t>
            </a:r>
          </a:p>
        </p:txBody>
      </p:sp>
      <p:sp>
        <p:nvSpPr>
          <p:cNvPr id="87" name="TextBox 86"/>
          <p:cNvSpPr txBox="1"/>
          <p:nvPr/>
        </p:nvSpPr>
        <p:spPr>
          <a:xfrm>
            <a:off x="2514600" y="4292264"/>
            <a:ext cx="609600" cy="277000"/>
          </a:xfrm>
          <a:prstGeom prst="rect">
            <a:avLst/>
          </a:prstGeom>
          <a:noFill/>
        </p:spPr>
        <p:txBody>
          <a:bodyPr wrap="square" lIns="0" tIns="0" rIns="0" bIns="0" rtlCol="0">
            <a:spAutoFit/>
          </a:bodyPr>
          <a:lstStyle/>
          <a:p>
            <a:pPr algn="r"/>
            <a:r>
              <a:rPr lang="en-GB" dirty="0"/>
              <a:t>0.00</a:t>
            </a:r>
          </a:p>
        </p:txBody>
      </p:sp>
      <p:sp>
        <p:nvSpPr>
          <p:cNvPr id="88" name="TextBox 87"/>
          <p:cNvSpPr txBox="1"/>
          <p:nvPr/>
        </p:nvSpPr>
        <p:spPr>
          <a:xfrm>
            <a:off x="3311980" y="4292264"/>
            <a:ext cx="609600" cy="277000"/>
          </a:xfrm>
          <a:prstGeom prst="rect">
            <a:avLst/>
          </a:prstGeom>
          <a:noFill/>
        </p:spPr>
        <p:txBody>
          <a:bodyPr wrap="square" lIns="0" tIns="0" rIns="0" bIns="0" rtlCol="0">
            <a:spAutoFit/>
          </a:bodyPr>
          <a:lstStyle/>
          <a:p>
            <a:r>
              <a:rPr lang="en-GB" dirty="0"/>
              <a:t>0.01</a:t>
            </a:r>
          </a:p>
        </p:txBody>
      </p:sp>
      <p:sp>
        <p:nvSpPr>
          <p:cNvPr id="91" name="TextBox 90"/>
          <p:cNvSpPr txBox="1"/>
          <p:nvPr/>
        </p:nvSpPr>
        <p:spPr>
          <a:xfrm>
            <a:off x="7924800" y="4292264"/>
            <a:ext cx="762000" cy="276999"/>
          </a:xfrm>
          <a:prstGeom prst="rect">
            <a:avLst/>
          </a:prstGeom>
          <a:noFill/>
        </p:spPr>
        <p:txBody>
          <a:bodyPr wrap="square" lIns="0" tIns="0" rIns="0" bIns="0" rtlCol="0">
            <a:spAutoFit/>
          </a:bodyPr>
          <a:lstStyle/>
          <a:p>
            <a:pPr algn="ctr"/>
            <a:r>
              <a:rPr lang="en-GB" dirty="0"/>
              <a:t>999.99</a:t>
            </a:r>
          </a:p>
        </p:txBody>
      </p:sp>
      <p:sp>
        <p:nvSpPr>
          <p:cNvPr id="92" name="TextBox 91"/>
          <p:cNvSpPr txBox="1"/>
          <p:nvPr/>
        </p:nvSpPr>
        <p:spPr>
          <a:xfrm>
            <a:off x="8775279" y="4292264"/>
            <a:ext cx="762000" cy="276999"/>
          </a:xfrm>
          <a:prstGeom prst="rect">
            <a:avLst/>
          </a:prstGeom>
          <a:noFill/>
        </p:spPr>
        <p:txBody>
          <a:bodyPr wrap="square" lIns="0" tIns="0" rIns="0" bIns="0" rtlCol="0">
            <a:spAutoFit/>
          </a:bodyPr>
          <a:lstStyle/>
          <a:p>
            <a:pPr algn="ctr"/>
            <a:r>
              <a:rPr lang="en-GB" dirty="0"/>
              <a:t>1000.00</a:t>
            </a:r>
          </a:p>
        </p:txBody>
      </p:sp>
      <p:cxnSp>
        <p:nvCxnSpPr>
          <p:cNvPr id="97" name="Straight Connector 96"/>
          <p:cNvCxnSpPr/>
          <p:nvPr/>
        </p:nvCxnSpPr>
        <p:spPr>
          <a:xfrm>
            <a:off x="1676400" y="4292264"/>
            <a:ext cx="914400"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448800" y="4292264"/>
            <a:ext cx="914400"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56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Classes and Boundaries</a:t>
            </a:r>
          </a:p>
        </p:txBody>
      </p:sp>
      <p:sp>
        <p:nvSpPr>
          <p:cNvPr id="3" name="Content Placeholder 2"/>
          <p:cNvSpPr>
            <a:spLocks noGrp="1"/>
          </p:cNvSpPr>
          <p:nvPr>
            <p:ph idx="1"/>
          </p:nvPr>
        </p:nvSpPr>
        <p:spPr/>
        <p:txBody>
          <a:bodyPr>
            <a:normAutofit fontScale="92500" lnSpcReduction="20000"/>
          </a:bodyPr>
          <a:lstStyle/>
          <a:p>
            <a:pPr marL="514350" indent="-514350"/>
            <a:r>
              <a:rPr lang="en-GB" dirty="0"/>
              <a:t>You are testing an e-commerce site that sells </a:t>
            </a:r>
            <a:r>
              <a:rPr lang="en-GB" dirty="0" err="1"/>
              <a:t>Omninet</a:t>
            </a:r>
            <a:r>
              <a:rPr lang="en-GB" dirty="0"/>
              <a:t> knick-knacks like baseball caps, jackets, etc.</a:t>
            </a:r>
          </a:p>
          <a:p>
            <a:pPr marL="514350" indent="-514350"/>
            <a:r>
              <a:rPr lang="en-GB" dirty="0"/>
              <a:t>Create functional tests for accepting orders</a:t>
            </a:r>
          </a:p>
          <a:p>
            <a:pPr marL="971550" lvl="1" indent="-514350"/>
            <a:r>
              <a:rPr lang="en-GB" dirty="0"/>
              <a:t>The system accepts a five-digit numeric item ID number from 00000 – 99999</a:t>
            </a:r>
          </a:p>
          <a:p>
            <a:pPr marL="971550" lvl="1" indent="-514350"/>
            <a:r>
              <a:rPr lang="en-GB" dirty="0"/>
              <a:t>Item IDs are sorted by price, with the cheapest items having the lower (close to 00000) item ID numbers and the most expensive items having the higher (close to 99999) item ID numbers</a:t>
            </a:r>
          </a:p>
          <a:p>
            <a:pPr marL="971550" lvl="1" indent="-514350"/>
            <a:r>
              <a:rPr lang="en-GB" dirty="0"/>
              <a:t>The system accepts a quantity to be ordered, from 1 to 99</a:t>
            </a:r>
          </a:p>
          <a:p>
            <a:pPr marL="971550" lvl="1" indent="-514350"/>
            <a:r>
              <a:rPr lang="en-GB" dirty="0"/>
              <a:t>If the user enters a previously-ordered item ID and a 0 quantity to be ordered, that item is removed from the shopping cart</a:t>
            </a:r>
          </a:p>
          <a:p>
            <a:pPr marL="971550" lvl="1" indent="-514350"/>
            <a:r>
              <a:rPr lang="en-GB" dirty="0"/>
              <a:t>The maximum total order is $999.99</a:t>
            </a:r>
          </a:p>
          <a:p>
            <a:pPr marL="514350" indent="-514350"/>
            <a:r>
              <a:rPr lang="en-GB" dirty="0"/>
              <a:t>Use boundary value analysis and equivalence class partitioning to create tests in the following template.</a:t>
            </a:r>
          </a:p>
          <a:p>
            <a:pPr marL="514350" indent="-514350"/>
            <a:r>
              <a:rPr lang="en-GB" dirty="0"/>
              <a:t>Discuss.</a:t>
            </a:r>
          </a:p>
        </p:txBody>
      </p:sp>
    </p:spTree>
    <p:extLst>
      <p:ext uri="{BB962C8B-B14F-4D97-AF65-F5344CB8AC3E}">
        <p14:creationId xmlns:p14="http://schemas.microsoft.com/office/powerpoint/2010/main" val="3514383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A10A-81FF-D74A-8C37-6065F2F414ED}"/>
              </a:ext>
            </a:extLst>
          </p:cNvPr>
          <p:cNvSpPr>
            <a:spLocks noGrp="1"/>
          </p:cNvSpPr>
          <p:nvPr>
            <p:ph type="title"/>
          </p:nvPr>
        </p:nvSpPr>
        <p:spPr/>
        <p:txBody>
          <a:bodyPr/>
          <a:lstStyle/>
          <a:p>
            <a:r>
              <a:rPr lang="en-US" i="1" dirty="0"/>
              <a:t>Screen Prototype</a:t>
            </a:r>
          </a:p>
        </p:txBody>
      </p:sp>
      <p:sp>
        <p:nvSpPr>
          <p:cNvPr id="4" name="Rectangle 3">
            <a:extLst>
              <a:ext uri="{FF2B5EF4-FFF2-40B4-BE49-F238E27FC236}">
                <a16:creationId xmlns:a16="http://schemas.microsoft.com/office/drawing/2014/main" id="{46D3F703-A03A-D148-B81E-B42D79FB020C}"/>
              </a:ext>
            </a:extLst>
          </p:cNvPr>
          <p:cNvSpPr/>
          <p:nvPr/>
        </p:nvSpPr>
        <p:spPr>
          <a:xfrm>
            <a:off x="564776" y="1627094"/>
            <a:ext cx="11174506" cy="462578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402832E-A6E2-934F-A6F0-142A3F03AD41}"/>
              </a:ext>
            </a:extLst>
          </p:cNvPr>
          <p:cNvSpPr/>
          <p:nvPr/>
        </p:nvSpPr>
        <p:spPr>
          <a:xfrm>
            <a:off x="7073154" y="1882588"/>
            <a:ext cx="3993776" cy="12909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Item thumbnail goes here</a:t>
            </a:r>
          </a:p>
        </p:txBody>
      </p:sp>
      <p:sp>
        <p:nvSpPr>
          <p:cNvPr id="6" name="Rectangle 5">
            <a:extLst>
              <a:ext uri="{FF2B5EF4-FFF2-40B4-BE49-F238E27FC236}">
                <a16:creationId xmlns:a16="http://schemas.microsoft.com/office/drawing/2014/main" id="{084832EE-80E0-4447-AA1F-D73ADDBE919D}"/>
              </a:ext>
            </a:extLst>
          </p:cNvPr>
          <p:cNvSpPr/>
          <p:nvPr/>
        </p:nvSpPr>
        <p:spPr>
          <a:xfrm>
            <a:off x="7073153" y="3482788"/>
            <a:ext cx="3993775" cy="1568824"/>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Animated shopping cart graphic showing contents goes here</a:t>
            </a:r>
          </a:p>
        </p:txBody>
      </p:sp>
      <p:sp>
        <p:nvSpPr>
          <p:cNvPr id="7" name="Rectangle 6">
            <a:extLst>
              <a:ext uri="{FF2B5EF4-FFF2-40B4-BE49-F238E27FC236}">
                <a16:creationId xmlns:a16="http://schemas.microsoft.com/office/drawing/2014/main" id="{9200E405-781F-6149-8387-EB0EF0947AB4}"/>
              </a:ext>
            </a:extLst>
          </p:cNvPr>
          <p:cNvSpPr/>
          <p:nvPr/>
        </p:nvSpPr>
        <p:spPr>
          <a:xfrm>
            <a:off x="3778624" y="2061881"/>
            <a:ext cx="1963270" cy="59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3985B1-9346-3641-86BA-3BD250EB42F7}"/>
              </a:ext>
            </a:extLst>
          </p:cNvPr>
          <p:cNvSpPr/>
          <p:nvPr/>
        </p:nvSpPr>
        <p:spPr>
          <a:xfrm>
            <a:off x="3778624" y="2891117"/>
            <a:ext cx="1963270" cy="591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BA6A432-4090-8542-B785-BBE1133AB818}"/>
              </a:ext>
            </a:extLst>
          </p:cNvPr>
          <p:cNvSpPr/>
          <p:nvPr/>
        </p:nvSpPr>
        <p:spPr>
          <a:xfrm>
            <a:off x="3778624" y="3771899"/>
            <a:ext cx="1963270" cy="591671"/>
          </a:xfrm>
          <a:prstGeom prst="rect">
            <a:avLst/>
          </a:prstGeom>
          <a:solidFill>
            <a:schemeClr val="bg1">
              <a:lumMod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F64814B-5BB2-464D-81C4-CA8EABE5362F}"/>
              </a:ext>
            </a:extLst>
          </p:cNvPr>
          <p:cNvSpPr/>
          <p:nvPr/>
        </p:nvSpPr>
        <p:spPr>
          <a:xfrm>
            <a:off x="3778624" y="4542864"/>
            <a:ext cx="1963270" cy="591671"/>
          </a:xfrm>
          <a:prstGeom prst="rect">
            <a:avLst/>
          </a:prstGeom>
          <a:solidFill>
            <a:schemeClr val="bg1">
              <a:lumMod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25F89AD-AAAA-874D-B3A8-BB66FC2727E0}"/>
              </a:ext>
            </a:extLst>
          </p:cNvPr>
          <p:cNvSpPr/>
          <p:nvPr/>
        </p:nvSpPr>
        <p:spPr>
          <a:xfrm>
            <a:off x="1321174" y="5439336"/>
            <a:ext cx="1788458" cy="652182"/>
          </a:xfrm>
          <a:prstGeom prst="roundRect">
            <a:avLst/>
          </a:prstGeom>
          <a:solidFill>
            <a:schemeClr val="bg1">
              <a:lumMod val="75000"/>
            </a:schemeClr>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Continue Shopping</a:t>
            </a:r>
          </a:p>
        </p:txBody>
      </p:sp>
      <p:sp>
        <p:nvSpPr>
          <p:cNvPr id="13" name="Rounded Rectangle 12">
            <a:extLst>
              <a:ext uri="{FF2B5EF4-FFF2-40B4-BE49-F238E27FC236}">
                <a16:creationId xmlns:a16="http://schemas.microsoft.com/office/drawing/2014/main" id="{6438F4F1-FECA-0045-AAA4-DAD53B540B91}"/>
              </a:ext>
            </a:extLst>
          </p:cNvPr>
          <p:cNvSpPr/>
          <p:nvPr/>
        </p:nvSpPr>
        <p:spPr>
          <a:xfrm>
            <a:off x="3866030" y="5405718"/>
            <a:ext cx="1788458" cy="68580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Checkout</a:t>
            </a:r>
          </a:p>
        </p:txBody>
      </p:sp>
      <p:sp>
        <p:nvSpPr>
          <p:cNvPr id="14" name="TextBox 13">
            <a:extLst>
              <a:ext uri="{FF2B5EF4-FFF2-40B4-BE49-F238E27FC236}">
                <a16:creationId xmlns:a16="http://schemas.microsoft.com/office/drawing/2014/main" id="{AB4EFBAE-2473-094B-B4A1-58D6495DDDCC}"/>
              </a:ext>
            </a:extLst>
          </p:cNvPr>
          <p:cNvSpPr txBox="1"/>
          <p:nvPr/>
        </p:nvSpPr>
        <p:spPr>
          <a:xfrm>
            <a:off x="1102659" y="2061881"/>
            <a:ext cx="2326341"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Item ID</a:t>
            </a:r>
          </a:p>
        </p:txBody>
      </p:sp>
      <p:sp>
        <p:nvSpPr>
          <p:cNvPr id="15" name="TextBox 14">
            <a:extLst>
              <a:ext uri="{FF2B5EF4-FFF2-40B4-BE49-F238E27FC236}">
                <a16:creationId xmlns:a16="http://schemas.microsoft.com/office/drawing/2014/main" id="{91AB1D52-5A20-6941-88E9-EDBA9A1747DF}"/>
              </a:ext>
            </a:extLst>
          </p:cNvPr>
          <p:cNvSpPr txBox="1"/>
          <p:nvPr/>
        </p:nvSpPr>
        <p:spPr>
          <a:xfrm>
            <a:off x="1125071" y="2891117"/>
            <a:ext cx="2326341"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Quantity</a:t>
            </a:r>
          </a:p>
        </p:txBody>
      </p:sp>
      <p:sp>
        <p:nvSpPr>
          <p:cNvPr id="16" name="TextBox 15">
            <a:extLst>
              <a:ext uri="{FF2B5EF4-FFF2-40B4-BE49-F238E27FC236}">
                <a16:creationId xmlns:a16="http://schemas.microsoft.com/office/drawing/2014/main" id="{E15DDAC4-A2F7-F947-A85E-9EE0EBAD03B8}"/>
              </a:ext>
            </a:extLst>
          </p:cNvPr>
          <p:cNvSpPr txBox="1"/>
          <p:nvPr/>
        </p:nvSpPr>
        <p:spPr>
          <a:xfrm>
            <a:off x="1125071" y="3771899"/>
            <a:ext cx="2326341"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Item Price</a:t>
            </a:r>
          </a:p>
        </p:txBody>
      </p:sp>
      <p:sp>
        <p:nvSpPr>
          <p:cNvPr id="17" name="TextBox 16">
            <a:extLst>
              <a:ext uri="{FF2B5EF4-FFF2-40B4-BE49-F238E27FC236}">
                <a16:creationId xmlns:a16="http://schemas.microsoft.com/office/drawing/2014/main" id="{EA877363-4DFD-224A-9DE8-ED4EB7CAC6FF}"/>
              </a:ext>
            </a:extLst>
          </p:cNvPr>
          <p:cNvSpPr txBox="1"/>
          <p:nvPr/>
        </p:nvSpPr>
        <p:spPr>
          <a:xfrm>
            <a:off x="1125071" y="4605617"/>
            <a:ext cx="2326341"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Item Total</a:t>
            </a:r>
          </a:p>
        </p:txBody>
      </p:sp>
      <p:sp>
        <p:nvSpPr>
          <p:cNvPr id="18" name="TextBox 17">
            <a:extLst>
              <a:ext uri="{FF2B5EF4-FFF2-40B4-BE49-F238E27FC236}">
                <a16:creationId xmlns:a16="http://schemas.microsoft.com/office/drawing/2014/main" id="{D95E6B34-2EF7-784E-B8E6-EA599D07027C}"/>
              </a:ext>
            </a:extLst>
          </p:cNvPr>
          <p:cNvSpPr txBox="1"/>
          <p:nvPr/>
        </p:nvSpPr>
        <p:spPr>
          <a:xfrm>
            <a:off x="7029449" y="5265131"/>
            <a:ext cx="2326341" cy="523220"/>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Cart Total</a:t>
            </a:r>
          </a:p>
        </p:txBody>
      </p:sp>
      <p:sp>
        <p:nvSpPr>
          <p:cNvPr id="19" name="Rectangle 18">
            <a:extLst>
              <a:ext uri="{FF2B5EF4-FFF2-40B4-BE49-F238E27FC236}">
                <a16:creationId xmlns:a16="http://schemas.microsoft.com/office/drawing/2014/main" id="{FF709E11-2934-354A-89D3-F6D1C4F8831A}"/>
              </a:ext>
            </a:extLst>
          </p:cNvPr>
          <p:cNvSpPr/>
          <p:nvPr/>
        </p:nvSpPr>
        <p:spPr>
          <a:xfrm>
            <a:off x="9574305" y="5196680"/>
            <a:ext cx="1963270" cy="591671"/>
          </a:xfrm>
          <a:prstGeom prst="rect">
            <a:avLst/>
          </a:prstGeom>
          <a:solidFill>
            <a:schemeClr val="bg1">
              <a:lumMod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33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Quality risk analysis</a:t>
            </a:r>
          </a:p>
        </p:txBody>
      </p:sp>
      <p:grpSp>
        <p:nvGrpSpPr>
          <p:cNvPr id="12" name="Group 11"/>
          <p:cNvGrpSpPr/>
          <p:nvPr/>
        </p:nvGrpSpPr>
        <p:grpSpPr>
          <a:xfrm>
            <a:off x="5219700" y="2077212"/>
            <a:ext cx="6705600" cy="4019549"/>
            <a:chOff x="2743200" y="2077212"/>
            <a:chExt cx="6705600" cy="4019549"/>
          </a:xfrm>
        </p:grpSpPr>
        <p:sp>
          <p:nvSpPr>
            <p:cNvPr id="4" name="Right Arrow 3"/>
            <p:cNvSpPr/>
            <p:nvPr/>
          </p:nvSpPr>
          <p:spPr>
            <a:xfrm>
              <a:off x="2743200" y="3505200"/>
              <a:ext cx="67056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Quality Risk Analysis</a:t>
              </a:r>
            </a:p>
          </p:txBody>
        </p:sp>
        <p:sp>
          <p:nvSpPr>
            <p:cNvPr id="7" name="Flowchart: Document 6"/>
            <p:cNvSpPr/>
            <p:nvPr/>
          </p:nvSpPr>
          <p:spPr>
            <a:xfrm>
              <a:off x="4642512" y="2077212"/>
              <a:ext cx="2449776" cy="9422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Requirement(s)</a:t>
              </a:r>
            </a:p>
          </p:txBody>
        </p:sp>
        <p:cxnSp>
          <p:nvCxnSpPr>
            <p:cNvPr id="11" name="Straight Arrow Connector 10"/>
            <p:cNvCxnSpPr>
              <a:stCxn id="7" idx="2"/>
            </p:cNvCxnSpPr>
            <p:nvPr/>
          </p:nvCxnSpPr>
          <p:spPr>
            <a:xfrm>
              <a:off x="5867400" y="2957143"/>
              <a:ext cx="0" cy="8528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7467601"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System Design</a:t>
              </a:r>
            </a:p>
          </p:txBody>
        </p:sp>
        <p:cxnSp>
          <p:nvCxnSpPr>
            <p:cNvPr id="15" name="Straight Arrow Connector 14"/>
            <p:cNvCxnSpPr>
              <a:stCxn id="14" idx="2"/>
            </p:cNvCxnSpPr>
            <p:nvPr/>
          </p:nvCxnSpPr>
          <p:spPr>
            <a:xfrm>
              <a:off x="8229601"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Flowchart: Document 16"/>
            <p:cNvSpPr/>
            <p:nvPr/>
          </p:nvSpPr>
          <p:spPr>
            <a:xfrm>
              <a:off x="3587088" y="5028439"/>
              <a:ext cx="1594512"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Risk Analysis</a:t>
              </a:r>
            </a:p>
          </p:txBody>
        </p:sp>
        <p:cxnSp>
          <p:nvCxnSpPr>
            <p:cNvPr id="18" name="Straight Arrow Connector 17"/>
            <p:cNvCxnSpPr>
              <a:endCxn id="17" idx="0"/>
            </p:cNvCxnSpPr>
            <p:nvPr/>
          </p:nvCxnSpPr>
          <p:spPr>
            <a:xfrm flipH="1">
              <a:off x="4384344" y="4419600"/>
              <a:ext cx="2" cy="6088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Flowchart: Document 19"/>
            <p:cNvSpPr/>
            <p:nvPr/>
          </p:nvSpPr>
          <p:spPr>
            <a:xfrm>
              <a:off x="6295032" y="5028439"/>
              <a:ext cx="1594512"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Trace ability</a:t>
              </a:r>
            </a:p>
          </p:txBody>
        </p:sp>
        <p:cxnSp>
          <p:nvCxnSpPr>
            <p:cNvPr id="21" name="Straight Arrow Connector 20"/>
            <p:cNvCxnSpPr>
              <a:endCxn id="20" idx="0"/>
            </p:cNvCxnSpPr>
            <p:nvPr/>
          </p:nvCxnSpPr>
          <p:spPr>
            <a:xfrm flipH="1">
              <a:off x="7092288" y="4419600"/>
              <a:ext cx="2" cy="6088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Flowchart: Document 29"/>
            <p:cNvSpPr/>
            <p:nvPr/>
          </p:nvSpPr>
          <p:spPr>
            <a:xfrm>
              <a:off x="2743200"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Project Plan</a:t>
              </a:r>
            </a:p>
          </p:txBody>
        </p:sp>
        <p:cxnSp>
          <p:nvCxnSpPr>
            <p:cNvPr id="31" name="Straight Arrow Connector 30"/>
            <p:cNvCxnSpPr>
              <a:stCxn id="30" idx="2"/>
            </p:cNvCxnSpPr>
            <p:nvPr/>
          </p:nvCxnSpPr>
          <p:spPr>
            <a:xfrm>
              <a:off x="3505200"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2" name="Content Placeholder 2"/>
          <p:cNvSpPr txBox="1">
            <a:spLocks/>
          </p:cNvSpPr>
          <p:nvPr/>
        </p:nvSpPr>
        <p:spPr>
          <a:xfrm>
            <a:off x="838200" y="1928443"/>
            <a:ext cx="4111956" cy="4767632"/>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Input to the analysis: project plans, product requirements &amp; system design specification</a:t>
            </a:r>
          </a:p>
          <a:p>
            <a:r>
              <a:rPr lang="en-GB" dirty="0"/>
              <a:t>Maintain traceability to the source documents for quality risks that arise from the documents</a:t>
            </a:r>
          </a:p>
        </p:txBody>
      </p:sp>
    </p:spTree>
    <p:extLst>
      <p:ext uri="{BB962C8B-B14F-4D97-AF65-F5344CB8AC3E}">
        <p14:creationId xmlns:p14="http://schemas.microsoft.com/office/powerpoint/2010/main" val="172695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173D-CE1B-6F45-A5D8-0D5073F3E4FF}"/>
              </a:ext>
            </a:extLst>
          </p:cNvPr>
          <p:cNvSpPr>
            <a:spLocks noGrp="1"/>
          </p:cNvSpPr>
          <p:nvPr>
            <p:ph type="title"/>
          </p:nvPr>
        </p:nvSpPr>
        <p:spPr/>
        <p:txBody>
          <a:bodyPr/>
          <a:lstStyle/>
          <a:p>
            <a:r>
              <a:rPr lang="en-US" i="1" dirty="0"/>
              <a:t>Test template</a:t>
            </a:r>
          </a:p>
        </p:txBody>
      </p:sp>
      <p:graphicFrame>
        <p:nvGraphicFramePr>
          <p:cNvPr id="4" name="Table 3">
            <a:extLst>
              <a:ext uri="{FF2B5EF4-FFF2-40B4-BE49-F238E27FC236}">
                <a16:creationId xmlns:a16="http://schemas.microsoft.com/office/drawing/2014/main" id="{BEB7FB74-6B4E-BC4D-AA26-FE8614F2A7CC}"/>
              </a:ext>
            </a:extLst>
          </p:cNvPr>
          <p:cNvGraphicFramePr>
            <a:graphicFrameLocks noGrp="1"/>
          </p:cNvGraphicFramePr>
          <p:nvPr>
            <p:extLst>
              <p:ext uri="{D42A27DB-BD31-4B8C-83A1-F6EECF244321}">
                <p14:modId xmlns:p14="http://schemas.microsoft.com/office/powerpoint/2010/main" val="2056264044"/>
              </p:ext>
            </p:extLst>
          </p:nvPr>
        </p:nvGraphicFramePr>
        <p:xfrm>
          <a:off x="838200" y="1447800"/>
          <a:ext cx="9273988" cy="4445082"/>
        </p:xfrm>
        <a:graphic>
          <a:graphicData uri="http://schemas.openxmlformats.org/drawingml/2006/table">
            <a:tbl>
              <a:tblPr firstRow="1" bandRow="1">
                <a:tableStyleId>{2D5ABB26-0587-4C30-8999-92F81FD0307C}</a:tableStyleId>
              </a:tblPr>
              <a:tblGrid>
                <a:gridCol w="2318497">
                  <a:extLst>
                    <a:ext uri="{9D8B030D-6E8A-4147-A177-3AD203B41FA5}">
                      <a16:colId xmlns:a16="http://schemas.microsoft.com/office/drawing/2014/main" val="4052293388"/>
                    </a:ext>
                  </a:extLst>
                </a:gridCol>
                <a:gridCol w="2318497">
                  <a:extLst>
                    <a:ext uri="{9D8B030D-6E8A-4147-A177-3AD203B41FA5}">
                      <a16:colId xmlns:a16="http://schemas.microsoft.com/office/drawing/2014/main" val="1194613767"/>
                    </a:ext>
                  </a:extLst>
                </a:gridCol>
                <a:gridCol w="2318497">
                  <a:extLst>
                    <a:ext uri="{9D8B030D-6E8A-4147-A177-3AD203B41FA5}">
                      <a16:colId xmlns:a16="http://schemas.microsoft.com/office/drawing/2014/main" val="3089846783"/>
                    </a:ext>
                  </a:extLst>
                </a:gridCol>
                <a:gridCol w="2318497">
                  <a:extLst>
                    <a:ext uri="{9D8B030D-6E8A-4147-A177-3AD203B41FA5}">
                      <a16:colId xmlns:a16="http://schemas.microsoft.com/office/drawing/2014/main" val="3902560329"/>
                    </a:ext>
                  </a:extLst>
                </a:gridCol>
              </a:tblGrid>
              <a:tr h="367200">
                <a:tc>
                  <a:txBody>
                    <a:bodyPr/>
                    <a:lstStyle/>
                    <a:p>
                      <a:r>
                        <a:rPr lang="en-US" i="1" dirty="0">
                          <a:latin typeface="Tahoma" panose="020B0604030504040204" pitchFamily="34" charset="0"/>
                          <a:ea typeface="Tahoma" panose="020B0604030504040204" pitchFamily="34" charset="0"/>
                          <a:cs typeface="Tahoma" panose="020B0604030504040204" pitchFamily="34" charset="0"/>
                        </a:rPr>
                        <a:t>Test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9634213"/>
                  </a:ext>
                </a:extLst>
              </a:tr>
              <a:tr h="367200">
                <a:tc>
                  <a:txBody>
                    <a:bodyPr/>
                    <a:lstStyle/>
                    <a:p>
                      <a:r>
                        <a:rPr lang="en-US" i="1" dirty="0">
                          <a:latin typeface="Tahoma" panose="020B0604030504040204" pitchFamily="34" charset="0"/>
                          <a:ea typeface="Tahoma" panose="020B0604030504040204" pitchFamily="34" charset="0"/>
                          <a:cs typeface="Tahoma" panose="020B0604030504040204" pitchFamily="34" charset="0"/>
                        </a:rPr>
                        <a:t>Inputs, 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883202"/>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Item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068752"/>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Quantity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949621"/>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7419451"/>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569297"/>
                  </a:ext>
                </a:extLst>
              </a:tr>
              <a:tr h="367200">
                <a:tc>
                  <a:txBody>
                    <a:bodyPr/>
                    <a:lstStyle/>
                    <a:p>
                      <a:r>
                        <a:rPr lang="en-US" i="1" dirty="0">
                          <a:latin typeface="Tahoma" panose="020B0604030504040204" pitchFamily="34" charset="0"/>
                          <a:ea typeface="Tahoma" panose="020B0604030504040204" pitchFamily="34" charset="0"/>
                          <a:cs typeface="Tahoma" panose="020B0604030504040204" pitchFamily="34" charset="0"/>
                        </a:rPr>
                        <a:t>Expected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821871"/>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Item 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01669"/>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Cart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91174"/>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Cart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5724639"/>
                  </a:ext>
                </a:extLst>
              </a:tr>
              <a:tr h="405882">
                <a:tc>
                  <a:txBody>
                    <a:bodyPr/>
                    <a:lstStyle/>
                    <a:p>
                      <a:r>
                        <a:rPr lang="en-US" dirty="0">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622476"/>
                  </a:ext>
                </a:extLst>
              </a:tr>
              <a:tr h="367200">
                <a:tc>
                  <a:txBody>
                    <a:bodyPr/>
                    <a:lstStyle/>
                    <a:p>
                      <a:r>
                        <a:rPr lang="en-US" dirty="0">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570283"/>
                  </a:ext>
                </a:extLst>
              </a:tr>
            </a:tbl>
          </a:graphicData>
        </a:graphic>
      </p:graphicFrame>
    </p:spTree>
    <p:extLst>
      <p:ext uri="{BB962C8B-B14F-4D97-AF65-F5344CB8AC3E}">
        <p14:creationId xmlns:p14="http://schemas.microsoft.com/office/powerpoint/2010/main" val="4042353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Cases / Scenario Tests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Design various cases that reflect challenging real-world uses of the product</a:t>
            </a:r>
          </a:p>
          <a:p>
            <a:r>
              <a:rPr lang="en-GB" dirty="0"/>
              <a:t>For example, a home equity loan application</a:t>
            </a:r>
          </a:p>
          <a:p>
            <a:pPr lvl="1"/>
            <a:r>
              <a:rPr lang="en-GB" dirty="0"/>
              <a:t>“John and Jenny Stevens have three kids…”</a:t>
            </a:r>
          </a:p>
          <a:p>
            <a:pPr lvl="1"/>
            <a:r>
              <a:rPr lang="en-GB" dirty="0"/>
              <a:t>“…a house worth $400K on which the owe $350K…”</a:t>
            </a:r>
          </a:p>
          <a:p>
            <a:pPr lvl="1"/>
            <a:r>
              <a:rPr lang="en-GB" dirty="0"/>
              <a:t>“…two cars worth $25K on which they owe $17K…”</a:t>
            </a:r>
          </a:p>
          <a:p>
            <a:pPr lvl="1"/>
            <a:r>
              <a:rPr lang="en-GB" dirty="0"/>
              <a:t>“…incomes of $45K and $75K respectively…”</a:t>
            </a:r>
          </a:p>
          <a:p>
            <a:pPr lvl="1"/>
            <a:r>
              <a:rPr lang="en-GB" dirty="0"/>
              <a:t>“…one late payment on their Visa card and one late car payment, seventeen months and thirty-five months ago, respectively…”</a:t>
            </a:r>
          </a:p>
          <a:p>
            <a:pPr lvl="1"/>
            <a:r>
              <a:rPr lang="en-GB" dirty="0"/>
              <a:t>“…and they apply for a $15K home equity loan.”</a:t>
            </a:r>
          </a:p>
          <a:p>
            <a:r>
              <a:rPr lang="en-GB" dirty="0"/>
              <a:t>Some object-oriented design methodologies include use cases, so this can be an easy source of tests</a:t>
            </a:r>
          </a:p>
        </p:txBody>
      </p:sp>
    </p:spTree>
    <p:extLst>
      <p:ext uri="{BB962C8B-B14F-4D97-AF65-F5344CB8AC3E}">
        <p14:creationId xmlns:p14="http://schemas.microsoft.com/office/powerpoint/2010/main" val="1726956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Case</a:t>
            </a:r>
          </a:p>
        </p:txBody>
      </p:sp>
      <p:sp>
        <p:nvSpPr>
          <p:cNvPr id="3" name="Content Placeholder 2"/>
          <p:cNvSpPr>
            <a:spLocks noGrp="1"/>
          </p:cNvSpPr>
          <p:nvPr>
            <p:ph idx="1"/>
          </p:nvPr>
        </p:nvSpPr>
        <p:spPr>
          <a:xfrm>
            <a:off x="838200" y="1447800"/>
            <a:ext cx="10515600" cy="5410200"/>
          </a:xfrm>
        </p:spPr>
        <p:txBody>
          <a:bodyPr>
            <a:normAutofit/>
          </a:bodyPr>
          <a:lstStyle/>
          <a:p>
            <a:r>
              <a:rPr lang="en-GB" dirty="0"/>
              <a:t>a text or graphical description of interactions between “actors” (users, customers, systems).</a:t>
            </a:r>
          </a:p>
          <a:p>
            <a:r>
              <a:rPr lang="en-GB" dirty="0"/>
              <a:t>should produce valuable result for actor(s) or stakeholder(s)</a:t>
            </a:r>
          </a:p>
          <a:p>
            <a:r>
              <a:rPr lang="en-GB" dirty="0"/>
              <a:t>has precondition, should be true before the first step and MUST be true for the use case to proceed.</a:t>
            </a:r>
          </a:p>
          <a:p>
            <a:r>
              <a:rPr lang="en-GB" dirty="0"/>
              <a:t>has </a:t>
            </a:r>
            <a:r>
              <a:rPr lang="en-GB" dirty="0" err="1"/>
              <a:t>postcondition</a:t>
            </a:r>
            <a:r>
              <a:rPr lang="en-GB" dirty="0"/>
              <a:t>, which are observable results and the final state after the steps of use case have completed.</a:t>
            </a:r>
          </a:p>
          <a:p>
            <a:r>
              <a:rPr lang="en-GB" dirty="0"/>
              <a:t>has mainstream path, workflow or scenario (set of steps that most likely to occur)</a:t>
            </a:r>
          </a:p>
        </p:txBody>
      </p:sp>
    </p:spTree>
    <p:extLst>
      <p:ext uri="{BB962C8B-B14F-4D97-AF65-F5344CB8AC3E}">
        <p14:creationId xmlns:p14="http://schemas.microsoft.com/office/powerpoint/2010/main" val="1726956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Cases Example</a:t>
            </a:r>
          </a:p>
        </p:txBody>
      </p:sp>
      <p:sp>
        <p:nvSpPr>
          <p:cNvPr id="3" name="Content Placeholder 2"/>
          <p:cNvSpPr>
            <a:spLocks noGrp="1"/>
          </p:cNvSpPr>
          <p:nvPr>
            <p:ph idx="1"/>
          </p:nvPr>
        </p:nvSpPr>
        <p:spPr>
          <a:xfrm>
            <a:off x="838200" y="1447800"/>
            <a:ext cx="10515600" cy="5410200"/>
          </a:xfrm>
        </p:spPr>
        <p:txBody>
          <a:bodyPr>
            <a:normAutofit lnSpcReduction="10000"/>
          </a:bodyPr>
          <a:lstStyle/>
          <a:p>
            <a:r>
              <a:rPr lang="en-GB" dirty="0"/>
              <a:t>E-commerce purchase: Normal workflow (what is the precondition?)</a:t>
            </a:r>
          </a:p>
          <a:p>
            <a:pPr lvl="1"/>
            <a:r>
              <a:rPr lang="en-GB" dirty="0"/>
              <a:t>Customer places one or more Items in shopping cart</a:t>
            </a:r>
          </a:p>
          <a:p>
            <a:pPr lvl="1"/>
            <a:r>
              <a:rPr lang="en-GB" dirty="0"/>
              <a:t>Customer selects checkout</a:t>
            </a:r>
          </a:p>
          <a:p>
            <a:pPr lvl="1"/>
            <a:r>
              <a:rPr lang="en-GB" dirty="0"/>
              <a:t>System gathers address, payment and shipping information from Customer</a:t>
            </a:r>
          </a:p>
          <a:p>
            <a:pPr lvl="1"/>
            <a:r>
              <a:rPr lang="en-GB" dirty="0"/>
              <a:t>System displays all information for User confirmation</a:t>
            </a:r>
          </a:p>
          <a:p>
            <a:pPr lvl="1"/>
            <a:r>
              <a:rPr lang="en-GB" dirty="0"/>
              <a:t>User confirms order to System for delivery</a:t>
            </a:r>
          </a:p>
          <a:p>
            <a:r>
              <a:rPr lang="en-GB" dirty="0"/>
              <a:t>Exceptions</a:t>
            </a:r>
          </a:p>
          <a:p>
            <a:pPr lvl="1"/>
            <a:r>
              <a:rPr lang="en-GB" dirty="0"/>
              <a:t>Customer attempts to checkout with empty shopping cart, System gives error message</a:t>
            </a:r>
          </a:p>
          <a:p>
            <a:pPr lvl="1"/>
            <a:r>
              <a:rPr lang="en-GB" dirty="0"/>
              <a:t>Customer provides invalid address, payment, or shipping information, System gives error messages as appropriate</a:t>
            </a:r>
          </a:p>
          <a:p>
            <a:pPr lvl="1"/>
            <a:r>
              <a:rPr lang="en-GB" dirty="0"/>
              <a:t>Customer abandons transaction before or during checkout, System logs Customer out after 10 minutes of inactivity.</a:t>
            </a:r>
          </a:p>
        </p:txBody>
      </p:sp>
    </p:spTree>
    <p:extLst>
      <p:ext uri="{BB962C8B-B14F-4D97-AF65-F5344CB8AC3E}">
        <p14:creationId xmlns:p14="http://schemas.microsoft.com/office/powerpoint/2010/main" val="1567069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Use Cases and Boundaries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Revisiting our boundary conditions, do reasonable usage conditions affect boundary conditions?</a:t>
            </a:r>
          </a:p>
          <a:p>
            <a:r>
              <a:rPr lang="en-GB" dirty="0"/>
              <a:t>If we have a 4-byte unsigned item counter variable, do we want to allow ordering 32K items just because the software supports it?</a:t>
            </a:r>
          </a:p>
          <a:p>
            <a:r>
              <a:rPr lang="en-GB" dirty="0"/>
              <a:t>Do we allow departure dates after arrival dates for trips? (consider the International Date Line)</a:t>
            </a:r>
          </a:p>
          <a:p>
            <a:r>
              <a:rPr lang="en-GB" dirty="0"/>
              <a:t>Is accepting a “ridiculous” input a bug?</a:t>
            </a:r>
          </a:p>
          <a:p>
            <a:r>
              <a:rPr lang="en-GB" dirty="0"/>
              <a:t>What do you think?</a:t>
            </a:r>
          </a:p>
        </p:txBody>
      </p:sp>
    </p:spTree>
    <p:extLst>
      <p:ext uri="{BB962C8B-B14F-4D97-AF65-F5344CB8AC3E}">
        <p14:creationId xmlns:p14="http://schemas.microsoft.com/office/powerpoint/2010/main" val="1726956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Decision Tables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Business rules can often be specified compactly in decision tables</a:t>
            </a:r>
          </a:p>
          <a:p>
            <a:pPr lvl="1"/>
            <a:r>
              <a:rPr lang="en-GB" dirty="0"/>
              <a:t>Deciding how to process an order based on size, stock on hand, state to which to ship and so forth is often in business rules</a:t>
            </a:r>
          </a:p>
          <a:p>
            <a:pPr lvl="1"/>
            <a:r>
              <a:rPr lang="en-GB" dirty="0"/>
              <a:t>These can be shown as flow-charts or as tables</a:t>
            </a:r>
          </a:p>
          <a:p>
            <a:pPr lvl="1"/>
            <a:r>
              <a:rPr lang="en-GB" dirty="0"/>
              <a:t>The decision tables can make for instant test cases</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Decision Tables – Example: ATM Decision Table</a:t>
            </a:r>
          </a:p>
        </p:txBody>
      </p:sp>
      <p:graphicFrame>
        <p:nvGraphicFramePr>
          <p:cNvPr id="4" name="Table 3"/>
          <p:cNvGraphicFramePr>
            <a:graphicFrameLocks noGrp="1"/>
          </p:cNvGraphicFramePr>
          <p:nvPr/>
        </p:nvGraphicFramePr>
        <p:xfrm>
          <a:off x="838200" y="1905000"/>
          <a:ext cx="5029200" cy="445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370840">
                <a:tc>
                  <a:txBody>
                    <a:bodyPr/>
                    <a:lstStyle/>
                    <a:p>
                      <a:pPr algn="l"/>
                      <a:r>
                        <a:rPr lang="en-GB" i="1" dirty="0">
                          <a:solidFill>
                            <a:schemeClr val="tx1"/>
                          </a:solidFill>
                        </a:rPr>
                        <a:t>Condition</a:t>
                      </a:r>
                    </a:p>
                  </a:txBody>
                  <a:tcPr/>
                </a:tc>
                <a:tc>
                  <a:txBody>
                    <a:bodyPr/>
                    <a:lstStyle/>
                    <a:p>
                      <a:pPr algn="ctr"/>
                      <a:r>
                        <a:rPr lang="en-GB" dirty="0">
                          <a:solidFill>
                            <a:schemeClr val="tx1"/>
                          </a:solidFill>
                        </a:rPr>
                        <a:t>1</a:t>
                      </a:r>
                    </a:p>
                  </a:txBody>
                  <a:tcPr/>
                </a:tc>
                <a:tc>
                  <a:txBody>
                    <a:bodyPr/>
                    <a:lstStyle/>
                    <a:p>
                      <a:pPr algn="ctr"/>
                      <a:r>
                        <a:rPr lang="en-GB" dirty="0">
                          <a:solidFill>
                            <a:schemeClr val="tx1"/>
                          </a:solidFill>
                        </a:rPr>
                        <a:t>2</a:t>
                      </a:r>
                    </a:p>
                  </a:txBody>
                  <a:tcPr/>
                </a:tc>
                <a:tc>
                  <a:txBody>
                    <a:bodyPr/>
                    <a:lstStyle/>
                    <a:p>
                      <a:pPr algn="ctr"/>
                      <a:r>
                        <a:rPr lang="en-GB" dirty="0">
                          <a:solidFill>
                            <a:schemeClr val="tx1"/>
                          </a:solidFill>
                        </a:rPr>
                        <a:t>3</a:t>
                      </a:r>
                    </a:p>
                  </a:txBody>
                  <a:tcPr/>
                </a:tc>
                <a:tc>
                  <a:txBody>
                    <a:bodyPr/>
                    <a:lstStyle/>
                    <a:p>
                      <a:pPr algn="ctr"/>
                      <a:r>
                        <a:rPr lang="en-GB" dirty="0">
                          <a:solidFill>
                            <a:schemeClr val="tx1"/>
                          </a:solidFill>
                        </a:rPr>
                        <a:t>4</a:t>
                      </a:r>
                    </a:p>
                  </a:txBody>
                  <a:tcPr/>
                </a:tc>
                <a:tc>
                  <a:txBody>
                    <a:bodyPr/>
                    <a:lstStyle/>
                    <a:p>
                      <a:pPr algn="ctr"/>
                      <a:r>
                        <a:rPr lang="en-GB" dirty="0">
                          <a:solidFill>
                            <a:schemeClr val="tx1"/>
                          </a:solidFill>
                        </a:rPr>
                        <a:t>5</a:t>
                      </a:r>
                    </a:p>
                  </a:txBody>
                  <a:tcPr/>
                </a:tc>
                <a:extLst>
                  <a:ext uri="{0D108BD9-81ED-4DB2-BD59-A6C34878D82A}">
                    <a16:rowId xmlns:a16="http://schemas.microsoft.com/office/drawing/2014/main" val="10000"/>
                  </a:ext>
                </a:extLst>
              </a:tr>
              <a:tr h="370840">
                <a:tc>
                  <a:txBody>
                    <a:bodyPr/>
                    <a:lstStyle/>
                    <a:p>
                      <a:r>
                        <a:rPr lang="en-GB" dirty="0">
                          <a:solidFill>
                            <a:schemeClr val="tx1"/>
                          </a:solidFill>
                        </a:rPr>
                        <a:t>Valid</a:t>
                      </a:r>
                      <a:r>
                        <a:rPr lang="en-GB" baseline="0" dirty="0">
                          <a:solidFill>
                            <a:schemeClr val="tx1"/>
                          </a:solidFill>
                        </a:rPr>
                        <a:t> card</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Y</a:t>
                      </a:r>
                    </a:p>
                  </a:txBody>
                  <a:tcPr/>
                </a:tc>
                <a:extLst>
                  <a:ext uri="{0D108BD9-81ED-4DB2-BD59-A6C34878D82A}">
                    <a16:rowId xmlns:a16="http://schemas.microsoft.com/office/drawing/2014/main" val="10001"/>
                  </a:ext>
                </a:extLst>
              </a:tr>
              <a:tr h="370840">
                <a:tc>
                  <a:txBody>
                    <a:bodyPr/>
                    <a:lstStyle/>
                    <a:p>
                      <a:r>
                        <a:rPr lang="en-GB" dirty="0">
                          <a:solidFill>
                            <a:schemeClr val="tx1"/>
                          </a:solidFill>
                        </a:rPr>
                        <a:t>Valid PIN</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Y</a:t>
                      </a:r>
                    </a:p>
                  </a:txBody>
                  <a:tcPr/>
                </a:tc>
                <a:extLst>
                  <a:ext uri="{0D108BD9-81ED-4DB2-BD59-A6C34878D82A}">
                    <a16:rowId xmlns:a16="http://schemas.microsoft.com/office/drawing/2014/main" val="10002"/>
                  </a:ext>
                </a:extLst>
              </a:tr>
              <a:tr h="370840">
                <a:tc>
                  <a:txBody>
                    <a:bodyPr/>
                    <a:lstStyle/>
                    <a:p>
                      <a:r>
                        <a:rPr lang="en-GB" dirty="0">
                          <a:solidFill>
                            <a:schemeClr val="tx1"/>
                          </a:solidFill>
                        </a:rPr>
                        <a:t>Invalid</a:t>
                      </a:r>
                      <a:r>
                        <a:rPr lang="en-GB" baseline="0" dirty="0">
                          <a:solidFill>
                            <a:schemeClr val="tx1"/>
                          </a:solidFill>
                        </a:rPr>
                        <a:t> PIN = 3</a:t>
                      </a:r>
                      <a:endParaRPr lang="en-GB" dirty="0">
                        <a:solidFill>
                          <a:schemeClr val="tx1"/>
                        </a:solidFill>
                      </a:endParaRP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extLst>
                  <a:ext uri="{0D108BD9-81ED-4DB2-BD59-A6C34878D82A}">
                    <a16:rowId xmlns:a16="http://schemas.microsoft.com/office/drawing/2014/main" val="10003"/>
                  </a:ext>
                </a:extLst>
              </a:tr>
              <a:tr h="370840">
                <a:tc>
                  <a:txBody>
                    <a:bodyPr/>
                    <a:lstStyle/>
                    <a:p>
                      <a:r>
                        <a:rPr lang="en-GB" dirty="0">
                          <a:solidFill>
                            <a:schemeClr val="tx1"/>
                          </a:solidFill>
                        </a:rPr>
                        <a:t>Balance OK</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extLst>
                  <a:ext uri="{0D108BD9-81ED-4DB2-BD59-A6C34878D82A}">
                    <a16:rowId xmlns:a16="http://schemas.microsoft.com/office/drawing/2014/main" val="10004"/>
                  </a:ext>
                </a:extLst>
              </a:tr>
              <a:tr h="370840">
                <a:tc>
                  <a:txBody>
                    <a:bodyPr/>
                    <a:lstStyle/>
                    <a:p>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a:solidFill>
                          <a:schemeClr val="tx1"/>
                        </a:solidFill>
                      </a:endParaRPr>
                    </a:p>
                  </a:txBody>
                  <a:tcPr/>
                </a:tc>
                <a:tc>
                  <a:txBody>
                    <a:bodyPr/>
                    <a:lstStyle/>
                    <a:p>
                      <a:pPr algn="ctr"/>
                      <a:endParaRPr lang="en-GB">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extLst>
                  <a:ext uri="{0D108BD9-81ED-4DB2-BD59-A6C34878D82A}">
                    <a16:rowId xmlns:a16="http://schemas.microsoft.com/office/drawing/2014/main" val="10005"/>
                  </a:ext>
                </a:extLst>
              </a:tr>
              <a:tr h="370840">
                <a:tc>
                  <a:txBody>
                    <a:bodyPr/>
                    <a:lstStyle/>
                    <a:p>
                      <a:r>
                        <a:rPr lang="en-GB" b="1" i="1" dirty="0">
                          <a:solidFill>
                            <a:schemeClr val="tx1"/>
                          </a:solidFill>
                        </a:rPr>
                        <a:t>Action</a:t>
                      </a:r>
                    </a:p>
                  </a:txBody>
                  <a:tcPr/>
                </a:tc>
                <a:tc>
                  <a:txBody>
                    <a:bodyPr/>
                    <a:lstStyle/>
                    <a:p>
                      <a:pPr algn="ctr"/>
                      <a:endParaRPr lang="en-GB">
                        <a:solidFill>
                          <a:schemeClr val="tx1"/>
                        </a:solidFill>
                      </a:endParaRPr>
                    </a:p>
                  </a:txBody>
                  <a:tcPr/>
                </a:tc>
                <a:tc>
                  <a:txBody>
                    <a:bodyPr/>
                    <a:lstStyle/>
                    <a:p>
                      <a:pPr algn="ctr"/>
                      <a:endParaRPr lang="en-GB">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extLst>
                  <a:ext uri="{0D108BD9-81ED-4DB2-BD59-A6C34878D82A}">
                    <a16:rowId xmlns:a16="http://schemas.microsoft.com/office/drawing/2014/main" val="10006"/>
                  </a:ext>
                </a:extLst>
              </a:tr>
              <a:tr h="370840">
                <a:tc>
                  <a:txBody>
                    <a:bodyPr/>
                    <a:lstStyle/>
                    <a:p>
                      <a:r>
                        <a:rPr lang="en-GB" dirty="0">
                          <a:solidFill>
                            <a:schemeClr val="tx1"/>
                          </a:solidFill>
                        </a:rPr>
                        <a:t>Reject card</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extLst>
                  <a:ext uri="{0D108BD9-81ED-4DB2-BD59-A6C34878D82A}">
                    <a16:rowId xmlns:a16="http://schemas.microsoft.com/office/drawing/2014/main" val="10007"/>
                  </a:ext>
                </a:extLst>
              </a:tr>
              <a:tr h="370840">
                <a:tc>
                  <a:txBody>
                    <a:bodyPr/>
                    <a:lstStyle/>
                    <a:p>
                      <a:r>
                        <a:rPr lang="en-GB" dirty="0">
                          <a:solidFill>
                            <a:schemeClr val="tx1"/>
                          </a:solidFill>
                        </a:rPr>
                        <a:t>Re-enter PIN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extLst>
                  <a:ext uri="{0D108BD9-81ED-4DB2-BD59-A6C34878D82A}">
                    <a16:rowId xmlns:a16="http://schemas.microsoft.com/office/drawing/2014/main" val="10008"/>
                  </a:ext>
                </a:extLst>
              </a:tr>
              <a:tr h="370840">
                <a:tc>
                  <a:txBody>
                    <a:bodyPr/>
                    <a:lstStyle/>
                    <a:p>
                      <a:r>
                        <a:rPr lang="en-GB" dirty="0">
                          <a:solidFill>
                            <a:schemeClr val="tx1"/>
                          </a:solidFill>
                        </a:rPr>
                        <a:t>Keep card</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extLst>
                  <a:ext uri="{0D108BD9-81ED-4DB2-BD59-A6C34878D82A}">
                    <a16:rowId xmlns:a16="http://schemas.microsoft.com/office/drawing/2014/main" val="10009"/>
                  </a:ext>
                </a:extLst>
              </a:tr>
              <a:tr h="370840">
                <a:tc>
                  <a:txBody>
                    <a:bodyPr/>
                    <a:lstStyle/>
                    <a:p>
                      <a:r>
                        <a:rPr lang="en-GB" dirty="0">
                          <a:solidFill>
                            <a:schemeClr val="tx1"/>
                          </a:solidFill>
                        </a:rPr>
                        <a:t>Re-enter Request</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tc>
                  <a:txBody>
                    <a:bodyPr/>
                    <a:lstStyle/>
                    <a:p>
                      <a:pPr algn="ctr"/>
                      <a:r>
                        <a:rPr lang="en-GB" dirty="0">
                          <a:solidFill>
                            <a:schemeClr val="tx1"/>
                          </a:solidFill>
                        </a:rPr>
                        <a:t>N</a:t>
                      </a:r>
                    </a:p>
                  </a:txBody>
                  <a:tcPr/>
                </a:tc>
                <a:extLst>
                  <a:ext uri="{0D108BD9-81ED-4DB2-BD59-A6C34878D82A}">
                    <a16:rowId xmlns:a16="http://schemas.microsoft.com/office/drawing/2014/main" val="10010"/>
                  </a:ext>
                </a:extLst>
              </a:tr>
              <a:tr h="370840">
                <a:tc>
                  <a:txBody>
                    <a:bodyPr/>
                    <a:lstStyle/>
                    <a:p>
                      <a:r>
                        <a:rPr lang="en-GB" dirty="0">
                          <a:solidFill>
                            <a:schemeClr val="tx1"/>
                          </a:solidFill>
                        </a:rPr>
                        <a:t>Dispense cash</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N</a:t>
                      </a:r>
                    </a:p>
                  </a:txBody>
                  <a:tcPr/>
                </a:tc>
                <a:tc>
                  <a:txBody>
                    <a:bodyPr/>
                    <a:lstStyle/>
                    <a:p>
                      <a:pPr algn="ctr"/>
                      <a:r>
                        <a:rPr lang="en-GB" dirty="0">
                          <a:solidFill>
                            <a:schemeClr val="tx1"/>
                          </a:solidFill>
                        </a:rPr>
                        <a:t>Y</a:t>
                      </a:r>
                    </a:p>
                  </a:txBody>
                  <a:tcPr/>
                </a:tc>
                <a:extLst>
                  <a:ext uri="{0D108BD9-81ED-4DB2-BD59-A6C34878D82A}">
                    <a16:rowId xmlns:a16="http://schemas.microsoft.com/office/drawing/2014/main" val="10011"/>
                  </a:ext>
                </a:extLst>
              </a:tr>
            </a:tbl>
          </a:graphicData>
        </a:graphic>
      </p:graphicFrame>
      <p:sp>
        <p:nvSpPr>
          <p:cNvPr id="5" name="TextBox 4"/>
          <p:cNvSpPr txBox="1"/>
          <p:nvPr/>
        </p:nvSpPr>
        <p:spPr>
          <a:xfrm>
            <a:off x="6019800" y="1905000"/>
            <a:ext cx="6019800" cy="4493538"/>
          </a:xfrm>
          <a:prstGeom prst="rect">
            <a:avLst/>
          </a:prstGeom>
          <a:noFill/>
        </p:spPr>
        <p:txBody>
          <a:bodyPr wrap="square" rtlCol="0">
            <a:spAutoFit/>
          </a:bodyPr>
          <a:lstStyle/>
          <a:p>
            <a:r>
              <a:rPr lang="en-GB" sz="2600" dirty="0"/>
              <a:t>This decision table shows the business logic for an ATM. Notice that the dashes “-” indicate  conditions that aren’t reached as part of this rule. The rules are mutually exclusive, in that only one rule can apply at any one moment of time.</a:t>
            </a:r>
          </a:p>
          <a:p>
            <a:endParaRPr lang="en-GB" sz="2600" dirty="0"/>
          </a:p>
          <a:p>
            <a:r>
              <a:rPr lang="en-GB" sz="2600" dirty="0"/>
              <a:t>Notice that the business logic layer is usually under the user interface layer, so at this point the basic sanity checking of the inputs should have been done.</a:t>
            </a:r>
          </a:p>
        </p:txBody>
      </p:sp>
    </p:spTree>
    <p:extLst>
      <p:ext uri="{BB962C8B-B14F-4D97-AF65-F5344CB8AC3E}">
        <p14:creationId xmlns:p14="http://schemas.microsoft.com/office/powerpoint/2010/main" val="1726956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More Complex Decision Tables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Some police departments have handled computers that take credit cards for moving violations</a:t>
            </a:r>
          </a:p>
          <a:p>
            <a:r>
              <a:rPr lang="en-GB" dirty="0"/>
              <a:t>A decision table could be used to design and test this system</a:t>
            </a:r>
          </a:p>
          <a:p>
            <a:r>
              <a:rPr lang="en-GB" dirty="0"/>
              <a:t>The conditions that determine the actions to take are shown in the decision table</a:t>
            </a:r>
          </a:p>
          <a:p>
            <a:r>
              <a:rPr lang="en-GB" dirty="0"/>
              <a:t>You might want to use boundary value analysis to adequately cover the rules</a:t>
            </a:r>
          </a:p>
          <a:p>
            <a:r>
              <a:rPr lang="en-GB" dirty="0"/>
              <a:t>What would you do about interaction of rules?</a:t>
            </a:r>
          </a:p>
        </p:txBody>
      </p:sp>
    </p:spTree>
    <p:extLst>
      <p:ext uri="{BB962C8B-B14F-4D97-AF65-F5344CB8AC3E}">
        <p14:creationId xmlns:p14="http://schemas.microsoft.com/office/powerpoint/2010/main" val="17269564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Police System Decision Tables</a:t>
            </a:r>
          </a:p>
        </p:txBody>
      </p:sp>
      <p:graphicFrame>
        <p:nvGraphicFramePr>
          <p:cNvPr id="4" name="Table 3"/>
          <p:cNvGraphicFramePr>
            <a:graphicFrameLocks noGrp="1"/>
          </p:cNvGraphicFramePr>
          <p:nvPr/>
        </p:nvGraphicFramePr>
        <p:xfrm>
          <a:off x="1485901" y="1905000"/>
          <a:ext cx="9220198" cy="4450080"/>
        </p:xfrm>
        <a:graphic>
          <a:graphicData uri="http://schemas.openxmlformats.org/drawingml/2006/table">
            <a:tbl>
              <a:tblPr firstRow="1" bandRow="1">
                <a:tableStyleId>{5C22544A-7EE6-4342-B048-85BDC9FD1C3A}</a:tableStyleId>
              </a:tblPr>
              <a:tblGrid>
                <a:gridCol w="2426366">
                  <a:extLst>
                    <a:ext uri="{9D8B030D-6E8A-4147-A177-3AD203B41FA5}">
                      <a16:colId xmlns:a16="http://schemas.microsoft.com/office/drawing/2014/main" val="20000"/>
                    </a:ext>
                  </a:extLst>
                </a:gridCol>
                <a:gridCol w="849229">
                  <a:extLst>
                    <a:ext uri="{9D8B030D-6E8A-4147-A177-3AD203B41FA5}">
                      <a16:colId xmlns:a16="http://schemas.microsoft.com/office/drawing/2014/main" val="20001"/>
                    </a:ext>
                  </a:extLst>
                </a:gridCol>
                <a:gridCol w="849229">
                  <a:extLst>
                    <a:ext uri="{9D8B030D-6E8A-4147-A177-3AD203B41FA5}">
                      <a16:colId xmlns:a16="http://schemas.microsoft.com/office/drawing/2014/main" val="20002"/>
                    </a:ext>
                  </a:extLst>
                </a:gridCol>
                <a:gridCol w="849229">
                  <a:extLst>
                    <a:ext uri="{9D8B030D-6E8A-4147-A177-3AD203B41FA5}">
                      <a16:colId xmlns:a16="http://schemas.microsoft.com/office/drawing/2014/main" val="20003"/>
                    </a:ext>
                  </a:extLst>
                </a:gridCol>
                <a:gridCol w="849229">
                  <a:extLst>
                    <a:ext uri="{9D8B030D-6E8A-4147-A177-3AD203B41FA5}">
                      <a16:colId xmlns:a16="http://schemas.microsoft.com/office/drawing/2014/main" val="20004"/>
                    </a:ext>
                  </a:extLst>
                </a:gridCol>
                <a:gridCol w="849229">
                  <a:extLst>
                    <a:ext uri="{9D8B030D-6E8A-4147-A177-3AD203B41FA5}">
                      <a16:colId xmlns:a16="http://schemas.microsoft.com/office/drawing/2014/main" val="20005"/>
                    </a:ext>
                  </a:extLst>
                </a:gridCol>
                <a:gridCol w="849229">
                  <a:extLst>
                    <a:ext uri="{9D8B030D-6E8A-4147-A177-3AD203B41FA5}">
                      <a16:colId xmlns:a16="http://schemas.microsoft.com/office/drawing/2014/main" val="20006"/>
                    </a:ext>
                  </a:extLst>
                </a:gridCol>
                <a:gridCol w="849229">
                  <a:extLst>
                    <a:ext uri="{9D8B030D-6E8A-4147-A177-3AD203B41FA5}">
                      <a16:colId xmlns:a16="http://schemas.microsoft.com/office/drawing/2014/main" val="20007"/>
                    </a:ext>
                  </a:extLst>
                </a:gridCol>
                <a:gridCol w="849229">
                  <a:extLst>
                    <a:ext uri="{9D8B030D-6E8A-4147-A177-3AD203B41FA5}">
                      <a16:colId xmlns:a16="http://schemas.microsoft.com/office/drawing/2014/main" val="20008"/>
                    </a:ext>
                  </a:extLst>
                </a:gridCol>
              </a:tblGrid>
              <a:tr h="370840">
                <a:tc>
                  <a:txBody>
                    <a:bodyPr/>
                    <a:lstStyle/>
                    <a:p>
                      <a:pPr algn="l"/>
                      <a:r>
                        <a:rPr lang="en-GB" i="1" dirty="0">
                          <a:solidFill>
                            <a:schemeClr val="tx1"/>
                          </a:solidFill>
                        </a:rPr>
                        <a:t>Condition</a:t>
                      </a:r>
                    </a:p>
                  </a:txBody>
                  <a:tcPr/>
                </a:tc>
                <a:tc>
                  <a:txBody>
                    <a:bodyPr/>
                    <a:lstStyle/>
                    <a:p>
                      <a:pPr algn="ctr"/>
                      <a:r>
                        <a:rPr lang="en-GB" dirty="0">
                          <a:solidFill>
                            <a:schemeClr val="tx1"/>
                          </a:solidFill>
                        </a:rPr>
                        <a:t>1</a:t>
                      </a:r>
                    </a:p>
                  </a:txBody>
                  <a:tcPr/>
                </a:tc>
                <a:tc>
                  <a:txBody>
                    <a:bodyPr/>
                    <a:lstStyle/>
                    <a:p>
                      <a:pPr algn="ctr"/>
                      <a:r>
                        <a:rPr lang="en-GB" dirty="0">
                          <a:solidFill>
                            <a:schemeClr val="tx1"/>
                          </a:solidFill>
                        </a:rPr>
                        <a:t>2</a:t>
                      </a:r>
                    </a:p>
                  </a:txBody>
                  <a:tcPr/>
                </a:tc>
                <a:tc>
                  <a:txBody>
                    <a:bodyPr/>
                    <a:lstStyle/>
                    <a:p>
                      <a:pPr algn="ctr"/>
                      <a:r>
                        <a:rPr lang="en-GB" dirty="0">
                          <a:solidFill>
                            <a:schemeClr val="tx1"/>
                          </a:solidFill>
                        </a:rPr>
                        <a:t>3</a:t>
                      </a:r>
                    </a:p>
                  </a:txBody>
                  <a:tcPr/>
                </a:tc>
                <a:tc>
                  <a:txBody>
                    <a:bodyPr/>
                    <a:lstStyle/>
                    <a:p>
                      <a:pPr algn="ctr"/>
                      <a:r>
                        <a:rPr lang="en-GB" dirty="0">
                          <a:solidFill>
                            <a:schemeClr val="tx1"/>
                          </a:solidFill>
                        </a:rPr>
                        <a:t>4</a:t>
                      </a:r>
                    </a:p>
                  </a:txBody>
                  <a:tcPr/>
                </a:tc>
                <a:tc>
                  <a:txBody>
                    <a:bodyPr/>
                    <a:lstStyle/>
                    <a:p>
                      <a:pPr algn="ctr"/>
                      <a:r>
                        <a:rPr lang="en-GB" dirty="0">
                          <a:solidFill>
                            <a:schemeClr val="tx1"/>
                          </a:solidFill>
                        </a:rPr>
                        <a:t>5</a:t>
                      </a:r>
                    </a:p>
                  </a:txBody>
                  <a:tcPr/>
                </a:tc>
                <a:tc>
                  <a:txBody>
                    <a:bodyPr/>
                    <a:lstStyle/>
                    <a:p>
                      <a:pPr algn="ctr"/>
                      <a:r>
                        <a:rPr lang="en-GB" dirty="0">
                          <a:solidFill>
                            <a:schemeClr val="tx1"/>
                          </a:solidFill>
                        </a:rPr>
                        <a:t>6</a:t>
                      </a:r>
                    </a:p>
                  </a:txBody>
                  <a:tcPr/>
                </a:tc>
                <a:tc>
                  <a:txBody>
                    <a:bodyPr/>
                    <a:lstStyle/>
                    <a:p>
                      <a:pPr algn="ctr"/>
                      <a:r>
                        <a:rPr lang="en-GB" dirty="0">
                          <a:solidFill>
                            <a:schemeClr val="tx1"/>
                          </a:solidFill>
                        </a:rPr>
                        <a:t>7</a:t>
                      </a:r>
                    </a:p>
                  </a:txBody>
                  <a:tcPr/>
                </a:tc>
                <a:tc>
                  <a:txBody>
                    <a:bodyPr/>
                    <a:lstStyle/>
                    <a:p>
                      <a:pPr algn="ctr"/>
                      <a:r>
                        <a:rPr lang="en-GB" dirty="0">
                          <a:solidFill>
                            <a:schemeClr val="tx1"/>
                          </a:solidFill>
                        </a:rPr>
                        <a:t>8</a:t>
                      </a:r>
                    </a:p>
                  </a:txBody>
                  <a:tcPr/>
                </a:tc>
                <a:extLst>
                  <a:ext uri="{0D108BD9-81ED-4DB2-BD59-A6C34878D82A}">
                    <a16:rowId xmlns:a16="http://schemas.microsoft.com/office/drawing/2014/main" val="10000"/>
                  </a:ext>
                </a:extLst>
              </a:tr>
              <a:tr h="370840">
                <a:tc>
                  <a:txBody>
                    <a:bodyPr/>
                    <a:lstStyle/>
                    <a:p>
                      <a:r>
                        <a:rPr lang="en-GB" dirty="0">
                          <a:solidFill>
                            <a:schemeClr val="tx1"/>
                          </a:solidFill>
                        </a:rPr>
                        <a:t>License OK</a:t>
                      </a:r>
                      <a:endParaRPr lang="en-GB" baseline="0" dirty="0">
                        <a:solidFill>
                          <a:schemeClr val="tx1"/>
                        </a:solidFill>
                      </a:endParaRPr>
                    </a:p>
                  </a:txBody>
                  <a:tcPr/>
                </a:tc>
                <a:tc>
                  <a:txBody>
                    <a:bodyPr/>
                    <a:lstStyle/>
                    <a:p>
                      <a:pPr algn="ctr"/>
                      <a:r>
                        <a:rPr lang="en-GB" dirty="0">
                          <a:solidFill>
                            <a:schemeClr val="tx1"/>
                          </a:solidFill>
                        </a:rPr>
                        <a:t>No</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01"/>
                  </a:ext>
                </a:extLst>
              </a:tr>
              <a:tr h="370840">
                <a:tc>
                  <a:txBody>
                    <a:bodyPr/>
                    <a:lstStyle/>
                    <a:p>
                      <a:r>
                        <a:rPr lang="en-GB" dirty="0">
                          <a:solidFill>
                            <a:schemeClr val="tx1"/>
                          </a:solidFill>
                        </a:rPr>
                        <a:t>Warrant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02"/>
                  </a:ext>
                </a:extLst>
              </a:tr>
              <a:tr h="370840">
                <a:tc>
                  <a:txBody>
                    <a:bodyPr/>
                    <a:lstStyle/>
                    <a:p>
                      <a:r>
                        <a:rPr lang="en-GB" dirty="0">
                          <a:solidFill>
                            <a:schemeClr val="tx1"/>
                          </a:solidFill>
                        </a:rPr>
                        <a:t>Registration</a:t>
                      </a:r>
                      <a:r>
                        <a:rPr lang="en-GB" baseline="0" dirty="0">
                          <a:solidFill>
                            <a:schemeClr val="tx1"/>
                          </a:solidFill>
                        </a:rPr>
                        <a:t> OK</a:t>
                      </a:r>
                      <a:endParaRPr lang="en-GB" dirty="0">
                        <a:solidFill>
                          <a:schemeClr val="tx1"/>
                        </a:solidFill>
                      </a:endParaRP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No</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03"/>
                  </a:ext>
                </a:extLst>
              </a:tr>
              <a:tr h="370840">
                <a:tc>
                  <a:txBody>
                    <a:bodyPr/>
                    <a:lstStyle/>
                    <a:p>
                      <a:r>
                        <a:rPr lang="en-GB" dirty="0">
                          <a:solidFill>
                            <a:schemeClr val="tx1"/>
                          </a:solidFill>
                        </a:rPr>
                        <a:t>Vehicle</a:t>
                      </a:r>
                      <a:r>
                        <a:rPr lang="en-GB" baseline="0" dirty="0">
                          <a:solidFill>
                            <a:schemeClr val="tx1"/>
                          </a:solidFill>
                        </a:rPr>
                        <a:t> OK</a:t>
                      </a:r>
                      <a:endParaRPr lang="en-GB" dirty="0">
                        <a:solidFill>
                          <a:schemeClr val="tx1"/>
                        </a:solidFill>
                      </a:endParaRP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No</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04"/>
                  </a:ext>
                </a:extLst>
              </a:tr>
              <a:tr h="370840">
                <a:tc>
                  <a:txBody>
                    <a:bodyPr/>
                    <a:lstStyle/>
                    <a:p>
                      <a:r>
                        <a:rPr lang="en-GB" dirty="0">
                          <a:solidFill>
                            <a:schemeClr val="tx1"/>
                          </a:solidFill>
                        </a:rPr>
                        <a:t>Excess speed</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1 - 10</a:t>
                      </a:r>
                    </a:p>
                  </a:txBody>
                  <a:tcPr/>
                </a:tc>
                <a:tc>
                  <a:txBody>
                    <a:bodyPr/>
                    <a:lstStyle/>
                    <a:p>
                      <a:pPr algn="ctr"/>
                      <a:r>
                        <a:rPr lang="en-GB" dirty="0">
                          <a:solidFill>
                            <a:schemeClr val="tx1"/>
                          </a:solidFill>
                        </a:rPr>
                        <a:t>11 - 20</a:t>
                      </a:r>
                    </a:p>
                  </a:txBody>
                  <a:tcPr/>
                </a:tc>
                <a:tc>
                  <a:txBody>
                    <a:bodyPr/>
                    <a:lstStyle/>
                    <a:p>
                      <a:pPr algn="ctr"/>
                      <a:r>
                        <a:rPr lang="en-GB" dirty="0">
                          <a:solidFill>
                            <a:schemeClr val="tx1"/>
                          </a:solidFill>
                        </a:rPr>
                        <a:t>21 - 25</a:t>
                      </a:r>
                    </a:p>
                  </a:txBody>
                  <a:tcPr/>
                </a:tc>
                <a:tc>
                  <a:txBody>
                    <a:bodyPr/>
                    <a:lstStyle/>
                    <a:p>
                      <a:pPr algn="ctr"/>
                      <a:r>
                        <a:rPr lang="en-GB" dirty="0">
                          <a:solidFill>
                            <a:schemeClr val="tx1"/>
                          </a:solidFill>
                        </a:rPr>
                        <a:t>&gt;25</a:t>
                      </a:r>
                    </a:p>
                  </a:txBody>
                  <a:tcPr/>
                </a:tc>
                <a:extLst>
                  <a:ext uri="{0D108BD9-81ED-4DB2-BD59-A6C34878D82A}">
                    <a16:rowId xmlns:a16="http://schemas.microsoft.com/office/drawing/2014/main" val="10005"/>
                  </a:ext>
                </a:extLst>
              </a:tr>
              <a:tr h="370840">
                <a:tc>
                  <a:txBody>
                    <a:bodyPr/>
                    <a:lstStyle/>
                    <a:p>
                      <a:endParaRPr lang="en-GB" b="1" i="1" dirty="0">
                        <a:solidFill>
                          <a:schemeClr val="tx1"/>
                        </a:solidFill>
                      </a:endParaRPr>
                    </a:p>
                  </a:txBody>
                  <a:tcPr/>
                </a:tc>
                <a:tc>
                  <a:txBody>
                    <a:bodyPr/>
                    <a:lstStyle/>
                    <a:p>
                      <a:pPr algn="ctr"/>
                      <a:endParaRPr lang="en-GB">
                        <a:solidFill>
                          <a:schemeClr val="tx1"/>
                        </a:solidFill>
                      </a:endParaRPr>
                    </a:p>
                  </a:txBody>
                  <a:tcPr/>
                </a:tc>
                <a:tc>
                  <a:txBody>
                    <a:bodyPr/>
                    <a:lstStyle/>
                    <a:p>
                      <a:pPr algn="ctr"/>
                      <a:endParaRPr lang="en-GB">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extLst>
                  <a:ext uri="{0D108BD9-81ED-4DB2-BD59-A6C34878D82A}">
                    <a16:rowId xmlns:a16="http://schemas.microsoft.com/office/drawing/2014/main" val="10006"/>
                  </a:ext>
                </a:extLst>
              </a:tr>
              <a:tr h="370840">
                <a:tc>
                  <a:txBody>
                    <a:bodyPr/>
                    <a:lstStyle/>
                    <a:p>
                      <a:r>
                        <a:rPr lang="en-GB" b="1" i="1" dirty="0">
                          <a:solidFill>
                            <a:schemeClr val="tx1"/>
                          </a:solidFill>
                        </a:rPr>
                        <a:t>Action</a:t>
                      </a: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tc>
                  <a:txBody>
                    <a:bodyPr/>
                    <a:lstStyle/>
                    <a:p>
                      <a:pPr algn="ctr"/>
                      <a:endParaRPr lang="en-GB" dirty="0">
                        <a:solidFill>
                          <a:schemeClr val="tx1"/>
                        </a:solidFill>
                      </a:endParaRPr>
                    </a:p>
                  </a:txBody>
                  <a:tcPr/>
                </a:tc>
                <a:extLst>
                  <a:ext uri="{0D108BD9-81ED-4DB2-BD59-A6C34878D82A}">
                    <a16:rowId xmlns:a16="http://schemas.microsoft.com/office/drawing/2014/main" val="10007"/>
                  </a:ext>
                </a:extLst>
              </a:tr>
              <a:tr h="370840">
                <a:tc>
                  <a:txBody>
                    <a:bodyPr/>
                    <a:lstStyle/>
                    <a:p>
                      <a:r>
                        <a:rPr lang="en-GB" dirty="0">
                          <a:solidFill>
                            <a:schemeClr val="tx1"/>
                          </a:solidFill>
                        </a:rPr>
                        <a:t>Arrest</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Yes</a:t>
                      </a:r>
                    </a:p>
                  </a:txBody>
                  <a:tcPr/>
                </a:tc>
                <a:extLst>
                  <a:ext uri="{0D108BD9-81ED-4DB2-BD59-A6C34878D82A}">
                    <a16:rowId xmlns:a16="http://schemas.microsoft.com/office/drawing/2014/main" val="10008"/>
                  </a:ext>
                </a:extLst>
              </a:tr>
              <a:tr h="370840">
                <a:tc>
                  <a:txBody>
                    <a:bodyPr/>
                    <a:lstStyle/>
                    <a:p>
                      <a:r>
                        <a:rPr lang="en-GB" dirty="0">
                          <a:solidFill>
                            <a:schemeClr val="tx1"/>
                          </a:solidFill>
                        </a:rPr>
                        <a:t>Fix-It Ticket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09"/>
                  </a:ext>
                </a:extLst>
              </a:tr>
              <a:tr h="370840">
                <a:tc>
                  <a:txBody>
                    <a:bodyPr/>
                    <a:lstStyle/>
                    <a:p>
                      <a:r>
                        <a:rPr lang="en-GB" dirty="0">
                          <a:solidFill>
                            <a:schemeClr val="tx1"/>
                          </a:solidFill>
                        </a:rPr>
                        <a:t>Warning</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Yes</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tc>
                  <a:txBody>
                    <a:bodyPr/>
                    <a:lstStyle/>
                    <a:p>
                      <a:pPr algn="ctr"/>
                      <a:r>
                        <a:rPr lang="en-GB" dirty="0">
                          <a:solidFill>
                            <a:schemeClr val="tx1"/>
                          </a:solidFill>
                        </a:rPr>
                        <a:t>-</a:t>
                      </a:r>
                    </a:p>
                  </a:txBody>
                  <a:tcPr/>
                </a:tc>
                <a:extLst>
                  <a:ext uri="{0D108BD9-81ED-4DB2-BD59-A6C34878D82A}">
                    <a16:rowId xmlns:a16="http://schemas.microsoft.com/office/drawing/2014/main" val="10010"/>
                  </a:ext>
                </a:extLst>
              </a:tr>
              <a:tr h="370840">
                <a:tc>
                  <a:txBody>
                    <a:bodyPr/>
                    <a:lstStyle/>
                    <a:p>
                      <a:r>
                        <a:rPr lang="en-GB" dirty="0">
                          <a:solidFill>
                            <a:schemeClr val="tx1"/>
                          </a:solidFill>
                        </a:rPr>
                        <a:t>Fine</a:t>
                      </a:r>
                    </a:p>
                  </a:txBody>
                  <a:tcPr/>
                </a:tc>
                <a:tc>
                  <a:txBody>
                    <a:bodyPr/>
                    <a:lstStyle/>
                    <a:p>
                      <a:pPr algn="ctr"/>
                      <a:r>
                        <a:rPr lang="en-GB" dirty="0">
                          <a:solidFill>
                            <a:schemeClr val="tx1"/>
                          </a:solidFill>
                        </a:rPr>
                        <a:t>+250</a:t>
                      </a:r>
                    </a:p>
                  </a:txBody>
                  <a:tcPr/>
                </a:tc>
                <a:tc>
                  <a:txBody>
                    <a:bodyPr/>
                    <a:lstStyle/>
                    <a:p>
                      <a:pPr algn="ctr"/>
                      <a:r>
                        <a:rPr lang="en-GB" dirty="0">
                          <a:solidFill>
                            <a:schemeClr val="tx1"/>
                          </a:solidFill>
                        </a:rPr>
                        <a:t>+250</a:t>
                      </a:r>
                    </a:p>
                  </a:txBody>
                  <a:tcPr/>
                </a:tc>
                <a:tc>
                  <a:txBody>
                    <a:bodyPr/>
                    <a:lstStyle/>
                    <a:p>
                      <a:pPr algn="ctr"/>
                      <a:r>
                        <a:rPr lang="en-GB" dirty="0">
                          <a:solidFill>
                            <a:schemeClr val="tx1"/>
                          </a:solidFill>
                        </a:rPr>
                        <a:t>+25</a:t>
                      </a:r>
                    </a:p>
                  </a:txBody>
                  <a:tcPr/>
                </a:tc>
                <a:tc>
                  <a:txBody>
                    <a:bodyPr/>
                    <a:lstStyle/>
                    <a:p>
                      <a:pPr algn="ctr"/>
                      <a:r>
                        <a:rPr lang="en-GB" dirty="0">
                          <a:solidFill>
                            <a:schemeClr val="tx1"/>
                          </a:solidFill>
                        </a:rPr>
                        <a:t>+25</a:t>
                      </a:r>
                    </a:p>
                  </a:txBody>
                  <a:tcPr/>
                </a:tc>
                <a:tc>
                  <a:txBody>
                    <a:bodyPr/>
                    <a:lstStyle/>
                    <a:p>
                      <a:pPr algn="ctr"/>
                      <a:r>
                        <a:rPr lang="en-GB" dirty="0">
                          <a:solidFill>
                            <a:schemeClr val="tx1"/>
                          </a:solidFill>
                        </a:rPr>
                        <a:t>0</a:t>
                      </a:r>
                    </a:p>
                  </a:txBody>
                  <a:tcPr/>
                </a:tc>
                <a:tc>
                  <a:txBody>
                    <a:bodyPr/>
                    <a:lstStyle/>
                    <a:p>
                      <a:pPr algn="ctr"/>
                      <a:r>
                        <a:rPr lang="en-GB" dirty="0">
                          <a:solidFill>
                            <a:schemeClr val="tx1"/>
                          </a:solidFill>
                        </a:rPr>
                        <a:t>+75</a:t>
                      </a:r>
                    </a:p>
                  </a:txBody>
                  <a:tcPr/>
                </a:tc>
                <a:tc>
                  <a:txBody>
                    <a:bodyPr/>
                    <a:lstStyle/>
                    <a:p>
                      <a:pPr algn="ctr"/>
                      <a:r>
                        <a:rPr lang="en-GB" dirty="0">
                          <a:solidFill>
                            <a:schemeClr val="tx1"/>
                          </a:solidFill>
                        </a:rPr>
                        <a:t>+150</a:t>
                      </a:r>
                    </a:p>
                  </a:txBody>
                  <a:tcPr/>
                </a:tc>
                <a:tc>
                  <a:txBody>
                    <a:bodyPr/>
                    <a:lstStyle/>
                    <a:p>
                      <a:pPr algn="ctr"/>
                      <a:r>
                        <a:rPr lang="en-GB" dirty="0">
                          <a:solidFill>
                            <a:schemeClr val="tx1"/>
                          </a:solidFill>
                        </a:rPr>
                        <a:t>+250</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269564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Decision Table</a:t>
            </a:r>
          </a:p>
        </p:txBody>
      </p:sp>
      <p:sp>
        <p:nvSpPr>
          <p:cNvPr id="3" name="Content Placeholder 2"/>
          <p:cNvSpPr>
            <a:spLocks noGrp="1"/>
          </p:cNvSpPr>
          <p:nvPr>
            <p:ph idx="1"/>
          </p:nvPr>
        </p:nvSpPr>
        <p:spPr/>
        <p:txBody>
          <a:bodyPr/>
          <a:lstStyle/>
          <a:p>
            <a:pPr marL="514350" indent="-514350"/>
            <a:r>
              <a:rPr lang="en-GB" dirty="0"/>
              <a:t>Refer to the payment decision table in the </a:t>
            </a:r>
            <a:r>
              <a:rPr lang="en-GB" dirty="0" err="1"/>
              <a:t>Omninet</a:t>
            </a:r>
            <a:r>
              <a:rPr lang="en-GB" dirty="0"/>
              <a:t> System Requirement Document</a:t>
            </a:r>
          </a:p>
          <a:p>
            <a:pPr marL="514350" indent="-514350"/>
            <a:r>
              <a:rPr lang="en-GB" dirty="0"/>
              <a:t>Develop test scenarios which adequately cover the decision table shown.</a:t>
            </a:r>
          </a:p>
          <a:p>
            <a:pPr marL="514350" indent="-514350"/>
            <a:r>
              <a:rPr lang="en-GB" dirty="0"/>
              <a:t>How did you determine the level of coverage required? What implementation assumptions might change the number of tests needed?</a:t>
            </a:r>
          </a:p>
          <a:p>
            <a:pPr marL="514350" indent="-514350"/>
            <a:r>
              <a:rPr lang="en-GB" dirty="0"/>
              <a:t>Discuss.</a:t>
            </a:r>
          </a:p>
        </p:txBody>
      </p:sp>
    </p:spTree>
    <p:extLst>
      <p:ext uri="{BB962C8B-B14F-4D97-AF65-F5344CB8AC3E}">
        <p14:creationId xmlns:p14="http://schemas.microsoft.com/office/powerpoint/2010/main" val="355701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Phases of Test Development – high-level test design</a:t>
            </a:r>
          </a:p>
        </p:txBody>
      </p:sp>
      <p:grpSp>
        <p:nvGrpSpPr>
          <p:cNvPr id="4" name="Group 3"/>
          <p:cNvGrpSpPr/>
          <p:nvPr/>
        </p:nvGrpSpPr>
        <p:grpSpPr>
          <a:xfrm>
            <a:off x="5336844" y="2077212"/>
            <a:ext cx="6740856" cy="4019549"/>
            <a:chOff x="2707944" y="2077212"/>
            <a:chExt cx="6740856" cy="4019549"/>
          </a:xfrm>
        </p:grpSpPr>
        <p:sp>
          <p:nvSpPr>
            <p:cNvPr id="6" name="Right Arrow 5"/>
            <p:cNvSpPr/>
            <p:nvPr/>
          </p:nvSpPr>
          <p:spPr>
            <a:xfrm>
              <a:off x="2743200" y="3505200"/>
              <a:ext cx="67056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High-level Test Design</a:t>
              </a:r>
            </a:p>
          </p:txBody>
        </p:sp>
        <p:cxnSp>
          <p:nvCxnSpPr>
            <p:cNvPr id="9" name="Straight Arrow Connector 8"/>
            <p:cNvCxnSpPr/>
            <p:nvPr/>
          </p:nvCxnSpPr>
          <p:spPr>
            <a:xfrm>
              <a:off x="5867400" y="2957143"/>
              <a:ext cx="0" cy="8528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7467601"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Existing Tests</a:t>
              </a:r>
            </a:p>
          </p:txBody>
        </p:sp>
        <p:cxnSp>
          <p:nvCxnSpPr>
            <p:cNvPr id="11" name="Straight Arrow Connector 10"/>
            <p:cNvCxnSpPr>
              <a:stCxn id="10" idx="2"/>
            </p:cNvCxnSpPr>
            <p:nvPr/>
          </p:nvCxnSpPr>
          <p:spPr>
            <a:xfrm>
              <a:off x="8229601"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Flowchart: Document 11"/>
            <p:cNvSpPr/>
            <p:nvPr/>
          </p:nvSpPr>
          <p:spPr>
            <a:xfrm>
              <a:off x="2707944" y="5028439"/>
              <a:ext cx="1594512"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Test Design</a:t>
              </a:r>
            </a:p>
          </p:txBody>
        </p:sp>
        <p:cxnSp>
          <p:nvCxnSpPr>
            <p:cNvPr id="13" name="Straight Arrow Connector 12"/>
            <p:cNvCxnSpPr>
              <a:endCxn id="12" idx="0"/>
            </p:cNvCxnSpPr>
            <p:nvPr/>
          </p:nvCxnSpPr>
          <p:spPr>
            <a:xfrm flipH="1">
              <a:off x="3505200" y="4419600"/>
              <a:ext cx="2" cy="6088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7397089" y="5028439"/>
              <a:ext cx="1594512"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Trace ability</a:t>
              </a:r>
            </a:p>
          </p:txBody>
        </p:sp>
        <p:cxnSp>
          <p:nvCxnSpPr>
            <p:cNvPr id="15" name="Straight Arrow Connector 14"/>
            <p:cNvCxnSpPr>
              <a:endCxn id="14" idx="0"/>
            </p:cNvCxnSpPr>
            <p:nvPr/>
          </p:nvCxnSpPr>
          <p:spPr>
            <a:xfrm flipH="1">
              <a:off x="8194345" y="4419600"/>
              <a:ext cx="2" cy="6088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Flowchart: Document 15"/>
            <p:cNvSpPr/>
            <p:nvPr/>
          </p:nvSpPr>
          <p:spPr>
            <a:xfrm>
              <a:off x="2743200"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System Design</a:t>
              </a:r>
            </a:p>
          </p:txBody>
        </p:sp>
        <p:cxnSp>
          <p:nvCxnSpPr>
            <p:cNvPr id="17" name="Straight Arrow Connector 16"/>
            <p:cNvCxnSpPr>
              <a:stCxn id="16" idx="2"/>
            </p:cNvCxnSpPr>
            <p:nvPr/>
          </p:nvCxnSpPr>
          <p:spPr>
            <a:xfrm>
              <a:off x="3505200"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5105400"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Detailed Design</a:t>
              </a:r>
            </a:p>
          </p:txBody>
        </p:sp>
        <p:sp>
          <p:nvSpPr>
            <p:cNvPr id="19" name="Flowchart: Document 18"/>
            <p:cNvSpPr/>
            <p:nvPr/>
          </p:nvSpPr>
          <p:spPr>
            <a:xfrm>
              <a:off x="5070144" y="5028439"/>
              <a:ext cx="1594512"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Test Suites</a:t>
              </a:r>
            </a:p>
          </p:txBody>
        </p:sp>
        <p:cxnSp>
          <p:nvCxnSpPr>
            <p:cNvPr id="20" name="Straight Arrow Connector 19"/>
            <p:cNvCxnSpPr>
              <a:endCxn id="19" idx="0"/>
            </p:cNvCxnSpPr>
            <p:nvPr/>
          </p:nvCxnSpPr>
          <p:spPr>
            <a:xfrm flipH="1">
              <a:off x="5867400" y="4419600"/>
              <a:ext cx="2" cy="6088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1" name="Content Placeholder 2"/>
          <p:cNvSpPr txBox="1">
            <a:spLocks/>
          </p:cNvSpPr>
          <p:nvPr/>
        </p:nvSpPr>
        <p:spPr>
          <a:xfrm>
            <a:off x="838200" y="1928443"/>
            <a:ext cx="4111956" cy="4767632"/>
          </a:xfrm>
          <a:prstGeom prst="rect">
            <a:avLst/>
          </a:prstGeom>
        </p:spPr>
        <p:txBody>
          <a:bodyPr vert="horz" lIns="0" tIns="0" rIns="0" bIns="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Refine test conditions, create test design specification</a:t>
            </a:r>
          </a:p>
          <a:p>
            <a:r>
              <a:rPr lang="en-GB" dirty="0"/>
              <a:t>Input : system design specifications, detailed design specifications, existing tests (if any)</a:t>
            </a:r>
          </a:p>
          <a:p>
            <a:r>
              <a:rPr lang="en-GB" dirty="0"/>
              <a:t>Output: test suite, logical framework for test cases, traceability to the test basis (in this case, the quality risks)</a:t>
            </a:r>
          </a:p>
        </p:txBody>
      </p:sp>
    </p:spTree>
    <p:extLst>
      <p:ext uri="{BB962C8B-B14F-4D97-AF65-F5344CB8AC3E}">
        <p14:creationId xmlns:p14="http://schemas.microsoft.com/office/powerpoint/2010/main" val="172695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Omninet</a:t>
            </a:r>
            <a:r>
              <a:rPr lang="en-GB" dirty="0"/>
              <a:t> Payment Decision Tables</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How many test cases are required?</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25845"/>
            <a:ext cx="10515600" cy="4480238"/>
          </a:xfrm>
          <a:prstGeom prst="rect">
            <a:avLst/>
          </a:prstGeom>
        </p:spPr>
      </p:pic>
    </p:spTree>
    <p:extLst>
      <p:ext uri="{BB962C8B-B14F-4D97-AF65-F5344CB8AC3E}">
        <p14:creationId xmlns:p14="http://schemas.microsoft.com/office/powerpoint/2010/main" val="3705348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Finite-State Models (State Transition Diagram)</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For systems that respond to current event &amp; condition, affected by the past events &amp; conditions</a:t>
            </a:r>
          </a:p>
          <a:p>
            <a:r>
              <a:rPr lang="en-GB" dirty="0"/>
              <a:t>Understand the various states the system has, including any which are initial and final</a:t>
            </a:r>
          </a:p>
          <a:p>
            <a:r>
              <a:rPr lang="en-GB" dirty="0"/>
              <a:t>Identify transitions, events, conditions and actions in each state</a:t>
            </a:r>
          </a:p>
          <a:p>
            <a:r>
              <a:rPr lang="en-GB" dirty="0"/>
              <a:t>Use a graph of table to model the system and serve as an oracle</a:t>
            </a:r>
          </a:p>
          <a:p>
            <a:r>
              <a:rPr lang="en-GB" dirty="0"/>
              <a:t>For each event and condition, verify action and next state</a:t>
            </a:r>
          </a:p>
        </p:txBody>
      </p:sp>
    </p:spTree>
    <p:extLst>
      <p:ext uri="{BB962C8B-B14F-4D97-AF65-F5344CB8AC3E}">
        <p14:creationId xmlns:p14="http://schemas.microsoft.com/office/powerpoint/2010/main" val="1726956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Finite-State Models (State Transition Diagram)</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For systems that respond to current event &amp; condition, affected by the past events &amp; conditions</a:t>
            </a:r>
          </a:p>
          <a:p>
            <a:r>
              <a:rPr lang="en-GB" dirty="0"/>
              <a:t>Understand the various states the system has, including any which are initial and final</a:t>
            </a:r>
          </a:p>
          <a:p>
            <a:r>
              <a:rPr lang="en-GB" dirty="0"/>
              <a:t>Identify transitions, events, conditions and actions in each state</a:t>
            </a:r>
          </a:p>
          <a:p>
            <a:r>
              <a:rPr lang="en-GB" dirty="0"/>
              <a:t>Use a graph of table to model the system and serve as an oracle</a:t>
            </a:r>
          </a:p>
          <a:p>
            <a:r>
              <a:rPr lang="en-GB" dirty="0"/>
              <a:t>For each event and condition, verify action and next state</a:t>
            </a:r>
          </a:p>
          <a:p>
            <a:endParaRPr lang="en-GB" dirty="0"/>
          </a:p>
          <a:p>
            <a:r>
              <a:rPr lang="en-GB" dirty="0"/>
              <a:t>Event occurs cause the state transition (event with different conditions might cause different state transition)</a:t>
            </a:r>
          </a:p>
          <a:p>
            <a:r>
              <a:rPr lang="en-GB" dirty="0"/>
              <a:t>As state transition occurs, the system might take actions</a:t>
            </a:r>
          </a:p>
        </p:txBody>
      </p:sp>
    </p:spTree>
    <p:extLst>
      <p:ext uri="{BB962C8B-B14F-4D97-AF65-F5344CB8AC3E}">
        <p14:creationId xmlns:p14="http://schemas.microsoft.com/office/powerpoint/2010/main" val="2612542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State Transition Diagram</a:t>
            </a:r>
          </a:p>
        </p:txBody>
      </p:sp>
      <p:sp>
        <p:nvSpPr>
          <p:cNvPr id="3" name="Content Placeholder 2"/>
          <p:cNvSpPr>
            <a:spLocks noGrp="1"/>
          </p:cNvSpPr>
          <p:nvPr>
            <p:ph idx="1"/>
          </p:nvPr>
        </p:nvSpPr>
        <p:spPr>
          <a:xfrm>
            <a:off x="838200" y="1447800"/>
            <a:ext cx="10515600" cy="5257800"/>
          </a:xfrm>
        </p:spPr>
        <p:txBody>
          <a:bodyPr>
            <a:normAutofit/>
          </a:bodyPr>
          <a:lstStyle/>
          <a:p>
            <a:pPr lvl="1"/>
            <a:r>
              <a:rPr lang="en-GB" dirty="0"/>
              <a:t>A state-transition of a point-of-sales system from a cashier’s point of view. How would it look like from the customer’s point of view? From the system’s? Do you see the bug?</a:t>
            </a:r>
          </a:p>
        </p:txBody>
      </p:sp>
      <p:grpSp>
        <p:nvGrpSpPr>
          <p:cNvPr id="52" name="Group 51"/>
          <p:cNvGrpSpPr/>
          <p:nvPr/>
        </p:nvGrpSpPr>
        <p:grpSpPr>
          <a:xfrm>
            <a:off x="421684" y="2805517"/>
            <a:ext cx="11348632" cy="3678913"/>
            <a:chOff x="421684" y="2719792"/>
            <a:chExt cx="11348632" cy="3678913"/>
          </a:xfrm>
        </p:grpSpPr>
        <p:sp>
          <p:nvSpPr>
            <p:cNvPr id="4" name="Oval 3"/>
            <p:cNvSpPr>
              <a:spLocks noChangeAspect="1"/>
            </p:cNvSpPr>
            <p:nvPr/>
          </p:nvSpPr>
          <p:spPr>
            <a:xfrm>
              <a:off x="1447800" y="3886605"/>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Logging in</a:t>
              </a:r>
            </a:p>
          </p:txBody>
        </p:sp>
        <p:sp>
          <p:nvSpPr>
            <p:cNvPr id="5" name="Oval 4"/>
            <p:cNvSpPr>
              <a:spLocks noChangeAspect="1"/>
            </p:cNvSpPr>
            <p:nvPr/>
          </p:nvSpPr>
          <p:spPr>
            <a:xfrm>
              <a:off x="3448050" y="3886605"/>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Waiting</a:t>
              </a:r>
            </a:p>
          </p:txBody>
        </p:sp>
        <p:sp>
          <p:nvSpPr>
            <p:cNvPr id="6" name="Oval 5"/>
            <p:cNvSpPr>
              <a:spLocks noChangeAspect="1"/>
            </p:cNvSpPr>
            <p:nvPr/>
          </p:nvSpPr>
          <p:spPr>
            <a:xfrm>
              <a:off x="5542788" y="3886605"/>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Scanning</a:t>
              </a:r>
            </a:p>
          </p:txBody>
        </p:sp>
        <p:sp>
          <p:nvSpPr>
            <p:cNvPr id="7" name="Oval 6"/>
            <p:cNvSpPr>
              <a:spLocks noChangeAspect="1"/>
            </p:cNvSpPr>
            <p:nvPr/>
          </p:nvSpPr>
          <p:spPr>
            <a:xfrm>
              <a:off x="10039350" y="3886605"/>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Logging out</a:t>
              </a:r>
            </a:p>
          </p:txBody>
        </p:sp>
        <p:sp>
          <p:nvSpPr>
            <p:cNvPr id="8" name="Oval 7"/>
            <p:cNvSpPr>
              <a:spLocks noChangeAspect="1"/>
            </p:cNvSpPr>
            <p:nvPr/>
          </p:nvSpPr>
          <p:spPr>
            <a:xfrm>
              <a:off x="7819263" y="3886605"/>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Charging</a:t>
              </a:r>
            </a:p>
          </p:txBody>
        </p:sp>
        <p:cxnSp>
          <p:nvCxnSpPr>
            <p:cNvPr id="10" name="Shape 9"/>
            <p:cNvCxnSpPr>
              <a:stCxn id="4" idx="2"/>
              <a:endCxn id="4" idx="0"/>
            </p:cNvCxnSpPr>
            <p:nvPr/>
          </p:nvCxnSpPr>
          <p:spPr>
            <a:xfrm rot="10800000" flipH="1">
              <a:off x="1447800" y="3886605"/>
              <a:ext cx="521208" cy="521208"/>
            </a:xfrm>
            <a:prstGeom prst="curvedConnector4">
              <a:avLst>
                <a:gd name="adj1" fmla="val -43860"/>
                <a:gd name="adj2" fmla="val 14386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3468" y="3255008"/>
              <a:ext cx="1466748" cy="430887"/>
            </a:xfrm>
            <a:prstGeom prst="rect">
              <a:avLst/>
            </a:prstGeom>
            <a:noFill/>
          </p:spPr>
          <p:txBody>
            <a:bodyPr wrap="none" lIns="0" tIns="0" rIns="0" bIns="0" rtlCol="0">
              <a:spAutoFit/>
            </a:bodyPr>
            <a:lstStyle/>
            <a:p>
              <a:r>
                <a:rPr lang="en-GB" sz="1400" dirty="0"/>
                <a:t>Password [invalid] / </a:t>
              </a:r>
            </a:p>
            <a:p>
              <a:pPr algn="ctr"/>
              <a:r>
                <a:rPr lang="en-GB" sz="1400" dirty="0"/>
                <a:t>error</a:t>
              </a:r>
            </a:p>
          </p:txBody>
        </p:sp>
        <p:cxnSp>
          <p:nvCxnSpPr>
            <p:cNvPr id="14" name="Curved Connector 13"/>
            <p:cNvCxnSpPr>
              <a:stCxn id="4" idx="4"/>
              <a:endCxn id="5" idx="4"/>
            </p:cNvCxnSpPr>
            <p:nvPr/>
          </p:nvCxnSpPr>
          <p:spPr>
            <a:xfrm rot="16200000" flipH="1">
              <a:off x="2969133" y="3928896"/>
              <a:ext cx="1588" cy="2000250"/>
            </a:xfrm>
            <a:prstGeom prst="curvedConnector3">
              <a:avLst>
                <a:gd name="adj1" fmla="val 1439546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10216" y="5153430"/>
              <a:ext cx="1375120" cy="430887"/>
            </a:xfrm>
            <a:prstGeom prst="rect">
              <a:avLst/>
            </a:prstGeom>
            <a:noFill/>
          </p:spPr>
          <p:txBody>
            <a:bodyPr wrap="none" lIns="0" tIns="0" rIns="0" bIns="0" rtlCol="0">
              <a:spAutoFit/>
            </a:bodyPr>
            <a:lstStyle/>
            <a:p>
              <a:pPr algn="ctr"/>
              <a:r>
                <a:rPr lang="en-GB" sz="1400" dirty="0"/>
                <a:t>Password [valid] / </a:t>
              </a:r>
            </a:p>
            <a:p>
              <a:pPr algn="ctr"/>
              <a:r>
                <a:rPr lang="en-GB" sz="1400" dirty="0"/>
                <a:t>open register</a:t>
              </a:r>
            </a:p>
          </p:txBody>
        </p:sp>
        <p:sp>
          <p:nvSpPr>
            <p:cNvPr id="17" name="Line Callout 1 (No Border) 16"/>
            <p:cNvSpPr/>
            <p:nvPr/>
          </p:nvSpPr>
          <p:spPr>
            <a:xfrm flipH="1">
              <a:off x="2114549" y="5958293"/>
              <a:ext cx="561973" cy="204788"/>
            </a:xfrm>
            <a:prstGeom prst="callout1">
              <a:avLst>
                <a:gd name="adj1" fmla="val 146"/>
                <a:gd name="adj2" fmla="val 15396"/>
                <a:gd name="adj3" fmla="val -156264"/>
                <a:gd name="adj4" fmla="val -310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Action</a:t>
              </a:r>
            </a:p>
          </p:txBody>
        </p:sp>
        <p:sp>
          <p:nvSpPr>
            <p:cNvPr id="18" name="Line Callout 1 (No Border) 17"/>
            <p:cNvSpPr/>
            <p:nvPr/>
          </p:nvSpPr>
          <p:spPr>
            <a:xfrm flipH="1">
              <a:off x="838200" y="2719792"/>
              <a:ext cx="561973" cy="204788"/>
            </a:xfrm>
            <a:prstGeom prst="callout1">
              <a:avLst>
                <a:gd name="adj1" fmla="val 107123"/>
                <a:gd name="adj2" fmla="val 50989"/>
                <a:gd name="adj3" fmla="val 266991"/>
                <a:gd name="adj4" fmla="val 502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Event</a:t>
              </a:r>
            </a:p>
          </p:txBody>
        </p:sp>
        <p:sp>
          <p:nvSpPr>
            <p:cNvPr id="19" name="Line Callout 1 (No Border) 18"/>
            <p:cNvSpPr/>
            <p:nvPr/>
          </p:nvSpPr>
          <p:spPr>
            <a:xfrm flipH="1">
              <a:off x="1356909" y="2719792"/>
              <a:ext cx="953306" cy="204788"/>
            </a:xfrm>
            <a:prstGeom prst="callout1">
              <a:avLst>
                <a:gd name="adj1" fmla="val 102471"/>
                <a:gd name="adj2" fmla="val 49812"/>
                <a:gd name="adj3" fmla="val 262339"/>
                <a:gd name="adj4" fmla="val 501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Condition</a:t>
              </a:r>
            </a:p>
          </p:txBody>
        </p:sp>
        <p:sp>
          <p:nvSpPr>
            <p:cNvPr id="20" name="Line Callout 1 (No Border) 19"/>
            <p:cNvSpPr/>
            <p:nvPr/>
          </p:nvSpPr>
          <p:spPr>
            <a:xfrm flipH="1">
              <a:off x="2714288" y="2719792"/>
              <a:ext cx="505162" cy="204788"/>
            </a:xfrm>
            <a:prstGeom prst="callout1">
              <a:avLst>
                <a:gd name="adj1" fmla="val 102471"/>
                <a:gd name="adj2" fmla="val 49812"/>
                <a:gd name="adj3" fmla="val 564665"/>
                <a:gd name="adj4" fmla="val 1915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State</a:t>
              </a:r>
            </a:p>
          </p:txBody>
        </p:sp>
        <p:cxnSp>
          <p:nvCxnSpPr>
            <p:cNvPr id="22" name="Straight Arrow Connector 21"/>
            <p:cNvCxnSpPr>
              <a:endCxn id="4" idx="2"/>
            </p:cNvCxnSpPr>
            <p:nvPr/>
          </p:nvCxnSpPr>
          <p:spPr>
            <a:xfrm flipV="1">
              <a:off x="1085850" y="4407813"/>
              <a:ext cx="361950" cy="1"/>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sp>
          <p:nvSpPr>
            <p:cNvPr id="23" name="Line Callout 1 (No Border) 22"/>
            <p:cNvSpPr/>
            <p:nvPr/>
          </p:nvSpPr>
          <p:spPr>
            <a:xfrm flipH="1">
              <a:off x="421684" y="4662033"/>
              <a:ext cx="833032" cy="327598"/>
            </a:xfrm>
            <a:prstGeom prst="callout1">
              <a:avLst>
                <a:gd name="adj1" fmla="val -2762"/>
                <a:gd name="adj2" fmla="val 25687"/>
                <a:gd name="adj3" fmla="val -63223"/>
                <a:gd name="adj4" fmla="val -13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Initial state indicator</a:t>
              </a:r>
            </a:p>
          </p:txBody>
        </p:sp>
        <p:cxnSp>
          <p:nvCxnSpPr>
            <p:cNvPr id="25" name="Curved Connector 24"/>
            <p:cNvCxnSpPr>
              <a:stCxn id="5" idx="0"/>
              <a:endCxn id="6" idx="0"/>
            </p:cNvCxnSpPr>
            <p:nvPr/>
          </p:nvCxnSpPr>
          <p:spPr>
            <a:xfrm rot="5400000" flipH="1" flipV="1">
              <a:off x="5016627" y="2839236"/>
              <a:ext cx="1588" cy="2094738"/>
            </a:xfrm>
            <a:prstGeom prst="curvedConnector3">
              <a:avLst>
                <a:gd name="adj1" fmla="val 1439546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hape 26"/>
            <p:cNvCxnSpPr>
              <a:stCxn id="6" idx="4"/>
              <a:endCxn id="6" idx="6"/>
            </p:cNvCxnSpPr>
            <p:nvPr/>
          </p:nvCxnSpPr>
          <p:spPr>
            <a:xfrm rot="5400000" flipH="1" flipV="1">
              <a:off x="6063996" y="4407813"/>
              <a:ext cx="521208" cy="521208"/>
            </a:xfrm>
            <a:prstGeom prst="curvedConnector4">
              <a:avLst>
                <a:gd name="adj1" fmla="val -43860"/>
                <a:gd name="adj2" fmla="val 14386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hape 28"/>
            <p:cNvCxnSpPr>
              <a:stCxn id="6" idx="0"/>
              <a:endCxn id="6" idx="6"/>
            </p:cNvCxnSpPr>
            <p:nvPr/>
          </p:nvCxnSpPr>
          <p:spPr>
            <a:xfrm rot="16200000" flipH="1">
              <a:off x="6063996" y="3886605"/>
              <a:ext cx="521208" cy="521208"/>
            </a:xfrm>
            <a:prstGeom prst="curvedConnector4">
              <a:avLst>
                <a:gd name="adj1" fmla="val -43860"/>
                <a:gd name="adj2" fmla="val 14386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6"/>
              <a:endCxn id="8" idx="2"/>
            </p:cNvCxnSpPr>
            <p:nvPr/>
          </p:nvCxnSpPr>
          <p:spPr>
            <a:xfrm>
              <a:off x="6585204" y="4407813"/>
              <a:ext cx="1234059"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6"/>
              <a:endCxn id="7" idx="2"/>
            </p:cNvCxnSpPr>
            <p:nvPr/>
          </p:nvCxnSpPr>
          <p:spPr>
            <a:xfrm>
              <a:off x="8861679" y="4407813"/>
              <a:ext cx="1177671"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8" idx="4"/>
              <a:endCxn id="5" idx="4"/>
            </p:cNvCxnSpPr>
            <p:nvPr/>
          </p:nvCxnSpPr>
          <p:spPr>
            <a:xfrm rot="5400000">
              <a:off x="6154865" y="2743415"/>
              <a:ext cx="1588" cy="4371213"/>
            </a:xfrm>
            <a:prstGeom prst="curvedConnector3">
              <a:avLst>
                <a:gd name="adj1" fmla="val 6657905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11081766" y="4407813"/>
              <a:ext cx="450913" cy="306793"/>
              <a:chOff x="11081766" y="4102608"/>
              <a:chExt cx="450913" cy="306793"/>
            </a:xfrm>
          </p:grpSpPr>
          <p:cxnSp>
            <p:nvCxnSpPr>
              <p:cNvPr id="38" name="Straight Arrow Connector 37"/>
              <p:cNvCxnSpPr>
                <a:stCxn id="7" idx="6"/>
              </p:cNvCxnSpPr>
              <p:nvPr/>
            </p:nvCxnSpPr>
            <p:spPr>
              <a:xfrm>
                <a:off x="11081766" y="4407813"/>
                <a:ext cx="414909" cy="158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1117770" y="4102608"/>
                <a:ext cx="414909" cy="1588"/>
              </a:xfrm>
              <a:prstGeom prst="straightConnector1">
                <a:avLst/>
              </a:prstGeom>
              <a:ln>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42" name="Shape 41"/>
            <p:cNvCxnSpPr>
              <a:stCxn id="8" idx="0"/>
              <a:endCxn id="8" idx="6"/>
            </p:cNvCxnSpPr>
            <p:nvPr/>
          </p:nvCxnSpPr>
          <p:spPr>
            <a:xfrm rot="16200000" flipH="1">
              <a:off x="8340471" y="3886605"/>
              <a:ext cx="521208" cy="521208"/>
            </a:xfrm>
            <a:prstGeom prst="curvedConnector4">
              <a:avLst>
                <a:gd name="adj1" fmla="val -43860"/>
                <a:gd name="adj2" fmla="val 14386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185455" y="3255008"/>
              <a:ext cx="1029193" cy="430887"/>
            </a:xfrm>
            <a:prstGeom prst="rect">
              <a:avLst/>
            </a:prstGeom>
            <a:noFill/>
          </p:spPr>
          <p:txBody>
            <a:bodyPr wrap="none" lIns="0" tIns="0" rIns="0" bIns="0" rtlCol="0">
              <a:spAutoFit/>
            </a:bodyPr>
            <a:lstStyle/>
            <a:p>
              <a:r>
                <a:rPr lang="en-GB" sz="1400" dirty="0"/>
                <a:t>Pay [invalid] / </a:t>
              </a:r>
            </a:p>
            <a:p>
              <a:pPr algn="ctr"/>
              <a:r>
                <a:rPr lang="en-GB" sz="1400" dirty="0"/>
                <a:t>error</a:t>
              </a:r>
            </a:p>
          </p:txBody>
        </p:sp>
        <p:sp>
          <p:nvSpPr>
            <p:cNvPr id="45" name="TextBox 44"/>
            <p:cNvSpPr txBox="1"/>
            <p:nvPr/>
          </p:nvSpPr>
          <p:spPr>
            <a:xfrm>
              <a:off x="5934126" y="3255008"/>
              <a:ext cx="1111843" cy="430887"/>
            </a:xfrm>
            <a:prstGeom prst="rect">
              <a:avLst/>
            </a:prstGeom>
            <a:noFill/>
          </p:spPr>
          <p:txBody>
            <a:bodyPr wrap="none" lIns="0" tIns="0" rIns="0" bIns="0" rtlCol="0">
              <a:spAutoFit/>
            </a:bodyPr>
            <a:lstStyle/>
            <a:p>
              <a:r>
                <a:rPr lang="en-GB" sz="1400" dirty="0"/>
                <a:t>Scan [invalid] / </a:t>
              </a:r>
            </a:p>
            <a:p>
              <a:pPr algn="ctr"/>
              <a:r>
                <a:rPr lang="en-GB" sz="1400" dirty="0"/>
                <a:t>check</a:t>
              </a:r>
            </a:p>
          </p:txBody>
        </p:sp>
        <p:sp>
          <p:nvSpPr>
            <p:cNvPr id="46" name="TextBox 45"/>
            <p:cNvSpPr txBox="1"/>
            <p:nvPr/>
          </p:nvSpPr>
          <p:spPr>
            <a:xfrm>
              <a:off x="4678595" y="3460927"/>
              <a:ext cx="708014" cy="215444"/>
            </a:xfrm>
            <a:prstGeom prst="rect">
              <a:avLst/>
            </a:prstGeom>
            <a:noFill/>
          </p:spPr>
          <p:txBody>
            <a:bodyPr wrap="none" lIns="0" tIns="0" rIns="0" bIns="0" rtlCol="0">
              <a:spAutoFit/>
            </a:bodyPr>
            <a:lstStyle/>
            <a:p>
              <a:r>
                <a:rPr lang="en-GB" sz="1400" dirty="0"/>
                <a:t>Customer</a:t>
              </a:r>
            </a:p>
          </p:txBody>
        </p:sp>
        <p:sp>
          <p:nvSpPr>
            <p:cNvPr id="47" name="TextBox 46"/>
            <p:cNvSpPr txBox="1"/>
            <p:nvPr/>
          </p:nvSpPr>
          <p:spPr>
            <a:xfrm>
              <a:off x="5715051" y="5153430"/>
              <a:ext cx="1465786" cy="430887"/>
            </a:xfrm>
            <a:prstGeom prst="rect">
              <a:avLst/>
            </a:prstGeom>
            <a:noFill/>
          </p:spPr>
          <p:txBody>
            <a:bodyPr wrap="none" lIns="0" tIns="0" rIns="0" bIns="0" rtlCol="0">
              <a:spAutoFit/>
            </a:bodyPr>
            <a:lstStyle/>
            <a:p>
              <a:r>
                <a:rPr lang="en-GB" sz="1400" dirty="0"/>
                <a:t>Scan [more items] / </a:t>
              </a:r>
            </a:p>
            <a:p>
              <a:pPr algn="ctr"/>
              <a:r>
                <a:rPr lang="en-GB" sz="1400" dirty="0"/>
                <a:t>display subtotal</a:t>
              </a:r>
            </a:p>
          </p:txBody>
        </p:sp>
        <p:sp>
          <p:nvSpPr>
            <p:cNvPr id="48" name="TextBox 47"/>
            <p:cNvSpPr txBox="1"/>
            <p:nvPr/>
          </p:nvSpPr>
          <p:spPr>
            <a:xfrm>
              <a:off x="5689361" y="5967818"/>
              <a:ext cx="918586" cy="430887"/>
            </a:xfrm>
            <a:prstGeom prst="rect">
              <a:avLst/>
            </a:prstGeom>
            <a:noFill/>
          </p:spPr>
          <p:txBody>
            <a:bodyPr wrap="none" lIns="0" tIns="0" rIns="0" bIns="0" rtlCol="0">
              <a:spAutoFit/>
            </a:bodyPr>
            <a:lstStyle/>
            <a:p>
              <a:pPr algn="ctr"/>
              <a:r>
                <a:rPr lang="en-GB" sz="1400" dirty="0"/>
                <a:t>Pay [valid] / </a:t>
              </a:r>
            </a:p>
            <a:p>
              <a:pPr algn="ctr"/>
              <a:r>
                <a:rPr lang="en-GB" sz="1400" dirty="0"/>
                <a:t>issue receipt</a:t>
              </a:r>
            </a:p>
          </p:txBody>
        </p:sp>
        <p:sp>
          <p:nvSpPr>
            <p:cNvPr id="49" name="Line Callout 1 (No Border) 48"/>
            <p:cNvSpPr/>
            <p:nvPr/>
          </p:nvSpPr>
          <p:spPr>
            <a:xfrm flipH="1">
              <a:off x="8341266" y="6163081"/>
              <a:ext cx="873382" cy="204788"/>
            </a:xfrm>
            <a:prstGeom prst="callout1">
              <a:avLst>
                <a:gd name="adj1" fmla="val -4505"/>
                <a:gd name="adj2" fmla="val 68835"/>
                <a:gd name="adj3" fmla="val -291148"/>
                <a:gd name="adj4" fmla="val 1423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Transition</a:t>
              </a:r>
            </a:p>
          </p:txBody>
        </p:sp>
        <p:sp>
          <p:nvSpPr>
            <p:cNvPr id="50" name="Line Callout 1 (No Border) 49"/>
            <p:cNvSpPr/>
            <p:nvPr/>
          </p:nvSpPr>
          <p:spPr>
            <a:xfrm flipH="1">
              <a:off x="10937284" y="4989631"/>
              <a:ext cx="833032" cy="327598"/>
            </a:xfrm>
            <a:prstGeom prst="callout1">
              <a:avLst>
                <a:gd name="adj1" fmla="val -5669"/>
                <a:gd name="adj2" fmla="val 49699"/>
                <a:gd name="adj3" fmla="val -156264"/>
                <a:gd name="adj4" fmla="val 4896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dirty="0">
                  <a:solidFill>
                    <a:sysClr val="windowText" lastClr="000000"/>
                  </a:solidFill>
                </a:rPr>
                <a:t>Final state indicator</a:t>
              </a:r>
            </a:p>
          </p:txBody>
        </p:sp>
        <p:sp>
          <p:nvSpPr>
            <p:cNvPr id="51" name="TextBox 50"/>
            <p:cNvSpPr txBox="1"/>
            <p:nvPr/>
          </p:nvSpPr>
          <p:spPr>
            <a:xfrm>
              <a:off x="9004061" y="4446589"/>
              <a:ext cx="968342" cy="430887"/>
            </a:xfrm>
            <a:prstGeom prst="rect">
              <a:avLst/>
            </a:prstGeom>
            <a:noFill/>
          </p:spPr>
          <p:txBody>
            <a:bodyPr wrap="none" lIns="0" tIns="0" rIns="0" bIns="0" rtlCol="0">
              <a:spAutoFit/>
            </a:bodyPr>
            <a:lstStyle/>
            <a:p>
              <a:pPr algn="ctr"/>
              <a:r>
                <a:rPr lang="en-GB" sz="1400" dirty="0"/>
                <a:t>Shift end / </a:t>
              </a:r>
            </a:p>
            <a:p>
              <a:pPr algn="ctr"/>
              <a:r>
                <a:rPr lang="en-GB" sz="1400" dirty="0"/>
                <a:t>close register</a:t>
              </a:r>
            </a:p>
          </p:txBody>
        </p:sp>
      </p:grpSp>
    </p:spTree>
    <p:extLst>
      <p:ext uri="{BB962C8B-B14F-4D97-AF65-F5344CB8AC3E}">
        <p14:creationId xmlns:p14="http://schemas.microsoft.com/office/powerpoint/2010/main" val="1726956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State Transition Tables</a:t>
            </a:r>
          </a:p>
        </p:txBody>
      </p:sp>
      <p:graphicFrame>
        <p:nvGraphicFramePr>
          <p:cNvPr id="40" name="Table 39"/>
          <p:cNvGraphicFramePr>
            <a:graphicFrameLocks noGrp="1"/>
          </p:cNvGraphicFramePr>
          <p:nvPr/>
        </p:nvGraphicFramePr>
        <p:xfrm>
          <a:off x="2032000" y="1952625"/>
          <a:ext cx="8128000" cy="2987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355850">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63725">
                  <a:extLst>
                    <a:ext uri="{9D8B030D-6E8A-4147-A177-3AD203B41FA5}">
                      <a16:colId xmlns:a16="http://schemas.microsoft.com/office/drawing/2014/main" val="20003"/>
                    </a:ext>
                  </a:extLst>
                </a:gridCol>
              </a:tblGrid>
              <a:tr h="370840">
                <a:tc>
                  <a:txBody>
                    <a:bodyPr/>
                    <a:lstStyle/>
                    <a:p>
                      <a:r>
                        <a:rPr lang="en-GB" sz="2200" dirty="0">
                          <a:solidFill>
                            <a:sysClr val="windowText" lastClr="000000"/>
                          </a:solidFill>
                        </a:rPr>
                        <a:t>Current State</a:t>
                      </a:r>
                    </a:p>
                  </a:txBody>
                  <a:tcPr/>
                </a:tc>
                <a:tc>
                  <a:txBody>
                    <a:bodyPr/>
                    <a:lstStyle/>
                    <a:p>
                      <a:r>
                        <a:rPr lang="en-GB" sz="2200" dirty="0">
                          <a:solidFill>
                            <a:sysClr val="windowText" lastClr="000000"/>
                          </a:solidFill>
                        </a:rPr>
                        <a:t>Event [Condition]</a:t>
                      </a:r>
                    </a:p>
                  </a:txBody>
                  <a:tcPr/>
                </a:tc>
                <a:tc>
                  <a:txBody>
                    <a:bodyPr/>
                    <a:lstStyle/>
                    <a:p>
                      <a:r>
                        <a:rPr lang="en-GB" sz="2200" dirty="0">
                          <a:solidFill>
                            <a:sysClr val="windowText" lastClr="000000"/>
                          </a:solidFill>
                        </a:rPr>
                        <a:t>Action</a:t>
                      </a:r>
                    </a:p>
                  </a:txBody>
                  <a:tcPr/>
                </a:tc>
                <a:tc>
                  <a:txBody>
                    <a:bodyPr/>
                    <a:lstStyle/>
                    <a:p>
                      <a:r>
                        <a:rPr lang="en-GB" sz="2200" dirty="0">
                          <a:solidFill>
                            <a:sysClr val="windowText" lastClr="000000"/>
                          </a:solidFill>
                        </a:rPr>
                        <a:t>New State</a:t>
                      </a:r>
                    </a:p>
                  </a:txBody>
                  <a:tcPr/>
                </a:tc>
                <a:extLst>
                  <a:ext uri="{0D108BD9-81ED-4DB2-BD59-A6C34878D82A}">
                    <a16:rowId xmlns:a16="http://schemas.microsoft.com/office/drawing/2014/main" val="10000"/>
                  </a:ext>
                </a:extLst>
              </a:tr>
              <a:tr h="370840">
                <a:tc>
                  <a:txBody>
                    <a:bodyPr/>
                    <a:lstStyle/>
                    <a:p>
                      <a:r>
                        <a:rPr lang="en-GB" sz="2200" dirty="0">
                          <a:solidFill>
                            <a:sysClr val="windowText" lastClr="000000"/>
                          </a:solidFill>
                        </a:rPr>
                        <a:t>Logging In</a:t>
                      </a:r>
                    </a:p>
                  </a:txBody>
                  <a:tcPr/>
                </a:tc>
                <a:tc>
                  <a:txBody>
                    <a:bodyPr/>
                    <a:lstStyle/>
                    <a:p>
                      <a:r>
                        <a:rPr lang="en-GB" sz="2200" dirty="0">
                          <a:solidFill>
                            <a:sysClr val="windowText" lastClr="000000"/>
                          </a:solidFill>
                        </a:rPr>
                        <a:t>Password</a:t>
                      </a:r>
                      <a:r>
                        <a:rPr lang="en-GB" sz="2200" baseline="0" dirty="0">
                          <a:solidFill>
                            <a:sysClr val="windowText" lastClr="000000"/>
                          </a:solidFill>
                        </a:rPr>
                        <a:t> [invalid]</a:t>
                      </a:r>
                      <a:endParaRPr lang="en-GB" sz="2200" dirty="0">
                        <a:solidFill>
                          <a:sysClr val="windowText" lastClr="000000"/>
                        </a:solidFill>
                      </a:endParaRPr>
                    </a:p>
                  </a:txBody>
                  <a:tcPr/>
                </a:tc>
                <a:tc>
                  <a:txBody>
                    <a:bodyPr/>
                    <a:lstStyle/>
                    <a:p>
                      <a:r>
                        <a:rPr lang="en-GB" sz="2200" dirty="0">
                          <a:solidFill>
                            <a:sysClr val="windowText" lastClr="000000"/>
                          </a:solidFill>
                        </a:rPr>
                        <a:t>Error</a:t>
                      </a:r>
                    </a:p>
                  </a:txBody>
                  <a:tcPr/>
                </a:tc>
                <a:tc>
                  <a:txBody>
                    <a:bodyPr/>
                    <a:lstStyle/>
                    <a:p>
                      <a:r>
                        <a:rPr lang="en-GB" sz="2200" dirty="0">
                          <a:solidFill>
                            <a:sysClr val="windowText" lastClr="000000"/>
                          </a:solidFill>
                        </a:rPr>
                        <a:t>Logging In</a:t>
                      </a:r>
                    </a:p>
                  </a:txBody>
                  <a:tcPr/>
                </a:tc>
                <a:extLst>
                  <a:ext uri="{0D108BD9-81ED-4DB2-BD59-A6C34878D82A}">
                    <a16:rowId xmlns:a16="http://schemas.microsoft.com/office/drawing/2014/main" val="10001"/>
                  </a:ext>
                </a:extLst>
              </a:tr>
              <a:tr h="370840">
                <a:tc>
                  <a:txBody>
                    <a:bodyPr/>
                    <a:lstStyle/>
                    <a:p>
                      <a:r>
                        <a:rPr lang="en-GB" sz="2200" dirty="0">
                          <a:solidFill>
                            <a:sysClr val="windowText" lastClr="000000"/>
                          </a:solidFill>
                        </a:rPr>
                        <a:t>Logging In</a:t>
                      </a:r>
                    </a:p>
                  </a:txBody>
                  <a:tcPr/>
                </a:tc>
                <a:tc>
                  <a:txBody>
                    <a:bodyPr/>
                    <a:lstStyle/>
                    <a:p>
                      <a:r>
                        <a:rPr lang="en-GB" sz="2200" dirty="0">
                          <a:solidFill>
                            <a:sysClr val="windowText" lastClr="000000"/>
                          </a:solidFill>
                        </a:rPr>
                        <a:t>Password [valid]</a:t>
                      </a:r>
                    </a:p>
                  </a:txBody>
                  <a:tcPr/>
                </a:tc>
                <a:tc>
                  <a:txBody>
                    <a:bodyPr/>
                    <a:lstStyle/>
                    <a:p>
                      <a:r>
                        <a:rPr lang="en-GB" sz="2200" dirty="0">
                          <a:solidFill>
                            <a:sysClr val="windowText" lastClr="000000"/>
                          </a:solidFill>
                        </a:rPr>
                        <a:t>Open</a:t>
                      </a:r>
                      <a:r>
                        <a:rPr lang="en-GB" sz="2200" baseline="0" dirty="0">
                          <a:solidFill>
                            <a:sysClr val="windowText" lastClr="000000"/>
                          </a:solidFill>
                        </a:rPr>
                        <a:t> register</a:t>
                      </a:r>
                      <a:endParaRPr lang="en-GB" sz="2200" dirty="0">
                        <a:solidFill>
                          <a:sysClr val="windowText" lastClr="000000"/>
                        </a:solidFill>
                      </a:endParaRPr>
                    </a:p>
                  </a:txBody>
                  <a:tcPr/>
                </a:tc>
                <a:tc>
                  <a:txBody>
                    <a:bodyPr/>
                    <a:lstStyle/>
                    <a:p>
                      <a:r>
                        <a:rPr lang="en-GB" sz="2200" dirty="0">
                          <a:solidFill>
                            <a:sysClr val="windowText" lastClr="000000"/>
                          </a:solidFill>
                        </a:rPr>
                        <a:t>Waiting</a:t>
                      </a:r>
                    </a:p>
                  </a:txBody>
                  <a:tcPr/>
                </a:tc>
                <a:extLst>
                  <a:ext uri="{0D108BD9-81ED-4DB2-BD59-A6C34878D82A}">
                    <a16:rowId xmlns:a16="http://schemas.microsoft.com/office/drawing/2014/main" val="10002"/>
                  </a:ext>
                </a:extLst>
              </a:tr>
              <a:tr h="370840">
                <a:tc>
                  <a:txBody>
                    <a:bodyPr/>
                    <a:lstStyle/>
                    <a:p>
                      <a:r>
                        <a:rPr lang="en-GB" sz="2200" dirty="0">
                          <a:solidFill>
                            <a:schemeClr val="bg1">
                              <a:lumMod val="50000"/>
                            </a:schemeClr>
                          </a:solidFill>
                        </a:rPr>
                        <a:t>Logging In</a:t>
                      </a:r>
                    </a:p>
                  </a:txBody>
                  <a:tcPr/>
                </a:tc>
                <a:tc>
                  <a:txBody>
                    <a:bodyPr/>
                    <a:lstStyle/>
                    <a:p>
                      <a:r>
                        <a:rPr lang="en-GB" sz="2200" dirty="0">
                          <a:solidFill>
                            <a:schemeClr val="bg1">
                              <a:lumMod val="50000"/>
                            </a:schemeClr>
                          </a:solidFill>
                        </a:rPr>
                        <a:t>Customer</a:t>
                      </a:r>
                    </a:p>
                  </a:txBody>
                  <a:tcPr/>
                </a:tc>
                <a:tc>
                  <a:txBody>
                    <a:bodyPr/>
                    <a:lstStyle/>
                    <a:p>
                      <a:r>
                        <a:rPr lang="en-GB" sz="2200" dirty="0">
                          <a:solidFill>
                            <a:schemeClr val="bg1">
                              <a:lumMod val="50000"/>
                            </a:schemeClr>
                          </a:solidFill>
                        </a:rPr>
                        <a:t>[Undefined]</a:t>
                      </a:r>
                    </a:p>
                  </a:txBody>
                  <a:tcPr/>
                </a:tc>
                <a:tc>
                  <a:txBody>
                    <a:bodyPr/>
                    <a:lstStyle/>
                    <a:p>
                      <a:r>
                        <a:rPr lang="en-GB" sz="2200" dirty="0">
                          <a:solidFill>
                            <a:schemeClr val="bg1">
                              <a:lumMod val="50000"/>
                            </a:schemeClr>
                          </a:solidFill>
                        </a:rPr>
                        <a:t>[Undefined]</a:t>
                      </a:r>
                    </a:p>
                  </a:txBody>
                  <a:tcPr/>
                </a:tc>
                <a:extLst>
                  <a:ext uri="{0D108BD9-81ED-4DB2-BD59-A6C34878D82A}">
                    <a16:rowId xmlns:a16="http://schemas.microsoft.com/office/drawing/2014/main" val="10003"/>
                  </a:ext>
                </a:extLst>
              </a:tr>
              <a:tr h="370840">
                <a:tc>
                  <a:txBody>
                    <a:bodyPr/>
                    <a:lstStyle/>
                    <a:p>
                      <a:r>
                        <a:rPr lang="en-GB" sz="2200" dirty="0">
                          <a:solidFill>
                            <a:schemeClr val="bg1">
                              <a:lumMod val="50000"/>
                            </a:schemeClr>
                          </a:solidFill>
                        </a:rPr>
                        <a:t>Logging In</a:t>
                      </a:r>
                    </a:p>
                  </a:txBody>
                  <a:tcPr/>
                </a:tc>
                <a:tc>
                  <a:txBody>
                    <a:bodyPr/>
                    <a:lstStyle/>
                    <a:p>
                      <a:r>
                        <a:rPr lang="en-GB" sz="2200" dirty="0">
                          <a:solidFill>
                            <a:schemeClr val="bg1">
                              <a:lumMod val="50000"/>
                            </a:schemeClr>
                          </a:solidFill>
                        </a:rPr>
                        <a:t>Scan [any]</a:t>
                      </a:r>
                    </a:p>
                  </a:txBody>
                  <a:tcPr/>
                </a:tc>
                <a:tc>
                  <a:txBody>
                    <a:bodyPr/>
                    <a:lstStyle/>
                    <a:p>
                      <a:r>
                        <a:rPr lang="en-GB" sz="2200" dirty="0">
                          <a:solidFill>
                            <a:schemeClr val="bg1">
                              <a:lumMod val="50000"/>
                            </a:schemeClr>
                          </a:solidFill>
                        </a:rPr>
                        <a:t>[Undefined]</a:t>
                      </a:r>
                    </a:p>
                  </a:txBody>
                  <a:tcPr/>
                </a:tc>
                <a:tc>
                  <a:txBody>
                    <a:bodyPr/>
                    <a:lstStyle/>
                    <a:p>
                      <a:r>
                        <a:rPr lang="en-GB" sz="2200" dirty="0">
                          <a:solidFill>
                            <a:schemeClr val="bg1">
                              <a:lumMod val="50000"/>
                            </a:schemeClr>
                          </a:solidFill>
                        </a:rPr>
                        <a:t>[Undefined]</a:t>
                      </a:r>
                    </a:p>
                  </a:txBody>
                  <a:tcPr/>
                </a:tc>
                <a:extLst>
                  <a:ext uri="{0D108BD9-81ED-4DB2-BD59-A6C34878D82A}">
                    <a16:rowId xmlns:a16="http://schemas.microsoft.com/office/drawing/2014/main" val="10004"/>
                  </a:ext>
                </a:extLst>
              </a:tr>
              <a:tr h="370840">
                <a:tc>
                  <a:txBody>
                    <a:bodyPr/>
                    <a:lstStyle/>
                    <a:p>
                      <a:r>
                        <a:rPr lang="en-GB" sz="2200" dirty="0">
                          <a:solidFill>
                            <a:schemeClr val="bg1">
                              <a:lumMod val="50000"/>
                            </a:schemeClr>
                          </a:solidFill>
                        </a:rPr>
                        <a:t>Logging In</a:t>
                      </a:r>
                    </a:p>
                  </a:txBody>
                  <a:tcPr/>
                </a:tc>
                <a:tc>
                  <a:txBody>
                    <a:bodyPr/>
                    <a:lstStyle/>
                    <a:p>
                      <a:r>
                        <a:rPr lang="en-GB" sz="2200" dirty="0">
                          <a:solidFill>
                            <a:schemeClr val="bg1">
                              <a:lumMod val="50000"/>
                            </a:schemeClr>
                          </a:solidFill>
                        </a:rPr>
                        <a:t>Pay [any]</a:t>
                      </a:r>
                    </a:p>
                  </a:txBody>
                  <a:tcPr/>
                </a:tc>
                <a:tc>
                  <a:txBody>
                    <a:bodyPr/>
                    <a:lstStyle/>
                    <a:p>
                      <a:r>
                        <a:rPr lang="en-GB" sz="2200" dirty="0">
                          <a:solidFill>
                            <a:schemeClr val="bg1">
                              <a:lumMod val="50000"/>
                            </a:schemeClr>
                          </a:solidFill>
                        </a:rPr>
                        <a:t>[Undefined]</a:t>
                      </a:r>
                    </a:p>
                  </a:txBody>
                  <a:tcPr/>
                </a:tc>
                <a:tc>
                  <a:txBody>
                    <a:bodyPr/>
                    <a:lstStyle/>
                    <a:p>
                      <a:r>
                        <a:rPr lang="en-GB" sz="2200" dirty="0">
                          <a:solidFill>
                            <a:schemeClr val="bg1">
                              <a:lumMod val="50000"/>
                            </a:schemeClr>
                          </a:solidFill>
                        </a:rPr>
                        <a:t>[Undefined]</a:t>
                      </a:r>
                    </a:p>
                  </a:txBody>
                  <a:tcPr/>
                </a:tc>
                <a:extLst>
                  <a:ext uri="{0D108BD9-81ED-4DB2-BD59-A6C34878D82A}">
                    <a16:rowId xmlns:a16="http://schemas.microsoft.com/office/drawing/2014/main" val="10005"/>
                  </a:ext>
                </a:extLst>
              </a:tr>
              <a:tr h="370840">
                <a:tc>
                  <a:txBody>
                    <a:bodyPr/>
                    <a:lstStyle/>
                    <a:p>
                      <a:r>
                        <a:rPr lang="en-GB" sz="2200" dirty="0">
                          <a:solidFill>
                            <a:schemeClr val="bg1">
                              <a:lumMod val="50000"/>
                            </a:schemeClr>
                          </a:solidFill>
                        </a:rPr>
                        <a:t>Logging In</a:t>
                      </a:r>
                    </a:p>
                  </a:txBody>
                  <a:tcPr/>
                </a:tc>
                <a:tc>
                  <a:txBody>
                    <a:bodyPr/>
                    <a:lstStyle/>
                    <a:p>
                      <a:r>
                        <a:rPr lang="en-GB" sz="2200" dirty="0">
                          <a:solidFill>
                            <a:schemeClr val="bg1">
                              <a:lumMod val="50000"/>
                            </a:schemeClr>
                          </a:solidFill>
                        </a:rPr>
                        <a:t>Shift</a:t>
                      </a:r>
                      <a:r>
                        <a:rPr lang="en-GB" sz="2200" baseline="0" dirty="0">
                          <a:solidFill>
                            <a:schemeClr val="bg1">
                              <a:lumMod val="50000"/>
                            </a:schemeClr>
                          </a:solidFill>
                        </a:rPr>
                        <a:t> end</a:t>
                      </a:r>
                      <a:endParaRPr lang="en-GB" sz="2200" dirty="0">
                        <a:solidFill>
                          <a:schemeClr val="bg1">
                            <a:lumMod val="50000"/>
                          </a:schemeClr>
                        </a:solidFill>
                      </a:endParaRPr>
                    </a:p>
                  </a:txBody>
                  <a:tcPr/>
                </a:tc>
                <a:tc>
                  <a:txBody>
                    <a:bodyPr/>
                    <a:lstStyle/>
                    <a:p>
                      <a:r>
                        <a:rPr lang="en-GB" sz="2200" dirty="0">
                          <a:solidFill>
                            <a:schemeClr val="bg1">
                              <a:lumMod val="50000"/>
                            </a:schemeClr>
                          </a:solidFill>
                        </a:rPr>
                        <a:t>[Undefined]</a:t>
                      </a:r>
                    </a:p>
                  </a:txBody>
                  <a:tcPr/>
                </a:tc>
                <a:tc>
                  <a:txBody>
                    <a:bodyPr/>
                    <a:lstStyle/>
                    <a:p>
                      <a:r>
                        <a:rPr lang="en-GB" sz="2200" dirty="0">
                          <a:solidFill>
                            <a:schemeClr val="bg1">
                              <a:lumMod val="50000"/>
                            </a:schemeClr>
                          </a:solidFill>
                        </a:rPr>
                        <a:t>[Undefined]</a:t>
                      </a:r>
                    </a:p>
                  </a:txBody>
                  <a:tcPr/>
                </a:tc>
                <a:extLst>
                  <a:ext uri="{0D108BD9-81ED-4DB2-BD59-A6C34878D82A}">
                    <a16:rowId xmlns:a16="http://schemas.microsoft.com/office/drawing/2014/main" val="10006"/>
                  </a:ext>
                </a:extLst>
              </a:tr>
            </a:tbl>
          </a:graphicData>
        </a:graphic>
      </p:graphicFrame>
      <p:sp>
        <p:nvSpPr>
          <p:cNvPr id="41" name="TextBox 40"/>
          <p:cNvSpPr txBox="1"/>
          <p:nvPr/>
        </p:nvSpPr>
        <p:spPr>
          <a:xfrm>
            <a:off x="809625" y="5106084"/>
            <a:ext cx="11191875" cy="1200329"/>
          </a:xfrm>
          <a:prstGeom prst="rect">
            <a:avLst/>
          </a:prstGeom>
          <a:noFill/>
        </p:spPr>
        <p:txBody>
          <a:bodyPr wrap="square" rtlCol="0">
            <a:spAutoFit/>
          </a:bodyPr>
          <a:lstStyle/>
          <a:p>
            <a:r>
              <a:rPr lang="en-GB" sz="2400" dirty="0"/>
              <a:t>A state-transition table can represent complex state-transitions that won’t fit on a graph. (However, complexity might indicate bad design.) It can also reveal undefined situation, as does this portion of the table for the graph on the preceding page.</a:t>
            </a:r>
          </a:p>
        </p:txBody>
      </p:sp>
    </p:spTree>
    <p:extLst>
      <p:ext uri="{BB962C8B-B14F-4D97-AF65-F5344CB8AC3E}">
        <p14:creationId xmlns:p14="http://schemas.microsoft.com/office/powerpoint/2010/main" val="17269564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Finite-State Model (cont.)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State Transition Diagram – Print server</a:t>
            </a:r>
          </a:p>
          <a:p>
            <a:r>
              <a:rPr lang="en-GB" dirty="0"/>
              <a:t>Print server can be:</a:t>
            </a:r>
          </a:p>
          <a:p>
            <a:pPr lvl="1"/>
            <a:r>
              <a:rPr lang="en-GB" dirty="0"/>
              <a:t>Awaiting job</a:t>
            </a:r>
          </a:p>
          <a:p>
            <a:pPr lvl="1"/>
            <a:r>
              <a:rPr lang="en-GB" dirty="0"/>
              <a:t>Queuing job</a:t>
            </a:r>
          </a:p>
          <a:p>
            <a:pPr lvl="1"/>
            <a:r>
              <a:rPr lang="en-GB" dirty="0"/>
              <a:t>Printing job</a:t>
            </a:r>
          </a:p>
          <a:p>
            <a:pPr lvl="1"/>
            <a:r>
              <a:rPr lang="en-GB" dirty="0"/>
              <a:t>Awaiting user intervention</a:t>
            </a:r>
          </a:p>
          <a:p>
            <a:pPr lvl="1"/>
            <a:r>
              <a:rPr lang="en-GB" dirty="0"/>
              <a:t>Awaiting operator intervention</a:t>
            </a:r>
          </a:p>
          <a:p>
            <a:r>
              <a:rPr lang="en-GB" dirty="0"/>
              <a:t>Printer server responds to events (user or printer inputs) based on state</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State Transition Diagram – Print server</a:t>
            </a:r>
          </a:p>
        </p:txBody>
      </p:sp>
      <p:sp>
        <p:nvSpPr>
          <p:cNvPr id="4" name="Oval 3"/>
          <p:cNvSpPr>
            <a:spLocks noChangeAspect="1"/>
          </p:cNvSpPr>
          <p:nvPr/>
        </p:nvSpPr>
        <p:spPr>
          <a:xfrm>
            <a:off x="1447800" y="3972330"/>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Waiting for job</a:t>
            </a:r>
          </a:p>
        </p:txBody>
      </p:sp>
      <p:sp>
        <p:nvSpPr>
          <p:cNvPr id="5" name="Oval 4"/>
          <p:cNvSpPr>
            <a:spLocks noChangeAspect="1"/>
          </p:cNvSpPr>
          <p:nvPr/>
        </p:nvSpPr>
        <p:spPr>
          <a:xfrm>
            <a:off x="3448050" y="3972330"/>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Queuing job on printer</a:t>
            </a:r>
          </a:p>
        </p:txBody>
      </p:sp>
      <p:sp>
        <p:nvSpPr>
          <p:cNvPr id="6" name="Oval 5"/>
          <p:cNvSpPr>
            <a:spLocks noChangeAspect="1"/>
          </p:cNvSpPr>
          <p:nvPr/>
        </p:nvSpPr>
        <p:spPr>
          <a:xfrm>
            <a:off x="6304788" y="5129784"/>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Printing job</a:t>
            </a:r>
          </a:p>
        </p:txBody>
      </p:sp>
      <p:sp>
        <p:nvSpPr>
          <p:cNvPr id="7" name="Oval 6"/>
          <p:cNvSpPr>
            <a:spLocks noChangeAspect="1"/>
          </p:cNvSpPr>
          <p:nvPr/>
        </p:nvSpPr>
        <p:spPr>
          <a:xfrm>
            <a:off x="9137378" y="3972330"/>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Awaiting operator</a:t>
            </a:r>
          </a:p>
        </p:txBody>
      </p:sp>
      <p:sp>
        <p:nvSpPr>
          <p:cNvPr id="8" name="Oval 7"/>
          <p:cNvSpPr>
            <a:spLocks noChangeAspect="1"/>
          </p:cNvSpPr>
          <p:nvPr/>
        </p:nvSpPr>
        <p:spPr>
          <a:xfrm>
            <a:off x="6304788" y="2971800"/>
            <a:ext cx="1042416" cy="10424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ysClr val="windowText" lastClr="000000"/>
                </a:solidFill>
              </a:rPr>
              <a:t>Awaiting user</a:t>
            </a:r>
          </a:p>
        </p:txBody>
      </p:sp>
      <p:cxnSp>
        <p:nvCxnSpPr>
          <p:cNvPr id="10" name="Shape 9"/>
          <p:cNvCxnSpPr>
            <a:stCxn id="4" idx="0"/>
            <a:endCxn id="5" idx="0"/>
          </p:cNvCxnSpPr>
          <p:nvPr/>
        </p:nvCxnSpPr>
        <p:spPr>
          <a:xfrm rot="5400000" flipH="1" flipV="1">
            <a:off x="2969133" y="2972205"/>
            <a:ext cx="1588" cy="2000250"/>
          </a:xfrm>
          <a:prstGeom prst="curvedConnector3">
            <a:avLst>
              <a:gd name="adj1" fmla="val 14395466"/>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0" y="3505200"/>
            <a:ext cx="1519070" cy="430887"/>
          </a:xfrm>
          <a:prstGeom prst="rect">
            <a:avLst/>
          </a:prstGeom>
          <a:noFill/>
        </p:spPr>
        <p:txBody>
          <a:bodyPr wrap="none" lIns="0" tIns="0" rIns="0" bIns="0" rtlCol="0">
            <a:spAutoFit/>
          </a:bodyPr>
          <a:lstStyle/>
          <a:p>
            <a:pPr algn="ctr"/>
            <a:r>
              <a:rPr lang="en-GB" sz="1400" dirty="0"/>
              <a:t>Receive job</a:t>
            </a:r>
          </a:p>
          <a:p>
            <a:pPr algn="ctr"/>
            <a:r>
              <a:rPr lang="en-GB" sz="1400" dirty="0"/>
              <a:t>Acknowledge sender</a:t>
            </a:r>
          </a:p>
        </p:txBody>
      </p:sp>
      <p:cxnSp>
        <p:nvCxnSpPr>
          <p:cNvPr id="14" name="Curved Connector 13"/>
          <p:cNvCxnSpPr>
            <a:stCxn id="5" idx="4"/>
            <a:endCxn id="6" idx="2"/>
          </p:cNvCxnSpPr>
          <p:nvPr/>
        </p:nvCxnSpPr>
        <p:spPr>
          <a:xfrm rot="16200000" flipH="1">
            <a:off x="4818900" y="4165104"/>
            <a:ext cx="636246" cy="2335530"/>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367970" y="5602069"/>
            <a:ext cx="1884491" cy="430887"/>
          </a:xfrm>
          <a:prstGeom prst="rect">
            <a:avLst/>
          </a:prstGeom>
          <a:noFill/>
        </p:spPr>
        <p:txBody>
          <a:bodyPr wrap="none" lIns="0" tIns="0" rIns="0" bIns="0" rtlCol="0">
            <a:spAutoFit/>
          </a:bodyPr>
          <a:lstStyle/>
          <a:p>
            <a:pPr algn="ctr"/>
            <a:r>
              <a:rPr lang="en-GB" sz="1400" dirty="0"/>
              <a:t>Job completion reported</a:t>
            </a:r>
          </a:p>
          <a:p>
            <a:pPr algn="ctr"/>
            <a:r>
              <a:rPr lang="en-GB" sz="1400" dirty="0"/>
              <a:t>Remove job from monitor</a:t>
            </a:r>
          </a:p>
        </p:txBody>
      </p:sp>
      <p:sp>
        <p:nvSpPr>
          <p:cNvPr id="44" name="TextBox 43"/>
          <p:cNvSpPr txBox="1"/>
          <p:nvPr/>
        </p:nvSpPr>
        <p:spPr>
          <a:xfrm>
            <a:off x="7419256" y="4343400"/>
            <a:ext cx="1468287" cy="430887"/>
          </a:xfrm>
          <a:prstGeom prst="rect">
            <a:avLst/>
          </a:prstGeom>
          <a:noFill/>
        </p:spPr>
        <p:txBody>
          <a:bodyPr wrap="none" lIns="0" tIns="0" rIns="0" bIns="0" rtlCol="0">
            <a:spAutoFit/>
          </a:bodyPr>
          <a:lstStyle/>
          <a:p>
            <a:pPr algn="ctr"/>
            <a:r>
              <a:rPr lang="en-GB" sz="1400" dirty="0"/>
              <a:t>Printer ready</a:t>
            </a:r>
          </a:p>
          <a:p>
            <a:pPr algn="ctr"/>
            <a:r>
              <a:rPr lang="en-GB" sz="1400" dirty="0"/>
              <a:t>Mark job as printing</a:t>
            </a:r>
          </a:p>
        </p:txBody>
      </p:sp>
      <p:sp>
        <p:nvSpPr>
          <p:cNvPr id="45" name="TextBox 44"/>
          <p:cNvSpPr txBox="1"/>
          <p:nvPr/>
        </p:nvSpPr>
        <p:spPr>
          <a:xfrm>
            <a:off x="3962400" y="3053129"/>
            <a:ext cx="2090637" cy="430887"/>
          </a:xfrm>
          <a:prstGeom prst="rect">
            <a:avLst/>
          </a:prstGeom>
          <a:noFill/>
        </p:spPr>
        <p:txBody>
          <a:bodyPr wrap="none" lIns="0" tIns="0" rIns="0" bIns="0" rtlCol="0">
            <a:spAutoFit/>
          </a:bodyPr>
          <a:lstStyle/>
          <a:p>
            <a:pPr algn="ctr"/>
            <a:r>
              <a:rPr lang="en-GB" sz="1400" dirty="0"/>
              <a:t>Recoverable error reported</a:t>
            </a:r>
          </a:p>
          <a:p>
            <a:pPr algn="ctr"/>
            <a:r>
              <a:rPr lang="en-GB" sz="1400" dirty="0"/>
              <a:t>Alert sender to ready printer</a:t>
            </a:r>
          </a:p>
        </p:txBody>
      </p:sp>
      <p:sp>
        <p:nvSpPr>
          <p:cNvPr id="46" name="TextBox 45"/>
          <p:cNvSpPr txBox="1"/>
          <p:nvPr/>
        </p:nvSpPr>
        <p:spPr>
          <a:xfrm>
            <a:off x="3657600" y="2225457"/>
            <a:ext cx="4495800" cy="430887"/>
          </a:xfrm>
          <a:prstGeom prst="rect">
            <a:avLst/>
          </a:prstGeom>
          <a:noFill/>
        </p:spPr>
        <p:txBody>
          <a:bodyPr wrap="square" lIns="0" tIns="0" rIns="0" bIns="0" rtlCol="0">
            <a:spAutoFit/>
          </a:bodyPr>
          <a:lstStyle/>
          <a:p>
            <a:pPr algn="ctr"/>
            <a:r>
              <a:rPr lang="en-GB" sz="1400" dirty="0"/>
              <a:t>Printer repair reported</a:t>
            </a:r>
          </a:p>
          <a:p>
            <a:pPr algn="ctr"/>
            <a:r>
              <a:rPr lang="en-GB" sz="1400" dirty="0"/>
              <a:t>Put printer back online, notify user to re-submit aborted job</a:t>
            </a:r>
          </a:p>
        </p:txBody>
      </p:sp>
      <p:sp>
        <p:nvSpPr>
          <p:cNvPr id="51" name="TextBox 50"/>
          <p:cNvSpPr txBox="1"/>
          <p:nvPr/>
        </p:nvSpPr>
        <p:spPr>
          <a:xfrm>
            <a:off x="7669091" y="5665113"/>
            <a:ext cx="2571986" cy="430887"/>
          </a:xfrm>
          <a:prstGeom prst="rect">
            <a:avLst/>
          </a:prstGeom>
          <a:noFill/>
        </p:spPr>
        <p:txBody>
          <a:bodyPr wrap="none" lIns="0" tIns="0" rIns="0" bIns="0" rtlCol="0">
            <a:spAutoFit/>
          </a:bodyPr>
          <a:lstStyle/>
          <a:p>
            <a:pPr algn="ctr"/>
            <a:r>
              <a:rPr lang="en-GB" sz="1400" dirty="0"/>
              <a:t>Non-recoverable error reported</a:t>
            </a:r>
          </a:p>
          <a:p>
            <a:pPr algn="ctr"/>
            <a:r>
              <a:rPr lang="en-GB" sz="1400" dirty="0"/>
              <a:t>Take printer offline, notify operator</a:t>
            </a:r>
          </a:p>
        </p:txBody>
      </p:sp>
      <p:cxnSp>
        <p:nvCxnSpPr>
          <p:cNvPr id="54" name="Curved Connector 53"/>
          <p:cNvCxnSpPr>
            <a:stCxn id="5" idx="0"/>
            <a:endCxn id="8" idx="2"/>
          </p:cNvCxnSpPr>
          <p:nvPr/>
        </p:nvCxnSpPr>
        <p:spPr>
          <a:xfrm rot="5400000" flipH="1" flipV="1">
            <a:off x="4897362" y="2564904"/>
            <a:ext cx="479322" cy="2335530"/>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Curved Connector 13"/>
          <p:cNvCxnSpPr>
            <a:endCxn id="4" idx="4"/>
          </p:cNvCxnSpPr>
          <p:nvPr/>
        </p:nvCxnSpPr>
        <p:spPr>
          <a:xfrm rot="10800000">
            <a:off x="1969008" y="5014747"/>
            <a:ext cx="4335780" cy="852659"/>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urved Connector 13"/>
          <p:cNvCxnSpPr>
            <a:stCxn id="6" idx="6"/>
            <a:endCxn id="7" idx="4"/>
          </p:cNvCxnSpPr>
          <p:nvPr/>
        </p:nvCxnSpPr>
        <p:spPr>
          <a:xfrm flipV="1">
            <a:off x="7347204" y="5014746"/>
            <a:ext cx="2311382" cy="636246"/>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6553149" y="3484016"/>
            <a:ext cx="1600251" cy="2078584"/>
            <a:chOff x="5791149" y="3484016"/>
            <a:chExt cx="1600251" cy="2078584"/>
          </a:xfrm>
        </p:grpSpPr>
        <p:sp>
          <p:nvSpPr>
            <p:cNvPr id="81" name="Arc 80"/>
            <p:cNvSpPr/>
            <p:nvPr/>
          </p:nvSpPr>
          <p:spPr>
            <a:xfrm>
              <a:off x="5791149" y="3496208"/>
              <a:ext cx="1600251" cy="20663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2" name="Arc 81"/>
            <p:cNvSpPr/>
            <p:nvPr/>
          </p:nvSpPr>
          <p:spPr>
            <a:xfrm flipV="1">
              <a:off x="5791149" y="3484016"/>
              <a:ext cx="1600251" cy="2066392"/>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85" name="Curved Connector 84"/>
          <p:cNvCxnSpPr>
            <a:stCxn id="7" idx="0"/>
            <a:endCxn id="4" idx="0"/>
          </p:cNvCxnSpPr>
          <p:nvPr/>
        </p:nvCxnSpPr>
        <p:spPr>
          <a:xfrm rot="16200000" flipV="1">
            <a:off x="5813797" y="127541"/>
            <a:ext cx="1588" cy="7689578"/>
          </a:xfrm>
          <a:prstGeom prst="curvedConnector3">
            <a:avLst>
              <a:gd name="adj1" fmla="val 84573389"/>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flipV="1">
            <a:off x="5486349" y="3505200"/>
            <a:ext cx="1600251" cy="2066392"/>
            <a:chOff x="4724349" y="3505200"/>
            <a:chExt cx="1600251" cy="2066392"/>
          </a:xfrm>
        </p:grpSpPr>
        <p:sp>
          <p:nvSpPr>
            <p:cNvPr id="89" name="Arc 88"/>
            <p:cNvSpPr/>
            <p:nvPr/>
          </p:nvSpPr>
          <p:spPr>
            <a:xfrm flipH="1">
              <a:off x="4724349" y="3505200"/>
              <a:ext cx="1600251" cy="206639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0" name="Arc 89"/>
            <p:cNvSpPr/>
            <p:nvPr/>
          </p:nvSpPr>
          <p:spPr>
            <a:xfrm flipH="1" flipV="1">
              <a:off x="4724349" y="3505200"/>
              <a:ext cx="1600251" cy="2066392"/>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99" name="TextBox 98"/>
          <p:cNvSpPr txBox="1"/>
          <p:nvPr/>
        </p:nvSpPr>
        <p:spPr>
          <a:xfrm>
            <a:off x="3805070" y="5119521"/>
            <a:ext cx="1468287" cy="430887"/>
          </a:xfrm>
          <a:prstGeom prst="rect">
            <a:avLst/>
          </a:prstGeom>
          <a:noFill/>
        </p:spPr>
        <p:txBody>
          <a:bodyPr wrap="none" lIns="0" tIns="0" rIns="0" bIns="0" rtlCol="0">
            <a:spAutoFit/>
          </a:bodyPr>
          <a:lstStyle/>
          <a:p>
            <a:pPr algn="ctr"/>
            <a:r>
              <a:rPr lang="en-GB" sz="1400" dirty="0"/>
              <a:t>Printer accepts job</a:t>
            </a:r>
          </a:p>
          <a:p>
            <a:pPr algn="ctr"/>
            <a:r>
              <a:rPr lang="en-GB" sz="1400" dirty="0"/>
              <a:t>Mark job as printing</a:t>
            </a:r>
          </a:p>
        </p:txBody>
      </p:sp>
      <p:sp>
        <p:nvSpPr>
          <p:cNvPr id="100" name="TextBox 99"/>
          <p:cNvSpPr txBox="1"/>
          <p:nvPr/>
        </p:nvSpPr>
        <p:spPr>
          <a:xfrm>
            <a:off x="4745830" y="4343400"/>
            <a:ext cx="2090637" cy="430887"/>
          </a:xfrm>
          <a:prstGeom prst="rect">
            <a:avLst/>
          </a:prstGeom>
          <a:noFill/>
        </p:spPr>
        <p:txBody>
          <a:bodyPr wrap="none" lIns="0" tIns="0" rIns="0" bIns="0" rtlCol="0">
            <a:spAutoFit/>
          </a:bodyPr>
          <a:lstStyle/>
          <a:p>
            <a:pPr algn="ctr"/>
            <a:r>
              <a:rPr lang="en-GB" sz="1400" dirty="0"/>
              <a:t>Recoverable error reported</a:t>
            </a:r>
          </a:p>
          <a:p>
            <a:pPr algn="ctr"/>
            <a:r>
              <a:rPr lang="en-GB" sz="1400" dirty="0"/>
              <a:t>Alert sender to ready printer</a:t>
            </a:r>
          </a:p>
        </p:txBody>
      </p:sp>
    </p:spTree>
    <p:extLst>
      <p:ext uri="{BB962C8B-B14F-4D97-AF65-F5344CB8AC3E}">
        <p14:creationId xmlns:p14="http://schemas.microsoft.com/office/powerpoint/2010/main" val="1726956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Exercise: Kiosk States</a:t>
            </a:r>
          </a:p>
        </p:txBody>
      </p:sp>
      <p:sp>
        <p:nvSpPr>
          <p:cNvPr id="3" name="Content Placeholder 2"/>
          <p:cNvSpPr>
            <a:spLocks noGrp="1"/>
          </p:cNvSpPr>
          <p:nvPr>
            <p:ph idx="1"/>
          </p:nvPr>
        </p:nvSpPr>
        <p:spPr/>
        <p:txBody>
          <a:bodyPr/>
          <a:lstStyle/>
          <a:p>
            <a:pPr marL="514350" indent="-514350"/>
            <a:r>
              <a:rPr lang="en-GB" dirty="0"/>
              <a:t>The </a:t>
            </a:r>
            <a:r>
              <a:rPr lang="en-GB" dirty="0" err="1"/>
              <a:t>Omninet</a:t>
            </a:r>
            <a:r>
              <a:rPr lang="en-GB" dirty="0"/>
              <a:t> public Internet access kiosks can be in various states, based on receipt of payment, active sessions, and so forth.</a:t>
            </a:r>
          </a:p>
          <a:p>
            <a:pPr marL="514350" indent="-514350"/>
            <a:r>
              <a:rPr lang="en-GB" dirty="0"/>
              <a:t>Refer to the Marketing Requirements Document and the System Requirement Document for </a:t>
            </a:r>
            <a:r>
              <a:rPr lang="en-GB" dirty="0" err="1"/>
              <a:t>Omninet</a:t>
            </a:r>
            <a:r>
              <a:rPr lang="en-GB" dirty="0"/>
              <a:t>.</a:t>
            </a:r>
          </a:p>
          <a:p>
            <a:pPr marL="514350" indent="-514350"/>
            <a:r>
              <a:rPr lang="en-GB" dirty="0"/>
              <a:t>Draw a state diagram for the kiosk.</a:t>
            </a:r>
          </a:p>
          <a:p>
            <a:pPr marL="514350" indent="-514350"/>
            <a:r>
              <a:rPr lang="en-GB" dirty="0"/>
              <a:t>Cover the state diagram with test cases.</a:t>
            </a:r>
          </a:p>
          <a:p>
            <a:pPr marL="514350" indent="-514350"/>
            <a:r>
              <a:rPr lang="en-GB" dirty="0"/>
              <a:t>Discuss.</a:t>
            </a:r>
          </a:p>
        </p:txBody>
      </p:sp>
    </p:spTree>
    <p:extLst>
      <p:ext uri="{BB962C8B-B14F-4D97-AF65-F5344CB8AC3E}">
        <p14:creationId xmlns:p14="http://schemas.microsoft.com/office/powerpoint/2010/main" val="2825145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Writing test cases from given software models using equivalence partitioning, boundary value analysis, decision tables, and state transition diagrams</a:t>
            </a:r>
          </a:p>
          <a:p>
            <a:pPr>
              <a:buFont typeface="Zapf Dingbats"/>
              <a:buChar char="✤"/>
            </a:pPr>
            <a:r>
              <a:rPr lang="en-US" dirty="0"/>
              <a:t>The main purpose of each technique and how coverage may be measured</a:t>
            </a:r>
          </a:p>
          <a:p>
            <a:pPr>
              <a:buFont typeface="Zapf Dingbats"/>
              <a:buChar char="✤"/>
            </a:pPr>
            <a:r>
              <a:rPr lang="en-US" dirty="0"/>
              <a:t>Use case testing</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806440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a:bodyPr>
          <a:lstStyle/>
          <a:p>
            <a:pPr>
              <a:buFont typeface="Zapf Dingbats"/>
              <a:buChar char="✤"/>
            </a:pPr>
            <a:r>
              <a:rPr lang="en-US" dirty="0"/>
              <a:t>Boundary value analysis</a:t>
            </a:r>
          </a:p>
          <a:p>
            <a:pPr>
              <a:buFont typeface="Zapf Dingbats"/>
              <a:buChar char="✤"/>
            </a:pPr>
            <a:r>
              <a:rPr lang="en-US" dirty="0"/>
              <a:t>Decision table testing</a:t>
            </a:r>
          </a:p>
          <a:p>
            <a:pPr>
              <a:buFont typeface="Zapf Dingbats"/>
              <a:buChar char="✤"/>
            </a:pPr>
            <a:r>
              <a:rPr lang="en-US" dirty="0"/>
              <a:t>Equivalence partitioning</a:t>
            </a:r>
          </a:p>
          <a:p>
            <a:pPr>
              <a:buFont typeface="Zapf Dingbats"/>
              <a:buChar char="✤"/>
            </a:pPr>
            <a:r>
              <a:rPr lang="en-US" dirty="0"/>
              <a:t>Use case testing</a:t>
            </a:r>
          </a:p>
          <a:p>
            <a:pPr>
              <a:buFont typeface="Zapf Dingbats"/>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8141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81" y="533400"/>
            <a:ext cx="11816043" cy="914400"/>
          </a:xfrm>
        </p:spPr>
        <p:txBody>
          <a:bodyPr>
            <a:normAutofit fontScale="90000"/>
          </a:bodyPr>
          <a:lstStyle/>
          <a:p>
            <a:r>
              <a:rPr lang="en-GB" dirty="0"/>
              <a:t>Phases of Test Development – low-level test design / test</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implementation</a:t>
            </a:r>
          </a:p>
        </p:txBody>
      </p:sp>
      <p:grpSp>
        <p:nvGrpSpPr>
          <p:cNvPr id="4" name="Group 3"/>
          <p:cNvGrpSpPr/>
          <p:nvPr/>
        </p:nvGrpSpPr>
        <p:grpSpPr>
          <a:xfrm>
            <a:off x="5419725" y="2077212"/>
            <a:ext cx="6705600" cy="4019549"/>
            <a:chOff x="2743200" y="2077212"/>
            <a:chExt cx="6705600" cy="4019549"/>
          </a:xfrm>
        </p:grpSpPr>
        <p:sp>
          <p:nvSpPr>
            <p:cNvPr id="6" name="Right Arrow 5"/>
            <p:cNvSpPr/>
            <p:nvPr/>
          </p:nvSpPr>
          <p:spPr>
            <a:xfrm>
              <a:off x="2743200" y="3505200"/>
              <a:ext cx="67056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Low-level Test Design</a:t>
              </a:r>
            </a:p>
          </p:txBody>
        </p:sp>
        <p:cxnSp>
          <p:nvCxnSpPr>
            <p:cNvPr id="9" name="Straight Arrow Connector 8"/>
            <p:cNvCxnSpPr/>
            <p:nvPr/>
          </p:nvCxnSpPr>
          <p:spPr>
            <a:xfrm>
              <a:off x="5867400" y="2957143"/>
              <a:ext cx="0" cy="8528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7467601"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Early Versions</a:t>
              </a:r>
            </a:p>
          </p:txBody>
        </p:sp>
        <p:cxnSp>
          <p:nvCxnSpPr>
            <p:cNvPr id="11" name="Straight Arrow Connector 10"/>
            <p:cNvCxnSpPr>
              <a:stCxn id="10" idx="2"/>
            </p:cNvCxnSpPr>
            <p:nvPr/>
          </p:nvCxnSpPr>
          <p:spPr>
            <a:xfrm>
              <a:off x="8229601"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Flowchart: Document 11"/>
            <p:cNvSpPr/>
            <p:nvPr/>
          </p:nvSpPr>
          <p:spPr>
            <a:xfrm>
              <a:off x="2860345" y="5028439"/>
              <a:ext cx="1289710"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Test Cases</a:t>
              </a:r>
            </a:p>
          </p:txBody>
        </p:sp>
        <p:cxnSp>
          <p:nvCxnSpPr>
            <p:cNvPr id="13" name="Straight Arrow Connector 12"/>
            <p:cNvCxnSpPr>
              <a:endCxn id="12" idx="0"/>
            </p:cNvCxnSpPr>
            <p:nvPr/>
          </p:nvCxnSpPr>
          <p:spPr>
            <a:xfrm rot="5400000">
              <a:off x="3200782" y="4724018"/>
              <a:ext cx="608840" cy="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Flowchart: Document 13"/>
            <p:cNvSpPr/>
            <p:nvPr/>
          </p:nvSpPr>
          <p:spPr>
            <a:xfrm>
              <a:off x="7549490" y="5028439"/>
              <a:ext cx="1289710"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Trace ability</a:t>
              </a:r>
            </a:p>
          </p:txBody>
        </p:sp>
        <p:cxnSp>
          <p:nvCxnSpPr>
            <p:cNvPr id="15" name="Straight Arrow Connector 14"/>
            <p:cNvCxnSpPr>
              <a:endCxn id="14" idx="0"/>
            </p:cNvCxnSpPr>
            <p:nvPr/>
          </p:nvCxnSpPr>
          <p:spPr>
            <a:xfrm rot="5400000">
              <a:off x="7889927" y="4724018"/>
              <a:ext cx="608840" cy="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Flowchart: Document 15"/>
            <p:cNvSpPr/>
            <p:nvPr/>
          </p:nvSpPr>
          <p:spPr>
            <a:xfrm>
              <a:off x="2743200"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Detailed Design</a:t>
              </a:r>
            </a:p>
          </p:txBody>
        </p:sp>
        <p:cxnSp>
          <p:nvCxnSpPr>
            <p:cNvPr id="17" name="Straight Arrow Connector 16"/>
            <p:cNvCxnSpPr>
              <a:stCxn id="16" idx="2"/>
            </p:cNvCxnSpPr>
            <p:nvPr/>
          </p:nvCxnSpPr>
          <p:spPr>
            <a:xfrm>
              <a:off x="3505200" y="3030787"/>
              <a:ext cx="0" cy="77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Flowchart: Document 17"/>
            <p:cNvSpPr/>
            <p:nvPr/>
          </p:nvSpPr>
          <p:spPr>
            <a:xfrm>
              <a:off x="5105400" y="2077212"/>
              <a:ext cx="1524000" cy="10210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Existing Tests</a:t>
              </a:r>
            </a:p>
          </p:txBody>
        </p:sp>
        <p:sp>
          <p:nvSpPr>
            <p:cNvPr id="19" name="Flowchart: Document 18"/>
            <p:cNvSpPr/>
            <p:nvPr/>
          </p:nvSpPr>
          <p:spPr>
            <a:xfrm>
              <a:off x="4419600" y="5028439"/>
              <a:ext cx="1289710"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Test Data</a:t>
              </a:r>
            </a:p>
          </p:txBody>
        </p:sp>
        <p:cxnSp>
          <p:nvCxnSpPr>
            <p:cNvPr id="20" name="Straight Arrow Connector 19"/>
            <p:cNvCxnSpPr>
              <a:endCxn id="19" idx="0"/>
            </p:cNvCxnSpPr>
            <p:nvPr/>
          </p:nvCxnSpPr>
          <p:spPr>
            <a:xfrm rot="5400000">
              <a:off x="4760037" y="4724018"/>
              <a:ext cx="608840" cy="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Flowchart: Document 23"/>
            <p:cNvSpPr/>
            <p:nvPr/>
          </p:nvSpPr>
          <p:spPr>
            <a:xfrm>
              <a:off x="5984545" y="5028439"/>
              <a:ext cx="1289710" cy="1068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Test Scripts</a:t>
              </a:r>
            </a:p>
          </p:txBody>
        </p:sp>
        <p:cxnSp>
          <p:nvCxnSpPr>
            <p:cNvPr id="25" name="Straight Arrow Connector 24"/>
            <p:cNvCxnSpPr>
              <a:endCxn id="24" idx="0"/>
            </p:cNvCxnSpPr>
            <p:nvPr/>
          </p:nvCxnSpPr>
          <p:spPr>
            <a:xfrm rot="5400000">
              <a:off x="6324982" y="4724018"/>
              <a:ext cx="608840" cy="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1" name="Content Placeholder 2"/>
          <p:cNvSpPr txBox="1">
            <a:spLocks/>
          </p:cNvSpPr>
          <p:nvPr/>
        </p:nvSpPr>
        <p:spPr>
          <a:xfrm>
            <a:off x="838199" y="2228849"/>
            <a:ext cx="4429125" cy="4467225"/>
          </a:xfrm>
          <a:prstGeom prst="rect">
            <a:avLst/>
          </a:prstGeom>
        </p:spPr>
        <p:txBody>
          <a:bodyPr vert="horz" lIns="0" tIns="0" rIns="0" bIns="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Refine test design into test cases and refine those test cases into test procedures, called test scripts</a:t>
            </a:r>
          </a:p>
          <a:p>
            <a:r>
              <a:rPr lang="en-GB" dirty="0"/>
              <a:t>Input : detailed design specifications, existing tests, early versions of test objects (if available)</a:t>
            </a:r>
          </a:p>
          <a:p>
            <a:r>
              <a:rPr lang="en-GB" dirty="0"/>
              <a:t>Maintain traceability from test cases &amp; procedures back to the quality risks</a:t>
            </a:r>
          </a:p>
        </p:txBody>
      </p:sp>
    </p:spTree>
    <p:extLst>
      <p:ext uri="{BB962C8B-B14F-4D97-AF65-F5344CB8AC3E}">
        <p14:creationId xmlns:p14="http://schemas.microsoft.com/office/powerpoint/2010/main" val="17269564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4. Structure-based or White-box</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4141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Structure-based Fundamentals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Structure-based tests are based on how the system works inside</a:t>
            </a:r>
          </a:p>
          <a:p>
            <a:pPr lvl="1"/>
            <a:r>
              <a:rPr lang="en-GB" dirty="0"/>
              <a:t>Determine and achieve a level of coverage of control flows based on code analysis (Foundation level)</a:t>
            </a:r>
          </a:p>
          <a:p>
            <a:pPr lvl="1"/>
            <a:r>
              <a:rPr lang="en-GB" dirty="0"/>
              <a:t>Determine and achieve a level of coverage of data flows based on code and data analysis</a:t>
            </a:r>
          </a:p>
          <a:p>
            <a:pPr lvl="1"/>
            <a:r>
              <a:rPr lang="en-GB" dirty="0"/>
              <a:t>Determine and achieve a level of coverage of interfaces, classes, call flows and the like based on analysis of APIs, system design, database, etc.</a:t>
            </a:r>
          </a:p>
          <a:p>
            <a:r>
              <a:rPr lang="en-GB" dirty="0"/>
              <a:t>Coverage of structure is a way to check for gaps in specification- and experience-based tests</a:t>
            </a:r>
          </a:p>
        </p:txBody>
      </p:sp>
    </p:spTree>
    <p:extLst>
      <p:ext uri="{BB962C8B-B14F-4D97-AF65-F5344CB8AC3E}">
        <p14:creationId xmlns:p14="http://schemas.microsoft.com/office/powerpoint/2010/main" val="17269564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Code Coverage</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Levels of coverage</a:t>
            </a:r>
          </a:p>
          <a:p>
            <a:pPr lvl="1"/>
            <a:r>
              <a:rPr lang="en-GB" dirty="0"/>
              <a:t>Statement coverage: every statement executed</a:t>
            </a:r>
          </a:p>
          <a:p>
            <a:pPr lvl="1"/>
            <a:r>
              <a:rPr lang="en-GB" dirty="0"/>
              <a:t>Branch (decision) coverage: every branch (decision) taken each way, true or false</a:t>
            </a:r>
          </a:p>
          <a:p>
            <a:pPr lvl="1"/>
            <a:r>
              <a:rPr lang="en-GB" dirty="0"/>
              <a:t>Condition coverage: each condition has been evaluated both true or false</a:t>
            </a:r>
          </a:p>
          <a:p>
            <a:pPr lvl="1"/>
            <a:r>
              <a:rPr lang="en-GB" dirty="0"/>
              <a:t>Multiple condition coverage: every combination of true and false conditions evaluated (i.e. the whole truth table)</a:t>
            </a:r>
          </a:p>
          <a:p>
            <a:pPr lvl="1"/>
            <a:r>
              <a:rPr lang="en-GB" dirty="0"/>
              <a:t>Modified condition decision coverage: only those combinations of conditions that can influence the decision</a:t>
            </a:r>
          </a:p>
          <a:p>
            <a:pPr lvl="1"/>
            <a:r>
              <a:rPr lang="en-GB" dirty="0"/>
              <a:t>Loop coverage: All loop paths taken zero, once and multiple (ideally, maximum) times</a:t>
            </a:r>
          </a:p>
          <a:p>
            <a:r>
              <a:rPr lang="en-GB" dirty="0"/>
              <a:t>Does statement coverage imply branch (decision) coverage? – NO!</a:t>
            </a:r>
          </a:p>
        </p:txBody>
      </p:sp>
    </p:spTree>
    <p:extLst>
      <p:ext uri="{BB962C8B-B14F-4D97-AF65-F5344CB8AC3E}">
        <p14:creationId xmlns:p14="http://schemas.microsoft.com/office/powerpoint/2010/main" val="1726956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Code Coverage Example</a:t>
            </a:r>
          </a:p>
        </p:txBody>
      </p:sp>
      <p:sp>
        <p:nvSpPr>
          <p:cNvPr id="4" name="TextBox 3"/>
          <p:cNvSpPr txBox="1"/>
          <p:nvPr/>
        </p:nvSpPr>
        <p:spPr>
          <a:xfrm>
            <a:off x="1066800" y="1980486"/>
            <a:ext cx="4800600" cy="4801314"/>
          </a:xfrm>
          <a:prstGeom prst="rect">
            <a:avLst/>
          </a:prstGeom>
          <a:noFill/>
        </p:spPr>
        <p:txBody>
          <a:bodyPr wrap="square" lIns="0" tIns="0" rIns="0" bIns="0" rtlCol="0">
            <a:spAutoFit/>
          </a:bodyPr>
          <a:lstStyle/>
          <a:p>
            <a:r>
              <a:rPr lang="en-GB" dirty="0">
                <a:latin typeface="Courier New" pitchFamily="49" charset="0"/>
                <a:cs typeface="Courier New" pitchFamily="49" charset="0"/>
              </a:rPr>
              <a:t>1  #include &lt;</a:t>
            </a:r>
            <a:r>
              <a:rPr lang="en-GB" dirty="0" err="1">
                <a:latin typeface="Courier New" pitchFamily="49" charset="0"/>
                <a:cs typeface="Courier New" pitchFamily="49" charset="0"/>
              </a:rPr>
              <a:t>stdio.h</a:t>
            </a:r>
            <a:r>
              <a:rPr lang="en-GB" dirty="0">
                <a:latin typeface="Courier New" pitchFamily="49" charset="0"/>
                <a:cs typeface="Courier New" pitchFamily="49" charset="0"/>
              </a:rPr>
              <a:t>&gt;</a:t>
            </a:r>
          </a:p>
          <a:p>
            <a:r>
              <a:rPr lang="en-GB" dirty="0">
                <a:latin typeface="Courier New" pitchFamily="49" charset="0"/>
                <a:cs typeface="Courier New" pitchFamily="49" charset="0"/>
              </a:rPr>
              <a:t>2  main(){</a:t>
            </a:r>
          </a:p>
          <a:p>
            <a:r>
              <a:rPr lang="en-GB" dirty="0">
                <a:latin typeface="Courier New" pitchFamily="49" charset="0"/>
                <a:cs typeface="Courier New" pitchFamily="49" charset="0"/>
              </a:rPr>
              <a:t>3    </a:t>
            </a:r>
            <a:r>
              <a:rPr lang="en-GB" dirty="0" err="1">
                <a:latin typeface="Courier New" pitchFamily="49" charset="0"/>
                <a:cs typeface="Courier New" pitchFamily="49" charset="0"/>
              </a:rPr>
              <a:t>int</a:t>
            </a:r>
            <a:r>
              <a:rPr lang="en-GB" dirty="0">
                <a:latin typeface="Courier New" pitchFamily="49" charset="0"/>
                <a:cs typeface="Courier New" pitchFamily="49" charset="0"/>
              </a:rPr>
              <a:t> </a:t>
            </a:r>
            <a:r>
              <a:rPr lang="en-GB" dirty="0" err="1">
                <a:latin typeface="Courier New" pitchFamily="49" charset="0"/>
                <a:cs typeface="Courier New" pitchFamily="49" charset="0"/>
              </a:rPr>
              <a:t>i</a:t>
            </a:r>
            <a:r>
              <a:rPr lang="en-GB" dirty="0">
                <a:latin typeface="Courier New" pitchFamily="49" charset="0"/>
                <a:cs typeface="Courier New" pitchFamily="49" charset="0"/>
              </a:rPr>
              <a:t>, n, f;</a:t>
            </a:r>
          </a:p>
          <a:p>
            <a:r>
              <a:rPr lang="en-GB" dirty="0">
                <a:latin typeface="Courier New" pitchFamily="49" charset="0"/>
                <a:cs typeface="Courier New" pitchFamily="49" charset="0"/>
              </a:rPr>
              <a:t>4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(“n = “);</a:t>
            </a:r>
          </a:p>
          <a:p>
            <a:r>
              <a:rPr lang="en-GB" dirty="0">
                <a:latin typeface="Courier New" pitchFamily="49" charset="0"/>
                <a:cs typeface="Courier New" pitchFamily="49" charset="0"/>
              </a:rPr>
              <a:t>5    </a:t>
            </a:r>
            <a:r>
              <a:rPr lang="en-GB" dirty="0" err="1">
                <a:latin typeface="Courier New" pitchFamily="49" charset="0"/>
                <a:cs typeface="Courier New" pitchFamily="49" charset="0"/>
              </a:rPr>
              <a:t>scanf</a:t>
            </a:r>
            <a:r>
              <a:rPr lang="en-GB" dirty="0">
                <a:latin typeface="Courier New" pitchFamily="49" charset="0"/>
                <a:cs typeface="Courier New" pitchFamily="49" charset="0"/>
              </a:rPr>
              <a:t>(“%d”, &amp;n);</a:t>
            </a:r>
          </a:p>
          <a:p>
            <a:r>
              <a:rPr lang="en-GB" dirty="0">
                <a:latin typeface="Courier New" pitchFamily="49" charset="0"/>
                <a:cs typeface="Courier New" pitchFamily="49" charset="0"/>
              </a:rPr>
              <a:t>6    if(n &lt; 0){</a:t>
            </a:r>
          </a:p>
          <a:p>
            <a:r>
              <a:rPr lang="en-GB" dirty="0">
                <a:latin typeface="Courier New" pitchFamily="49" charset="0"/>
                <a:cs typeface="Courier New" pitchFamily="49" charset="0"/>
              </a:rPr>
              <a:t>7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(Invalid: %d\n”, n);</a:t>
            </a:r>
          </a:p>
          <a:p>
            <a:r>
              <a:rPr lang="en-GB" dirty="0">
                <a:latin typeface="Courier New" pitchFamily="49" charset="0"/>
                <a:cs typeface="Courier New" pitchFamily="49" charset="0"/>
              </a:rPr>
              <a:t>8      n = -1;</a:t>
            </a:r>
          </a:p>
          <a:p>
            <a:r>
              <a:rPr lang="en-GB" dirty="0">
                <a:latin typeface="Courier New" pitchFamily="49" charset="0"/>
                <a:cs typeface="Courier New" pitchFamily="49" charset="0"/>
              </a:rPr>
              <a:t>9    } else{</a:t>
            </a:r>
          </a:p>
          <a:p>
            <a:r>
              <a:rPr lang="en-GB" dirty="0">
                <a:latin typeface="Courier New" pitchFamily="49" charset="0"/>
                <a:cs typeface="Courier New" pitchFamily="49" charset="0"/>
              </a:rPr>
              <a:t>10     f = 1;</a:t>
            </a:r>
          </a:p>
          <a:p>
            <a:r>
              <a:rPr lang="en-GB" dirty="0">
                <a:latin typeface="Courier New" pitchFamily="49" charset="0"/>
                <a:cs typeface="Courier New" pitchFamily="49" charset="0"/>
              </a:rPr>
              <a:t>11     for(</a:t>
            </a:r>
            <a:r>
              <a:rPr lang="en-GB" dirty="0" err="1">
                <a:latin typeface="Courier New" pitchFamily="49" charset="0"/>
                <a:cs typeface="Courier New" pitchFamily="49" charset="0"/>
              </a:rPr>
              <a:t>i</a:t>
            </a:r>
            <a:r>
              <a:rPr lang="en-GB" dirty="0">
                <a:latin typeface="Courier New" pitchFamily="49" charset="0"/>
                <a:cs typeface="Courier New" pitchFamily="49" charset="0"/>
              </a:rPr>
              <a:t>=1; </a:t>
            </a:r>
            <a:r>
              <a:rPr lang="en-GB" dirty="0" err="1">
                <a:latin typeface="Courier New" pitchFamily="49" charset="0"/>
                <a:cs typeface="Courier New" pitchFamily="49" charset="0"/>
              </a:rPr>
              <a:t>i</a:t>
            </a:r>
            <a:r>
              <a:rPr lang="en-GB" dirty="0">
                <a:latin typeface="Courier New" pitchFamily="49" charset="0"/>
                <a:cs typeface="Courier New" pitchFamily="49" charset="0"/>
              </a:rPr>
              <a:t>&lt;=n;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12       f *=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13     }</a:t>
            </a:r>
          </a:p>
          <a:p>
            <a:r>
              <a:rPr lang="en-GB" dirty="0">
                <a:latin typeface="Courier New" pitchFamily="49" charset="0"/>
                <a:cs typeface="Courier New" pitchFamily="49" charset="0"/>
              </a:rPr>
              <a:t>14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(“%d! = %d\n”, n, f);</a:t>
            </a:r>
          </a:p>
          <a:p>
            <a:r>
              <a:rPr lang="en-GB" dirty="0">
                <a:latin typeface="Courier New" pitchFamily="49" charset="0"/>
                <a:cs typeface="Courier New" pitchFamily="49" charset="0"/>
              </a:rPr>
              <a:t>15   }</a:t>
            </a:r>
          </a:p>
          <a:p>
            <a:r>
              <a:rPr lang="en-GB" dirty="0">
                <a:latin typeface="Courier New" pitchFamily="49" charset="0"/>
                <a:cs typeface="Courier New" pitchFamily="49" charset="0"/>
              </a:rPr>
              <a:t>16  return n;</a:t>
            </a:r>
          </a:p>
          <a:p>
            <a:r>
              <a:rPr lang="en-GB" dirty="0">
                <a:latin typeface="Courier New" pitchFamily="49" charset="0"/>
                <a:cs typeface="Courier New" pitchFamily="49" charset="0"/>
              </a:rPr>
              <a:t>17  }</a:t>
            </a:r>
          </a:p>
        </p:txBody>
      </p:sp>
      <p:sp>
        <p:nvSpPr>
          <p:cNvPr id="5" name="Content Placeholder 2"/>
          <p:cNvSpPr txBox="1">
            <a:spLocks/>
          </p:cNvSpPr>
          <p:nvPr/>
        </p:nvSpPr>
        <p:spPr>
          <a:xfrm>
            <a:off x="6248400" y="1752600"/>
            <a:ext cx="5715000" cy="4953000"/>
          </a:xfrm>
          <a:prstGeom prst="rect">
            <a:avLst/>
          </a:prstGeom>
        </p:spPr>
        <p:txBody>
          <a:bodyPr vert="horz" lIns="0" tIns="0" rIns="0" bIns="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chemeClr val="tx1"/>
                </a:solidFill>
                <a:effectLst/>
                <a:uLnTx/>
                <a:uFillTx/>
                <a:latin typeface="+mn-lt"/>
                <a:ea typeface="+mn-ea"/>
                <a:cs typeface="+mn-cs"/>
              </a:rPr>
              <a:t>What test values for n do we need</a:t>
            </a:r>
            <a:r>
              <a:rPr kumimoji="0" lang="en-GB" sz="2800" b="0" i="0" u="none" strike="noStrike" kern="1200" cap="none" spc="0" normalizeH="0" noProof="0" dirty="0">
                <a:ln>
                  <a:noFill/>
                </a:ln>
                <a:solidFill>
                  <a:schemeClr val="tx1"/>
                </a:solidFill>
                <a:effectLst/>
                <a:uLnTx/>
                <a:uFillTx/>
                <a:latin typeface="+mn-lt"/>
                <a:ea typeface="+mn-ea"/>
                <a:cs typeface="+mn-cs"/>
              </a:rPr>
              <a:t> to cover all the statements?</a:t>
            </a:r>
          </a:p>
          <a:p>
            <a:pPr marL="685800" lvl="1" indent="-228600">
              <a:lnSpc>
                <a:spcPct val="90000"/>
              </a:lnSpc>
              <a:spcBef>
                <a:spcPts val="1000"/>
              </a:spcBef>
              <a:buFont typeface="Arial" panose="020B0604020202020204" pitchFamily="34" charset="0"/>
              <a:buChar char="•"/>
            </a:pPr>
            <a:r>
              <a:rPr lang="en-GB" sz="2800" baseline="0" dirty="0"/>
              <a:t>n</a:t>
            </a:r>
            <a:r>
              <a:rPr lang="en-GB" sz="2800" dirty="0"/>
              <a:t> &lt; 0, n &gt; 0</a:t>
            </a:r>
          </a:p>
          <a:p>
            <a:pPr marL="228600" indent="-228600">
              <a:lnSpc>
                <a:spcPct val="90000"/>
              </a:lnSpc>
              <a:spcBef>
                <a:spcPts val="1000"/>
              </a:spcBef>
              <a:buFont typeface="Arial" panose="020B0604020202020204" pitchFamily="34" charset="0"/>
              <a:buChar char="•"/>
            </a:pPr>
            <a:r>
              <a:rPr kumimoji="0" lang="en-GB" sz="2800" b="0" i="0" u="none" strike="noStrike" kern="1200" cap="none" spc="0" normalizeH="0" baseline="0" noProof="0" dirty="0">
                <a:ln>
                  <a:noFill/>
                </a:ln>
                <a:solidFill>
                  <a:schemeClr val="tx1"/>
                </a:solidFill>
                <a:effectLst/>
                <a:uLnTx/>
                <a:uFillTx/>
                <a:latin typeface="+mn-lt"/>
                <a:ea typeface="+mn-ea"/>
                <a:cs typeface="+mn-cs"/>
              </a:rPr>
              <a:t>Does</a:t>
            </a:r>
            <a:r>
              <a:rPr kumimoji="0" lang="en-GB" sz="2800" b="0" i="0" u="none" strike="noStrike" kern="1200" cap="none" spc="0" normalizeH="0" noProof="0" dirty="0">
                <a:ln>
                  <a:noFill/>
                </a:ln>
                <a:solidFill>
                  <a:schemeClr val="tx1"/>
                </a:solidFill>
                <a:effectLst/>
                <a:uLnTx/>
                <a:uFillTx/>
                <a:latin typeface="+mn-lt"/>
                <a:ea typeface="+mn-ea"/>
                <a:cs typeface="+mn-cs"/>
              </a:rPr>
              <a:t> that get us branch coverage?</a:t>
            </a:r>
          </a:p>
          <a:p>
            <a:pPr marL="685800" lvl="1" indent="-228600">
              <a:lnSpc>
                <a:spcPct val="90000"/>
              </a:lnSpc>
              <a:spcBef>
                <a:spcPts val="1000"/>
              </a:spcBef>
              <a:buFont typeface="Arial" panose="020B0604020202020204" pitchFamily="34" charset="0"/>
              <a:buChar char="•"/>
            </a:pPr>
            <a:r>
              <a:rPr lang="en-GB" sz="2800" baseline="0" dirty="0"/>
              <a:t>No, we also need n = 0</a:t>
            </a:r>
          </a:p>
          <a:p>
            <a:pPr marL="228600" indent="-228600">
              <a:lnSpc>
                <a:spcPct val="90000"/>
              </a:lnSpc>
              <a:spcBef>
                <a:spcPts val="1000"/>
              </a:spcBef>
              <a:buFont typeface="Arial" panose="020B0604020202020204" pitchFamily="34" charset="0"/>
              <a:buChar char="•"/>
            </a:pPr>
            <a:r>
              <a:rPr kumimoji="0" lang="en-GB" sz="2800" b="0" i="0" u="none" strike="noStrike" kern="1200" cap="none" spc="0" normalizeH="0" noProof="0" dirty="0">
                <a:ln>
                  <a:noFill/>
                </a:ln>
                <a:solidFill>
                  <a:schemeClr val="tx1"/>
                </a:solidFill>
                <a:effectLst/>
                <a:uLnTx/>
                <a:uFillTx/>
                <a:latin typeface="+mn-lt"/>
                <a:ea typeface="+mn-ea"/>
                <a:cs typeface="+mn-cs"/>
              </a:rPr>
              <a:t>Does that get us condition coverage?</a:t>
            </a:r>
          </a:p>
          <a:p>
            <a:pPr marL="685800" lvl="1" indent="-228600">
              <a:lnSpc>
                <a:spcPct val="90000"/>
              </a:lnSpc>
              <a:spcBef>
                <a:spcPts val="1000"/>
              </a:spcBef>
              <a:buFont typeface="Arial" panose="020B0604020202020204" pitchFamily="34" charset="0"/>
              <a:buChar char="•"/>
            </a:pPr>
            <a:r>
              <a:rPr lang="en-GB" sz="2800" baseline="0" dirty="0"/>
              <a:t>Yes: no compound conditions</a:t>
            </a:r>
          </a:p>
          <a:p>
            <a:pPr marL="228600" indent="-228600">
              <a:lnSpc>
                <a:spcPct val="90000"/>
              </a:lnSpc>
              <a:spcBef>
                <a:spcPts val="1000"/>
              </a:spcBef>
              <a:buFont typeface="Arial" panose="020B0604020202020204" pitchFamily="34" charset="0"/>
              <a:buChar char="•"/>
            </a:pPr>
            <a:r>
              <a:rPr kumimoji="0" lang="en-GB" sz="2800" b="0" i="0" u="none" strike="noStrike" kern="1200" cap="none" spc="0" normalizeH="0" noProof="0" dirty="0">
                <a:ln>
                  <a:noFill/>
                </a:ln>
                <a:solidFill>
                  <a:schemeClr val="tx1"/>
                </a:solidFill>
                <a:effectLst/>
                <a:uLnTx/>
                <a:uFillTx/>
                <a:latin typeface="+mn-lt"/>
                <a:ea typeface="+mn-ea"/>
                <a:cs typeface="+mn-cs"/>
              </a:rPr>
              <a:t>How about loop coverage?</a:t>
            </a:r>
          </a:p>
          <a:p>
            <a:pPr marL="685800" lvl="1" indent="-228600">
              <a:lnSpc>
                <a:spcPct val="90000"/>
              </a:lnSpc>
              <a:spcBef>
                <a:spcPts val="1000"/>
              </a:spcBef>
              <a:buFont typeface="Arial" panose="020B0604020202020204" pitchFamily="34" charset="0"/>
              <a:buChar char="•"/>
            </a:pPr>
            <a:r>
              <a:rPr lang="en-GB" sz="2800" baseline="0" dirty="0"/>
              <a:t>Need</a:t>
            </a:r>
            <a:r>
              <a:rPr lang="en-GB" sz="2800" dirty="0"/>
              <a:t> to cover n = 1 and n = max</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26956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Code Coverage as a Test Design Tool</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By themselves, black box techniques can fail to cover as much as 75% or more of the statements</a:t>
            </a:r>
          </a:p>
          <a:p>
            <a:pPr lvl="1"/>
            <a:r>
              <a:rPr lang="en-GB" dirty="0"/>
              <a:t>Is this a problem?</a:t>
            </a:r>
          </a:p>
          <a:p>
            <a:pPr lvl="1"/>
            <a:r>
              <a:rPr lang="en-GB" dirty="0"/>
              <a:t>Depends on what is not covered!</a:t>
            </a:r>
          </a:p>
          <a:p>
            <a:r>
              <a:rPr lang="en-GB" dirty="0"/>
              <a:t>Code coverage tools can instrument a program to monitor code coverage during testing</a:t>
            </a:r>
          </a:p>
          <a:p>
            <a:r>
              <a:rPr lang="en-GB" dirty="0"/>
              <a:t>Gaps in code coverage can lead to more test cases to achieve higher coverage levels</a:t>
            </a:r>
          </a:p>
        </p:txBody>
      </p:sp>
    </p:spTree>
    <p:extLst>
      <p:ext uri="{BB962C8B-B14F-4D97-AF65-F5344CB8AC3E}">
        <p14:creationId xmlns:p14="http://schemas.microsoft.com/office/powerpoint/2010/main" val="1726956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McCabe Cyclomatic Complexity</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McCabe’s Cyclomatic Complexity measures control flow complexity</a:t>
            </a:r>
          </a:p>
          <a:p>
            <a:pPr lvl="1"/>
            <a:r>
              <a:rPr lang="en-GB" dirty="0"/>
              <a:t>Measured by drawing a directed graph</a:t>
            </a:r>
          </a:p>
          <a:p>
            <a:pPr lvl="1"/>
            <a:r>
              <a:rPr lang="en-GB" dirty="0"/>
              <a:t>Nodes represent entries, exits, decisions</a:t>
            </a:r>
          </a:p>
          <a:p>
            <a:pPr lvl="1"/>
            <a:r>
              <a:rPr lang="en-GB" dirty="0"/>
              <a:t>Edges represent non-branching statements</a:t>
            </a:r>
          </a:p>
          <a:p>
            <a:r>
              <a:rPr lang="en-GB" dirty="0"/>
              <a:t>It has some useful testing implications</a:t>
            </a:r>
          </a:p>
          <a:p>
            <a:pPr lvl="1"/>
            <a:r>
              <a:rPr lang="en-GB" dirty="0"/>
              <a:t>High-complexity modules are inherently buggy and regression-prone</a:t>
            </a:r>
          </a:p>
          <a:p>
            <a:pPr lvl="1"/>
            <a:r>
              <a:rPr lang="en-GB" dirty="0"/>
              <a:t>The number of basis paths through the graph is equal to the number of basis tests to cover the graph</a:t>
            </a:r>
          </a:p>
        </p:txBody>
      </p:sp>
    </p:spTree>
    <p:extLst>
      <p:ext uri="{BB962C8B-B14F-4D97-AF65-F5344CB8AC3E}">
        <p14:creationId xmlns:p14="http://schemas.microsoft.com/office/powerpoint/2010/main" val="17269564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McCabe Cyclomatic Complexity (cont.)</a:t>
            </a:r>
          </a:p>
        </p:txBody>
      </p:sp>
      <p:sp>
        <p:nvSpPr>
          <p:cNvPr id="3" name="Content Placeholder 2"/>
          <p:cNvSpPr>
            <a:spLocks noGrp="1"/>
          </p:cNvSpPr>
          <p:nvPr>
            <p:ph idx="1"/>
          </p:nvPr>
        </p:nvSpPr>
        <p:spPr>
          <a:xfrm>
            <a:off x="838200" y="1447800"/>
            <a:ext cx="11238186" cy="5257800"/>
          </a:xfrm>
        </p:spPr>
        <p:txBody>
          <a:bodyPr>
            <a:normAutofit/>
          </a:bodyPr>
          <a:lstStyle/>
          <a:p>
            <a:r>
              <a:rPr lang="en-US" dirty="0"/>
              <a:t>Every function (including main) starts with a complexity count of 1.</a:t>
            </a:r>
          </a:p>
          <a:p>
            <a:r>
              <a:rPr lang="en-US" dirty="0"/>
              <a:t>Count complexity function by function.</a:t>
            </a:r>
          </a:p>
          <a:p>
            <a:r>
              <a:rPr lang="en-US" dirty="0"/>
              <a:t>Whenever there is a branch or a loop, increase the complexity count by 1.</a:t>
            </a:r>
          </a:p>
          <a:p>
            <a:r>
              <a:rPr lang="en-US" dirty="0"/>
              <a:t>Directed graph / flow diagram can be created from code for complexity analysis.</a:t>
            </a:r>
            <a:endParaRPr lang="en-GB" dirty="0"/>
          </a:p>
        </p:txBody>
      </p:sp>
    </p:spTree>
    <p:extLst>
      <p:ext uri="{BB962C8B-B14F-4D97-AF65-F5344CB8AC3E}">
        <p14:creationId xmlns:p14="http://schemas.microsoft.com/office/powerpoint/2010/main" val="904351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Cyclomatic Complexity of Factorial</a:t>
            </a:r>
          </a:p>
        </p:txBody>
      </p:sp>
      <p:sp>
        <p:nvSpPr>
          <p:cNvPr id="4" name="TextBox 3"/>
          <p:cNvSpPr txBox="1"/>
          <p:nvPr/>
        </p:nvSpPr>
        <p:spPr>
          <a:xfrm>
            <a:off x="263363" y="1715079"/>
            <a:ext cx="4232438" cy="4985980"/>
          </a:xfrm>
          <a:prstGeom prst="rect">
            <a:avLst/>
          </a:prstGeom>
          <a:noFill/>
        </p:spPr>
        <p:txBody>
          <a:bodyPr wrap="square" lIns="0" tIns="0" rIns="0" bIns="0" rtlCol="0">
            <a:spAutoFit/>
          </a:bodyPr>
          <a:lstStyle/>
          <a:p>
            <a:r>
              <a:rPr lang="en-GB" u="sng" dirty="0">
                <a:latin typeface="Courier New" pitchFamily="49" charset="0"/>
                <a:cs typeface="Courier New" pitchFamily="49" charset="0"/>
              </a:rPr>
              <a:t>Program</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main(){</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int</a:t>
            </a:r>
            <a:r>
              <a:rPr lang="en-GB" dirty="0">
                <a:latin typeface="Courier New" pitchFamily="49" charset="0"/>
                <a:cs typeface="Courier New" pitchFamily="49" charset="0"/>
              </a:rPr>
              <a:t> </a:t>
            </a:r>
            <a:r>
              <a:rPr lang="en-GB" dirty="0" err="1">
                <a:latin typeface="Courier New" pitchFamily="49" charset="0"/>
                <a:cs typeface="Courier New" pitchFamily="49" charset="0"/>
              </a:rPr>
              <a:t>i</a:t>
            </a:r>
            <a:r>
              <a:rPr lang="en-GB" dirty="0">
                <a:latin typeface="Courier New" pitchFamily="49" charset="0"/>
                <a:cs typeface="Courier New" pitchFamily="49" charset="0"/>
              </a:rPr>
              <a:t>, n, f;</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(“n = “);</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scanf</a:t>
            </a:r>
            <a:r>
              <a:rPr lang="en-GB" dirty="0">
                <a:latin typeface="Courier New" pitchFamily="49" charset="0"/>
                <a:cs typeface="Courier New" pitchFamily="49" charset="0"/>
              </a:rPr>
              <a:t>(“%d”, &amp;n);</a:t>
            </a:r>
          </a:p>
          <a:p>
            <a:r>
              <a:rPr lang="en-GB" dirty="0">
                <a:latin typeface="Courier New" pitchFamily="49" charset="0"/>
                <a:cs typeface="Courier New" pitchFamily="49" charset="0"/>
              </a:rPr>
              <a:t>  if(n &lt; 0){</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(Invalid: %d\n”, n);</a:t>
            </a:r>
          </a:p>
          <a:p>
            <a:r>
              <a:rPr lang="en-GB" dirty="0">
                <a:latin typeface="Courier New" pitchFamily="49" charset="0"/>
                <a:cs typeface="Courier New" pitchFamily="49" charset="0"/>
              </a:rPr>
              <a:t>    n = -1;</a:t>
            </a:r>
          </a:p>
          <a:p>
            <a:r>
              <a:rPr lang="en-GB" dirty="0">
                <a:latin typeface="Courier New" pitchFamily="49" charset="0"/>
                <a:cs typeface="Courier New" pitchFamily="49" charset="0"/>
              </a:rPr>
              <a:t>  } else{</a:t>
            </a:r>
          </a:p>
          <a:p>
            <a:r>
              <a:rPr lang="en-GB" dirty="0">
                <a:latin typeface="Courier New" pitchFamily="49" charset="0"/>
                <a:cs typeface="Courier New" pitchFamily="49" charset="0"/>
              </a:rPr>
              <a:t>    f = 1;</a:t>
            </a:r>
          </a:p>
          <a:p>
            <a:r>
              <a:rPr lang="en-GB" dirty="0">
                <a:latin typeface="Courier New" pitchFamily="49" charset="0"/>
                <a:cs typeface="Courier New" pitchFamily="49" charset="0"/>
              </a:rPr>
              <a:t>    for(</a:t>
            </a:r>
            <a:r>
              <a:rPr lang="en-GB" dirty="0" err="1">
                <a:latin typeface="Courier New" pitchFamily="49" charset="0"/>
                <a:cs typeface="Courier New" pitchFamily="49" charset="0"/>
              </a:rPr>
              <a:t>i</a:t>
            </a:r>
            <a:r>
              <a:rPr lang="en-GB" dirty="0">
                <a:latin typeface="Courier New" pitchFamily="49" charset="0"/>
                <a:cs typeface="Courier New" pitchFamily="49" charset="0"/>
              </a:rPr>
              <a:t>=1; </a:t>
            </a:r>
            <a:r>
              <a:rPr lang="en-GB" dirty="0" err="1">
                <a:latin typeface="Courier New" pitchFamily="49" charset="0"/>
                <a:cs typeface="Courier New" pitchFamily="49" charset="0"/>
              </a:rPr>
              <a:t>i</a:t>
            </a:r>
            <a:r>
              <a:rPr lang="en-GB" dirty="0">
                <a:latin typeface="Courier New" pitchFamily="49" charset="0"/>
                <a:cs typeface="Courier New" pitchFamily="49" charset="0"/>
              </a:rPr>
              <a:t>&lt;=n;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      f *=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(“%d! = %d\n”, n, f);</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return n;</a:t>
            </a:r>
          </a:p>
          <a:p>
            <a:r>
              <a:rPr lang="en-GB" dirty="0">
                <a:latin typeface="Courier New" pitchFamily="49" charset="0"/>
                <a:cs typeface="Courier New" pitchFamily="49" charset="0"/>
              </a:rPr>
              <a:t>}</a:t>
            </a:r>
          </a:p>
        </p:txBody>
      </p:sp>
      <p:sp>
        <p:nvSpPr>
          <p:cNvPr id="5" name="TextBox 4"/>
          <p:cNvSpPr txBox="1"/>
          <p:nvPr/>
        </p:nvSpPr>
        <p:spPr>
          <a:xfrm>
            <a:off x="7696200" y="1715079"/>
            <a:ext cx="4232438" cy="2492990"/>
          </a:xfrm>
          <a:prstGeom prst="rect">
            <a:avLst/>
          </a:prstGeom>
          <a:noFill/>
        </p:spPr>
        <p:txBody>
          <a:bodyPr wrap="square" lIns="0" tIns="0" rIns="0" bIns="0" rtlCol="0">
            <a:spAutoFit/>
          </a:bodyPr>
          <a:lstStyle/>
          <a:p>
            <a:r>
              <a:rPr lang="en-GB" u="sng" dirty="0" err="1">
                <a:latin typeface="Courier New" pitchFamily="49" charset="0"/>
                <a:cs typeface="Courier New" pitchFamily="49" charset="0"/>
              </a:rPr>
              <a:t>Cyclomatic</a:t>
            </a:r>
            <a:r>
              <a:rPr lang="en-GB" u="sng" dirty="0">
                <a:latin typeface="Courier New" pitchFamily="49" charset="0"/>
                <a:cs typeface="Courier New" pitchFamily="49" charset="0"/>
              </a:rPr>
              <a:t> Complexity</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C = #</a:t>
            </a:r>
            <a:r>
              <a:rPr lang="en-GB" dirty="0">
                <a:solidFill>
                  <a:srgbClr val="FF0000"/>
                </a:solidFill>
                <a:latin typeface="Courier New" pitchFamily="49" charset="0"/>
                <a:cs typeface="Courier New" pitchFamily="49" charset="0"/>
              </a:rPr>
              <a:t>R</a:t>
            </a:r>
            <a:r>
              <a:rPr lang="en-GB" dirty="0">
                <a:latin typeface="Courier New" pitchFamily="49" charset="0"/>
                <a:cs typeface="Courier New" pitchFamily="49" charset="0"/>
              </a:rPr>
              <a:t> + 1</a:t>
            </a:r>
          </a:p>
          <a:p>
            <a:r>
              <a:rPr lang="en-GB" dirty="0">
                <a:latin typeface="Courier New" pitchFamily="49" charset="0"/>
                <a:cs typeface="Courier New" pitchFamily="49" charset="0"/>
              </a:rPr>
              <a:t>  = 2 + 1 = 3</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  OR</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C = #E - #N + 2</a:t>
            </a:r>
          </a:p>
          <a:p>
            <a:r>
              <a:rPr lang="en-GB" dirty="0">
                <a:latin typeface="Courier New" pitchFamily="49" charset="0"/>
                <a:cs typeface="Courier New" pitchFamily="49" charset="0"/>
              </a:rPr>
              <a:t>  = 5 – 4 + 2 = 3</a:t>
            </a:r>
          </a:p>
        </p:txBody>
      </p:sp>
      <p:sp>
        <p:nvSpPr>
          <p:cNvPr id="6" name="TextBox 5"/>
          <p:cNvSpPr txBox="1"/>
          <p:nvPr/>
        </p:nvSpPr>
        <p:spPr>
          <a:xfrm>
            <a:off x="5029201" y="1715079"/>
            <a:ext cx="1676399" cy="276999"/>
          </a:xfrm>
          <a:prstGeom prst="rect">
            <a:avLst/>
          </a:prstGeom>
          <a:noFill/>
        </p:spPr>
        <p:txBody>
          <a:bodyPr wrap="square" lIns="0" tIns="0" rIns="0" bIns="0" rtlCol="0">
            <a:spAutoFit/>
          </a:bodyPr>
          <a:lstStyle/>
          <a:p>
            <a:pPr algn="ctr"/>
            <a:r>
              <a:rPr lang="en-GB" u="sng" dirty="0">
                <a:latin typeface="Courier New" pitchFamily="49" charset="0"/>
                <a:cs typeface="Courier New" pitchFamily="49" charset="0"/>
              </a:rPr>
              <a:t>Flow Diagram</a:t>
            </a:r>
            <a:endParaRPr lang="en-GB" dirty="0">
              <a:latin typeface="Courier New" pitchFamily="49" charset="0"/>
              <a:cs typeface="Courier New" pitchFamily="49" charset="0"/>
            </a:endParaRPr>
          </a:p>
        </p:txBody>
      </p:sp>
      <p:sp>
        <p:nvSpPr>
          <p:cNvPr id="7" name="Oval 6"/>
          <p:cNvSpPr/>
          <p:nvPr/>
        </p:nvSpPr>
        <p:spPr>
          <a:xfrm>
            <a:off x="5486400" y="206827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Enter</a:t>
            </a:r>
          </a:p>
        </p:txBody>
      </p:sp>
      <p:sp>
        <p:nvSpPr>
          <p:cNvPr id="8" name="Oval 7"/>
          <p:cNvSpPr/>
          <p:nvPr/>
        </p:nvSpPr>
        <p:spPr>
          <a:xfrm>
            <a:off x="5486400" y="343987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n&lt;0</a:t>
            </a:r>
          </a:p>
        </p:txBody>
      </p:sp>
      <p:sp>
        <p:nvSpPr>
          <p:cNvPr id="9" name="Oval 8"/>
          <p:cNvSpPr/>
          <p:nvPr/>
        </p:nvSpPr>
        <p:spPr>
          <a:xfrm>
            <a:off x="5486400" y="463368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err="1">
                <a:solidFill>
                  <a:schemeClr val="tx1"/>
                </a:solidFill>
              </a:rPr>
              <a:t>i</a:t>
            </a:r>
            <a:r>
              <a:rPr lang="en-GB" dirty="0">
                <a:solidFill>
                  <a:schemeClr val="tx1"/>
                </a:solidFill>
              </a:rPr>
              <a:t>&lt;=n</a:t>
            </a:r>
          </a:p>
        </p:txBody>
      </p:sp>
      <p:sp>
        <p:nvSpPr>
          <p:cNvPr id="10" name="Oval 9"/>
          <p:cNvSpPr/>
          <p:nvPr/>
        </p:nvSpPr>
        <p:spPr>
          <a:xfrm>
            <a:off x="5486400" y="5939059"/>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Exit</a:t>
            </a:r>
          </a:p>
        </p:txBody>
      </p:sp>
      <p:cxnSp>
        <p:nvCxnSpPr>
          <p:cNvPr id="12" name="Straight Arrow Connector 11"/>
          <p:cNvCxnSpPr>
            <a:stCxn id="7" idx="4"/>
            <a:endCxn id="8" idx="0"/>
          </p:cNvCxnSpPr>
          <p:nvPr/>
        </p:nvCxnSpPr>
        <p:spPr>
          <a:xfrm>
            <a:off x="5867400" y="2830278"/>
            <a:ext cx="0" cy="609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4"/>
            <a:endCxn id="10" idx="0"/>
          </p:cNvCxnSpPr>
          <p:nvPr/>
        </p:nvCxnSpPr>
        <p:spPr>
          <a:xfrm>
            <a:off x="5867400" y="5395680"/>
            <a:ext cx="0" cy="543379"/>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6"/>
            <a:endCxn id="9" idx="6"/>
          </p:cNvCxnSpPr>
          <p:nvPr/>
        </p:nvCxnSpPr>
        <p:spPr>
          <a:xfrm>
            <a:off x="6248400" y="3820878"/>
            <a:ext cx="12700" cy="1193802"/>
          </a:xfrm>
          <a:prstGeom prst="curvedConnector3">
            <a:avLst>
              <a:gd name="adj1" fmla="val 1800000"/>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2"/>
            <a:endCxn id="10" idx="2"/>
          </p:cNvCxnSpPr>
          <p:nvPr/>
        </p:nvCxnSpPr>
        <p:spPr>
          <a:xfrm rot="10800000" flipV="1">
            <a:off x="5486400" y="3820877"/>
            <a:ext cx="12700" cy="2499181"/>
          </a:xfrm>
          <a:prstGeom prst="curvedConnector3">
            <a:avLst>
              <a:gd name="adj1" fmla="val 2714284"/>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hape 19"/>
          <p:cNvCxnSpPr>
            <a:stCxn id="9" idx="6"/>
            <a:endCxn id="9" idx="4"/>
          </p:cNvCxnSpPr>
          <p:nvPr/>
        </p:nvCxnSpPr>
        <p:spPr>
          <a:xfrm flipH="1">
            <a:off x="5867400" y="5014680"/>
            <a:ext cx="381000" cy="381000"/>
          </a:xfrm>
          <a:prstGeom prst="curvedConnector4">
            <a:avLst>
              <a:gd name="adj1" fmla="val -60000"/>
              <a:gd name="adj2" fmla="val 160000"/>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814286" y="6241135"/>
            <a:ext cx="3497943" cy="7257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599543" y="4906674"/>
            <a:ext cx="1814289" cy="4269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31431" y="5196107"/>
            <a:ext cx="415307" cy="276999"/>
          </a:xfrm>
          <a:prstGeom prst="rect">
            <a:avLst/>
          </a:prstGeom>
          <a:noFill/>
        </p:spPr>
        <p:txBody>
          <a:bodyPr wrap="none" lIns="0" tIns="0" rIns="0" bIns="0" rtlCol="0">
            <a:spAutoFit/>
          </a:bodyPr>
          <a:lstStyle/>
          <a:p>
            <a:r>
              <a:rPr lang="en-GB" dirty="0"/>
              <a:t>True</a:t>
            </a:r>
          </a:p>
        </p:txBody>
      </p:sp>
      <p:sp>
        <p:nvSpPr>
          <p:cNvPr id="30" name="TextBox 29"/>
          <p:cNvSpPr txBox="1"/>
          <p:nvPr/>
        </p:nvSpPr>
        <p:spPr>
          <a:xfrm>
            <a:off x="4833265" y="3889814"/>
            <a:ext cx="415307" cy="276999"/>
          </a:xfrm>
          <a:prstGeom prst="rect">
            <a:avLst/>
          </a:prstGeom>
          <a:noFill/>
        </p:spPr>
        <p:txBody>
          <a:bodyPr wrap="none" lIns="0" tIns="0" rIns="0" bIns="0" rtlCol="0">
            <a:spAutoFit/>
          </a:bodyPr>
          <a:lstStyle/>
          <a:p>
            <a:r>
              <a:rPr lang="en-GB" dirty="0"/>
              <a:t>True</a:t>
            </a:r>
          </a:p>
        </p:txBody>
      </p:sp>
      <p:sp>
        <p:nvSpPr>
          <p:cNvPr id="31" name="TextBox 30"/>
          <p:cNvSpPr txBox="1"/>
          <p:nvPr/>
        </p:nvSpPr>
        <p:spPr>
          <a:xfrm>
            <a:off x="6487888" y="3875305"/>
            <a:ext cx="468270" cy="276999"/>
          </a:xfrm>
          <a:prstGeom prst="rect">
            <a:avLst/>
          </a:prstGeom>
          <a:noFill/>
        </p:spPr>
        <p:txBody>
          <a:bodyPr wrap="none" lIns="0" tIns="0" rIns="0" bIns="0" rtlCol="0">
            <a:spAutoFit/>
          </a:bodyPr>
          <a:lstStyle/>
          <a:p>
            <a:r>
              <a:rPr lang="en-GB" dirty="0"/>
              <a:t>False</a:t>
            </a:r>
          </a:p>
        </p:txBody>
      </p:sp>
      <p:sp>
        <p:nvSpPr>
          <p:cNvPr id="32" name="TextBox 31"/>
          <p:cNvSpPr txBox="1"/>
          <p:nvPr/>
        </p:nvSpPr>
        <p:spPr>
          <a:xfrm>
            <a:off x="5341260" y="5370279"/>
            <a:ext cx="468270" cy="276999"/>
          </a:xfrm>
          <a:prstGeom prst="rect">
            <a:avLst/>
          </a:prstGeom>
          <a:noFill/>
        </p:spPr>
        <p:txBody>
          <a:bodyPr wrap="none" lIns="0" tIns="0" rIns="0" bIns="0" rtlCol="0">
            <a:spAutoFit/>
          </a:bodyPr>
          <a:lstStyle/>
          <a:p>
            <a:r>
              <a:rPr lang="en-GB" dirty="0"/>
              <a:t>False</a:t>
            </a:r>
          </a:p>
        </p:txBody>
      </p:sp>
      <p:cxnSp>
        <p:nvCxnSpPr>
          <p:cNvPr id="35" name="Straight Connector 34"/>
          <p:cNvCxnSpPr/>
          <p:nvPr/>
        </p:nvCxnSpPr>
        <p:spPr>
          <a:xfrm flipH="1">
            <a:off x="1698172" y="4310737"/>
            <a:ext cx="4717147" cy="27577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4542971" y="5704107"/>
            <a:ext cx="1291777" cy="7257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2061029" y="5153419"/>
            <a:ext cx="4354285" cy="1442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973943" y="3497935"/>
            <a:ext cx="3541490" cy="870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4412343" y="3802735"/>
            <a:ext cx="885378" cy="11611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2220686" y="2685135"/>
            <a:ext cx="3570518" cy="3338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1262743" y="2394849"/>
            <a:ext cx="4136575" cy="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696200" y="4313137"/>
            <a:ext cx="4232438" cy="2492990"/>
          </a:xfrm>
          <a:prstGeom prst="rect">
            <a:avLst/>
          </a:prstGeom>
          <a:noFill/>
        </p:spPr>
        <p:txBody>
          <a:bodyPr wrap="square" lIns="0" tIns="0" rIns="0" bIns="0" rtlCol="0">
            <a:spAutoFit/>
          </a:bodyPr>
          <a:lstStyle/>
          <a:p>
            <a:r>
              <a:rPr lang="en-GB" u="sng" dirty="0">
                <a:cs typeface="Courier New" pitchFamily="49" charset="0"/>
              </a:rPr>
              <a:t>Definitions</a:t>
            </a:r>
          </a:p>
          <a:p>
            <a:endParaRPr lang="en-GB" dirty="0">
              <a:cs typeface="Courier New" pitchFamily="49" charset="0"/>
            </a:endParaRPr>
          </a:p>
          <a:p>
            <a:r>
              <a:rPr lang="en-GB" dirty="0">
                <a:cs typeface="Courier New" pitchFamily="49" charset="0"/>
              </a:rPr>
              <a:t>C = </a:t>
            </a:r>
            <a:r>
              <a:rPr lang="en-GB" dirty="0" err="1">
                <a:cs typeface="Courier New" pitchFamily="49" charset="0"/>
              </a:rPr>
              <a:t>Cyclomatic</a:t>
            </a:r>
            <a:r>
              <a:rPr lang="en-GB" dirty="0">
                <a:cs typeface="Courier New" pitchFamily="49" charset="0"/>
              </a:rPr>
              <a:t> complexity</a:t>
            </a:r>
          </a:p>
          <a:p>
            <a:endParaRPr lang="en-GB" dirty="0">
              <a:cs typeface="Courier New" pitchFamily="49" charset="0"/>
            </a:endParaRPr>
          </a:p>
          <a:p>
            <a:r>
              <a:rPr lang="en-GB" dirty="0">
                <a:cs typeface="Courier New" pitchFamily="49" charset="0"/>
              </a:rPr>
              <a:t>R = Enclosed region</a:t>
            </a:r>
          </a:p>
          <a:p>
            <a:endParaRPr lang="en-GB" dirty="0">
              <a:cs typeface="Courier New" pitchFamily="49" charset="0"/>
            </a:endParaRPr>
          </a:p>
          <a:p>
            <a:r>
              <a:rPr lang="en-GB" dirty="0">
                <a:cs typeface="Courier New" pitchFamily="49" charset="0"/>
              </a:rPr>
              <a:t>E = Edge (arrow), non-branching statements</a:t>
            </a:r>
          </a:p>
          <a:p>
            <a:endParaRPr lang="en-GB" dirty="0">
              <a:cs typeface="Courier New" pitchFamily="49" charset="0"/>
            </a:endParaRPr>
          </a:p>
          <a:p>
            <a:r>
              <a:rPr lang="en-GB" dirty="0">
                <a:cs typeface="Courier New" pitchFamily="49" charset="0"/>
              </a:rPr>
              <a:t>N = Node (bubble), branching / loop</a:t>
            </a:r>
          </a:p>
        </p:txBody>
      </p:sp>
      <p:sp>
        <p:nvSpPr>
          <p:cNvPr id="3" name="TextBox 2"/>
          <p:cNvSpPr txBox="1"/>
          <p:nvPr/>
        </p:nvSpPr>
        <p:spPr>
          <a:xfrm>
            <a:off x="10259398" y="2315803"/>
            <a:ext cx="1669240" cy="646331"/>
          </a:xfrm>
          <a:prstGeom prst="rect">
            <a:avLst/>
          </a:prstGeom>
          <a:noFill/>
          <a:ln>
            <a:solidFill>
              <a:schemeClr val="tx1"/>
            </a:solidFill>
          </a:ln>
        </p:spPr>
        <p:txBody>
          <a:bodyPr wrap="none" rtlCol="0">
            <a:spAutoFit/>
          </a:bodyPr>
          <a:lstStyle/>
          <a:p>
            <a:r>
              <a:rPr lang="en-US" dirty="0"/>
              <a:t>Method 1:</a:t>
            </a:r>
          </a:p>
          <a:p>
            <a:r>
              <a:rPr lang="en-US" dirty="0"/>
              <a:t>Enclosed region</a:t>
            </a:r>
            <a:endParaRPr lang="en-GB" dirty="0"/>
          </a:p>
        </p:txBody>
      </p:sp>
      <p:sp>
        <p:nvSpPr>
          <p:cNvPr id="33" name="TextBox 32"/>
          <p:cNvSpPr txBox="1"/>
          <p:nvPr/>
        </p:nvSpPr>
        <p:spPr>
          <a:xfrm>
            <a:off x="10588719" y="3658981"/>
            <a:ext cx="1339919" cy="646331"/>
          </a:xfrm>
          <a:prstGeom prst="rect">
            <a:avLst/>
          </a:prstGeom>
          <a:noFill/>
          <a:ln>
            <a:solidFill>
              <a:schemeClr val="tx1"/>
            </a:solidFill>
          </a:ln>
        </p:spPr>
        <p:txBody>
          <a:bodyPr wrap="none" rtlCol="0">
            <a:spAutoFit/>
          </a:bodyPr>
          <a:lstStyle/>
          <a:p>
            <a:r>
              <a:rPr lang="en-US" dirty="0"/>
              <a:t>Method 2:</a:t>
            </a:r>
          </a:p>
          <a:p>
            <a:r>
              <a:rPr lang="en-US" dirty="0"/>
              <a:t>Edge + node</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McCabe Cyclomatic Complexity (cont.)</a:t>
            </a:r>
          </a:p>
        </p:txBody>
      </p:sp>
      <p:sp>
        <p:nvSpPr>
          <p:cNvPr id="3" name="Content Placeholder 2"/>
          <p:cNvSpPr>
            <a:spLocks noGrp="1"/>
          </p:cNvSpPr>
          <p:nvPr>
            <p:ph idx="1"/>
          </p:nvPr>
        </p:nvSpPr>
        <p:spPr>
          <a:xfrm>
            <a:off x="838200" y="1447800"/>
            <a:ext cx="11238186" cy="5257800"/>
          </a:xfrm>
        </p:spPr>
        <p:txBody>
          <a:bodyPr>
            <a:normAutofit/>
          </a:bodyPr>
          <a:lstStyle/>
          <a:p>
            <a:r>
              <a:rPr lang="en-US" dirty="0"/>
              <a:t>For larger functions / application, creating diagram might be impractical.</a:t>
            </a:r>
          </a:p>
          <a:p>
            <a:r>
              <a:rPr lang="en-US" dirty="0"/>
              <a:t>Follow rule of thumb:</a:t>
            </a:r>
          </a:p>
          <a:p>
            <a:pPr lvl="1"/>
            <a:r>
              <a:rPr lang="en-US" dirty="0"/>
              <a:t>Count branching and looping constructs and add 1.</a:t>
            </a:r>
          </a:p>
          <a:p>
            <a:pPr lvl="1"/>
            <a:r>
              <a:rPr lang="en-US" dirty="0"/>
              <a:t>IF, FOR, WHILE, DO-WHILE constructs, each count as 1.</a:t>
            </a:r>
          </a:p>
          <a:p>
            <a:pPr lvl="1"/>
            <a:r>
              <a:rPr lang="en-US" dirty="0"/>
              <a:t>For SWITCH case, each case block (except default case) count as 1.</a:t>
            </a:r>
          </a:p>
          <a:p>
            <a:pPr lvl="1"/>
            <a:r>
              <a:rPr lang="en-US" dirty="0"/>
              <a:t>ELSE is not counted.</a:t>
            </a:r>
            <a:endParaRPr lang="en-GB" dirty="0"/>
          </a:p>
        </p:txBody>
      </p:sp>
    </p:spTree>
    <p:extLst>
      <p:ext uri="{BB962C8B-B14F-4D97-AF65-F5344CB8AC3E}">
        <p14:creationId xmlns:p14="http://schemas.microsoft.com/office/powerpoint/2010/main" val="16423861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Basis paths and tests</a:t>
            </a:r>
          </a:p>
        </p:txBody>
      </p:sp>
      <p:sp>
        <p:nvSpPr>
          <p:cNvPr id="24" name="Content Placeholder 2"/>
          <p:cNvSpPr txBox="1">
            <a:spLocks/>
          </p:cNvSpPr>
          <p:nvPr/>
        </p:nvSpPr>
        <p:spPr>
          <a:xfrm>
            <a:off x="838200" y="1447800"/>
            <a:ext cx="11238186" cy="5257800"/>
          </a:xfrm>
          <a:prstGeom prst="rect">
            <a:avLst/>
          </a:prstGeom>
        </p:spPr>
        <p:txBody>
          <a:bodyPr vert="horz" lIns="0" tIns="0" rIns="0" bIns="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Complexity = number of basis paths</a:t>
            </a:r>
            <a:r>
              <a:rPr lang="en-US" dirty="0"/>
              <a:t>.</a:t>
            </a:r>
          </a:p>
          <a:p>
            <a:r>
              <a:rPr lang="en-US" dirty="0"/>
              <a:t>To construct basis paths:</a:t>
            </a:r>
          </a:p>
          <a:p>
            <a:pPr lvl="1"/>
            <a:r>
              <a:rPr lang="en-US" dirty="0"/>
              <a:t>Start with arbitrary path through the diagram.</a:t>
            </a:r>
          </a:p>
          <a:p>
            <a:pPr lvl="1"/>
            <a:r>
              <a:rPr lang="en-US" dirty="0"/>
              <a:t>Add another path to cover the minimum number of previously uncovered edges. Repeat until all edges ae covered at least once.</a:t>
            </a:r>
          </a:p>
          <a:p>
            <a:endParaRPr lang="en-US" dirty="0"/>
          </a:p>
          <a:p>
            <a:r>
              <a:rPr lang="en-US" b="1" dirty="0"/>
              <a:t>Basis tests </a:t>
            </a:r>
            <a:r>
              <a:rPr lang="en-US" dirty="0"/>
              <a:t>are the inputs and expected results associated with each basis path.</a:t>
            </a:r>
          </a:p>
          <a:p>
            <a:r>
              <a:rPr lang="en-US" dirty="0"/>
              <a:t>Basis tests are usually correspond with tests for branch coverage.</a:t>
            </a:r>
          </a:p>
          <a:p>
            <a:r>
              <a:rPr lang="en-US" dirty="0"/>
              <a:t>If the number of inputs used in testing is less than </a:t>
            </a:r>
            <a:r>
              <a:rPr lang="en-US" dirty="0" err="1"/>
              <a:t>Cyclomatic</a:t>
            </a:r>
            <a:r>
              <a:rPr lang="en-US" dirty="0"/>
              <a:t> complexity, that means we didn’t achieve branch coverage (didn’t cover equivalence partitions).</a:t>
            </a:r>
            <a:endParaRPr lang="en-GB" dirty="0"/>
          </a:p>
        </p:txBody>
      </p:sp>
    </p:spTree>
    <p:extLst>
      <p:ext uri="{BB962C8B-B14F-4D97-AF65-F5344CB8AC3E}">
        <p14:creationId xmlns:p14="http://schemas.microsoft.com/office/powerpoint/2010/main" val="172695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Phases of Test Development (cont.)</a:t>
            </a:r>
          </a:p>
        </p:txBody>
      </p:sp>
      <p:sp>
        <p:nvSpPr>
          <p:cNvPr id="6" name="Right Arrow 5"/>
          <p:cNvSpPr/>
          <p:nvPr/>
        </p:nvSpPr>
        <p:spPr>
          <a:xfrm>
            <a:off x="8534400" y="1879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Low-level Test Design</a:t>
            </a:r>
          </a:p>
        </p:txBody>
      </p:sp>
      <p:sp>
        <p:nvSpPr>
          <p:cNvPr id="21" name="Right Arrow 20"/>
          <p:cNvSpPr/>
          <p:nvPr/>
        </p:nvSpPr>
        <p:spPr>
          <a:xfrm>
            <a:off x="76200" y="1879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Quality Risk Analysis</a:t>
            </a:r>
          </a:p>
        </p:txBody>
      </p:sp>
      <p:sp>
        <p:nvSpPr>
          <p:cNvPr id="22" name="Right Arrow 21"/>
          <p:cNvSpPr/>
          <p:nvPr/>
        </p:nvSpPr>
        <p:spPr>
          <a:xfrm>
            <a:off x="4267200" y="1879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High-level Test Design</a:t>
            </a:r>
          </a:p>
        </p:txBody>
      </p:sp>
      <p:sp>
        <p:nvSpPr>
          <p:cNvPr id="23" name="Right Arrow 22"/>
          <p:cNvSpPr/>
          <p:nvPr/>
        </p:nvSpPr>
        <p:spPr>
          <a:xfrm>
            <a:off x="85344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Implementation</a:t>
            </a:r>
          </a:p>
        </p:txBody>
      </p:sp>
      <p:sp>
        <p:nvSpPr>
          <p:cNvPr id="26" name="Right Arrow 25"/>
          <p:cNvSpPr/>
          <p:nvPr/>
        </p:nvSpPr>
        <p:spPr>
          <a:xfrm>
            <a:off x="76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Requirements</a:t>
            </a:r>
          </a:p>
        </p:txBody>
      </p:sp>
      <p:sp>
        <p:nvSpPr>
          <p:cNvPr id="27" name="Right Arrow 26"/>
          <p:cNvSpPr/>
          <p:nvPr/>
        </p:nvSpPr>
        <p:spPr>
          <a:xfrm>
            <a:off x="4267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Design</a:t>
            </a:r>
          </a:p>
        </p:txBody>
      </p:sp>
      <p:grpSp>
        <p:nvGrpSpPr>
          <p:cNvPr id="33" name="Group 32"/>
          <p:cNvGrpSpPr/>
          <p:nvPr/>
        </p:nvGrpSpPr>
        <p:grpSpPr>
          <a:xfrm>
            <a:off x="76200" y="2443480"/>
            <a:ext cx="12039600" cy="274320"/>
            <a:chOff x="76200" y="2316480"/>
            <a:chExt cx="12039600" cy="274320"/>
          </a:xfrm>
        </p:grpSpPr>
        <p:cxnSp>
          <p:nvCxnSpPr>
            <p:cNvPr id="29" name="Straight Connector 28"/>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6200" y="6477000"/>
            <a:ext cx="12039600" cy="274320"/>
            <a:chOff x="76200" y="2316480"/>
            <a:chExt cx="12039600" cy="274320"/>
          </a:xfrm>
        </p:grpSpPr>
        <p:cxnSp>
          <p:nvCxnSpPr>
            <p:cNvPr id="35" name="Straight Connector 34"/>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334000" y="2579300"/>
            <a:ext cx="1515800" cy="276999"/>
          </a:xfrm>
          <a:prstGeom prst="rect">
            <a:avLst/>
          </a:prstGeom>
          <a:noFill/>
        </p:spPr>
        <p:txBody>
          <a:bodyPr wrap="none" lIns="0" tIns="0" rIns="0" bIns="0" rtlCol="0">
            <a:spAutoFit/>
          </a:bodyPr>
          <a:lstStyle/>
          <a:p>
            <a:r>
              <a:rPr lang="en-US" dirty="0"/>
              <a:t>Testing Timeline</a:t>
            </a:r>
            <a:endParaRPr lang="en-GB" dirty="0"/>
          </a:p>
        </p:txBody>
      </p:sp>
      <p:sp>
        <p:nvSpPr>
          <p:cNvPr id="39" name="TextBox 38"/>
          <p:cNvSpPr txBox="1"/>
          <p:nvPr/>
        </p:nvSpPr>
        <p:spPr>
          <a:xfrm>
            <a:off x="5334000" y="6581001"/>
            <a:ext cx="1522340" cy="276999"/>
          </a:xfrm>
          <a:prstGeom prst="rect">
            <a:avLst/>
          </a:prstGeom>
          <a:noFill/>
        </p:spPr>
        <p:txBody>
          <a:bodyPr wrap="none" lIns="0" tIns="0" rIns="0" bIns="0" rtlCol="0">
            <a:spAutoFit/>
          </a:bodyPr>
          <a:lstStyle/>
          <a:p>
            <a:r>
              <a:rPr lang="en-US" dirty="0"/>
              <a:t>Project Timeline</a:t>
            </a:r>
            <a:endParaRPr lang="en-GB" dirty="0"/>
          </a:p>
        </p:txBody>
      </p:sp>
      <p:sp>
        <p:nvSpPr>
          <p:cNvPr id="40" name="TextBox 39"/>
          <p:cNvSpPr txBox="1"/>
          <p:nvPr/>
        </p:nvSpPr>
        <p:spPr>
          <a:xfrm>
            <a:off x="76200" y="2667000"/>
            <a:ext cx="3581400" cy="3276600"/>
          </a:xfrm>
          <a:prstGeom prst="rect">
            <a:avLst/>
          </a:prstGeom>
          <a:noFill/>
          <a:ln>
            <a:solidFill>
              <a:schemeClr val="tx2"/>
            </a:solidFill>
          </a:ln>
        </p:spPr>
        <p:txBody>
          <a:bodyPr wrap="square" lIns="9144" tIns="9144" rIns="9144" bIns="9144" rtlCol="0">
            <a:noAutofit/>
          </a:bodyPr>
          <a:lstStyle/>
          <a:p>
            <a:r>
              <a:rPr lang="en-US" sz="1200" dirty="0"/>
              <a:t>1.0 Quality Risks Category 1</a:t>
            </a:r>
          </a:p>
          <a:p>
            <a:r>
              <a:rPr lang="en-US" sz="1200" dirty="0"/>
              <a:t>1.1 Quality Risk</a:t>
            </a:r>
          </a:p>
          <a:p>
            <a:r>
              <a:rPr lang="en-US" sz="1200" dirty="0"/>
              <a:t>1.2 Quality Risk</a:t>
            </a:r>
          </a:p>
          <a:p>
            <a:r>
              <a:rPr lang="en-US" sz="1200" dirty="0"/>
              <a:t>1.3 Quality Risk</a:t>
            </a:r>
          </a:p>
          <a:p>
            <a:endParaRPr lang="en-US" sz="1200" dirty="0"/>
          </a:p>
          <a:p>
            <a:r>
              <a:rPr lang="en-US" sz="1200" dirty="0"/>
              <a:t>2.0 Quality Risks Category 2</a:t>
            </a:r>
          </a:p>
          <a:p>
            <a:r>
              <a:rPr lang="en-US" sz="1200" dirty="0"/>
              <a:t>2.1 Quality Risk</a:t>
            </a:r>
          </a:p>
          <a:p>
            <a:r>
              <a:rPr lang="en-US" sz="1200" dirty="0"/>
              <a:t>2.2 Quality Risk</a:t>
            </a:r>
          </a:p>
          <a:p>
            <a:r>
              <a:rPr lang="en-US" sz="1200" dirty="0"/>
              <a:t>2.3 Quality Risk</a:t>
            </a:r>
          </a:p>
          <a:p>
            <a:r>
              <a:rPr lang="en-US" sz="1200" dirty="0"/>
              <a:t>2.4 Quality Risk</a:t>
            </a:r>
          </a:p>
          <a:p>
            <a:endParaRPr lang="en-US" sz="1200" dirty="0"/>
          </a:p>
          <a:p>
            <a:r>
              <a:rPr lang="en-US" sz="1200" dirty="0"/>
              <a:t>3.0 Quality Risks Category 3</a:t>
            </a:r>
          </a:p>
          <a:p>
            <a:endParaRPr lang="en-US" sz="1200" dirty="0"/>
          </a:p>
          <a:p>
            <a:r>
              <a:rPr lang="en-US" sz="1200" dirty="0"/>
              <a:t>4.0 Quality Risks Category 4</a:t>
            </a:r>
          </a:p>
          <a:p>
            <a:endParaRPr lang="en-GB" sz="1200" dirty="0"/>
          </a:p>
        </p:txBody>
      </p:sp>
      <p:sp>
        <p:nvSpPr>
          <p:cNvPr id="24" name="Content Placeholder 2"/>
          <p:cNvSpPr txBox="1">
            <a:spLocks/>
          </p:cNvSpPr>
          <p:nvPr/>
        </p:nvSpPr>
        <p:spPr>
          <a:xfrm>
            <a:off x="4267200" y="3591147"/>
            <a:ext cx="7734300" cy="1275906"/>
          </a:xfrm>
          <a:prstGeom prst="rect">
            <a:avLst/>
          </a:prstGeom>
          <a:solidFill>
            <a:schemeClr val="bg1">
              <a:lumMod val="85000"/>
            </a:schemeClr>
          </a:solidFill>
          <a:ln>
            <a:solidFill>
              <a:schemeClr val="accent5"/>
            </a:solidFill>
          </a:ln>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In analytical test strategy, analysis process occurs in parallel with requirements specification.</a:t>
            </a:r>
          </a:p>
          <a:p>
            <a:r>
              <a:rPr lang="en-GB" sz="2400" dirty="0"/>
              <a:t>Quality risks identified are placed into categories.</a:t>
            </a:r>
          </a:p>
        </p:txBody>
      </p:sp>
      <p:sp>
        <p:nvSpPr>
          <p:cNvPr id="4" name="Rectangle 3"/>
          <p:cNvSpPr/>
          <p:nvPr/>
        </p:nvSpPr>
        <p:spPr>
          <a:xfrm>
            <a:off x="0" y="1809750"/>
            <a:ext cx="3752850" cy="48958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9564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Basis Paths and Tests (cont.)</a:t>
            </a:r>
          </a:p>
        </p:txBody>
      </p:sp>
      <p:sp>
        <p:nvSpPr>
          <p:cNvPr id="4" name="TextBox 3"/>
          <p:cNvSpPr txBox="1"/>
          <p:nvPr/>
        </p:nvSpPr>
        <p:spPr>
          <a:xfrm>
            <a:off x="263363" y="1715079"/>
            <a:ext cx="4232438" cy="4985980"/>
          </a:xfrm>
          <a:prstGeom prst="rect">
            <a:avLst/>
          </a:prstGeom>
          <a:noFill/>
        </p:spPr>
        <p:txBody>
          <a:bodyPr wrap="square" lIns="0" tIns="0" rIns="0" bIns="0" rtlCol="0">
            <a:spAutoFit/>
          </a:bodyPr>
          <a:lstStyle/>
          <a:p>
            <a:r>
              <a:rPr lang="en-GB" u="sng" dirty="0">
                <a:latin typeface="Courier New" pitchFamily="49" charset="0"/>
                <a:cs typeface="Courier New" pitchFamily="49" charset="0"/>
              </a:rPr>
              <a:t>Program</a:t>
            </a:r>
          </a:p>
          <a:p>
            <a:endParaRPr lang="en-GB" dirty="0">
              <a:latin typeface="Courier New" pitchFamily="49" charset="0"/>
              <a:cs typeface="Courier New" pitchFamily="49" charset="0"/>
            </a:endParaRPr>
          </a:p>
          <a:p>
            <a:r>
              <a:rPr lang="en-GB" dirty="0">
                <a:latin typeface="Courier New" pitchFamily="49" charset="0"/>
                <a:cs typeface="Courier New" pitchFamily="49" charset="0"/>
              </a:rPr>
              <a:t>main(){</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int</a:t>
            </a:r>
            <a:r>
              <a:rPr lang="en-GB" dirty="0">
                <a:latin typeface="Courier New" pitchFamily="49" charset="0"/>
                <a:cs typeface="Courier New" pitchFamily="49" charset="0"/>
              </a:rPr>
              <a:t> </a:t>
            </a:r>
            <a:r>
              <a:rPr lang="en-GB" dirty="0" err="1">
                <a:latin typeface="Courier New" pitchFamily="49" charset="0"/>
                <a:cs typeface="Courier New" pitchFamily="49" charset="0"/>
              </a:rPr>
              <a:t>i</a:t>
            </a:r>
            <a:r>
              <a:rPr lang="en-GB" dirty="0">
                <a:latin typeface="Courier New" pitchFamily="49" charset="0"/>
                <a:cs typeface="Courier New" pitchFamily="49" charset="0"/>
              </a:rPr>
              <a:t>, n, f;</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(“n = “);</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scanf</a:t>
            </a:r>
            <a:r>
              <a:rPr lang="en-GB" dirty="0">
                <a:latin typeface="Courier New" pitchFamily="49" charset="0"/>
                <a:cs typeface="Courier New" pitchFamily="49" charset="0"/>
              </a:rPr>
              <a:t>(“%d”, &amp;n);</a:t>
            </a:r>
          </a:p>
          <a:p>
            <a:r>
              <a:rPr lang="en-GB" dirty="0">
                <a:latin typeface="Courier New" pitchFamily="49" charset="0"/>
                <a:cs typeface="Courier New" pitchFamily="49" charset="0"/>
              </a:rPr>
              <a:t>  if(n &lt; 0){</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(Invalid: %d\n”, n);</a:t>
            </a:r>
          </a:p>
          <a:p>
            <a:r>
              <a:rPr lang="en-GB" dirty="0">
                <a:latin typeface="Courier New" pitchFamily="49" charset="0"/>
                <a:cs typeface="Courier New" pitchFamily="49" charset="0"/>
              </a:rPr>
              <a:t>    n = -1;</a:t>
            </a:r>
          </a:p>
          <a:p>
            <a:r>
              <a:rPr lang="en-GB" dirty="0">
                <a:latin typeface="Courier New" pitchFamily="49" charset="0"/>
                <a:cs typeface="Courier New" pitchFamily="49" charset="0"/>
              </a:rPr>
              <a:t>  } else{</a:t>
            </a:r>
          </a:p>
          <a:p>
            <a:r>
              <a:rPr lang="en-GB" dirty="0">
                <a:latin typeface="Courier New" pitchFamily="49" charset="0"/>
                <a:cs typeface="Courier New" pitchFamily="49" charset="0"/>
              </a:rPr>
              <a:t>    f = 1;</a:t>
            </a:r>
          </a:p>
          <a:p>
            <a:r>
              <a:rPr lang="en-GB" dirty="0">
                <a:latin typeface="Courier New" pitchFamily="49" charset="0"/>
                <a:cs typeface="Courier New" pitchFamily="49" charset="0"/>
              </a:rPr>
              <a:t>    for(</a:t>
            </a:r>
            <a:r>
              <a:rPr lang="en-GB" dirty="0" err="1">
                <a:latin typeface="Courier New" pitchFamily="49" charset="0"/>
                <a:cs typeface="Courier New" pitchFamily="49" charset="0"/>
              </a:rPr>
              <a:t>i</a:t>
            </a:r>
            <a:r>
              <a:rPr lang="en-GB" dirty="0">
                <a:latin typeface="Courier New" pitchFamily="49" charset="0"/>
                <a:cs typeface="Courier New" pitchFamily="49" charset="0"/>
              </a:rPr>
              <a:t>=1; </a:t>
            </a:r>
            <a:r>
              <a:rPr lang="en-GB" dirty="0" err="1">
                <a:latin typeface="Courier New" pitchFamily="49" charset="0"/>
                <a:cs typeface="Courier New" pitchFamily="49" charset="0"/>
              </a:rPr>
              <a:t>i</a:t>
            </a:r>
            <a:r>
              <a:rPr lang="en-GB" dirty="0">
                <a:latin typeface="Courier New" pitchFamily="49" charset="0"/>
                <a:cs typeface="Courier New" pitchFamily="49" charset="0"/>
              </a:rPr>
              <a:t>&lt;=n;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      f *= </a:t>
            </a:r>
            <a:r>
              <a:rPr lang="en-GB" dirty="0" err="1">
                <a:latin typeface="Courier New" pitchFamily="49" charset="0"/>
                <a:cs typeface="Courier New" pitchFamily="49" charset="0"/>
              </a:rPr>
              <a:t>i</a:t>
            </a:r>
            <a:r>
              <a:rPr lang="en-GB" dirty="0">
                <a:latin typeface="Courier New" pitchFamily="49" charset="0"/>
                <a:cs typeface="Courier New" pitchFamily="49" charset="0"/>
              </a:rPr>
              <a:t>;</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a:t>
            </a:r>
            <a:r>
              <a:rPr lang="en-GB" dirty="0" err="1">
                <a:latin typeface="Courier New" pitchFamily="49" charset="0"/>
                <a:cs typeface="Courier New" pitchFamily="49" charset="0"/>
              </a:rPr>
              <a:t>printf</a:t>
            </a:r>
            <a:r>
              <a:rPr lang="en-GB" dirty="0">
                <a:latin typeface="Courier New" pitchFamily="49" charset="0"/>
                <a:cs typeface="Courier New" pitchFamily="49" charset="0"/>
              </a:rPr>
              <a:t>(“%d! = %d\n”, n, f);</a:t>
            </a:r>
          </a:p>
          <a:p>
            <a:r>
              <a:rPr lang="en-GB" dirty="0">
                <a:latin typeface="Courier New" pitchFamily="49" charset="0"/>
                <a:cs typeface="Courier New" pitchFamily="49" charset="0"/>
              </a:rPr>
              <a:t>  }</a:t>
            </a:r>
          </a:p>
          <a:p>
            <a:r>
              <a:rPr lang="en-GB" dirty="0">
                <a:latin typeface="Courier New" pitchFamily="49" charset="0"/>
                <a:cs typeface="Courier New" pitchFamily="49" charset="0"/>
              </a:rPr>
              <a:t>  return n;</a:t>
            </a:r>
          </a:p>
          <a:p>
            <a:r>
              <a:rPr lang="en-GB" dirty="0">
                <a:latin typeface="Courier New" pitchFamily="49" charset="0"/>
                <a:cs typeface="Courier New" pitchFamily="49" charset="0"/>
              </a:rPr>
              <a:t>}</a:t>
            </a:r>
          </a:p>
        </p:txBody>
      </p:sp>
      <p:sp>
        <p:nvSpPr>
          <p:cNvPr id="5" name="TextBox 4"/>
          <p:cNvSpPr txBox="1"/>
          <p:nvPr/>
        </p:nvSpPr>
        <p:spPr>
          <a:xfrm>
            <a:off x="7696200" y="1715079"/>
            <a:ext cx="4232438" cy="3600986"/>
          </a:xfrm>
          <a:prstGeom prst="rect">
            <a:avLst/>
          </a:prstGeom>
          <a:noFill/>
        </p:spPr>
        <p:txBody>
          <a:bodyPr wrap="square" lIns="0" tIns="0" rIns="0" bIns="0" rtlCol="0">
            <a:spAutoFit/>
          </a:bodyPr>
          <a:lstStyle/>
          <a:p>
            <a:r>
              <a:rPr lang="en-GB" u="sng" dirty="0">
                <a:latin typeface="Courier New" pitchFamily="49" charset="0"/>
                <a:cs typeface="Courier New" pitchFamily="49" charset="0"/>
              </a:rPr>
              <a:t>Basis Paths</a:t>
            </a:r>
          </a:p>
          <a:p>
            <a:endParaRPr lang="en-GB" dirty="0">
              <a:latin typeface="Courier New" pitchFamily="49" charset="0"/>
              <a:cs typeface="Courier New" pitchFamily="49" charset="0"/>
            </a:endParaRPr>
          </a:p>
          <a:p>
            <a:pPr marL="342900" indent="-342900"/>
            <a:r>
              <a:rPr lang="en-GB" dirty="0">
                <a:latin typeface="Courier New" pitchFamily="49" charset="0"/>
                <a:cs typeface="Courier New" pitchFamily="49" charset="0"/>
              </a:rPr>
              <a:t>1. ABD</a:t>
            </a:r>
          </a:p>
          <a:p>
            <a:pPr marL="342900" indent="-342900"/>
            <a:r>
              <a:rPr lang="en-GB" dirty="0">
                <a:latin typeface="Courier New" pitchFamily="49" charset="0"/>
                <a:cs typeface="Courier New" pitchFamily="49" charset="0"/>
              </a:rPr>
              <a:t>2. ABCD</a:t>
            </a:r>
          </a:p>
          <a:p>
            <a:pPr marL="342900" indent="-342900"/>
            <a:r>
              <a:rPr lang="en-GB" dirty="0">
                <a:latin typeface="Courier New" pitchFamily="49" charset="0"/>
                <a:cs typeface="Courier New" pitchFamily="49" charset="0"/>
              </a:rPr>
              <a:t>3. ABCCD</a:t>
            </a:r>
          </a:p>
          <a:p>
            <a:pPr marL="342900" indent="-342900"/>
            <a:endParaRPr lang="en-GB" dirty="0">
              <a:latin typeface="Courier New" pitchFamily="49" charset="0"/>
              <a:cs typeface="Courier New" pitchFamily="49" charset="0"/>
            </a:endParaRPr>
          </a:p>
          <a:p>
            <a:pPr marL="342900" indent="-342900"/>
            <a:endParaRPr lang="en-GB" dirty="0">
              <a:latin typeface="Courier New" pitchFamily="49" charset="0"/>
              <a:cs typeface="Courier New" pitchFamily="49" charset="0"/>
            </a:endParaRPr>
          </a:p>
          <a:p>
            <a:pPr marL="342900" indent="-342900"/>
            <a:r>
              <a:rPr lang="en-GB" u="sng" dirty="0">
                <a:latin typeface="Courier New" pitchFamily="49" charset="0"/>
                <a:cs typeface="Courier New" pitchFamily="49" charset="0"/>
              </a:rPr>
              <a:t>Basis Tests</a:t>
            </a:r>
          </a:p>
          <a:p>
            <a:pPr marL="342900" indent="-342900"/>
            <a:endParaRPr lang="en-GB" dirty="0">
              <a:latin typeface="Courier New" pitchFamily="49" charset="0"/>
              <a:cs typeface="Courier New" pitchFamily="49" charset="0"/>
            </a:endParaRPr>
          </a:p>
          <a:p>
            <a:pPr marL="342900" indent="-342900"/>
            <a:r>
              <a:rPr lang="en-GB" dirty="0">
                <a:latin typeface="Courier New" pitchFamily="49" charset="0"/>
                <a:cs typeface="Courier New" pitchFamily="49" charset="0"/>
              </a:rPr>
              <a:t>  </a:t>
            </a:r>
            <a:r>
              <a:rPr lang="en-GB" b="1" dirty="0">
                <a:latin typeface="Courier New" pitchFamily="49" charset="0"/>
                <a:cs typeface="Courier New" pitchFamily="49" charset="0"/>
              </a:rPr>
              <a:t>Input</a:t>
            </a:r>
            <a:r>
              <a:rPr lang="en-GB" dirty="0">
                <a:latin typeface="Courier New" pitchFamily="49" charset="0"/>
                <a:cs typeface="Courier New" pitchFamily="49" charset="0"/>
              </a:rPr>
              <a:t>  </a:t>
            </a:r>
            <a:r>
              <a:rPr lang="en-GB" b="1" dirty="0">
                <a:latin typeface="Courier New" pitchFamily="49" charset="0"/>
                <a:cs typeface="Courier New" pitchFamily="49" charset="0"/>
              </a:rPr>
              <a:t>Expect</a:t>
            </a:r>
          </a:p>
          <a:p>
            <a:pPr marL="342900" indent="-342900"/>
            <a:r>
              <a:rPr lang="en-GB" dirty="0">
                <a:latin typeface="Courier New" pitchFamily="49" charset="0"/>
                <a:cs typeface="Courier New" pitchFamily="49" charset="0"/>
              </a:rPr>
              <a:t>1. -1    Invalid: -1</a:t>
            </a:r>
          </a:p>
          <a:p>
            <a:pPr marL="342900" indent="-342900"/>
            <a:r>
              <a:rPr lang="en-GB" dirty="0">
                <a:latin typeface="Courier New" pitchFamily="49" charset="0"/>
                <a:cs typeface="Courier New" pitchFamily="49" charset="0"/>
              </a:rPr>
              <a:t>2. 0     </a:t>
            </a:r>
            <a:r>
              <a:rPr lang="en-GB" dirty="0" err="1">
                <a:latin typeface="Courier New" pitchFamily="49" charset="0"/>
                <a:cs typeface="Courier New" pitchFamily="49" charset="0"/>
              </a:rPr>
              <a:t>0</a:t>
            </a:r>
            <a:r>
              <a:rPr lang="en-GB" dirty="0">
                <a:latin typeface="Courier New" pitchFamily="49" charset="0"/>
                <a:cs typeface="Courier New" pitchFamily="49" charset="0"/>
              </a:rPr>
              <a:t>! = 1</a:t>
            </a:r>
          </a:p>
          <a:p>
            <a:pPr marL="342900" indent="-342900"/>
            <a:r>
              <a:rPr lang="en-GB" dirty="0">
                <a:latin typeface="Courier New" pitchFamily="49" charset="0"/>
                <a:cs typeface="Courier New" pitchFamily="49" charset="0"/>
              </a:rPr>
              <a:t>3. 1     </a:t>
            </a:r>
            <a:r>
              <a:rPr lang="en-GB" dirty="0" err="1">
                <a:latin typeface="Courier New" pitchFamily="49" charset="0"/>
                <a:cs typeface="Courier New" pitchFamily="49" charset="0"/>
              </a:rPr>
              <a:t>1</a:t>
            </a:r>
            <a:r>
              <a:rPr lang="en-GB" dirty="0">
                <a:latin typeface="Courier New" pitchFamily="49" charset="0"/>
                <a:cs typeface="Courier New" pitchFamily="49" charset="0"/>
              </a:rPr>
              <a:t>! = 1</a:t>
            </a:r>
          </a:p>
        </p:txBody>
      </p:sp>
      <p:sp>
        <p:nvSpPr>
          <p:cNvPr id="6" name="TextBox 5"/>
          <p:cNvSpPr txBox="1"/>
          <p:nvPr/>
        </p:nvSpPr>
        <p:spPr>
          <a:xfrm>
            <a:off x="5029201" y="1715079"/>
            <a:ext cx="1676399" cy="276999"/>
          </a:xfrm>
          <a:prstGeom prst="rect">
            <a:avLst/>
          </a:prstGeom>
          <a:noFill/>
        </p:spPr>
        <p:txBody>
          <a:bodyPr wrap="square" lIns="0" tIns="0" rIns="0" bIns="0" rtlCol="0">
            <a:spAutoFit/>
          </a:bodyPr>
          <a:lstStyle/>
          <a:p>
            <a:pPr algn="ctr"/>
            <a:r>
              <a:rPr lang="en-GB" u="sng" dirty="0">
                <a:latin typeface="Courier New" pitchFamily="49" charset="0"/>
                <a:cs typeface="Courier New" pitchFamily="49" charset="0"/>
              </a:rPr>
              <a:t>Flow Diagram</a:t>
            </a:r>
            <a:endParaRPr lang="en-GB" dirty="0">
              <a:latin typeface="Courier New" pitchFamily="49" charset="0"/>
              <a:cs typeface="Courier New" pitchFamily="49" charset="0"/>
            </a:endParaRPr>
          </a:p>
        </p:txBody>
      </p:sp>
      <p:sp>
        <p:nvSpPr>
          <p:cNvPr id="7" name="Oval 6"/>
          <p:cNvSpPr/>
          <p:nvPr/>
        </p:nvSpPr>
        <p:spPr>
          <a:xfrm>
            <a:off x="5486400" y="206827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Enter</a:t>
            </a:r>
          </a:p>
        </p:txBody>
      </p:sp>
      <p:sp>
        <p:nvSpPr>
          <p:cNvPr id="8" name="Oval 7"/>
          <p:cNvSpPr/>
          <p:nvPr/>
        </p:nvSpPr>
        <p:spPr>
          <a:xfrm>
            <a:off x="5486400" y="3439878"/>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n&lt;0</a:t>
            </a:r>
          </a:p>
        </p:txBody>
      </p:sp>
      <p:sp>
        <p:nvSpPr>
          <p:cNvPr id="9" name="Oval 8"/>
          <p:cNvSpPr/>
          <p:nvPr/>
        </p:nvSpPr>
        <p:spPr>
          <a:xfrm>
            <a:off x="5486400" y="4633680"/>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err="1">
                <a:solidFill>
                  <a:schemeClr val="tx1"/>
                </a:solidFill>
              </a:rPr>
              <a:t>i</a:t>
            </a:r>
            <a:r>
              <a:rPr lang="en-GB" dirty="0">
                <a:solidFill>
                  <a:schemeClr val="tx1"/>
                </a:solidFill>
              </a:rPr>
              <a:t>&lt;=n</a:t>
            </a:r>
          </a:p>
        </p:txBody>
      </p:sp>
      <p:sp>
        <p:nvSpPr>
          <p:cNvPr id="10" name="Oval 9"/>
          <p:cNvSpPr/>
          <p:nvPr/>
        </p:nvSpPr>
        <p:spPr>
          <a:xfrm>
            <a:off x="5486400" y="5939059"/>
            <a:ext cx="762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Exit</a:t>
            </a:r>
          </a:p>
        </p:txBody>
      </p:sp>
      <p:cxnSp>
        <p:nvCxnSpPr>
          <p:cNvPr id="12" name="Straight Arrow Connector 11"/>
          <p:cNvCxnSpPr>
            <a:stCxn id="7" idx="4"/>
            <a:endCxn id="8" idx="0"/>
          </p:cNvCxnSpPr>
          <p:nvPr/>
        </p:nvCxnSpPr>
        <p:spPr>
          <a:xfrm>
            <a:off x="5867400" y="2830278"/>
            <a:ext cx="0" cy="609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4"/>
            <a:endCxn id="10" idx="0"/>
          </p:cNvCxnSpPr>
          <p:nvPr/>
        </p:nvCxnSpPr>
        <p:spPr>
          <a:xfrm>
            <a:off x="5867400" y="5395680"/>
            <a:ext cx="0" cy="54337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8" idx="6"/>
            <a:endCxn id="9" idx="6"/>
          </p:cNvCxnSpPr>
          <p:nvPr/>
        </p:nvCxnSpPr>
        <p:spPr>
          <a:xfrm>
            <a:off x="6248400" y="3820878"/>
            <a:ext cx="12700" cy="1193802"/>
          </a:xfrm>
          <a:prstGeom prst="curvedConnector3">
            <a:avLst>
              <a:gd name="adj1" fmla="val 180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2"/>
            <a:endCxn id="10" idx="2"/>
          </p:cNvCxnSpPr>
          <p:nvPr/>
        </p:nvCxnSpPr>
        <p:spPr>
          <a:xfrm rot="10800000" flipV="1">
            <a:off x="5486400" y="3820877"/>
            <a:ext cx="12700" cy="2499181"/>
          </a:xfrm>
          <a:prstGeom prst="curvedConnector3">
            <a:avLst>
              <a:gd name="adj1" fmla="val 2714284"/>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hape 19"/>
          <p:cNvCxnSpPr>
            <a:stCxn id="9" idx="6"/>
            <a:endCxn id="9" idx="4"/>
          </p:cNvCxnSpPr>
          <p:nvPr/>
        </p:nvCxnSpPr>
        <p:spPr>
          <a:xfrm flipH="1">
            <a:off x="5867400" y="5014680"/>
            <a:ext cx="381000" cy="381000"/>
          </a:xfrm>
          <a:prstGeom prst="curvedConnector4">
            <a:avLst>
              <a:gd name="adj1" fmla="val -60000"/>
              <a:gd name="adj2" fmla="val 16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31431" y="5196107"/>
            <a:ext cx="415307" cy="276999"/>
          </a:xfrm>
          <a:prstGeom prst="rect">
            <a:avLst/>
          </a:prstGeom>
          <a:noFill/>
        </p:spPr>
        <p:txBody>
          <a:bodyPr wrap="none" lIns="0" tIns="0" rIns="0" bIns="0" rtlCol="0">
            <a:spAutoFit/>
          </a:bodyPr>
          <a:lstStyle/>
          <a:p>
            <a:r>
              <a:rPr lang="en-GB" dirty="0"/>
              <a:t>True</a:t>
            </a:r>
          </a:p>
        </p:txBody>
      </p:sp>
      <p:sp>
        <p:nvSpPr>
          <p:cNvPr id="30" name="TextBox 29"/>
          <p:cNvSpPr txBox="1"/>
          <p:nvPr/>
        </p:nvSpPr>
        <p:spPr>
          <a:xfrm>
            <a:off x="4833265" y="3889814"/>
            <a:ext cx="415307" cy="276999"/>
          </a:xfrm>
          <a:prstGeom prst="rect">
            <a:avLst/>
          </a:prstGeom>
          <a:noFill/>
        </p:spPr>
        <p:txBody>
          <a:bodyPr wrap="none" lIns="0" tIns="0" rIns="0" bIns="0" rtlCol="0">
            <a:spAutoFit/>
          </a:bodyPr>
          <a:lstStyle/>
          <a:p>
            <a:r>
              <a:rPr lang="en-GB" dirty="0"/>
              <a:t>True</a:t>
            </a:r>
          </a:p>
        </p:txBody>
      </p:sp>
      <p:sp>
        <p:nvSpPr>
          <p:cNvPr id="31" name="TextBox 30"/>
          <p:cNvSpPr txBox="1"/>
          <p:nvPr/>
        </p:nvSpPr>
        <p:spPr>
          <a:xfrm>
            <a:off x="6487888" y="3875305"/>
            <a:ext cx="468270" cy="276999"/>
          </a:xfrm>
          <a:prstGeom prst="rect">
            <a:avLst/>
          </a:prstGeom>
          <a:noFill/>
        </p:spPr>
        <p:txBody>
          <a:bodyPr wrap="none" lIns="0" tIns="0" rIns="0" bIns="0" rtlCol="0">
            <a:spAutoFit/>
          </a:bodyPr>
          <a:lstStyle/>
          <a:p>
            <a:r>
              <a:rPr lang="en-GB" dirty="0"/>
              <a:t>False</a:t>
            </a:r>
          </a:p>
        </p:txBody>
      </p:sp>
      <p:sp>
        <p:nvSpPr>
          <p:cNvPr id="32" name="TextBox 31"/>
          <p:cNvSpPr txBox="1"/>
          <p:nvPr/>
        </p:nvSpPr>
        <p:spPr>
          <a:xfrm>
            <a:off x="5341260" y="5370279"/>
            <a:ext cx="468270" cy="276999"/>
          </a:xfrm>
          <a:prstGeom prst="rect">
            <a:avLst/>
          </a:prstGeom>
          <a:noFill/>
        </p:spPr>
        <p:txBody>
          <a:bodyPr wrap="none" lIns="0" tIns="0" rIns="0" bIns="0" rtlCol="0">
            <a:spAutoFit/>
          </a:bodyPr>
          <a:lstStyle/>
          <a:p>
            <a:r>
              <a:rPr lang="en-GB" dirty="0"/>
              <a:t>False</a:t>
            </a:r>
          </a:p>
        </p:txBody>
      </p:sp>
      <p:sp>
        <p:nvSpPr>
          <p:cNvPr id="52" name="Content Placeholder 2"/>
          <p:cNvSpPr>
            <a:spLocks noGrp="1"/>
          </p:cNvSpPr>
          <p:nvPr>
            <p:ph idx="1"/>
          </p:nvPr>
        </p:nvSpPr>
        <p:spPr>
          <a:xfrm>
            <a:off x="838199" y="1317174"/>
            <a:ext cx="10686143" cy="439057"/>
          </a:xfrm>
        </p:spPr>
        <p:txBody>
          <a:bodyPr>
            <a:normAutofit/>
          </a:bodyPr>
          <a:lstStyle/>
          <a:p>
            <a:r>
              <a:rPr lang="en-GB" dirty="0"/>
              <a:t>complexity = number of basis paths</a:t>
            </a:r>
          </a:p>
        </p:txBody>
      </p:sp>
      <p:sp>
        <p:nvSpPr>
          <p:cNvPr id="33" name="Oval 32"/>
          <p:cNvSpPr/>
          <p:nvPr/>
        </p:nvSpPr>
        <p:spPr>
          <a:xfrm>
            <a:off x="6270171" y="2075543"/>
            <a:ext cx="420915" cy="420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A</a:t>
            </a:r>
          </a:p>
        </p:txBody>
      </p:sp>
      <p:sp>
        <p:nvSpPr>
          <p:cNvPr id="34" name="Oval 33"/>
          <p:cNvSpPr/>
          <p:nvPr/>
        </p:nvSpPr>
        <p:spPr>
          <a:xfrm>
            <a:off x="6270171" y="3396343"/>
            <a:ext cx="420915" cy="420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B</a:t>
            </a:r>
          </a:p>
        </p:txBody>
      </p:sp>
      <p:sp>
        <p:nvSpPr>
          <p:cNvPr id="36" name="Oval 35"/>
          <p:cNvSpPr/>
          <p:nvPr/>
        </p:nvSpPr>
        <p:spPr>
          <a:xfrm>
            <a:off x="6487885" y="4789715"/>
            <a:ext cx="420915" cy="420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C</a:t>
            </a:r>
          </a:p>
        </p:txBody>
      </p:sp>
      <p:sp>
        <p:nvSpPr>
          <p:cNvPr id="38" name="Oval 37"/>
          <p:cNvSpPr/>
          <p:nvPr/>
        </p:nvSpPr>
        <p:spPr>
          <a:xfrm>
            <a:off x="6284685" y="6121866"/>
            <a:ext cx="420915" cy="42091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solidFill>
                  <a:schemeClr val="tx1"/>
                </a:solidFill>
              </a:rPr>
              <a:t>D</a:t>
            </a:r>
          </a:p>
        </p:txBody>
      </p:sp>
    </p:spTree>
    <p:extLst>
      <p:ext uri="{BB962C8B-B14F-4D97-AF65-F5344CB8AC3E}">
        <p14:creationId xmlns:p14="http://schemas.microsoft.com/office/powerpoint/2010/main" val="34315461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Code coverage</a:t>
            </a:r>
          </a:p>
          <a:p>
            <a:pPr>
              <a:buFont typeface="Zapf Dingbats"/>
              <a:buChar char="✤"/>
            </a:pPr>
            <a:r>
              <a:rPr lang="en-US" dirty="0"/>
              <a:t>Statement and decision coverage</a:t>
            </a:r>
          </a:p>
          <a:p>
            <a:pPr>
              <a:buFont typeface="Zapf Dingbats"/>
              <a:buChar char="✤"/>
            </a:pPr>
            <a:r>
              <a:rPr lang="en-US" dirty="0"/>
              <a:t>Control-flow test design techniques</a:t>
            </a:r>
          </a:p>
          <a:p>
            <a:pPr>
              <a:buFont typeface="Zapf Dingbats"/>
              <a:buChar char="✤"/>
            </a:pPr>
            <a:endParaRPr lang="en-US" dirty="0"/>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3078792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a:bodyPr>
          <a:lstStyle/>
          <a:p>
            <a:pPr>
              <a:buFont typeface="Zapf Dingbats"/>
              <a:buChar char="✤"/>
            </a:pPr>
            <a:r>
              <a:rPr lang="en-US" dirty="0"/>
              <a:t>Code coverage</a:t>
            </a:r>
          </a:p>
          <a:p>
            <a:pPr>
              <a:buFont typeface="Zapf Dingbats"/>
              <a:buChar char="✤"/>
            </a:pPr>
            <a:r>
              <a:rPr lang="en-US" dirty="0"/>
              <a:t>Decision coverage</a:t>
            </a:r>
          </a:p>
          <a:p>
            <a:pPr>
              <a:buFont typeface="Zapf Dingbats"/>
              <a:buChar char="✤"/>
            </a:pPr>
            <a:r>
              <a:rPr lang="en-US" dirty="0"/>
              <a:t>Statement coverage</a:t>
            </a:r>
          </a:p>
          <a:p>
            <a:pPr>
              <a:buFont typeface="Zapf Dingbats"/>
              <a:buChar char="✤"/>
            </a:pPr>
            <a:r>
              <a:rPr lang="en-US" dirty="0"/>
              <a:t>Structure-based testing</a:t>
            </a:r>
          </a:p>
          <a:p>
            <a:pPr marL="0" indent="0">
              <a:buNone/>
            </a:pPr>
            <a:endParaRPr lang="en-US" dirty="0"/>
          </a:p>
          <a:p>
            <a:endParaRPr lang="en-US" dirty="0"/>
          </a:p>
        </p:txBody>
      </p:sp>
    </p:spTree>
    <p:extLst>
      <p:ext uri="{BB962C8B-B14F-4D97-AF65-F5344CB8AC3E}">
        <p14:creationId xmlns:p14="http://schemas.microsoft.com/office/powerpoint/2010/main" val="1119985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5. Experience-based Techniques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22347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Experience-based Tests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Experience-based tests are based on tester’s</a:t>
            </a:r>
          </a:p>
          <a:p>
            <a:pPr lvl="1"/>
            <a:r>
              <a:rPr lang="en-GB" dirty="0"/>
              <a:t>skill and intuition</a:t>
            </a:r>
          </a:p>
          <a:p>
            <a:pPr lvl="1"/>
            <a:r>
              <a:rPr lang="en-GB" dirty="0"/>
              <a:t>experience with similar applications </a:t>
            </a:r>
          </a:p>
          <a:p>
            <a:pPr lvl="1"/>
            <a:r>
              <a:rPr lang="en-GB" dirty="0"/>
              <a:t>experience with similar technologies</a:t>
            </a:r>
          </a:p>
          <a:p>
            <a:r>
              <a:rPr lang="en-GB" dirty="0"/>
              <a:t>Rather than being pre-designed, experience-based tests are often created during test execution (i.e. test strategy is dynamic)</a:t>
            </a:r>
          </a:p>
          <a:p>
            <a:r>
              <a:rPr lang="en-GB" dirty="0"/>
              <a:t>Tests are frequently “time-boxed” (i.e. brief periods of testing focused on specific test conditions)</a:t>
            </a:r>
          </a:p>
          <a:p>
            <a:r>
              <a:rPr lang="en-GB" dirty="0"/>
              <a:t>Examples include error guessing, bug hunting, “breaking software” based on checklists or bug taxonomies and exploratory testing</a:t>
            </a:r>
          </a:p>
        </p:txBody>
      </p:sp>
    </p:spTree>
    <p:extLst>
      <p:ext uri="{BB962C8B-B14F-4D97-AF65-F5344CB8AC3E}">
        <p14:creationId xmlns:p14="http://schemas.microsoft.com/office/powerpoint/2010/main" val="17269564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Common Experience-Based Approaches</a:t>
            </a:r>
          </a:p>
        </p:txBody>
      </p:sp>
      <p:sp>
        <p:nvSpPr>
          <p:cNvPr id="3" name="Content Placeholder 2"/>
          <p:cNvSpPr>
            <a:spLocks noGrp="1"/>
          </p:cNvSpPr>
          <p:nvPr>
            <p:ph idx="1"/>
          </p:nvPr>
        </p:nvSpPr>
        <p:spPr>
          <a:xfrm>
            <a:off x="838200" y="1447800"/>
            <a:ext cx="10515600" cy="5257800"/>
          </a:xfrm>
        </p:spPr>
        <p:txBody>
          <a:bodyPr>
            <a:normAutofit/>
          </a:bodyPr>
          <a:lstStyle/>
          <a:p>
            <a:r>
              <a:rPr lang="en-GB" dirty="0"/>
              <a:t>Most professional approaches to experience-based testing do not create tests entirely during execution – develop guidelines in advance.</a:t>
            </a:r>
          </a:p>
          <a:p>
            <a:r>
              <a:rPr lang="en-GB" dirty="0"/>
              <a:t>May be guided by</a:t>
            </a:r>
          </a:p>
          <a:p>
            <a:pPr lvl="1"/>
            <a:r>
              <a:rPr lang="en-GB" dirty="0"/>
              <a:t>Checklist</a:t>
            </a:r>
          </a:p>
          <a:p>
            <a:pPr lvl="1"/>
            <a:r>
              <a:rPr lang="en-GB" dirty="0"/>
              <a:t>Bug taxonomy – a hierarchy of bugs, classified by type.</a:t>
            </a:r>
          </a:p>
          <a:p>
            <a:pPr lvl="1"/>
            <a:r>
              <a:rPr lang="en-GB" dirty="0"/>
              <a:t>List of attacks – contains target bugs and procedures to find those bugs</a:t>
            </a:r>
          </a:p>
          <a:p>
            <a:pPr lvl="1"/>
            <a:r>
              <a:rPr lang="en-GB" dirty="0"/>
              <a:t>Bug hunt approach – a list of common problems and ways to find them</a:t>
            </a:r>
          </a:p>
          <a:p>
            <a:pPr lvl="1"/>
            <a:r>
              <a:rPr lang="en-GB" dirty="0"/>
              <a:t>Set of test charters (short description of test to be done)</a:t>
            </a:r>
          </a:p>
          <a:p>
            <a:r>
              <a:rPr lang="en-GB" dirty="0"/>
              <a:t>These guidelines are prepared in advance to some level of detail</a:t>
            </a:r>
          </a:p>
          <a:p>
            <a:r>
              <a:rPr lang="en-GB" dirty="0"/>
              <a:t>Purely on-the-fly testing (ad hoc testing) is common, but usually (ineffective) manual random testing, without proper structure</a:t>
            </a:r>
          </a:p>
        </p:txBody>
      </p:sp>
    </p:spTree>
    <p:extLst>
      <p:ext uri="{BB962C8B-B14F-4D97-AF65-F5344CB8AC3E}">
        <p14:creationId xmlns:p14="http://schemas.microsoft.com/office/powerpoint/2010/main" val="1726956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Dynamic Test Strategies</a:t>
            </a:r>
          </a:p>
        </p:txBody>
      </p:sp>
      <p:sp>
        <p:nvSpPr>
          <p:cNvPr id="3" name="Content Placeholder 2"/>
          <p:cNvSpPr>
            <a:spLocks noGrp="1"/>
          </p:cNvSpPr>
          <p:nvPr>
            <p:ph idx="1"/>
          </p:nvPr>
        </p:nvSpPr>
        <p:spPr>
          <a:xfrm>
            <a:off x="838200" y="1447800"/>
            <a:ext cx="11238186" cy="5257800"/>
          </a:xfrm>
        </p:spPr>
        <p:txBody>
          <a:bodyPr>
            <a:normAutofit/>
          </a:bodyPr>
          <a:lstStyle/>
          <a:p>
            <a:r>
              <a:rPr lang="en-GB" dirty="0"/>
              <a:t>Advantages</a:t>
            </a:r>
          </a:p>
          <a:p>
            <a:pPr lvl="1"/>
            <a:r>
              <a:rPr lang="en-GB" dirty="0"/>
              <a:t>Effective at finding bugs</a:t>
            </a:r>
          </a:p>
          <a:p>
            <a:pPr lvl="1"/>
            <a:r>
              <a:rPr lang="en-GB" dirty="0"/>
              <a:t>Resists pesticide paradox due to high variance (vary from tester to tester)</a:t>
            </a:r>
          </a:p>
          <a:p>
            <a:pPr lvl="1"/>
            <a:r>
              <a:rPr lang="en-GB" dirty="0"/>
              <a:t>Efficient (lightweight record-keeping)</a:t>
            </a:r>
          </a:p>
          <a:p>
            <a:pPr lvl="1"/>
            <a:r>
              <a:rPr lang="en-GB" dirty="0"/>
              <a:t>Good check in prepared tests (used by structural &amp; behavioural techniques)</a:t>
            </a:r>
          </a:p>
          <a:p>
            <a:pPr lvl="1"/>
            <a:r>
              <a:rPr lang="en-GB" dirty="0"/>
              <a:t>Fun and creative</a:t>
            </a:r>
          </a:p>
          <a:p>
            <a:r>
              <a:rPr lang="en-GB" dirty="0"/>
              <a:t>Disadvantages</a:t>
            </a:r>
          </a:p>
          <a:p>
            <a:pPr lvl="1"/>
            <a:r>
              <a:rPr lang="en-GB" dirty="0" err="1"/>
              <a:t>Gappy</a:t>
            </a:r>
            <a:r>
              <a:rPr lang="en-GB" dirty="0"/>
              <a:t> coverage, especially under pressure</a:t>
            </a:r>
          </a:p>
          <a:p>
            <a:pPr lvl="1"/>
            <a:r>
              <a:rPr lang="en-GB" dirty="0"/>
              <a:t>Difficult to estimate</a:t>
            </a:r>
          </a:p>
          <a:p>
            <a:pPr lvl="1"/>
            <a:r>
              <a:rPr lang="en-GB" dirty="0"/>
              <a:t>No bug prevention (since we don’t start in advance)</a:t>
            </a:r>
          </a:p>
          <a:p>
            <a:pPr lvl="1"/>
            <a:r>
              <a:rPr lang="en-GB" dirty="0"/>
              <a:t>Extensive debriefing and discussion doesn’t scale to large teams</a:t>
            </a:r>
          </a:p>
          <a:p>
            <a:pPr lvl="1"/>
            <a:r>
              <a:rPr lang="en-GB" dirty="0"/>
              <a:t>Not all testers have the necessary level of skill, experience</a:t>
            </a:r>
          </a:p>
          <a:p>
            <a:pPr lvl="1"/>
            <a:endParaRPr lang="en-GB" dirty="0"/>
          </a:p>
        </p:txBody>
      </p:sp>
    </p:spTree>
    <p:extLst>
      <p:ext uri="{BB962C8B-B14F-4D97-AF65-F5344CB8AC3E}">
        <p14:creationId xmlns:p14="http://schemas.microsoft.com/office/powerpoint/2010/main" val="17269564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Exploratory Testing Case Study</a:t>
            </a:r>
          </a:p>
        </p:txBody>
      </p:sp>
      <p:sp>
        <p:nvSpPr>
          <p:cNvPr id="3" name="Content Placeholder 2"/>
          <p:cNvSpPr>
            <a:spLocks noGrp="1"/>
          </p:cNvSpPr>
          <p:nvPr>
            <p:ph idx="1"/>
          </p:nvPr>
        </p:nvSpPr>
        <p:spPr>
          <a:xfrm>
            <a:off x="838200" y="1447800"/>
            <a:ext cx="10515600" cy="5257800"/>
          </a:xfrm>
        </p:spPr>
        <p:txBody>
          <a:bodyPr>
            <a:normAutofit/>
          </a:bodyPr>
          <a:lstStyle/>
          <a:p>
            <a:pPr lvl="1"/>
            <a:endParaRPr lang="en-GB" dirty="0"/>
          </a:p>
          <a:p>
            <a:pPr lvl="1"/>
            <a:endParaRPr lang="en-GB" dirty="0"/>
          </a:p>
        </p:txBody>
      </p:sp>
      <p:graphicFrame>
        <p:nvGraphicFramePr>
          <p:cNvPr id="4" name="Table 3"/>
          <p:cNvGraphicFramePr>
            <a:graphicFrameLocks noGrp="1"/>
          </p:cNvGraphicFramePr>
          <p:nvPr/>
        </p:nvGraphicFramePr>
        <p:xfrm>
          <a:off x="2032000" y="1866298"/>
          <a:ext cx="8127999" cy="2560320"/>
        </p:xfrm>
        <a:graphic>
          <a:graphicData uri="http://schemas.openxmlformats.org/drawingml/2006/table">
            <a:tbl>
              <a:tblPr firstRow="1" bandRow="1">
                <a:tableStyleId>{5C22544A-7EE6-4342-B048-85BDC9FD1C3A}</a:tableStyleId>
              </a:tblPr>
              <a:tblGrid>
                <a:gridCol w="2365829">
                  <a:extLst>
                    <a:ext uri="{9D8B030D-6E8A-4147-A177-3AD203B41FA5}">
                      <a16:colId xmlns:a16="http://schemas.microsoft.com/office/drawing/2014/main" val="20000"/>
                    </a:ext>
                  </a:extLst>
                </a:gridCol>
                <a:gridCol w="2583542">
                  <a:extLst>
                    <a:ext uri="{9D8B030D-6E8A-4147-A177-3AD203B41FA5}">
                      <a16:colId xmlns:a16="http://schemas.microsoft.com/office/drawing/2014/main" val="20001"/>
                    </a:ext>
                  </a:extLst>
                </a:gridCol>
                <a:gridCol w="3178628">
                  <a:extLst>
                    <a:ext uri="{9D8B030D-6E8A-4147-A177-3AD203B41FA5}">
                      <a16:colId xmlns:a16="http://schemas.microsoft.com/office/drawing/2014/main" val="20002"/>
                    </a:ext>
                  </a:extLst>
                </a:gridCol>
              </a:tblGrid>
              <a:tr h="370840">
                <a:tc>
                  <a:txBody>
                    <a:bodyPr/>
                    <a:lstStyle/>
                    <a:p>
                      <a:r>
                        <a:rPr lang="en-GB" sz="2200" dirty="0">
                          <a:ln>
                            <a:noFill/>
                          </a:ln>
                          <a:solidFill>
                            <a:sysClr val="windowText" lastClr="000000"/>
                          </a:solidFill>
                        </a:rPr>
                        <a:t>Staff</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7 Technicians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3 Engineers + 1 Manager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sz="2200" dirty="0">
                          <a:ln>
                            <a:noFill/>
                          </a:ln>
                          <a:solidFill>
                            <a:sysClr val="windowText" lastClr="000000"/>
                          </a:solidFill>
                        </a:rPr>
                        <a:t>Experience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&lt; 10 years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&gt; 20 years total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2200" dirty="0">
                          <a:ln>
                            <a:noFill/>
                          </a:ln>
                          <a:solidFill>
                            <a:sysClr val="windowText" lastClr="000000"/>
                          </a:solidFill>
                        </a:rPr>
                        <a:t>Test Type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Precise scripts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Chartered</a:t>
                      </a:r>
                      <a:r>
                        <a:rPr lang="en-GB" sz="2200" baseline="0" dirty="0">
                          <a:ln>
                            <a:noFill/>
                          </a:ln>
                          <a:solidFill>
                            <a:sysClr val="windowText" lastClr="000000"/>
                          </a:solidFill>
                        </a:rPr>
                        <a:t> exploratory</a:t>
                      </a:r>
                      <a:endParaRPr lang="en-GB" sz="2200" dirty="0">
                        <a:ln>
                          <a:no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sz="2200" dirty="0">
                          <a:ln>
                            <a:noFill/>
                          </a:ln>
                          <a:solidFill>
                            <a:sysClr val="windowText" lastClr="000000"/>
                          </a:solidFill>
                        </a:rPr>
                        <a:t>Test Hours</a:t>
                      </a:r>
                      <a:r>
                        <a:rPr lang="en-GB" sz="2200" baseline="0" dirty="0">
                          <a:ln>
                            <a:noFill/>
                          </a:ln>
                          <a:solidFill>
                            <a:sysClr val="windowText" lastClr="000000"/>
                          </a:solidFill>
                        </a:rPr>
                        <a:t> / Day</a:t>
                      </a:r>
                      <a:endParaRPr lang="en-GB" sz="2200" dirty="0">
                        <a:ln>
                          <a:no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sz="2200" dirty="0">
                          <a:ln>
                            <a:noFill/>
                          </a:ln>
                          <a:solidFill>
                            <a:sysClr val="windowText" lastClr="000000"/>
                          </a:solidFill>
                        </a:rPr>
                        <a:t>Bugs Found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928 (78%)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200" dirty="0">
                          <a:ln>
                            <a:noFill/>
                          </a:ln>
                          <a:solidFill>
                            <a:sysClr val="windowText" lastClr="000000"/>
                          </a:solidFill>
                        </a:rPr>
                        <a:t>261 (22%)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GB" sz="2200" dirty="0">
                          <a:ln>
                            <a:noFill/>
                          </a:ln>
                          <a:solidFill>
                            <a:sysClr val="windowText" lastClr="000000"/>
                          </a:solidFill>
                        </a:rPr>
                        <a:t>Effectiveness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GB" sz="2200" dirty="0">
                          <a:ln>
                            <a:noFill/>
                          </a:ln>
                          <a:solidFill>
                            <a:sysClr val="windowText" lastClr="000000"/>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GB" sz="2200" dirty="0">
                          <a:ln>
                            <a:noFill/>
                          </a:ln>
                          <a:solidFill>
                            <a:sysClr val="windowText" lastClr="000000"/>
                          </a:solidFill>
                        </a:rPr>
                        <a:t>44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4"/>
          <p:cNvSpPr txBox="1"/>
          <p:nvPr/>
        </p:nvSpPr>
        <p:spPr>
          <a:xfrm>
            <a:off x="943436" y="4601036"/>
            <a:ext cx="11205021" cy="2000548"/>
          </a:xfrm>
          <a:prstGeom prst="rect">
            <a:avLst/>
          </a:prstGeom>
          <a:noFill/>
        </p:spPr>
        <p:txBody>
          <a:bodyPr wrap="square" lIns="0" tIns="0" rIns="0" bIns="0" rtlCol="0">
            <a:spAutoFit/>
          </a:bodyPr>
          <a:lstStyle/>
          <a:p>
            <a:r>
              <a:rPr lang="en-GB" sz="2600" dirty="0"/>
              <a:t>This case study shows exploratory testing as about twice as effective at finding bugs on an hour-per-hour basis. It is significantly more efficient, because the scripted tests required extensive effort to create. However, to what extend is the relative level of experience important? What is the value of testing beyond finding bugs? What did the exploratory tests cover? What is the re-use value of the scripts?</a:t>
            </a:r>
          </a:p>
        </p:txBody>
      </p:sp>
    </p:spTree>
    <p:extLst>
      <p:ext uri="{BB962C8B-B14F-4D97-AF65-F5344CB8AC3E}">
        <p14:creationId xmlns:p14="http://schemas.microsoft.com/office/powerpoint/2010/main" val="1726956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Reasons for writing test cases based on intuition, experience and knowledge</a:t>
            </a:r>
          </a:p>
          <a:p>
            <a:pPr>
              <a:buFont typeface="Zapf Dingbats"/>
              <a:buChar char="✤"/>
            </a:pPr>
            <a:r>
              <a:rPr lang="en-US" dirty="0"/>
              <a:t>Comparing experience-based techniques with specification-based testing techniques</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35624083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5443-5D74-994E-9BD6-8C1596A008CC}"/>
              </a:ext>
            </a:extLst>
          </p:cNvPr>
          <p:cNvSpPr>
            <a:spLocks noGrp="1"/>
          </p:cNvSpPr>
          <p:nvPr>
            <p:ph type="title"/>
          </p:nvPr>
        </p:nvSpPr>
        <p:spPr/>
        <p:txBody>
          <a:bodyPr/>
          <a:lstStyle/>
          <a:p>
            <a:r>
              <a:rPr lang="en-US" dirty="0"/>
              <a:t>Terms to remember</a:t>
            </a:r>
          </a:p>
        </p:txBody>
      </p:sp>
      <p:sp>
        <p:nvSpPr>
          <p:cNvPr id="3" name="Content Placeholder 2">
            <a:extLst>
              <a:ext uri="{FF2B5EF4-FFF2-40B4-BE49-F238E27FC236}">
                <a16:creationId xmlns:a16="http://schemas.microsoft.com/office/drawing/2014/main" id="{FA324F66-2866-6146-9DFD-2F91A09132C3}"/>
              </a:ext>
            </a:extLst>
          </p:cNvPr>
          <p:cNvSpPr>
            <a:spLocks noGrp="1"/>
          </p:cNvSpPr>
          <p:nvPr>
            <p:ph idx="1"/>
          </p:nvPr>
        </p:nvSpPr>
        <p:spPr>
          <a:xfrm>
            <a:off x="838200" y="1447800"/>
            <a:ext cx="10515600" cy="5257800"/>
          </a:xfrm>
        </p:spPr>
        <p:txBody>
          <a:bodyPr>
            <a:normAutofit/>
          </a:bodyPr>
          <a:lstStyle/>
          <a:p>
            <a:pPr>
              <a:buFont typeface="Zapf Dingbats"/>
              <a:buChar char="✤"/>
            </a:pPr>
            <a:r>
              <a:rPr lang="en-US" dirty="0"/>
              <a:t>Exploratory testing</a:t>
            </a:r>
          </a:p>
          <a:p>
            <a:pPr>
              <a:buFont typeface="Zapf Dingbats"/>
              <a:buChar char="✤"/>
            </a:pPr>
            <a:r>
              <a:rPr lang="en-US" dirty="0"/>
              <a:t>Fault attack</a:t>
            </a:r>
          </a:p>
          <a:p>
            <a:pPr marL="0" indent="0">
              <a:buNone/>
            </a:pPr>
            <a:endParaRPr lang="en-US" dirty="0"/>
          </a:p>
          <a:p>
            <a:endParaRPr lang="en-US" dirty="0"/>
          </a:p>
        </p:txBody>
      </p:sp>
    </p:spTree>
    <p:extLst>
      <p:ext uri="{BB962C8B-B14F-4D97-AF65-F5344CB8AC3E}">
        <p14:creationId xmlns:p14="http://schemas.microsoft.com/office/powerpoint/2010/main" val="30039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Phases of Test Development (cont.)</a:t>
            </a:r>
          </a:p>
        </p:txBody>
      </p:sp>
      <p:sp>
        <p:nvSpPr>
          <p:cNvPr id="6" name="Right Arrow 5"/>
          <p:cNvSpPr/>
          <p:nvPr/>
        </p:nvSpPr>
        <p:spPr>
          <a:xfrm>
            <a:off x="85344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Low-level Test Design</a:t>
            </a:r>
          </a:p>
        </p:txBody>
      </p:sp>
      <p:sp>
        <p:nvSpPr>
          <p:cNvPr id="21" name="Right Arrow 20"/>
          <p:cNvSpPr/>
          <p:nvPr/>
        </p:nvSpPr>
        <p:spPr>
          <a:xfrm>
            <a:off x="762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Quality Risk Analysis</a:t>
            </a:r>
          </a:p>
        </p:txBody>
      </p:sp>
      <p:sp>
        <p:nvSpPr>
          <p:cNvPr id="22" name="Right Arrow 21"/>
          <p:cNvSpPr/>
          <p:nvPr/>
        </p:nvSpPr>
        <p:spPr>
          <a:xfrm>
            <a:off x="4267200" y="1752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High-level Test Design</a:t>
            </a:r>
          </a:p>
        </p:txBody>
      </p:sp>
      <p:sp>
        <p:nvSpPr>
          <p:cNvPr id="23" name="Right Arrow 22"/>
          <p:cNvSpPr/>
          <p:nvPr/>
        </p:nvSpPr>
        <p:spPr>
          <a:xfrm>
            <a:off x="85344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Implementation</a:t>
            </a:r>
          </a:p>
        </p:txBody>
      </p:sp>
      <p:sp>
        <p:nvSpPr>
          <p:cNvPr id="26" name="Right Arrow 25"/>
          <p:cNvSpPr/>
          <p:nvPr/>
        </p:nvSpPr>
        <p:spPr>
          <a:xfrm>
            <a:off x="76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Requirements</a:t>
            </a:r>
          </a:p>
        </p:txBody>
      </p:sp>
      <p:sp>
        <p:nvSpPr>
          <p:cNvPr id="27" name="Right Arrow 26"/>
          <p:cNvSpPr/>
          <p:nvPr/>
        </p:nvSpPr>
        <p:spPr>
          <a:xfrm>
            <a:off x="4267200" y="5943600"/>
            <a:ext cx="35814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dirty="0">
                <a:solidFill>
                  <a:schemeClr val="tx1"/>
                </a:solidFill>
              </a:rPr>
              <a:t>Design</a:t>
            </a:r>
          </a:p>
        </p:txBody>
      </p:sp>
      <p:grpSp>
        <p:nvGrpSpPr>
          <p:cNvPr id="4" name="Group 32"/>
          <p:cNvGrpSpPr/>
          <p:nvPr/>
        </p:nvGrpSpPr>
        <p:grpSpPr>
          <a:xfrm>
            <a:off x="76200" y="2316480"/>
            <a:ext cx="12039600" cy="274320"/>
            <a:chOff x="76200" y="2316480"/>
            <a:chExt cx="12039600" cy="274320"/>
          </a:xfrm>
        </p:grpSpPr>
        <p:cxnSp>
          <p:nvCxnSpPr>
            <p:cNvPr id="29" name="Straight Connector 28"/>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33"/>
          <p:cNvGrpSpPr/>
          <p:nvPr/>
        </p:nvGrpSpPr>
        <p:grpSpPr>
          <a:xfrm>
            <a:off x="76200" y="6477000"/>
            <a:ext cx="12039600" cy="274320"/>
            <a:chOff x="76200" y="2316480"/>
            <a:chExt cx="12039600" cy="274320"/>
          </a:xfrm>
        </p:grpSpPr>
        <p:cxnSp>
          <p:nvCxnSpPr>
            <p:cNvPr id="35" name="Straight Connector 34"/>
            <p:cNvCxnSpPr/>
            <p:nvPr/>
          </p:nvCxnSpPr>
          <p:spPr>
            <a:xfrm>
              <a:off x="76200" y="2436812"/>
              <a:ext cx="12039600" cy="1588"/>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3825240"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8017034" y="2452846"/>
              <a:ext cx="27432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334000" y="2452300"/>
            <a:ext cx="1515800" cy="276999"/>
          </a:xfrm>
          <a:prstGeom prst="rect">
            <a:avLst/>
          </a:prstGeom>
          <a:noFill/>
        </p:spPr>
        <p:txBody>
          <a:bodyPr wrap="none" lIns="0" tIns="0" rIns="0" bIns="0" rtlCol="0">
            <a:spAutoFit/>
          </a:bodyPr>
          <a:lstStyle/>
          <a:p>
            <a:r>
              <a:rPr lang="en-US" dirty="0"/>
              <a:t>Testing Timeline</a:t>
            </a:r>
            <a:endParaRPr lang="en-GB" dirty="0"/>
          </a:p>
        </p:txBody>
      </p:sp>
      <p:sp>
        <p:nvSpPr>
          <p:cNvPr id="39" name="TextBox 38"/>
          <p:cNvSpPr txBox="1"/>
          <p:nvPr/>
        </p:nvSpPr>
        <p:spPr>
          <a:xfrm>
            <a:off x="5334000" y="6581001"/>
            <a:ext cx="1522340" cy="276999"/>
          </a:xfrm>
          <a:prstGeom prst="rect">
            <a:avLst/>
          </a:prstGeom>
          <a:noFill/>
        </p:spPr>
        <p:txBody>
          <a:bodyPr wrap="none" lIns="0" tIns="0" rIns="0" bIns="0" rtlCol="0">
            <a:spAutoFit/>
          </a:bodyPr>
          <a:lstStyle/>
          <a:p>
            <a:r>
              <a:rPr lang="en-US" dirty="0"/>
              <a:t>Project Timeline</a:t>
            </a:r>
            <a:endParaRPr lang="en-GB" dirty="0"/>
          </a:p>
        </p:txBody>
      </p:sp>
      <p:sp>
        <p:nvSpPr>
          <p:cNvPr id="40" name="TextBox 39"/>
          <p:cNvSpPr txBox="1"/>
          <p:nvPr/>
        </p:nvSpPr>
        <p:spPr>
          <a:xfrm>
            <a:off x="76200" y="2667000"/>
            <a:ext cx="3581400" cy="3276600"/>
          </a:xfrm>
          <a:prstGeom prst="rect">
            <a:avLst/>
          </a:prstGeom>
          <a:noFill/>
          <a:ln>
            <a:solidFill>
              <a:schemeClr val="tx2"/>
            </a:solidFill>
          </a:ln>
        </p:spPr>
        <p:txBody>
          <a:bodyPr wrap="square" lIns="9144" tIns="9144" rIns="9144" bIns="9144" rtlCol="0">
            <a:noAutofit/>
          </a:bodyPr>
          <a:lstStyle/>
          <a:p>
            <a:r>
              <a:rPr lang="en-US" sz="1200" dirty="0"/>
              <a:t>1.0 Quality Risks Category 1</a:t>
            </a:r>
          </a:p>
          <a:p>
            <a:r>
              <a:rPr lang="en-US" sz="1200" dirty="0"/>
              <a:t>1.1 Quality Risk</a:t>
            </a:r>
          </a:p>
          <a:p>
            <a:r>
              <a:rPr lang="en-US" sz="1200" dirty="0"/>
              <a:t>1.2 Quality Risk</a:t>
            </a:r>
          </a:p>
          <a:p>
            <a:r>
              <a:rPr lang="en-US" sz="1200" dirty="0"/>
              <a:t>1.3 Quality Risk</a:t>
            </a:r>
          </a:p>
          <a:p>
            <a:endParaRPr lang="en-US" sz="1200" dirty="0"/>
          </a:p>
          <a:p>
            <a:r>
              <a:rPr lang="en-US" sz="1200" dirty="0"/>
              <a:t>2.0 Quality Risks Category 2</a:t>
            </a:r>
          </a:p>
          <a:p>
            <a:r>
              <a:rPr lang="en-US" sz="1200" dirty="0"/>
              <a:t>2.1 Quality Risk</a:t>
            </a:r>
          </a:p>
          <a:p>
            <a:r>
              <a:rPr lang="en-US" sz="1200" dirty="0"/>
              <a:t>2.2 Quality Risk</a:t>
            </a:r>
          </a:p>
          <a:p>
            <a:r>
              <a:rPr lang="en-US" sz="1200" dirty="0"/>
              <a:t>2.3 Quality Risk</a:t>
            </a:r>
          </a:p>
          <a:p>
            <a:r>
              <a:rPr lang="en-US" sz="1200" dirty="0"/>
              <a:t>2.4 Quality Risk</a:t>
            </a:r>
          </a:p>
          <a:p>
            <a:endParaRPr lang="en-US" sz="1200" dirty="0"/>
          </a:p>
          <a:p>
            <a:r>
              <a:rPr lang="en-US" sz="1200" dirty="0"/>
              <a:t>3.0 Quality Risks Category 3</a:t>
            </a:r>
          </a:p>
          <a:p>
            <a:endParaRPr lang="en-US" sz="1200" dirty="0"/>
          </a:p>
          <a:p>
            <a:r>
              <a:rPr lang="en-US" sz="1200" dirty="0"/>
              <a:t>4.0 Quality Risks Category 4</a:t>
            </a:r>
          </a:p>
          <a:p>
            <a:endParaRPr lang="en-GB" sz="1200" dirty="0"/>
          </a:p>
        </p:txBody>
      </p:sp>
      <p:sp>
        <p:nvSpPr>
          <p:cNvPr id="24" name="TextBox 23"/>
          <p:cNvSpPr txBox="1"/>
          <p:nvPr/>
        </p:nvSpPr>
        <p:spPr>
          <a:xfrm>
            <a:off x="3963194" y="2667000"/>
            <a:ext cx="3885405" cy="3276600"/>
          </a:xfrm>
          <a:prstGeom prst="rect">
            <a:avLst/>
          </a:prstGeom>
          <a:noFill/>
          <a:ln>
            <a:solidFill>
              <a:schemeClr val="tx2"/>
            </a:solidFill>
          </a:ln>
        </p:spPr>
        <p:txBody>
          <a:bodyPr wrap="square" lIns="9144" tIns="9144" rIns="9144" bIns="9144" rtlCol="0">
            <a:noAutofit/>
          </a:bodyPr>
          <a:lstStyle/>
          <a:p>
            <a:r>
              <a:rPr lang="en-US" sz="1200" dirty="0"/>
              <a:t>1.0 Test Suite 1</a:t>
            </a:r>
          </a:p>
          <a:p>
            <a:pPr marL="228600" indent="-228600"/>
            <a:r>
              <a:rPr lang="en-US" sz="1200" dirty="0"/>
              <a:t>	Features to be tested</a:t>
            </a:r>
          </a:p>
          <a:p>
            <a:pPr marL="228600" indent="-228600"/>
            <a:r>
              <a:rPr lang="en-US" sz="1200" dirty="0"/>
              <a:t>	Strategies</a:t>
            </a:r>
          </a:p>
          <a:p>
            <a:pPr marL="228600" indent="-228600"/>
            <a:r>
              <a:rPr lang="en-US" sz="1200" dirty="0"/>
              <a:t>	Tools</a:t>
            </a:r>
          </a:p>
          <a:p>
            <a:pPr marL="228600" indent="-228600"/>
            <a:r>
              <a:rPr lang="en-US" sz="1200" dirty="0"/>
              <a:t>	Techniques</a:t>
            </a:r>
          </a:p>
          <a:p>
            <a:pPr marL="228600" indent="-228600"/>
            <a:r>
              <a:rPr lang="en-US" sz="1200" dirty="0"/>
              <a:t>	Pass / Fail Criteria</a:t>
            </a:r>
          </a:p>
          <a:p>
            <a:pPr marL="228600" indent="-228600"/>
            <a:endParaRPr lang="en-US" sz="1200" dirty="0"/>
          </a:p>
          <a:p>
            <a:r>
              <a:rPr lang="en-US" sz="1200" dirty="0"/>
              <a:t>2.0 Test Suite 2</a:t>
            </a:r>
          </a:p>
          <a:p>
            <a:pPr marL="228600" indent="-228600"/>
            <a:r>
              <a:rPr lang="en-US" sz="1200" dirty="0"/>
              <a:t>	Features to be tested</a:t>
            </a:r>
          </a:p>
          <a:p>
            <a:pPr marL="228600" indent="-228600"/>
            <a:r>
              <a:rPr lang="en-US" sz="1200" dirty="0"/>
              <a:t>	Strategies</a:t>
            </a:r>
          </a:p>
          <a:p>
            <a:pPr marL="228600" indent="-228600"/>
            <a:r>
              <a:rPr lang="en-US" sz="1200" dirty="0"/>
              <a:t>	Tools</a:t>
            </a:r>
          </a:p>
          <a:p>
            <a:pPr marL="228600" indent="-228600"/>
            <a:r>
              <a:rPr lang="en-US" sz="1200" dirty="0"/>
              <a:t>	Techniques</a:t>
            </a:r>
          </a:p>
          <a:p>
            <a:pPr marL="228600" indent="-228600"/>
            <a:r>
              <a:rPr lang="en-US" sz="1200" dirty="0"/>
              <a:t>	Pass / Fail Criteria</a:t>
            </a:r>
          </a:p>
          <a:p>
            <a:endParaRPr lang="en-US" sz="1200" dirty="0"/>
          </a:p>
          <a:p>
            <a:r>
              <a:rPr lang="en-US" sz="1200" dirty="0"/>
              <a:t>3.0 Test Suite 3</a:t>
            </a:r>
          </a:p>
          <a:p>
            <a:pPr marL="228600" indent="-228600"/>
            <a:r>
              <a:rPr lang="en-US" sz="1200" dirty="0"/>
              <a:t>	…</a:t>
            </a:r>
          </a:p>
          <a:p>
            <a:pPr marL="228600" indent="-228600"/>
            <a:r>
              <a:rPr lang="en-US" sz="1200" dirty="0"/>
              <a:t>4.0 Test Suite 4</a:t>
            </a:r>
          </a:p>
          <a:p>
            <a:endParaRPr lang="en-US" sz="1200" dirty="0"/>
          </a:p>
        </p:txBody>
      </p:sp>
      <p:cxnSp>
        <p:nvCxnSpPr>
          <p:cNvPr id="28" name="Straight Arrow Connector 27"/>
          <p:cNvCxnSpPr/>
          <p:nvPr/>
        </p:nvCxnSpPr>
        <p:spPr>
          <a:xfrm>
            <a:off x="1859280" y="2768599"/>
            <a:ext cx="2103120" cy="158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859280" y="3675062"/>
            <a:ext cx="2102326" cy="34448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859280" y="4789487"/>
            <a:ext cx="2102326" cy="53498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1859280" y="4019550"/>
            <a:ext cx="2103120" cy="76993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859280" y="5161756"/>
            <a:ext cx="2102326" cy="534988"/>
          </a:xfrm>
          <a:prstGeom prst="straightConnector1">
            <a:avLst/>
          </a:prstGeom>
          <a:ln w="127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6" name="Line Callout 1 (Accent Bar) 45"/>
          <p:cNvSpPr/>
          <p:nvPr/>
        </p:nvSpPr>
        <p:spPr>
          <a:xfrm>
            <a:off x="8229600" y="2981325"/>
            <a:ext cx="3648075" cy="1532334"/>
          </a:xfrm>
          <a:prstGeom prst="accentCallout1">
            <a:avLst>
              <a:gd name="adj1" fmla="val 35019"/>
              <a:gd name="adj2" fmla="val -2067"/>
              <a:gd name="adj3" fmla="val 63394"/>
              <a:gd name="adj4" fmla="val -12292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These arrows show the relationships between the risk categories and the test suites. We’ll capture this relationship information in the “traceability” form.</a:t>
            </a:r>
            <a:endParaRPr lang="en-GB" dirty="0">
              <a:solidFill>
                <a:schemeClr val="tx1"/>
              </a:solidFill>
            </a:endParaRPr>
          </a:p>
        </p:txBody>
      </p:sp>
      <p:sp>
        <p:nvSpPr>
          <p:cNvPr id="33" name="Rectangle 32"/>
          <p:cNvSpPr/>
          <p:nvPr/>
        </p:nvSpPr>
        <p:spPr>
          <a:xfrm>
            <a:off x="3829050" y="1838325"/>
            <a:ext cx="4133850" cy="46969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9564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AA0B-39A3-E440-BCDF-9DBBC38DDC52}"/>
              </a:ext>
            </a:extLst>
          </p:cNvPr>
          <p:cNvSpPr>
            <a:spLocks noGrp="1"/>
          </p:cNvSpPr>
          <p:nvPr>
            <p:ph type="ctrTitle"/>
          </p:nvPr>
        </p:nvSpPr>
        <p:spPr/>
        <p:txBody>
          <a:bodyPr/>
          <a:lstStyle/>
          <a:p>
            <a:r>
              <a:rPr lang="en-GB" dirty="0"/>
              <a:t>6. Choosing Test Techniques</a:t>
            </a:r>
            <a:endParaRPr lang="en-US" dirty="0"/>
          </a:p>
        </p:txBody>
      </p:sp>
      <p:sp>
        <p:nvSpPr>
          <p:cNvPr id="3" name="Subtitle 2">
            <a:extLst>
              <a:ext uri="{FF2B5EF4-FFF2-40B4-BE49-F238E27FC236}">
                <a16:creationId xmlns:a16="http://schemas.microsoft.com/office/drawing/2014/main" id="{2E84A8E2-9A7F-7844-9DFD-CD4D6328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18678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Factors in Choosing Techniques</a:t>
            </a:r>
          </a:p>
        </p:txBody>
      </p:sp>
      <p:sp>
        <p:nvSpPr>
          <p:cNvPr id="3" name="Content Placeholder 2"/>
          <p:cNvSpPr>
            <a:spLocks noGrp="1"/>
          </p:cNvSpPr>
          <p:nvPr>
            <p:ph idx="1"/>
          </p:nvPr>
        </p:nvSpPr>
        <p:spPr>
          <a:xfrm>
            <a:off x="838200" y="1447800"/>
            <a:ext cx="11238186" cy="5257800"/>
          </a:xfrm>
        </p:spPr>
        <p:txBody>
          <a:bodyPr>
            <a:normAutofit/>
          </a:bodyPr>
          <a:lstStyle/>
          <a:p>
            <a:r>
              <a:rPr lang="en-GB" dirty="0"/>
              <a:t>Type of system</a:t>
            </a:r>
          </a:p>
          <a:p>
            <a:r>
              <a:rPr lang="en-GB" dirty="0"/>
              <a:t>Regulatory standards (depend on country ,etc.)</a:t>
            </a:r>
          </a:p>
          <a:p>
            <a:r>
              <a:rPr lang="en-GB" dirty="0"/>
              <a:t>Customer or contractual requirements</a:t>
            </a:r>
          </a:p>
          <a:p>
            <a:r>
              <a:rPr lang="en-GB" dirty="0"/>
              <a:t>Level and type of risk</a:t>
            </a:r>
          </a:p>
          <a:p>
            <a:r>
              <a:rPr lang="en-GB" dirty="0"/>
              <a:t>Test objectives (to find more defects, more different techniques required)</a:t>
            </a:r>
          </a:p>
          <a:p>
            <a:r>
              <a:rPr lang="en-GB" dirty="0"/>
              <a:t>Documentation available</a:t>
            </a:r>
          </a:p>
          <a:p>
            <a:r>
              <a:rPr lang="en-GB" dirty="0"/>
              <a:t>Knowledge of testers</a:t>
            </a:r>
          </a:p>
          <a:p>
            <a:r>
              <a:rPr lang="en-GB" dirty="0"/>
              <a:t>Time and budget</a:t>
            </a:r>
          </a:p>
          <a:p>
            <a:r>
              <a:rPr lang="en-GB" dirty="0"/>
              <a:t>Development life cycle</a:t>
            </a:r>
          </a:p>
          <a:p>
            <a:r>
              <a:rPr lang="en-GB" dirty="0"/>
              <a:t>Previous experience on types of defects found</a:t>
            </a:r>
          </a:p>
        </p:txBody>
      </p:sp>
    </p:spTree>
    <p:extLst>
      <p:ext uri="{BB962C8B-B14F-4D97-AF65-F5344CB8AC3E}">
        <p14:creationId xmlns:p14="http://schemas.microsoft.com/office/powerpoint/2010/main" val="17269564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The Dynamic / Pre-designed Spectrum</a:t>
            </a:r>
          </a:p>
        </p:txBody>
      </p:sp>
      <p:sp>
        <p:nvSpPr>
          <p:cNvPr id="4" name="TextBox 3"/>
          <p:cNvSpPr txBox="1"/>
          <p:nvPr/>
        </p:nvSpPr>
        <p:spPr>
          <a:xfrm>
            <a:off x="4274457" y="3338286"/>
            <a:ext cx="3643086" cy="1231106"/>
          </a:xfrm>
          <a:prstGeom prst="rect">
            <a:avLst/>
          </a:prstGeom>
          <a:noFill/>
        </p:spPr>
        <p:txBody>
          <a:bodyPr wrap="square" lIns="0" tIns="0" rIns="0" bIns="0" rtlCol="0">
            <a:spAutoFit/>
          </a:bodyPr>
          <a:lstStyle/>
          <a:p>
            <a:pPr algn="ctr"/>
            <a:r>
              <a:rPr lang="en-GB" sz="2000" dirty="0"/>
              <a:t>Many test teams balance precision and detail here, getting adequate reproducibility and traceability within realistic budgets</a:t>
            </a:r>
          </a:p>
        </p:txBody>
      </p:sp>
      <p:sp>
        <p:nvSpPr>
          <p:cNvPr id="5" name="TextBox 4"/>
          <p:cNvSpPr txBox="1"/>
          <p:nvPr/>
        </p:nvSpPr>
        <p:spPr>
          <a:xfrm>
            <a:off x="8244131" y="3646061"/>
            <a:ext cx="1509486" cy="612648"/>
          </a:xfrm>
          <a:prstGeom prst="rect">
            <a:avLst/>
          </a:prstGeom>
          <a:noFill/>
          <a:ln>
            <a:solidFill>
              <a:schemeClr val="tx1"/>
            </a:solidFill>
            <a:prstDash val="dash"/>
          </a:ln>
        </p:spPr>
        <p:txBody>
          <a:bodyPr wrap="square" lIns="0" tIns="0" rIns="0" bIns="0" rtlCol="0" anchor="ctr">
            <a:spAutoFit/>
          </a:bodyPr>
          <a:lstStyle/>
          <a:p>
            <a:pPr algn="ctr"/>
            <a:r>
              <a:rPr lang="en-GB" sz="2000" dirty="0"/>
              <a:t>IEEE 829 Style</a:t>
            </a:r>
          </a:p>
        </p:txBody>
      </p:sp>
      <p:sp>
        <p:nvSpPr>
          <p:cNvPr id="7" name="TextBox 6"/>
          <p:cNvSpPr txBox="1"/>
          <p:nvPr/>
        </p:nvSpPr>
        <p:spPr>
          <a:xfrm>
            <a:off x="2438409" y="3644608"/>
            <a:ext cx="1509486" cy="615553"/>
          </a:xfrm>
          <a:prstGeom prst="rect">
            <a:avLst/>
          </a:prstGeom>
          <a:noFill/>
          <a:ln>
            <a:solidFill>
              <a:schemeClr val="tx1"/>
            </a:solidFill>
            <a:prstDash val="dash"/>
          </a:ln>
        </p:spPr>
        <p:txBody>
          <a:bodyPr wrap="square" lIns="0" tIns="0" rIns="0" bIns="0" rtlCol="0" anchor="ctr">
            <a:spAutoFit/>
          </a:bodyPr>
          <a:lstStyle/>
          <a:p>
            <a:pPr algn="ctr"/>
            <a:r>
              <a:rPr lang="en-GB" sz="2000" dirty="0"/>
              <a:t>Chartered Exploratory</a:t>
            </a:r>
          </a:p>
        </p:txBody>
      </p:sp>
      <p:sp>
        <p:nvSpPr>
          <p:cNvPr id="8" name="TextBox 7"/>
          <p:cNvSpPr txBox="1"/>
          <p:nvPr/>
        </p:nvSpPr>
        <p:spPr>
          <a:xfrm>
            <a:off x="928923" y="3644608"/>
            <a:ext cx="1509486" cy="615553"/>
          </a:xfrm>
          <a:prstGeom prst="rect">
            <a:avLst/>
          </a:prstGeom>
          <a:noFill/>
          <a:ln>
            <a:solidFill>
              <a:schemeClr val="tx1"/>
            </a:solidFill>
            <a:prstDash val="dash"/>
          </a:ln>
        </p:spPr>
        <p:txBody>
          <a:bodyPr wrap="square" lIns="0" tIns="0" rIns="0" bIns="0" rtlCol="0" anchor="ctr">
            <a:spAutoFit/>
          </a:bodyPr>
          <a:lstStyle/>
          <a:p>
            <a:pPr algn="ctr"/>
            <a:r>
              <a:rPr lang="en-GB" sz="2000" dirty="0"/>
              <a:t>“Pure Exploratory”</a:t>
            </a:r>
          </a:p>
        </p:txBody>
      </p:sp>
      <p:sp>
        <p:nvSpPr>
          <p:cNvPr id="9" name="TextBox 8"/>
          <p:cNvSpPr txBox="1"/>
          <p:nvPr/>
        </p:nvSpPr>
        <p:spPr>
          <a:xfrm>
            <a:off x="9753616" y="3644608"/>
            <a:ext cx="1509486" cy="615553"/>
          </a:xfrm>
          <a:prstGeom prst="rect">
            <a:avLst/>
          </a:prstGeom>
          <a:noFill/>
          <a:ln>
            <a:solidFill>
              <a:schemeClr val="tx1"/>
            </a:solidFill>
            <a:prstDash val="dash"/>
          </a:ln>
        </p:spPr>
        <p:txBody>
          <a:bodyPr wrap="square" lIns="0" tIns="0" rIns="0" bIns="0" rtlCol="0" anchor="ctr">
            <a:spAutoFit/>
          </a:bodyPr>
          <a:lstStyle/>
          <a:p>
            <a:pPr algn="ctr"/>
            <a:r>
              <a:rPr lang="en-GB" sz="2000" dirty="0"/>
              <a:t>“Pure Scripted”</a:t>
            </a:r>
          </a:p>
        </p:txBody>
      </p:sp>
      <p:sp>
        <p:nvSpPr>
          <p:cNvPr id="10" name="Line Callout 1 (Accent Bar) 9"/>
          <p:cNvSpPr/>
          <p:nvPr/>
        </p:nvSpPr>
        <p:spPr>
          <a:xfrm>
            <a:off x="1364337" y="1857831"/>
            <a:ext cx="3599547" cy="1277253"/>
          </a:xfrm>
          <a:prstGeom prst="accentCallout1">
            <a:avLst>
              <a:gd name="adj1" fmla="val 29127"/>
              <a:gd name="adj2" fmla="val -1821"/>
              <a:gd name="adj3" fmla="val 137672"/>
              <a:gd name="adj4" fmla="val -11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No documentation; often associated with amateur test efforts</a:t>
            </a:r>
          </a:p>
          <a:p>
            <a:r>
              <a:rPr lang="en-GB" dirty="0">
                <a:solidFill>
                  <a:schemeClr val="tx1"/>
                </a:solidFill>
              </a:rPr>
              <a:t>Pros: Cheap and quick</a:t>
            </a:r>
          </a:p>
          <a:p>
            <a:r>
              <a:rPr lang="en-GB" dirty="0">
                <a:solidFill>
                  <a:schemeClr val="tx1"/>
                </a:solidFill>
              </a:rPr>
              <a:t>Cons: No coverage measurements</a:t>
            </a:r>
          </a:p>
        </p:txBody>
      </p:sp>
      <p:sp>
        <p:nvSpPr>
          <p:cNvPr id="11" name="Line Callout 1 (Accent Bar) 10"/>
          <p:cNvSpPr/>
          <p:nvPr/>
        </p:nvSpPr>
        <p:spPr>
          <a:xfrm flipH="1">
            <a:off x="7242629" y="1857831"/>
            <a:ext cx="3599547" cy="1277253"/>
          </a:xfrm>
          <a:prstGeom prst="accentCallout1">
            <a:avLst>
              <a:gd name="adj1" fmla="val 29127"/>
              <a:gd name="adj2" fmla="val -1821"/>
              <a:gd name="adj3" fmla="val 137672"/>
              <a:gd name="adj4" fmla="val -1163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Used for highly-regulated industries; follows specific templates</a:t>
            </a:r>
          </a:p>
          <a:p>
            <a:pPr algn="r"/>
            <a:r>
              <a:rPr lang="en-GB" dirty="0">
                <a:solidFill>
                  <a:schemeClr val="tx1"/>
                </a:solidFill>
              </a:rPr>
              <a:t>Pros: Traceable and auditable</a:t>
            </a:r>
          </a:p>
          <a:p>
            <a:pPr algn="r"/>
            <a:r>
              <a:rPr lang="en-GB" dirty="0">
                <a:solidFill>
                  <a:schemeClr val="tx1"/>
                </a:solidFill>
              </a:rPr>
              <a:t>Cons: High initial and on-going costs, not always followed</a:t>
            </a:r>
          </a:p>
        </p:txBody>
      </p:sp>
      <p:sp>
        <p:nvSpPr>
          <p:cNvPr id="12" name="Line Callout 1 (Accent Bar) 11"/>
          <p:cNvSpPr/>
          <p:nvPr/>
        </p:nvSpPr>
        <p:spPr>
          <a:xfrm flipH="1">
            <a:off x="159662" y="4891313"/>
            <a:ext cx="3599547" cy="1277253"/>
          </a:xfrm>
          <a:prstGeom prst="accentCallout1">
            <a:avLst>
              <a:gd name="adj1" fmla="val 47309"/>
              <a:gd name="adj2" fmla="val -1015"/>
              <a:gd name="adj3" fmla="val -46419"/>
              <a:gd name="adj4" fmla="val -51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solidFill>
                  <a:schemeClr val="tx1"/>
                </a:solidFill>
              </a:rPr>
              <a:t>Lightweight documentation; a sophisticated technique</a:t>
            </a:r>
          </a:p>
          <a:p>
            <a:pPr algn="r"/>
            <a:r>
              <a:rPr lang="en-GB" dirty="0">
                <a:solidFill>
                  <a:schemeClr val="tx1"/>
                </a:solidFill>
              </a:rPr>
              <a:t>Pros: Inexpensive but measurable</a:t>
            </a:r>
          </a:p>
          <a:p>
            <a:pPr algn="r"/>
            <a:r>
              <a:rPr lang="en-GB" dirty="0">
                <a:solidFill>
                  <a:schemeClr val="tx1"/>
                </a:solidFill>
              </a:rPr>
              <a:t>Cons: Requires skilled testers and managers</a:t>
            </a:r>
          </a:p>
        </p:txBody>
      </p:sp>
      <p:sp>
        <p:nvSpPr>
          <p:cNvPr id="14" name="Line Callout 1 (Accent Bar) 13"/>
          <p:cNvSpPr/>
          <p:nvPr/>
        </p:nvSpPr>
        <p:spPr>
          <a:xfrm>
            <a:off x="8432787" y="4876799"/>
            <a:ext cx="3599547" cy="1277253"/>
          </a:xfrm>
          <a:prstGeom prst="accentCallout1">
            <a:avLst>
              <a:gd name="adj1" fmla="val 47309"/>
              <a:gd name="adj2" fmla="val -1015"/>
              <a:gd name="adj3" fmla="val -46419"/>
              <a:gd name="adj4" fmla="val -51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Standard documentation; a widely-described technique</a:t>
            </a:r>
          </a:p>
          <a:p>
            <a:r>
              <a:rPr lang="en-GB" dirty="0">
                <a:solidFill>
                  <a:schemeClr val="tx1"/>
                </a:solidFill>
              </a:rPr>
              <a:t>Pros: Reproducible and traceable</a:t>
            </a:r>
          </a:p>
          <a:p>
            <a:r>
              <a:rPr lang="en-GB" dirty="0">
                <a:solidFill>
                  <a:schemeClr val="tx1"/>
                </a:solidFill>
              </a:rPr>
              <a:t>Cons: Significant resources to develop and maintain</a:t>
            </a:r>
          </a:p>
        </p:txBody>
      </p:sp>
    </p:spTree>
    <p:extLst>
      <p:ext uri="{BB962C8B-B14F-4D97-AF65-F5344CB8AC3E}">
        <p14:creationId xmlns:p14="http://schemas.microsoft.com/office/powerpoint/2010/main" val="1726956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Case Detail and Precision</a:t>
            </a:r>
          </a:p>
        </p:txBody>
      </p:sp>
      <p:sp>
        <p:nvSpPr>
          <p:cNvPr id="3" name="Content Placeholder 2"/>
          <p:cNvSpPr>
            <a:spLocks noGrp="1"/>
          </p:cNvSpPr>
          <p:nvPr>
            <p:ph idx="1"/>
          </p:nvPr>
        </p:nvSpPr>
        <p:spPr>
          <a:xfrm>
            <a:off x="838199" y="1447800"/>
            <a:ext cx="11159359" cy="5257800"/>
          </a:xfrm>
        </p:spPr>
        <p:txBody>
          <a:bodyPr>
            <a:normAutofit/>
          </a:bodyPr>
          <a:lstStyle/>
          <a:p>
            <a:r>
              <a:rPr lang="en-GB" sz="2700" dirty="0"/>
              <a:t>Trade-offs on the test documentation spectrum</a:t>
            </a:r>
          </a:p>
          <a:p>
            <a:pPr lvl="1"/>
            <a:r>
              <a:rPr lang="en-GB" dirty="0"/>
              <a:t>Precise tests allow less skilled testers, but not very flexible</a:t>
            </a:r>
          </a:p>
          <a:p>
            <a:pPr lvl="1"/>
            <a:r>
              <a:rPr lang="en-GB" sz="2800" dirty="0"/>
              <a:t>Imprecise tests can cover more conditions, but not very reproducible, especially across multiple testers</a:t>
            </a:r>
          </a:p>
          <a:p>
            <a:pPr lvl="1"/>
            <a:r>
              <a:rPr lang="en-GB" sz="2800" dirty="0"/>
              <a:t>Precise tests provide transparent test criteria, but are hard and expensive to maintain</a:t>
            </a:r>
          </a:p>
          <a:p>
            <a:pPr lvl="1"/>
            <a:r>
              <a:rPr lang="en-GB" sz="2800" dirty="0"/>
              <a:t>Imprecise tests are quick to write, but coverage can be hard to define and measure</a:t>
            </a:r>
          </a:p>
          <a:p>
            <a:r>
              <a:rPr lang="en-GB" sz="2900" dirty="0"/>
              <a:t>The degree to which a test effort is dynamic can be measured by counting the number of words of documentation (in your test cases and test procedures) per test hour of test execution</a:t>
            </a:r>
          </a:p>
        </p:txBody>
      </p:sp>
    </p:spTree>
    <p:extLst>
      <p:ext uri="{BB962C8B-B14F-4D97-AF65-F5344CB8AC3E}">
        <p14:creationId xmlns:p14="http://schemas.microsoft.com/office/powerpoint/2010/main" val="1726956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E25D-D508-4245-B9D7-04424B558C71}"/>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6FC4E97-F5B4-D744-A8C9-499C94834D81}"/>
              </a:ext>
            </a:extLst>
          </p:cNvPr>
          <p:cNvSpPr>
            <a:spLocks noGrp="1"/>
          </p:cNvSpPr>
          <p:nvPr>
            <p:ph idx="1"/>
          </p:nvPr>
        </p:nvSpPr>
        <p:spPr/>
        <p:txBody>
          <a:bodyPr/>
          <a:lstStyle/>
          <a:p>
            <a:pPr>
              <a:buFont typeface="Zapf Dingbats"/>
              <a:buChar char="✤"/>
            </a:pPr>
            <a:r>
              <a:rPr lang="en-US" dirty="0"/>
              <a:t>The factors that influence the selection of appropriate test design techniques</a:t>
            </a:r>
          </a:p>
          <a:p>
            <a:pPr>
              <a:buFont typeface="Zapf Dingbats"/>
              <a:buChar char="✤"/>
            </a:pPr>
            <a:endParaRPr lang="en-US" dirty="0"/>
          </a:p>
          <a:p>
            <a:pPr marL="0" indent="0">
              <a:buNone/>
            </a:pPr>
            <a:endParaRPr lang="en-US" dirty="0"/>
          </a:p>
        </p:txBody>
      </p:sp>
    </p:spTree>
    <p:extLst>
      <p:ext uri="{BB962C8B-B14F-4D97-AF65-F5344CB8AC3E}">
        <p14:creationId xmlns:p14="http://schemas.microsoft.com/office/powerpoint/2010/main" val="3447084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HDOfficeLightV0</Template>
  <TotalTime>4401</TotalTime>
  <Words>7099</Words>
  <Application>Microsoft Macintosh PowerPoint</Application>
  <PresentationFormat>Widescreen</PresentationFormat>
  <Paragraphs>1249</Paragraphs>
  <Slides>94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Calibri Light</vt:lpstr>
      <vt:lpstr>Courier New</vt:lpstr>
      <vt:lpstr>Tahoma</vt:lpstr>
      <vt:lpstr>Zapf Dingbats</vt:lpstr>
      <vt:lpstr>Office Theme</vt:lpstr>
      <vt:lpstr>Test Design Techniques</vt:lpstr>
      <vt:lpstr>Topics</vt:lpstr>
      <vt:lpstr>1. Identifying and Designing Test Cases</vt:lpstr>
      <vt:lpstr>Phases of Test Development</vt:lpstr>
      <vt:lpstr>Phases of Test Development - Quality risk analysis</vt:lpstr>
      <vt:lpstr>Phases of Test Development – high-level test design</vt:lpstr>
      <vt:lpstr>Phases of Test Development – low-level test design / test</vt:lpstr>
      <vt:lpstr>Phases of Test Development (cont.)</vt:lpstr>
      <vt:lpstr>Phases of Test Development (cont.)</vt:lpstr>
      <vt:lpstr>Phases of Test Development – high-level test design</vt:lpstr>
      <vt:lpstr>Phases of Test Development – high-level test design</vt:lpstr>
      <vt:lpstr>Phases of Test Development – low-level test design</vt:lpstr>
      <vt:lpstr>Phases of Test Development – low-level test design</vt:lpstr>
      <vt:lpstr>What’s a Quality or Product Risk?</vt:lpstr>
      <vt:lpstr>What’s a Quality or Product Risk? (cont.)</vt:lpstr>
      <vt:lpstr>What’s a Quality or Product Risk? (cont.)</vt:lpstr>
      <vt:lpstr>Risk Based Testing</vt:lpstr>
      <vt:lpstr>Risk Based Testing (cont.)</vt:lpstr>
      <vt:lpstr>Risk Based Testing (cont.)</vt:lpstr>
      <vt:lpstr>How Can We Analyse Quality Risks?</vt:lpstr>
      <vt:lpstr>How Can We Analyse Quality Risks? (informal technique)</vt:lpstr>
      <vt:lpstr>Tips for Risk Analysis</vt:lpstr>
      <vt:lpstr>IEEE 829 Test Design Specification</vt:lpstr>
      <vt:lpstr>IEEE 829 Test Case Specification</vt:lpstr>
      <vt:lpstr>IEEE 829 Test Procedure Specification</vt:lpstr>
      <vt:lpstr>Test Case Coverage (Traceability)</vt:lpstr>
      <vt:lpstr>Test Case Coverage (Traceability) (cont.)</vt:lpstr>
      <vt:lpstr>Exercise 1: Omninet Risk Analysis</vt:lpstr>
      <vt:lpstr>Exercise 2: Omninet Test Design Specification</vt:lpstr>
      <vt:lpstr>Key concepts</vt:lpstr>
      <vt:lpstr>Terms to remember</vt:lpstr>
      <vt:lpstr>2. Categories of Test Design Techniques</vt:lpstr>
      <vt:lpstr>Three types of Test Design Techniques</vt:lpstr>
      <vt:lpstr>Specification-Based (Black Box)</vt:lpstr>
      <vt:lpstr>Structure-Based (White Box)</vt:lpstr>
      <vt:lpstr>Experience-Based</vt:lpstr>
      <vt:lpstr>Exercise: Omninet Test Techniques</vt:lpstr>
      <vt:lpstr>Key concepts</vt:lpstr>
      <vt:lpstr>Terms to remember</vt:lpstr>
      <vt:lpstr>3. Specification-based or Black-box</vt:lpstr>
      <vt:lpstr>Equivalence Partitioning</vt:lpstr>
      <vt:lpstr>Boundary Value Analysis</vt:lpstr>
      <vt:lpstr>Boundary Value Analysis (cont.)</vt:lpstr>
      <vt:lpstr>Boundary Value Analysis (cont.)</vt:lpstr>
      <vt:lpstr>Boundary Value Analysis (cont.)</vt:lpstr>
      <vt:lpstr>Boundary Value Analysis (cont.)</vt:lpstr>
      <vt:lpstr>Boundary Value Analysis (cont.)</vt:lpstr>
      <vt:lpstr>Exercise: Classes and Boundaries</vt:lpstr>
      <vt:lpstr>Screen Prototype</vt:lpstr>
      <vt:lpstr>Test template</vt:lpstr>
      <vt:lpstr>Use Cases / Scenario Tests</vt:lpstr>
      <vt:lpstr>Use Case</vt:lpstr>
      <vt:lpstr>Use Cases Example</vt:lpstr>
      <vt:lpstr>Use Cases and Boundaries</vt:lpstr>
      <vt:lpstr>Decision Tables</vt:lpstr>
      <vt:lpstr>Decision Tables – Example: ATM Decision Table</vt:lpstr>
      <vt:lpstr>A More Complex Decision Tables</vt:lpstr>
      <vt:lpstr>Police System Decision Tables</vt:lpstr>
      <vt:lpstr>Exercise: Decision Table</vt:lpstr>
      <vt:lpstr>Omninet Payment Decision Tables</vt:lpstr>
      <vt:lpstr>Finite-State Models (State Transition Diagram)</vt:lpstr>
      <vt:lpstr>Finite-State Models (State Transition Diagram)</vt:lpstr>
      <vt:lpstr>State Transition Diagram</vt:lpstr>
      <vt:lpstr>State Transition Tables</vt:lpstr>
      <vt:lpstr>Finite-State Model (cont.)</vt:lpstr>
      <vt:lpstr>State Transition Diagram – Print server</vt:lpstr>
      <vt:lpstr>Exercise: Kiosk States</vt:lpstr>
      <vt:lpstr>Key concepts</vt:lpstr>
      <vt:lpstr>Terms to remember</vt:lpstr>
      <vt:lpstr>4. Structure-based or White-box</vt:lpstr>
      <vt:lpstr>Structure-based Fundamentals</vt:lpstr>
      <vt:lpstr>Code Coverage</vt:lpstr>
      <vt:lpstr>Code Coverage Example</vt:lpstr>
      <vt:lpstr>Code Coverage as a Test Design Tool</vt:lpstr>
      <vt:lpstr>McCabe Cyclomatic Complexity</vt:lpstr>
      <vt:lpstr>McCabe Cyclomatic Complexity (cont.)</vt:lpstr>
      <vt:lpstr>Cyclomatic Complexity of Factorial</vt:lpstr>
      <vt:lpstr>McCabe Cyclomatic Complexity (cont.)</vt:lpstr>
      <vt:lpstr>Basis paths and tests</vt:lpstr>
      <vt:lpstr>Basis Paths and Tests (cont.)</vt:lpstr>
      <vt:lpstr>Key concepts</vt:lpstr>
      <vt:lpstr>Terms to remember</vt:lpstr>
      <vt:lpstr>5. Experience-based Techniques</vt:lpstr>
      <vt:lpstr>Experience-based Tests</vt:lpstr>
      <vt:lpstr>Common Experience-Based Approaches</vt:lpstr>
      <vt:lpstr>Dynamic Test Strategies</vt:lpstr>
      <vt:lpstr>Exploratory Testing Case Study</vt:lpstr>
      <vt:lpstr>Key concepts</vt:lpstr>
      <vt:lpstr>Terms to remember</vt:lpstr>
      <vt:lpstr>6. Choosing Test Techniques</vt:lpstr>
      <vt:lpstr>Factors in Choosing Techniques</vt:lpstr>
      <vt:lpstr>The Dynamic / Pre-designed Spectrum</vt:lpstr>
      <vt:lpstr>Test Case Detail and Precision</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KV Sor</dc:creator>
  <cp:lastModifiedBy>GUNAVATHI A/P DURAISAMY</cp:lastModifiedBy>
  <cp:revision>964</cp:revision>
  <dcterms:created xsi:type="dcterms:W3CDTF">2015-01-15T03:09:27Z</dcterms:created>
  <dcterms:modified xsi:type="dcterms:W3CDTF">2020-01-15T05:26:53Z</dcterms:modified>
</cp:coreProperties>
</file>