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257" r:id="rId3"/>
    <p:sldId id="363" r:id="rId4"/>
    <p:sldId id="258" r:id="rId5"/>
    <p:sldId id="286" r:id="rId6"/>
    <p:sldId id="287" r:id="rId7"/>
    <p:sldId id="288" r:id="rId8"/>
    <p:sldId id="289" r:id="rId9"/>
    <p:sldId id="290" r:id="rId10"/>
    <p:sldId id="291" r:id="rId11"/>
    <p:sldId id="292" r:id="rId12"/>
    <p:sldId id="293" r:id="rId13"/>
    <p:sldId id="294" r:id="rId14"/>
    <p:sldId id="295" r:id="rId15"/>
    <p:sldId id="364" r:id="rId16"/>
    <p:sldId id="341" r:id="rId17"/>
    <p:sldId id="342" r:id="rId18"/>
    <p:sldId id="343" r:id="rId19"/>
    <p:sldId id="259" r:id="rId20"/>
    <p:sldId id="296" r:id="rId21"/>
    <p:sldId id="297" r:id="rId22"/>
    <p:sldId id="298"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44" r:id="rId37"/>
    <p:sldId id="345" r:id="rId38"/>
    <p:sldId id="346" r:id="rId39"/>
    <p:sldId id="347" r:id="rId40"/>
    <p:sldId id="260" r:id="rId41"/>
    <p:sldId id="313" r:id="rId42"/>
    <p:sldId id="314" r:id="rId43"/>
    <p:sldId id="315" r:id="rId44"/>
    <p:sldId id="316" r:id="rId45"/>
    <p:sldId id="365" r:id="rId46"/>
    <p:sldId id="350" r:id="rId47"/>
    <p:sldId id="351" r:id="rId48"/>
    <p:sldId id="283" r:id="rId49"/>
    <p:sldId id="317" r:id="rId50"/>
    <p:sldId id="318" r:id="rId51"/>
    <p:sldId id="319" r:id="rId52"/>
    <p:sldId id="352" r:id="rId53"/>
    <p:sldId id="353" r:id="rId54"/>
    <p:sldId id="354" r:id="rId55"/>
    <p:sldId id="355" r:id="rId56"/>
    <p:sldId id="284" r:id="rId57"/>
    <p:sldId id="320" r:id="rId58"/>
    <p:sldId id="321" r:id="rId59"/>
    <p:sldId id="322" r:id="rId60"/>
    <p:sldId id="323" r:id="rId61"/>
    <p:sldId id="324" r:id="rId62"/>
    <p:sldId id="356" r:id="rId63"/>
    <p:sldId id="357" r:id="rId64"/>
    <p:sldId id="358" r:id="rId65"/>
    <p:sldId id="359" r:id="rId66"/>
    <p:sldId id="285"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9" r:id="rId80"/>
    <p:sldId id="337" r:id="rId81"/>
    <p:sldId id="338" r:id="rId82"/>
    <p:sldId id="361" r:id="rId83"/>
    <p:sldId id="362"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357" autoAdjust="0"/>
  </p:normalViewPr>
  <p:slideViewPr>
    <p:cSldViewPr snapToGrid="0">
      <p:cViewPr varScale="1">
        <p:scale>
          <a:sx n="104" d="100"/>
          <a:sy n="104" d="100"/>
        </p:scale>
        <p:origin x="896" y="19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246BAE-76E1-4562-85EC-8DA1DEF5A8F9}" type="datetimeFigureOut">
              <a:rPr lang="en-US"/>
              <a:pPr/>
              <a:t>1/29/20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3EC51B-3DB2-4C6E-A3B8-9142FC354653}" type="slidenum">
              <a:rPr lang="en-US"/>
              <a:pPr/>
              <a:t>‹#›</a:t>
            </a:fld>
            <a:endParaRPr lang="en-US"/>
          </a:p>
        </p:txBody>
      </p:sp>
    </p:spTree>
    <p:extLst>
      <p:ext uri="{BB962C8B-B14F-4D97-AF65-F5344CB8AC3E}">
        <p14:creationId xmlns:p14="http://schemas.microsoft.com/office/powerpoint/2010/main" val="1937180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3EC51B-3DB2-4C6E-A3B8-9142FC354653}" type="slidenum">
              <a:rPr lang="en-US"/>
              <a:pPr/>
              <a:t>1</a:t>
            </a:fld>
            <a:endParaRPr lang="en-US"/>
          </a:p>
        </p:txBody>
      </p:sp>
    </p:spTree>
    <p:extLst>
      <p:ext uri="{BB962C8B-B14F-4D97-AF65-F5344CB8AC3E}">
        <p14:creationId xmlns:p14="http://schemas.microsoft.com/office/powerpoint/2010/main" val="286017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3EC51B-3DB2-4C6E-A3B8-9142FC354653}" type="slidenum">
              <a:rPr lang="en-US"/>
              <a:pPr/>
              <a:t>70</a:t>
            </a:fld>
            <a:endParaRPr lang="en-US"/>
          </a:p>
        </p:txBody>
      </p:sp>
    </p:spTree>
    <p:extLst>
      <p:ext uri="{BB962C8B-B14F-4D97-AF65-F5344CB8AC3E}">
        <p14:creationId xmlns:p14="http://schemas.microsoft.com/office/powerpoint/2010/main" val="2959906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3EC51B-3DB2-4C6E-A3B8-9142FC354653}" type="slidenum">
              <a:rPr lang="en-US"/>
              <a:pPr/>
              <a:t>71</a:t>
            </a:fld>
            <a:endParaRPr lang="en-US"/>
          </a:p>
        </p:txBody>
      </p:sp>
    </p:spTree>
    <p:extLst>
      <p:ext uri="{BB962C8B-B14F-4D97-AF65-F5344CB8AC3E}">
        <p14:creationId xmlns:p14="http://schemas.microsoft.com/office/powerpoint/2010/main" val="2157880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3EC51B-3DB2-4C6E-A3B8-9142FC354653}" type="slidenum">
              <a:rPr lang="en-US"/>
              <a:pPr/>
              <a:t>72</a:t>
            </a:fld>
            <a:endParaRPr lang="en-US"/>
          </a:p>
        </p:txBody>
      </p:sp>
    </p:spTree>
    <p:extLst>
      <p:ext uri="{BB962C8B-B14F-4D97-AF65-F5344CB8AC3E}">
        <p14:creationId xmlns:p14="http://schemas.microsoft.com/office/powerpoint/2010/main" val="532478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3EC51B-3DB2-4C6E-A3B8-9142FC354653}" type="slidenum">
              <a:rPr lang="en-US"/>
              <a:pPr/>
              <a:t>73</a:t>
            </a:fld>
            <a:endParaRPr lang="en-US"/>
          </a:p>
        </p:txBody>
      </p:sp>
    </p:spTree>
    <p:extLst>
      <p:ext uri="{BB962C8B-B14F-4D97-AF65-F5344CB8AC3E}">
        <p14:creationId xmlns:p14="http://schemas.microsoft.com/office/powerpoint/2010/main" val="314029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3EC51B-3DB2-4C6E-A3B8-9142FC354653}" type="slidenum">
              <a:rPr lang="en-US"/>
              <a:pPr/>
              <a:t>74</a:t>
            </a:fld>
            <a:endParaRPr lang="en-US"/>
          </a:p>
        </p:txBody>
      </p:sp>
    </p:spTree>
    <p:extLst>
      <p:ext uri="{BB962C8B-B14F-4D97-AF65-F5344CB8AC3E}">
        <p14:creationId xmlns:p14="http://schemas.microsoft.com/office/powerpoint/2010/main" val="942712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3EC51B-3DB2-4C6E-A3B8-9142FC354653}" type="slidenum">
              <a:rPr lang="en-US"/>
              <a:pPr/>
              <a:t>75</a:t>
            </a:fld>
            <a:endParaRPr lang="en-US"/>
          </a:p>
        </p:txBody>
      </p:sp>
    </p:spTree>
    <p:extLst>
      <p:ext uri="{BB962C8B-B14F-4D97-AF65-F5344CB8AC3E}">
        <p14:creationId xmlns:p14="http://schemas.microsoft.com/office/powerpoint/2010/main" val="3396221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3EC51B-3DB2-4C6E-A3B8-9142FC354653}" type="slidenum">
              <a:rPr lang="en-US"/>
              <a:pPr/>
              <a:t>76</a:t>
            </a:fld>
            <a:endParaRPr lang="en-US"/>
          </a:p>
        </p:txBody>
      </p:sp>
    </p:spTree>
    <p:extLst>
      <p:ext uri="{BB962C8B-B14F-4D97-AF65-F5344CB8AC3E}">
        <p14:creationId xmlns:p14="http://schemas.microsoft.com/office/powerpoint/2010/main" val="3287984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3EC51B-3DB2-4C6E-A3B8-9142FC354653}" type="slidenum">
              <a:rPr lang="en-US"/>
              <a:pPr/>
              <a:t>77</a:t>
            </a:fld>
            <a:endParaRPr lang="en-US"/>
          </a:p>
        </p:txBody>
      </p:sp>
    </p:spTree>
    <p:extLst>
      <p:ext uri="{BB962C8B-B14F-4D97-AF65-F5344CB8AC3E}">
        <p14:creationId xmlns:p14="http://schemas.microsoft.com/office/powerpoint/2010/main" val="3102071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3EC51B-3DB2-4C6E-A3B8-9142FC354653}" type="slidenum">
              <a:rPr lang="en-US"/>
              <a:pPr/>
              <a:t>78</a:t>
            </a:fld>
            <a:endParaRPr lang="en-US"/>
          </a:p>
        </p:txBody>
      </p:sp>
    </p:spTree>
    <p:extLst>
      <p:ext uri="{BB962C8B-B14F-4D97-AF65-F5344CB8AC3E}">
        <p14:creationId xmlns:p14="http://schemas.microsoft.com/office/powerpoint/2010/main" val="3301968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3EC51B-3DB2-4C6E-A3B8-9142FC354653}" type="slidenum">
              <a:rPr lang="en-US"/>
              <a:pPr/>
              <a:t>79</a:t>
            </a:fld>
            <a:endParaRPr lang="en-US"/>
          </a:p>
        </p:txBody>
      </p:sp>
    </p:spTree>
    <p:extLst>
      <p:ext uri="{BB962C8B-B14F-4D97-AF65-F5344CB8AC3E}">
        <p14:creationId xmlns:p14="http://schemas.microsoft.com/office/powerpoint/2010/main" val="164689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3EC51B-3DB2-4C6E-A3B8-9142FC354653}" type="slidenum">
              <a:rPr lang="en-US"/>
              <a:pPr/>
              <a:t>2</a:t>
            </a:fld>
            <a:endParaRPr lang="en-US"/>
          </a:p>
        </p:txBody>
      </p:sp>
    </p:spTree>
    <p:extLst>
      <p:ext uri="{BB962C8B-B14F-4D97-AF65-F5344CB8AC3E}">
        <p14:creationId xmlns:p14="http://schemas.microsoft.com/office/powerpoint/2010/main" val="21896246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3EC51B-3DB2-4C6E-A3B8-9142FC354653}" type="slidenum">
              <a:rPr lang="en-US"/>
              <a:pPr/>
              <a:t>80</a:t>
            </a:fld>
            <a:endParaRPr lang="en-US"/>
          </a:p>
        </p:txBody>
      </p:sp>
    </p:spTree>
    <p:extLst>
      <p:ext uri="{BB962C8B-B14F-4D97-AF65-F5344CB8AC3E}">
        <p14:creationId xmlns:p14="http://schemas.microsoft.com/office/powerpoint/2010/main" val="155157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3EC51B-3DB2-4C6E-A3B8-9142FC354653}" type="slidenum">
              <a:rPr lang="en-US"/>
              <a:pPr/>
              <a:t>81</a:t>
            </a:fld>
            <a:endParaRPr lang="en-US"/>
          </a:p>
        </p:txBody>
      </p:sp>
    </p:spTree>
    <p:extLst>
      <p:ext uri="{BB962C8B-B14F-4D97-AF65-F5344CB8AC3E}">
        <p14:creationId xmlns:p14="http://schemas.microsoft.com/office/powerpoint/2010/main" val="2076603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3EC51B-3DB2-4C6E-A3B8-9142FC354653}" type="slidenum">
              <a:rPr lang="en-US"/>
              <a:pPr/>
              <a:t>4</a:t>
            </a:fld>
            <a:endParaRPr lang="en-US"/>
          </a:p>
        </p:txBody>
      </p:sp>
    </p:spTree>
    <p:extLst>
      <p:ext uri="{BB962C8B-B14F-4D97-AF65-F5344CB8AC3E}">
        <p14:creationId xmlns:p14="http://schemas.microsoft.com/office/powerpoint/2010/main" val="1684754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Smoke test ensures </a:t>
            </a:r>
            <a:r>
              <a:rPr lang="en-GB" dirty="0"/>
              <a:t>the most important functions work.</a:t>
            </a:r>
          </a:p>
        </p:txBody>
      </p:sp>
      <p:sp>
        <p:nvSpPr>
          <p:cNvPr id="4" name="Slide Number Placeholder 3"/>
          <p:cNvSpPr>
            <a:spLocks noGrp="1"/>
          </p:cNvSpPr>
          <p:nvPr>
            <p:ph type="sldNum" sz="quarter" idx="10"/>
          </p:nvPr>
        </p:nvSpPr>
        <p:spPr/>
        <p:txBody>
          <a:bodyPr/>
          <a:lstStyle/>
          <a:p>
            <a:fld id="{C23EC51B-3DB2-4C6E-A3B8-9142FC354653}" type="slidenum">
              <a:rPr lang="en-US" smtClean="0"/>
              <a:pPr/>
              <a:t>25</a:t>
            </a:fld>
            <a:endParaRPr lang="en-US"/>
          </a:p>
        </p:txBody>
      </p:sp>
    </p:spTree>
    <p:extLst>
      <p:ext uri="{BB962C8B-B14F-4D97-AF65-F5344CB8AC3E}">
        <p14:creationId xmlns:p14="http://schemas.microsoft.com/office/powerpoint/2010/main" val="234775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3EC51B-3DB2-4C6E-A3B8-9142FC354653}" type="slidenum">
              <a:rPr lang="en-US"/>
              <a:pPr/>
              <a:t>61</a:t>
            </a:fld>
            <a:endParaRPr lang="en-US"/>
          </a:p>
        </p:txBody>
      </p:sp>
    </p:spTree>
    <p:extLst>
      <p:ext uri="{BB962C8B-B14F-4D97-AF65-F5344CB8AC3E}">
        <p14:creationId xmlns:p14="http://schemas.microsoft.com/office/powerpoint/2010/main" val="1238528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3EC51B-3DB2-4C6E-A3B8-9142FC354653}" type="slidenum">
              <a:rPr lang="en-US"/>
              <a:pPr/>
              <a:t>66</a:t>
            </a:fld>
            <a:endParaRPr lang="en-US"/>
          </a:p>
        </p:txBody>
      </p:sp>
    </p:spTree>
    <p:extLst>
      <p:ext uri="{BB962C8B-B14F-4D97-AF65-F5344CB8AC3E}">
        <p14:creationId xmlns:p14="http://schemas.microsoft.com/office/powerpoint/2010/main" val="3639299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3EC51B-3DB2-4C6E-A3B8-9142FC354653}" type="slidenum">
              <a:rPr lang="en-US"/>
              <a:pPr/>
              <a:t>67</a:t>
            </a:fld>
            <a:endParaRPr lang="en-US"/>
          </a:p>
        </p:txBody>
      </p:sp>
    </p:spTree>
    <p:extLst>
      <p:ext uri="{BB962C8B-B14F-4D97-AF65-F5344CB8AC3E}">
        <p14:creationId xmlns:p14="http://schemas.microsoft.com/office/powerpoint/2010/main" val="705440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3EC51B-3DB2-4C6E-A3B8-9142FC354653}" type="slidenum">
              <a:rPr lang="en-US"/>
              <a:pPr/>
              <a:t>68</a:t>
            </a:fld>
            <a:endParaRPr lang="en-US"/>
          </a:p>
        </p:txBody>
      </p:sp>
    </p:spTree>
    <p:extLst>
      <p:ext uri="{BB962C8B-B14F-4D97-AF65-F5344CB8AC3E}">
        <p14:creationId xmlns:p14="http://schemas.microsoft.com/office/powerpoint/2010/main" val="2140088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3EC51B-3DB2-4C6E-A3B8-9142FC354653}" type="slidenum">
              <a:rPr lang="en-US"/>
              <a:pPr/>
              <a:t>69</a:t>
            </a:fld>
            <a:endParaRPr lang="en-US"/>
          </a:p>
        </p:txBody>
      </p:sp>
    </p:spTree>
    <p:extLst>
      <p:ext uri="{BB962C8B-B14F-4D97-AF65-F5344CB8AC3E}">
        <p14:creationId xmlns:p14="http://schemas.microsoft.com/office/powerpoint/2010/main" val="1438026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pPr/>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
        <p:nvSpPr>
          <p:cNvPr id="7" name="TextBox 6"/>
          <p:cNvSpPr txBox="1"/>
          <p:nvPr userDrawn="1"/>
        </p:nvSpPr>
        <p:spPr>
          <a:xfrm>
            <a:off x="0" y="0"/>
            <a:ext cx="12192000" cy="615553"/>
          </a:xfrm>
          <a:prstGeom prst="rect">
            <a:avLst/>
          </a:prstGeom>
          <a:solidFill>
            <a:srgbClr val="00B0F0"/>
          </a:solidFill>
        </p:spPr>
        <p:txBody>
          <a:bodyPr wrap="square" tIns="0" bIns="0" rtlCol="0">
            <a:spAutoFit/>
          </a:bodyPr>
          <a:lstStyle/>
          <a:p>
            <a:pPr algn="ctr"/>
            <a:r>
              <a:rPr lang="en-US" sz="2200" b="1" dirty="0"/>
              <a:t>RBCS</a:t>
            </a:r>
          </a:p>
          <a:p>
            <a:pPr algn="ctr"/>
            <a:r>
              <a:rPr lang="en-US" dirty="0"/>
              <a:t>www.rbcs-us.com</a:t>
            </a:r>
            <a:endParaRPr lang="en-GB" dirty="0"/>
          </a:p>
        </p:txBody>
      </p:sp>
    </p:spTree>
    <p:extLst>
      <p:ext uri="{BB962C8B-B14F-4D97-AF65-F5344CB8AC3E}">
        <p14:creationId xmlns:p14="http://schemas.microsoft.com/office/powerpoint/2010/main" val="2447475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pPr/>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4073667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pPr/>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1931305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10515600" cy="914400"/>
          </a:xfrm>
        </p:spPr>
        <p:txBody>
          <a:bodyPr lIns="0" rIns="0" bIns="0"/>
          <a:lstStyle/>
          <a:p>
            <a:r>
              <a:rPr lang="en-US" dirty="0"/>
              <a:t>Click to edit Master title style</a:t>
            </a:r>
          </a:p>
        </p:txBody>
      </p:sp>
      <p:sp>
        <p:nvSpPr>
          <p:cNvPr id="3" name="Content Placeholder 2"/>
          <p:cNvSpPr>
            <a:spLocks noGrp="1"/>
          </p:cNvSpPr>
          <p:nvPr>
            <p:ph idx="1"/>
          </p:nvPr>
        </p:nvSpPr>
        <p:spPr>
          <a:xfrm>
            <a:off x="838200" y="1447800"/>
            <a:ext cx="10515600" cy="4908549"/>
          </a:xfrm>
        </p:spPr>
        <p:txBody>
          <a:bodyPr lIns="0" tIns="0" rIns="0" bIns="0"/>
          <a:lstStyle>
            <a:lvl2pPr>
              <a:defRPr sz="2600"/>
            </a:lvl2pPr>
            <a:lvl3pPr>
              <a:defRPr sz="2400"/>
            </a:lvl3pPr>
            <a:lvl4pPr>
              <a:defRPr sz="22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pPr/>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
        <p:nvSpPr>
          <p:cNvPr id="7" name="TextBox 6"/>
          <p:cNvSpPr txBox="1"/>
          <p:nvPr userDrawn="1"/>
        </p:nvSpPr>
        <p:spPr>
          <a:xfrm>
            <a:off x="0" y="0"/>
            <a:ext cx="12192000" cy="615553"/>
          </a:xfrm>
          <a:prstGeom prst="rect">
            <a:avLst/>
          </a:prstGeom>
          <a:solidFill>
            <a:srgbClr val="00B0F0"/>
          </a:solidFill>
        </p:spPr>
        <p:txBody>
          <a:bodyPr wrap="square" tIns="0" bIns="0" rtlCol="0">
            <a:spAutoFit/>
          </a:bodyPr>
          <a:lstStyle/>
          <a:p>
            <a:pPr algn="ctr"/>
            <a:r>
              <a:rPr lang="en-US" sz="2200" b="1" dirty="0"/>
              <a:t>RBCS</a:t>
            </a:r>
          </a:p>
          <a:p>
            <a:pPr algn="ctr"/>
            <a:r>
              <a:rPr lang="en-US" dirty="0"/>
              <a:t>www.rbcs-us.com</a:t>
            </a:r>
            <a:endParaRPr lang="en-GB" dirty="0"/>
          </a:p>
        </p:txBody>
      </p:sp>
    </p:spTree>
    <p:extLst>
      <p:ext uri="{BB962C8B-B14F-4D97-AF65-F5344CB8AC3E}">
        <p14:creationId xmlns:p14="http://schemas.microsoft.com/office/powerpoint/2010/main" val="3750866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pPr/>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821125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pPr/>
              <a:t>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189516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pPr/>
              <a:t>1/29/20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880514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pPr/>
              <a:t>1/29/20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3205484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pPr/>
              <a:t>1/29/20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23211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pPr/>
              <a:t>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4167681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pPr/>
              <a:t>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3453901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pPr/>
              <a:t>1/29/20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712059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26698"/>
            <a:ext cx="9144000" cy="2387600"/>
          </a:xfrm>
        </p:spPr>
        <p:txBody>
          <a:bodyPr/>
          <a:lstStyle/>
          <a:p>
            <a:r>
              <a:rPr lang="en-GB" dirty="0"/>
              <a:t>Test Management</a:t>
            </a:r>
            <a:endParaRPr lang="en-US" dirty="0"/>
          </a:p>
        </p:txBody>
      </p:sp>
      <p:sp>
        <p:nvSpPr>
          <p:cNvPr id="3" name="Subtitle 2"/>
          <p:cNvSpPr>
            <a:spLocks noGrp="1"/>
          </p:cNvSpPr>
          <p:nvPr>
            <p:ph type="subTitle" idx="1"/>
          </p:nvPr>
        </p:nvSpPr>
        <p:spPr>
          <a:xfrm>
            <a:off x="1524000" y="1488282"/>
            <a:ext cx="9144000" cy="1655762"/>
          </a:xfrm>
        </p:spPr>
        <p:txBody>
          <a:bodyPr>
            <a:normAutofit/>
          </a:bodyPr>
          <a:lstStyle/>
          <a:p>
            <a:r>
              <a:rPr lang="en-US" sz="6000" dirty="0"/>
              <a:t>Chapter 5</a:t>
            </a:r>
          </a:p>
        </p:txBody>
      </p:sp>
    </p:spTree>
    <p:extLst>
      <p:ext uri="{BB962C8B-B14F-4D97-AF65-F5344CB8AC3E}">
        <p14:creationId xmlns:p14="http://schemas.microsoft.com/office/powerpoint/2010/main" val="1804289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Role of Testers</a:t>
            </a:r>
          </a:p>
        </p:txBody>
      </p:sp>
      <p:sp>
        <p:nvSpPr>
          <p:cNvPr id="3" name="Content Placeholder 2"/>
          <p:cNvSpPr>
            <a:spLocks noGrp="1"/>
          </p:cNvSpPr>
          <p:nvPr>
            <p:ph idx="1"/>
          </p:nvPr>
        </p:nvSpPr>
        <p:spPr>
          <a:xfrm>
            <a:off x="838200" y="1447800"/>
            <a:ext cx="10515600" cy="5257800"/>
          </a:xfrm>
        </p:spPr>
        <p:txBody>
          <a:bodyPr>
            <a:normAutofit lnSpcReduction="10000"/>
          </a:bodyPr>
          <a:lstStyle/>
          <a:p>
            <a:r>
              <a:rPr lang="en-GB" dirty="0"/>
              <a:t>Review and contribute to test plans</a:t>
            </a:r>
          </a:p>
          <a:p>
            <a:r>
              <a:rPr lang="en-GB" dirty="0"/>
              <a:t>Analyse, review and assess user requirements, specifications</a:t>
            </a:r>
          </a:p>
          <a:p>
            <a:r>
              <a:rPr lang="en-GB" dirty="0"/>
              <a:t>Create test suites, cases, data and procedures</a:t>
            </a:r>
          </a:p>
          <a:p>
            <a:r>
              <a:rPr lang="en-GB" dirty="0"/>
              <a:t>Set up the test environment</a:t>
            </a:r>
          </a:p>
          <a:p>
            <a:r>
              <a:rPr lang="en-GB" dirty="0"/>
              <a:t>Implement tests on all test levels</a:t>
            </a:r>
          </a:p>
          <a:p>
            <a:r>
              <a:rPr lang="en-GB" dirty="0"/>
              <a:t>Execute and log the tests, evaluate results and document problems found</a:t>
            </a:r>
          </a:p>
          <a:p>
            <a:r>
              <a:rPr lang="en-GB" dirty="0"/>
              <a:t>Monitor testing using the appropriate tools</a:t>
            </a:r>
          </a:p>
          <a:p>
            <a:r>
              <a:rPr lang="en-GB" dirty="0"/>
              <a:t>Automate tests</a:t>
            </a:r>
          </a:p>
          <a:p>
            <a:r>
              <a:rPr lang="en-GB" dirty="0"/>
              <a:t>Measure performance of components and systems</a:t>
            </a:r>
          </a:p>
          <a:p>
            <a:r>
              <a:rPr lang="en-GB" dirty="0"/>
              <a:t>Review each others’ tests</a:t>
            </a:r>
          </a:p>
        </p:txBody>
      </p:sp>
    </p:spTree>
    <p:extLst>
      <p:ext uri="{BB962C8B-B14F-4D97-AF65-F5344CB8AC3E}">
        <p14:creationId xmlns:p14="http://schemas.microsoft.com/office/powerpoint/2010/main" val="1726956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Refining the Tester Position</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The right positions for your team depends on the skill you need. Be sure to balance skills and positions across the test team – skills are complimentary and the whole can be greater than the sum of the parts.</a:t>
            </a:r>
          </a:p>
          <a:p>
            <a:r>
              <a:rPr lang="en-GB" dirty="0"/>
              <a:t>Test engineers (senior level)</a:t>
            </a:r>
          </a:p>
          <a:p>
            <a:pPr lvl="1"/>
            <a:r>
              <a:rPr lang="en-GB" dirty="0"/>
              <a:t>Technical peers of programmers (who chose testing as a specialty)</a:t>
            </a:r>
          </a:p>
          <a:p>
            <a:pPr lvl="1"/>
            <a:r>
              <a:rPr lang="en-GB" dirty="0"/>
              <a:t>Write test cases, organise test suites</a:t>
            </a:r>
          </a:p>
          <a:p>
            <a:pPr lvl="1"/>
            <a:r>
              <a:rPr lang="en-GB" dirty="0"/>
              <a:t>Create, customise and use advanced test tools</a:t>
            </a:r>
          </a:p>
          <a:p>
            <a:pPr lvl="1"/>
            <a:r>
              <a:rPr lang="en-GB" dirty="0"/>
              <a:t>Have unique testing skills</a:t>
            </a:r>
          </a:p>
          <a:p>
            <a:pPr lvl="1"/>
            <a:endParaRPr lang="en-GB" dirty="0"/>
          </a:p>
        </p:txBody>
      </p:sp>
    </p:spTree>
    <p:extLst>
      <p:ext uri="{BB962C8B-B14F-4D97-AF65-F5344CB8AC3E}">
        <p14:creationId xmlns:p14="http://schemas.microsoft.com/office/powerpoint/2010/main" val="1726956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Refining the Tester Position (cont.)</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Test technicians (lower level)</a:t>
            </a:r>
          </a:p>
          <a:p>
            <a:pPr lvl="1"/>
            <a:r>
              <a:rPr lang="en-GB" dirty="0"/>
              <a:t>Skilled and experienced tester / new</a:t>
            </a:r>
          </a:p>
          <a:p>
            <a:pPr lvl="1"/>
            <a:r>
              <a:rPr lang="en-GB" dirty="0"/>
              <a:t>May be an aspiring test engineer</a:t>
            </a:r>
          </a:p>
          <a:p>
            <a:pPr lvl="1"/>
            <a:r>
              <a:rPr lang="en-GB" dirty="0"/>
              <a:t>Run tests</a:t>
            </a:r>
          </a:p>
          <a:p>
            <a:pPr lvl="1"/>
            <a:r>
              <a:rPr lang="en-GB" dirty="0"/>
              <a:t>Reports bugs</a:t>
            </a:r>
          </a:p>
          <a:p>
            <a:pPr lvl="1"/>
            <a:r>
              <a:rPr lang="en-GB" dirty="0"/>
              <a:t>Updates test status</a:t>
            </a:r>
          </a:p>
          <a:p>
            <a:pPr lvl="1"/>
            <a:r>
              <a:rPr lang="en-GB" dirty="0"/>
              <a:t>Assists the test engineers</a:t>
            </a:r>
          </a:p>
          <a:p>
            <a:r>
              <a:rPr lang="en-GB" dirty="0"/>
              <a:t>Other test team members</a:t>
            </a:r>
          </a:p>
          <a:p>
            <a:pPr lvl="1"/>
            <a:r>
              <a:rPr lang="en-GB" dirty="0"/>
              <a:t>System and database administrators</a:t>
            </a:r>
          </a:p>
          <a:p>
            <a:pPr lvl="1"/>
            <a:r>
              <a:rPr lang="en-GB" dirty="0"/>
              <a:t>Release and configuration engineers</a:t>
            </a:r>
          </a:p>
          <a:p>
            <a:pPr lvl="1"/>
            <a:r>
              <a:rPr lang="en-GB" dirty="0"/>
              <a:t>Test tool smiths – to create test tools</a:t>
            </a:r>
          </a:p>
        </p:txBody>
      </p:sp>
    </p:spTree>
    <p:extLst>
      <p:ext uri="{BB962C8B-B14F-4D97-AF65-F5344CB8AC3E}">
        <p14:creationId xmlns:p14="http://schemas.microsoft.com/office/powerpoint/2010/main" val="1726956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Using Amateur Testers</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On many projects, amateur testers (people who do not test for their living) are used as part (or all) of the test team.</a:t>
            </a:r>
          </a:p>
          <a:p>
            <a:r>
              <a:rPr lang="en-GB" dirty="0"/>
              <a:t>Such people typically include project managers, quality managers, programmers, business and domain experts or infrastructure or IT operators.</a:t>
            </a:r>
          </a:p>
          <a:p>
            <a:r>
              <a:rPr lang="en-GB" dirty="0"/>
              <a:t>Such a test team often possesses strong skills in some areas (business domain or technology), but weak skills in others and no skills or substantial experience with testing.</a:t>
            </a:r>
          </a:p>
          <a:p>
            <a:pPr lvl="1"/>
            <a:r>
              <a:rPr lang="en-GB" dirty="0"/>
              <a:t>Example, programmers are often technically strong but weak in business domain knowledge</a:t>
            </a:r>
          </a:p>
          <a:p>
            <a:r>
              <a:rPr lang="en-GB" dirty="0"/>
              <a:t>Test is a special field, with special skills</a:t>
            </a:r>
          </a:p>
        </p:txBody>
      </p:sp>
    </p:spTree>
    <p:extLst>
      <p:ext uri="{BB962C8B-B14F-4D97-AF65-F5344CB8AC3E}">
        <p14:creationId xmlns:p14="http://schemas.microsoft.com/office/powerpoint/2010/main" val="1726956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Balancing the Skills</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Good test teams have right mix of skills based on tasks and activities</a:t>
            </a:r>
          </a:p>
          <a:p>
            <a:pPr lvl="1"/>
            <a:r>
              <a:rPr lang="en-GB" dirty="0"/>
              <a:t>Application/business domain expert</a:t>
            </a:r>
          </a:p>
          <a:p>
            <a:pPr lvl="2"/>
            <a:r>
              <a:rPr lang="en-GB" dirty="0"/>
              <a:t>Understands intended behaviour &amp; business problem</a:t>
            </a:r>
          </a:p>
          <a:p>
            <a:pPr lvl="1"/>
            <a:r>
              <a:rPr lang="en-GB" dirty="0"/>
              <a:t>Skilled tester</a:t>
            </a:r>
          </a:p>
          <a:p>
            <a:pPr lvl="2"/>
            <a:r>
              <a:rPr lang="en-GB" dirty="0"/>
              <a:t>Know quality risks and test techniques</a:t>
            </a:r>
          </a:p>
          <a:p>
            <a:pPr lvl="1"/>
            <a:r>
              <a:rPr lang="en-GB" dirty="0"/>
              <a:t>Technical guru</a:t>
            </a:r>
          </a:p>
          <a:p>
            <a:pPr lvl="2"/>
            <a:r>
              <a:rPr lang="en-GB" dirty="0"/>
              <a:t>Aware of technical issues and limitations – helpful for risk analysis, test design and incident isolation</a:t>
            </a:r>
          </a:p>
          <a:p>
            <a:r>
              <a:rPr lang="en-GB" dirty="0"/>
              <a:t>What is the right mix for</a:t>
            </a:r>
          </a:p>
          <a:p>
            <a:pPr lvl="2"/>
            <a:r>
              <a:rPr lang="en-GB" dirty="0"/>
              <a:t>Internet appliance testing?</a:t>
            </a:r>
          </a:p>
          <a:p>
            <a:pPr lvl="2"/>
            <a:r>
              <a:rPr lang="en-GB" dirty="0"/>
              <a:t>nuclear medicine testing?</a:t>
            </a:r>
          </a:p>
          <a:p>
            <a:pPr lvl="1"/>
            <a:endParaRPr lang="en-GB" dirty="0"/>
          </a:p>
        </p:txBody>
      </p:sp>
    </p:spTree>
    <p:extLst>
      <p:ext uri="{BB962C8B-B14F-4D97-AF65-F5344CB8AC3E}">
        <p14:creationId xmlns:p14="http://schemas.microsoft.com/office/powerpoint/2010/main" val="1726956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Exercise: </a:t>
            </a:r>
            <a:r>
              <a:rPr lang="en-GB" i="1" dirty="0" err="1"/>
              <a:t>Omninet</a:t>
            </a:r>
            <a:r>
              <a:rPr lang="en-GB" i="1" dirty="0"/>
              <a:t> Test Team</a:t>
            </a:r>
          </a:p>
        </p:txBody>
      </p:sp>
      <p:sp>
        <p:nvSpPr>
          <p:cNvPr id="3" name="Content Placeholder 2"/>
          <p:cNvSpPr>
            <a:spLocks noGrp="1"/>
          </p:cNvSpPr>
          <p:nvPr>
            <p:ph idx="1"/>
          </p:nvPr>
        </p:nvSpPr>
        <p:spPr/>
        <p:txBody>
          <a:bodyPr/>
          <a:lstStyle/>
          <a:p>
            <a:r>
              <a:rPr lang="en-US" dirty="0"/>
              <a:t>Imagine you are the test manager for the </a:t>
            </a:r>
            <a:r>
              <a:rPr lang="en-US" dirty="0" err="1"/>
              <a:t>Omninet</a:t>
            </a:r>
            <a:r>
              <a:rPr lang="en-US" dirty="0"/>
              <a:t> project, in charge of integration and system testing.</a:t>
            </a:r>
          </a:p>
          <a:p>
            <a:r>
              <a:rPr lang="en-US" dirty="0"/>
              <a:t>Sketch an organizational chart that shows how you would organize the </a:t>
            </a:r>
            <a:r>
              <a:rPr lang="en-US" dirty="0" err="1"/>
              <a:t>Omninet</a:t>
            </a:r>
            <a:r>
              <a:rPr lang="en-US" dirty="0"/>
              <a:t> test team.</a:t>
            </a:r>
          </a:p>
          <a:p>
            <a:r>
              <a:rPr lang="en-US" dirty="0"/>
              <a:t>Where would the test team fit into the </a:t>
            </a:r>
            <a:r>
              <a:rPr lang="en-US" dirty="0" err="1"/>
              <a:t>Omninet</a:t>
            </a:r>
            <a:r>
              <a:rPr lang="en-US" dirty="0"/>
              <a:t> project team?</a:t>
            </a:r>
          </a:p>
          <a:p>
            <a:r>
              <a:rPr lang="en-US" dirty="0"/>
              <a:t>Discuss.</a:t>
            </a:r>
          </a:p>
        </p:txBody>
      </p:sp>
    </p:spTree>
    <p:extLst>
      <p:ext uri="{BB962C8B-B14F-4D97-AF65-F5344CB8AC3E}">
        <p14:creationId xmlns:p14="http://schemas.microsoft.com/office/powerpoint/2010/main" val="3648213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E25D-D508-4245-B9D7-04424B558C71}"/>
              </a:ext>
            </a:extLst>
          </p:cNvPr>
          <p:cNvSpPr>
            <a:spLocks noGrp="1"/>
          </p:cNvSpPr>
          <p:nvPr>
            <p:ph type="title"/>
          </p:nvPr>
        </p:nvSpPr>
        <p:spPr/>
        <p:txBody>
          <a:bodyPr/>
          <a:lstStyle/>
          <a:p>
            <a:r>
              <a:rPr lang="en-US" dirty="0"/>
              <a:t>Key concepts</a:t>
            </a:r>
          </a:p>
        </p:txBody>
      </p:sp>
      <p:sp>
        <p:nvSpPr>
          <p:cNvPr id="3" name="Content Placeholder 2">
            <a:extLst>
              <a:ext uri="{FF2B5EF4-FFF2-40B4-BE49-F238E27FC236}">
                <a16:creationId xmlns:a16="http://schemas.microsoft.com/office/drawing/2014/main" id="{56FC4E97-F5B4-D744-A8C9-499C94834D81}"/>
              </a:ext>
            </a:extLst>
          </p:cNvPr>
          <p:cNvSpPr>
            <a:spLocks noGrp="1"/>
          </p:cNvSpPr>
          <p:nvPr>
            <p:ph idx="1"/>
          </p:nvPr>
        </p:nvSpPr>
        <p:spPr/>
        <p:txBody>
          <a:bodyPr/>
          <a:lstStyle/>
          <a:p>
            <a:pPr>
              <a:buFont typeface="Zapf Dingbats"/>
              <a:buChar char="✤"/>
            </a:pPr>
            <a:r>
              <a:rPr lang="en-US" dirty="0"/>
              <a:t>The importance of independent testing</a:t>
            </a:r>
          </a:p>
          <a:p>
            <a:pPr>
              <a:buFont typeface="Zapf Dingbats"/>
              <a:buChar char="✤"/>
            </a:pPr>
            <a:r>
              <a:rPr lang="en-US" dirty="0"/>
              <a:t>The benefits and drawbacks of independent testing</a:t>
            </a:r>
          </a:p>
          <a:p>
            <a:pPr>
              <a:buFont typeface="Zapf Dingbats"/>
              <a:buChar char="✤"/>
            </a:pPr>
            <a:r>
              <a:rPr lang="en-US" dirty="0"/>
              <a:t>Different team members to be considered for the organization of a test team</a:t>
            </a:r>
          </a:p>
          <a:p>
            <a:pPr>
              <a:buFont typeface="Zapf Dingbats"/>
              <a:buChar char="✤"/>
            </a:pPr>
            <a:r>
              <a:rPr lang="en-US" dirty="0"/>
              <a:t>Tasks of typical test leader and tester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65952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5443-5D74-994E-9BD6-8C1596A008CC}"/>
              </a:ext>
            </a:extLst>
          </p:cNvPr>
          <p:cNvSpPr>
            <a:spLocks noGrp="1"/>
          </p:cNvSpPr>
          <p:nvPr>
            <p:ph type="title"/>
          </p:nvPr>
        </p:nvSpPr>
        <p:spPr/>
        <p:txBody>
          <a:bodyPr/>
          <a:lstStyle/>
          <a:p>
            <a:r>
              <a:rPr lang="en-US" dirty="0"/>
              <a:t>Terms to remember</a:t>
            </a:r>
          </a:p>
        </p:txBody>
      </p:sp>
      <p:sp>
        <p:nvSpPr>
          <p:cNvPr id="3" name="Content Placeholder 2">
            <a:extLst>
              <a:ext uri="{FF2B5EF4-FFF2-40B4-BE49-F238E27FC236}">
                <a16:creationId xmlns:a16="http://schemas.microsoft.com/office/drawing/2014/main" id="{FA324F66-2866-6146-9DFD-2F91A09132C3}"/>
              </a:ext>
            </a:extLst>
          </p:cNvPr>
          <p:cNvSpPr>
            <a:spLocks noGrp="1"/>
          </p:cNvSpPr>
          <p:nvPr>
            <p:ph idx="1"/>
          </p:nvPr>
        </p:nvSpPr>
        <p:spPr/>
        <p:txBody>
          <a:bodyPr numCol="2"/>
          <a:lstStyle/>
          <a:p>
            <a:pPr>
              <a:buFont typeface="Zapf Dingbats"/>
              <a:buChar char="✤"/>
            </a:pPr>
            <a:r>
              <a:rPr lang="en-US" dirty="0"/>
              <a:t>Tester</a:t>
            </a:r>
          </a:p>
          <a:p>
            <a:pPr>
              <a:buFont typeface="Zapf Dingbats"/>
              <a:buChar char="✤"/>
            </a:pPr>
            <a:r>
              <a:rPr lang="en-US" dirty="0"/>
              <a:t>Test leader</a:t>
            </a:r>
          </a:p>
          <a:p>
            <a:pPr>
              <a:buFont typeface="Zapf Dingbats"/>
              <a:buChar char="✤"/>
            </a:pPr>
            <a:r>
              <a:rPr lang="en-US" dirty="0"/>
              <a:t>Test manager</a:t>
            </a:r>
          </a:p>
          <a:p>
            <a:pPr>
              <a:buFont typeface="Zapf Dingbats"/>
              <a:buChar char="✤"/>
            </a:pPr>
            <a:endParaRPr lang="en-US" dirty="0"/>
          </a:p>
          <a:p>
            <a:endParaRPr lang="en-US" dirty="0"/>
          </a:p>
        </p:txBody>
      </p:sp>
    </p:spTree>
    <p:extLst>
      <p:ext uri="{BB962C8B-B14F-4D97-AF65-F5344CB8AC3E}">
        <p14:creationId xmlns:p14="http://schemas.microsoft.com/office/powerpoint/2010/main" val="997787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AA0B-39A3-E440-BCDF-9DBBC38DDC52}"/>
              </a:ext>
            </a:extLst>
          </p:cNvPr>
          <p:cNvSpPr>
            <a:spLocks noGrp="1"/>
          </p:cNvSpPr>
          <p:nvPr>
            <p:ph type="ctrTitle"/>
          </p:nvPr>
        </p:nvSpPr>
        <p:spPr/>
        <p:txBody>
          <a:bodyPr/>
          <a:lstStyle/>
          <a:p>
            <a:r>
              <a:rPr lang="en-GB" dirty="0"/>
              <a:t>2. Test Planning and Estimation</a:t>
            </a:r>
            <a:endParaRPr lang="en-US" dirty="0"/>
          </a:p>
        </p:txBody>
      </p:sp>
      <p:sp>
        <p:nvSpPr>
          <p:cNvPr id="3" name="Subtitle 2">
            <a:extLst>
              <a:ext uri="{FF2B5EF4-FFF2-40B4-BE49-F238E27FC236}">
                <a16:creationId xmlns:a16="http://schemas.microsoft.com/office/drawing/2014/main" id="{2E84A8E2-9A7F-7844-9DFD-CD4D632876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84339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Developing Test Plans</a:t>
            </a:r>
          </a:p>
        </p:txBody>
      </p:sp>
      <p:sp>
        <p:nvSpPr>
          <p:cNvPr id="3" name="Content Placeholder 2"/>
          <p:cNvSpPr>
            <a:spLocks noGrp="1"/>
          </p:cNvSpPr>
          <p:nvPr>
            <p:ph idx="1"/>
          </p:nvPr>
        </p:nvSpPr>
        <p:spPr>
          <a:xfrm>
            <a:off x="838200" y="1447800"/>
            <a:ext cx="10515600" cy="5257800"/>
          </a:xfrm>
        </p:spPr>
        <p:txBody>
          <a:bodyPr>
            <a:normAutofit lnSpcReduction="10000"/>
          </a:bodyPr>
          <a:lstStyle/>
          <a:p>
            <a:r>
              <a:rPr lang="en-GB" dirty="0"/>
              <a:t>Why write and update test plan?</a:t>
            </a:r>
          </a:p>
          <a:p>
            <a:pPr lvl="1"/>
            <a:r>
              <a:rPr lang="en-GB" dirty="0"/>
              <a:t>Confront challenges, crystallise thinking, adapt to change</a:t>
            </a:r>
          </a:p>
          <a:p>
            <a:pPr lvl="1"/>
            <a:r>
              <a:rPr lang="en-GB" dirty="0"/>
              <a:t>Communicate plan to testers, peers, managers</a:t>
            </a:r>
          </a:p>
          <a:p>
            <a:r>
              <a:rPr lang="en-GB" dirty="0"/>
              <a:t>Consider multiple test plans when tests have</a:t>
            </a:r>
          </a:p>
          <a:p>
            <a:pPr lvl="1"/>
            <a:r>
              <a:rPr lang="en-GB" dirty="0"/>
              <a:t>Different time periods (e.g. phases and levels)</a:t>
            </a:r>
          </a:p>
          <a:p>
            <a:pPr lvl="1"/>
            <a:r>
              <a:rPr lang="en-GB" dirty="0"/>
              <a:t>Different methodologies and tools (e.g. performance and functionality)</a:t>
            </a:r>
          </a:p>
          <a:p>
            <a:pPr lvl="1"/>
            <a:r>
              <a:rPr lang="en-GB" dirty="0"/>
              <a:t>Different objectives (e.g. system test and beta test)</a:t>
            </a:r>
          </a:p>
          <a:p>
            <a:pPr lvl="1"/>
            <a:r>
              <a:rPr lang="en-GB" dirty="0"/>
              <a:t>Different audiences (e.g. hardware and software test)</a:t>
            </a:r>
          </a:p>
          <a:p>
            <a:r>
              <a:rPr lang="en-GB" dirty="0"/>
              <a:t>You may want a master test plan – avoid gaps or overlaps</a:t>
            </a:r>
          </a:p>
          <a:p>
            <a:r>
              <a:rPr lang="en-GB" dirty="0"/>
              <a:t>Circulate one or two drafts</a:t>
            </a:r>
          </a:p>
          <a:p>
            <a:pPr lvl="1"/>
            <a:r>
              <a:rPr lang="en-GB" dirty="0"/>
              <a:t>Promotes early feedback and discussion</a:t>
            </a:r>
          </a:p>
          <a:p>
            <a:pPr lvl="1"/>
            <a:r>
              <a:rPr lang="en-GB" dirty="0"/>
              <a:t>Prevents wasted time if you’re on the wrong track</a:t>
            </a:r>
          </a:p>
        </p:txBody>
      </p:sp>
    </p:spTree>
    <p:extLst>
      <p:ext uri="{BB962C8B-B14F-4D97-AF65-F5344CB8AC3E}">
        <p14:creationId xmlns:p14="http://schemas.microsoft.com/office/powerpoint/2010/main" val="1726956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Topics</a:t>
            </a:r>
            <a:endParaRPr lang="en-US" dirty="0"/>
          </a:p>
        </p:txBody>
      </p:sp>
      <p:sp>
        <p:nvSpPr>
          <p:cNvPr id="3" name="Content Placeholder 2"/>
          <p:cNvSpPr>
            <a:spLocks noGrp="1"/>
          </p:cNvSpPr>
          <p:nvPr>
            <p:ph idx="1"/>
          </p:nvPr>
        </p:nvSpPr>
        <p:spPr/>
        <p:txBody>
          <a:bodyPr/>
          <a:lstStyle/>
          <a:p>
            <a:pPr marL="514350" indent="-514350">
              <a:buAutoNum type="arabicPeriod"/>
            </a:pPr>
            <a:r>
              <a:rPr lang="en-GB" dirty="0"/>
              <a:t>Test organisation</a:t>
            </a:r>
          </a:p>
          <a:p>
            <a:pPr marL="514350" indent="-514350">
              <a:buAutoNum type="arabicPeriod"/>
            </a:pPr>
            <a:r>
              <a:rPr lang="en-GB" dirty="0"/>
              <a:t>Test planning and estimation</a:t>
            </a:r>
          </a:p>
          <a:p>
            <a:pPr marL="514350" indent="-514350">
              <a:buAutoNum type="arabicPeriod"/>
            </a:pPr>
            <a:r>
              <a:rPr lang="en-GB" dirty="0"/>
              <a:t>Test progress monitoring and control</a:t>
            </a:r>
          </a:p>
          <a:p>
            <a:pPr marL="514350" indent="-514350">
              <a:buAutoNum type="arabicPeriod"/>
            </a:pPr>
            <a:r>
              <a:rPr lang="en-GB" dirty="0"/>
              <a:t>Configuration management</a:t>
            </a:r>
          </a:p>
          <a:p>
            <a:pPr marL="514350" indent="-514350">
              <a:buAutoNum type="arabicPeriod"/>
            </a:pPr>
            <a:r>
              <a:rPr lang="en-GB" dirty="0"/>
              <a:t>Risk and testing</a:t>
            </a:r>
          </a:p>
          <a:p>
            <a:pPr marL="514350" indent="-514350">
              <a:buAutoNum type="arabicPeriod"/>
            </a:pPr>
            <a:r>
              <a:rPr lang="en-GB" dirty="0"/>
              <a:t>Incident management</a:t>
            </a:r>
          </a:p>
        </p:txBody>
      </p:sp>
    </p:spTree>
    <p:extLst>
      <p:ext uri="{BB962C8B-B14F-4D97-AF65-F5344CB8AC3E}">
        <p14:creationId xmlns:p14="http://schemas.microsoft.com/office/powerpoint/2010/main" val="719885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Test Planning Activities</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Define test approach, test levels</a:t>
            </a:r>
          </a:p>
          <a:p>
            <a:r>
              <a:rPr lang="en-GB" dirty="0"/>
              <a:t>Integrate, coordinate testing into the life cycle</a:t>
            </a:r>
          </a:p>
          <a:p>
            <a:r>
              <a:rPr lang="en-GB" dirty="0"/>
              <a:t>Decide who, what, when, how of testing</a:t>
            </a:r>
          </a:p>
          <a:p>
            <a:r>
              <a:rPr lang="en-GB" dirty="0"/>
              <a:t>Assign resources for test tasks</a:t>
            </a:r>
          </a:p>
          <a:p>
            <a:r>
              <a:rPr lang="en-GB" dirty="0"/>
              <a:t>Define the test documentation</a:t>
            </a:r>
          </a:p>
          <a:p>
            <a:r>
              <a:rPr lang="en-GB" dirty="0"/>
              <a:t>Set the level of detail for test cases, procedures in order to provide enough information to support reproducible test preparation and execution</a:t>
            </a:r>
          </a:p>
          <a:p>
            <a:r>
              <a:rPr lang="en-GB" dirty="0"/>
              <a:t>Select test monitoring, controlling and reporting metrics, charts and reports (deliverables)</a:t>
            </a:r>
          </a:p>
        </p:txBody>
      </p:sp>
    </p:spTree>
    <p:extLst>
      <p:ext uri="{BB962C8B-B14F-4D97-AF65-F5344CB8AC3E}">
        <p14:creationId xmlns:p14="http://schemas.microsoft.com/office/powerpoint/2010/main" val="1726956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IEEE 829 Test Plan</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A test plan is a subproject plan for the testing part of a project and includes the sections shown in the next slide</a:t>
            </a:r>
          </a:p>
          <a:p>
            <a:r>
              <a:rPr lang="en-GB" dirty="0"/>
              <a:t>You can adapt the IEEE 829 outline for use for each detail (e.g. level or phase) test plan as well as the master test plan</a:t>
            </a:r>
          </a:p>
          <a:p>
            <a:r>
              <a:rPr lang="en-GB" dirty="0"/>
              <a:t>You can create your own template or outline too</a:t>
            </a:r>
          </a:p>
          <a:p>
            <a:r>
              <a:rPr lang="en-GB" dirty="0"/>
              <a:t>Test planning influences (and is influenced by) test policy of the test organisation, the scope of testing, objectives, risks, constraints, criticality, testability and the availability of resources</a:t>
            </a:r>
          </a:p>
        </p:txBody>
      </p:sp>
    </p:spTree>
    <p:extLst>
      <p:ext uri="{BB962C8B-B14F-4D97-AF65-F5344CB8AC3E}">
        <p14:creationId xmlns:p14="http://schemas.microsoft.com/office/powerpoint/2010/main" val="1726956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IEEE 829 Test Plan Outline</a:t>
            </a:r>
          </a:p>
        </p:txBody>
      </p:sp>
      <p:sp>
        <p:nvSpPr>
          <p:cNvPr id="3" name="Content Placeholder 2"/>
          <p:cNvSpPr>
            <a:spLocks noGrp="1"/>
          </p:cNvSpPr>
          <p:nvPr>
            <p:ph idx="1"/>
          </p:nvPr>
        </p:nvSpPr>
        <p:spPr>
          <a:xfrm>
            <a:off x="838200" y="1447800"/>
            <a:ext cx="10987216" cy="5257800"/>
          </a:xfrm>
        </p:spPr>
        <p:txBody>
          <a:bodyPr numCol="2">
            <a:normAutofit lnSpcReduction="10000"/>
          </a:bodyPr>
          <a:lstStyle/>
          <a:p>
            <a:r>
              <a:rPr lang="en-GB" dirty="0"/>
              <a:t>Test plan identifier</a:t>
            </a:r>
          </a:p>
          <a:p>
            <a:r>
              <a:rPr lang="en-GB" dirty="0"/>
              <a:t>Introduction</a:t>
            </a:r>
          </a:p>
          <a:p>
            <a:r>
              <a:rPr lang="en-GB" dirty="0"/>
              <a:t>Test items (i.e. what’s delivered for testing)</a:t>
            </a:r>
          </a:p>
          <a:p>
            <a:r>
              <a:rPr lang="en-GB" dirty="0"/>
              <a:t>Features to be tested</a:t>
            </a:r>
          </a:p>
          <a:p>
            <a:r>
              <a:rPr lang="en-GB" dirty="0"/>
              <a:t>Features not to be tested</a:t>
            </a:r>
          </a:p>
          <a:p>
            <a:r>
              <a:rPr lang="en-GB" dirty="0"/>
              <a:t>Approach (strategies, organisation, extend of testing)</a:t>
            </a:r>
          </a:p>
          <a:p>
            <a:r>
              <a:rPr lang="en-GB" dirty="0"/>
              <a:t>Item pass / fail criteria</a:t>
            </a:r>
          </a:p>
          <a:p>
            <a:r>
              <a:rPr lang="en-GB" dirty="0"/>
              <a:t>Test criteria (e.g. entry, exit suspension and resumption)</a:t>
            </a:r>
          </a:p>
          <a:p>
            <a:pPr marL="0" indent="0">
              <a:buNone/>
            </a:pPr>
            <a:endParaRPr lang="en-GB" dirty="0"/>
          </a:p>
          <a:p>
            <a:r>
              <a:rPr lang="en-GB" dirty="0"/>
              <a:t>Test deliverables (e.g. reports, charts, etc)</a:t>
            </a:r>
          </a:p>
          <a:p>
            <a:r>
              <a:rPr lang="en-GB" dirty="0"/>
              <a:t>Test tasks (or at least key milestones)</a:t>
            </a:r>
          </a:p>
          <a:p>
            <a:r>
              <a:rPr lang="en-GB" dirty="0"/>
              <a:t>Environmental needs</a:t>
            </a:r>
          </a:p>
          <a:p>
            <a:r>
              <a:rPr lang="en-GB" dirty="0"/>
              <a:t>Responsibilities</a:t>
            </a:r>
          </a:p>
          <a:p>
            <a:r>
              <a:rPr lang="en-GB" dirty="0"/>
              <a:t>Staffing and training needs</a:t>
            </a:r>
          </a:p>
          <a:p>
            <a:r>
              <a:rPr lang="en-GB" dirty="0"/>
              <a:t>Schedule</a:t>
            </a:r>
          </a:p>
          <a:p>
            <a:r>
              <a:rPr lang="en-GB" dirty="0"/>
              <a:t>Risks and contingencies (quality [product] and project risks)</a:t>
            </a:r>
          </a:p>
          <a:p>
            <a:r>
              <a:rPr lang="en-GB" dirty="0"/>
              <a:t>Approvals</a:t>
            </a:r>
          </a:p>
          <a:p>
            <a:endParaRPr lang="en-GB" dirty="0"/>
          </a:p>
        </p:txBody>
      </p:sp>
    </p:spTree>
    <p:extLst>
      <p:ext uri="{BB962C8B-B14F-4D97-AF65-F5344CB8AC3E}">
        <p14:creationId xmlns:p14="http://schemas.microsoft.com/office/powerpoint/2010/main" val="1726956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Transitions: Entry Criteria</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Entry criteria measure whether the system is ready for a particular test phase</a:t>
            </a:r>
          </a:p>
          <a:p>
            <a:pPr lvl="1"/>
            <a:r>
              <a:rPr lang="en-GB" dirty="0"/>
              <a:t>Deliverables (test objects, test items) ready and testable?</a:t>
            </a:r>
          </a:p>
          <a:p>
            <a:pPr lvl="1"/>
            <a:r>
              <a:rPr lang="en-GB" dirty="0"/>
              <a:t>Lab (including test cases, test data, test environment and test tools) ready?</a:t>
            </a:r>
          </a:p>
          <a:p>
            <a:pPr lvl="1"/>
            <a:r>
              <a:rPr lang="en-GB" dirty="0"/>
              <a:t>Teams (developers, testers, etc) ready?</a:t>
            </a:r>
          </a:p>
          <a:p>
            <a:r>
              <a:rPr lang="en-GB" dirty="0"/>
              <a:t>These tend to become increasingly rigorous as the phases proceed. Example, entry criteria for system test tend to be more formal than those for unit test</a:t>
            </a:r>
          </a:p>
        </p:txBody>
      </p:sp>
    </p:spTree>
    <p:extLst>
      <p:ext uri="{BB962C8B-B14F-4D97-AF65-F5344CB8AC3E}">
        <p14:creationId xmlns:p14="http://schemas.microsoft.com/office/powerpoint/2010/main" val="1726956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Sample Entry Criteria</a:t>
            </a:r>
          </a:p>
        </p:txBody>
      </p:sp>
      <p:sp>
        <p:nvSpPr>
          <p:cNvPr id="3" name="Content Placeholder 2"/>
          <p:cNvSpPr>
            <a:spLocks noGrp="1"/>
          </p:cNvSpPr>
          <p:nvPr>
            <p:ph idx="1"/>
          </p:nvPr>
        </p:nvSpPr>
        <p:spPr>
          <a:xfrm>
            <a:off x="838199" y="1447800"/>
            <a:ext cx="11223171" cy="5257800"/>
          </a:xfrm>
        </p:spPr>
        <p:txBody>
          <a:bodyPr>
            <a:normAutofit/>
          </a:bodyPr>
          <a:lstStyle/>
          <a:p>
            <a:r>
              <a:rPr lang="en-GB" sz="3000" dirty="0"/>
              <a:t>System test can begin when</a:t>
            </a:r>
          </a:p>
          <a:p>
            <a:pPr marL="914400" lvl="1" indent="-457200">
              <a:buFont typeface="+mj-lt"/>
              <a:buAutoNum type="arabicPeriod"/>
            </a:pPr>
            <a:r>
              <a:rPr lang="en-GB" sz="2800" dirty="0"/>
              <a:t>Bug tracking and test tracking systems are in place.</a:t>
            </a:r>
          </a:p>
          <a:p>
            <a:pPr marL="914400" lvl="1" indent="-457200">
              <a:buFont typeface="+mj-lt"/>
              <a:buAutoNum type="arabicPeriod"/>
            </a:pPr>
            <a:r>
              <a:rPr lang="en-GB" sz="2800" dirty="0"/>
              <a:t>All components are under formal, automated configuration and release management control.</a:t>
            </a:r>
          </a:p>
          <a:p>
            <a:pPr marL="914400" lvl="1" indent="-457200">
              <a:buFont typeface="+mj-lt"/>
              <a:buAutoNum type="arabicPeriod"/>
            </a:pPr>
            <a:r>
              <a:rPr lang="en-GB" sz="2800" dirty="0"/>
              <a:t>The Operations team has configured the System Test server environment, including all target hardware components and subsystems. The Test Team has been provided with appropriate access to these systems.</a:t>
            </a:r>
          </a:p>
          <a:p>
            <a:pPr marL="914400" lvl="1" indent="-457200">
              <a:buFont typeface="+mj-lt"/>
              <a:buAutoNum type="arabicPeriod"/>
            </a:pPr>
            <a:r>
              <a:rPr lang="en-GB" sz="2800" dirty="0"/>
              <a:t>The Development Teams have completed all features and bug fixes scheduled for release.</a:t>
            </a:r>
          </a:p>
          <a:p>
            <a:pPr marL="914400" lvl="1" indent="-457200">
              <a:buFont typeface="+mj-lt"/>
              <a:buAutoNum type="arabicPeriod"/>
            </a:pPr>
            <a:r>
              <a:rPr lang="en-GB" sz="2800" dirty="0"/>
              <a:t>The Development Teams have unit-tested all features and bug fixes scheduled for release.</a:t>
            </a:r>
          </a:p>
        </p:txBody>
      </p:sp>
    </p:spTree>
    <p:extLst>
      <p:ext uri="{BB962C8B-B14F-4D97-AF65-F5344CB8AC3E}">
        <p14:creationId xmlns:p14="http://schemas.microsoft.com/office/powerpoint/2010/main" val="1726956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Sample Entry Criteria (cont.)</a:t>
            </a:r>
          </a:p>
        </p:txBody>
      </p:sp>
      <p:sp>
        <p:nvSpPr>
          <p:cNvPr id="3" name="Content Placeholder 2"/>
          <p:cNvSpPr>
            <a:spLocks noGrp="1"/>
          </p:cNvSpPr>
          <p:nvPr>
            <p:ph idx="1"/>
          </p:nvPr>
        </p:nvSpPr>
        <p:spPr>
          <a:xfrm>
            <a:off x="838200" y="1447800"/>
            <a:ext cx="11252200" cy="5257800"/>
          </a:xfrm>
        </p:spPr>
        <p:txBody>
          <a:bodyPr>
            <a:normAutofit/>
          </a:bodyPr>
          <a:lstStyle/>
          <a:p>
            <a:r>
              <a:rPr lang="en-GB" dirty="0"/>
              <a:t>System test can begin when</a:t>
            </a:r>
          </a:p>
          <a:p>
            <a:pPr marL="914400" lvl="1" indent="-457200">
              <a:buFont typeface="+mj-lt"/>
              <a:buAutoNum type="arabicPeriod" startAt="6"/>
            </a:pPr>
            <a:r>
              <a:rPr lang="en-GB" dirty="0"/>
              <a:t>Less than 50 must-fix bugs (per Sales, Marketing and Customer Service) are open against the release.</a:t>
            </a:r>
          </a:p>
          <a:p>
            <a:pPr marL="914400" lvl="1" indent="-457200">
              <a:buFont typeface="+mj-lt"/>
              <a:buAutoNum type="arabicPeriod" startAt="6"/>
            </a:pPr>
            <a:r>
              <a:rPr lang="en-GB" dirty="0"/>
              <a:t>The Development Teams provide software to the Test Team 3 business days prior to starting System Test.</a:t>
            </a:r>
          </a:p>
          <a:p>
            <a:pPr marL="914400" lvl="1" indent="-457200">
              <a:buFont typeface="+mj-lt"/>
              <a:buAutoNum type="arabicPeriod" startAt="6"/>
            </a:pPr>
            <a:r>
              <a:rPr lang="en-GB" dirty="0"/>
              <a:t>The Test Team completes a 3 day “smoke test” and reports on the results to the System Test Phase Entry meeting.</a:t>
            </a:r>
          </a:p>
          <a:p>
            <a:pPr marL="914400" lvl="1" indent="-457200">
              <a:buFont typeface="+mj-lt"/>
              <a:buAutoNum type="arabicPeriod" startAt="6"/>
            </a:pPr>
            <a:r>
              <a:rPr lang="en-GB" dirty="0"/>
              <a:t>The Project Management Team agrees in a System Test Phase Entry Meeting to proceed. The following topics will be resolved in the meeting</a:t>
            </a:r>
          </a:p>
          <a:p>
            <a:pPr marL="1371600" lvl="2" indent="-457200"/>
            <a:r>
              <a:rPr lang="en-GB" dirty="0"/>
              <a:t>Whether the code and unit-testing are complete.</a:t>
            </a:r>
          </a:p>
          <a:p>
            <a:pPr marL="1371600" lvl="2" indent="-457200"/>
            <a:r>
              <a:rPr lang="en-GB" dirty="0"/>
              <a:t>Assign a target fix date for any known “must-fix” bugs (no later than 1 week after System Test Phase Entry).</a:t>
            </a:r>
          </a:p>
        </p:txBody>
      </p:sp>
    </p:spTree>
    <p:extLst>
      <p:ext uri="{BB962C8B-B14F-4D97-AF65-F5344CB8AC3E}">
        <p14:creationId xmlns:p14="http://schemas.microsoft.com/office/powerpoint/2010/main" val="1726956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Transitions: Continuation Criteria</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Continuation criteria measure whether testing can efficiently, effectively proceed.</a:t>
            </a:r>
          </a:p>
          <a:p>
            <a:pPr lvl="1"/>
            <a:r>
              <a:rPr lang="en-GB" dirty="0"/>
              <a:t>Look for test environment problems</a:t>
            </a:r>
          </a:p>
          <a:p>
            <a:pPr lvl="1"/>
            <a:r>
              <a:rPr lang="en-GB" dirty="0"/>
              <a:t>Test-blocking bugs in system under test / serious process breakdown</a:t>
            </a:r>
          </a:p>
          <a:p>
            <a:r>
              <a:rPr lang="en-GB" dirty="0"/>
              <a:t>“Continuation criteria” is a polite way of saying “stopping criteria” in the reverse</a:t>
            </a:r>
          </a:p>
          <a:p>
            <a:pPr lvl="1"/>
            <a:r>
              <a:rPr lang="en-GB" dirty="0"/>
              <a:t>Stopping a test phase is seldom popular</a:t>
            </a:r>
          </a:p>
        </p:txBody>
      </p:sp>
    </p:spTree>
    <p:extLst>
      <p:ext uri="{BB962C8B-B14F-4D97-AF65-F5344CB8AC3E}">
        <p14:creationId xmlns:p14="http://schemas.microsoft.com/office/powerpoint/2010/main" val="1726956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Sample Continuation Criteria</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System test will continue if</a:t>
            </a:r>
          </a:p>
          <a:p>
            <a:pPr marL="914400" lvl="1" indent="-457200">
              <a:buFont typeface="+mj-lt"/>
              <a:buAutoNum type="arabicPeriod"/>
            </a:pPr>
            <a:r>
              <a:rPr lang="en-GB" dirty="0"/>
              <a:t>All software released to the Test Team is accompanied by Release Notes.</a:t>
            </a:r>
          </a:p>
          <a:p>
            <a:pPr marL="914400" lvl="1" indent="-457200">
              <a:buFont typeface="+mj-lt"/>
              <a:buAutoNum type="arabicPeriod"/>
            </a:pPr>
            <a:r>
              <a:rPr lang="en-GB" dirty="0"/>
              <a:t>No change is made to the system, whether in source code, configuration files or other setup instructions or processes, without an accompanying bug report. Should a change be made without a bug report, the Test Manager will open an urgent bug report requesting.</a:t>
            </a:r>
          </a:p>
          <a:p>
            <a:pPr marL="914400" lvl="1" indent="-457200">
              <a:buFont typeface="+mj-lt"/>
              <a:buAutoNum type="arabicPeriod"/>
            </a:pPr>
            <a:r>
              <a:rPr lang="en-GB" dirty="0"/>
              <a:t>The open bug backlog (“quality gap”) remains less than 50. The daily and rolling closure periods remain less than 14 days (on average, bugs are fixed within two weekly release cycles).</a:t>
            </a:r>
          </a:p>
          <a:p>
            <a:pPr marL="914400" lvl="1" indent="-457200">
              <a:buFont typeface="+mj-lt"/>
              <a:buAutoNum type="arabicPeriod"/>
            </a:pPr>
            <a:r>
              <a:rPr lang="en-GB" dirty="0"/>
              <a:t>Twice-weekly bug review meetings occur until System Test Phase Exit to manage the open bug backlog and bug closure times.</a:t>
            </a:r>
          </a:p>
        </p:txBody>
      </p:sp>
    </p:spTree>
    <p:extLst>
      <p:ext uri="{BB962C8B-B14F-4D97-AF65-F5344CB8AC3E}">
        <p14:creationId xmlns:p14="http://schemas.microsoft.com/office/powerpoint/2010/main" val="1726956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Transitions: Exit Criteria</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Exit criteria measure whether the test phase can be deemed complete</a:t>
            </a:r>
          </a:p>
          <a:p>
            <a:pPr lvl="1"/>
            <a:r>
              <a:rPr lang="en-GB" dirty="0"/>
              <a:t>Include thoroughness measures, such as coverage of code, functionality or risk. All these will answer the question “Why should we have confidence in the system’s fitness?”</a:t>
            </a:r>
          </a:p>
          <a:p>
            <a:pPr lvl="1"/>
            <a:r>
              <a:rPr lang="en-GB" dirty="0"/>
              <a:t>Estimates of defect density or reliability measures. (How many bugs do we think remain? How often will the product fail in production or customer usage?)</a:t>
            </a:r>
          </a:p>
          <a:p>
            <a:pPr lvl="1"/>
            <a:r>
              <a:rPr lang="en-GB" dirty="0"/>
              <a:t>Cost</a:t>
            </a:r>
          </a:p>
          <a:p>
            <a:pPr lvl="1"/>
            <a:r>
              <a:rPr lang="en-GB" dirty="0"/>
              <a:t>Residual risks, such as defects not fixed or lack of test coverage in certain areas</a:t>
            </a:r>
          </a:p>
          <a:p>
            <a:pPr lvl="1"/>
            <a:r>
              <a:rPr lang="en-GB" dirty="0"/>
              <a:t>Schedules such as those based on time to market</a:t>
            </a:r>
          </a:p>
          <a:p>
            <a:r>
              <a:rPr lang="en-GB" dirty="0"/>
              <a:t>Remember that these are business decisions</a:t>
            </a:r>
          </a:p>
        </p:txBody>
      </p:sp>
    </p:spTree>
    <p:extLst>
      <p:ext uri="{BB962C8B-B14F-4D97-AF65-F5344CB8AC3E}">
        <p14:creationId xmlns:p14="http://schemas.microsoft.com/office/powerpoint/2010/main" val="1726956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Sample Exit Criteria</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System test will end when</a:t>
            </a:r>
          </a:p>
          <a:p>
            <a:pPr marL="914400" lvl="1" indent="-457200">
              <a:buFont typeface="+mj-lt"/>
              <a:buAutoNum type="arabicPeriod"/>
            </a:pPr>
            <a:r>
              <a:rPr lang="en-GB" dirty="0"/>
              <a:t>No changes (design/code/features), except to address System Test defects, occurred in the prior 3 weeks.</a:t>
            </a:r>
          </a:p>
          <a:p>
            <a:pPr marL="914400" lvl="1" indent="-457200">
              <a:buFont typeface="+mj-lt"/>
              <a:buAutoNum type="arabicPeriod"/>
            </a:pPr>
            <a:r>
              <a:rPr lang="en-GB" dirty="0"/>
              <a:t>No panic, crash, halt, wedge, unexpected process termination, or other stoppage of processing has occurred on any server software or hardware for the previous 3 weeks.</a:t>
            </a:r>
          </a:p>
          <a:p>
            <a:pPr marL="914400" lvl="1" indent="-457200">
              <a:buFont typeface="+mj-lt"/>
              <a:buAutoNum type="arabicPeriod"/>
            </a:pPr>
            <a:r>
              <a:rPr lang="en-GB" dirty="0"/>
              <a:t>No client systems have became inoperable due to a failed update during System Test.</a:t>
            </a:r>
          </a:p>
          <a:p>
            <a:pPr marL="914400" lvl="1" indent="-457200">
              <a:buFont typeface="+mj-lt"/>
              <a:buAutoNum type="arabicPeriod"/>
            </a:pPr>
            <a:r>
              <a:rPr lang="en-GB" dirty="0"/>
              <a:t>The Test Team has executed all the planned tests against the GA-candidate software.</a:t>
            </a:r>
          </a:p>
          <a:p>
            <a:pPr marL="914400" lvl="1" indent="-457200">
              <a:buFont typeface="+mj-lt"/>
              <a:buAutoNum type="arabicPeriod"/>
            </a:pPr>
            <a:r>
              <a:rPr lang="en-GB" dirty="0"/>
              <a:t>The Development Teams have resolved all “must-fix” bugs per Sales, Marketing and Customer Service.</a:t>
            </a:r>
          </a:p>
        </p:txBody>
      </p:sp>
    </p:spTree>
    <p:extLst>
      <p:ext uri="{BB962C8B-B14F-4D97-AF65-F5344CB8AC3E}">
        <p14:creationId xmlns:p14="http://schemas.microsoft.com/office/powerpoint/2010/main" val="172695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AA0B-39A3-E440-BCDF-9DBBC38DDC52}"/>
              </a:ext>
            </a:extLst>
          </p:cNvPr>
          <p:cNvSpPr>
            <a:spLocks noGrp="1"/>
          </p:cNvSpPr>
          <p:nvPr>
            <p:ph type="ctrTitle"/>
          </p:nvPr>
        </p:nvSpPr>
        <p:spPr/>
        <p:txBody>
          <a:bodyPr/>
          <a:lstStyle/>
          <a:p>
            <a:r>
              <a:rPr lang="en-GB" dirty="0"/>
              <a:t>1. Test Organisation</a:t>
            </a:r>
            <a:endParaRPr lang="en-US" dirty="0"/>
          </a:p>
        </p:txBody>
      </p:sp>
      <p:sp>
        <p:nvSpPr>
          <p:cNvPr id="3" name="Subtitle 2">
            <a:extLst>
              <a:ext uri="{FF2B5EF4-FFF2-40B4-BE49-F238E27FC236}">
                <a16:creationId xmlns:a16="http://schemas.microsoft.com/office/drawing/2014/main" id="{2E84A8E2-9A7F-7844-9DFD-CD4D632876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45603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Sample Exit Criteria(cont.)</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System test will end when</a:t>
            </a:r>
          </a:p>
          <a:p>
            <a:pPr marL="914400" lvl="1" indent="-457200">
              <a:buFont typeface="+mj-lt"/>
              <a:buAutoNum type="arabicPeriod" startAt="6"/>
            </a:pPr>
            <a:r>
              <a:rPr lang="en-GB" dirty="0"/>
              <a:t>The Test Team has checked that all issues in the bug tracking system are either closed or deferred and where appropriate, verified by regression and confirmation testing.</a:t>
            </a:r>
          </a:p>
          <a:p>
            <a:pPr marL="914400" lvl="1" indent="-457200">
              <a:buFont typeface="+mj-lt"/>
              <a:buAutoNum type="arabicPeriod" startAt="6"/>
            </a:pPr>
            <a:r>
              <a:rPr lang="en-GB" dirty="0"/>
              <a:t>The test metrics indicate: product stability and reliability, completion of all planned tests, adequate coverage of the critical quality risks.</a:t>
            </a:r>
          </a:p>
          <a:p>
            <a:pPr marL="914400" lvl="1" indent="-457200">
              <a:buFont typeface="+mj-lt"/>
              <a:buAutoNum type="arabicPeriod" startAt="6"/>
            </a:pPr>
            <a:r>
              <a:rPr lang="en-GB" dirty="0"/>
              <a:t>The Project Management Team agrees that the product, as defined during the final cycle of System Test, will satisfy the customer’s reasonable expectations of quality.</a:t>
            </a:r>
          </a:p>
          <a:p>
            <a:pPr marL="914400" lvl="1" indent="-457200">
              <a:buFont typeface="+mj-lt"/>
              <a:buAutoNum type="arabicPeriod" startAt="6"/>
            </a:pPr>
            <a:r>
              <a:rPr lang="en-GB" dirty="0"/>
              <a:t>The Project Management Team holds a System Test Phase Exit Meeting and agrees that we have completed System Test.</a:t>
            </a:r>
          </a:p>
        </p:txBody>
      </p:sp>
    </p:spTree>
    <p:extLst>
      <p:ext uri="{BB962C8B-B14F-4D97-AF65-F5344CB8AC3E}">
        <p14:creationId xmlns:p14="http://schemas.microsoft.com/office/powerpoint/2010/main" val="1726956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Developing a Work-Breakdown-Structure</a:t>
            </a:r>
          </a:p>
        </p:txBody>
      </p:sp>
      <p:sp>
        <p:nvSpPr>
          <p:cNvPr id="3" name="Content Placeholder 2"/>
          <p:cNvSpPr>
            <a:spLocks noGrp="1"/>
          </p:cNvSpPr>
          <p:nvPr>
            <p:ph idx="1"/>
          </p:nvPr>
        </p:nvSpPr>
        <p:spPr>
          <a:xfrm>
            <a:off x="838200" y="1447800"/>
            <a:ext cx="10515600" cy="5257800"/>
          </a:xfrm>
        </p:spPr>
        <p:txBody>
          <a:bodyPr>
            <a:normAutofit lnSpcReduction="10000"/>
          </a:bodyPr>
          <a:lstStyle/>
          <a:p>
            <a:r>
              <a:rPr lang="en-GB" dirty="0"/>
              <a:t>What are the major stages of a testing subproject?</a:t>
            </a:r>
          </a:p>
          <a:p>
            <a:pPr lvl="1"/>
            <a:r>
              <a:rPr lang="en-GB" dirty="0"/>
              <a:t>Planning</a:t>
            </a:r>
          </a:p>
          <a:p>
            <a:pPr lvl="1"/>
            <a:r>
              <a:rPr lang="en-GB" dirty="0"/>
              <a:t>Staffing (if applicable)</a:t>
            </a:r>
          </a:p>
          <a:p>
            <a:pPr lvl="1"/>
            <a:r>
              <a:rPr lang="en-GB" dirty="0"/>
              <a:t>Test environment acquisition and configuration</a:t>
            </a:r>
          </a:p>
          <a:p>
            <a:pPr lvl="1"/>
            <a:r>
              <a:rPr lang="en-GB" dirty="0"/>
              <a:t>Test development</a:t>
            </a:r>
          </a:p>
          <a:p>
            <a:pPr lvl="1"/>
            <a:r>
              <a:rPr lang="en-GB" dirty="0"/>
              <a:t>Test execution</a:t>
            </a:r>
          </a:p>
          <a:p>
            <a:r>
              <a:rPr lang="en-GB" dirty="0"/>
              <a:t>Break down to discrete tasks within each stage</a:t>
            </a:r>
          </a:p>
          <a:p>
            <a:r>
              <a:rPr lang="en-GB" dirty="0"/>
              <a:t>What test suites are required for the critical tasks?</a:t>
            </a:r>
          </a:p>
          <a:p>
            <a:pPr lvl="1"/>
            <a:r>
              <a:rPr lang="en-GB" dirty="0"/>
              <a:t>E.g. functionality, performance, error handling, etc.</a:t>
            </a:r>
          </a:p>
          <a:p>
            <a:r>
              <a:rPr lang="en-GB" dirty="0"/>
              <a:t>For each suite, what tasks are required to run the tests?</a:t>
            </a:r>
          </a:p>
          <a:p>
            <a:r>
              <a:rPr lang="en-GB" dirty="0"/>
              <a:t>Tasks should be short in duration (e.g. a few days)</a:t>
            </a:r>
          </a:p>
          <a:p>
            <a:pPr lvl="1"/>
            <a:r>
              <a:rPr lang="en-GB" dirty="0"/>
              <a:t>“Inch-pebbles” as well as “milestones”</a:t>
            </a:r>
          </a:p>
        </p:txBody>
      </p:sp>
    </p:spTree>
    <p:extLst>
      <p:ext uri="{BB962C8B-B14F-4D97-AF65-F5344CB8AC3E}">
        <p14:creationId xmlns:p14="http://schemas.microsoft.com/office/powerpoint/2010/main" val="1726956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Estimation</a:t>
            </a:r>
          </a:p>
        </p:txBody>
      </p:sp>
      <p:sp>
        <p:nvSpPr>
          <p:cNvPr id="3" name="Content Placeholder 2"/>
          <p:cNvSpPr>
            <a:spLocks noGrp="1"/>
          </p:cNvSpPr>
          <p:nvPr>
            <p:ph idx="1"/>
          </p:nvPr>
        </p:nvSpPr>
        <p:spPr>
          <a:xfrm>
            <a:off x="838200" y="1447800"/>
            <a:ext cx="10515600" cy="5257800"/>
          </a:xfrm>
        </p:spPr>
        <p:txBody>
          <a:bodyPr>
            <a:normAutofit lnSpcReduction="10000"/>
          </a:bodyPr>
          <a:lstStyle/>
          <a:p>
            <a:r>
              <a:rPr lang="en-GB" dirty="0"/>
              <a:t>There are two general approaches for estimation (including test estimation)</a:t>
            </a:r>
          </a:p>
          <a:p>
            <a:pPr lvl="1"/>
            <a:r>
              <a:rPr lang="en-GB" dirty="0"/>
              <a:t>Estimating individual tasks by working with the owner of these tasks or by experts (bottom-up estimation via work-breakdown-structure).</a:t>
            </a:r>
          </a:p>
          <a:p>
            <a:pPr lvl="1"/>
            <a:r>
              <a:rPr lang="en-GB" dirty="0"/>
              <a:t>Estimating the testing effort based on metrics of former or similar projects or based on typical values</a:t>
            </a:r>
          </a:p>
          <a:p>
            <a:pPr lvl="2"/>
            <a:r>
              <a:rPr lang="en-GB" dirty="0"/>
              <a:t>Apply at high-level, with rules of thumb (tester-to-developer ratio) - top-down estimation</a:t>
            </a:r>
          </a:p>
          <a:p>
            <a:pPr lvl="2"/>
            <a:r>
              <a:rPr lang="en-GB" dirty="0"/>
              <a:t>Use parameters such as bug finding, bug fixing, test case development, etc. - bottom-up estimation</a:t>
            </a:r>
          </a:p>
          <a:p>
            <a:r>
              <a:rPr lang="en-GB" dirty="0"/>
              <a:t>While both are useful, drawing upon team wisdom to create a work-breakdown-structure, then applying models and rules of thumb to check and adjust the estimate, is usually more accurate (and more defensible).</a:t>
            </a:r>
          </a:p>
        </p:txBody>
      </p:sp>
    </p:spTree>
    <p:extLst>
      <p:ext uri="{BB962C8B-B14F-4D97-AF65-F5344CB8AC3E}">
        <p14:creationId xmlns:p14="http://schemas.microsoft.com/office/powerpoint/2010/main" val="1726956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Factors to Consider in Test Estimation</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Testing effort and duration influenced by</a:t>
            </a:r>
          </a:p>
          <a:p>
            <a:pPr lvl="1"/>
            <a:r>
              <a:rPr lang="en-GB" dirty="0"/>
              <a:t>Process factors: pervasive testing, change control, process maturity, lifecycle, development and test processes, earlier test phases, (estimated vs. actual) bug levels and fixing.</a:t>
            </a:r>
          </a:p>
          <a:p>
            <a:pPr lvl="1"/>
            <a:r>
              <a:rPr lang="en-GB" dirty="0"/>
              <a:t>Material factors: tools availability, test system quality, test and debugging environments, project documentation, similarity with past projects.</a:t>
            </a:r>
          </a:p>
          <a:p>
            <a:pPr lvl="1"/>
            <a:r>
              <a:rPr lang="en-GB" dirty="0"/>
              <a:t>People factors: skills, expectations, support, relationships.</a:t>
            </a:r>
          </a:p>
          <a:p>
            <a:pPr lvl="1"/>
            <a:r>
              <a:rPr lang="en-GB" dirty="0"/>
              <a:t>Delaying factors: complexity, many stakeholders, too much newness, geographical distribution, need for detailed test documentation, tricky logistics, fragile test data.</a:t>
            </a:r>
          </a:p>
          <a:p>
            <a:r>
              <a:rPr lang="en-GB" dirty="0"/>
              <a:t>Understand estimation techniques and these factors.</a:t>
            </a:r>
          </a:p>
          <a:p>
            <a:r>
              <a:rPr lang="en-GB" dirty="0"/>
              <a:t>Deviation from the test estimation can arise from outside factors and events before or during testing.</a:t>
            </a:r>
          </a:p>
        </p:txBody>
      </p:sp>
    </p:spTree>
    <p:extLst>
      <p:ext uri="{BB962C8B-B14F-4D97-AF65-F5344CB8AC3E}">
        <p14:creationId xmlns:p14="http://schemas.microsoft.com/office/powerpoint/2010/main" val="1726956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Test Strategy, Test Approach</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Test strategy: the general way in which a test team goes about testing.</a:t>
            </a:r>
          </a:p>
          <a:p>
            <a:r>
              <a:rPr lang="en-GB" dirty="0"/>
              <a:t>IEEE 829 test plan includes Test Approach.</a:t>
            </a:r>
          </a:p>
          <a:p>
            <a:r>
              <a:rPr lang="en-GB" dirty="0"/>
              <a:t>Test approach: the implementation of the test strategy for a specific project.</a:t>
            </a:r>
          </a:p>
          <a:p>
            <a:r>
              <a:rPr lang="en-GB" dirty="0"/>
              <a:t>Defined in test plan, refined in test design. Example:</a:t>
            </a:r>
          </a:p>
          <a:p>
            <a:pPr lvl="1"/>
            <a:r>
              <a:rPr lang="en-GB" dirty="0"/>
              <a:t>Test plan: use automated performance testing tool for performance testing</a:t>
            </a:r>
          </a:p>
          <a:p>
            <a:pPr lvl="1"/>
            <a:r>
              <a:rPr lang="en-GB" dirty="0"/>
              <a:t>Test design: Which tool? Which version? Test data? Etc.</a:t>
            </a:r>
          </a:p>
          <a:p>
            <a:r>
              <a:rPr lang="en-GB" dirty="0"/>
              <a:t>The test approach includes decisions made about testing, based on testing goals, project goals and risk assessment.</a:t>
            </a:r>
          </a:p>
          <a:p>
            <a:r>
              <a:rPr lang="en-GB" dirty="0"/>
              <a:t>Different situations call for different approaches.</a:t>
            </a:r>
          </a:p>
        </p:txBody>
      </p:sp>
    </p:spTree>
    <p:extLst>
      <p:ext uri="{BB962C8B-B14F-4D97-AF65-F5344CB8AC3E}">
        <p14:creationId xmlns:p14="http://schemas.microsoft.com/office/powerpoint/2010/main" val="1726956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Common Test Strategies</a:t>
            </a:r>
          </a:p>
        </p:txBody>
      </p:sp>
      <p:sp>
        <p:nvSpPr>
          <p:cNvPr id="3" name="Content Placeholder 2"/>
          <p:cNvSpPr>
            <a:spLocks noGrp="1"/>
          </p:cNvSpPr>
          <p:nvPr>
            <p:ph idx="1"/>
          </p:nvPr>
        </p:nvSpPr>
        <p:spPr>
          <a:xfrm>
            <a:off x="838200" y="1447800"/>
            <a:ext cx="10515600" cy="5257800"/>
          </a:xfrm>
        </p:spPr>
        <p:txBody>
          <a:bodyPr>
            <a:normAutofit fontScale="92500" lnSpcReduction="10000"/>
          </a:bodyPr>
          <a:lstStyle/>
          <a:p>
            <a:r>
              <a:rPr lang="en-GB" dirty="0"/>
              <a:t>Analytical: e.g. risk-based and requirement-based.</a:t>
            </a:r>
          </a:p>
          <a:p>
            <a:r>
              <a:rPr lang="en-GB" dirty="0"/>
              <a:t>Model-based: e.g. telephone systems testing – reliability growth model is used. The model predicts reliability based on arrival rate of incidents during load testing.</a:t>
            </a:r>
          </a:p>
          <a:p>
            <a:r>
              <a:rPr lang="en-GB" dirty="0"/>
              <a:t>Methodical: following a pre-planned methodology, e.g. failure-based, checklist-based and quality-based.</a:t>
            </a:r>
          </a:p>
          <a:p>
            <a:r>
              <a:rPr lang="en-GB" dirty="0"/>
              <a:t>Process / standard-compliant: e.g. IEEE 829 standard or Agile methodology like test-driven development.</a:t>
            </a:r>
          </a:p>
          <a:p>
            <a:r>
              <a:rPr lang="en-GB" dirty="0"/>
              <a:t>Dynamic: an approach more reactive to events and conditions than pre-planned or pre-designed.</a:t>
            </a:r>
          </a:p>
          <a:p>
            <a:r>
              <a:rPr lang="en-GB" dirty="0"/>
              <a:t>Consultative or directed: test coverage driven primarily by outside (non-tester) advice, guidance.</a:t>
            </a:r>
          </a:p>
          <a:p>
            <a:r>
              <a:rPr lang="en-GB" dirty="0"/>
              <a:t>Regression-averse: reuse of existing test material, extensive automation of tests, standard test suites. Won’t work for rapidly growing products</a:t>
            </a:r>
          </a:p>
        </p:txBody>
      </p:sp>
    </p:spTree>
    <p:extLst>
      <p:ext uri="{BB962C8B-B14F-4D97-AF65-F5344CB8AC3E}">
        <p14:creationId xmlns:p14="http://schemas.microsoft.com/office/powerpoint/2010/main" val="1726956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Exercise: </a:t>
            </a:r>
            <a:r>
              <a:rPr lang="en-GB" i="1" dirty="0" err="1"/>
              <a:t>Omninet</a:t>
            </a:r>
            <a:r>
              <a:rPr lang="en-GB" i="1" dirty="0"/>
              <a:t> Test Plan</a:t>
            </a:r>
          </a:p>
        </p:txBody>
      </p:sp>
      <p:sp>
        <p:nvSpPr>
          <p:cNvPr id="3" name="Content Placeholder 2"/>
          <p:cNvSpPr>
            <a:spLocks noGrp="1"/>
          </p:cNvSpPr>
          <p:nvPr>
            <p:ph idx="1"/>
          </p:nvPr>
        </p:nvSpPr>
        <p:spPr/>
        <p:txBody>
          <a:bodyPr/>
          <a:lstStyle/>
          <a:p>
            <a:r>
              <a:rPr lang="en-US" dirty="0"/>
              <a:t>Outline a test plan for </a:t>
            </a:r>
            <a:r>
              <a:rPr lang="en-US" dirty="0" err="1"/>
              <a:t>Omninet</a:t>
            </a:r>
            <a:endParaRPr lang="en-US" dirty="0"/>
          </a:p>
          <a:p>
            <a:r>
              <a:rPr lang="en-US" dirty="0"/>
              <a:t>Using the IEEE 829 template as a starting point, write down two to five bullet items or high-level statements in each section.</a:t>
            </a:r>
          </a:p>
          <a:p>
            <a:r>
              <a:rPr lang="en-US" dirty="0"/>
              <a:t>Discuss.</a:t>
            </a:r>
          </a:p>
        </p:txBody>
      </p:sp>
    </p:spTree>
    <p:extLst>
      <p:ext uri="{BB962C8B-B14F-4D97-AF65-F5344CB8AC3E}">
        <p14:creationId xmlns:p14="http://schemas.microsoft.com/office/powerpoint/2010/main" val="12824599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E25D-D508-4245-B9D7-04424B558C71}"/>
              </a:ext>
            </a:extLst>
          </p:cNvPr>
          <p:cNvSpPr>
            <a:spLocks noGrp="1"/>
          </p:cNvSpPr>
          <p:nvPr>
            <p:ph type="title"/>
          </p:nvPr>
        </p:nvSpPr>
        <p:spPr/>
        <p:txBody>
          <a:bodyPr/>
          <a:lstStyle/>
          <a:p>
            <a:r>
              <a:rPr lang="en-US" dirty="0"/>
              <a:t>Key concepts</a:t>
            </a:r>
          </a:p>
        </p:txBody>
      </p:sp>
      <p:sp>
        <p:nvSpPr>
          <p:cNvPr id="3" name="Content Placeholder 2">
            <a:extLst>
              <a:ext uri="{FF2B5EF4-FFF2-40B4-BE49-F238E27FC236}">
                <a16:creationId xmlns:a16="http://schemas.microsoft.com/office/drawing/2014/main" id="{56FC4E97-F5B4-D744-A8C9-499C94834D81}"/>
              </a:ext>
            </a:extLst>
          </p:cNvPr>
          <p:cNvSpPr>
            <a:spLocks noGrp="1"/>
          </p:cNvSpPr>
          <p:nvPr>
            <p:ph idx="1"/>
          </p:nvPr>
        </p:nvSpPr>
        <p:spPr/>
        <p:txBody>
          <a:bodyPr/>
          <a:lstStyle/>
          <a:p>
            <a:pPr>
              <a:buFont typeface="Zapf Dingbats"/>
              <a:buChar char="✤"/>
            </a:pPr>
            <a:r>
              <a:rPr lang="en-US" dirty="0"/>
              <a:t>Levels and objectives of test planning</a:t>
            </a:r>
          </a:p>
          <a:p>
            <a:pPr>
              <a:buFont typeface="Zapf Dingbats"/>
              <a:buChar char="✤"/>
            </a:pPr>
            <a:r>
              <a:rPr lang="en-US" dirty="0"/>
              <a:t>Purpose and content of the test plan</a:t>
            </a:r>
          </a:p>
          <a:p>
            <a:pPr>
              <a:buFont typeface="Zapf Dingbats"/>
              <a:buChar char="✤"/>
            </a:pPr>
            <a:r>
              <a:rPr lang="en-US" dirty="0"/>
              <a:t>Test strategies</a:t>
            </a:r>
          </a:p>
          <a:p>
            <a:pPr>
              <a:buFont typeface="Zapf Dingbats"/>
              <a:buChar char="✤"/>
            </a:pPr>
            <a:r>
              <a:rPr lang="en-US" dirty="0"/>
              <a:t>Test schedules and prioritization of test cases</a:t>
            </a:r>
          </a:p>
          <a:p>
            <a:pPr>
              <a:buFont typeface="Zapf Dingbats"/>
              <a:buChar char="✤"/>
            </a:pPr>
            <a:r>
              <a:rPr lang="en-US" dirty="0"/>
              <a:t>Test planning for a project, levels, targets</a:t>
            </a:r>
          </a:p>
          <a:p>
            <a:pPr>
              <a:buFont typeface="Zapf Dingbats"/>
              <a:buChar char="✤"/>
            </a:pPr>
            <a:r>
              <a:rPr lang="en-US" dirty="0"/>
              <a:t>Test preparation and execution for the plan</a:t>
            </a:r>
          </a:p>
          <a:p>
            <a:pPr>
              <a:buFont typeface="Zapf Dingbats"/>
              <a:buChar char="✤"/>
            </a:pPr>
            <a:r>
              <a:rPr lang="en-US" dirty="0"/>
              <a:t>Test exit criteria</a:t>
            </a:r>
          </a:p>
          <a:p>
            <a:pPr>
              <a:buFont typeface="Zapf Dingbats"/>
              <a:buChar char="✤"/>
            </a:pPr>
            <a:r>
              <a:rPr lang="en-US" dirty="0"/>
              <a:t>Estimation via metrics and expertise</a:t>
            </a:r>
          </a:p>
          <a:p>
            <a:pPr>
              <a:buFont typeface="Zapf Dingbats"/>
              <a:buChar char="✤"/>
            </a:pPr>
            <a:r>
              <a:rPr lang="en-US" dirty="0"/>
              <a:t>Test estimation factors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78076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5443-5D74-994E-9BD6-8C1596A008CC}"/>
              </a:ext>
            </a:extLst>
          </p:cNvPr>
          <p:cNvSpPr>
            <a:spLocks noGrp="1"/>
          </p:cNvSpPr>
          <p:nvPr>
            <p:ph type="title"/>
          </p:nvPr>
        </p:nvSpPr>
        <p:spPr/>
        <p:txBody>
          <a:bodyPr/>
          <a:lstStyle/>
          <a:p>
            <a:r>
              <a:rPr lang="en-US" dirty="0"/>
              <a:t>Terms to remember</a:t>
            </a:r>
          </a:p>
        </p:txBody>
      </p:sp>
      <p:sp>
        <p:nvSpPr>
          <p:cNvPr id="3" name="Content Placeholder 2">
            <a:extLst>
              <a:ext uri="{FF2B5EF4-FFF2-40B4-BE49-F238E27FC236}">
                <a16:creationId xmlns:a16="http://schemas.microsoft.com/office/drawing/2014/main" id="{FA324F66-2866-6146-9DFD-2F91A09132C3}"/>
              </a:ext>
            </a:extLst>
          </p:cNvPr>
          <p:cNvSpPr>
            <a:spLocks noGrp="1"/>
          </p:cNvSpPr>
          <p:nvPr>
            <p:ph idx="1"/>
          </p:nvPr>
        </p:nvSpPr>
        <p:spPr/>
        <p:txBody>
          <a:bodyPr numCol="2"/>
          <a:lstStyle/>
          <a:p>
            <a:pPr>
              <a:buFont typeface="Zapf Dingbats"/>
              <a:buChar char="✤"/>
            </a:pPr>
            <a:r>
              <a:rPr lang="en-US" dirty="0"/>
              <a:t>Test approach</a:t>
            </a:r>
          </a:p>
        </p:txBody>
      </p:sp>
    </p:spTree>
    <p:extLst>
      <p:ext uri="{BB962C8B-B14F-4D97-AF65-F5344CB8AC3E}">
        <p14:creationId xmlns:p14="http://schemas.microsoft.com/office/powerpoint/2010/main" val="30991064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AA0B-39A3-E440-BCDF-9DBBC38DDC52}"/>
              </a:ext>
            </a:extLst>
          </p:cNvPr>
          <p:cNvSpPr>
            <a:spLocks noGrp="1"/>
          </p:cNvSpPr>
          <p:nvPr>
            <p:ph type="ctrTitle"/>
          </p:nvPr>
        </p:nvSpPr>
        <p:spPr/>
        <p:txBody>
          <a:bodyPr/>
          <a:lstStyle/>
          <a:p>
            <a:r>
              <a:rPr lang="en-GB" dirty="0"/>
              <a:t>3. Test Progress Monitoring and Control</a:t>
            </a:r>
            <a:endParaRPr lang="en-US" dirty="0"/>
          </a:p>
        </p:txBody>
      </p:sp>
      <p:sp>
        <p:nvSpPr>
          <p:cNvPr id="3" name="Subtitle 2">
            <a:extLst>
              <a:ext uri="{FF2B5EF4-FFF2-40B4-BE49-F238E27FC236}">
                <a16:creationId xmlns:a16="http://schemas.microsoft.com/office/drawing/2014/main" id="{2E84A8E2-9A7F-7844-9DFD-CD4D632876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3951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What is the Test Team’s Job/Mission?</a:t>
            </a:r>
          </a:p>
        </p:txBody>
      </p:sp>
      <p:sp>
        <p:nvSpPr>
          <p:cNvPr id="3" name="Content Placeholder 2"/>
          <p:cNvSpPr>
            <a:spLocks noGrp="1"/>
          </p:cNvSpPr>
          <p:nvPr>
            <p:ph idx="1"/>
          </p:nvPr>
        </p:nvSpPr>
        <p:spPr>
          <a:xfrm>
            <a:off x="838200" y="1447800"/>
            <a:ext cx="11353800" cy="5410200"/>
          </a:xfrm>
        </p:spPr>
        <p:txBody>
          <a:bodyPr>
            <a:normAutofit/>
          </a:bodyPr>
          <a:lstStyle/>
          <a:p>
            <a:r>
              <a:rPr lang="en-GB" dirty="0"/>
              <a:t>Test / quality control</a:t>
            </a:r>
          </a:p>
          <a:p>
            <a:pPr lvl="1"/>
            <a:r>
              <a:rPr lang="en-GB" dirty="0"/>
              <a:t>QC in manufacturing: detect non-conformance to requirements such as width, height, number of defective pixels in LCD screen, etc.</a:t>
            </a:r>
          </a:p>
          <a:p>
            <a:pPr lvl="1"/>
            <a:r>
              <a:rPr lang="en-GB" dirty="0"/>
              <a:t>Harder for software: lack of precise, unambiguous and complete requirements</a:t>
            </a:r>
          </a:p>
          <a:p>
            <a:pPr lvl="1"/>
            <a:r>
              <a:rPr lang="en-GB" dirty="0"/>
              <a:t>Provides quality risk management – perform quality risk analysis</a:t>
            </a:r>
          </a:p>
          <a:p>
            <a:pPr lvl="1"/>
            <a:r>
              <a:rPr lang="en-GB" dirty="0"/>
              <a:t>Serve as quality assessment. Quality implies conformance to requirements and the ability to satisfy user, customer and stakeholder needs / expectations.</a:t>
            </a:r>
          </a:p>
          <a:p>
            <a:r>
              <a:rPr lang="en-GB" dirty="0"/>
              <a:t>Quality assurance – Can’t assure quality unless we can control the process from the beginning to the end</a:t>
            </a:r>
          </a:p>
          <a:p>
            <a:r>
              <a:rPr lang="en-GB" dirty="0"/>
              <a:t>Make sure you’re competent staffed and politically supported for your role, with clear defined mission</a:t>
            </a:r>
          </a:p>
        </p:txBody>
      </p:sp>
    </p:spTree>
    <p:extLst>
      <p:ext uri="{BB962C8B-B14F-4D97-AF65-F5344CB8AC3E}">
        <p14:creationId xmlns:p14="http://schemas.microsoft.com/office/powerpoint/2010/main" val="17269564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Common Test Metrics</a:t>
            </a:r>
          </a:p>
        </p:txBody>
      </p:sp>
      <p:sp>
        <p:nvSpPr>
          <p:cNvPr id="3" name="Content Placeholder 2"/>
          <p:cNvSpPr>
            <a:spLocks noGrp="1"/>
          </p:cNvSpPr>
          <p:nvPr>
            <p:ph idx="1"/>
          </p:nvPr>
        </p:nvSpPr>
        <p:spPr>
          <a:xfrm>
            <a:off x="838200" y="1447800"/>
            <a:ext cx="10515600" cy="5257800"/>
          </a:xfrm>
        </p:spPr>
        <p:txBody>
          <a:bodyPr>
            <a:normAutofit fontScale="92500"/>
          </a:bodyPr>
          <a:lstStyle/>
          <a:p>
            <a:r>
              <a:rPr lang="en-GB" dirty="0"/>
              <a:t>Percentage completion of test case preparation (or percentage of planned test cases prepared).</a:t>
            </a:r>
          </a:p>
          <a:p>
            <a:r>
              <a:rPr lang="en-GB" dirty="0"/>
              <a:t>Percentage completion of preparing the test environment.</a:t>
            </a:r>
          </a:p>
          <a:p>
            <a:r>
              <a:rPr lang="en-GB" dirty="0"/>
              <a:t>Test case execution (e.g. number of test cases run / not run, and number of test cases passed / failed).</a:t>
            </a:r>
          </a:p>
          <a:p>
            <a:r>
              <a:rPr lang="en-GB" dirty="0"/>
              <a:t>Defect information (e.g. defect density, defects found and fixed, failure rate and retest results).</a:t>
            </a:r>
          </a:p>
          <a:p>
            <a:r>
              <a:rPr lang="en-GB" dirty="0"/>
              <a:t>Coverage of requirements, risks or code by tests, including pass/fail results.</a:t>
            </a:r>
          </a:p>
          <a:p>
            <a:r>
              <a:rPr lang="en-GB" dirty="0"/>
              <a:t>Level of confidence (subjective) of testers in the product.</a:t>
            </a:r>
          </a:p>
          <a:p>
            <a:r>
              <a:rPr lang="en-GB" dirty="0"/>
              <a:t>Dates of test milestones.</a:t>
            </a:r>
          </a:p>
          <a:p>
            <a:r>
              <a:rPr lang="en-GB" dirty="0"/>
              <a:t>Testing costs, including the cost of finding the next defect or running the next test compared to the benefit</a:t>
            </a:r>
          </a:p>
        </p:txBody>
      </p:sp>
    </p:spTree>
    <p:extLst>
      <p:ext uri="{BB962C8B-B14F-4D97-AF65-F5344CB8AC3E}">
        <p14:creationId xmlns:p14="http://schemas.microsoft.com/office/powerpoint/2010/main" val="17269564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The metrics can be used for Test Reporting</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Summarise / analyse the test results.</a:t>
            </a:r>
          </a:p>
          <a:p>
            <a:pPr lvl="1"/>
            <a:r>
              <a:rPr lang="en-GB" dirty="0"/>
              <a:t>Metric analysis can occur at event like measuring fulfilment of exit criteria</a:t>
            </a:r>
          </a:p>
          <a:p>
            <a:pPr lvl="1"/>
            <a:r>
              <a:rPr lang="en-GB" dirty="0"/>
              <a:t>Other metrics that can be analysed (for recommendations, guidance):</a:t>
            </a:r>
          </a:p>
          <a:p>
            <a:pPr lvl="2"/>
            <a:r>
              <a:rPr lang="en-GB" dirty="0"/>
              <a:t>estimated number of remaining defects</a:t>
            </a:r>
          </a:p>
          <a:p>
            <a:pPr lvl="2"/>
            <a:r>
              <a:rPr lang="en-GB" dirty="0"/>
              <a:t>cost &amp; benefit of more testing</a:t>
            </a:r>
          </a:p>
          <a:p>
            <a:pPr lvl="2"/>
            <a:r>
              <a:rPr lang="en-GB" dirty="0"/>
              <a:t>outstanding risks</a:t>
            </a:r>
          </a:p>
          <a:p>
            <a:pPr lvl="2"/>
            <a:r>
              <a:rPr lang="en-GB" dirty="0"/>
              <a:t>level of confidence</a:t>
            </a:r>
          </a:p>
          <a:p>
            <a:r>
              <a:rPr lang="en-GB" dirty="0"/>
              <a:t>Metrics gathered to assess:</a:t>
            </a:r>
          </a:p>
          <a:p>
            <a:pPr lvl="1"/>
            <a:r>
              <a:rPr lang="en-GB" dirty="0"/>
              <a:t>Test objectives adequacy for test level</a:t>
            </a:r>
          </a:p>
          <a:p>
            <a:pPr lvl="1"/>
            <a:r>
              <a:rPr lang="en-GB" dirty="0"/>
              <a:t>Test approaches adequacy</a:t>
            </a:r>
          </a:p>
          <a:p>
            <a:pPr lvl="1"/>
            <a:r>
              <a:rPr lang="en-GB" dirty="0"/>
              <a:t>Test effectiveness &amp; efficiency per objective</a:t>
            </a:r>
          </a:p>
        </p:txBody>
      </p:sp>
    </p:spTree>
    <p:extLst>
      <p:ext uri="{BB962C8B-B14F-4D97-AF65-F5344CB8AC3E}">
        <p14:creationId xmlns:p14="http://schemas.microsoft.com/office/powerpoint/2010/main" val="17269564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Metrics can be used for Test Control</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Select guiding and corrective actions based on test information and metrics, which may affect testing activities or other software life cycle activities.</a:t>
            </a:r>
          </a:p>
          <a:p>
            <a:r>
              <a:rPr lang="en-GB" dirty="0"/>
              <a:t>Examples of test control actions:</a:t>
            </a:r>
          </a:p>
          <a:p>
            <a:pPr lvl="1"/>
            <a:r>
              <a:rPr lang="en-GB" dirty="0"/>
              <a:t>Risk-triggered test re-prioritising (after large number of important bugs were found in an area assessed as low risk)</a:t>
            </a:r>
          </a:p>
          <a:p>
            <a:pPr lvl="1"/>
            <a:r>
              <a:rPr lang="en-GB" dirty="0"/>
              <a:t>Test schedule adjustments due to availability of a test environment.</a:t>
            </a:r>
          </a:p>
          <a:p>
            <a:pPr lvl="1"/>
            <a:r>
              <a:rPr lang="en-GB" dirty="0"/>
              <a:t>Set a new entry criterion, requiring re-testing of bug fixes by developers before integration into a build</a:t>
            </a:r>
          </a:p>
        </p:txBody>
      </p:sp>
    </p:spTree>
    <p:extLst>
      <p:ext uri="{BB962C8B-B14F-4D97-AF65-F5344CB8AC3E}">
        <p14:creationId xmlns:p14="http://schemas.microsoft.com/office/powerpoint/2010/main" val="17269564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IEEE 829 Test Summary Report</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A test summary report describes the results of a given level or phase of testing and includes the following sections:</a:t>
            </a:r>
          </a:p>
          <a:p>
            <a:pPr lvl="1"/>
            <a:r>
              <a:rPr lang="en-GB" dirty="0"/>
              <a:t>Test summary report identifier</a:t>
            </a:r>
          </a:p>
          <a:p>
            <a:pPr lvl="1"/>
            <a:r>
              <a:rPr lang="en-GB" dirty="0"/>
              <a:t>Summary (e.g. what was tested, what the conclusions are, etc.)</a:t>
            </a:r>
          </a:p>
          <a:p>
            <a:pPr lvl="1"/>
            <a:r>
              <a:rPr lang="en-GB" dirty="0"/>
              <a:t>Variances (from plan , cases, procedures)</a:t>
            </a:r>
          </a:p>
          <a:p>
            <a:pPr lvl="1"/>
            <a:r>
              <a:rPr lang="en-GB" dirty="0"/>
              <a:t>Comprehensive assessment</a:t>
            </a:r>
          </a:p>
          <a:p>
            <a:pPr lvl="1"/>
            <a:r>
              <a:rPr lang="en-GB" dirty="0"/>
              <a:t>Summary of results (e.g. final metrics, counts)</a:t>
            </a:r>
          </a:p>
          <a:p>
            <a:pPr lvl="1"/>
            <a:r>
              <a:rPr lang="en-GB" dirty="0"/>
              <a:t>Evaluation (of each test item pass / fail criteria)</a:t>
            </a:r>
          </a:p>
          <a:p>
            <a:pPr lvl="1"/>
            <a:r>
              <a:rPr lang="en-GB" dirty="0"/>
              <a:t>Summary of activities (resources use, efficiency, etc.)</a:t>
            </a:r>
          </a:p>
          <a:p>
            <a:pPr lvl="1"/>
            <a:r>
              <a:rPr lang="en-GB" dirty="0"/>
              <a:t>Approvals</a:t>
            </a:r>
          </a:p>
          <a:p>
            <a:r>
              <a:rPr lang="en-GB" dirty="0"/>
              <a:t>May be delivered within or at the end of a test level</a:t>
            </a:r>
          </a:p>
        </p:txBody>
      </p:sp>
    </p:spTree>
    <p:extLst>
      <p:ext uri="{BB962C8B-B14F-4D97-AF65-F5344CB8AC3E}">
        <p14:creationId xmlns:p14="http://schemas.microsoft.com/office/powerpoint/2010/main" val="17269564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IEEE 829 Test Log</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A test log records the relevant details about test execution and includes the following sections</a:t>
            </a:r>
          </a:p>
          <a:p>
            <a:pPr lvl="1"/>
            <a:r>
              <a:rPr lang="en-GB" dirty="0"/>
              <a:t>Test log identifier</a:t>
            </a:r>
          </a:p>
          <a:p>
            <a:pPr lvl="1"/>
            <a:r>
              <a:rPr lang="en-GB" dirty="0"/>
              <a:t>Description (items under test level [with version number], test environment, etc.)</a:t>
            </a:r>
          </a:p>
          <a:p>
            <a:pPr lvl="1"/>
            <a:r>
              <a:rPr lang="en-GB" dirty="0"/>
              <a:t>Activity and event entries (test-by-test, event-by-event information on the test execution process, the results of the tests, environmental changes or issues, bugs, incidents or anomalies observed, testers involved, any suspension or blockage of testing, changes to the plan, impact of change, etc.)</a:t>
            </a:r>
          </a:p>
          <a:p>
            <a:r>
              <a:rPr lang="en-GB" dirty="0"/>
              <a:t>Tracking spreadsheets that capture these and many other details are often used for this purpose.</a:t>
            </a:r>
          </a:p>
        </p:txBody>
      </p:sp>
    </p:spTree>
    <p:extLst>
      <p:ext uri="{BB962C8B-B14F-4D97-AF65-F5344CB8AC3E}">
        <p14:creationId xmlns:p14="http://schemas.microsoft.com/office/powerpoint/2010/main" val="17269564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E25D-D508-4245-B9D7-04424B558C71}"/>
              </a:ext>
            </a:extLst>
          </p:cNvPr>
          <p:cNvSpPr>
            <a:spLocks noGrp="1"/>
          </p:cNvSpPr>
          <p:nvPr>
            <p:ph type="title"/>
          </p:nvPr>
        </p:nvSpPr>
        <p:spPr/>
        <p:txBody>
          <a:bodyPr/>
          <a:lstStyle/>
          <a:p>
            <a:r>
              <a:rPr lang="en-US" dirty="0"/>
              <a:t>Key concepts</a:t>
            </a:r>
          </a:p>
        </p:txBody>
      </p:sp>
      <p:sp>
        <p:nvSpPr>
          <p:cNvPr id="3" name="Content Placeholder 2">
            <a:extLst>
              <a:ext uri="{FF2B5EF4-FFF2-40B4-BE49-F238E27FC236}">
                <a16:creationId xmlns:a16="http://schemas.microsoft.com/office/drawing/2014/main" id="{56FC4E97-F5B4-D744-A8C9-499C94834D81}"/>
              </a:ext>
            </a:extLst>
          </p:cNvPr>
          <p:cNvSpPr>
            <a:spLocks noGrp="1"/>
          </p:cNvSpPr>
          <p:nvPr>
            <p:ph idx="1"/>
          </p:nvPr>
        </p:nvSpPr>
        <p:spPr/>
        <p:txBody>
          <a:bodyPr/>
          <a:lstStyle/>
          <a:p>
            <a:pPr>
              <a:buFont typeface="Zapf Dingbats"/>
              <a:buChar char="✤"/>
            </a:pPr>
            <a:r>
              <a:rPr lang="en-US" dirty="0"/>
              <a:t>Common metrics used for monitoring test preparation and execution</a:t>
            </a:r>
          </a:p>
          <a:p>
            <a:pPr>
              <a:buFont typeface="Zapf Dingbats"/>
              <a:buChar char="✤"/>
            </a:pPr>
            <a:r>
              <a:rPr lang="en-US" dirty="0"/>
              <a:t>Understand and interpret test metrics</a:t>
            </a:r>
          </a:p>
          <a:p>
            <a:pPr>
              <a:buFont typeface="Zapf Dingbats"/>
              <a:buChar char="✤"/>
            </a:pPr>
            <a:r>
              <a:rPr lang="en-US" dirty="0"/>
              <a:t>The purpose and content of the test report document according to IEEE 829 standard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322905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5443-5D74-994E-9BD6-8C1596A008CC}"/>
              </a:ext>
            </a:extLst>
          </p:cNvPr>
          <p:cNvSpPr>
            <a:spLocks noGrp="1"/>
          </p:cNvSpPr>
          <p:nvPr>
            <p:ph type="title"/>
          </p:nvPr>
        </p:nvSpPr>
        <p:spPr/>
        <p:txBody>
          <a:bodyPr/>
          <a:lstStyle/>
          <a:p>
            <a:r>
              <a:rPr lang="en-US" dirty="0"/>
              <a:t>Terms to remember</a:t>
            </a:r>
          </a:p>
        </p:txBody>
      </p:sp>
      <p:sp>
        <p:nvSpPr>
          <p:cNvPr id="3" name="Content Placeholder 2">
            <a:extLst>
              <a:ext uri="{FF2B5EF4-FFF2-40B4-BE49-F238E27FC236}">
                <a16:creationId xmlns:a16="http://schemas.microsoft.com/office/drawing/2014/main" id="{FA324F66-2866-6146-9DFD-2F91A09132C3}"/>
              </a:ext>
            </a:extLst>
          </p:cNvPr>
          <p:cNvSpPr>
            <a:spLocks noGrp="1"/>
          </p:cNvSpPr>
          <p:nvPr>
            <p:ph idx="1"/>
          </p:nvPr>
        </p:nvSpPr>
        <p:spPr/>
        <p:txBody>
          <a:bodyPr numCol="2"/>
          <a:lstStyle/>
          <a:p>
            <a:pPr>
              <a:buFont typeface="Zapf Dingbats"/>
              <a:buChar char="✤"/>
            </a:pPr>
            <a:r>
              <a:rPr lang="en-US" dirty="0"/>
              <a:t>Defect density</a:t>
            </a:r>
          </a:p>
          <a:p>
            <a:pPr>
              <a:buFont typeface="Zapf Dingbats"/>
              <a:buChar char="✤"/>
            </a:pPr>
            <a:r>
              <a:rPr lang="en-US" dirty="0"/>
              <a:t>Failure rate</a:t>
            </a:r>
          </a:p>
          <a:p>
            <a:pPr>
              <a:buFont typeface="Zapf Dingbats"/>
              <a:buChar char="✤"/>
            </a:pPr>
            <a:r>
              <a:rPr lang="en-US" dirty="0"/>
              <a:t>Test control</a:t>
            </a:r>
          </a:p>
          <a:p>
            <a:pPr>
              <a:buFont typeface="Zapf Dingbats"/>
              <a:buChar char="✤"/>
            </a:pPr>
            <a:r>
              <a:rPr lang="en-US" dirty="0"/>
              <a:t>Test monitoring</a:t>
            </a:r>
          </a:p>
          <a:p>
            <a:pPr>
              <a:buFont typeface="Zapf Dingbats"/>
              <a:buChar char="✤"/>
            </a:pPr>
            <a:r>
              <a:rPr lang="en-US" dirty="0"/>
              <a:t>Test summary report</a:t>
            </a:r>
          </a:p>
          <a:p>
            <a:endParaRPr lang="en-US" dirty="0"/>
          </a:p>
        </p:txBody>
      </p:sp>
    </p:spTree>
    <p:extLst>
      <p:ext uri="{BB962C8B-B14F-4D97-AF65-F5344CB8AC3E}">
        <p14:creationId xmlns:p14="http://schemas.microsoft.com/office/powerpoint/2010/main" val="14319801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AA0B-39A3-E440-BCDF-9DBBC38DDC52}"/>
              </a:ext>
            </a:extLst>
          </p:cNvPr>
          <p:cNvSpPr>
            <a:spLocks noGrp="1"/>
          </p:cNvSpPr>
          <p:nvPr>
            <p:ph type="ctrTitle"/>
          </p:nvPr>
        </p:nvSpPr>
        <p:spPr/>
        <p:txBody>
          <a:bodyPr/>
          <a:lstStyle/>
          <a:p>
            <a:r>
              <a:rPr lang="en-GB" dirty="0"/>
              <a:t>4. Configuration Management</a:t>
            </a:r>
            <a:endParaRPr lang="en-US" dirty="0"/>
          </a:p>
        </p:txBody>
      </p:sp>
      <p:sp>
        <p:nvSpPr>
          <p:cNvPr id="3" name="Subtitle 2">
            <a:extLst>
              <a:ext uri="{FF2B5EF4-FFF2-40B4-BE49-F238E27FC236}">
                <a16:creationId xmlns:a16="http://schemas.microsoft.com/office/drawing/2014/main" id="{2E84A8E2-9A7F-7844-9DFD-CD4D632876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64274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Testing and Configuration Management</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Configuration management establishes, maintains the integrity of the items that make up the software or system through the project and product life cycle.</a:t>
            </a:r>
          </a:p>
          <a:p>
            <a:r>
              <a:rPr lang="en-GB" dirty="0"/>
              <a:t>For testing, configuration management:</a:t>
            </a:r>
          </a:p>
          <a:p>
            <a:pPr lvl="1"/>
            <a:r>
              <a:rPr lang="en-GB" dirty="0"/>
              <a:t>Allows management of </a:t>
            </a:r>
            <a:r>
              <a:rPr lang="en-GB" dirty="0" err="1"/>
              <a:t>testware</a:t>
            </a:r>
            <a:r>
              <a:rPr lang="en-GB" dirty="0"/>
              <a:t> (might be a few versions) and results.</a:t>
            </a:r>
          </a:p>
          <a:p>
            <a:pPr lvl="1"/>
            <a:r>
              <a:rPr lang="en-GB" dirty="0"/>
              <a:t>Ensures every item in test can be related back to known system components.</a:t>
            </a:r>
          </a:p>
          <a:p>
            <a:pPr lvl="1"/>
            <a:r>
              <a:rPr lang="en-GB" dirty="0"/>
              <a:t>Supports delivery of a test release into the test lab.</a:t>
            </a:r>
          </a:p>
          <a:p>
            <a:r>
              <a:rPr lang="en-GB" dirty="0"/>
              <a:t>During project and test planning, the configuration management procedures and infrastructure (tools) should be chosen, documented and implemented, so that no surprises occur at test execution time.</a:t>
            </a:r>
          </a:p>
        </p:txBody>
      </p:sp>
    </p:spTree>
    <p:extLst>
      <p:ext uri="{BB962C8B-B14F-4D97-AF65-F5344CB8AC3E}">
        <p14:creationId xmlns:p14="http://schemas.microsoft.com/office/powerpoint/2010/main" val="17269564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Key Tasks of Configuration Management</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Store and control access to the items that make up the system (</a:t>
            </a:r>
            <a:r>
              <a:rPr lang="en-GB" dirty="0" err="1"/>
              <a:t>a.k.a</a:t>
            </a:r>
            <a:r>
              <a:rPr lang="en-GB" dirty="0"/>
              <a:t> source code control, though it goes beyond code).</a:t>
            </a:r>
          </a:p>
          <a:p>
            <a:r>
              <a:rPr lang="en-GB" dirty="0"/>
              <a:t>Identify and document the items under control.</a:t>
            </a:r>
          </a:p>
          <a:p>
            <a:r>
              <a:rPr lang="en-GB" dirty="0"/>
              <a:t>Allow change to control items through an orderly process (e.g. change control boards).</a:t>
            </a:r>
          </a:p>
          <a:p>
            <a:r>
              <a:rPr lang="en-GB" dirty="0"/>
              <a:t>Report on changes pending, underway and complete.</a:t>
            </a:r>
          </a:p>
          <a:p>
            <a:r>
              <a:rPr lang="en-GB" dirty="0"/>
              <a:t>Verify completeness of implementation.</a:t>
            </a:r>
          </a:p>
        </p:txBody>
      </p:sp>
    </p:spTree>
    <p:extLst>
      <p:ext uri="{BB962C8B-B14F-4D97-AF65-F5344CB8AC3E}">
        <p14:creationId xmlns:p14="http://schemas.microsoft.com/office/powerpoint/2010/main" val="1726956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Spectrum of Independence</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No independent testers, developers test their own code</a:t>
            </a:r>
          </a:p>
          <a:p>
            <a:r>
              <a:rPr lang="en-GB" dirty="0"/>
              <a:t>Independent testers within the development teams</a:t>
            </a:r>
          </a:p>
          <a:p>
            <a:r>
              <a:rPr lang="en-GB" dirty="0"/>
              <a:t>Independent test team or group within the organisation, reporting to project management or executive management</a:t>
            </a:r>
          </a:p>
          <a:p>
            <a:r>
              <a:rPr lang="en-GB" dirty="0"/>
              <a:t>Independent testers from the business organisation or user community</a:t>
            </a:r>
          </a:p>
          <a:p>
            <a:r>
              <a:rPr lang="en-GB" dirty="0"/>
              <a:t>Independent test specialists for specific test targets such as usability testers, security testers or certification testers</a:t>
            </a:r>
          </a:p>
          <a:p>
            <a:r>
              <a:rPr lang="en-GB" dirty="0"/>
              <a:t>Independent testers outsourced or external to the organisation</a:t>
            </a:r>
          </a:p>
        </p:txBody>
      </p:sp>
    </p:spTree>
    <p:extLst>
      <p:ext uri="{BB962C8B-B14F-4D97-AF65-F5344CB8AC3E}">
        <p14:creationId xmlns:p14="http://schemas.microsoft.com/office/powerpoint/2010/main" val="17269564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Test Release Management</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process of transforming and installing test objects into test environment – When? Role? Who?</a:t>
            </a:r>
          </a:p>
          <a:p>
            <a:pPr lvl="1"/>
            <a:r>
              <a:rPr lang="en-GB" dirty="0"/>
              <a:t>Release schedule (i.e. weekly? daily? hourly?)</a:t>
            </a:r>
          </a:p>
          <a:p>
            <a:pPr lvl="1"/>
            <a:r>
              <a:rPr lang="en-GB" dirty="0"/>
              <a:t>Update apply (installation of new build)</a:t>
            </a:r>
          </a:p>
          <a:p>
            <a:pPr lvl="1"/>
            <a:r>
              <a:rPr lang="en-GB" dirty="0"/>
              <a:t>Update </a:t>
            </a:r>
            <a:r>
              <a:rPr lang="en-GB" dirty="0" err="1"/>
              <a:t>unapply</a:t>
            </a:r>
            <a:r>
              <a:rPr lang="en-GB" dirty="0"/>
              <a:t> (process to remove bad build)</a:t>
            </a:r>
          </a:p>
          <a:p>
            <a:pPr lvl="1"/>
            <a:r>
              <a:rPr lang="en-GB" dirty="0"/>
              <a:t>Build naming (revision level), e.g. X.01.017</a:t>
            </a:r>
          </a:p>
          <a:p>
            <a:pPr lvl="1"/>
            <a:r>
              <a:rPr lang="en-GB" dirty="0"/>
              <a:t>Interrogation (process to determine revision level)</a:t>
            </a:r>
          </a:p>
          <a:p>
            <a:pPr lvl="1"/>
            <a:r>
              <a:rPr lang="en-GB" dirty="0"/>
              <a:t>Synchronising with databases, other systems, etc.</a:t>
            </a:r>
          </a:p>
          <a:p>
            <a:pPr lvl="1"/>
            <a:r>
              <a:rPr lang="en-GB" dirty="0"/>
              <a:t>Must clearly define the roles and responsibilities for each step</a:t>
            </a:r>
          </a:p>
        </p:txBody>
      </p:sp>
    </p:spTree>
    <p:extLst>
      <p:ext uri="{BB962C8B-B14F-4D97-AF65-F5344CB8AC3E}">
        <p14:creationId xmlns:p14="http://schemas.microsoft.com/office/powerpoint/2010/main" val="17269564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IEEE 829 Test Item Transmittal Report</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 created by release engineer and submit to tester together with test objects</a:t>
            </a:r>
          </a:p>
          <a:p>
            <a:pPr lvl="1"/>
            <a:r>
              <a:rPr lang="en-GB" dirty="0"/>
              <a:t>A test item transmittal report describes the items being delivered for testing and includes the following sections:</a:t>
            </a:r>
          </a:p>
          <a:p>
            <a:pPr lvl="2"/>
            <a:r>
              <a:rPr lang="en-GB" dirty="0"/>
              <a:t>Test item transmittal report identifier</a:t>
            </a:r>
          </a:p>
          <a:p>
            <a:pPr lvl="2"/>
            <a:r>
              <a:rPr lang="en-GB" dirty="0"/>
              <a:t>Transmitted items (include item names and revision numbers)</a:t>
            </a:r>
          </a:p>
          <a:p>
            <a:pPr lvl="2"/>
            <a:r>
              <a:rPr lang="en-GB" dirty="0"/>
              <a:t>Location (where, what media, labelling, etc.)</a:t>
            </a:r>
          </a:p>
          <a:p>
            <a:pPr lvl="2"/>
            <a:r>
              <a:rPr lang="en-GB" dirty="0"/>
              <a:t>Status (bugs fixed, changes introduced, etc.)</a:t>
            </a:r>
          </a:p>
          <a:p>
            <a:pPr lvl="2"/>
            <a:r>
              <a:rPr lang="en-GB" dirty="0"/>
              <a:t>Approvals (who approved the release?)</a:t>
            </a:r>
          </a:p>
          <a:p>
            <a:pPr lvl="1"/>
            <a:r>
              <a:rPr lang="en-GB" dirty="0"/>
              <a:t>More commonly used are </a:t>
            </a:r>
            <a:r>
              <a:rPr lang="en-GB" b="1" dirty="0"/>
              <a:t>release notes</a:t>
            </a:r>
            <a:r>
              <a:rPr lang="en-GB" dirty="0"/>
              <a:t>, which include some of this information, usually informally.</a:t>
            </a:r>
          </a:p>
        </p:txBody>
      </p:sp>
    </p:spTree>
    <p:extLst>
      <p:ext uri="{BB962C8B-B14F-4D97-AF65-F5344CB8AC3E}">
        <p14:creationId xmlns:p14="http://schemas.microsoft.com/office/powerpoint/2010/main" val="17269564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Exercise: </a:t>
            </a:r>
            <a:r>
              <a:rPr lang="en-GB" i="1" dirty="0" err="1"/>
              <a:t>Omninet</a:t>
            </a:r>
            <a:r>
              <a:rPr lang="en-GB" i="1" dirty="0"/>
              <a:t> Configuration Management</a:t>
            </a:r>
          </a:p>
        </p:txBody>
      </p:sp>
      <p:sp>
        <p:nvSpPr>
          <p:cNvPr id="3" name="Content Placeholder 2"/>
          <p:cNvSpPr>
            <a:spLocks noGrp="1"/>
          </p:cNvSpPr>
          <p:nvPr>
            <p:ph idx="1"/>
          </p:nvPr>
        </p:nvSpPr>
        <p:spPr/>
        <p:txBody>
          <a:bodyPr/>
          <a:lstStyle/>
          <a:p>
            <a:r>
              <a:rPr lang="en-US" dirty="0"/>
              <a:t>Identify the major items that you think would require configuration management for </a:t>
            </a:r>
            <a:r>
              <a:rPr lang="en-US" dirty="0" err="1"/>
              <a:t>Omninet</a:t>
            </a:r>
            <a:endParaRPr lang="en-US" dirty="0"/>
          </a:p>
          <a:p>
            <a:r>
              <a:rPr lang="en-US" dirty="0"/>
              <a:t>Which of these items are important for test release management?</a:t>
            </a:r>
          </a:p>
          <a:p>
            <a:r>
              <a:rPr lang="en-US" dirty="0"/>
              <a:t>Discuss.</a:t>
            </a:r>
          </a:p>
        </p:txBody>
      </p:sp>
    </p:spTree>
    <p:extLst>
      <p:ext uri="{BB962C8B-B14F-4D97-AF65-F5344CB8AC3E}">
        <p14:creationId xmlns:p14="http://schemas.microsoft.com/office/powerpoint/2010/main" val="30846508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E25D-D508-4245-B9D7-04424B558C71}"/>
              </a:ext>
            </a:extLst>
          </p:cNvPr>
          <p:cNvSpPr>
            <a:spLocks noGrp="1"/>
          </p:cNvSpPr>
          <p:nvPr>
            <p:ph type="title"/>
          </p:nvPr>
        </p:nvSpPr>
        <p:spPr/>
        <p:txBody>
          <a:bodyPr/>
          <a:lstStyle/>
          <a:p>
            <a:r>
              <a:rPr lang="en-US" dirty="0"/>
              <a:t>Key concepts</a:t>
            </a:r>
          </a:p>
        </p:txBody>
      </p:sp>
      <p:sp>
        <p:nvSpPr>
          <p:cNvPr id="3" name="Content Placeholder 2">
            <a:extLst>
              <a:ext uri="{FF2B5EF4-FFF2-40B4-BE49-F238E27FC236}">
                <a16:creationId xmlns:a16="http://schemas.microsoft.com/office/drawing/2014/main" id="{56FC4E97-F5B4-D744-A8C9-499C94834D81}"/>
              </a:ext>
            </a:extLst>
          </p:cNvPr>
          <p:cNvSpPr>
            <a:spLocks noGrp="1"/>
          </p:cNvSpPr>
          <p:nvPr>
            <p:ph idx="1"/>
          </p:nvPr>
        </p:nvSpPr>
        <p:spPr/>
        <p:txBody>
          <a:bodyPr/>
          <a:lstStyle/>
          <a:p>
            <a:pPr>
              <a:buFont typeface="Zapf Dingbats"/>
              <a:buChar char="✤"/>
            </a:pPr>
            <a:r>
              <a:rPr lang="en-US" dirty="0"/>
              <a:t>How configuration management supports testing</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657982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5443-5D74-994E-9BD6-8C1596A008CC}"/>
              </a:ext>
            </a:extLst>
          </p:cNvPr>
          <p:cNvSpPr>
            <a:spLocks noGrp="1"/>
          </p:cNvSpPr>
          <p:nvPr>
            <p:ph type="title"/>
          </p:nvPr>
        </p:nvSpPr>
        <p:spPr/>
        <p:txBody>
          <a:bodyPr/>
          <a:lstStyle/>
          <a:p>
            <a:r>
              <a:rPr lang="en-US" dirty="0"/>
              <a:t>Terms to remember</a:t>
            </a:r>
          </a:p>
        </p:txBody>
      </p:sp>
      <p:sp>
        <p:nvSpPr>
          <p:cNvPr id="3" name="Content Placeholder 2">
            <a:extLst>
              <a:ext uri="{FF2B5EF4-FFF2-40B4-BE49-F238E27FC236}">
                <a16:creationId xmlns:a16="http://schemas.microsoft.com/office/drawing/2014/main" id="{FA324F66-2866-6146-9DFD-2F91A09132C3}"/>
              </a:ext>
            </a:extLst>
          </p:cNvPr>
          <p:cNvSpPr>
            <a:spLocks noGrp="1"/>
          </p:cNvSpPr>
          <p:nvPr>
            <p:ph idx="1"/>
          </p:nvPr>
        </p:nvSpPr>
        <p:spPr/>
        <p:txBody>
          <a:bodyPr numCol="2"/>
          <a:lstStyle/>
          <a:p>
            <a:pPr>
              <a:buFont typeface="Zapf Dingbats"/>
              <a:buChar char="✤"/>
            </a:pPr>
            <a:r>
              <a:rPr lang="en-US" dirty="0"/>
              <a:t>Configuration management</a:t>
            </a:r>
          </a:p>
          <a:p>
            <a:pPr>
              <a:buFont typeface="Zapf Dingbats"/>
              <a:buChar char="✤"/>
            </a:pPr>
            <a:r>
              <a:rPr lang="en-US" dirty="0"/>
              <a:t>Version control</a:t>
            </a:r>
          </a:p>
          <a:p>
            <a:endParaRPr lang="en-US" dirty="0"/>
          </a:p>
        </p:txBody>
      </p:sp>
    </p:spTree>
    <p:extLst>
      <p:ext uri="{BB962C8B-B14F-4D97-AF65-F5344CB8AC3E}">
        <p14:creationId xmlns:p14="http://schemas.microsoft.com/office/powerpoint/2010/main" val="39455856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AA0B-39A3-E440-BCDF-9DBBC38DDC52}"/>
              </a:ext>
            </a:extLst>
          </p:cNvPr>
          <p:cNvSpPr>
            <a:spLocks noGrp="1"/>
          </p:cNvSpPr>
          <p:nvPr>
            <p:ph type="ctrTitle"/>
          </p:nvPr>
        </p:nvSpPr>
        <p:spPr/>
        <p:txBody>
          <a:bodyPr/>
          <a:lstStyle/>
          <a:p>
            <a:r>
              <a:rPr lang="en-GB" dirty="0"/>
              <a:t>5. Risk and Testing</a:t>
            </a:r>
            <a:endParaRPr lang="en-US" dirty="0"/>
          </a:p>
        </p:txBody>
      </p:sp>
      <p:sp>
        <p:nvSpPr>
          <p:cNvPr id="3" name="Subtitle 2">
            <a:extLst>
              <a:ext uri="{FF2B5EF4-FFF2-40B4-BE49-F238E27FC236}">
                <a16:creationId xmlns:a16="http://schemas.microsoft.com/office/drawing/2014/main" id="{2E84A8E2-9A7F-7844-9DFD-CD4D632876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476102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Project Risks</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Testing as a way of managing product or quality risks.</a:t>
            </a:r>
          </a:p>
          <a:p>
            <a:r>
              <a:rPr lang="en-GB" dirty="0"/>
              <a:t>Testing is also subject to risk like late test release, environment problems, etc.</a:t>
            </a:r>
          </a:p>
          <a:p>
            <a:pPr lvl="1"/>
            <a:r>
              <a:rPr lang="en-GB" dirty="0"/>
              <a:t>A risk is the possibility of a negative outcome</a:t>
            </a:r>
          </a:p>
          <a:p>
            <a:r>
              <a:rPr lang="en-GB" dirty="0"/>
              <a:t>To discover risks to the testing effort, ask yourself and other stakeholders:</a:t>
            </a:r>
          </a:p>
          <a:p>
            <a:pPr lvl="1"/>
            <a:r>
              <a:rPr lang="en-GB" dirty="0"/>
              <a:t>What could go wrong on the project that would delay or invalidate your test plan and / or estimate?</a:t>
            </a:r>
          </a:p>
          <a:p>
            <a:pPr lvl="1"/>
            <a:r>
              <a:rPr lang="en-GB" dirty="0"/>
              <a:t>What kind of unacceptable testing outcomes do you worry about?</a:t>
            </a:r>
          </a:p>
        </p:txBody>
      </p:sp>
    </p:spTree>
    <p:extLst>
      <p:ext uri="{BB962C8B-B14F-4D97-AF65-F5344CB8AC3E}">
        <p14:creationId xmlns:p14="http://schemas.microsoft.com/office/powerpoint/2010/main" val="17269564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Handling Project Risks</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For each project risk, you have 4 options:</a:t>
            </a:r>
          </a:p>
          <a:p>
            <a:pPr lvl="1"/>
            <a:r>
              <a:rPr lang="en-GB" dirty="0"/>
              <a:t>Mitigation: reduce the likelihood or impact through preventive steps</a:t>
            </a:r>
          </a:p>
          <a:p>
            <a:pPr lvl="1"/>
            <a:r>
              <a:rPr lang="en-GB" dirty="0"/>
              <a:t>Contingency: have a plan in place to reduce the impact</a:t>
            </a:r>
          </a:p>
          <a:p>
            <a:pPr lvl="1"/>
            <a:r>
              <a:rPr lang="en-GB" dirty="0"/>
              <a:t>Transfer: get some other party to accept the consequences</a:t>
            </a:r>
          </a:p>
          <a:p>
            <a:pPr lvl="1"/>
            <a:r>
              <a:rPr lang="en-GB" dirty="0"/>
              <a:t>Ignore: do nothing about it (best if both likelihood and impact are low!)</a:t>
            </a:r>
          </a:p>
          <a:p>
            <a:r>
              <a:rPr lang="en-GB" dirty="0"/>
              <a:t>Typical risk-management option in daily life: buying insurance (we pay insurance company to accept the some of the consequences), is usually not available for software project.</a:t>
            </a:r>
          </a:p>
        </p:txBody>
      </p:sp>
    </p:spTree>
    <p:extLst>
      <p:ext uri="{BB962C8B-B14F-4D97-AF65-F5344CB8AC3E}">
        <p14:creationId xmlns:p14="http://schemas.microsoft.com/office/powerpoint/2010/main" val="17269564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Sample Risks, Mitigations and Contingencies</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Logistics or product quality problems block tests</a:t>
            </a:r>
          </a:p>
          <a:p>
            <a:pPr lvl="1"/>
            <a:r>
              <a:rPr lang="en-GB" dirty="0"/>
              <a:t>Careful planning, good bug triage, robust test design</a:t>
            </a:r>
          </a:p>
          <a:p>
            <a:r>
              <a:rPr lang="en-GB" dirty="0"/>
              <a:t>Test deliverables won’t install</a:t>
            </a:r>
          </a:p>
          <a:p>
            <a:pPr lvl="1"/>
            <a:r>
              <a:rPr lang="en-GB" dirty="0"/>
              <a:t>Smoke testing, nightly builds (stable version), uninstall process</a:t>
            </a:r>
          </a:p>
          <a:p>
            <a:r>
              <a:rPr lang="en-GB" dirty="0"/>
              <a:t>Excessive change in invalidates results, requires test updates</a:t>
            </a:r>
          </a:p>
          <a:p>
            <a:pPr lvl="1"/>
            <a:r>
              <a:rPr lang="en-GB" dirty="0"/>
              <a:t>Use good change control processes, robust test design, limited test documentation, escalation to management</a:t>
            </a:r>
          </a:p>
          <a:p>
            <a:r>
              <a:rPr lang="en-GB" dirty="0"/>
              <a:t>Insufficient or unrealistic test environment(s)</a:t>
            </a:r>
          </a:p>
          <a:p>
            <a:pPr lvl="1"/>
            <a:r>
              <a:rPr lang="en-GB" dirty="0"/>
              <a:t>Explain risks to management, outsource performance testing</a:t>
            </a:r>
          </a:p>
          <a:p>
            <a:r>
              <a:rPr lang="en-GB" dirty="0"/>
              <a:t>Test environment support unreliable</a:t>
            </a:r>
          </a:p>
          <a:p>
            <a:pPr lvl="1"/>
            <a:r>
              <a:rPr lang="en-GB" dirty="0"/>
              <a:t>Define good escalation process, ensure we have system admin skill in team</a:t>
            </a:r>
          </a:p>
        </p:txBody>
      </p:sp>
    </p:spTree>
    <p:extLst>
      <p:ext uri="{BB962C8B-B14F-4D97-AF65-F5344CB8AC3E}">
        <p14:creationId xmlns:p14="http://schemas.microsoft.com/office/powerpoint/2010/main" val="17269564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Sample Risks, Mitigations and Contingencies (cont.)</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Gap in test coverage revealed during test execution</a:t>
            </a:r>
          </a:p>
          <a:p>
            <a:pPr lvl="1"/>
            <a:r>
              <a:rPr lang="en-GB" dirty="0"/>
              <a:t>Use exploratory testing to detect the gaps, continuous test improvement</a:t>
            </a:r>
          </a:p>
          <a:p>
            <a:r>
              <a:rPr lang="en-GB" dirty="0"/>
              <a:t>Slips in test start dates and / or deliverables to test</a:t>
            </a:r>
          </a:p>
          <a:p>
            <a:pPr lvl="1"/>
            <a:r>
              <a:rPr lang="en-GB" dirty="0"/>
              <a:t>Use risk priority to drop tests, escalation to management</a:t>
            </a:r>
          </a:p>
          <a:p>
            <a:r>
              <a:rPr lang="en-GB" dirty="0"/>
              <a:t>Budget and / or staffing cuts</a:t>
            </a:r>
          </a:p>
          <a:p>
            <a:pPr lvl="1"/>
            <a:r>
              <a:rPr lang="en-GB" dirty="0"/>
              <a:t>Use risk priority to drop tests, well-rounded team, outsource testing</a:t>
            </a:r>
          </a:p>
          <a:p>
            <a:r>
              <a:rPr lang="en-GB" dirty="0"/>
              <a:t>Debugging in the test environment</a:t>
            </a:r>
          </a:p>
          <a:p>
            <a:pPr lvl="1"/>
            <a:r>
              <a:rPr lang="en-GB" dirty="0"/>
              <a:t>Escalation to management, use risk priority to drop / reschedule tests</a:t>
            </a:r>
          </a:p>
          <a:p>
            <a:pPr lvl="1"/>
            <a:endParaRPr lang="en-GB" dirty="0"/>
          </a:p>
        </p:txBody>
      </p:sp>
    </p:spTree>
    <p:extLst>
      <p:ext uri="{BB962C8B-B14F-4D97-AF65-F5344CB8AC3E}">
        <p14:creationId xmlns:p14="http://schemas.microsoft.com/office/powerpoint/2010/main" val="1726956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Why Independence?</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Given complex and / or critical applications, one needs</a:t>
            </a:r>
          </a:p>
          <a:p>
            <a:pPr lvl="1"/>
            <a:r>
              <a:rPr lang="en-GB" dirty="0"/>
              <a:t>Multiple levels of testing – might need to detect defects effectively</a:t>
            </a:r>
          </a:p>
          <a:p>
            <a:pPr lvl="1"/>
            <a:r>
              <a:rPr lang="en-GB" dirty="0"/>
              <a:t>Some or all of the levels done by independent testers</a:t>
            </a:r>
          </a:p>
          <a:p>
            <a:r>
              <a:rPr lang="en-GB" dirty="0"/>
              <a:t>Development testing, while important, is typically is much less effective at finding bugs</a:t>
            </a:r>
          </a:p>
          <a:p>
            <a:r>
              <a:rPr lang="en-GB" dirty="0"/>
              <a:t>If the independent testers want / have the authority to require and define processes and rules in the upstream, early levels of testing, they should have clear direction and political support</a:t>
            </a:r>
          </a:p>
        </p:txBody>
      </p:sp>
    </p:spTree>
    <p:extLst>
      <p:ext uri="{BB962C8B-B14F-4D97-AF65-F5344CB8AC3E}">
        <p14:creationId xmlns:p14="http://schemas.microsoft.com/office/powerpoint/2010/main" val="17269564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Other Project Risks to Consider</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Organisational factors</a:t>
            </a:r>
          </a:p>
          <a:p>
            <a:pPr lvl="1"/>
            <a:r>
              <a:rPr lang="en-GB" dirty="0"/>
              <a:t>Skill and staff shortages</a:t>
            </a:r>
          </a:p>
          <a:p>
            <a:pPr lvl="1"/>
            <a:r>
              <a:rPr lang="en-GB" dirty="0"/>
              <a:t>Personal and training issues</a:t>
            </a:r>
          </a:p>
          <a:p>
            <a:pPr lvl="1"/>
            <a:r>
              <a:rPr lang="en-GB" dirty="0"/>
              <a:t>Communication problems</a:t>
            </a:r>
          </a:p>
          <a:p>
            <a:pPr lvl="1"/>
            <a:r>
              <a:rPr lang="en-GB" dirty="0"/>
              <a:t>Lack of follow up on test results, including failure to use such results for process improvement</a:t>
            </a:r>
          </a:p>
          <a:p>
            <a:pPr lvl="1"/>
            <a:r>
              <a:rPr lang="en-GB" dirty="0"/>
              <a:t>Improper attitude toward or expectations of testing, whether by the testers or by others on the project</a:t>
            </a:r>
          </a:p>
          <a:p>
            <a:pPr lvl="1"/>
            <a:r>
              <a:rPr lang="en-GB" dirty="0"/>
              <a:t>Complex organisation (e.g. distributed, outsourced)</a:t>
            </a:r>
          </a:p>
        </p:txBody>
      </p:sp>
    </p:spTree>
    <p:extLst>
      <p:ext uri="{BB962C8B-B14F-4D97-AF65-F5344CB8AC3E}">
        <p14:creationId xmlns:p14="http://schemas.microsoft.com/office/powerpoint/2010/main" val="17269564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Other Project Risks to Consider (cont.)</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Suppliers issues</a:t>
            </a:r>
          </a:p>
          <a:p>
            <a:pPr lvl="1"/>
            <a:r>
              <a:rPr lang="en-GB" dirty="0"/>
              <a:t>Failure of a third party, including a test tool vendor</a:t>
            </a:r>
          </a:p>
          <a:p>
            <a:pPr lvl="1"/>
            <a:r>
              <a:rPr lang="en-GB" dirty="0"/>
              <a:t>Contractual issues</a:t>
            </a:r>
          </a:p>
          <a:p>
            <a:r>
              <a:rPr lang="en-GB" dirty="0"/>
              <a:t>Technical issues</a:t>
            </a:r>
          </a:p>
          <a:p>
            <a:pPr lvl="1"/>
            <a:r>
              <a:rPr lang="en-GB" dirty="0"/>
              <a:t>Problems in defining the right requirements</a:t>
            </a:r>
          </a:p>
          <a:p>
            <a:pPr lvl="1"/>
            <a:r>
              <a:rPr lang="en-GB" dirty="0"/>
              <a:t>Unachievable requirements (leading to blocked / </a:t>
            </a:r>
            <a:r>
              <a:rPr lang="en-GB" dirty="0" err="1"/>
              <a:t>unrunnable</a:t>
            </a:r>
            <a:r>
              <a:rPr lang="en-GB" dirty="0"/>
              <a:t> tests)</a:t>
            </a:r>
          </a:p>
          <a:p>
            <a:pPr lvl="1"/>
            <a:r>
              <a:rPr lang="en-GB" dirty="0"/>
              <a:t>The quality of the design, code, tests and test data</a:t>
            </a:r>
          </a:p>
          <a:p>
            <a:pPr lvl="1"/>
            <a:r>
              <a:rPr lang="en-GB" dirty="0"/>
              <a:t>Highly complex system</a:t>
            </a:r>
          </a:p>
        </p:txBody>
      </p:sp>
    </p:spTree>
    <p:extLst>
      <p:ext uri="{BB962C8B-B14F-4D97-AF65-F5344CB8AC3E}">
        <p14:creationId xmlns:p14="http://schemas.microsoft.com/office/powerpoint/2010/main" val="17269564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Exercise: </a:t>
            </a:r>
            <a:r>
              <a:rPr lang="en-GB" i="1" dirty="0" err="1"/>
              <a:t>Omninet</a:t>
            </a:r>
            <a:r>
              <a:rPr lang="en-GB" i="1" dirty="0"/>
              <a:t> Testing Risks</a:t>
            </a:r>
          </a:p>
        </p:txBody>
      </p:sp>
      <p:sp>
        <p:nvSpPr>
          <p:cNvPr id="3" name="Content Placeholder 2"/>
          <p:cNvSpPr>
            <a:spLocks noGrp="1"/>
          </p:cNvSpPr>
          <p:nvPr>
            <p:ph idx="1"/>
          </p:nvPr>
        </p:nvSpPr>
        <p:spPr/>
        <p:txBody>
          <a:bodyPr/>
          <a:lstStyle/>
          <a:p>
            <a:r>
              <a:rPr lang="en-US" dirty="0"/>
              <a:t>Identify three to five project risks for </a:t>
            </a:r>
            <a:r>
              <a:rPr lang="en-US" dirty="0" err="1"/>
              <a:t>Omninet</a:t>
            </a:r>
            <a:r>
              <a:rPr lang="en-US" dirty="0"/>
              <a:t> testing</a:t>
            </a:r>
          </a:p>
          <a:p>
            <a:r>
              <a:rPr lang="en-US" dirty="0"/>
              <a:t>Assess the likelihood and impact of each risk on a three-point scale (High, Medium, or Low)</a:t>
            </a:r>
          </a:p>
          <a:p>
            <a:r>
              <a:rPr lang="en-US" dirty="0"/>
              <a:t>Out of your four options, pick one or two appropriate steps to take to manage the risk. </a:t>
            </a:r>
          </a:p>
          <a:p>
            <a:r>
              <a:rPr lang="en-US" dirty="0"/>
              <a:t>Discuss.</a:t>
            </a:r>
          </a:p>
        </p:txBody>
      </p:sp>
    </p:spTree>
    <p:extLst>
      <p:ext uri="{BB962C8B-B14F-4D97-AF65-F5344CB8AC3E}">
        <p14:creationId xmlns:p14="http://schemas.microsoft.com/office/powerpoint/2010/main" val="6656119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E25D-D508-4245-B9D7-04424B558C71}"/>
              </a:ext>
            </a:extLst>
          </p:cNvPr>
          <p:cNvSpPr>
            <a:spLocks noGrp="1"/>
          </p:cNvSpPr>
          <p:nvPr>
            <p:ph type="title"/>
          </p:nvPr>
        </p:nvSpPr>
        <p:spPr/>
        <p:txBody>
          <a:bodyPr/>
          <a:lstStyle/>
          <a:p>
            <a:r>
              <a:rPr lang="en-US" dirty="0"/>
              <a:t>Key concepts</a:t>
            </a:r>
          </a:p>
        </p:txBody>
      </p:sp>
      <p:sp>
        <p:nvSpPr>
          <p:cNvPr id="3" name="Content Placeholder 2">
            <a:extLst>
              <a:ext uri="{FF2B5EF4-FFF2-40B4-BE49-F238E27FC236}">
                <a16:creationId xmlns:a16="http://schemas.microsoft.com/office/drawing/2014/main" id="{56FC4E97-F5B4-D744-A8C9-499C94834D81}"/>
              </a:ext>
            </a:extLst>
          </p:cNvPr>
          <p:cNvSpPr>
            <a:spLocks noGrp="1"/>
          </p:cNvSpPr>
          <p:nvPr>
            <p:ph idx="1"/>
          </p:nvPr>
        </p:nvSpPr>
        <p:spPr/>
        <p:txBody>
          <a:bodyPr/>
          <a:lstStyle/>
          <a:p>
            <a:pPr>
              <a:buFont typeface="Zapf Dingbats"/>
              <a:buChar char="✤"/>
            </a:pPr>
            <a:r>
              <a:rPr lang="en-US" dirty="0"/>
              <a:t>Hazards and potential risks</a:t>
            </a:r>
          </a:p>
          <a:p>
            <a:pPr>
              <a:buFont typeface="Zapf Dingbats"/>
              <a:buChar char="✤"/>
            </a:pPr>
            <a:r>
              <a:rPr lang="en-US" dirty="0"/>
              <a:t>Risk as a possible problem threatening the achievement of stakeholders’ objectives</a:t>
            </a:r>
          </a:p>
          <a:p>
            <a:pPr>
              <a:buFont typeface="Zapf Dingbats"/>
              <a:buChar char="✤"/>
            </a:pPr>
            <a:r>
              <a:rPr lang="en-US" dirty="0"/>
              <a:t>Project as opposed to product risks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131929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5443-5D74-994E-9BD6-8C1596A008CC}"/>
              </a:ext>
            </a:extLst>
          </p:cNvPr>
          <p:cNvSpPr>
            <a:spLocks noGrp="1"/>
          </p:cNvSpPr>
          <p:nvPr>
            <p:ph type="title"/>
          </p:nvPr>
        </p:nvSpPr>
        <p:spPr/>
        <p:txBody>
          <a:bodyPr/>
          <a:lstStyle/>
          <a:p>
            <a:r>
              <a:rPr lang="en-US" dirty="0"/>
              <a:t>Terms to remember</a:t>
            </a:r>
          </a:p>
        </p:txBody>
      </p:sp>
      <p:sp>
        <p:nvSpPr>
          <p:cNvPr id="3" name="Content Placeholder 2">
            <a:extLst>
              <a:ext uri="{FF2B5EF4-FFF2-40B4-BE49-F238E27FC236}">
                <a16:creationId xmlns:a16="http://schemas.microsoft.com/office/drawing/2014/main" id="{FA324F66-2866-6146-9DFD-2F91A09132C3}"/>
              </a:ext>
            </a:extLst>
          </p:cNvPr>
          <p:cNvSpPr>
            <a:spLocks noGrp="1"/>
          </p:cNvSpPr>
          <p:nvPr>
            <p:ph idx="1"/>
          </p:nvPr>
        </p:nvSpPr>
        <p:spPr/>
        <p:txBody>
          <a:bodyPr numCol="2"/>
          <a:lstStyle/>
          <a:p>
            <a:pPr>
              <a:buFont typeface="Zapf Dingbats"/>
              <a:buChar char="✤"/>
            </a:pPr>
            <a:r>
              <a:rPr lang="en-US" dirty="0"/>
              <a:t>Product risk</a:t>
            </a:r>
          </a:p>
          <a:p>
            <a:pPr>
              <a:buFont typeface="Zapf Dingbats"/>
              <a:buChar char="✤"/>
            </a:pPr>
            <a:r>
              <a:rPr lang="en-US" dirty="0"/>
              <a:t>Project risk</a:t>
            </a:r>
          </a:p>
          <a:p>
            <a:pPr>
              <a:buFont typeface="Zapf Dingbats"/>
              <a:buChar char="✤"/>
            </a:pPr>
            <a:r>
              <a:rPr lang="en-US" dirty="0"/>
              <a:t>Risk</a:t>
            </a:r>
          </a:p>
          <a:p>
            <a:pPr>
              <a:buFont typeface="Zapf Dingbats"/>
              <a:buChar char="✤"/>
            </a:pPr>
            <a:r>
              <a:rPr lang="en-US" dirty="0"/>
              <a:t>Risk-based testing</a:t>
            </a:r>
          </a:p>
          <a:p>
            <a:endParaRPr lang="en-US" dirty="0"/>
          </a:p>
        </p:txBody>
      </p:sp>
    </p:spTree>
    <p:extLst>
      <p:ext uri="{BB962C8B-B14F-4D97-AF65-F5344CB8AC3E}">
        <p14:creationId xmlns:p14="http://schemas.microsoft.com/office/powerpoint/2010/main" val="42611247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AA0B-39A3-E440-BCDF-9DBBC38DDC52}"/>
              </a:ext>
            </a:extLst>
          </p:cNvPr>
          <p:cNvSpPr>
            <a:spLocks noGrp="1"/>
          </p:cNvSpPr>
          <p:nvPr>
            <p:ph type="ctrTitle"/>
          </p:nvPr>
        </p:nvSpPr>
        <p:spPr/>
        <p:txBody>
          <a:bodyPr/>
          <a:lstStyle/>
          <a:p>
            <a:r>
              <a:rPr lang="en-GB" dirty="0"/>
              <a:t>6. Incident Management</a:t>
            </a:r>
            <a:endParaRPr lang="en-US" dirty="0"/>
          </a:p>
        </p:txBody>
      </p:sp>
      <p:sp>
        <p:nvSpPr>
          <p:cNvPr id="3" name="Subtitle 2">
            <a:extLst>
              <a:ext uri="{FF2B5EF4-FFF2-40B4-BE49-F238E27FC236}">
                <a16:creationId xmlns:a16="http://schemas.microsoft.com/office/drawing/2014/main" id="{2E84A8E2-9A7F-7844-9DFD-CD4D632876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02614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Goal and Audience</a:t>
            </a:r>
          </a:p>
        </p:txBody>
      </p:sp>
      <p:sp>
        <p:nvSpPr>
          <p:cNvPr id="3" name="Content Placeholder 2"/>
          <p:cNvSpPr>
            <a:spLocks noGrp="1"/>
          </p:cNvSpPr>
          <p:nvPr>
            <p:ph idx="1"/>
          </p:nvPr>
        </p:nvSpPr>
        <p:spPr>
          <a:xfrm>
            <a:off x="838200" y="1447800"/>
            <a:ext cx="11353800" cy="5257800"/>
          </a:xfrm>
        </p:spPr>
        <p:txBody>
          <a:bodyPr>
            <a:normAutofit/>
          </a:bodyPr>
          <a:lstStyle/>
          <a:p>
            <a:r>
              <a:rPr lang="en-GB" dirty="0"/>
              <a:t>Incident or bug reports often have the following goals:</a:t>
            </a:r>
          </a:p>
          <a:p>
            <a:pPr lvl="1"/>
            <a:r>
              <a:rPr lang="en-GB" dirty="0"/>
              <a:t>To provide detailed information about the incident or bug to those who need it</a:t>
            </a:r>
          </a:p>
          <a:p>
            <a:pPr lvl="1"/>
            <a:r>
              <a:rPr lang="en-GB" dirty="0"/>
              <a:t>To be part of the aggregate test results data for analysis , control and reporting (e.g. bug charts)</a:t>
            </a:r>
          </a:p>
          <a:p>
            <a:pPr lvl="1"/>
            <a:r>
              <a:rPr lang="en-GB" dirty="0"/>
              <a:t>To lead to development and test process improvement</a:t>
            </a:r>
          </a:p>
          <a:p>
            <a:r>
              <a:rPr lang="en-GB" dirty="0"/>
              <a:t>Typical readers of bug reports include:</a:t>
            </a:r>
          </a:p>
          <a:p>
            <a:pPr lvl="1"/>
            <a:r>
              <a:rPr lang="en-GB" dirty="0"/>
              <a:t>Developers: who need to fix the problems reported</a:t>
            </a:r>
          </a:p>
          <a:p>
            <a:pPr lvl="1"/>
            <a:r>
              <a:rPr lang="en-GB" dirty="0"/>
              <a:t>Managers: who need to make resource-allocation prioritisation decisions about the problem</a:t>
            </a:r>
          </a:p>
          <a:p>
            <a:pPr lvl="1"/>
            <a:r>
              <a:rPr lang="en-GB" dirty="0"/>
              <a:t>Technical support staff: who need to be aware of deferred / unfixed issues at the ship time</a:t>
            </a:r>
          </a:p>
          <a:p>
            <a:pPr lvl="1"/>
            <a:r>
              <a:rPr lang="en-GB" dirty="0"/>
              <a:t>Testers: who need to know the current state of the system</a:t>
            </a:r>
          </a:p>
        </p:txBody>
      </p:sp>
    </p:spTree>
    <p:extLst>
      <p:ext uri="{BB962C8B-B14F-4D97-AF65-F5344CB8AC3E}">
        <p14:creationId xmlns:p14="http://schemas.microsoft.com/office/powerpoint/2010/main" val="17269564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Ten Steps to a good Bug Report</a:t>
            </a:r>
          </a:p>
        </p:txBody>
      </p:sp>
      <p:sp>
        <p:nvSpPr>
          <p:cNvPr id="3" name="Content Placeholder 2"/>
          <p:cNvSpPr>
            <a:spLocks noGrp="1"/>
          </p:cNvSpPr>
          <p:nvPr>
            <p:ph idx="1"/>
          </p:nvPr>
        </p:nvSpPr>
        <p:spPr>
          <a:xfrm>
            <a:off x="838200" y="1447800"/>
            <a:ext cx="10515600" cy="5257800"/>
          </a:xfrm>
        </p:spPr>
        <p:txBody>
          <a:bodyPr>
            <a:normAutofit fontScale="92500" lnSpcReduction="10000"/>
          </a:bodyPr>
          <a:lstStyle/>
          <a:p>
            <a:pPr marL="514350" indent="-514350">
              <a:buFont typeface="+mj-lt"/>
              <a:buAutoNum type="arabicPeriod"/>
            </a:pPr>
            <a:r>
              <a:rPr lang="en-GB" dirty="0"/>
              <a:t>Structure: test carefully</a:t>
            </a:r>
          </a:p>
          <a:p>
            <a:pPr marL="514350" indent="-514350">
              <a:buFont typeface="+mj-lt"/>
              <a:buAutoNum type="arabicPeriod"/>
            </a:pPr>
            <a:r>
              <a:rPr lang="en-GB" dirty="0"/>
              <a:t>Reproduce: test it again</a:t>
            </a:r>
          </a:p>
          <a:p>
            <a:pPr marL="514350" indent="-514350">
              <a:buFont typeface="+mj-lt"/>
              <a:buAutoNum type="arabicPeriod"/>
            </a:pPr>
            <a:r>
              <a:rPr lang="en-GB" dirty="0"/>
              <a:t>Isolate: test it differently</a:t>
            </a:r>
          </a:p>
          <a:p>
            <a:pPr marL="514350" indent="-514350">
              <a:buFont typeface="+mj-lt"/>
              <a:buAutoNum type="arabicPeriod"/>
            </a:pPr>
            <a:r>
              <a:rPr lang="en-GB" dirty="0"/>
              <a:t>Generalise: test it elsewhere</a:t>
            </a:r>
          </a:p>
          <a:p>
            <a:pPr marL="514350" indent="-514350">
              <a:buFont typeface="+mj-lt"/>
              <a:buAutoNum type="arabicPeriod"/>
            </a:pPr>
            <a:r>
              <a:rPr lang="en-GB" dirty="0"/>
              <a:t>Compare: review similar test results</a:t>
            </a:r>
          </a:p>
          <a:p>
            <a:pPr marL="514350" indent="-514350">
              <a:buFont typeface="+mj-lt"/>
              <a:buAutoNum type="arabicPeriod"/>
            </a:pPr>
            <a:r>
              <a:rPr lang="en-GB" dirty="0"/>
              <a:t>Summarise: relate test to customers</a:t>
            </a:r>
          </a:p>
          <a:p>
            <a:pPr marL="514350" indent="-514350">
              <a:buFont typeface="+mj-lt"/>
              <a:buAutoNum type="arabicPeriod"/>
            </a:pPr>
            <a:r>
              <a:rPr lang="en-GB" dirty="0"/>
              <a:t>Condense: trim unnecessary information</a:t>
            </a:r>
          </a:p>
          <a:p>
            <a:pPr marL="514350" indent="-514350">
              <a:buFont typeface="+mj-lt"/>
              <a:buAutoNum type="arabicPeriod"/>
            </a:pPr>
            <a:r>
              <a:rPr lang="en-GB" dirty="0"/>
              <a:t>Disambiguate: use clear words</a:t>
            </a:r>
          </a:p>
          <a:p>
            <a:pPr marL="514350" indent="-514350">
              <a:buFont typeface="+mj-lt"/>
              <a:buAutoNum type="arabicPeriod"/>
            </a:pPr>
            <a:r>
              <a:rPr lang="en-GB" dirty="0"/>
              <a:t>Neutralise: express problem impartially</a:t>
            </a:r>
          </a:p>
          <a:p>
            <a:pPr marL="514350" indent="-514350">
              <a:buFont typeface="+mj-lt"/>
              <a:buAutoNum type="arabicPeriod"/>
            </a:pPr>
            <a:r>
              <a:rPr lang="en-GB" dirty="0"/>
              <a:t>Review: be sure</a:t>
            </a:r>
          </a:p>
          <a:p>
            <a:pPr marL="0" indent="0">
              <a:buNone/>
            </a:pPr>
            <a:endParaRPr lang="en-GB" dirty="0"/>
          </a:p>
          <a:p>
            <a:pPr marL="0" indent="0">
              <a:buNone/>
            </a:pPr>
            <a:r>
              <a:rPr lang="en-GB" dirty="0"/>
              <a:t>Good bug reports on problem can be differed in style and content.</a:t>
            </a:r>
          </a:p>
        </p:txBody>
      </p:sp>
    </p:spTree>
    <p:extLst>
      <p:ext uri="{BB962C8B-B14F-4D97-AF65-F5344CB8AC3E}">
        <p14:creationId xmlns:p14="http://schemas.microsoft.com/office/powerpoint/2010/main" val="17269564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 Structure</a:t>
            </a:r>
            <a:endParaRPr lang="en-GB" dirty="0"/>
          </a:p>
        </p:txBody>
      </p:sp>
      <p:sp>
        <p:nvSpPr>
          <p:cNvPr id="3" name="Content Placeholder 2"/>
          <p:cNvSpPr>
            <a:spLocks noGrp="1"/>
          </p:cNvSpPr>
          <p:nvPr>
            <p:ph idx="1"/>
          </p:nvPr>
        </p:nvSpPr>
        <p:spPr>
          <a:xfrm>
            <a:off x="838200" y="1447800"/>
            <a:ext cx="10515600" cy="5257800"/>
          </a:xfrm>
        </p:spPr>
        <p:txBody>
          <a:bodyPr>
            <a:normAutofit/>
          </a:bodyPr>
          <a:lstStyle/>
          <a:p>
            <a:pPr marL="347663" indent="-347663"/>
            <a:r>
              <a:rPr lang="en-US" dirty="0"/>
              <a:t>Structured testing is the foundation of good bug reports</a:t>
            </a:r>
          </a:p>
          <a:p>
            <a:pPr marL="688975" lvl="1" indent="-231775"/>
            <a:r>
              <a:rPr lang="en-US" dirty="0"/>
              <a:t>Use deliberate, careful approach to testing</a:t>
            </a:r>
          </a:p>
          <a:p>
            <a:pPr lvl="1"/>
            <a:r>
              <a:rPr lang="en-US" dirty="0">
                <a:solidFill>
                  <a:srgbClr val="000000"/>
                </a:solidFill>
                <a:latin typeface="Calibri"/>
              </a:rPr>
              <a:t>Follow written test cases or run automated ones per written or standardised process</a:t>
            </a:r>
          </a:p>
          <a:p>
            <a:pPr lvl="1"/>
            <a:r>
              <a:rPr lang="en-US" dirty="0">
                <a:solidFill>
                  <a:srgbClr val="000000"/>
                </a:solidFill>
                <a:latin typeface="Calibri"/>
              </a:rPr>
              <a:t>Use charters, bug taxonomy, attacks list to structure exploratory testing / experience-based testing</a:t>
            </a:r>
          </a:p>
          <a:p>
            <a:pPr lvl="1"/>
            <a:r>
              <a:rPr lang="en-US" dirty="0">
                <a:solidFill>
                  <a:srgbClr val="000000"/>
                </a:solidFill>
                <a:latin typeface="Calibri"/>
              </a:rPr>
              <a:t>Take careful notes</a:t>
            </a:r>
          </a:p>
          <a:p>
            <a:r>
              <a:rPr lang="en-US" dirty="0">
                <a:solidFill>
                  <a:srgbClr val="000000"/>
                </a:solidFill>
                <a:latin typeface="Calibri"/>
              </a:rPr>
              <a:t>Bug reporting begins when expected and observed results differ</a:t>
            </a:r>
          </a:p>
          <a:p>
            <a:r>
              <a:rPr lang="en-US" dirty="0">
                <a:solidFill>
                  <a:srgbClr val="000000"/>
                </a:solidFill>
                <a:latin typeface="Calibri"/>
              </a:rPr>
              <a:t>Sloppy testing results in sloppy bug reports</a:t>
            </a:r>
            <a:endParaRPr lang="en-GB" dirty="0">
              <a:solidFill>
                <a:srgbClr val="000000"/>
              </a:solidFill>
              <a:latin typeface="Calibri"/>
            </a:endParaRPr>
          </a:p>
        </p:txBody>
      </p:sp>
    </p:spTree>
    <p:extLst>
      <p:ext uri="{BB962C8B-B14F-4D97-AF65-F5344CB8AC3E}">
        <p14:creationId xmlns:p14="http://schemas.microsoft.com/office/powerpoint/2010/main" val="24361121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Reproduce</a:t>
            </a:r>
            <a:endParaRPr lang="en-GB" dirty="0"/>
          </a:p>
        </p:txBody>
      </p:sp>
      <p:sp>
        <p:nvSpPr>
          <p:cNvPr id="3" name="Content Placeholder 2"/>
          <p:cNvSpPr>
            <a:spLocks noGrp="1"/>
          </p:cNvSpPr>
          <p:nvPr>
            <p:ph idx="1"/>
          </p:nvPr>
        </p:nvSpPr>
        <p:spPr>
          <a:xfrm>
            <a:off x="838200" y="1447800"/>
            <a:ext cx="10515600" cy="5257800"/>
          </a:xfrm>
        </p:spPr>
        <p:txBody>
          <a:bodyPr>
            <a:normAutofit/>
          </a:bodyPr>
          <a:lstStyle/>
          <a:p>
            <a:r>
              <a:rPr lang="en-US" dirty="0"/>
              <a:t>Always check reproducibility of failure (not all are reproducible) as part of writing bug report</a:t>
            </a:r>
          </a:p>
          <a:p>
            <a:pPr lvl="1"/>
            <a:r>
              <a:rPr lang="en-US" dirty="0"/>
              <a:t>E.g. 3 times is a good rule of thumb</a:t>
            </a:r>
          </a:p>
          <a:p>
            <a:r>
              <a:rPr lang="en-US" dirty="0">
                <a:solidFill>
                  <a:srgbClr val="000000"/>
                </a:solidFill>
                <a:latin typeface="Calibri"/>
              </a:rPr>
              <a:t>Document a crisp sequence of actions that will reproduce the failure</a:t>
            </a:r>
          </a:p>
          <a:p>
            <a:r>
              <a:rPr lang="en-US" dirty="0">
                <a:solidFill>
                  <a:srgbClr val="000000"/>
                </a:solidFill>
                <a:latin typeface="Calibri"/>
              </a:rPr>
              <a:t>Report intermittent, hard-to-repeat failures (performance &amp; reliability problems)</a:t>
            </a:r>
          </a:p>
          <a:p>
            <a:pPr lvl="1"/>
            <a:r>
              <a:rPr lang="en-US" dirty="0">
                <a:solidFill>
                  <a:srgbClr val="000000"/>
                </a:solidFill>
                <a:latin typeface="Calibri"/>
              </a:rPr>
              <a:t>Note the failure incidence rate (e.g. 1 in 3 tries)</a:t>
            </a:r>
          </a:p>
          <a:p>
            <a:pPr lvl="1"/>
            <a:r>
              <a:rPr lang="en-US" dirty="0">
                <a:solidFill>
                  <a:srgbClr val="000000"/>
                </a:solidFill>
                <a:latin typeface="Calibri"/>
              </a:rPr>
              <a:t>Summary should mention intermittence</a:t>
            </a:r>
          </a:p>
          <a:p>
            <a:r>
              <a:rPr lang="en-US" dirty="0">
                <a:solidFill>
                  <a:srgbClr val="000000"/>
                </a:solidFill>
                <a:latin typeface="Calibri"/>
              </a:rPr>
              <a:t>Clean set of steps to reproduce addresses the "irreproducible" issue head-on</a:t>
            </a:r>
            <a:endParaRPr lang="en-GB" dirty="0">
              <a:solidFill>
                <a:srgbClr val="000000"/>
              </a:solidFill>
              <a:latin typeface="Calibri"/>
            </a:endParaRPr>
          </a:p>
        </p:txBody>
      </p:sp>
    </p:spTree>
    <p:extLst>
      <p:ext uri="{BB962C8B-B14F-4D97-AF65-F5344CB8AC3E}">
        <p14:creationId xmlns:p14="http://schemas.microsoft.com/office/powerpoint/2010/main" val="3650766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Independence Considerations</a:t>
            </a:r>
          </a:p>
        </p:txBody>
      </p:sp>
      <p:sp>
        <p:nvSpPr>
          <p:cNvPr id="3" name="Content Placeholder 2"/>
          <p:cNvSpPr>
            <a:spLocks noGrp="1"/>
          </p:cNvSpPr>
          <p:nvPr>
            <p:ph idx="1"/>
          </p:nvPr>
        </p:nvSpPr>
        <p:spPr>
          <a:xfrm>
            <a:off x="838200" y="1447800"/>
            <a:ext cx="11280006" cy="5270634"/>
          </a:xfrm>
        </p:spPr>
        <p:txBody>
          <a:bodyPr>
            <a:normAutofit/>
          </a:bodyPr>
          <a:lstStyle/>
          <a:p>
            <a:pPr lvl="1"/>
            <a:r>
              <a:rPr lang="en-GB" dirty="0"/>
              <a:t>Benefits</a:t>
            </a:r>
          </a:p>
          <a:p>
            <a:pPr lvl="2"/>
            <a:r>
              <a:rPr lang="en-GB" dirty="0"/>
              <a:t>See more, other and different defects</a:t>
            </a:r>
          </a:p>
          <a:p>
            <a:pPr lvl="2"/>
            <a:r>
              <a:rPr lang="en-GB" dirty="0"/>
              <a:t>If in doubt with observed behaviour, it’s a bug</a:t>
            </a:r>
          </a:p>
          <a:p>
            <a:pPr lvl="2"/>
            <a:r>
              <a:rPr lang="en-GB" dirty="0"/>
              <a:t>Verify assumptions of specification and implementation, during reviews</a:t>
            </a:r>
          </a:p>
          <a:p>
            <a:pPr lvl="2"/>
            <a:r>
              <a:rPr lang="en-GB" dirty="0"/>
              <a:t>Credibility – provide credible quality assessment</a:t>
            </a:r>
          </a:p>
          <a:p>
            <a:pPr lvl="2"/>
            <a:r>
              <a:rPr lang="en-GB" dirty="0"/>
              <a:t>Tester career path (learn to be better tester)</a:t>
            </a:r>
          </a:p>
          <a:p>
            <a:pPr lvl="1"/>
            <a:r>
              <a:rPr lang="en-GB" dirty="0"/>
              <a:t>Potential traps</a:t>
            </a:r>
          </a:p>
          <a:p>
            <a:pPr lvl="2"/>
            <a:r>
              <a:rPr lang="en-GB" dirty="0"/>
              <a:t>Isolation from the development team </a:t>
            </a:r>
            <a:r>
              <a:rPr lang="en-US" altLang="zh-CN" dirty="0"/>
              <a:t>– become quality / process cop</a:t>
            </a:r>
            <a:endParaRPr lang="en-GB" dirty="0"/>
          </a:p>
          <a:p>
            <a:pPr lvl="2"/>
            <a:r>
              <a:rPr lang="en-GB" dirty="0"/>
              <a:t>Seen as bottleneck (when testing is at the end of the development process)</a:t>
            </a:r>
          </a:p>
          <a:p>
            <a:pPr lvl="2"/>
            <a:r>
              <a:rPr lang="en-GB" dirty="0"/>
              <a:t>Programmers lose sense of responsibility for quality – unit testing will get worse</a:t>
            </a:r>
          </a:p>
        </p:txBody>
      </p:sp>
    </p:spTree>
    <p:extLst>
      <p:ext uri="{BB962C8B-B14F-4D97-AF65-F5344CB8AC3E}">
        <p14:creationId xmlns:p14="http://schemas.microsoft.com/office/powerpoint/2010/main" val="17269564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 Isolate</a:t>
            </a:r>
            <a:endParaRPr lang="en-GB" dirty="0"/>
          </a:p>
        </p:txBody>
      </p:sp>
      <p:sp>
        <p:nvSpPr>
          <p:cNvPr id="3" name="Content Placeholder 2"/>
          <p:cNvSpPr>
            <a:spLocks noGrp="1"/>
          </p:cNvSpPr>
          <p:nvPr>
            <p:ph idx="1"/>
          </p:nvPr>
        </p:nvSpPr>
        <p:spPr>
          <a:xfrm>
            <a:off x="838200" y="1447800"/>
            <a:ext cx="10515600" cy="5257800"/>
          </a:xfrm>
        </p:spPr>
        <p:txBody>
          <a:bodyPr>
            <a:normAutofit/>
          </a:bodyPr>
          <a:lstStyle/>
          <a:p>
            <a:r>
              <a:rPr lang="en-US" dirty="0"/>
              <a:t> the test itself can be the problem</a:t>
            </a:r>
          </a:p>
          <a:p>
            <a:pPr lvl="1"/>
            <a:r>
              <a:rPr lang="en-US" dirty="0">
                <a:solidFill>
                  <a:srgbClr val="000000"/>
                </a:solidFill>
                <a:latin typeface="Calibri"/>
              </a:rPr>
              <a:t>Change variables that may alter symptom</a:t>
            </a:r>
          </a:p>
          <a:p>
            <a:pPr lvl="2"/>
            <a:r>
              <a:rPr lang="en-US" dirty="0">
                <a:solidFill>
                  <a:srgbClr val="000000"/>
                </a:solidFill>
                <a:latin typeface="Calibri"/>
              </a:rPr>
              <a:t>Make changes one by one (to know which one is important)</a:t>
            </a:r>
          </a:p>
          <a:p>
            <a:pPr lvl="2"/>
            <a:r>
              <a:rPr lang="en-US" dirty="0">
                <a:solidFill>
                  <a:srgbClr val="000000"/>
                </a:solidFill>
                <a:latin typeface="Calibri"/>
              </a:rPr>
              <a:t>Requires thought and understanding of system under test for isolation</a:t>
            </a:r>
          </a:p>
          <a:p>
            <a:pPr lvl="2"/>
            <a:r>
              <a:rPr lang="en-US" dirty="0">
                <a:solidFill>
                  <a:srgbClr val="000000"/>
                </a:solidFill>
                <a:latin typeface="Calibri"/>
              </a:rPr>
              <a:t>May not be immediately obvious on what to try</a:t>
            </a:r>
          </a:p>
          <a:p>
            <a:pPr lvl="1"/>
            <a:r>
              <a:rPr lang="en-US" dirty="0">
                <a:solidFill>
                  <a:srgbClr val="000000"/>
                </a:solidFill>
                <a:latin typeface="Calibri"/>
              </a:rPr>
              <a:t>Can be extensive</a:t>
            </a:r>
          </a:p>
          <a:p>
            <a:pPr lvl="2"/>
            <a:r>
              <a:rPr lang="en-US" dirty="0">
                <a:solidFill>
                  <a:srgbClr val="000000"/>
                </a:solidFill>
                <a:latin typeface="Calibri"/>
              </a:rPr>
              <a:t>Match amount of effort to severity and priority of problem</a:t>
            </a:r>
          </a:p>
          <a:p>
            <a:pPr lvl="2"/>
            <a:r>
              <a:rPr lang="en-US" dirty="0">
                <a:solidFill>
                  <a:srgbClr val="000000"/>
                </a:solidFill>
                <a:latin typeface="Calibri"/>
              </a:rPr>
              <a:t>Avoid getting into debugging activities (programmer’s responsibility)</a:t>
            </a:r>
          </a:p>
          <a:p>
            <a:pPr lvl="1"/>
            <a:r>
              <a:rPr lang="en-US" dirty="0">
                <a:solidFill>
                  <a:srgbClr val="000000"/>
                </a:solidFill>
                <a:latin typeface="Calibri"/>
              </a:rPr>
              <a:t>Good isolation shows due diligence and gives developers head start on debugging</a:t>
            </a:r>
            <a:endParaRPr lang="en-GB" dirty="0">
              <a:solidFill>
                <a:srgbClr val="000000"/>
              </a:solidFill>
              <a:latin typeface="Calibri"/>
            </a:endParaRPr>
          </a:p>
        </p:txBody>
      </p:sp>
    </p:spTree>
    <p:extLst>
      <p:ext uri="{BB962C8B-B14F-4D97-AF65-F5344CB8AC3E}">
        <p14:creationId xmlns:p14="http://schemas.microsoft.com/office/powerpoint/2010/main" val="12035097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4. Generalise</a:t>
            </a:r>
          </a:p>
        </p:txBody>
      </p:sp>
      <p:sp>
        <p:nvSpPr>
          <p:cNvPr id="3" name="Content Placeholder 2"/>
          <p:cNvSpPr>
            <a:spLocks noGrp="1"/>
          </p:cNvSpPr>
          <p:nvPr>
            <p:ph idx="1"/>
          </p:nvPr>
        </p:nvSpPr>
        <p:spPr>
          <a:xfrm>
            <a:off x="838200" y="1447800"/>
            <a:ext cx="10515600" cy="5257800"/>
          </a:xfrm>
        </p:spPr>
        <p:txBody>
          <a:bodyPr>
            <a:normAutofit/>
          </a:bodyPr>
          <a:lstStyle/>
          <a:p>
            <a:r>
              <a:rPr lang="en-US" dirty="0"/>
              <a:t> observed anomaly is minor problem but can have serious manifestation, look for general case</a:t>
            </a:r>
          </a:p>
          <a:p>
            <a:pPr lvl="1"/>
            <a:r>
              <a:rPr lang="en-US" dirty="0"/>
              <a:t>Look for related failures in system under test</a:t>
            </a:r>
          </a:p>
          <a:p>
            <a:pPr lvl="2"/>
            <a:r>
              <a:rPr lang="en-US" dirty="0">
                <a:solidFill>
                  <a:srgbClr val="000000"/>
                </a:solidFill>
                <a:latin typeface="Calibri"/>
              </a:rPr>
              <a:t>Does the same failure occur in other modules or locations?</a:t>
            </a:r>
          </a:p>
          <a:p>
            <a:pPr lvl="2"/>
            <a:r>
              <a:rPr lang="en-US" dirty="0">
                <a:solidFill>
                  <a:srgbClr val="000000"/>
                </a:solidFill>
                <a:latin typeface="Calibri"/>
              </a:rPr>
              <a:t>Are there more severe symptoms of the same fault?</a:t>
            </a:r>
          </a:p>
          <a:p>
            <a:pPr lvl="1"/>
            <a:r>
              <a:rPr lang="en-US" dirty="0">
                <a:solidFill>
                  <a:srgbClr val="000000"/>
                </a:solidFill>
                <a:latin typeface="Calibri"/>
              </a:rPr>
              <a:t>Avoid confusing unrelated problems</a:t>
            </a:r>
          </a:p>
          <a:p>
            <a:pPr lvl="2"/>
            <a:r>
              <a:rPr lang="en-US" dirty="0">
                <a:solidFill>
                  <a:srgbClr val="000000"/>
                </a:solidFill>
                <a:latin typeface="Calibri"/>
              </a:rPr>
              <a:t>Same symptom can arise from different bugs</a:t>
            </a:r>
          </a:p>
          <a:p>
            <a:pPr lvl="1"/>
            <a:r>
              <a:rPr lang="en-US" dirty="0">
                <a:solidFill>
                  <a:srgbClr val="000000"/>
                </a:solidFill>
                <a:latin typeface="Calibri"/>
              </a:rPr>
              <a:t>Generalising reduces duplicate bug reports and refines understanding of failure</a:t>
            </a:r>
            <a:endParaRPr lang="en-GB" dirty="0">
              <a:solidFill>
                <a:srgbClr val="000000"/>
              </a:solidFill>
              <a:latin typeface="Calibri"/>
            </a:endParaRPr>
          </a:p>
        </p:txBody>
      </p:sp>
    </p:spTree>
    <p:extLst>
      <p:ext uri="{BB962C8B-B14F-4D97-AF65-F5344CB8AC3E}">
        <p14:creationId xmlns:p14="http://schemas.microsoft.com/office/powerpoint/2010/main" val="26119981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Compare</a:t>
            </a:r>
            <a:endParaRPr lang="en-GB" dirty="0"/>
          </a:p>
        </p:txBody>
      </p:sp>
      <p:sp>
        <p:nvSpPr>
          <p:cNvPr id="3" name="Content Placeholder 2"/>
          <p:cNvSpPr>
            <a:spLocks noGrp="1"/>
          </p:cNvSpPr>
          <p:nvPr>
            <p:ph idx="1"/>
          </p:nvPr>
        </p:nvSpPr>
        <p:spPr>
          <a:xfrm>
            <a:off x="838200" y="1447800"/>
            <a:ext cx="10515600" cy="5257800"/>
          </a:xfrm>
        </p:spPr>
        <p:txBody>
          <a:bodyPr>
            <a:normAutofit/>
          </a:bodyPr>
          <a:lstStyle/>
          <a:p>
            <a:r>
              <a:rPr lang="en-US" dirty="0"/>
              <a:t> current results and other test results</a:t>
            </a:r>
          </a:p>
          <a:p>
            <a:pPr lvl="1"/>
            <a:r>
              <a:rPr lang="en-US" dirty="0"/>
              <a:t>Examine results for similar tests</a:t>
            </a:r>
          </a:p>
          <a:p>
            <a:pPr lvl="2"/>
            <a:r>
              <a:rPr lang="en-US" dirty="0"/>
              <a:t>Same test run against earlier versions</a:t>
            </a:r>
          </a:p>
          <a:p>
            <a:pPr lvl="2"/>
            <a:r>
              <a:rPr lang="en-US" dirty="0"/>
              <a:t>Similar conditions, other tests, same version</a:t>
            </a:r>
          </a:p>
          <a:p>
            <a:pPr lvl="1"/>
            <a:r>
              <a:rPr lang="en-US" dirty="0">
                <a:solidFill>
                  <a:srgbClr val="000000"/>
                </a:solidFill>
                <a:latin typeface="Calibri"/>
              </a:rPr>
              <a:t>Is failure a regression?</a:t>
            </a:r>
          </a:p>
          <a:p>
            <a:pPr lvl="2"/>
            <a:r>
              <a:rPr lang="en-US" dirty="0">
                <a:solidFill>
                  <a:srgbClr val="000000"/>
                </a:solidFill>
                <a:latin typeface="Calibri"/>
              </a:rPr>
              <a:t>Change introduces defect not in earlier version</a:t>
            </a:r>
          </a:p>
          <a:p>
            <a:pPr lvl="2"/>
            <a:r>
              <a:rPr lang="en-US" dirty="0">
                <a:solidFill>
                  <a:srgbClr val="000000"/>
                </a:solidFill>
                <a:latin typeface="Calibri"/>
              </a:rPr>
              <a:t>Usually found when previously passed tests fail</a:t>
            </a:r>
          </a:p>
          <a:p>
            <a:pPr lvl="1"/>
            <a:r>
              <a:rPr lang="en-US" dirty="0">
                <a:solidFill>
                  <a:srgbClr val="000000"/>
                </a:solidFill>
                <a:latin typeface="Calibri"/>
              </a:rPr>
              <a:t>Not always possible</a:t>
            </a:r>
          </a:p>
          <a:p>
            <a:pPr lvl="2"/>
            <a:r>
              <a:rPr lang="en-US" dirty="0">
                <a:solidFill>
                  <a:srgbClr val="000000"/>
                </a:solidFill>
                <a:latin typeface="Calibri"/>
              </a:rPr>
              <a:t>Test was previously blocked and reinstall older version is impractical</a:t>
            </a:r>
          </a:p>
          <a:p>
            <a:pPr lvl="2"/>
            <a:r>
              <a:rPr lang="en-US" dirty="0">
                <a:solidFill>
                  <a:srgbClr val="000000"/>
                </a:solidFill>
                <a:latin typeface="Calibri"/>
              </a:rPr>
              <a:t>Tested feature unavailable in earlier versions</a:t>
            </a:r>
            <a:endParaRPr lang="en-GB" dirty="0">
              <a:solidFill>
                <a:srgbClr val="000000"/>
              </a:solidFill>
              <a:latin typeface="Calibri"/>
            </a:endParaRPr>
          </a:p>
        </p:txBody>
      </p:sp>
    </p:spTree>
    <p:extLst>
      <p:ext uri="{BB962C8B-B14F-4D97-AF65-F5344CB8AC3E}">
        <p14:creationId xmlns:p14="http://schemas.microsoft.com/office/powerpoint/2010/main" val="4026132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6. </a:t>
            </a:r>
            <a:r>
              <a:rPr lang="en-US" dirty="0" err="1"/>
              <a:t>Summarise</a:t>
            </a:r>
            <a:endParaRPr lang="en-GB" dirty="0"/>
          </a:p>
        </p:txBody>
      </p:sp>
      <p:sp>
        <p:nvSpPr>
          <p:cNvPr id="3" name="Content Placeholder 2"/>
          <p:cNvSpPr>
            <a:spLocks noGrp="1"/>
          </p:cNvSpPr>
          <p:nvPr>
            <p:ph idx="1"/>
          </p:nvPr>
        </p:nvSpPr>
        <p:spPr>
          <a:xfrm>
            <a:off x="838200" y="1447800"/>
            <a:ext cx="10515600" cy="5257800"/>
          </a:xfrm>
        </p:spPr>
        <p:txBody>
          <a:bodyPr>
            <a:normAutofit/>
          </a:bodyPr>
          <a:lstStyle/>
          <a:p>
            <a:r>
              <a:rPr lang="en-US" dirty="0">
                <a:solidFill>
                  <a:srgbClr val="000000"/>
                </a:solidFill>
                <a:latin typeface="Calibri"/>
              </a:rPr>
              <a:t>Put a short "tag line" on each report</a:t>
            </a:r>
          </a:p>
          <a:p>
            <a:pPr lvl="1"/>
            <a:r>
              <a:rPr lang="en-US" dirty="0">
                <a:solidFill>
                  <a:srgbClr val="000000"/>
                </a:solidFill>
                <a:latin typeface="Calibri"/>
              </a:rPr>
              <a:t>Capture failure and impact on customer</a:t>
            </a:r>
          </a:p>
          <a:p>
            <a:pPr lvl="1"/>
            <a:r>
              <a:rPr lang="en-US" dirty="0">
                <a:solidFill>
                  <a:srgbClr val="000000"/>
                </a:solidFill>
                <a:latin typeface="Calibri"/>
              </a:rPr>
              <a:t>Analogy: Newspaper headline</a:t>
            </a:r>
          </a:p>
          <a:p>
            <a:r>
              <a:rPr lang="en-US" dirty="0">
                <a:solidFill>
                  <a:srgbClr val="000000"/>
                </a:solidFill>
                <a:latin typeface="Calibri"/>
              </a:rPr>
              <a:t>Harder than it seems</a:t>
            </a:r>
          </a:p>
          <a:p>
            <a:pPr lvl="1"/>
            <a:r>
              <a:rPr lang="en-US" dirty="0">
                <a:solidFill>
                  <a:srgbClr val="000000"/>
                </a:solidFill>
                <a:latin typeface="Calibri"/>
              </a:rPr>
              <a:t>Testers must invest time in writing a good summary</a:t>
            </a:r>
          </a:p>
          <a:p>
            <a:r>
              <a:rPr lang="en-US" dirty="0">
                <a:solidFill>
                  <a:srgbClr val="000000"/>
                </a:solidFill>
                <a:latin typeface="Calibri"/>
              </a:rPr>
              <a:t>Advantages of good summaries</a:t>
            </a:r>
          </a:p>
          <a:p>
            <a:pPr lvl="1"/>
            <a:r>
              <a:rPr lang="en-US" dirty="0">
                <a:solidFill>
                  <a:srgbClr val="000000"/>
                </a:solidFill>
                <a:latin typeface="Calibri"/>
              </a:rPr>
              <a:t>Get management attention and help to set priorities</a:t>
            </a:r>
          </a:p>
          <a:p>
            <a:pPr lvl="1"/>
            <a:r>
              <a:rPr lang="en-US" dirty="0">
                <a:solidFill>
                  <a:srgbClr val="000000"/>
                </a:solidFill>
                <a:latin typeface="Calibri"/>
              </a:rPr>
              <a:t>Name bug report for developers</a:t>
            </a:r>
          </a:p>
          <a:p>
            <a:r>
              <a:rPr lang="en-US" dirty="0">
                <a:solidFill>
                  <a:srgbClr val="000000"/>
                </a:solidFill>
                <a:latin typeface="Calibri"/>
              </a:rPr>
              <a:t>The summary is often the only part of the bug report read in a meeting</a:t>
            </a:r>
            <a:endParaRPr lang="en-GB" dirty="0">
              <a:solidFill>
                <a:srgbClr val="000000"/>
              </a:solidFill>
              <a:latin typeface="Calibri"/>
            </a:endParaRPr>
          </a:p>
        </p:txBody>
      </p:sp>
    </p:spTree>
    <p:extLst>
      <p:ext uri="{BB962C8B-B14F-4D97-AF65-F5344CB8AC3E}">
        <p14:creationId xmlns:p14="http://schemas.microsoft.com/office/powerpoint/2010/main" val="11327651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7. Condense</a:t>
            </a:r>
            <a:endParaRPr lang="en-GB" dirty="0"/>
          </a:p>
        </p:txBody>
      </p:sp>
      <p:sp>
        <p:nvSpPr>
          <p:cNvPr id="3" name="Content Placeholder 2"/>
          <p:cNvSpPr>
            <a:spLocks noGrp="1"/>
          </p:cNvSpPr>
          <p:nvPr>
            <p:ph idx="1"/>
          </p:nvPr>
        </p:nvSpPr>
        <p:spPr>
          <a:xfrm>
            <a:off x="838200" y="1447800"/>
            <a:ext cx="10515600" cy="5257800"/>
          </a:xfrm>
        </p:spPr>
        <p:txBody>
          <a:bodyPr>
            <a:normAutofit/>
          </a:bodyPr>
          <a:lstStyle/>
          <a:p>
            <a:r>
              <a:rPr lang="en-US" dirty="0">
                <a:solidFill>
                  <a:srgbClr val="000000"/>
                </a:solidFill>
                <a:latin typeface="Calibri"/>
              </a:rPr>
              <a:t>Eliminate extraneous words or steps</a:t>
            </a:r>
          </a:p>
          <a:p>
            <a:pPr lvl="1"/>
            <a:r>
              <a:rPr lang="en-US" dirty="0">
                <a:solidFill>
                  <a:srgbClr val="000000"/>
                </a:solidFill>
                <a:latin typeface="Calibri"/>
              </a:rPr>
              <a:t>Reread report carefully</a:t>
            </a:r>
          </a:p>
          <a:p>
            <a:pPr lvl="1"/>
            <a:r>
              <a:rPr lang="en-US" dirty="0">
                <a:solidFill>
                  <a:srgbClr val="000000"/>
                </a:solidFill>
                <a:latin typeface="Calibri"/>
              </a:rPr>
              <a:t>Avoid both cryptic commentary and droning on</a:t>
            </a:r>
          </a:p>
          <a:p>
            <a:r>
              <a:rPr lang="en-US" dirty="0">
                <a:solidFill>
                  <a:srgbClr val="000000"/>
                </a:solidFill>
                <a:latin typeface="Calibri"/>
              </a:rPr>
              <a:t>Are any details or actions irrelevant?</a:t>
            </a:r>
          </a:p>
          <a:p>
            <a:r>
              <a:rPr lang="en-US" dirty="0">
                <a:solidFill>
                  <a:srgbClr val="000000"/>
                </a:solidFill>
                <a:latin typeface="Calibri"/>
              </a:rPr>
              <a:t>Everyone's time is precious (especially near to the end of project)</a:t>
            </a:r>
          </a:p>
          <a:p>
            <a:pPr lvl="1"/>
            <a:r>
              <a:rPr lang="en-US" dirty="0">
                <a:solidFill>
                  <a:srgbClr val="000000"/>
                </a:solidFill>
                <a:latin typeface="Calibri"/>
              </a:rPr>
              <a:t>so don't waste any of it on unnecessary verbiage</a:t>
            </a:r>
          </a:p>
          <a:p>
            <a:pPr lvl="1"/>
            <a:r>
              <a:rPr lang="en-US" dirty="0">
                <a:solidFill>
                  <a:srgbClr val="000000"/>
                </a:solidFill>
                <a:latin typeface="Calibri"/>
              </a:rPr>
              <a:t>but don't cut any meat either</a:t>
            </a:r>
            <a:endParaRPr lang="en-GB" dirty="0">
              <a:solidFill>
                <a:srgbClr val="000000"/>
              </a:solidFill>
              <a:latin typeface="Calibri"/>
            </a:endParaRPr>
          </a:p>
        </p:txBody>
      </p:sp>
    </p:spTree>
    <p:extLst>
      <p:ext uri="{BB962C8B-B14F-4D97-AF65-F5344CB8AC3E}">
        <p14:creationId xmlns:p14="http://schemas.microsoft.com/office/powerpoint/2010/main" val="34943262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8. Disambiguate</a:t>
            </a:r>
            <a:endParaRPr lang="en-GB" dirty="0"/>
          </a:p>
        </p:txBody>
      </p:sp>
      <p:sp>
        <p:nvSpPr>
          <p:cNvPr id="3" name="Content Placeholder 2"/>
          <p:cNvSpPr>
            <a:spLocks noGrp="1"/>
          </p:cNvSpPr>
          <p:nvPr>
            <p:ph idx="1"/>
          </p:nvPr>
        </p:nvSpPr>
        <p:spPr>
          <a:xfrm>
            <a:off x="838200" y="1447800"/>
            <a:ext cx="10515600" cy="5257800"/>
          </a:xfrm>
        </p:spPr>
        <p:txBody>
          <a:bodyPr>
            <a:normAutofit/>
          </a:bodyPr>
          <a:lstStyle/>
          <a:p>
            <a:r>
              <a:rPr lang="en-US" dirty="0"/>
              <a:t> use exactly the right words</a:t>
            </a:r>
            <a:endParaRPr lang="en-US" dirty="0">
              <a:solidFill>
                <a:srgbClr val="000000"/>
              </a:solidFill>
              <a:latin typeface="Calibri"/>
            </a:endParaRPr>
          </a:p>
          <a:p>
            <a:pPr lvl="1"/>
            <a:r>
              <a:rPr lang="en-US" dirty="0">
                <a:solidFill>
                  <a:srgbClr val="000000"/>
                </a:solidFill>
                <a:latin typeface="Calibri"/>
              </a:rPr>
              <a:t>Remove, rephrase or expand vague, misleading or subjective words and statements</a:t>
            </a:r>
          </a:p>
          <a:p>
            <a:pPr lvl="1"/>
            <a:r>
              <a:rPr lang="en-US" dirty="0">
                <a:solidFill>
                  <a:srgbClr val="000000"/>
                </a:solidFill>
                <a:latin typeface="Calibri"/>
              </a:rPr>
              <a:t>Make sure report is not subject to misinterpretation</a:t>
            </a:r>
          </a:p>
          <a:p>
            <a:pPr lvl="1"/>
            <a:r>
              <a:rPr lang="en-US" dirty="0">
                <a:solidFill>
                  <a:srgbClr val="000000"/>
                </a:solidFill>
                <a:latin typeface="Calibri"/>
              </a:rPr>
              <a:t>Goal: Clear, indisputable statement of fact</a:t>
            </a:r>
          </a:p>
          <a:p>
            <a:pPr lvl="2"/>
            <a:r>
              <a:rPr lang="en-US" dirty="0">
                <a:solidFill>
                  <a:srgbClr val="000000"/>
                </a:solidFill>
                <a:latin typeface="Calibri"/>
              </a:rPr>
              <a:t>Lead developer by the hand to bug</a:t>
            </a:r>
            <a:endParaRPr lang="en-GB" dirty="0">
              <a:solidFill>
                <a:srgbClr val="000000"/>
              </a:solidFill>
              <a:latin typeface="Calibri"/>
            </a:endParaRPr>
          </a:p>
        </p:txBody>
      </p:sp>
    </p:spTree>
    <p:extLst>
      <p:ext uri="{BB962C8B-B14F-4D97-AF65-F5344CB8AC3E}">
        <p14:creationId xmlns:p14="http://schemas.microsoft.com/office/powerpoint/2010/main" val="242949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9. </a:t>
            </a:r>
            <a:r>
              <a:rPr lang="en-US" dirty="0" err="1"/>
              <a:t>Nuetralise</a:t>
            </a:r>
            <a:endParaRPr lang="en-GB" dirty="0"/>
          </a:p>
        </p:txBody>
      </p:sp>
      <p:sp>
        <p:nvSpPr>
          <p:cNvPr id="3" name="Content Placeholder 2"/>
          <p:cNvSpPr>
            <a:spLocks noGrp="1"/>
          </p:cNvSpPr>
          <p:nvPr>
            <p:ph idx="1"/>
          </p:nvPr>
        </p:nvSpPr>
        <p:spPr>
          <a:xfrm>
            <a:off x="838200" y="1447800"/>
            <a:ext cx="10515600" cy="5257800"/>
          </a:xfrm>
        </p:spPr>
        <p:txBody>
          <a:bodyPr>
            <a:normAutofit/>
          </a:bodyPr>
          <a:lstStyle/>
          <a:p>
            <a:r>
              <a:rPr lang="en-US" dirty="0">
                <a:solidFill>
                  <a:srgbClr val="000000"/>
                </a:solidFill>
                <a:latin typeface="Calibri"/>
              </a:rPr>
              <a:t>Deliver bad news gently</a:t>
            </a:r>
          </a:p>
          <a:p>
            <a:r>
              <a:rPr lang="en-US" dirty="0">
                <a:solidFill>
                  <a:srgbClr val="000000"/>
                </a:solidFill>
                <a:latin typeface="Calibri"/>
              </a:rPr>
              <a:t>Be fair-minded in wording and implications</a:t>
            </a:r>
          </a:p>
          <a:p>
            <a:r>
              <a:rPr lang="en-US" dirty="0">
                <a:solidFill>
                  <a:srgbClr val="000000"/>
                </a:solidFill>
                <a:latin typeface="Calibri"/>
              </a:rPr>
              <a:t>Avoid:</a:t>
            </a:r>
          </a:p>
          <a:p>
            <a:pPr lvl="1"/>
            <a:r>
              <a:rPr lang="en-US" dirty="0">
                <a:solidFill>
                  <a:srgbClr val="000000"/>
                </a:solidFill>
                <a:latin typeface="Calibri"/>
              </a:rPr>
              <a:t>Attacking the developers</a:t>
            </a:r>
          </a:p>
          <a:p>
            <a:pPr lvl="1"/>
            <a:r>
              <a:rPr lang="en-US" dirty="0">
                <a:solidFill>
                  <a:srgbClr val="000000"/>
                </a:solidFill>
                <a:latin typeface="Calibri"/>
              </a:rPr>
              <a:t>Criticising the underlying error and programmer’s abilities</a:t>
            </a:r>
          </a:p>
          <a:p>
            <a:pPr lvl="1"/>
            <a:r>
              <a:rPr lang="en-US" dirty="0">
                <a:solidFill>
                  <a:srgbClr val="000000"/>
                </a:solidFill>
                <a:latin typeface="Calibri"/>
              </a:rPr>
              <a:t>Attempting humor</a:t>
            </a:r>
          </a:p>
          <a:p>
            <a:pPr lvl="1"/>
            <a:r>
              <a:rPr lang="en-US" dirty="0">
                <a:solidFill>
                  <a:srgbClr val="000000"/>
                </a:solidFill>
                <a:latin typeface="Calibri"/>
              </a:rPr>
              <a:t>Using sarcasm</a:t>
            </a:r>
          </a:p>
          <a:p>
            <a:pPr lvl="1"/>
            <a:r>
              <a:rPr lang="en-US" dirty="0">
                <a:solidFill>
                  <a:srgbClr val="000000"/>
                </a:solidFill>
                <a:latin typeface="Calibri"/>
              </a:rPr>
              <a:t>Temper tantrums? Or frustration</a:t>
            </a:r>
          </a:p>
          <a:p>
            <a:r>
              <a:rPr lang="en-US" dirty="0">
                <a:solidFill>
                  <a:srgbClr val="000000"/>
                </a:solidFill>
                <a:latin typeface="Calibri"/>
              </a:rPr>
              <a:t>Confine bug reports to statements of fact (you never know who'll read the reports)</a:t>
            </a:r>
            <a:endParaRPr lang="en-GB" dirty="0">
              <a:solidFill>
                <a:srgbClr val="000000"/>
              </a:solidFill>
              <a:latin typeface="Calibri"/>
            </a:endParaRPr>
          </a:p>
        </p:txBody>
      </p:sp>
    </p:spTree>
    <p:extLst>
      <p:ext uri="{BB962C8B-B14F-4D97-AF65-F5344CB8AC3E}">
        <p14:creationId xmlns:p14="http://schemas.microsoft.com/office/powerpoint/2010/main" val="39286618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10. </a:t>
            </a:r>
            <a:r>
              <a:rPr lang="en-US" dirty="0"/>
              <a:t>Review</a:t>
            </a:r>
            <a:endParaRPr lang="en-GB" dirty="0"/>
          </a:p>
        </p:txBody>
      </p:sp>
      <p:sp>
        <p:nvSpPr>
          <p:cNvPr id="3" name="Content Placeholder 2"/>
          <p:cNvSpPr>
            <a:spLocks noGrp="1"/>
          </p:cNvSpPr>
          <p:nvPr>
            <p:ph idx="1"/>
          </p:nvPr>
        </p:nvSpPr>
        <p:spPr>
          <a:xfrm>
            <a:off x="838200" y="1447800"/>
            <a:ext cx="10515600" cy="5257800"/>
          </a:xfrm>
        </p:spPr>
        <p:txBody>
          <a:bodyPr>
            <a:normAutofit/>
          </a:bodyPr>
          <a:lstStyle/>
          <a:p>
            <a:r>
              <a:rPr lang="en-US" dirty="0">
                <a:solidFill>
                  <a:srgbClr val="000000"/>
                </a:solidFill>
                <a:latin typeface="Calibri"/>
              </a:rPr>
              <a:t>Each tester should submit each bug report to one or more test peers for a review</a:t>
            </a:r>
          </a:p>
          <a:p>
            <a:r>
              <a:rPr lang="en-US" dirty="0">
                <a:solidFill>
                  <a:srgbClr val="000000"/>
                </a:solidFill>
                <a:latin typeface="Calibri"/>
              </a:rPr>
              <a:t>Reviewing peers should:</a:t>
            </a:r>
          </a:p>
          <a:p>
            <a:pPr lvl="1"/>
            <a:r>
              <a:rPr lang="en-US" dirty="0">
                <a:solidFill>
                  <a:srgbClr val="000000"/>
                </a:solidFill>
                <a:latin typeface="Calibri"/>
              </a:rPr>
              <a:t>Make suggestions to improve report</a:t>
            </a:r>
          </a:p>
          <a:p>
            <a:pPr lvl="1"/>
            <a:r>
              <a:rPr lang="en-US" dirty="0">
                <a:solidFill>
                  <a:srgbClr val="000000"/>
                </a:solidFill>
                <a:latin typeface="Calibri"/>
              </a:rPr>
              <a:t>Ask clarifying questions (to have a better way of expressing the issues)</a:t>
            </a:r>
          </a:p>
          <a:p>
            <a:pPr lvl="1"/>
            <a:r>
              <a:rPr lang="en-US" dirty="0">
                <a:solidFill>
                  <a:srgbClr val="000000"/>
                </a:solidFill>
                <a:latin typeface="Calibri"/>
              </a:rPr>
              <a:t>Even challenge "bugginess" if appropriate</a:t>
            </a:r>
          </a:p>
          <a:p>
            <a:r>
              <a:rPr lang="en-US" dirty="0">
                <a:solidFill>
                  <a:srgbClr val="000000"/>
                </a:solidFill>
                <a:latin typeface="Calibri"/>
              </a:rPr>
              <a:t>Test team should only submit best possible bug reports, given time constraints appropriate to priority of bug</a:t>
            </a:r>
            <a:endParaRPr lang="en-GB" dirty="0">
              <a:solidFill>
                <a:srgbClr val="000000"/>
              </a:solidFill>
              <a:latin typeface="Calibri"/>
            </a:endParaRPr>
          </a:p>
        </p:txBody>
      </p:sp>
    </p:spTree>
    <p:extLst>
      <p:ext uri="{BB962C8B-B14F-4D97-AF65-F5344CB8AC3E}">
        <p14:creationId xmlns:p14="http://schemas.microsoft.com/office/powerpoint/2010/main" val="32925562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Incident-anomaly-failure-bug-defect</a:t>
            </a:r>
            <a:endParaRPr lang="en-GB" dirty="0"/>
          </a:p>
        </p:txBody>
      </p:sp>
      <p:sp>
        <p:nvSpPr>
          <p:cNvPr id="3" name="Content Placeholder 2"/>
          <p:cNvSpPr>
            <a:spLocks noGrp="1"/>
          </p:cNvSpPr>
          <p:nvPr>
            <p:ph idx="1"/>
          </p:nvPr>
        </p:nvSpPr>
        <p:spPr>
          <a:xfrm>
            <a:off x="838200" y="1447800"/>
            <a:ext cx="10515600" cy="5257800"/>
          </a:xfrm>
        </p:spPr>
        <p:txBody>
          <a:bodyPr>
            <a:normAutofit/>
          </a:bodyPr>
          <a:lstStyle/>
          <a:p>
            <a:r>
              <a:rPr lang="en-US" b="1" dirty="0">
                <a:solidFill>
                  <a:srgbClr val="000000"/>
                </a:solidFill>
                <a:latin typeface="Calibri"/>
              </a:rPr>
              <a:t>Incident</a:t>
            </a:r>
            <a:r>
              <a:rPr lang="en-US" dirty="0">
                <a:solidFill>
                  <a:srgbClr val="000000"/>
                </a:solidFill>
                <a:latin typeface="Calibri"/>
              </a:rPr>
              <a:t> is any situation requires further investigation.</a:t>
            </a:r>
          </a:p>
          <a:p>
            <a:r>
              <a:rPr lang="en-US" dirty="0">
                <a:solidFill>
                  <a:srgbClr val="000000"/>
                </a:solidFill>
                <a:latin typeface="Calibri"/>
              </a:rPr>
              <a:t>Incident is normally triggered by </a:t>
            </a:r>
            <a:r>
              <a:rPr lang="en-US" b="1" dirty="0">
                <a:solidFill>
                  <a:srgbClr val="000000"/>
                </a:solidFill>
                <a:latin typeface="Calibri"/>
              </a:rPr>
              <a:t>anomaly</a:t>
            </a:r>
            <a:r>
              <a:rPr lang="en-US" dirty="0">
                <a:solidFill>
                  <a:srgbClr val="000000"/>
                </a:solidFill>
                <a:latin typeface="Calibri"/>
              </a:rPr>
              <a:t> (actual and expected results differ).</a:t>
            </a:r>
          </a:p>
          <a:p>
            <a:r>
              <a:rPr lang="en-US" dirty="0">
                <a:solidFill>
                  <a:srgbClr val="000000"/>
                </a:solidFill>
                <a:latin typeface="Calibri"/>
              </a:rPr>
              <a:t>Anomaly results from a </a:t>
            </a:r>
            <a:r>
              <a:rPr lang="en-US" b="1" dirty="0">
                <a:solidFill>
                  <a:srgbClr val="000000"/>
                </a:solidFill>
                <a:latin typeface="Calibri"/>
              </a:rPr>
              <a:t>failure</a:t>
            </a:r>
            <a:r>
              <a:rPr lang="en-US" dirty="0">
                <a:solidFill>
                  <a:srgbClr val="000000"/>
                </a:solidFill>
                <a:latin typeface="Calibri"/>
              </a:rPr>
              <a:t>.</a:t>
            </a:r>
          </a:p>
          <a:p>
            <a:r>
              <a:rPr lang="en-US" dirty="0">
                <a:solidFill>
                  <a:srgbClr val="000000"/>
                </a:solidFill>
                <a:latin typeface="Calibri"/>
              </a:rPr>
              <a:t>A </a:t>
            </a:r>
            <a:r>
              <a:rPr lang="en-US" b="1" dirty="0">
                <a:solidFill>
                  <a:srgbClr val="000000"/>
                </a:solidFill>
                <a:latin typeface="Calibri"/>
              </a:rPr>
              <a:t>failure</a:t>
            </a:r>
            <a:r>
              <a:rPr lang="en-US" dirty="0">
                <a:solidFill>
                  <a:srgbClr val="000000"/>
                </a:solidFill>
                <a:latin typeface="Calibri"/>
              </a:rPr>
              <a:t> occurs when the test item misbehaves due to bug / defect.</a:t>
            </a:r>
          </a:p>
          <a:p>
            <a:r>
              <a:rPr lang="en-US" b="1" dirty="0">
                <a:solidFill>
                  <a:srgbClr val="000000"/>
                </a:solidFill>
                <a:latin typeface="Calibri"/>
              </a:rPr>
              <a:t>Bug / defect </a:t>
            </a:r>
            <a:r>
              <a:rPr lang="en-US" dirty="0">
                <a:solidFill>
                  <a:srgbClr val="000000"/>
                </a:solidFill>
                <a:latin typeface="Calibri"/>
              </a:rPr>
              <a:t>is the underlying problem in the test item that causes a failure.</a:t>
            </a:r>
            <a:endParaRPr lang="en-GB" dirty="0">
              <a:solidFill>
                <a:srgbClr val="000000"/>
              </a:solidFill>
              <a:latin typeface="Calibri"/>
            </a:endParaRPr>
          </a:p>
        </p:txBody>
      </p:sp>
    </p:spTree>
    <p:extLst>
      <p:ext uri="{BB962C8B-B14F-4D97-AF65-F5344CB8AC3E}">
        <p14:creationId xmlns:p14="http://schemas.microsoft.com/office/powerpoint/2010/main" val="6938557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IEEE 829 Test Incident Report</a:t>
            </a:r>
            <a:endParaRPr lang="en-GB" dirty="0"/>
          </a:p>
        </p:txBody>
      </p:sp>
      <p:sp>
        <p:nvSpPr>
          <p:cNvPr id="3" name="Content Placeholder 2"/>
          <p:cNvSpPr>
            <a:spLocks noGrp="1"/>
          </p:cNvSpPr>
          <p:nvPr>
            <p:ph idx="1"/>
          </p:nvPr>
        </p:nvSpPr>
        <p:spPr>
          <a:xfrm>
            <a:off x="838200" y="1447800"/>
            <a:ext cx="10515600" cy="5257800"/>
          </a:xfrm>
        </p:spPr>
        <p:txBody>
          <a:bodyPr>
            <a:normAutofit/>
          </a:bodyPr>
          <a:lstStyle/>
          <a:p>
            <a:r>
              <a:rPr lang="en-US" dirty="0">
                <a:solidFill>
                  <a:srgbClr val="000000"/>
                </a:solidFill>
                <a:latin typeface="Calibri"/>
              </a:rPr>
              <a:t>A test incident (or bug) report describes a test event needing further investigation, especially a bug and includes the following sections</a:t>
            </a:r>
          </a:p>
          <a:p>
            <a:pPr lvl="1"/>
            <a:r>
              <a:rPr lang="en-US" dirty="0">
                <a:solidFill>
                  <a:srgbClr val="000000"/>
                </a:solidFill>
                <a:latin typeface="Calibri"/>
              </a:rPr>
              <a:t>Test incident report identifier</a:t>
            </a:r>
          </a:p>
          <a:p>
            <a:pPr lvl="1"/>
            <a:r>
              <a:rPr lang="en-US" dirty="0">
                <a:solidFill>
                  <a:srgbClr val="000000"/>
                </a:solidFill>
                <a:latin typeface="Calibri"/>
              </a:rPr>
              <a:t>Summary (one line, especially impact on stakeholders)</a:t>
            </a:r>
          </a:p>
          <a:p>
            <a:pPr lvl="1"/>
            <a:r>
              <a:rPr lang="en-US" dirty="0">
                <a:solidFill>
                  <a:srgbClr val="000000"/>
                </a:solidFill>
                <a:latin typeface="Calibri"/>
              </a:rPr>
              <a:t>Incident description (inputs, expected results, actual results, anomalies, date and time seen, environment, test in progress, reproducibility, reported by and other details)</a:t>
            </a:r>
          </a:p>
          <a:p>
            <a:pPr lvl="1"/>
            <a:r>
              <a:rPr lang="en-US" dirty="0">
                <a:solidFill>
                  <a:srgbClr val="000000"/>
                </a:solidFill>
                <a:latin typeface="Calibri"/>
              </a:rPr>
              <a:t>Impact of failure on testing, project, product, stakeholders, etc.</a:t>
            </a:r>
          </a:p>
          <a:p>
            <a:r>
              <a:rPr lang="en-US" b="1" dirty="0">
                <a:solidFill>
                  <a:srgbClr val="000000"/>
                </a:solidFill>
                <a:latin typeface="Calibri"/>
              </a:rPr>
              <a:t>Incident reports </a:t>
            </a:r>
            <a:r>
              <a:rPr lang="en-US" dirty="0">
                <a:solidFill>
                  <a:srgbClr val="000000"/>
                </a:solidFill>
                <a:latin typeface="Calibri"/>
              </a:rPr>
              <a:t>describes any questionable behavior.</a:t>
            </a:r>
          </a:p>
          <a:p>
            <a:r>
              <a:rPr lang="en-US" b="1" dirty="0">
                <a:solidFill>
                  <a:srgbClr val="000000"/>
                </a:solidFill>
                <a:latin typeface="Calibri"/>
              </a:rPr>
              <a:t>Bug reports </a:t>
            </a:r>
            <a:r>
              <a:rPr lang="en-US" dirty="0">
                <a:solidFill>
                  <a:srgbClr val="000000"/>
                </a:solidFill>
                <a:latin typeface="Calibri"/>
              </a:rPr>
              <a:t>describe bahaviour due to bugs (failures) rather than bad tests or test data, tester errors, test environment problems and the like</a:t>
            </a:r>
            <a:endParaRPr lang="en-GB" dirty="0">
              <a:solidFill>
                <a:srgbClr val="000000"/>
              </a:solidFill>
              <a:latin typeface="Calibri"/>
            </a:endParaRPr>
          </a:p>
        </p:txBody>
      </p:sp>
    </p:spTree>
    <p:extLst>
      <p:ext uri="{BB962C8B-B14F-4D97-AF65-F5344CB8AC3E}">
        <p14:creationId xmlns:p14="http://schemas.microsoft.com/office/powerpoint/2010/main" val="35733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Role of Test Leads</a:t>
            </a:r>
          </a:p>
        </p:txBody>
      </p:sp>
      <p:sp>
        <p:nvSpPr>
          <p:cNvPr id="3" name="Content Placeholder 2"/>
          <p:cNvSpPr>
            <a:spLocks noGrp="1"/>
          </p:cNvSpPr>
          <p:nvPr>
            <p:ph idx="1"/>
          </p:nvPr>
        </p:nvSpPr>
        <p:spPr>
          <a:xfrm>
            <a:off x="838200" y="1447800"/>
            <a:ext cx="10515600" cy="5257800"/>
          </a:xfrm>
        </p:spPr>
        <p:txBody>
          <a:bodyPr>
            <a:normAutofit lnSpcReduction="10000"/>
          </a:bodyPr>
          <a:lstStyle/>
          <a:p>
            <a:r>
              <a:rPr lang="en-GB" dirty="0"/>
              <a:t>Devise test strategies, plans</a:t>
            </a:r>
          </a:p>
          <a:p>
            <a:r>
              <a:rPr lang="en-GB" dirty="0"/>
              <a:t>Write or review test policy</a:t>
            </a:r>
          </a:p>
          <a:p>
            <a:r>
              <a:rPr lang="en-GB" dirty="0"/>
              <a:t>Consult on testing for other project activities</a:t>
            </a:r>
          </a:p>
          <a:p>
            <a:r>
              <a:rPr lang="en-GB" dirty="0"/>
              <a:t>Test estimation</a:t>
            </a:r>
          </a:p>
          <a:p>
            <a:r>
              <a:rPr lang="en-GB" dirty="0"/>
              <a:t>Test resource acquisition</a:t>
            </a:r>
          </a:p>
          <a:p>
            <a:r>
              <a:rPr lang="en-GB" dirty="0"/>
              <a:t>Lead specification, preparation implementation and execution of tests</a:t>
            </a:r>
          </a:p>
          <a:p>
            <a:r>
              <a:rPr lang="en-GB" dirty="0"/>
              <a:t>Monitor and control the test execution</a:t>
            </a:r>
          </a:p>
          <a:p>
            <a:r>
              <a:rPr lang="en-GB" dirty="0"/>
              <a:t>Adapt the test plan based on test results (e.g. adjust the risk level)</a:t>
            </a:r>
          </a:p>
          <a:p>
            <a:r>
              <a:rPr lang="en-GB" dirty="0"/>
              <a:t>Ensure configuration management of </a:t>
            </a:r>
            <a:r>
              <a:rPr lang="en-GB" dirty="0" err="1"/>
              <a:t>testware</a:t>
            </a:r>
            <a:r>
              <a:rPr lang="en-GB" dirty="0"/>
              <a:t> (safely store the test cases and data)</a:t>
            </a:r>
          </a:p>
          <a:p>
            <a:r>
              <a:rPr lang="en-GB" dirty="0"/>
              <a:t>Ensure traceability</a:t>
            </a:r>
          </a:p>
        </p:txBody>
      </p:sp>
    </p:spTree>
    <p:extLst>
      <p:ext uri="{BB962C8B-B14F-4D97-AF65-F5344CB8AC3E}">
        <p14:creationId xmlns:p14="http://schemas.microsoft.com/office/powerpoint/2010/main" val="172695642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Bug Report Lifecycle </a:t>
            </a:r>
            <a:r>
              <a:rPr lang="en-US" dirty="0">
                <a:solidFill>
                  <a:srgbClr val="000000"/>
                </a:solidFill>
              </a:rPr>
              <a:t>or Workflow</a:t>
            </a:r>
            <a:endParaRPr lang="en-GB" dirty="0"/>
          </a:p>
        </p:txBody>
      </p:sp>
      <p:sp>
        <p:nvSpPr>
          <p:cNvPr id="3" name="Content Placeholder 2"/>
          <p:cNvSpPr>
            <a:spLocks noGrp="1"/>
          </p:cNvSpPr>
          <p:nvPr>
            <p:ph idx="1"/>
          </p:nvPr>
        </p:nvSpPr>
        <p:spPr>
          <a:xfrm>
            <a:off x="838200" y="1447800"/>
            <a:ext cx="10515600" cy="5257800"/>
          </a:xfrm>
        </p:spPr>
        <p:txBody>
          <a:bodyPr>
            <a:normAutofit/>
          </a:bodyPr>
          <a:lstStyle/>
          <a:p>
            <a:r>
              <a:rPr lang="en-US" dirty="0">
                <a:solidFill>
                  <a:srgbClr val="000000"/>
                </a:solidFill>
                <a:latin typeface="Calibri"/>
              </a:rPr>
              <a:t>Bug reports move through a series of states (lifecycle or workflow) to resolution.</a:t>
            </a:r>
          </a:p>
          <a:p>
            <a:r>
              <a:rPr lang="en-US" dirty="0">
                <a:solidFill>
                  <a:srgbClr val="000000"/>
                </a:solidFill>
                <a:latin typeface="Calibri"/>
              </a:rPr>
              <a:t>In each non-terminal state, a manager or the bug triage committee specifies an owner who is to move the bug to the next state</a:t>
            </a:r>
          </a:p>
          <a:p>
            <a:r>
              <a:rPr lang="en-US" dirty="0">
                <a:solidFill>
                  <a:srgbClr val="000000"/>
                </a:solidFill>
                <a:latin typeface="Calibri"/>
              </a:rPr>
              <a:t>Bug tracking systems can and should implement and automate these workflows but the project team and management support make the workflow works.</a:t>
            </a:r>
            <a:endParaRPr lang="en-GB" dirty="0">
              <a:solidFill>
                <a:srgbClr val="000000"/>
              </a:solidFill>
              <a:latin typeface="Calibri"/>
            </a:endParaRPr>
          </a:p>
        </p:txBody>
      </p:sp>
    </p:spTree>
    <p:extLst>
      <p:ext uri="{BB962C8B-B14F-4D97-AF65-F5344CB8AC3E}">
        <p14:creationId xmlns:p14="http://schemas.microsoft.com/office/powerpoint/2010/main" val="13020781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Other Information </a:t>
            </a:r>
            <a:r>
              <a:rPr lang="en-US" dirty="0">
                <a:solidFill>
                  <a:srgbClr val="000000"/>
                </a:solidFill>
              </a:rPr>
              <a:t>to Include in incident report</a:t>
            </a:r>
            <a:endParaRPr lang="en-GB" dirty="0"/>
          </a:p>
        </p:txBody>
      </p:sp>
      <p:sp>
        <p:nvSpPr>
          <p:cNvPr id="3" name="Content Placeholder 2"/>
          <p:cNvSpPr>
            <a:spLocks noGrp="1"/>
          </p:cNvSpPr>
          <p:nvPr>
            <p:ph idx="1"/>
          </p:nvPr>
        </p:nvSpPr>
        <p:spPr>
          <a:xfrm>
            <a:off x="838200" y="1447800"/>
            <a:ext cx="10515600" cy="5257800"/>
          </a:xfrm>
        </p:spPr>
        <p:txBody>
          <a:bodyPr>
            <a:normAutofit fontScale="92500" lnSpcReduction="10000"/>
          </a:bodyPr>
          <a:lstStyle/>
          <a:p>
            <a:r>
              <a:rPr lang="en-US" dirty="0">
                <a:solidFill>
                  <a:srgbClr val="000000"/>
                </a:solidFill>
                <a:latin typeface="Calibri"/>
              </a:rPr>
              <a:t>The configuration of the software or system</a:t>
            </a:r>
          </a:p>
          <a:p>
            <a:r>
              <a:rPr lang="en-US" dirty="0">
                <a:solidFill>
                  <a:srgbClr val="000000"/>
                </a:solidFill>
                <a:latin typeface="Calibri"/>
              </a:rPr>
              <a:t>The phase of introduction, detection and removal of the bug</a:t>
            </a:r>
          </a:p>
          <a:p>
            <a:r>
              <a:rPr lang="en-US" dirty="0">
                <a:solidFill>
                  <a:srgbClr val="000000"/>
                </a:solidFill>
                <a:latin typeface="Calibri"/>
              </a:rPr>
              <a:t>Urgency / priority to fix</a:t>
            </a:r>
          </a:p>
          <a:p>
            <a:r>
              <a:rPr lang="en-US" dirty="0">
                <a:solidFill>
                  <a:srgbClr val="000000"/>
                </a:solidFill>
                <a:latin typeface="Calibri"/>
              </a:rPr>
              <a:t>Conclusions and recommendations</a:t>
            </a:r>
          </a:p>
          <a:p>
            <a:r>
              <a:rPr lang="en-US" dirty="0">
                <a:solidFill>
                  <a:srgbClr val="000000"/>
                </a:solidFill>
                <a:latin typeface="Calibri"/>
              </a:rPr>
              <a:t>Risks, costs, opportunities and benefits of fixing / not fixing</a:t>
            </a:r>
          </a:p>
          <a:p>
            <a:r>
              <a:rPr lang="en-US" dirty="0">
                <a:solidFill>
                  <a:srgbClr val="000000"/>
                </a:solidFill>
                <a:latin typeface="Calibri"/>
              </a:rPr>
              <a:t>Change history, especially for each state change</a:t>
            </a:r>
          </a:p>
          <a:p>
            <a:r>
              <a:rPr lang="en-US" dirty="0">
                <a:solidFill>
                  <a:srgbClr val="000000"/>
                </a:solidFill>
                <a:latin typeface="Calibri"/>
              </a:rPr>
              <a:t>Date of report, reporting organisation and author</a:t>
            </a:r>
          </a:p>
          <a:p>
            <a:r>
              <a:rPr lang="en-US" dirty="0">
                <a:solidFill>
                  <a:srgbClr val="000000"/>
                </a:solidFill>
                <a:latin typeface="Calibri"/>
              </a:rPr>
              <a:t>Expected and actual results</a:t>
            </a:r>
          </a:p>
          <a:p>
            <a:r>
              <a:rPr lang="en-US" dirty="0">
                <a:solidFill>
                  <a:srgbClr val="000000"/>
                </a:solidFill>
                <a:latin typeface="Calibri"/>
              </a:rPr>
              <a:t>Identification of the test item and environment</a:t>
            </a:r>
          </a:p>
          <a:p>
            <a:r>
              <a:rPr lang="en-US" dirty="0">
                <a:solidFill>
                  <a:srgbClr val="000000"/>
                </a:solidFill>
                <a:latin typeface="Calibri"/>
              </a:rPr>
              <a:t>Life cycle process in which the incident was observed</a:t>
            </a:r>
          </a:p>
          <a:p>
            <a:r>
              <a:rPr lang="en-US" dirty="0">
                <a:solidFill>
                  <a:srgbClr val="000000"/>
                </a:solidFill>
                <a:latin typeface="Calibri"/>
              </a:rPr>
              <a:t>Scope or degree of impact on stakeholder(s) interests</a:t>
            </a:r>
          </a:p>
          <a:p>
            <a:r>
              <a:rPr lang="en-US" dirty="0">
                <a:solidFill>
                  <a:srgbClr val="000000"/>
                </a:solidFill>
                <a:latin typeface="Calibri"/>
              </a:rPr>
              <a:t>Severity of the impact on  the system</a:t>
            </a:r>
            <a:endParaRPr lang="en-GB" dirty="0">
              <a:solidFill>
                <a:srgbClr val="000000"/>
              </a:solidFill>
              <a:latin typeface="Calibri"/>
            </a:endParaRPr>
          </a:p>
        </p:txBody>
      </p:sp>
    </p:spTree>
    <p:extLst>
      <p:ext uri="{BB962C8B-B14F-4D97-AF65-F5344CB8AC3E}">
        <p14:creationId xmlns:p14="http://schemas.microsoft.com/office/powerpoint/2010/main" val="24226531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E25D-D508-4245-B9D7-04424B558C71}"/>
              </a:ext>
            </a:extLst>
          </p:cNvPr>
          <p:cNvSpPr>
            <a:spLocks noGrp="1"/>
          </p:cNvSpPr>
          <p:nvPr>
            <p:ph type="title"/>
          </p:nvPr>
        </p:nvSpPr>
        <p:spPr/>
        <p:txBody>
          <a:bodyPr/>
          <a:lstStyle/>
          <a:p>
            <a:r>
              <a:rPr lang="en-US" dirty="0"/>
              <a:t>Key concepts</a:t>
            </a:r>
          </a:p>
        </p:txBody>
      </p:sp>
      <p:sp>
        <p:nvSpPr>
          <p:cNvPr id="3" name="Content Placeholder 2">
            <a:extLst>
              <a:ext uri="{FF2B5EF4-FFF2-40B4-BE49-F238E27FC236}">
                <a16:creationId xmlns:a16="http://schemas.microsoft.com/office/drawing/2014/main" id="{56FC4E97-F5B4-D744-A8C9-499C94834D81}"/>
              </a:ext>
            </a:extLst>
          </p:cNvPr>
          <p:cNvSpPr>
            <a:spLocks noGrp="1"/>
          </p:cNvSpPr>
          <p:nvPr>
            <p:ph idx="1"/>
          </p:nvPr>
        </p:nvSpPr>
        <p:spPr/>
        <p:txBody>
          <a:bodyPr/>
          <a:lstStyle/>
          <a:p>
            <a:pPr>
              <a:buFont typeface="Zapf Dingbats"/>
              <a:buChar char="✤"/>
            </a:pPr>
            <a:r>
              <a:rPr lang="en-US" dirty="0"/>
              <a:t>The content of a bug or incident report</a:t>
            </a:r>
          </a:p>
          <a:p>
            <a:pPr>
              <a:buFont typeface="Zapf Dingbats"/>
              <a:buChar char="✤"/>
            </a:pPr>
            <a:r>
              <a:rPr lang="en-US" dirty="0"/>
              <a:t>Writing a bug or incident report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098338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5443-5D74-994E-9BD6-8C1596A008CC}"/>
              </a:ext>
            </a:extLst>
          </p:cNvPr>
          <p:cNvSpPr>
            <a:spLocks noGrp="1"/>
          </p:cNvSpPr>
          <p:nvPr>
            <p:ph type="title"/>
          </p:nvPr>
        </p:nvSpPr>
        <p:spPr/>
        <p:txBody>
          <a:bodyPr/>
          <a:lstStyle/>
          <a:p>
            <a:r>
              <a:rPr lang="en-US" dirty="0"/>
              <a:t>Terms to remember</a:t>
            </a:r>
          </a:p>
        </p:txBody>
      </p:sp>
      <p:sp>
        <p:nvSpPr>
          <p:cNvPr id="3" name="Content Placeholder 2">
            <a:extLst>
              <a:ext uri="{FF2B5EF4-FFF2-40B4-BE49-F238E27FC236}">
                <a16:creationId xmlns:a16="http://schemas.microsoft.com/office/drawing/2014/main" id="{FA324F66-2866-6146-9DFD-2F91A09132C3}"/>
              </a:ext>
            </a:extLst>
          </p:cNvPr>
          <p:cNvSpPr>
            <a:spLocks noGrp="1"/>
          </p:cNvSpPr>
          <p:nvPr>
            <p:ph idx="1"/>
          </p:nvPr>
        </p:nvSpPr>
        <p:spPr/>
        <p:txBody>
          <a:bodyPr numCol="2"/>
          <a:lstStyle/>
          <a:p>
            <a:pPr>
              <a:buFont typeface="Zapf Dingbats"/>
              <a:buChar char="✤"/>
            </a:pPr>
            <a:r>
              <a:rPr lang="en-US" dirty="0"/>
              <a:t>Incident logging</a:t>
            </a:r>
          </a:p>
          <a:p>
            <a:pPr>
              <a:buFont typeface="Zapf Dingbats"/>
              <a:buChar char="✤"/>
            </a:pPr>
            <a:r>
              <a:rPr lang="en-US" dirty="0"/>
              <a:t>Incident management</a:t>
            </a:r>
          </a:p>
          <a:p>
            <a:endParaRPr lang="en-US" dirty="0"/>
          </a:p>
        </p:txBody>
      </p:sp>
    </p:spTree>
    <p:extLst>
      <p:ext uri="{BB962C8B-B14F-4D97-AF65-F5344CB8AC3E}">
        <p14:creationId xmlns:p14="http://schemas.microsoft.com/office/powerpoint/2010/main" val="4112379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Role of Test Leads (cont.)</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Measure test progress, evaluate the quality of the testing and the product</a:t>
            </a:r>
          </a:p>
          <a:p>
            <a:r>
              <a:rPr lang="en-GB" dirty="0"/>
              <a:t>Plan any test automation</a:t>
            </a:r>
          </a:p>
          <a:p>
            <a:r>
              <a:rPr lang="en-GB" dirty="0"/>
              <a:t>Select tools and organise any tester training</a:t>
            </a:r>
          </a:p>
          <a:p>
            <a:r>
              <a:rPr lang="en-GB" dirty="0"/>
              <a:t>Ensure implementation of the test environment</a:t>
            </a:r>
          </a:p>
          <a:p>
            <a:r>
              <a:rPr lang="en-GB" dirty="0"/>
              <a:t>Schedule tests</a:t>
            </a:r>
          </a:p>
          <a:p>
            <a:r>
              <a:rPr lang="en-GB" dirty="0"/>
              <a:t>Write test summary reports</a:t>
            </a:r>
          </a:p>
        </p:txBody>
      </p:sp>
    </p:spTree>
    <p:extLst>
      <p:ext uri="{BB962C8B-B14F-4D97-AF65-F5344CB8AC3E}">
        <p14:creationId xmlns:p14="http://schemas.microsoft.com/office/powerpoint/2010/main" val="17269564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HDOfficeLightV0</Template>
  <TotalTime>5091</TotalTime>
  <Words>5649</Words>
  <Application>Microsoft Macintosh PowerPoint</Application>
  <PresentationFormat>Widescreen</PresentationFormat>
  <Paragraphs>612</Paragraphs>
  <Slides>83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83</vt:i4>
      </vt:variant>
    </vt:vector>
  </HeadingPairs>
  <TitlesOfParts>
    <vt:vector size="88" baseType="lpstr">
      <vt:lpstr>Arial</vt:lpstr>
      <vt:lpstr>Calibri</vt:lpstr>
      <vt:lpstr>Calibri Light</vt:lpstr>
      <vt:lpstr>Zapf Dingbats</vt:lpstr>
      <vt:lpstr>Office Theme</vt:lpstr>
      <vt:lpstr>Test Management</vt:lpstr>
      <vt:lpstr>Topics</vt:lpstr>
      <vt:lpstr>1. Test Organisation</vt:lpstr>
      <vt:lpstr>What is the Test Team’s Job/Mission?</vt:lpstr>
      <vt:lpstr>Spectrum of Independence</vt:lpstr>
      <vt:lpstr>Why Independence?</vt:lpstr>
      <vt:lpstr>Independence Considerations</vt:lpstr>
      <vt:lpstr>Role of Test Leads</vt:lpstr>
      <vt:lpstr>Role of Test Leads (cont.)</vt:lpstr>
      <vt:lpstr>Role of Testers</vt:lpstr>
      <vt:lpstr>Refining the Tester Position</vt:lpstr>
      <vt:lpstr>Refining the Tester Position (cont.)</vt:lpstr>
      <vt:lpstr>Using Amateur Testers</vt:lpstr>
      <vt:lpstr>Balancing the Skills</vt:lpstr>
      <vt:lpstr>Exercise: Omninet Test Team</vt:lpstr>
      <vt:lpstr>Key concepts</vt:lpstr>
      <vt:lpstr>Terms to remember</vt:lpstr>
      <vt:lpstr>2. Test Planning and Estimation</vt:lpstr>
      <vt:lpstr>Developing Test Plans</vt:lpstr>
      <vt:lpstr>Test Planning Activities</vt:lpstr>
      <vt:lpstr>IEEE 829 Test Plan</vt:lpstr>
      <vt:lpstr>IEEE 829 Test Plan Outline</vt:lpstr>
      <vt:lpstr>Transitions: Entry Criteria</vt:lpstr>
      <vt:lpstr>Sample Entry Criteria</vt:lpstr>
      <vt:lpstr>Sample Entry Criteria (cont.)</vt:lpstr>
      <vt:lpstr>Transitions: Continuation Criteria</vt:lpstr>
      <vt:lpstr>Sample Continuation Criteria</vt:lpstr>
      <vt:lpstr>Transitions: Exit Criteria</vt:lpstr>
      <vt:lpstr>Sample Exit Criteria</vt:lpstr>
      <vt:lpstr>Sample Exit Criteria(cont.)</vt:lpstr>
      <vt:lpstr>Developing a Work-Breakdown-Structure</vt:lpstr>
      <vt:lpstr>Estimation</vt:lpstr>
      <vt:lpstr>Factors to Consider in Test Estimation</vt:lpstr>
      <vt:lpstr>Test Strategy, Test Approach</vt:lpstr>
      <vt:lpstr>Common Test Strategies</vt:lpstr>
      <vt:lpstr>Exercise: Omninet Test Plan</vt:lpstr>
      <vt:lpstr>Key concepts</vt:lpstr>
      <vt:lpstr>Terms to remember</vt:lpstr>
      <vt:lpstr>3. Test Progress Monitoring and Control</vt:lpstr>
      <vt:lpstr>Common Test Metrics</vt:lpstr>
      <vt:lpstr>The metrics can be used for Test Reporting</vt:lpstr>
      <vt:lpstr>Metrics can be used for Test Control</vt:lpstr>
      <vt:lpstr>IEEE 829 Test Summary Report</vt:lpstr>
      <vt:lpstr>IEEE 829 Test Log</vt:lpstr>
      <vt:lpstr>Key concepts</vt:lpstr>
      <vt:lpstr>Terms to remember</vt:lpstr>
      <vt:lpstr>4. Configuration Management</vt:lpstr>
      <vt:lpstr>Testing and Configuration Management</vt:lpstr>
      <vt:lpstr>Key Tasks of Configuration Management</vt:lpstr>
      <vt:lpstr>Test Release Management</vt:lpstr>
      <vt:lpstr>IEEE 829 Test Item Transmittal Report</vt:lpstr>
      <vt:lpstr>Exercise: Omninet Configuration Management</vt:lpstr>
      <vt:lpstr>Key concepts</vt:lpstr>
      <vt:lpstr>Terms to remember</vt:lpstr>
      <vt:lpstr>5. Risk and Testing</vt:lpstr>
      <vt:lpstr>Project Risks</vt:lpstr>
      <vt:lpstr>Handling Project Risks</vt:lpstr>
      <vt:lpstr>Sample Risks, Mitigations and Contingencies</vt:lpstr>
      <vt:lpstr>Sample Risks, Mitigations and Contingencies (cont.)</vt:lpstr>
      <vt:lpstr>Other Project Risks to Consider</vt:lpstr>
      <vt:lpstr>Other Project Risks to Consider (cont.)</vt:lpstr>
      <vt:lpstr>Exercise: Omninet Testing Risks</vt:lpstr>
      <vt:lpstr>Key concepts</vt:lpstr>
      <vt:lpstr>Terms to remember</vt:lpstr>
      <vt:lpstr>6. Incident Management</vt:lpstr>
      <vt:lpstr>Goal and Audience</vt:lpstr>
      <vt:lpstr>Ten Steps to a good Bug Report</vt:lpstr>
      <vt:lpstr>1. Structure</vt:lpstr>
      <vt:lpstr>2. Reproduce</vt:lpstr>
      <vt:lpstr>3. Isolate</vt:lpstr>
      <vt:lpstr>4. Generalise</vt:lpstr>
      <vt:lpstr>5. Compare</vt:lpstr>
      <vt:lpstr>6. Summarise</vt:lpstr>
      <vt:lpstr>7. Condense</vt:lpstr>
      <vt:lpstr>8. Disambiguate</vt:lpstr>
      <vt:lpstr>9. Nuetralise</vt:lpstr>
      <vt:lpstr>10. Review</vt:lpstr>
      <vt:lpstr>Incident-anomaly-failure-bug-defect</vt:lpstr>
      <vt:lpstr>IEEE 829 Test Incident Report</vt:lpstr>
      <vt:lpstr>Bug Report Lifecycle or Workflow</vt:lpstr>
      <vt:lpstr>Other Information to Include in incident report</vt:lpstr>
      <vt:lpstr>Key concepts</vt:lpstr>
      <vt:lpstr>Terms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KV Sor</dc:creator>
  <cp:lastModifiedBy>GUNAVATHI A/P DURAISAMY</cp:lastModifiedBy>
  <cp:revision>1130</cp:revision>
  <dcterms:created xsi:type="dcterms:W3CDTF">2015-01-15T03:09:27Z</dcterms:created>
  <dcterms:modified xsi:type="dcterms:W3CDTF">2020-01-29T15:33:54Z</dcterms:modified>
</cp:coreProperties>
</file>