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3" r:id="rId4"/>
    <p:sldId id="258" r:id="rId5"/>
    <p:sldId id="342" r:id="rId6"/>
    <p:sldId id="313" r:id="rId7"/>
    <p:sldId id="343" r:id="rId8"/>
    <p:sldId id="314" r:id="rId9"/>
    <p:sldId id="34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65" r:id="rId27"/>
    <p:sldId id="366" r:id="rId28"/>
    <p:sldId id="367" r:id="rId29"/>
    <p:sldId id="312" r:id="rId30"/>
    <p:sldId id="346" r:id="rId31"/>
    <p:sldId id="347" r:id="rId32"/>
    <p:sldId id="331" r:id="rId33"/>
    <p:sldId id="348" r:id="rId34"/>
    <p:sldId id="332" r:id="rId35"/>
    <p:sldId id="333" r:id="rId36"/>
    <p:sldId id="334" r:id="rId37"/>
    <p:sldId id="335" r:id="rId38"/>
    <p:sldId id="336" r:id="rId39"/>
    <p:sldId id="337" r:id="rId40"/>
    <p:sldId id="369" r:id="rId41"/>
    <p:sldId id="370" r:id="rId42"/>
    <p:sldId id="371" r:id="rId43"/>
    <p:sldId id="311" r:id="rId44"/>
    <p:sldId id="349" r:id="rId45"/>
    <p:sldId id="350" r:id="rId46"/>
    <p:sldId id="338" r:id="rId47"/>
    <p:sldId id="351" r:id="rId48"/>
    <p:sldId id="352" r:id="rId49"/>
    <p:sldId id="339" r:id="rId50"/>
    <p:sldId id="340" r:id="rId51"/>
    <p:sldId id="341" r:id="rId52"/>
    <p:sldId id="353" r:id="rId53"/>
    <p:sldId id="37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/>
    <p:restoredTop sz="94660"/>
  </p:normalViewPr>
  <p:slideViewPr>
    <p:cSldViewPr snapToGrid="0">
      <p:cViewPr varScale="1">
        <p:scale>
          <a:sx n="110" d="100"/>
          <a:sy n="110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200" b="1" dirty="0"/>
              <a:t>RBCS</a:t>
            </a:r>
          </a:p>
          <a:p>
            <a:pPr algn="ctr"/>
            <a:r>
              <a:rPr lang="en-US" dirty="0"/>
              <a:t>www.rbcs-us.com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2192000" cy="914400"/>
          </a:xfrm>
        </p:spPr>
        <p:txBody>
          <a:bodyPr lIns="0" rIns="0" bIns="0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1447800"/>
            <a:ext cx="12072730" cy="5410200"/>
          </a:xfrm>
        </p:spPr>
        <p:txBody>
          <a:bodyPr lIns="0" tIns="0" rIns="0" bIns="0"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200" b="1" dirty="0"/>
              <a:t>RBCS</a:t>
            </a:r>
          </a:p>
          <a:p>
            <a:pPr algn="ctr"/>
            <a:r>
              <a:rPr lang="en-US" dirty="0"/>
              <a:t>www.rbcs-us.com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282"/>
            <a:ext cx="9144000" cy="2387600"/>
          </a:xfrm>
        </p:spPr>
        <p:txBody>
          <a:bodyPr/>
          <a:lstStyle/>
          <a:p>
            <a:r>
              <a:rPr lang="en-GB" dirty="0"/>
              <a:t>Tool Support for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8282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Test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traceability of tests, test results and incidents to the test basis.</a:t>
            </a:r>
          </a:p>
          <a:p>
            <a:r>
              <a:rPr lang="en-GB" dirty="0"/>
              <a:t>Allow logging of test results and generation of progress reports.</a:t>
            </a:r>
          </a:p>
          <a:p>
            <a:r>
              <a:rPr lang="en-GB" dirty="0"/>
              <a:t>Manage tests and testing.</a:t>
            </a:r>
          </a:p>
          <a:p>
            <a:r>
              <a:rPr lang="en-GB" dirty="0"/>
              <a:t>Interface to test execution, bug tacking and requirement management tools.</a:t>
            </a:r>
          </a:p>
          <a:p>
            <a:r>
              <a:rPr lang="en-GB" dirty="0"/>
              <a:t>Provide version control or interface with an external configuration management tool.</a:t>
            </a:r>
          </a:p>
          <a:p>
            <a:r>
              <a:rPr lang="en-GB" dirty="0"/>
              <a:t>Perform quantitative analysis or metrics related to the tests.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Requirements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requirements statements.</a:t>
            </a:r>
          </a:p>
          <a:p>
            <a:r>
              <a:rPr lang="en-GB" dirty="0"/>
              <a:t>Check for consistency and undefined or missing requirements.</a:t>
            </a:r>
          </a:p>
          <a:p>
            <a:r>
              <a:rPr lang="en-GB" dirty="0"/>
              <a:t>Allow requirements to be prioritised.</a:t>
            </a:r>
          </a:p>
          <a:p>
            <a:r>
              <a:rPr lang="en-GB" dirty="0"/>
              <a:t>Enable individual tests to be traceable to (and reported in terms of) requirements, functions and / or features.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Bug or Defect or Incident Tracking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and manage bug reports.</a:t>
            </a:r>
          </a:p>
          <a:p>
            <a:r>
              <a:rPr lang="en-GB" dirty="0"/>
              <a:t>Facilitate bug prioritisation and classification.</a:t>
            </a:r>
          </a:p>
          <a:p>
            <a:r>
              <a:rPr lang="en-GB" dirty="0"/>
              <a:t>Provide state-based workflow, including assignment of actions to people (e.g. fixing a defect, perform confirmation test, etc.).</a:t>
            </a:r>
          </a:p>
          <a:p>
            <a:r>
              <a:rPr lang="en-GB" dirty="0"/>
              <a:t>Enable monitoring a project’s bugs and bug status over time.</a:t>
            </a:r>
          </a:p>
          <a:p>
            <a:r>
              <a:rPr lang="en-GB" dirty="0"/>
              <a:t>Provide support for statistical analysis (often through export, e.g. to Excel).</a:t>
            </a:r>
          </a:p>
          <a:p>
            <a:r>
              <a:rPr lang="en-GB" dirty="0"/>
              <a:t>Create reports and graphs (though often of limited usefulness due to the variation in needs).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Configuration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information about versions and builds of software and </a:t>
            </a:r>
            <a:r>
              <a:rPr lang="en-GB" dirty="0" err="1"/>
              <a:t>testware</a:t>
            </a:r>
            <a:r>
              <a:rPr lang="en-GB" dirty="0"/>
              <a:t>.</a:t>
            </a:r>
          </a:p>
          <a:p>
            <a:r>
              <a:rPr lang="en-GB" dirty="0"/>
              <a:t>Enable traceability between </a:t>
            </a:r>
            <a:r>
              <a:rPr lang="en-GB" dirty="0" err="1"/>
              <a:t>testware</a:t>
            </a:r>
            <a:r>
              <a:rPr lang="en-GB" dirty="0"/>
              <a:t> and software work products and product variants.</a:t>
            </a:r>
          </a:p>
          <a:p>
            <a:r>
              <a:rPr lang="en-GB" dirty="0"/>
              <a:t>Help with developing and testing on multiple configurations of hardware / software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Review Process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information about review processes.</a:t>
            </a:r>
          </a:p>
          <a:p>
            <a:r>
              <a:rPr lang="en-GB" dirty="0"/>
              <a:t>Store and communicate review comments.</a:t>
            </a:r>
          </a:p>
          <a:p>
            <a:r>
              <a:rPr lang="en-GB" dirty="0"/>
              <a:t>Report on defects and effort.</a:t>
            </a:r>
          </a:p>
          <a:p>
            <a:r>
              <a:rPr lang="en-GB" dirty="0"/>
              <a:t>Manage references to review rules and / or checklists.</a:t>
            </a:r>
          </a:p>
          <a:p>
            <a:r>
              <a:rPr lang="en-GB" dirty="0"/>
              <a:t>Provide aid for online reviews.</a:t>
            </a:r>
          </a:p>
          <a:p>
            <a:r>
              <a:rPr lang="en-GB" dirty="0"/>
              <a:t>Track traceability between documents and source code.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of Static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used by developers</a:t>
            </a:r>
          </a:p>
          <a:p>
            <a:r>
              <a:rPr lang="en-GB" dirty="0"/>
              <a:t>Find defects before dynamic testing.</a:t>
            </a:r>
          </a:p>
          <a:p>
            <a:r>
              <a:rPr lang="en-GB" dirty="0"/>
              <a:t>Enforce coding standards.</a:t>
            </a:r>
          </a:p>
          <a:p>
            <a:r>
              <a:rPr lang="en-GB" dirty="0"/>
              <a:t>Analyse structures and dependencies.</a:t>
            </a:r>
          </a:p>
          <a:p>
            <a:r>
              <a:rPr lang="en-GB" dirty="0"/>
              <a:t>Calculate metrics from the code.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Modelling and Design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used by developers</a:t>
            </a:r>
          </a:p>
          <a:p>
            <a:r>
              <a:rPr lang="en-GB" dirty="0"/>
              <a:t>Help create models of the system.</a:t>
            </a:r>
          </a:p>
          <a:p>
            <a:r>
              <a:rPr lang="en-GB" dirty="0"/>
              <a:t>Validate models.</a:t>
            </a:r>
          </a:p>
          <a:p>
            <a:r>
              <a:rPr lang="en-GB" dirty="0"/>
              <a:t>Aid in generating some test cases based on the model.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Test Design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test inputs or the actual tests from:</a:t>
            </a:r>
          </a:p>
          <a:p>
            <a:pPr lvl="1"/>
            <a:r>
              <a:rPr lang="en-GB" dirty="0"/>
              <a:t>Requirements.</a:t>
            </a:r>
          </a:p>
          <a:p>
            <a:pPr lvl="1"/>
            <a:r>
              <a:rPr lang="en-GB" dirty="0"/>
              <a:t>Graphical user interface.</a:t>
            </a:r>
          </a:p>
          <a:p>
            <a:pPr lvl="1"/>
            <a:r>
              <a:rPr lang="en-GB" dirty="0"/>
              <a:t>Design models.</a:t>
            </a:r>
          </a:p>
          <a:p>
            <a:pPr lvl="1"/>
            <a:r>
              <a:rPr lang="en-GB" dirty="0"/>
              <a:t>Code.</a:t>
            </a:r>
          </a:p>
          <a:p>
            <a:r>
              <a:rPr lang="en-GB" dirty="0"/>
              <a:t>Generate expected results (though the reliability of such test oracles is often limited).</a:t>
            </a:r>
          </a:p>
          <a:p>
            <a:r>
              <a:rPr lang="en-GB" dirty="0"/>
              <a:t>Generate test frameworks, templates and stubs.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Test Data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Manipulate and create databases, files or data for use during test execution.</a:t>
            </a:r>
          </a:p>
          <a:p>
            <a:r>
              <a:rPr lang="en-GB" dirty="0"/>
              <a:t>Create large volumes of useful test data.</a:t>
            </a:r>
          </a:p>
          <a:p>
            <a:r>
              <a:rPr lang="en-GB" dirty="0"/>
              <a:t>Validate test data according to specific rules.</a:t>
            </a:r>
          </a:p>
          <a:p>
            <a:r>
              <a:rPr lang="en-GB" dirty="0"/>
              <a:t>Analyse the data for frequency of conditions, etc.</a:t>
            </a:r>
          </a:p>
          <a:p>
            <a:r>
              <a:rPr lang="en-GB" dirty="0"/>
              <a:t>Scramble or anonymise live or customer data.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of Test Execution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Run tests (i.e. submit inputs per an automated script and compare actual and expected results).</a:t>
            </a:r>
          </a:p>
          <a:p>
            <a:pPr lvl="1"/>
            <a:r>
              <a:rPr lang="en-GB" dirty="0"/>
              <a:t>If properly used, the script is an input-independent test procedure that allows you to repeat tests with different data, run similar tests and easily maintain the tests.</a:t>
            </a:r>
          </a:p>
          <a:p>
            <a:pPr lvl="1"/>
            <a:r>
              <a:rPr lang="en-GB" dirty="0"/>
              <a:t>If improperly used (e.g. typical capture-playback), the scripts are intertwined with the data / or expected results, have hard-coded delays in them and are quite fragile.</a:t>
            </a:r>
          </a:p>
          <a:p>
            <a:pPr lvl="1"/>
            <a:r>
              <a:rPr lang="en-GB" dirty="0"/>
              <a:t>Capture-playback can be useful during exploratory testing to record the testing that occurred.</a:t>
            </a:r>
          </a:p>
          <a:p>
            <a:r>
              <a:rPr lang="en-GB" dirty="0"/>
              <a:t>Include comparators in the tools.</a:t>
            </a:r>
          </a:p>
          <a:p>
            <a:r>
              <a:rPr lang="en-GB" dirty="0"/>
              <a:t>Produce analysable logs. </a:t>
            </a:r>
          </a:p>
          <a:p>
            <a:r>
              <a:rPr lang="en-GB" dirty="0"/>
              <a:t>work at GUI, API or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Types of test tools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Effective use of tools, potential benefits and risks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Introducing a tool into an organisation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Test Frameworks, Harnesses, Simulators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Replace or substitute for missing and / or potentially troublesome pieces of hardware or software.</a:t>
            </a:r>
          </a:p>
          <a:p>
            <a:r>
              <a:rPr lang="en-GB" dirty="0"/>
              <a:t>Facilitate testing of unit(s) by generating and / or supporting drivers, stubs and / or mock objects that replace portions of the system, which are unavailable or removed to isolate the unit.</a:t>
            </a:r>
          </a:p>
          <a:p>
            <a:r>
              <a:rPr lang="en-GB" dirty="0"/>
              <a:t>Provide execution frameworks in middleware to test languages, operating systems or hardware.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Test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files, databases or test results against expectations during test execution or afterward.</a:t>
            </a:r>
          </a:p>
          <a:p>
            <a:r>
              <a:rPr lang="en-GB" dirty="0"/>
              <a:t>May include an automated test oracle rather than comparing against static baselines.</a:t>
            </a:r>
          </a:p>
          <a:p>
            <a:r>
              <a:rPr lang="en-GB" dirty="0"/>
              <a:t>Can be made smart by programming it to handle dynamic variables like dates and time, or to ignore the order of records when sort-orders in reports or queries are ambiguous.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Coverage Measurement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used by developers.</a:t>
            </a:r>
          </a:p>
          <a:p>
            <a:r>
              <a:rPr lang="en-GB" dirty="0"/>
              <a:t>Either intrusive or non-intrusive.</a:t>
            </a:r>
          </a:p>
          <a:p>
            <a:r>
              <a:rPr lang="en-GB" dirty="0"/>
              <a:t>Measure the percentage of specific types of code structure that have been exercised</a:t>
            </a:r>
          </a:p>
          <a:p>
            <a:pPr lvl="1"/>
            <a:r>
              <a:rPr lang="en-GB" dirty="0"/>
              <a:t>Statements.</a:t>
            </a:r>
          </a:p>
          <a:p>
            <a:pPr lvl="1"/>
            <a:r>
              <a:rPr lang="en-GB" dirty="0"/>
              <a:t>Branches or decisions.</a:t>
            </a:r>
          </a:p>
          <a:p>
            <a:pPr lvl="1"/>
            <a:r>
              <a:rPr lang="en-GB" dirty="0"/>
              <a:t>Objects.</a:t>
            </a:r>
          </a:p>
          <a:p>
            <a:pPr lvl="1"/>
            <a:r>
              <a:rPr lang="en-GB" dirty="0"/>
              <a:t>Function calls.</a:t>
            </a:r>
          </a:p>
          <a:p>
            <a:r>
              <a:rPr lang="en-GB" dirty="0"/>
              <a:t>Check how thoroughly a set of tests has executed the measured type of structure.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Functions of 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for computer viruses.</a:t>
            </a:r>
          </a:p>
          <a:p>
            <a:r>
              <a:rPr lang="en-GB" dirty="0"/>
              <a:t>Simulate various kinds of attacks.</a:t>
            </a:r>
          </a:p>
          <a:p>
            <a:r>
              <a:rPr lang="en-GB" dirty="0"/>
              <a:t>Simulate various security conditions.</a:t>
            </a:r>
          </a:p>
          <a:p>
            <a:r>
              <a:rPr lang="en-GB" dirty="0"/>
              <a:t>Check code for known security violations.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Performance, Monitoring, Dynamic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by both developers and testes.</a:t>
            </a:r>
          </a:p>
          <a:p>
            <a:r>
              <a:rPr lang="en-GB" dirty="0"/>
              <a:t>Dynamic analysis tools often are used to check for time dependencies or memory leaks.</a:t>
            </a:r>
          </a:p>
          <a:p>
            <a:r>
              <a:rPr lang="en-GB" dirty="0"/>
              <a:t>Monitor and report on how a system behaves under simulated usage conditions.</a:t>
            </a:r>
          </a:p>
          <a:p>
            <a:r>
              <a:rPr lang="en-GB" dirty="0"/>
              <a:t>Generate various (hopefully realistic) load conditions for the application, a database, network or server, often per some script or programmed procedure.</a:t>
            </a:r>
          </a:p>
          <a:p>
            <a:r>
              <a:rPr lang="en-GB" dirty="0"/>
              <a:t>Monitor, analyse, verify and report on usage of specific system resources and give warnings of possible problems.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tools are focused on particular applications.</a:t>
            </a:r>
          </a:p>
          <a:p>
            <a:r>
              <a:rPr lang="en-GB" dirty="0"/>
              <a:t>Web-based performance testing tools.</a:t>
            </a:r>
          </a:p>
          <a:p>
            <a:r>
              <a:rPr lang="en-GB" dirty="0"/>
              <a:t>Language-specific static analysis tools.</a:t>
            </a:r>
          </a:p>
          <a:p>
            <a:r>
              <a:rPr lang="en-GB" dirty="0"/>
              <a:t>Security test tools. E.g. Vega, Wapiti, </a:t>
            </a:r>
            <a:r>
              <a:rPr lang="en-GB" dirty="0" err="1"/>
              <a:t>SQLMap</a:t>
            </a:r>
            <a:r>
              <a:rPr lang="en-GB" dirty="0"/>
              <a:t>, Google </a:t>
            </a:r>
            <a:r>
              <a:rPr lang="en-GB" dirty="0" err="1"/>
              <a:t>Nogotofail</a:t>
            </a:r>
            <a:endParaRPr lang="en-GB" dirty="0"/>
          </a:p>
          <a:p>
            <a:r>
              <a:rPr lang="en-GB" dirty="0"/>
              <a:t>Some target specific application areas like embedded systems.</a:t>
            </a:r>
          </a:p>
          <a:p>
            <a:r>
              <a:rPr lang="en-GB" dirty="0"/>
              <a:t>Testers also use spreadsheets and databases.</a:t>
            </a:r>
          </a:p>
          <a:p>
            <a:r>
              <a:rPr lang="en-GB" dirty="0"/>
              <a:t>Many developers use debugging tools.</a:t>
            </a:r>
          </a:p>
          <a:p>
            <a:r>
              <a:rPr lang="en-GB" dirty="0"/>
              <a:t>Data quality assessment tools (when data conversion, data migration and data warehouse involved).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E25D-D508-4245-B9D7-04424B55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4E97-F5B4-D744-A8C9-499C9483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 Dingbats"/>
              <a:buChar char="✤"/>
            </a:pPr>
            <a:r>
              <a:rPr lang="en-US" dirty="0"/>
              <a:t>Different types of test tools</a:t>
            </a:r>
          </a:p>
          <a:p>
            <a:pPr>
              <a:buFont typeface="Zapf Dingbats"/>
              <a:buChar char="✤"/>
            </a:pPr>
            <a:r>
              <a:rPr lang="en-US" dirty="0"/>
              <a:t>Programmers’ test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70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5443-5D74-994E-9BD6-8C1596A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4F66-2866-6146-9DFD-2F91A091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Zapf Dingbats"/>
              <a:buChar char="✤"/>
            </a:pPr>
            <a:r>
              <a:rPr lang="en-US" dirty="0"/>
              <a:t>Configuration management tool</a:t>
            </a:r>
          </a:p>
          <a:p>
            <a:pPr>
              <a:buFont typeface="Zapf Dingbats"/>
              <a:buChar char="✤"/>
            </a:pPr>
            <a:r>
              <a:rPr lang="en-US" dirty="0"/>
              <a:t>Coverage tool</a:t>
            </a:r>
          </a:p>
          <a:p>
            <a:pPr>
              <a:buFont typeface="Zapf Dingbats"/>
              <a:buChar char="✤"/>
            </a:pPr>
            <a:r>
              <a:rPr lang="en-US" dirty="0"/>
              <a:t>Debugging tool</a:t>
            </a:r>
          </a:p>
          <a:p>
            <a:pPr>
              <a:buFont typeface="Zapf Dingbats"/>
              <a:buChar char="✤"/>
            </a:pPr>
            <a:r>
              <a:rPr lang="en-US" dirty="0"/>
              <a:t>Dynamic analysis tool</a:t>
            </a:r>
          </a:p>
          <a:p>
            <a:pPr>
              <a:buFont typeface="Zapf Dingbats"/>
              <a:buChar char="✤"/>
            </a:pPr>
            <a:r>
              <a:rPr lang="en-US" dirty="0"/>
              <a:t>Incident management tool</a:t>
            </a:r>
          </a:p>
          <a:p>
            <a:pPr>
              <a:buFont typeface="Zapf Dingbats"/>
              <a:buChar char="✤"/>
            </a:pPr>
            <a:r>
              <a:rPr lang="en-US" dirty="0"/>
              <a:t>Load testing tool</a:t>
            </a:r>
          </a:p>
          <a:p>
            <a:pPr>
              <a:buFont typeface="Zapf Dingbats"/>
              <a:buChar char="✤"/>
            </a:pPr>
            <a:r>
              <a:rPr lang="en-US" dirty="0"/>
              <a:t>Modelling tool</a:t>
            </a:r>
          </a:p>
          <a:p>
            <a:pPr>
              <a:buFont typeface="Zapf Dingbats"/>
              <a:buChar char="✤"/>
            </a:pPr>
            <a:r>
              <a:rPr lang="en-US" dirty="0"/>
              <a:t>Monitoring tool</a:t>
            </a:r>
          </a:p>
          <a:p>
            <a:pPr>
              <a:buFont typeface="Zapf Dingbats"/>
              <a:buChar char="✤"/>
            </a:pPr>
            <a:r>
              <a:rPr lang="en-US" dirty="0"/>
              <a:t>Performance testing tool</a:t>
            </a:r>
          </a:p>
          <a:p>
            <a:pPr>
              <a:buFont typeface="Zapf Dingbats"/>
              <a:buChar char="✤"/>
            </a:pPr>
            <a:r>
              <a:rPr lang="en-US" dirty="0"/>
              <a:t>Probe effect</a:t>
            </a:r>
          </a:p>
          <a:p>
            <a:pPr>
              <a:buFont typeface="Zapf Dingbats"/>
              <a:buChar char="✤"/>
            </a:pPr>
            <a:r>
              <a:rPr lang="en-US" dirty="0"/>
              <a:t>Requirement management tool</a:t>
            </a:r>
          </a:p>
          <a:p>
            <a:pPr>
              <a:buFont typeface="Zapf Dingbats"/>
              <a:buChar char="✤"/>
            </a:pPr>
            <a:r>
              <a:rPr lang="en-US" dirty="0"/>
              <a:t>Review tool</a:t>
            </a:r>
          </a:p>
          <a:p>
            <a:pPr>
              <a:buFont typeface="Zapf Dingbats"/>
              <a:buChar char="✤"/>
            </a:pPr>
            <a:r>
              <a:rPr lang="en-US" dirty="0"/>
              <a:t>Security tool</a:t>
            </a:r>
          </a:p>
          <a:p>
            <a:pPr>
              <a:buFont typeface="Zapf Dingbats"/>
              <a:buChar char="✤"/>
            </a:pPr>
            <a:r>
              <a:rPr lang="en-US" dirty="0"/>
              <a:t>Static analysis tool</a:t>
            </a:r>
          </a:p>
          <a:p>
            <a:pPr>
              <a:buFont typeface="Zapf Dingbats"/>
              <a:buChar char="✤"/>
            </a:pPr>
            <a:r>
              <a:rPr lang="en-US" dirty="0"/>
              <a:t>Stress testing tool</a:t>
            </a:r>
          </a:p>
          <a:p>
            <a:pPr>
              <a:buFont typeface="Zapf Dingbats"/>
              <a:buChar char="✤"/>
            </a:pPr>
            <a:r>
              <a:rPr lang="en-US" dirty="0"/>
              <a:t>Test comparator</a:t>
            </a:r>
          </a:p>
          <a:p>
            <a:pPr>
              <a:buFont typeface="Zapf Dingbats"/>
              <a:buChar char="✤"/>
            </a:pPr>
            <a:r>
              <a:rPr lang="en-US" dirty="0"/>
              <a:t>Test data preparation tool</a:t>
            </a:r>
          </a:p>
          <a:p>
            <a:pPr>
              <a:buFont typeface="Zapf Dingbats"/>
              <a:buChar char="✤"/>
            </a:pPr>
            <a:r>
              <a:rPr lang="en-US" dirty="0"/>
              <a:t>Test design tool</a:t>
            </a:r>
          </a:p>
          <a:p>
            <a:pPr>
              <a:buFont typeface="Zapf Dingbats"/>
              <a:buChar char="✤"/>
            </a:pPr>
            <a:r>
              <a:rPr lang="en-US" dirty="0"/>
              <a:t>Test harness</a:t>
            </a:r>
          </a:p>
          <a:p>
            <a:pPr>
              <a:buFont typeface="Zapf Dingbats"/>
              <a:buChar char="✤"/>
            </a:pPr>
            <a:r>
              <a:rPr lang="en-US" dirty="0"/>
              <a:t>Test execution tool</a:t>
            </a:r>
          </a:p>
          <a:p>
            <a:pPr>
              <a:buFont typeface="Zapf Dingbats"/>
              <a:buChar char="✤"/>
            </a:pPr>
            <a:r>
              <a:rPr lang="en-US" dirty="0"/>
              <a:t>Test management tool</a:t>
            </a:r>
          </a:p>
          <a:p>
            <a:pPr>
              <a:buFont typeface="Zapf Dingbats"/>
              <a:buChar char="✤"/>
            </a:pPr>
            <a:r>
              <a:rPr lang="en-US" dirty="0"/>
              <a:t>Unit test framework tool</a:t>
            </a:r>
          </a:p>
        </p:txBody>
      </p:sp>
    </p:spTree>
    <p:extLst>
      <p:ext uri="{BB962C8B-B14F-4D97-AF65-F5344CB8AC3E}">
        <p14:creationId xmlns:p14="http://schemas.microsoft.com/office/powerpoint/2010/main" val="195995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AA0B-39A3-E440-BCDF-9DBBC38DD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Effective Use of Tools, Potential Benefits &amp; Risks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A8E2-9A7F-7844-9DFD-CD4D63287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3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Opportunities of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Reduced repetitive work.</a:t>
            </a:r>
          </a:p>
          <a:p>
            <a:r>
              <a:rPr lang="en-GB" dirty="0"/>
              <a:t>Improved consistency and repeatability. (People tend to make mistakes when re-running the tests)</a:t>
            </a:r>
          </a:p>
          <a:p>
            <a:r>
              <a:rPr lang="en-GB" dirty="0"/>
              <a:t>Objective assessment (especially for coverage, performance and reliability tests.)</a:t>
            </a:r>
          </a:p>
          <a:p>
            <a:r>
              <a:rPr lang="en-GB" dirty="0"/>
              <a:t>Simplified reporting. Gather test results in standardised logs that can be easily extracted from, analysed and manipulated.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AA0B-39A3-E440-BCDF-9DBBC38DD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Types of Test 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A8E2-9A7F-7844-9DFD-CD4D63287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Risks of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Unrealistic expectations (e.g. expect automated test tools to solve all problems, including time and money)</a:t>
            </a:r>
          </a:p>
          <a:p>
            <a:r>
              <a:rPr lang="en-GB" dirty="0"/>
              <a:t>Underestimating the time, cost and effort of development, execution and maintenance.</a:t>
            </a:r>
          </a:p>
          <a:p>
            <a:r>
              <a:rPr lang="en-GB" dirty="0"/>
              <a:t>Misapplication (used for unsuitable tests)</a:t>
            </a:r>
          </a:p>
          <a:p>
            <a:r>
              <a:rPr lang="en-GB" dirty="0"/>
              <a:t>Improper version control and configuration management</a:t>
            </a:r>
          </a:p>
          <a:p>
            <a:r>
              <a:rPr lang="en-GB" dirty="0"/>
              <a:t>Interoperability between critical tools. Test tools can include requirements management tools, version control tools and defect tracking tools, possibly from multiple vendors</a:t>
            </a:r>
          </a:p>
        </p:txBody>
      </p:sp>
    </p:spTree>
    <p:extLst>
      <p:ext uri="{BB962C8B-B14F-4D97-AF65-F5344CB8AC3E}">
        <p14:creationId xmlns:p14="http://schemas.microsoft.com/office/powerpoint/2010/main" val="614484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Risks of test automation(cont.)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Orphaned / neglected tools</a:t>
            </a:r>
          </a:p>
          <a:p>
            <a:pPr lvl="1"/>
            <a:r>
              <a:rPr lang="en-GB" dirty="0"/>
              <a:t>Vendor is out of business, retire or sell the tool</a:t>
            </a:r>
          </a:p>
          <a:p>
            <a:pPr lvl="1"/>
            <a:r>
              <a:rPr lang="en-GB" dirty="0"/>
              <a:t>Vendor ignore the tool, giving poor support, few and infrequent upgrades, few or no defect fixes</a:t>
            </a:r>
          </a:p>
          <a:p>
            <a:pPr lvl="1"/>
            <a:r>
              <a:rPr lang="en-GB" dirty="0"/>
              <a:t>Open source tools, the development community disbands or inactive</a:t>
            </a:r>
          </a:p>
          <a:p>
            <a:r>
              <a:rPr lang="en-GB" dirty="0"/>
              <a:t>Blindsiding</a:t>
            </a:r>
          </a:p>
          <a:p>
            <a:pPr lvl="1"/>
            <a:r>
              <a:rPr lang="en-GB" dirty="0"/>
              <a:t>Unforeseen issues arise, such as inability to support new platform</a:t>
            </a:r>
          </a:p>
        </p:txBody>
      </p:sp>
    </p:spTree>
    <p:extLst>
      <p:ext uri="{BB962C8B-B14F-4D97-AF65-F5344CB8AC3E}">
        <p14:creationId xmlns:p14="http://schemas.microsoft.com/office/powerpoint/2010/main" val="207158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Automated Testing Theory vs.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automation is typically software development.</a:t>
            </a:r>
          </a:p>
          <a:p>
            <a:pPr lvl="1"/>
            <a:r>
              <a:rPr lang="en-GB" dirty="0"/>
              <a:t>A non-trivial process requiring significant time, skill and money.</a:t>
            </a:r>
          </a:p>
          <a:p>
            <a:pPr lvl="1"/>
            <a:r>
              <a:rPr lang="en-GB" dirty="0"/>
              <a:t>Automation ROI (Return on Investment) typically takes longer, except</a:t>
            </a:r>
          </a:p>
          <a:p>
            <a:pPr lvl="2"/>
            <a:r>
              <a:rPr lang="en-GB" dirty="0"/>
              <a:t>doing simple API-based unit, component and integration tests.</a:t>
            </a:r>
          </a:p>
          <a:p>
            <a:pPr lvl="2"/>
            <a:r>
              <a:rPr lang="en-GB" dirty="0"/>
              <a:t>some non-functional tests like reliability and performance tests that are simple to create.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Automated Testing Theory vs. Practice(cont.)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Usually only test execution is automated, not results analysis</a:t>
            </a:r>
          </a:p>
          <a:p>
            <a:pPr lvl="1"/>
            <a:r>
              <a:rPr lang="en-GB" dirty="0"/>
              <a:t>Analysis, design and implementation are not automated, in fact is the significant work required  to automate.</a:t>
            </a:r>
          </a:p>
          <a:p>
            <a:pPr lvl="1"/>
            <a:r>
              <a:rPr lang="en-GB" dirty="0"/>
              <a:t>Automation can complicate the analysis of failed tests and increase number of failed tests, if done poorly.</a:t>
            </a:r>
          </a:p>
        </p:txBody>
      </p:sp>
    </p:spTree>
    <p:extLst>
      <p:ext uri="{BB962C8B-B14F-4D97-AF65-F5344CB8AC3E}">
        <p14:creationId xmlns:p14="http://schemas.microsoft.com/office/powerpoint/2010/main" val="34980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Test Automation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in terms of reduced test effort to obtain a given level of risk mitigation.</a:t>
            </a:r>
          </a:p>
          <a:p>
            <a:r>
              <a:rPr lang="en-GB" dirty="0"/>
              <a:t>A return on most test automation efforts requires:</a:t>
            </a:r>
          </a:p>
          <a:p>
            <a:pPr lvl="1"/>
            <a:r>
              <a:rPr lang="en-GB" dirty="0"/>
              <a:t>A test system design that keeps the costs of running and maintaining the automated tests well below the cost of equivalent manual tests.</a:t>
            </a:r>
          </a:p>
          <a:p>
            <a:pPr lvl="1"/>
            <a:r>
              <a:rPr lang="en-GB" dirty="0"/>
              <a:t>A relatively stable system (maintenance cost can be very high and cause negative ROI).</a:t>
            </a:r>
          </a:p>
          <a:p>
            <a:r>
              <a:rPr lang="en-GB" dirty="0"/>
              <a:t>Must recoup high up-front test development costs over multiple projects.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Choosing Manual or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that are well-suited for manual testing</a:t>
            </a:r>
          </a:p>
          <a:p>
            <a:pPr lvl="1"/>
            <a:r>
              <a:rPr lang="en-GB" dirty="0"/>
              <a:t>Operations and maintenance</a:t>
            </a:r>
          </a:p>
          <a:p>
            <a:pPr lvl="1"/>
            <a:r>
              <a:rPr lang="en-GB" dirty="0"/>
              <a:t>Configuration and compatibility</a:t>
            </a:r>
          </a:p>
          <a:p>
            <a:pPr lvl="1"/>
            <a:r>
              <a:rPr lang="en-GB" dirty="0"/>
              <a:t>Error handling and recovery</a:t>
            </a:r>
          </a:p>
          <a:p>
            <a:pPr lvl="1"/>
            <a:r>
              <a:rPr lang="en-GB" dirty="0"/>
              <a:t>Localisation</a:t>
            </a:r>
          </a:p>
          <a:p>
            <a:pPr lvl="1"/>
            <a:r>
              <a:rPr lang="en-GB" dirty="0"/>
              <a:t>Usability</a:t>
            </a:r>
          </a:p>
          <a:p>
            <a:pPr lvl="1"/>
            <a:r>
              <a:rPr lang="en-GB" dirty="0"/>
              <a:t>Installation and setup</a:t>
            </a:r>
          </a:p>
          <a:p>
            <a:pPr lvl="1"/>
            <a:r>
              <a:rPr lang="en-GB" dirty="0"/>
              <a:t>Documentation and help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Choosing Manual or Automated Testing(cont.)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(require repetition) that are well-suited for automated testing</a:t>
            </a:r>
          </a:p>
          <a:p>
            <a:pPr lvl="1"/>
            <a:r>
              <a:rPr lang="en-GB" dirty="0"/>
              <a:t>Regression and confirmation</a:t>
            </a:r>
          </a:p>
          <a:p>
            <a:pPr lvl="1"/>
            <a:r>
              <a:rPr lang="en-GB" dirty="0"/>
              <a:t>Monkey (or random)</a:t>
            </a:r>
          </a:p>
          <a:p>
            <a:pPr lvl="1"/>
            <a:r>
              <a:rPr lang="en-GB" dirty="0"/>
              <a:t>Load, volume and capacity</a:t>
            </a:r>
          </a:p>
          <a:p>
            <a:pPr lvl="1"/>
            <a:r>
              <a:rPr lang="en-GB" dirty="0"/>
              <a:t>Performance and reliability</a:t>
            </a:r>
          </a:p>
          <a:p>
            <a:pPr lvl="1"/>
            <a:r>
              <a:rPr lang="en-GB" dirty="0"/>
              <a:t>Standards compliance</a:t>
            </a:r>
          </a:p>
          <a:p>
            <a:pPr lvl="1"/>
            <a:r>
              <a:rPr lang="en-GB" dirty="0"/>
              <a:t>White box, especially API-based unit, component, integration</a:t>
            </a:r>
          </a:p>
          <a:p>
            <a:pPr lvl="1"/>
            <a:r>
              <a:rPr lang="en-GB" dirty="0"/>
              <a:t>Static complexity and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Choosing Manual or Automated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that can be done using manual, automated or combined techniques</a:t>
            </a:r>
          </a:p>
          <a:p>
            <a:pPr lvl="1"/>
            <a:r>
              <a:rPr lang="en-GB" dirty="0"/>
              <a:t>Functional</a:t>
            </a:r>
          </a:p>
          <a:p>
            <a:pPr lvl="1"/>
            <a:r>
              <a:rPr lang="en-GB" dirty="0"/>
              <a:t>Use cases (user scenarios)</a:t>
            </a:r>
          </a:p>
          <a:p>
            <a:pPr lvl="1"/>
            <a:r>
              <a:rPr lang="en-GB" dirty="0"/>
              <a:t>User interface</a:t>
            </a:r>
          </a:p>
          <a:p>
            <a:pPr lvl="1"/>
            <a:r>
              <a:rPr lang="en-GB" dirty="0"/>
              <a:t>Date and time handling</a:t>
            </a:r>
          </a:p>
          <a:p>
            <a:pPr lvl="1"/>
            <a:endParaRPr lang="en-GB" dirty="0"/>
          </a:p>
          <a:p>
            <a:r>
              <a:rPr lang="en-GB" dirty="0"/>
              <a:t>Inappropriate manual testing misleads people about test coverage. Example, measure timing with a stopwatch.</a:t>
            </a:r>
          </a:p>
          <a:p>
            <a:r>
              <a:rPr lang="en-GB" dirty="0"/>
              <a:t>Inappropriate automation usually fails.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Tips for Success with Test Execution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Capture-replay seems to lower development costs but execution and maintenance costs for large number of tests are high.</a:t>
            </a:r>
          </a:p>
          <a:p>
            <a:r>
              <a:rPr lang="en-GB" dirty="0"/>
              <a:t>Use data-driven test framework to separate inputs (the data) from procedures (scripts) that use the data.</a:t>
            </a:r>
          </a:p>
          <a:p>
            <a:pPr lvl="1"/>
            <a:r>
              <a:rPr lang="en-GB" dirty="0"/>
              <a:t>Automation experts build the framework and the scripts</a:t>
            </a:r>
          </a:p>
          <a:p>
            <a:pPr lvl="1"/>
            <a:r>
              <a:rPr lang="en-GB" dirty="0"/>
              <a:t>Non-automation experts can create test data and expected results.</a:t>
            </a:r>
          </a:p>
          <a:p>
            <a:r>
              <a:rPr lang="en-GB" dirty="0"/>
              <a:t>Use keyword-driven test frameworks that use keywords (or action words) in a file read by the script.</a:t>
            </a:r>
          </a:p>
          <a:p>
            <a:pPr lvl="1"/>
            <a:r>
              <a:rPr lang="en-GB" dirty="0"/>
              <a:t>Automation experts build the framework and the scripts.</a:t>
            </a:r>
          </a:p>
          <a:p>
            <a:pPr lvl="1"/>
            <a:r>
              <a:rPr lang="en-GB" dirty="0"/>
              <a:t>Non-automation experts can create keyword files.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Tips for Success with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testing tools require expertise in performance to design the tests and interpret the results.</a:t>
            </a:r>
          </a:p>
          <a:p>
            <a:r>
              <a:rPr lang="en-GB" dirty="0"/>
              <a:t>Static analysis tools applied to source code can enforce coding standards, but a phased roll-out for existing code is needed to manage the volume of errors found.</a:t>
            </a:r>
          </a:p>
          <a:p>
            <a:r>
              <a:rPr lang="en-GB" dirty="0"/>
              <a:t>Test management tools often have poor reporting facilities, so exporting data to a spreadsheet is usually the best way to produce the desired reports.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0" y="533400"/>
            <a:ext cx="12072730" cy="914400"/>
          </a:xfrm>
        </p:spPr>
        <p:txBody>
          <a:bodyPr/>
          <a:lstStyle/>
          <a:p>
            <a:pPr algn="l"/>
            <a:r>
              <a:rPr lang="en-GB" dirty="0"/>
              <a:t>Activities Supported by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provide support to test activities</a:t>
            </a:r>
          </a:p>
          <a:p>
            <a:pPr lvl="1"/>
            <a:r>
              <a:rPr lang="en-GB" dirty="0"/>
              <a:t>Direct support. Examples</a:t>
            </a:r>
          </a:p>
          <a:p>
            <a:pPr lvl="2"/>
            <a:r>
              <a:rPr lang="en-GB" dirty="0"/>
              <a:t>Test execution tools run pre-defined or automatically generated tests</a:t>
            </a:r>
          </a:p>
          <a:p>
            <a:pPr lvl="2"/>
            <a:r>
              <a:rPr lang="en-GB"/>
              <a:t>Test data </a:t>
            </a:r>
            <a:r>
              <a:rPr lang="en-GB" dirty="0"/>
              <a:t>generation tools create data used by tests through direct input or pre-population of database</a:t>
            </a:r>
          </a:p>
          <a:p>
            <a:pPr lvl="2"/>
            <a:r>
              <a:rPr lang="en-GB" dirty="0"/>
              <a:t>Result comparison tools look for anomalies in actual test results</a:t>
            </a:r>
          </a:p>
          <a:p>
            <a:pPr lvl="1"/>
            <a:r>
              <a:rPr lang="en-GB" dirty="0"/>
              <a:t>Management support. Examples</a:t>
            </a:r>
          </a:p>
          <a:p>
            <a:pPr lvl="2"/>
            <a:r>
              <a:rPr lang="en-GB" dirty="0"/>
              <a:t>Manage tests and results</a:t>
            </a:r>
          </a:p>
          <a:p>
            <a:pPr lvl="2"/>
            <a:r>
              <a:rPr lang="en-GB" dirty="0"/>
              <a:t>Manage test data</a:t>
            </a:r>
          </a:p>
          <a:p>
            <a:pPr lvl="2"/>
            <a:r>
              <a:rPr lang="en-GB" dirty="0"/>
              <a:t>Manage requirements and traceability to tests</a:t>
            </a:r>
          </a:p>
          <a:p>
            <a:pPr lvl="2"/>
            <a:r>
              <a:rPr lang="en-GB" dirty="0"/>
              <a:t>Manage incidents and defects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E25D-D508-4245-B9D7-04424B55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4E97-F5B4-D744-A8C9-499C9483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 Dingbats"/>
              <a:buChar char="✤"/>
            </a:pPr>
            <a:r>
              <a:rPr lang="en-US" dirty="0"/>
              <a:t>Different scripting techniques for test execution tools, including data driven and keyword driven</a:t>
            </a:r>
          </a:p>
          <a:p>
            <a:pPr>
              <a:buFont typeface="Zapf Dingbats"/>
              <a:buChar char="✤"/>
            </a:pPr>
            <a:r>
              <a:rPr lang="en-US" dirty="0"/>
              <a:t>Potential benefits and risks of test automation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27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5443-5D74-994E-9BD6-8C1596A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4F66-2866-6146-9DFD-2F91A091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Zapf Dingbats"/>
              <a:buChar char="✤"/>
            </a:pPr>
            <a:r>
              <a:rPr lang="en-US" dirty="0"/>
              <a:t>Data-driven (testing)</a:t>
            </a:r>
          </a:p>
          <a:p>
            <a:pPr>
              <a:buFont typeface="Zapf Dingbats"/>
              <a:buChar char="✤"/>
            </a:pPr>
            <a:r>
              <a:rPr lang="en-US" dirty="0"/>
              <a:t>Keyword-driven (testing)</a:t>
            </a:r>
          </a:p>
          <a:p>
            <a:pPr>
              <a:buFont typeface="Zapf Dingbats"/>
              <a:buChar char="✤"/>
            </a:pPr>
            <a:r>
              <a:rPr lang="en-US" dirty="0"/>
              <a:t>Scripting language</a:t>
            </a:r>
          </a:p>
          <a:p>
            <a:pPr>
              <a:buFont typeface="Zapf Dingbats"/>
              <a:buChar char="✤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3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AA0B-39A3-E440-BCDF-9DBBC38DD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3. Introducing a Tool into an Organisation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A8E2-9A7F-7844-9DFD-CD4D63287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8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Factors to be considered in selecting 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a realistic assessment of the maturity of the test process, the software development process and the organisation</a:t>
            </a:r>
          </a:p>
          <a:p>
            <a:pPr lvl="1"/>
            <a:r>
              <a:rPr lang="en-GB" dirty="0"/>
              <a:t>What are the strengths and weaknesses?</a:t>
            </a:r>
          </a:p>
          <a:p>
            <a:pPr lvl="1"/>
            <a:r>
              <a:rPr lang="en-GB" dirty="0"/>
              <a:t>What are the opportunities for improvement created by the use of automated test tools?</a:t>
            </a:r>
          </a:p>
          <a:p>
            <a:r>
              <a:rPr lang="en-GB" dirty="0"/>
              <a:t>Define clear requirements and objective criteria.</a:t>
            </a:r>
          </a:p>
          <a:p>
            <a:pPr lvl="1"/>
            <a:r>
              <a:rPr lang="en-GB" dirty="0"/>
              <a:t>Evaluate available tools (commercial, freeware, open source and shareware) based on these requirements and criteria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Factors to be considered in selecting a tool(cont.)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at least one proof-to-concept (make sure vendor comes to install in your environment and the tool works)</a:t>
            </a:r>
          </a:p>
          <a:p>
            <a:pPr lvl="1"/>
            <a:r>
              <a:rPr lang="en-GB" dirty="0"/>
              <a:t>Determine whether the tools can effectively and efficiently test the system under test in the current infrastructure</a:t>
            </a:r>
          </a:p>
          <a:p>
            <a:pPr lvl="1"/>
            <a:r>
              <a:rPr lang="en-GB" dirty="0"/>
              <a:t>Can achieve all objectives for automation with this tool or have to compromise some?</a:t>
            </a:r>
          </a:p>
          <a:p>
            <a:r>
              <a:rPr lang="en-GB" dirty="0"/>
              <a:t>Evaluate the vendor.</a:t>
            </a:r>
          </a:p>
          <a:p>
            <a:pPr lvl="1"/>
            <a:r>
              <a:rPr lang="en-GB" dirty="0"/>
              <a:t>Commercial: consider the training and support, as well as the stability off the company.</a:t>
            </a:r>
          </a:p>
          <a:p>
            <a:pPr lvl="1"/>
            <a:r>
              <a:rPr lang="en-GB" dirty="0"/>
              <a:t>Open source: consider the strength and stability of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90217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Factors to be considered in selecting a tool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 the training.</a:t>
            </a:r>
          </a:p>
          <a:p>
            <a:pPr lvl="1"/>
            <a:r>
              <a:rPr lang="en-GB" dirty="0"/>
              <a:t>Consider current test team’s automation skills</a:t>
            </a:r>
          </a:p>
          <a:p>
            <a:r>
              <a:rPr lang="en-GB" dirty="0"/>
              <a:t>Identify and plan for coaching and mentoring.</a:t>
            </a:r>
          </a:p>
          <a:p>
            <a:pPr lvl="1"/>
            <a:r>
              <a:rPr lang="en-GB" dirty="0"/>
              <a:t>To make sure the creation, execution and maintenance of automation works can be consistently.</a:t>
            </a:r>
          </a:p>
          <a:p>
            <a:r>
              <a:rPr lang="en-GB" dirty="0"/>
              <a:t>Understand the business case.</a:t>
            </a:r>
          </a:p>
          <a:p>
            <a:pPr lvl="1"/>
            <a:r>
              <a:rPr lang="en-GB" dirty="0"/>
              <a:t>How to establish the break-even point (ROI)</a:t>
            </a:r>
          </a:p>
        </p:txBody>
      </p:sp>
    </p:spTree>
    <p:extLst>
      <p:ext uri="{BB962C8B-B14F-4D97-AF65-F5344CB8AC3E}">
        <p14:creationId xmlns:p14="http://schemas.microsoft.com/office/powerpoint/2010/main" val="3340635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Knocking down barriers to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following problems should be rectified before starting an automation effort</a:t>
            </a:r>
          </a:p>
          <a:p>
            <a:pPr lvl="1"/>
            <a:r>
              <a:rPr lang="en-GB" dirty="0"/>
              <a:t>Chaotic, reactive, time-crunched test process → get manual testing process under control first, then automate.</a:t>
            </a:r>
          </a:p>
          <a:p>
            <a:pPr lvl="1"/>
            <a:r>
              <a:rPr lang="en-GB" dirty="0"/>
              <a:t>Insufficiently skilled staff</a:t>
            </a:r>
          </a:p>
          <a:p>
            <a:pPr lvl="2"/>
            <a:r>
              <a:rPr lang="en-GB" dirty="0"/>
              <a:t>Automating tests is the hardest programming</a:t>
            </a:r>
          </a:p>
          <a:p>
            <a:pPr lvl="2"/>
            <a:r>
              <a:rPr lang="en-GB" dirty="0"/>
              <a:t>Should hire people with at 5 years experience</a:t>
            </a:r>
          </a:p>
          <a:p>
            <a:pPr lvl="2"/>
            <a:r>
              <a:rPr lang="en-GB" dirty="0"/>
              <a:t>Train staff who will work on and use the automation tests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Knocking down barriers to automation(cont.)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following problems should be rectified before starting an automation effort</a:t>
            </a:r>
          </a:p>
          <a:p>
            <a:pPr lvl="1"/>
            <a:r>
              <a:rPr lang="en-GB" dirty="0"/>
              <a:t>Unstable, rapidly changing system</a:t>
            </a:r>
          </a:p>
          <a:p>
            <a:pPr lvl="2"/>
            <a:r>
              <a:rPr lang="en-GB" dirty="0"/>
              <a:t>Lead to unpredictable maintenance costs that destroy the ROI and usefulness of automated tests</a:t>
            </a:r>
          </a:p>
          <a:p>
            <a:pPr lvl="2"/>
            <a:r>
              <a:rPr lang="en-GB" dirty="0"/>
              <a:t>Need to stabilise the system – especially at tested interfaces like GUI and APIs first.</a:t>
            </a:r>
          </a:p>
          <a:p>
            <a:pPr lvl="1"/>
            <a:r>
              <a:rPr lang="en-GB" dirty="0"/>
              <a:t>Unrealistic management expectations → effectively communicate automation benefits, limitations, business case (ROI) and costs.</a:t>
            </a:r>
          </a:p>
        </p:txBody>
      </p:sp>
    </p:spTree>
    <p:extLst>
      <p:ext uri="{BB962C8B-B14F-4D97-AF65-F5344CB8AC3E}">
        <p14:creationId xmlns:p14="http://schemas.microsoft.com/office/powerpoint/2010/main" val="2394980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Knocking down barriers to automation(cont.)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following problems should be rectified before starting an automation effort</a:t>
            </a:r>
          </a:p>
          <a:p>
            <a:pPr lvl="1"/>
            <a:r>
              <a:rPr lang="en-GB" dirty="0"/>
              <a:t>No appropriate tool or practical oracle available for the important quality risks</a:t>
            </a:r>
          </a:p>
          <a:p>
            <a:pPr lvl="2"/>
            <a:r>
              <a:rPr lang="en-GB" dirty="0"/>
              <a:t>build own tool or oracle, but is very expensive and risky</a:t>
            </a:r>
          </a:p>
          <a:p>
            <a:pPr lvl="2"/>
            <a:r>
              <a:rPr lang="en-GB" dirty="0"/>
              <a:t>Better to wait for the market to produce something better</a:t>
            </a:r>
          </a:p>
          <a:p>
            <a:endParaRPr lang="en-GB" dirty="0"/>
          </a:p>
          <a:p>
            <a:r>
              <a:rPr lang="en-GB" dirty="0"/>
              <a:t>When all these problems remains, attempt to automation usually fails</a:t>
            </a:r>
          </a:p>
        </p:txBody>
      </p:sp>
    </p:spTree>
    <p:extLst>
      <p:ext uri="{BB962C8B-B14F-4D97-AF65-F5344CB8AC3E}">
        <p14:creationId xmlns:p14="http://schemas.microsoft.com/office/powerpoint/2010/main" val="46151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Objectives of an Automation Pilot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automation on a Pilot Project, with the objectives</a:t>
            </a:r>
          </a:p>
          <a:p>
            <a:pPr lvl="1"/>
            <a:r>
              <a:rPr lang="en-GB" dirty="0"/>
              <a:t>Learn more about the tool and how to use it.</a:t>
            </a:r>
          </a:p>
          <a:p>
            <a:pPr lvl="1"/>
            <a:r>
              <a:rPr lang="en-GB" dirty="0"/>
              <a:t>Adapt the tool and the processes and practices to fit organisation and systems.</a:t>
            </a:r>
          </a:p>
          <a:p>
            <a:pPr lvl="1"/>
            <a:r>
              <a:rPr lang="en-GB" dirty="0"/>
              <a:t>Standardise ways of using, managing, storing and maintaining the tool and the test assets.</a:t>
            </a:r>
          </a:p>
          <a:p>
            <a:pPr lvl="1"/>
            <a:r>
              <a:rPr lang="en-GB" dirty="0"/>
              <a:t>Assess the return on investment.</a:t>
            </a:r>
          </a:p>
          <a:p>
            <a:r>
              <a:rPr lang="en-GB" dirty="0"/>
              <a:t>We will make mistakes, so pick a low-visibility, low-risk pilot project.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Activities Supported by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provide support to test activities</a:t>
            </a:r>
          </a:p>
          <a:p>
            <a:pPr lvl="1"/>
            <a:r>
              <a:rPr lang="en-GB" dirty="0"/>
              <a:t>Monitoring support. Examples</a:t>
            </a:r>
          </a:p>
          <a:p>
            <a:pPr lvl="2"/>
            <a:r>
              <a:rPr lang="en-GB" dirty="0"/>
              <a:t>Monitor the memory usage</a:t>
            </a:r>
          </a:p>
          <a:p>
            <a:pPr lvl="2"/>
            <a:r>
              <a:rPr lang="en-GB" dirty="0"/>
              <a:t>Monitor file activity</a:t>
            </a:r>
          </a:p>
          <a:p>
            <a:pPr lvl="1"/>
            <a:r>
              <a:rPr lang="en-GB" dirty="0"/>
              <a:t>Basic tools for simple aids. Example is spreadsheet.</a:t>
            </a:r>
          </a:p>
        </p:txBody>
      </p:sp>
    </p:spTree>
    <p:extLst>
      <p:ext uri="{BB962C8B-B14F-4D97-AF65-F5344CB8AC3E}">
        <p14:creationId xmlns:p14="http://schemas.microsoft.com/office/powerpoint/2010/main" val="483120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Success Factors for Test Tool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Deploy the tool to the rest of the organisation incrementally, building on successful automation project.</a:t>
            </a:r>
          </a:p>
          <a:p>
            <a:r>
              <a:rPr lang="en-GB" dirty="0"/>
              <a:t>Adapt and improve the test processes to fit use of the tools.</a:t>
            </a:r>
          </a:p>
          <a:p>
            <a:r>
              <a:rPr lang="en-GB" dirty="0"/>
              <a:t>Provide training, coaching and mentoring for new users. Automated tests are complex, can provide misleading result if misused.</a:t>
            </a:r>
          </a:p>
          <a:p>
            <a:r>
              <a:rPr lang="en-GB" dirty="0"/>
              <a:t>Define tool usage guidelines.</a:t>
            </a:r>
          </a:p>
          <a:p>
            <a:r>
              <a:rPr lang="en-GB" dirty="0"/>
              <a:t>Learn ways to improve use of the tool continuously.</a:t>
            </a:r>
          </a:p>
          <a:p>
            <a:r>
              <a:rPr lang="en-GB" dirty="0"/>
              <a:t>Provide support, coaching and mentoring.</a:t>
            </a:r>
          </a:p>
          <a:p>
            <a:r>
              <a:rPr lang="en-GB" dirty="0"/>
              <a:t>Gather lessons learned.</a:t>
            </a:r>
          </a:p>
          <a:p>
            <a:r>
              <a:rPr lang="en-GB" dirty="0"/>
              <a:t>Monitor tool use and benefits.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Craig’s Test Tool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 clear strategy.</a:t>
            </a:r>
          </a:p>
          <a:p>
            <a:r>
              <a:rPr lang="en-GB" dirty="0"/>
              <a:t>Unrealistic expectations.</a:t>
            </a:r>
          </a:p>
          <a:p>
            <a:r>
              <a:rPr lang="en-GB" dirty="0"/>
              <a:t>Lack of stakeholder (whoever that affected by the automated tests) buy-in.</a:t>
            </a:r>
          </a:p>
          <a:p>
            <a:r>
              <a:rPr lang="en-GB" dirty="0"/>
              <a:t>Inadequate or poor quality tool training.</a:t>
            </a:r>
          </a:p>
          <a:p>
            <a:r>
              <a:rPr lang="en-GB" dirty="0"/>
              <a:t>Automating the wrong thing, the wrong tests.</a:t>
            </a:r>
          </a:p>
          <a:p>
            <a:r>
              <a:rPr lang="en-GB" dirty="0"/>
              <a:t>Choosing the wrong tool / vendor.</a:t>
            </a:r>
          </a:p>
          <a:p>
            <a:r>
              <a:rPr lang="en-GB" dirty="0"/>
              <a:t>Usability problems with tool.</a:t>
            </a:r>
          </a:p>
          <a:p>
            <a:r>
              <a:rPr lang="en-GB" dirty="0"/>
              <a:t>Unstable system under test.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Craig’s Test Tool Traps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Doing too much, too soon.</a:t>
            </a:r>
          </a:p>
          <a:p>
            <a:r>
              <a:rPr lang="en-GB" dirty="0"/>
              <a:t>Underestimating time and resources needed.</a:t>
            </a:r>
          </a:p>
          <a:p>
            <a:r>
              <a:rPr lang="en-GB" dirty="0"/>
              <a:t>Inadequate or unique test environment.</a:t>
            </a:r>
          </a:p>
          <a:p>
            <a:r>
              <a:rPr lang="en-GB" dirty="0"/>
              <a:t>Right approach, wrong time (choose critical project as pilot project).</a:t>
            </a:r>
          </a:p>
          <a:p>
            <a:r>
              <a:rPr lang="en-GB" dirty="0"/>
              <a:t>Excessive cost</a:t>
            </a:r>
          </a:p>
        </p:txBody>
      </p:sp>
    </p:spTree>
    <p:extLst>
      <p:ext uri="{BB962C8B-B14F-4D97-AF65-F5344CB8AC3E}">
        <p14:creationId xmlns:p14="http://schemas.microsoft.com/office/powerpoint/2010/main" val="2102337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E25D-D508-4245-B9D7-04424B55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4E97-F5B4-D744-A8C9-499C9483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 Dingbats"/>
              <a:buChar char="✤"/>
            </a:pPr>
            <a:r>
              <a:rPr lang="en-US" dirty="0"/>
              <a:t>Introducing a tool into an organization</a:t>
            </a:r>
          </a:p>
          <a:p>
            <a:pPr>
              <a:buFont typeface="Zapf Dingbats"/>
              <a:buChar char="✤"/>
            </a:pPr>
            <a:r>
              <a:rPr lang="en-US" dirty="0"/>
              <a:t>The goals of a proof-of-concept for tool evaluation</a:t>
            </a:r>
          </a:p>
          <a:p>
            <a:pPr>
              <a:buFont typeface="Zapf Dingbats"/>
              <a:buChar char="✤"/>
            </a:pPr>
            <a:r>
              <a:rPr lang="en-US" dirty="0"/>
              <a:t>Factors required for good tool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Purposes of Test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Improve testing efficiency. Examples</a:t>
            </a:r>
          </a:p>
          <a:p>
            <a:pPr lvl="1"/>
            <a:r>
              <a:rPr lang="en-GB" dirty="0"/>
              <a:t>Automation of repetitive tasks such as regression testing</a:t>
            </a:r>
          </a:p>
          <a:p>
            <a:pPr lvl="1"/>
            <a:r>
              <a:rPr lang="en-GB" dirty="0"/>
              <a:t>Simplifying and automating (to some extent) manual test activities such as test planning, test design, test reporting and monitoring.</a:t>
            </a:r>
          </a:p>
          <a:p>
            <a:r>
              <a:rPr lang="en-GB" dirty="0"/>
              <a:t>Automate difficult manual activities (require a lot of time, attention, effort and resources if done manually). Examples</a:t>
            </a:r>
          </a:p>
          <a:p>
            <a:pPr lvl="1"/>
            <a:r>
              <a:rPr lang="en-GB" dirty="0"/>
              <a:t>Checking for coding standards violations using static analysis tool</a:t>
            </a:r>
          </a:p>
          <a:p>
            <a:pPr lvl="1"/>
            <a:r>
              <a:rPr lang="en-GB" dirty="0"/>
              <a:t>Test the performance when 10000 users send request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Purposes of Test Tools(cont.)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Automate impossible manual activities. Examples</a:t>
            </a:r>
          </a:p>
          <a:p>
            <a:pPr lvl="1"/>
            <a:r>
              <a:rPr lang="en-GB" dirty="0"/>
              <a:t>Reliability and performance testing for client-server, internet and cloud applications</a:t>
            </a:r>
          </a:p>
          <a:p>
            <a:pPr lvl="1"/>
            <a:r>
              <a:rPr lang="en-GB" dirty="0"/>
              <a:t>Control network bandwidth</a:t>
            </a:r>
          </a:p>
          <a:p>
            <a:r>
              <a:rPr lang="en-GB" dirty="0"/>
              <a:t>Increase test reliability. Examples</a:t>
            </a:r>
          </a:p>
          <a:p>
            <a:pPr lvl="1"/>
            <a:r>
              <a:rPr lang="en-GB" dirty="0"/>
              <a:t>Automate large data comparison when files or database tables are involved in tests</a:t>
            </a:r>
          </a:p>
          <a:p>
            <a:pPr lvl="1"/>
            <a:r>
              <a:rPr lang="en-GB" dirty="0"/>
              <a:t>Simulate behaviours such as streams of inputs</a:t>
            </a:r>
          </a:p>
        </p:txBody>
      </p:sp>
    </p:spTree>
    <p:extLst>
      <p:ext uri="{BB962C8B-B14F-4D97-AF65-F5344CB8AC3E}">
        <p14:creationId xmlns:p14="http://schemas.microsoft.com/office/powerpoint/2010/main" val="20013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Classifications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Tools can be classified by testing activity supported, purpose and technology used</a:t>
            </a:r>
          </a:p>
          <a:p>
            <a:r>
              <a:rPr lang="en-GB" dirty="0"/>
              <a:t>Commercial, freeware, shareware and open-source tools.</a:t>
            </a:r>
          </a:p>
          <a:p>
            <a:r>
              <a:rPr lang="en-GB" dirty="0"/>
              <a:t>Tools are either intrusive or non-intrusive</a:t>
            </a:r>
          </a:p>
          <a:p>
            <a:pPr lvl="1"/>
            <a:r>
              <a:rPr lang="en-GB" dirty="0"/>
              <a:t>Intrusive tools (run on system under test, can affect the test outcome, e.g. because of additional code) have probe effects</a:t>
            </a:r>
          </a:p>
          <a:p>
            <a:pPr lvl="1"/>
            <a:r>
              <a:rPr lang="en-GB" dirty="0"/>
              <a:t>Non-intrusive tools won’t have probe effect, and are generally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Classifications and Frameworks(cont.)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tools are primarily for developers.</a:t>
            </a:r>
          </a:p>
          <a:p>
            <a:r>
              <a:rPr lang="en-GB" dirty="0"/>
              <a:t>The term “test framework” refers reusable, extensible library or test automation design approach.</a:t>
            </a:r>
          </a:p>
        </p:txBody>
      </p:sp>
    </p:spTree>
    <p:extLst>
      <p:ext uri="{BB962C8B-B14F-4D97-AF65-F5344CB8AC3E}">
        <p14:creationId xmlns:p14="http://schemas.microsoft.com/office/powerpoint/2010/main" val="20566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HDOfficeLightV0</Template>
  <TotalTime>4372</TotalTime>
  <Words>2880</Words>
  <Application>Microsoft Macintosh PowerPoint</Application>
  <PresentationFormat>Widescreen</PresentationFormat>
  <Paragraphs>330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Zapf Dingbats</vt:lpstr>
      <vt:lpstr>Office Theme</vt:lpstr>
      <vt:lpstr>Tool Support for Testing</vt:lpstr>
      <vt:lpstr>Topics</vt:lpstr>
      <vt:lpstr>1. Types of Test Tools</vt:lpstr>
      <vt:lpstr>Activities Supported by Tools</vt:lpstr>
      <vt:lpstr>Activities Supported by Tools (cont.)</vt:lpstr>
      <vt:lpstr>Purposes of Test Tools</vt:lpstr>
      <vt:lpstr>Purposes of Test Tools(cont.)</vt:lpstr>
      <vt:lpstr>Classifications and Frameworks</vt:lpstr>
      <vt:lpstr>Classifications and Frameworks(cont.)</vt:lpstr>
      <vt:lpstr>Functions of Test Management Tools</vt:lpstr>
      <vt:lpstr>Functions of Requirements Management Tools</vt:lpstr>
      <vt:lpstr>Functions of Bug or Defect or Incident Tracking Tools</vt:lpstr>
      <vt:lpstr>Functions of Configuration Management Tools</vt:lpstr>
      <vt:lpstr>Functions of Review Process Support Tools</vt:lpstr>
      <vt:lpstr>Functions of Static Analysis Tools</vt:lpstr>
      <vt:lpstr>Functions of Modelling and Design Tools</vt:lpstr>
      <vt:lpstr>Functions of Test Design Tools</vt:lpstr>
      <vt:lpstr>Functions of Test Data Tools</vt:lpstr>
      <vt:lpstr>Functions of Test Execution Tools</vt:lpstr>
      <vt:lpstr>Functions of Test Frameworks, Harnesses, Simulators</vt:lpstr>
      <vt:lpstr>Functions of Test Comparators</vt:lpstr>
      <vt:lpstr>Coverage Measurement Tools</vt:lpstr>
      <vt:lpstr>Functions of Security Tools</vt:lpstr>
      <vt:lpstr>Performance, Monitoring, Dynamic Analysis Tools</vt:lpstr>
      <vt:lpstr>Other Tools</vt:lpstr>
      <vt:lpstr>Key concepts</vt:lpstr>
      <vt:lpstr>Terms to remember</vt:lpstr>
      <vt:lpstr>2. Effective Use of Tools, Potential Benefits &amp; Risks</vt:lpstr>
      <vt:lpstr>Opportunities of test automation</vt:lpstr>
      <vt:lpstr>Risks of test automation</vt:lpstr>
      <vt:lpstr>Risks of test automation(cont.)</vt:lpstr>
      <vt:lpstr>Automated Testing Theory vs. Practice</vt:lpstr>
      <vt:lpstr>Automated Testing Theory vs. Practice(cont.)</vt:lpstr>
      <vt:lpstr>Test Automation ROI</vt:lpstr>
      <vt:lpstr>Choosing Manual or Automated Testing</vt:lpstr>
      <vt:lpstr>Choosing Manual or Automated Testing(cont.)</vt:lpstr>
      <vt:lpstr>Choosing Manual or Automated Testing (cont.)</vt:lpstr>
      <vt:lpstr>Tips for Success with Test Execution Tools</vt:lpstr>
      <vt:lpstr>Tips for Success with Other Tools</vt:lpstr>
      <vt:lpstr>Key concepts</vt:lpstr>
      <vt:lpstr>Terms to remember</vt:lpstr>
      <vt:lpstr>3. Introducing a Tool into an Organisation</vt:lpstr>
      <vt:lpstr>Factors to be considered in selecting a tool</vt:lpstr>
      <vt:lpstr>Factors to be considered in selecting a tool(cont.)</vt:lpstr>
      <vt:lpstr>Factors to be considered in selecting a tool (cont.)</vt:lpstr>
      <vt:lpstr>Knocking down barriers to automation</vt:lpstr>
      <vt:lpstr>Knocking down barriers to automation(cont.)</vt:lpstr>
      <vt:lpstr>Knocking down barriers to automation(cont.)</vt:lpstr>
      <vt:lpstr>Objectives of an Automation Pilot Project</vt:lpstr>
      <vt:lpstr>Success Factors for Test Tool Deployment</vt:lpstr>
      <vt:lpstr>Craig’s Test Tool Traps</vt:lpstr>
      <vt:lpstr>Craig’s Test Tool Traps (cont.)</vt:lpstr>
      <vt:lpstr>Key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 Sor</dc:creator>
  <cp:lastModifiedBy>GUNAVATHI A/P DURAISAMY</cp:lastModifiedBy>
  <cp:revision>1036</cp:revision>
  <dcterms:created xsi:type="dcterms:W3CDTF">2015-01-15T03:09:27Z</dcterms:created>
  <dcterms:modified xsi:type="dcterms:W3CDTF">2020-01-31T04:34:43Z</dcterms:modified>
</cp:coreProperties>
</file>