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9"/>
  </p:notesMasterIdLst>
  <p:sldIdLst>
    <p:sldId id="256" r:id="rId2"/>
    <p:sldId id="267" r:id="rId3"/>
    <p:sldId id="279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76" r:id="rId12"/>
    <p:sldId id="277" r:id="rId13"/>
    <p:sldId id="278" r:id="rId14"/>
    <p:sldId id="282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80" r:id="rId45"/>
    <p:sldId id="311" r:id="rId46"/>
    <p:sldId id="312" r:id="rId47"/>
    <p:sldId id="31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96B5F-267A-4771-BB95-01798F53D88E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62B74-DD03-48A1-9C6B-84F9BAE64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13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3501" y="154059"/>
            <a:ext cx="11845000" cy="982820"/>
          </a:xfrm>
        </p:spPr>
        <p:txBody>
          <a:bodyPr lIns="45720" rIns="45720">
            <a:normAutofit/>
          </a:bodyPr>
          <a:lstStyle>
            <a:lvl1pPr>
              <a:defRPr sz="40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73545" y="1188879"/>
            <a:ext cx="11844284" cy="5442108"/>
          </a:xfrm>
        </p:spPr>
        <p:txBody>
          <a:bodyPr lIns="45720" rIns="45720"/>
          <a:lstStyle>
            <a:lvl1pPr>
              <a:lnSpc>
                <a:spcPct val="100000"/>
              </a:lnSpc>
              <a:spcBef>
                <a:spcPts val="0"/>
              </a:spcBef>
              <a:defRPr sz="36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28600">
              <a:lnSpc>
                <a:spcPct val="100000"/>
              </a:lnSpc>
              <a:spcBef>
                <a:spcPts val="0"/>
              </a:spcBef>
              <a:defRPr sz="3200" cap="none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indent="-228600">
              <a:lnSpc>
                <a:spcPct val="100000"/>
              </a:lnSpc>
              <a:spcBef>
                <a:spcPts val="0"/>
              </a:spcBef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defRPr sz="2600" cap="none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28600">
              <a:lnSpc>
                <a:spcPct val="100000"/>
              </a:lnSpc>
              <a:spcBef>
                <a:spcPts val="0"/>
              </a:spcBef>
              <a:defRPr sz="2400" cap="none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6286" y="6638925"/>
            <a:ext cx="551543" cy="211137"/>
          </a:xfrm>
        </p:spPr>
        <p:txBody>
          <a:bodyPr lIns="18288" tIns="18288" rIns="18288" bIns="18288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3501" y="1162878"/>
            <a:ext cx="1184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828564"/>
            <a:ext cx="10351752" cy="704962"/>
          </a:xfrm>
        </p:spPr>
        <p:txBody>
          <a:bodyPr anchor="ctr" anchorCtr="0">
            <a:normAutofit/>
          </a:bodyPr>
          <a:lstStyle>
            <a:lvl1pPr>
              <a:defRPr sz="4000" b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1533526"/>
            <a:ext cx="10351752" cy="15049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800" b="1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UECS2103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Operating Systems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Control Block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</a:t>
            </a:r>
            <a:r>
              <a:rPr lang="en-US" dirty="0" smtClean="0"/>
              <a:t>3 categories of process elements:</a:t>
            </a:r>
          </a:p>
          <a:p>
            <a:pPr lvl="1"/>
            <a:r>
              <a:rPr lang="en-US" dirty="0" smtClean="0"/>
              <a:t>Process Control Information</a:t>
            </a:r>
          </a:p>
          <a:p>
            <a:pPr lvl="2"/>
            <a:r>
              <a:rPr lang="en-US" dirty="0"/>
              <a:t>Scheduling and State Information</a:t>
            </a:r>
          </a:p>
          <a:p>
            <a:pPr lvl="3"/>
            <a:r>
              <a:rPr lang="en-US" dirty="0"/>
              <a:t>Process State</a:t>
            </a:r>
          </a:p>
          <a:p>
            <a:pPr lvl="3"/>
            <a:r>
              <a:rPr lang="en-US" dirty="0"/>
              <a:t>Priority</a:t>
            </a:r>
          </a:p>
          <a:p>
            <a:pPr lvl="3"/>
            <a:r>
              <a:rPr lang="en-US" dirty="0"/>
              <a:t>Scheduling-related information</a:t>
            </a:r>
          </a:p>
          <a:p>
            <a:pPr lvl="3"/>
            <a:r>
              <a:rPr lang="en-US" dirty="0"/>
              <a:t>Event</a:t>
            </a:r>
          </a:p>
          <a:p>
            <a:pPr lvl="2"/>
            <a:r>
              <a:rPr lang="en-US" dirty="0"/>
              <a:t>Data structuring – queue, etc.</a:t>
            </a:r>
          </a:p>
          <a:p>
            <a:pPr lvl="2"/>
            <a:r>
              <a:rPr lang="en-US" dirty="0" smtClean="0"/>
              <a:t>Inter-process </a:t>
            </a:r>
            <a:r>
              <a:rPr lang="en-US" dirty="0"/>
              <a:t>communication (associated flags, signals &amp; messages)</a:t>
            </a:r>
          </a:p>
          <a:p>
            <a:pPr lvl="2"/>
            <a:r>
              <a:rPr lang="en-US" dirty="0"/>
              <a:t>Process privileges</a:t>
            </a:r>
          </a:p>
          <a:p>
            <a:pPr lvl="2"/>
            <a:r>
              <a:rPr lang="en-US" dirty="0"/>
              <a:t>Memory management (pointers to segment / page tables</a:t>
            </a:r>
            <a:r>
              <a:rPr lang="en-US" dirty="0" smtClean="0"/>
              <a:t>)</a:t>
            </a:r>
            <a:endParaRPr lang="en-GB" dirty="0" smtClean="0"/>
          </a:p>
          <a:p>
            <a:pPr lvl="2"/>
            <a:r>
              <a:rPr lang="en-US" dirty="0"/>
              <a:t>Resource ownership and utilization (e.g. opened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Control Block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Created and manage by the operating </a:t>
            </a:r>
            <a:r>
              <a:rPr lang="en-GB" dirty="0" smtClean="0"/>
              <a:t>system</a:t>
            </a:r>
            <a:endParaRPr lang="en-GB" dirty="0"/>
          </a:p>
          <a:p>
            <a:r>
              <a:rPr lang="en-GB" dirty="0"/>
              <a:t>Allows support for multiple processes</a:t>
            </a:r>
          </a:p>
          <a:p>
            <a:pPr lvl="1"/>
            <a:r>
              <a:rPr lang="en-GB" dirty="0"/>
              <a:t>When a process is interrupted, the current values of program counter and the processor registers are saved in the appropriate fields of the corresponding PCB.</a:t>
            </a:r>
          </a:p>
          <a:p>
            <a:pPr lvl="1"/>
            <a:r>
              <a:rPr lang="en-GB" dirty="0"/>
              <a:t>The state of process is changed to other value. For example, </a:t>
            </a:r>
            <a:r>
              <a:rPr lang="en-GB" i="1" dirty="0" smtClean="0"/>
              <a:t>Blocked</a:t>
            </a:r>
            <a:r>
              <a:rPr lang="en-GB" dirty="0"/>
              <a:t>, or </a:t>
            </a:r>
            <a:r>
              <a:rPr lang="en-GB" i="1" dirty="0" smtClean="0"/>
              <a:t>Ready</a:t>
            </a:r>
            <a:r>
              <a:rPr lang="en-GB" dirty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2269812" y="1188879"/>
            <a:ext cx="7651750" cy="5916613"/>
            <a:chOff x="528" y="432"/>
            <a:chExt cx="4820" cy="3727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28" y="432"/>
              <a:ext cx="4820" cy="3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31" y="2694"/>
              <a:ext cx="995" cy="746"/>
            </a:xfrm>
            <a:custGeom>
              <a:avLst/>
              <a:gdLst>
                <a:gd name="T0" fmla="*/ 1920 w 1920"/>
                <a:gd name="T1" fmla="*/ 0 h 1440"/>
                <a:gd name="T2" fmla="*/ 1920 w 1920"/>
                <a:gd name="T3" fmla="*/ 0 h 1440"/>
                <a:gd name="T4" fmla="*/ 0 w 1920"/>
                <a:gd name="T5" fmla="*/ 0 h 1440"/>
                <a:gd name="T6" fmla="*/ 0 w 1920"/>
                <a:gd name="T7" fmla="*/ 1440 h 1440"/>
                <a:gd name="T8" fmla="*/ 1920 w 1920"/>
                <a:gd name="T9" fmla="*/ 1440 h 1440"/>
                <a:gd name="T10" fmla="*/ 1920 w 1920"/>
                <a:gd name="T11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44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920" y="144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831" y="2694"/>
              <a:ext cx="995" cy="746"/>
            </a:xfrm>
            <a:custGeom>
              <a:avLst/>
              <a:gdLst>
                <a:gd name="T0" fmla="*/ 1840 w 1920"/>
                <a:gd name="T1" fmla="*/ 0 h 1440"/>
                <a:gd name="T2" fmla="*/ 1707 w 1920"/>
                <a:gd name="T3" fmla="*/ 0 h 1440"/>
                <a:gd name="T4" fmla="*/ 1573 w 1920"/>
                <a:gd name="T5" fmla="*/ 0 h 1440"/>
                <a:gd name="T6" fmla="*/ 1440 w 1920"/>
                <a:gd name="T7" fmla="*/ 0 h 1440"/>
                <a:gd name="T8" fmla="*/ 1307 w 1920"/>
                <a:gd name="T9" fmla="*/ 0 h 1440"/>
                <a:gd name="T10" fmla="*/ 1173 w 1920"/>
                <a:gd name="T11" fmla="*/ 0 h 1440"/>
                <a:gd name="T12" fmla="*/ 1040 w 1920"/>
                <a:gd name="T13" fmla="*/ 0 h 1440"/>
                <a:gd name="T14" fmla="*/ 907 w 1920"/>
                <a:gd name="T15" fmla="*/ 0 h 1440"/>
                <a:gd name="T16" fmla="*/ 773 w 1920"/>
                <a:gd name="T17" fmla="*/ 0 h 1440"/>
                <a:gd name="T18" fmla="*/ 640 w 1920"/>
                <a:gd name="T19" fmla="*/ 0 h 1440"/>
                <a:gd name="T20" fmla="*/ 507 w 1920"/>
                <a:gd name="T21" fmla="*/ 0 h 1440"/>
                <a:gd name="T22" fmla="*/ 373 w 1920"/>
                <a:gd name="T23" fmla="*/ 0 h 1440"/>
                <a:gd name="T24" fmla="*/ 240 w 1920"/>
                <a:gd name="T25" fmla="*/ 0 h 1440"/>
                <a:gd name="T26" fmla="*/ 107 w 1920"/>
                <a:gd name="T27" fmla="*/ 0 h 1440"/>
                <a:gd name="T28" fmla="*/ 0 w 1920"/>
                <a:gd name="T29" fmla="*/ 0 h 1440"/>
                <a:gd name="T30" fmla="*/ 0 w 1920"/>
                <a:gd name="T31" fmla="*/ 80 h 1440"/>
                <a:gd name="T32" fmla="*/ 0 w 1920"/>
                <a:gd name="T33" fmla="*/ 213 h 1440"/>
                <a:gd name="T34" fmla="*/ 0 w 1920"/>
                <a:gd name="T35" fmla="*/ 346 h 1440"/>
                <a:gd name="T36" fmla="*/ 0 w 1920"/>
                <a:gd name="T37" fmla="*/ 480 h 1440"/>
                <a:gd name="T38" fmla="*/ 0 w 1920"/>
                <a:gd name="T39" fmla="*/ 613 h 1440"/>
                <a:gd name="T40" fmla="*/ 0 w 1920"/>
                <a:gd name="T41" fmla="*/ 746 h 1440"/>
                <a:gd name="T42" fmla="*/ 0 w 1920"/>
                <a:gd name="T43" fmla="*/ 880 h 1440"/>
                <a:gd name="T44" fmla="*/ 0 w 1920"/>
                <a:gd name="T45" fmla="*/ 1013 h 1440"/>
                <a:gd name="T46" fmla="*/ 0 w 1920"/>
                <a:gd name="T47" fmla="*/ 1146 h 1440"/>
                <a:gd name="T48" fmla="*/ 0 w 1920"/>
                <a:gd name="T49" fmla="*/ 1280 h 1440"/>
                <a:gd name="T50" fmla="*/ 0 w 1920"/>
                <a:gd name="T51" fmla="*/ 1413 h 1440"/>
                <a:gd name="T52" fmla="*/ 107 w 1920"/>
                <a:gd name="T53" fmla="*/ 1440 h 1440"/>
                <a:gd name="T54" fmla="*/ 240 w 1920"/>
                <a:gd name="T55" fmla="*/ 1440 h 1440"/>
                <a:gd name="T56" fmla="*/ 373 w 1920"/>
                <a:gd name="T57" fmla="*/ 1440 h 1440"/>
                <a:gd name="T58" fmla="*/ 507 w 1920"/>
                <a:gd name="T59" fmla="*/ 1440 h 1440"/>
                <a:gd name="T60" fmla="*/ 640 w 1920"/>
                <a:gd name="T61" fmla="*/ 1440 h 1440"/>
                <a:gd name="T62" fmla="*/ 773 w 1920"/>
                <a:gd name="T63" fmla="*/ 1440 h 1440"/>
                <a:gd name="T64" fmla="*/ 907 w 1920"/>
                <a:gd name="T65" fmla="*/ 1440 h 1440"/>
                <a:gd name="T66" fmla="*/ 1040 w 1920"/>
                <a:gd name="T67" fmla="*/ 1440 h 1440"/>
                <a:gd name="T68" fmla="*/ 1173 w 1920"/>
                <a:gd name="T69" fmla="*/ 1440 h 1440"/>
                <a:gd name="T70" fmla="*/ 1307 w 1920"/>
                <a:gd name="T71" fmla="*/ 1440 h 1440"/>
                <a:gd name="T72" fmla="*/ 1440 w 1920"/>
                <a:gd name="T73" fmla="*/ 1440 h 1440"/>
                <a:gd name="T74" fmla="*/ 1573 w 1920"/>
                <a:gd name="T75" fmla="*/ 1440 h 1440"/>
                <a:gd name="T76" fmla="*/ 1707 w 1920"/>
                <a:gd name="T77" fmla="*/ 1440 h 1440"/>
                <a:gd name="T78" fmla="*/ 1840 w 1920"/>
                <a:gd name="T79" fmla="*/ 1440 h 1440"/>
                <a:gd name="T80" fmla="*/ 1920 w 1920"/>
                <a:gd name="T81" fmla="*/ 1386 h 1440"/>
                <a:gd name="T82" fmla="*/ 1920 w 1920"/>
                <a:gd name="T83" fmla="*/ 1253 h 1440"/>
                <a:gd name="T84" fmla="*/ 1920 w 1920"/>
                <a:gd name="T85" fmla="*/ 1120 h 1440"/>
                <a:gd name="T86" fmla="*/ 1920 w 1920"/>
                <a:gd name="T87" fmla="*/ 986 h 1440"/>
                <a:gd name="T88" fmla="*/ 1920 w 1920"/>
                <a:gd name="T89" fmla="*/ 853 h 1440"/>
                <a:gd name="T90" fmla="*/ 1920 w 1920"/>
                <a:gd name="T91" fmla="*/ 720 h 1440"/>
                <a:gd name="T92" fmla="*/ 1920 w 1920"/>
                <a:gd name="T93" fmla="*/ 586 h 1440"/>
                <a:gd name="T94" fmla="*/ 1920 w 1920"/>
                <a:gd name="T95" fmla="*/ 453 h 1440"/>
                <a:gd name="T96" fmla="*/ 1920 w 1920"/>
                <a:gd name="T97" fmla="*/ 320 h 1440"/>
                <a:gd name="T98" fmla="*/ 1920 w 1920"/>
                <a:gd name="T99" fmla="*/ 186 h 1440"/>
                <a:gd name="T100" fmla="*/ 1920 w 1920"/>
                <a:gd name="T101" fmla="*/ 53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0" h="1440">
                  <a:moveTo>
                    <a:pt x="1920" y="0"/>
                  </a:moveTo>
                  <a:lnTo>
                    <a:pt x="1920" y="0"/>
                  </a:lnTo>
                  <a:lnTo>
                    <a:pt x="1840" y="0"/>
                  </a:lnTo>
                  <a:moveTo>
                    <a:pt x="1787" y="0"/>
                  </a:moveTo>
                  <a:lnTo>
                    <a:pt x="1787" y="0"/>
                  </a:lnTo>
                  <a:lnTo>
                    <a:pt x="1707" y="0"/>
                  </a:lnTo>
                  <a:moveTo>
                    <a:pt x="1653" y="0"/>
                  </a:moveTo>
                  <a:lnTo>
                    <a:pt x="1653" y="0"/>
                  </a:lnTo>
                  <a:lnTo>
                    <a:pt x="1573" y="0"/>
                  </a:lnTo>
                  <a:moveTo>
                    <a:pt x="1520" y="0"/>
                  </a:moveTo>
                  <a:lnTo>
                    <a:pt x="1520" y="0"/>
                  </a:lnTo>
                  <a:lnTo>
                    <a:pt x="1440" y="0"/>
                  </a:lnTo>
                  <a:moveTo>
                    <a:pt x="1387" y="0"/>
                  </a:moveTo>
                  <a:lnTo>
                    <a:pt x="1387" y="0"/>
                  </a:lnTo>
                  <a:lnTo>
                    <a:pt x="1307" y="0"/>
                  </a:lnTo>
                  <a:moveTo>
                    <a:pt x="1253" y="0"/>
                  </a:moveTo>
                  <a:lnTo>
                    <a:pt x="1253" y="0"/>
                  </a:lnTo>
                  <a:lnTo>
                    <a:pt x="1173" y="0"/>
                  </a:lnTo>
                  <a:moveTo>
                    <a:pt x="1120" y="0"/>
                  </a:moveTo>
                  <a:lnTo>
                    <a:pt x="1120" y="0"/>
                  </a:lnTo>
                  <a:lnTo>
                    <a:pt x="1040" y="0"/>
                  </a:lnTo>
                  <a:moveTo>
                    <a:pt x="987" y="0"/>
                  </a:moveTo>
                  <a:lnTo>
                    <a:pt x="987" y="0"/>
                  </a:lnTo>
                  <a:lnTo>
                    <a:pt x="907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73" y="0"/>
                  </a:lnTo>
                  <a:moveTo>
                    <a:pt x="720" y="0"/>
                  </a:moveTo>
                  <a:lnTo>
                    <a:pt x="720" y="0"/>
                  </a:lnTo>
                  <a:lnTo>
                    <a:pt x="640" y="0"/>
                  </a:lnTo>
                  <a:moveTo>
                    <a:pt x="587" y="0"/>
                  </a:moveTo>
                  <a:lnTo>
                    <a:pt x="587" y="0"/>
                  </a:lnTo>
                  <a:lnTo>
                    <a:pt x="507" y="0"/>
                  </a:lnTo>
                  <a:moveTo>
                    <a:pt x="453" y="0"/>
                  </a:moveTo>
                  <a:lnTo>
                    <a:pt x="453" y="0"/>
                  </a:lnTo>
                  <a:lnTo>
                    <a:pt x="373" y="0"/>
                  </a:lnTo>
                  <a:moveTo>
                    <a:pt x="320" y="0"/>
                  </a:moveTo>
                  <a:lnTo>
                    <a:pt x="320" y="0"/>
                  </a:lnTo>
                  <a:lnTo>
                    <a:pt x="240" y="0"/>
                  </a:lnTo>
                  <a:moveTo>
                    <a:pt x="187" y="0"/>
                  </a:moveTo>
                  <a:lnTo>
                    <a:pt x="187" y="0"/>
                  </a:lnTo>
                  <a:lnTo>
                    <a:pt x="107" y="0"/>
                  </a:lnTo>
                  <a:moveTo>
                    <a:pt x="53" y="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6"/>
                  </a:lnTo>
                  <a:moveTo>
                    <a:pt x="0" y="80"/>
                  </a:moveTo>
                  <a:lnTo>
                    <a:pt x="0" y="80"/>
                  </a:lnTo>
                  <a:lnTo>
                    <a:pt x="0" y="160"/>
                  </a:lnTo>
                  <a:moveTo>
                    <a:pt x="0" y="213"/>
                  </a:moveTo>
                  <a:lnTo>
                    <a:pt x="0" y="213"/>
                  </a:lnTo>
                  <a:lnTo>
                    <a:pt x="0" y="293"/>
                  </a:lnTo>
                  <a:moveTo>
                    <a:pt x="0" y="346"/>
                  </a:moveTo>
                  <a:lnTo>
                    <a:pt x="0" y="346"/>
                  </a:lnTo>
                  <a:lnTo>
                    <a:pt x="0" y="426"/>
                  </a:lnTo>
                  <a:moveTo>
                    <a:pt x="0" y="480"/>
                  </a:moveTo>
                  <a:lnTo>
                    <a:pt x="0" y="480"/>
                  </a:lnTo>
                  <a:lnTo>
                    <a:pt x="0" y="560"/>
                  </a:lnTo>
                  <a:moveTo>
                    <a:pt x="0" y="613"/>
                  </a:moveTo>
                  <a:lnTo>
                    <a:pt x="0" y="613"/>
                  </a:lnTo>
                  <a:lnTo>
                    <a:pt x="0" y="693"/>
                  </a:lnTo>
                  <a:moveTo>
                    <a:pt x="0" y="746"/>
                  </a:moveTo>
                  <a:lnTo>
                    <a:pt x="0" y="746"/>
                  </a:lnTo>
                  <a:lnTo>
                    <a:pt x="0" y="826"/>
                  </a:lnTo>
                  <a:moveTo>
                    <a:pt x="0" y="880"/>
                  </a:moveTo>
                  <a:lnTo>
                    <a:pt x="0" y="880"/>
                  </a:lnTo>
                  <a:lnTo>
                    <a:pt x="0" y="960"/>
                  </a:lnTo>
                  <a:moveTo>
                    <a:pt x="0" y="1013"/>
                  </a:moveTo>
                  <a:lnTo>
                    <a:pt x="0" y="1013"/>
                  </a:lnTo>
                  <a:lnTo>
                    <a:pt x="0" y="1093"/>
                  </a:lnTo>
                  <a:moveTo>
                    <a:pt x="0" y="1146"/>
                  </a:moveTo>
                  <a:lnTo>
                    <a:pt x="0" y="1146"/>
                  </a:lnTo>
                  <a:lnTo>
                    <a:pt x="0" y="1226"/>
                  </a:lnTo>
                  <a:moveTo>
                    <a:pt x="0" y="1280"/>
                  </a:moveTo>
                  <a:lnTo>
                    <a:pt x="0" y="1280"/>
                  </a:lnTo>
                  <a:lnTo>
                    <a:pt x="0" y="1360"/>
                  </a:lnTo>
                  <a:moveTo>
                    <a:pt x="0" y="1413"/>
                  </a:moveTo>
                  <a:lnTo>
                    <a:pt x="0" y="1413"/>
                  </a:lnTo>
                  <a:lnTo>
                    <a:pt x="0" y="1440"/>
                  </a:lnTo>
                  <a:lnTo>
                    <a:pt x="53" y="1440"/>
                  </a:lnTo>
                  <a:moveTo>
                    <a:pt x="107" y="1440"/>
                  </a:moveTo>
                  <a:lnTo>
                    <a:pt x="107" y="1440"/>
                  </a:lnTo>
                  <a:lnTo>
                    <a:pt x="187" y="1440"/>
                  </a:lnTo>
                  <a:moveTo>
                    <a:pt x="240" y="1440"/>
                  </a:moveTo>
                  <a:lnTo>
                    <a:pt x="240" y="1440"/>
                  </a:lnTo>
                  <a:lnTo>
                    <a:pt x="320" y="1440"/>
                  </a:lnTo>
                  <a:moveTo>
                    <a:pt x="373" y="1440"/>
                  </a:moveTo>
                  <a:lnTo>
                    <a:pt x="373" y="1440"/>
                  </a:lnTo>
                  <a:lnTo>
                    <a:pt x="453" y="1440"/>
                  </a:lnTo>
                  <a:moveTo>
                    <a:pt x="507" y="1440"/>
                  </a:moveTo>
                  <a:lnTo>
                    <a:pt x="507" y="1440"/>
                  </a:lnTo>
                  <a:lnTo>
                    <a:pt x="587" y="1440"/>
                  </a:lnTo>
                  <a:moveTo>
                    <a:pt x="640" y="1440"/>
                  </a:moveTo>
                  <a:lnTo>
                    <a:pt x="640" y="1440"/>
                  </a:lnTo>
                  <a:lnTo>
                    <a:pt x="720" y="1440"/>
                  </a:lnTo>
                  <a:moveTo>
                    <a:pt x="773" y="1440"/>
                  </a:moveTo>
                  <a:lnTo>
                    <a:pt x="773" y="1440"/>
                  </a:lnTo>
                  <a:lnTo>
                    <a:pt x="853" y="1440"/>
                  </a:lnTo>
                  <a:moveTo>
                    <a:pt x="907" y="1440"/>
                  </a:moveTo>
                  <a:lnTo>
                    <a:pt x="907" y="1440"/>
                  </a:lnTo>
                  <a:lnTo>
                    <a:pt x="987" y="1440"/>
                  </a:lnTo>
                  <a:moveTo>
                    <a:pt x="1040" y="1440"/>
                  </a:moveTo>
                  <a:lnTo>
                    <a:pt x="1040" y="1440"/>
                  </a:lnTo>
                  <a:lnTo>
                    <a:pt x="1120" y="1440"/>
                  </a:lnTo>
                  <a:moveTo>
                    <a:pt x="1173" y="1440"/>
                  </a:moveTo>
                  <a:lnTo>
                    <a:pt x="1173" y="1440"/>
                  </a:lnTo>
                  <a:lnTo>
                    <a:pt x="1253" y="1440"/>
                  </a:lnTo>
                  <a:moveTo>
                    <a:pt x="1307" y="1440"/>
                  </a:moveTo>
                  <a:lnTo>
                    <a:pt x="1307" y="1440"/>
                  </a:lnTo>
                  <a:lnTo>
                    <a:pt x="1387" y="1440"/>
                  </a:lnTo>
                  <a:moveTo>
                    <a:pt x="1440" y="1440"/>
                  </a:moveTo>
                  <a:lnTo>
                    <a:pt x="1440" y="1440"/>
                  </a:lnTo>
                  <a:lnTo>
                    <a:pt x="1520" y="1440"/>
                  </a:lnTo>
                  <a:moveTo>
                    <a:pt x="1573" y="1440"/>
                  </a:moveTo>
                  <a:lnTo>
                    <a:pt x="1573" y="1440"/>
                  </a:lnTo>
                  <a:lnTo>
                    <a:pt x="1653" y="1440"/>
                  </a:lnTo>
                  <a:moveTo>
                    <a:pt x="1707" y="1440"/>
                  </a:moveTo>
                  <a:lnTo>
                    <a:pt x="1707" y="1440"/>
                  </a:lnTo>
                  <a:lnTo>
                    <a:pt x="1787" y="1440"/>
                  </a:lnTo>
                  <a:moveTo>
                    <a:pt x="1840" y="1440"/>
                  </a:moveTo>
                  <a:lnTo>
                    <a:pt x="1840" y="1440"/>
                  </a:lnTo>
                  <a:lnTo>
                    <a:pt x="1920" y="1440"/>
                  </a:lnTo>
                  <a:moveTo>
                    <a:pt x="1920" y="1386"/>
                  </a:moveTo>
                  <a:lnTo>
                    <a:pt x="1920" y="1386"/>
                  </a:lnTo>
                  <a:lnTo>
                    <a:pt x="1920" y="1306"/>
                  </a:lnTo>
                  <a:moveTo>
                    <a:pt x="1920" y="1253"/>
                  </a:moveTo>
                  <a:lnTo>
                    <a:pt x="1920" y="1253"/>
                  </a:lnTo>
                  <a:lnTo>
                    <a:pt x="1920" y="1173"/>
                  </a:lnTo>
                  <a:moveTo>
                    <a:pt x="1920" y="1120"/>
                  </a:moveTo>
                  <a:lnTo>
                    <a:pt x="1920" y="1120"/>
                  </a:lnTo>
                  <a:lnTo>
                    <a:pt x="1920" y="1040"/>
                  </a:lnTo>
                  <a:moveTo>
                    <a:pt x="1920" y="986"/>
                  </a:moveTo>
                  <a:lnTo>
                    <a:pt x="1920" y="986"/>
                  </a:lnTo>
                  <a:lnTo>
                    <a:pt x="1920" y="906"/>
                  </a:lnTo>
                  <a:moveTo>
                    <a:pt x="1920" y="853"/>
                  </a:moveTo>
                  <a:lnTo>
                    <a:pt x="1920" y="853"/>
                  </a:lnTo>
                  <a:lnTo>
                    <a:pt x="1920" y="773"/>
                  </a:lnTo>
                  <a:moveTo>
                    <a:pt x="1920" y="720"/>
                  </a:moveTo>
                  <a:lnTo>
                    <a:pt x="1920" y="720"/>
                  </a:lnTo>
                  <a:lnTo>
                    <a:pt x="1920" y="640"/>
                  </a:lnTo>
                  <a:moveTo>
                    <a:pt x="1920" y="586"/>
                  </a:moveTo>
                  <a:lnTo>
                    <a:pt x="1920" y="586"/>
                  </a:lnTo>
                  <a:lnTo>
                    <a:pt x="1920" y="506"/>
                  </a:lnTo>
                  <a:moveTo>
                    <a:pt x="1920" y="453"/>
                  </a:moveTo>
                  <a:lnTo>
                    <a:pt x="1920" y="453"/>
                  </a:lnTo>
                  <a:lnTo>
                    <a:pt x="1920" y="373"/>
                  </a:lnTo>
                  <a:moveTo>
                    <a:pt x="1920" y="320"/>
                  </a:moveTo>
                  <a:lnTo>
                    <a:pt x="1920" y="320"/>
                  </a:lnTo>
                  <a:lnTo>
                    <a:pt x="1920" y="240"/>
                  </a:lnTo>
                  <a:moveTo>
                    <a:pt x="1920" y="186"/>
                  </a:moveTo>
                  <a:lnTo>
                    <a:pt x="1920" y="186"/>
                  </a:lnTo>
                  <a:lnTo>
                    <a:pt x="1920" y="106"/>
                  </a:lnTo>
                  <a:moveTo>
                    <a:pt x="1920" y="53"/>
                  </a:moveTo>
                  <a:lnTo>
                    <a:pt x="1920" y="53"/>
                  </a:lnTo>
                  <a:lnTo>
                    <a:pt x="1920" y="0"/>
                  </a:ln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831" y="517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E7E7E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831" y="517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831" y="828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E7E7E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831" y="828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831" y="1139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E7E7E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831" y="1139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831" y="1450"/>
              <a:ext cx="995" cy="497"/>
            </a:xfrm>
            <a:custGeom>
              <a:avLst/>
              <a:gdLst>
                <a:gd name="T0" fmla="*/ 1920 w 1920"/>
                <a:gd name="T1" fmla="*/ 0 h 960"/>
                <a:gd name="T2" fmla="*/ 1920 w 1920"/>
                <a:gd name="T3" fmla="*/ 0 h 960"/>
                <a:gd name="T4" fmla="*/ 0 w 1920"/>
                <a:gd name="T5" fmla="*/ 0 h 960"/>
                <a:gd name="T6" fmla="*/ 0 w 1920"/>
                <a:gd name="T7" fmla="*/ 960 h 960"/>
                <a:gd name="T8" fmla="*/ 1920 w 1920"/>
                <a:gd name="T9" fmla="*/ 960 h 960"/>
                <a:gd name="T10" fmla="*/ 1920 w 1920"/>
                <a:gd name="T11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96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1920" y="96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B2E6F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831" y="1450"/>
              <a:ext cx="995" cy="497"/>
            </a:xfrm>
            <a:custGeom>
              <a:avLst/>
              <a:gdLst>
                <a:gd name="T0" fmla="*/ 1920 w 1920"/>
                <a:gd name="T1" fmla="*/ 0 h 960"/>
                <a:gd name="T2" fmla="*/ 1920 w 1920"/>
                <a:gd name="T3" fmla="*/ 0 h 960"/>
                <a:gd name="T4" fmla="*/ 0 w 1920"/>
                <a:gd name="T5" fmla="*/ 0 h 960"/>
                <a:gd name="T6" fmla="*/ 0 w 1920"/>
                <a:gd name="T7" fmla="*/ 960 h 960"/>
                <a:gd name="T8" fmla="*/ 1920 w 1920"/>
                <a:gd name="T9" fmla="*/ 960 h 960"/>
                <a:gd name="T10" fmla="*/ 1920 w 1920"/>
                <a:gd name="T11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96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1920" y="96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831" y="1947"/>
              <a:ext cx="995" cy="747"/>
            </a:xfrm>
            <a:custGeom>
              <a:avLst/>
              <a:gdLst>
                <a:gd name="T0" fmla="*/ 1920 w 1920"/>
                <a:gd name="T1" fmla="*/ 0 h 1440"/>
                <a:gd name="T2" fmla="*/ 1920 w 1920"/>
                <a:gd name="T3" fmla="*/ 0 h 1440"/>
                <a:gd name="T4" fmla="*/ 0 w 1920"/>
                <a:gd name="T5" fmla="*/ 0 h 1440"/>
                <a:gd name="T6" fmla="*/ 0 w 1920"/>
                <a:gd name="T7" fmla="*/ 1440 h 1440"/>
                <a:gd name="T8" fmla="*/ 1920 w 1920"/>
                <a:gd name="T9" fmla="*/ 1440 h 1440"/>
                <a:gd name="T10" fmla="*/ 1920 w 1920"/>
                <a:gd name="T11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44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920" y="144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B2E6F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831" y="1947"/>
              <a:ext cx="995" cy="747"/>
            </a:xfrm>
            <a:custGeom>
              <a:avLst/>
              <a:gdLst>
                <a:gd name="T0" fmla="*/ 1920 w 1920"/>
                <a:gd name="T1" fmla="*/ 0 h 1440"/>
                <a:gd name="T2" fmla="*/ 1920 w 1920"/>
                <a:gd name="T3" fmla="*/ 0 h 1440"/>
                <a:gd name="T4" fmla="*/ 0 w 1920"/>
                <a:gd name="T5" fmla="*/ 0 h 1440"/>
                <a:gd name="T6" fmla="*/ 0 w 1920"/>
                <a:gd name="T7" fmla="*/ 1440 h 1440"/>
                <a:gd name="T8" fmla="*/ 1920 w 1920"/>
                <a:gd name="T9" fmla="*/ 1440 h 1440"/>
                <a:gd name="T10" fmla="*/ 1920 w 1920"/>
                <a:gd name="T11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44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920" y="144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173" y="549"/>
              <a:ext cx="35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Process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050" y="665"/>
              <a:ext cx="59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Identification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992" y="754"/>
              <a:ext cx="35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Process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987" y="870"/>
              <a:ext cx="36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Control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5029" y="986"/>
              <a:ext cx="27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Block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4011" y="860"/>
              <a:ext cx="67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Processor State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076" y="977"/>
              <a:ext cx="54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Information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00" y="1171"/>
              <a:ext cx="69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Process Control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076" y="1288"/>
              <a:ext cx="54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Information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105" y="1621"/>
              <a:ext cx="48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User Stack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070" y="2125"/>
              <a:ext cx="55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Private User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027" y="2241"/>
              <a:ext cx="64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Address Space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3969" y="2358"/>
              <a:ext cx="75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(Programs, Data)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000" y="2927"/>
              <a:ext cx="69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Shared Address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208" y="3043"/>
              <a:ext cx="28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Space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648" y="2694"/>
              <a:ext cx="995" cy="746"/>
            </a:xfrm>
            <a:custGeom>
              <a:avLst/>
              <a:gdLst>
                <a:gd name="T0" fmla="*/ 1920 w 1920"/>
                <a:gd name="T1" fmla="*/ 0 h 1440"/>
                <a:gd name="T2" fmla="*/ 1920 w 1920"/>
                <a:gd name="T3" fmla="*/ 0 h 1440"/>
                <a:gd name="T4" fmla="*/ 0 w 1920"/>
                <a:gd name="T5" fmla="*/ 0 h 1440"/>
                <a:gd name="T6" fmla="*/ 0 w 1920"/>
                <a:gd name="T7" fmla="*/ 1440 h 1440"/>
                <a:gd name="T8" fmla="*/ 1920 w 1920"/>
                <a:gd name="T9" fmla="*/ 1440 h 1440"/>
                <a:gd name="T10" fmla="*/ 1920 w 1920"/>
                <a:gd name="T11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44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920" y="144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648" y="2694"/>
              <a:ext cx="995" cy="746"/>
            </a:xfrm>
            <a:custGeom>
              <a:avLst/>
              <a:gdLst>
                <a:gd name="T0" fmla="*/ 1840 w 1920"/>
                <a:gd name="T1" fmla="*/ 0 h 1440"/>
                <a:gd name="T2" fmla="*/ 1707 w 1920"/>
                <a:gd name="T3" fmla="*/ 0 h 1440"/>
                <a:gd name="T4" fmla="*/ 1573 w 1920"/>
                <a:gd name="T5" fmla="*/ 0 h 1440"/>
                <a:gd name="T6" fmla="*/ 1440 w 1920"/>
                <a:gd name="T7" fmla="*/ 0 h 1440"/>
                <a:gd name="T8" fmla="*/ 1307 w 1920"/>
                <a:gd name="T9" fmla="*/ 0 h 1440"/>
                <a:gd name="T10" fmla="*/ 1173 w 1920"/>
                <a:gd name="T11" fmla="*/ 0 h 1440"/>
                <a:gd name="T12" fmla="*/ 1040 w 1920"/>
                <a:gd name="T13" fmla="*/ 0 h 1440"/>
                <a:gd name="T14" fmla="*/ 907 w 1920"/>
                <a:gd name="T15" fmla="*/ 0 h 1440"/>
                <a:gd name="T16" fmla="*/ 773 w 1920"/>
                <a:gd name="T17" fmla="*/ 0 h 1440"/>
                <a:gd name="T18" fmla="*/ 640 w 1920"/>
                <a:gd name="T19" fmla="*/ 0 h 1440"/>
                <a:gd name="T20" fmla="*/ 507 w 1920"/>
                <a:gd name="T21" fmla="*/ 0 h 1440"/>
                <a:gd name="T22" fmla="*/ 373 w 1920"/>
                <a:gd name="T23" fmla="*/ 0 h 1440"/>
                <a:gd name="T24" fmla="*/ 240 w 1920"/>
                <a:gd name="T25" fmla="*/ 0 h 1440"/>
                <a:gd name="T26" fmla="*/ 107 w 1920"/>
                <a:gd name="T27" fmla="*/ 0 h 1440"/>
                <a:gd name="T28" fmla="*/ 0 w 1920"/>
                <a:gd name="T29" fmla="*/ 0 h 1440"/>
                <a:gd name="T30" fmla="*/ 0 w 1920"/>
                <a:gd name="T31" fmla="*/ 80 h 1440"/>
                <a:gd name="T32" fmla="*/ 0 w 1920"/>
                <a:gd name="T33" fmla="*/ 213 h 1440"/>
                <a:gd name="T34" fmla="*/ 0 w 1920"/>
                <a:gd name="T35" fmla="*/ 346 h 1440"/>
                <a:gd name="T36" fmla="*/ 0 w 1920"/>
                <a:gd name="T37" fmla="*/ 480 h 1440"/>
                <a:gd name="T38" fmla="*/ 0 w 1920"/>
                <a:gd name="T39" fmla="*/ 613 h 1440"/>
                <a:gd name="T40" fmla="*/ 0 w 1920"/>
                <a:gd name="T41" fmla="*/ 746 h 1440"/>
                <a:gd name="T42" fmla="*/ 0 w 1920"/>
                <a:gd name="T43" fmla="*/ 880 h 1440"/>
                <a:gd name="T44" fmla="*/ 0 w 1920"/>
                <a:gd name="T45" fmla="*/ 1013 h 1440"/>
                <a:gd name="T46" fmla="*/ 0 w 1920"/>
                <a:gd name="T47" fmla="*/ 1146 h 1440"/>
                <a:gd name="T48" fmla="*/ 0 w 1920"/>
                <a:gd name="T49" fmla="*/ 1280 h 1440"/>
                <a:gd name="T50" fmla="*/ 0 w 1920"/>
                <a:gd name="T51" fmla="*/ 1413 h 1440"/>
                <a:gd name="T52" fmla="*/ 107 w 1920"/>
                <a:gd name="T53" fmla="*/ 1440 h 1440"/>
                <a:gd name="T54" fmla="*/ 240 w 1920"/>
                <a:gd name="T55" fmla="*/ 1440 h 1440"/>
                <a:gd name="T56" fmla="*/ 373 w 1920"/>
                <a:gd name="T57" fmla="*/ 1440 h 1440"/>
                <a:gd name="T58" fmla="*/ 507 w 1920"/>
                <a:gd name="T59" fmla="*/ 1440 h 1440"/>
                <a:gd name="T60" fmla="*/ 640 w 1920"/>
                <a:gd name="T61" fmla="*/ 1440 h 1440"/>
                <a:gd name="T62" fmla="*/ 773 w 1920"/>
                <a:gd name="T63" fmla="*/ 1440 h 1440"/>
                <a:gd name="T64" fmla="*/ 907 w 1920"/>
                <a:gd name="T65" fmla="*/ 1440 h 1440"/>
                <a:gd name="T66" fmla="*/ 1040 w 1920"/>
                <a:gd name="T67" fmla="*/ 1440 h 1440"/>
                <a:gd name="T68" fmla="*/ 1173 w 1920"/>
                <a:gd name="T69" fmla="*/ 1440 h 1440"/>
                <a:gd name="T70" fmla="*/ 1307 w 1920"/>
                <a:gd name="T71" fmla="*/ 1440 h 1440"/>
                <a:gd name="T72" fmla="*/ 1440 w 1920"/>
                <a:gd name="T73" fmla="*/ 1440 h 1440"/>
                <a:gd name="T74" fmla="*/ 1573 w 1920"/>
                <a:gd name="T75" fmla="*/ 1440 h 1440"/>
                <a:gd name="T76" fmla="*/ 1707 w 1920"/>
                <a:gd name="T77" fmla="*/ 1440 h 1440"/>
                <a:gd name="T78" fmla="*/ 1840 w 1920"/>
                <a:gd name="T79" fmla="*/ 1440 h 1440"/>
                <a:gd name="T80" fmla="*/ 1920 w 1920"/>
                <a:gd name="T81" fmla="*/ 1386 h 1440"/>
                <a:gd name="T82" fmla="*/ 1920 w 1920"/>
                <a:gd name="T83" fmla="*/ 1253 h 1440"/>
                <a:gd name="T84" fmla="*/ 1920 w 1920"/>
                <a:gd name="T85" fmla="*/ 1120 h 1440"/>
                <a:gd name="T86" fmla="*/ 1920 w 1920"/>
                <a:gd name="T87" fmla="*/ 986 h 1440"/>
                <a:gd name="T88" fmla="*/ 1920 w 1920"/>
                <a:gd name="T89" fmla="*/ 853 h 1440"/>
                <a:gd name="T90" fmla="*/ 1920 w 1920"/>
                <a:gd name="T91" fmla="*/ 720 h 1440"/>
                <a:gd name="T92" fmla="*/ 1920 w 1920"/>
                <a:gd name="T93" fmla="*/ 586 h 1440"/>
                <a:gd name="T94" fmla="*/ 1920 w 1920"/>
                <a:gd name="T95" fmla="*/ 453 h 1440"/>
                <a:gd name="T96" fmla="*/ 1920 w 1920"/>
                <a:gd name="T97" fmla="*/ 320 h 1440"/>
                <a:gd name="T98" fmla="*/ 1920 w 1920"/>
                <a:gd name="T99" fmla="*/ 186 h 1440"/>
                <a:gd name="T100" fmla="*/ 1920 w 1920"/>
                <a:gd name="T101" fmla="*/ 53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0" h="1440">
                  <a:moveTo>
                    <a:pt x="1920" y="0"/>
                  </a:moveTo>
                  <a:lnTo>
                    <a:pt x="1920" y="0"/>
                  </a:lnTo>
                  <a:lnTo>
                    <a:pt x="1840" y="0"/>
                  </a:lnTo>
                  <a:moveTo>
                    <a:pt x="1787" y="0"/>
                  </a:moveTo>
                  <a:lnTo>
                    <a:pt x="1787" y="0"/>
                  </a:lnTo>
                  <a:lnTo>
                    <a:pt x="1707" y="0"/>
                  </a:lnTo>
                  <a:moveTo>
                    <a:pt x="1653" y="0"/>
                  </a:moveTo>
                  <a:lnTo>
                    <a:pt x="1653" y="0"/>
                  </a:lnTo>
                  <a:lnTo>
                    <a:pt x="1573" y="0"/>
                  </a:lnTo>
                  <a:moveTo>
                    <a:pt x="1520" y="0"/>
                  </a:moveTo>
                  <a:lnTo>
                    <a:pt x="1520" y="0"/>
                  </a:lnTo>
                  <a:lnTo>
                    <a:pt x="1440" y="0"/>
                  </a:lnTo>
                  <a:moveTo>
                    <a:pt x="1387" y="0"/>
                  </a:moveTo>
                  <a:lnTo>
                    <a:pt x="1387" y="0"/>
                  </a:lnTo>
                  <a:lnTo>
                    <a:pt x="1307" y="0"/>
                  </a:lnTo>
                  <a:moveTo>
                    <a:pt x="1253" y="0"/>
                  </a:moveTo>
                  <a:lnTo>
                    <a:pt x="1253" y="0"/>
                  </a:lnTo>
                  <a:lnTo>
                    <a:pt x="1173" y="0"/>
                  </a:lnTo>
                  <a:moveTo>
                    <a:pt x="1120" y="0"/>
                  </a:moveTo>
                  <a:lnTo>
                    <a:pt x="1120" y="0"/>
                  </a:lnTo>
                  <a:lnTo>
                    <a:pt x="1040" y="0"/>
                  </a:lnTo>
                  <a:moveTo>
                    <a:pt x="987" y="0"/>
                  </a:moveTo>
                  <a:lnTo>
                    <a:pt x="987" y="0"/>
                  </a:lnTo>
                  <a:lnTo>
                    <a:pt x="907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73" y="0"/>
                  </a:lnTo>
                  <a:moveTo>
                    <a:pt x="720" y="0"/>
                  </a:moveTo>
                  <a:lnTo>
                    <a:pt x="720" y="0"/>
                  </a:lnTo>
                  <a:lnTo>
                    <a:pt x="640" y="0"/>
                  </a:lnTo>
                  <a:moveTo>
                    <a:pt x="587" y="0"/>
                  </a:moveTo>
                  <a:lnTo>
                    <a:pt x="587" y="0"/>
                  </a:lnTo>
                  <a:lnTo>
                    <a:pt x="507" y="0"/>
                  </a:lnTo>
                  <a:moveTo>
                    <a:pt x="453" y="0"/>
                  </a:moveTo>
                  <a:lnTo>
                    <a:pt x="453" y="0"/>
                  </a:lnTo>
                  <a:lnTo>
                    <a:pt x="373" y="0"/>
                  </a:lnTo>
                  <a:moveTo>
                    <a:pt x="320" y="0"/>
                  </a:moveTo>
                  <a:lnTo>
                    <a:pt x="320" y="0"/>
                  </a:lnTo>
                  <a:lnTo>
                    <a:pt x="240" y="0"/>
                  </a:lnTo>
                  <a:moveTo>
                    <a:pt x="187" y="0"/>
                  </a:moveTo>
                  <a:lnTo>
                    <a:pt x="187" y="0"/>
                  </a:lnTo>
                  <a:lnTo>
                    <a:pt x="107" y="0"/>
                  </a:lnTo>
                  <a:moveTo>
                    <a:pt x="53" y="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6"/>
                  </a:lnTo>
                  <a:moveTo>
                    <a:pt x="0" y="80"/>
                  </a:moveTo>
                  <a:lnTo>
                    <a:pt x="0" y="80"/>
                  </a:lnTo>
                  <a:lnTo>
                    <a:pt x="0" y="160"/>
                  </a:lnTo>
                  <a:moveTo>
                    <a:pt x="0" y="213"/>
                  </a:moveTo>
                  <a:lnTo>
                    <a:pt x="0" y="213"/>
                  </a:lnTo>
                  <a:lnTo>
                    <a:pt x="0" y="293"/>
                  </a:lnTo>
                  <a:moveTo>
                    <a:pt x="0" y="346"/>
                  </a:moveTo>
                  <a:lnTo>
                    <a:pt x="0" y="346"/>
                  </a:lnTo>
                  <a:lnTo>
                    <a:pt x="0" y="426"/>
                  </a:lnTo>
                  <a:moveTo>
                    <a:pt x="0" y="480"/>
                  </a:moveTo>
                  <a:lnTo>
                    <a:pt x="0" y="480"/>
                  </a:lnTo>
                  <a:lnTo>
                    <a:pt x="0" y="560"/>
                  </a:lnTo>
                  <a:moveTo>
                    <a:pt x="0" y="613"/>
                  </a:moveTo>
                  <a:lnTo>
                    <a:pt x="0" y="613"/>
                  </a:lnTo>
                  <a:lnTo>
                    <a:pt x="0" y="693"/>
                  </a:lnTo>
                  <a:moveTo>
                    <a:pt x="0" y="746"/>
                  </a:moveTo>
                  <a:lnTo>
                    <a:pt x="0" y="746"/>
                  </a:lnTo>
                  <a:lnTo>
                    <a:pt x="0" y="826"/>
                  </a:lnTo>
                  <a:moveTo>
                    <a:pt x="0" y="880"/>
                  </a:moveTo>
                  <a:lnTo>
                    <a:pt x="0" y="880"/>
                  </a:lnTo>
                  <a:lnTo>
                    <a:pt x="0" y="960"/>
                  </a:lnTo>
                  <a:moveTo>
                    <a:pt x="0" y="1013"/>
                  </a:moveTo>
                  <a:lnTo>
                    <a:pt x="0" y="1013"/>
                  </a:lnTo>
                  <a:lnTo>
                    <a:pt x="0" y="1093"/>
                  </a:lnTo>
                  <a:moveTo>
                    <a:pt x="0" y="1146"/>
                  </a:moveTo>
                  <a:lnTo>
                    <a:pt x="0" y="1146"/>
                  </a:lnTo>
                  <a:lnTo>
                    <a:pt x="0" y="1226"/>
                  </a:lnTo>
                  <a:moveTo>
                    <a:pt x="0" y="1280"/>
                  </a:moveTo>
                  <a:lnTo>
                    <a:pt x="0" y="1280"/>
                  </a:lnTo>
                  <a:lnTo>
                    <a:pt x="0" y="1360"/>
                  </a:lnTo>
                  <a:moveTo>
                    <a:pt x="0" y="1413"/>
                  </a:moveTo>
                  <a:lnTo>
                    <a:pt x="0" y="1413"/>
                  </a:lnTo>
                  <a:lnTo>
                    <a:pt x="0" y="1440"/>
                  </a:lnTo>
                  <a:lnTo>
                    <a:pt x="53" y="1440"/>
                  </a:lnTo>
                  <a:moveTo>
                    <a:pt x="107" y="1440"/>
                  </a:moveTo>
                  <a:lnTo>
                    <a:pt x="107" y="1440"/>
                  </a:lnTo>
                  <a:lnTo>
                    <a:pt x="187" y="1440"/>
                  </a:lnTo>
                  <a:moveTo>
                    <a:pt x="240" y="1440"/>
                  </a:moveTo>
                  <a:lnTo>
                    <a:pt x="240" y="1440"/>
                  </a:lnTo>
                  <a:lnTo>
                    <a:pt x="320" y="1440"/>
                  </a:lnTo>
                  <a:moveTo>
                    <a:pt x="373" y="1440"/>
                  </a:moveTo>
                  <a:lnTo>
                    <a:pt x="373" y="1440"/>
                  </a:lnTo>
                  <a:lnTo>
                    <a:pt x="453" y="1440"/>
                  </a:lnTo>
                  <a:moveTo>
                    <a:pt x="507" y="1440"/>
                  </a:moveTo>
                  <a:lnTo>
                    <a:pt x="507" y="1440"/>
                  </a:lnTo>
                  <a:lnTo>
                    <a:pt x="587" y="1440"/>
                  </a:lnTo>
                  <a:moveTo>
                    <a:pt x="640" y="1440"/>
                  </a:moveTo>
                  <a:lnTo>
                    <a:pt x="640" y="1440"/>
                  </a:lnTo>
                  <a:lnTo>
                    <a:pt x="720" y="1440"/>
                  </a:lnTo>
                  <a:moveTo>
                    <a:pt x="773" y="1440"/>
                  </a:moveTo>
                  <a:lnTo>
                    <a:pt x="773" y="1440"/>
                  </a:lnTo>
                  <a:lnTo>
                    <a:pt x="853" y="1440"/>
                  </a:lnTo>
                  <a:moveTo>
                    <a:pt x="907" y="1440"/>
                  </a:moveTo>
                  <a:lnTo>
                    <a:pt x="907" y="1440"/>
                  </a:lnTo>
                  <a:lnTo>
                    <a:pt x="987" y="1440"/>
                  </a:lnTo>
                  <a:moveTo>
                    <a:pt x="1040" y="1440"/>
                  </a:moveTo>
                  <a:lnTo>
                    <a:pt x="1040" y="1440"/>
                  </a:lnTo>
                  <a:lnTo>
                    <a:pt x="1120" y="1440"/>
                  </a:lnTo>
                  <a:moveTo>
                    <a:pt x="1173" y="1440"/>
                  </a:moveTo>
                  <a:lnTo>
                    <a:pt x="1173" y="1440"/>
                  </a:lnTo>
                  <a:lnTo>
                    <a:pt x="1253" y="1440"/>
                  </a:lnTo>
                  <a:moveTo>
                    <a:pt x="1307" y="1440"/>
                  </a:moveTo>
                  <a:lnTo>
                    <a:pt x="1307" y="1440"/>
                  </a:lnTo>
                  <a:lnTo>
                    <a:pt x="1387" y="1440"/>
                  </a:lnTo>
                  <a:moveTo>
                    <a:pt x="1440" y="1440"/>
                  </a:moveTo>
                  <a:lnTo>
                    <a:pt x="1440" y="1440"/>
                  </a:lnTo>
                  <a:lnTo>
                    <a:pt x="1520" y="1440"/>
                  </a:lnTo>
                  <a:moveTo>
                    <a:pt x="1573" y="1440"/>
                  </a:moveTo>
                  <a:lnTo>
                    <a:pt x="1573" y="1440"/>
                  </a:lnTo>
                  <a:lnTo>
                    <a:pt x="1653" y="1440"/>
                  </a:lnTo>
                  <a:moveTo>
                    <a:pt x="1707" y="1440"/>
                  </a:moveTo>
                  <a:lnTo>
                    <a:pt x="1707" y="1440"/>
                  </a:lnTo>
                  <a:lnTo>
                    <a:pt x="1787" y="1440"/>
                  </a:lnTo>
                  <a:moveTo>
                    <a:pt x="1840" y="1440"/>
                  </a:moveTo>
                  <a:lnTo>
                    <a:pt x="1840" y="1440"/>
                  </a:lnTo>
                  <a:lnTo>
                    <a:pt x="1920" y="1440"/>
                  </a:lnTo>
                  <a:moveTo>
                    <a:pt x="1920" y="1386"/>
                  </a:moveTo>
                  <a:lnTo>
                    <a:pt x="1920" y="1386"/>
                  </a:lnTo>
                  <a:lnTo>
                    <a:pt x="1920" y="1306"/>
                  </a:lnTo>
                  <a:moveTo>
                    <a:pt x="1920" y="1253"/>
                  </a:moveTo>
                  <a:lnTo>
                    <a:pt x="1920" y="1253"/>
                  </a:lnTo>
                  <a:lnTo>
                    <a:pt x="1920" y="1173"/>
                  </a:lnTo>
                  <a:moveTo>
                    <a:pt x="1920" y="1120"/>
                  </a:moveTo>
                  <a:lnTo>
                    <a:pt x="1920" y="1120"/>
                  </a:lnTo>
                  <a:lnTo>
                    <a:pt x="1920" y="1040"/>
                  </a:lnTo>
                  <a:moveTo>
                    <a:pt x="1920" y="986"/>
                  </a:moveTo>
                  <a:lnTo>
                    <a:pt x="1920" y="986"/>
                  </a:lnTo>
                  <a:lnTo>
                    <a:pt x="1920" y="906"/>
                  </a:lnTo>
                  <a:moveTo>
                    <a:pt x="1920" y="853"/>
                  </a:moveTo>
                  <a:lnTo>
                    <a:pt x="1920" y="853"/>
                  </a:lnTo>
                  <a:lnTo>
                    <a:pt x="1920" y="773"/>
                  </a:lnTo>
                  <a:moveTo>
                    <a:pt x="1920" y="720"/>
                  </a:moveTo>
                  <a:lnTo>
                    <a:pt x="1920" y="720"/>
                  </a:lnTo>
                  <a:lnTo>
                    <a:pt x="1920" y="640"/>
                  </a:lnTo>
                  <a:moveTo>
                    <a:pt x="1920" y="586"/>
                  </a:moveTo>
                  <a:lnTo>
                    <a:pt x="1920" y="586"/>
                  </a:lnTo>
                  <a:lnTo>
                    <a:pt x="1920" y="506"/>
                  </a:lnTo>
                  <a:moveTo>
                    <a:pt x="1920" y="453"/>
                  </a:moveTo>
                  <a:lnTo>
                    <a:pt x="1920" y="453"/>
                  </a:lnTo>
                  <a:lnTo>
                    <a:pt x="1920" y="373"/>
                  </a:lnTo>
                  <a:moveTo>
                    <a:pt x="1920" y="320"/>
                  </a:moveTo>
                  <a:lnTo>
                    <a:pt x="1920" y="320"/>
                  </a:lnTo>
                  <a:lnTo>
                    <a:pt x="1920" y="240"/>
                  </a:lnTo>
                  <a:moveTo>
                    <a:pt x="1920" y="186"/>
                  </a:moveTo>
                  <a:lnTo>
                    <a:pt x="1920" y="186"/>
                  </a:lnTo>
                  <a:lnTo>
                    <a:pt x="1920" y="106"/>
                  </a:lnTo>
                  <a:moveTo>
                    <a:pt x="1920" y="53"/>
                  </a:moveTo>
                  <a:lnTo>
                    <a:pt x="1920" y="53"/>
                  </a:lnTo>
                  <a:lnTo>
                    <a:pt x="1920" y="0"/>
                  </a:ln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648" y="517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E7E7E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648" y="517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648" y="828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E7E7E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648" y="828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648" y="1139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E7E7E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648" y="1139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648" y="1450"/>
              <a:ext cx="995" cy="497"/>
            </a:xfrm>
            <a:custGeom>
              <a:avLst/>
              <a:gdLst>
                <a:gd name="T0" fmla="*/ 1920 w 1920"/>
                <a:gd name="T1" fmla="*/ 0 h 960"/>
                <a:gd name="T2" fmla="*/ 1920 w 1920"/>
                <a:gd name="T3" fmla="*/ 0 h 960"/>
                <a:gd name="T4" fmla="*/ 0 w 1920"/>
                <a:gd name="T5" fmla="*/ 0 h 960"/>
                <a:gd name="T6" fmla="*/ 0 w 1920"/>
                <a:gd name="T7" fmla="*/ 960 h 960"/>
                <a:gd name="T8" fmla="*/ 1920 w 1920"/>
                <a:gd name="T9" fmla="*/ 960 h 960"/>
                <a:gd name="T10" fmla="*/ 1920 w 1920"/>
                <a:gd name="T11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96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1920" y="96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B2E6F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648" y="1450"/>
              <a:ext cx="995" cy="497"/>
            </a:xfrm>
            <a:custGeom>
              <a:avLst/>
              <a:gdLst>
                <a:gd name="T0" fmla="*/ 1920 w 1920"/>
                <a:gd name="T1" fmla="*/ 0 h 960"/>
                <a:gd name="T2" fmla="*/ 1920 w 1920"/>
                <a:gd name="T3" fmla="*/ 0 h 960"/>
                <a:gd name="T4" fmla="*/ 0 w 1920"/>
                <a:gd name="T5" fmla="*/ 0 h 960"/>
                <a:gd name="T6" fmla="*/ 0 w 1920"/>
                <a:gd name="T7" fmla="*/ 960 h 960"/>
                <a:gd name="T8" fmla="*/ 1920 w 1920"/>
                <a:gd name="T9" fmla="*/ 960 h 960"/>
                <a:gd name="T10" fmla="*/ 1920 w 1920"/>
                <a:gd name="T11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96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1920" y="96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648" y="1947"/>
              <a:ext cx="995" cy="747"/>
            </a:xfrm>
            <a:custGeom>
              <a:avLst/>
              <a:gdLst>
                <a:gd name="T0" fmla="*/ 1920 w 1920"/>
                <a:gd name="T1" fmla="*/ 0 h 1440"/>
                <a:gd name="T2" fmla="*/ 1920 w 1920"/>
                <a:gd name="T3" fmla="*/ 0 h 1440"/>
                <a:gd name="T4" fmla="*/ 0 w 1920"/>
                <a:gd name="T5" fmla="*/ 0 h 1440"/>
                <a:gd name="T6" fmla="*/ 0 w 1920"/>
                <a:gd name="T7" fmla="*/ 1440 h 1440"/>
                <a:gd name="T8" fmla="*/ 1920 w 1920"/>
                <a:gd name="T9" fmla="*/ 1440 h 1440"/>
                <a:gd name="T10" fmla="*/ 1920 w 1920"/>
                <a:gd name="T11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44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920" y="144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B2E6F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648" y="1947"/>
              <a:ext cx="995" cy="747"/>
            </a:xfrm>
            <a:custGeom>
              <a:avLst/>
              <a:gdLst>
                <a:gd name="T0" fmla="*/ 1920 w 1920"/>
                <a:gd name="T1" fmla="*/ 0 h 1440"/>
                <a:gd name="T2" fmla="*/ 1920 w 1920"/>
                <a:gd name="T3" fmla="*/ 0 h 1440"/>
                <a:gd name="T4" fmla="*/ 0 w 1920"/>
                <a:gd name="T5" fmla="*/ 0 h 1440"/>
                <a:gd name="T6" fmla="*/ 0 w 1920"/>
                <a:gd name="T7" fmla="*/ 1440 h 1440"/>
                <a:gd name="T8" fmla="*/ 1920 w 1920"/>
                <a:gd name="T9" fmla="*/ 1440 h 1440"/>
                <a:gd name="T10" fmla="*/ 1920 w 1920"/>
                <a:gd name="T11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44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920" y="144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990" y="549"/>
              <a:ext cx="35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Process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866" y="665"/>
              <a:ext cx="59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Identification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953" y="3480"/>
              <a:ext cx="42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Process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2446" y="3480"/>
              <a:ext cx="42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Process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4135" y="3480"/>
              <a:ext cx="37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Process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4470" y="3481"/>
              <a:ext cx="9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 Italic" panose="02020703060505090304" pitchFamily="18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827" y="860"/>
              <a:ext cx="67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Processor State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893" y="977"/>
              <a:ext cx="54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Information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817" y="1171"/>
              <a:ext cx="69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Process Control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93" y="1288"/>
              <a:ext cx="54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Information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921" y="1621"/>
              <a:ext cx="48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User Stack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887" y="2125"/>
              <a:ext cx="55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Private User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843" y="2241"/>
              <a:ext cx="64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Address Space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785" y="2358"/>
              <a:ext cx="75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(Programs, Data)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817" y="2927"/>
              <a:ext cx="69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Shared Address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1024" y="3043"/>
              <a:ext cx="28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Space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2140" y="2694"/>
              <a:ext cx="995" cy="746"/>
            </a:xfrm>
            <a:custGeom>
              <a:avLst/>
              <a:gdLst>
                <a:gd name="T0" fmla="*/ 1920 w 1920"/>
                <a:gd name="T1" fmla="*/ 0 h 1440"/>
                <a:gd name="T2" fmla="*/ 1920 w 1920"/>
                <a:gd name="T3" fmla="*/ 0 h 1440"/>
                <a:gd name="T4" fmla="*/ 0 w 1920"/>
                <a:gd name="T5" fmla="*/ 0 h 1440"/>
                <a:gd name="T6" fmla="*/ 0 w 1920"/>
                <a:gd name="T7" fmla="*/ 1440 h 1440"/>
                <a:gd name="T8" fmla="*/ 1920 w 1920"/>
                <a:gd name="T9" fmla="*/ 1440 h 1440"/>
                <a:gd name="T10" fmla="*/ 1920 w 1920"/>
                <a:gd name="T11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44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920" y="144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61"/>
            <p:cNvSpPr>
              <a:spLocks noEditPoints="1"/>
            </p:cNvSpPr>
            <p:nvPr/>
          </p:nvSpPr>
          <p:spPr bwMode="auto">
            <a:xfrm>
              <a:off x="2140" y="2694"/>
              <a:ext cx="995" cy="746"/>
            </a:xfrm>
            <a:custGeom>
              <a:avLst/>
              <a:gdLst>
                <a:gd name="T0" fmla="*/ 1840 w 1920"/>
                <a:gd name="T1" fmla="*/ 0 h 1440"/>
                <a:gd name="T2" fmla="*/ 1707 w 1920"/>
                <a:gd name="T3" fmla="*/ 0 h 1440"/>
                <a:gd name="T4" fmla="*/ 1573 w 1920"/>
                <a:gd name="T5" fmla="*/ 0 h 1440"/>
                <a:gd name="T6" fmla="*/ 1440 w 1920"/>
                <a:gd name="T7" fmla="*/ 0 h 1440"/>
                <a:gd name="T8" fmla="*/ 1307 w 1920"/>
                <a:gd name="T9" fmla="*/ 0 h 1440"/>
                <a:gd name="T10" fmla="*/ 1173 w 1920"/>
                <a:gd name="T11" fmla="*/ 0 h 1440"/>
                <a:gd name="T12" fmla="*/ 1040 w 1920"/>
                <a:gd name="T13" fmla="*/ 0 h 1440"/>
                <a:gd name="T14" fmla="*/ 907 w 1920"/>
                <a:gd name="T15" fmla="*/ 0 h 1440"/>
                <a:gd name="T16" fmla="*/ 773 w 1920"/>
                <a:gd name="T17" fmla="*/ 0 h 1440"/>
                <a:gd name="T18" fmla="*/ 640 w 1920"/>
                <a:gd name="T19" fmla="*/ 0 h 1440"/>
                <a:gd name="T20" fmla="*/ 507 w 1920"/>
                <a:gd name="T21" fmla="*/ 0 h 1440"/>
                <a:gd name="T22" fmla="*/ 373 w 1920"/>
                <a:gd name="T23" fmla="*/ 0 h 1440"/>
                <a:gd name="T24" fmla="*/ 240 w 1920"/>
                <a:gd name="T25" fmla="*/ 0 h 1440"/>
                <a:gd name="T26" fmla="*/ 107 w 1920"/>
                <a:gd name="T27" fmla="*/ 0 h 1440"/>
                <a:gd name="T28" fmla="*/ 0 w 1920"/>
                <a:gd name="T29" fmla="*/ 0 h 1440"/>
                <a:gd name="T30" fmla="*/ 0 w 1920"/>
                <a:gd name="T31" fmla="*/ 80 h 1440"/>
                <a:gd name="T32" fmla="*/ 0 w 1920"/>
                <a:gd name="T33" fmla="*/ 213 h 1440"/>
                <a:gd name="T34" fmla="*/ 0 w 1920"/>
                <a:gd name="T35" fmla="*/ 346 h 1440"/>
                <a:gd name="T36" fmla="*/ 0 w 1920"/>
                <a:gd name="T37" fmla="*/ 480 h 1440"/>
                <a:gd name="T38" fmla="*/ 0 w 1920"/>
                <a:gd name="T39" fmla="*/ 613 h 1440"/>
                <a:gd name="T40" fmla="*/ 0 w 1920"/>
                <a:gd name="T41" fmla="*/ 746 h 1440"/>
                <a:gd name="T42" fmla="*/ 0 w 1920"/>
                <a:gd name="T43" fmla="*/ 880 h 1440"/>
                <a:gd name="T44" fmla="*/ 0 w 1920"/>
                <a:gd name="T45" fmla="*/ 1013 h 1440"/>
                <a:gd name="T46" fmla="*/ 0 w 1920"/>
                <a:gd name="T47" fmla="*/ 1146 h 1440"/>
                <a:gd name="T48" fmla="*/ 0 w 1920"/>
                <a:gd name="T49" fmla="*/ 1280 h 1440"/>
                <a:gd name="T50" fmla="*/ 0 w 1920"/>
                <a:gd name="T51" fmla="*/ 1413 h 1440"/>
                <a:gd name="T52" fmla="*/ 107 w 1920"/>
                <a:gd name="T53" fmla="*/ 1440 h 1440"/>
                <a:gd name="T54" fmla="*/ 240 w 1920"/>
                <a:gd name="T55" fmla="*/ 1440 h 1440"/>
                <a:gd name="T56" fmla="*/ 373 w 1920"/>
                <a:gd name="T57" fmla="*/ 1440 h 1440"/>
                <a:gd name="T58" fmla="*/ 507 w 1920"/>
                <a:gd name="T59" fmla="*/ 1440 h 1440"/>
                <a:gd name="T60" fmla="*/ 640 w 1920"/>
                <a:gd name="T61" fmla="*/ 1440 h 1440"/>
                <a:gd name="T62" fmla="*/ 773 w 1920"/>
                <a:gd name="T63" fmla="*/ 1440 h 1440"/>
                <a:gd name="T64" fmla="*/ 907 w 1920"/>
                <a:gd name="T65" fmla="*/ 1440 h 1440"/>
                <a:gd name="T66" fmla="*/ 1040 w 1920"/>
                <a:gd name="T67" fmla="*/ 1440 h 1440"/>
                <a:gd name="T68" fmla="*/ 1173 w 1920"/>
                <a:gd name="T69" fmla="*/ 1440 h 1440"/>
                <a:gd name="T70" fmla="*/ 1307 w 1920"/>
                <a:gd name="T71" fmla="*/ 1440 h 1440"/>
                <a:gd name="T72" fmla="*/ 1440 w 1920"/>
                <a:gd name="T73" fmla="*/ 1440 h 1440"/>
                <a:gd name="T74" fmla="*/ 1573 w 1920"/>
                <a:gd name="T75" fmla="*/ 1440 h 1440"/>
                <a:gd name="T76" fmla="*/ 1707 w 1920"/>
                <a:gd name="T77" fmla="*/ 1440 h 1440"/>
                <a:gd name="T78" fmla="*/ 1840 w 1920"/>
                <a:gd name="T79" fmla="*/ 1440 h 1440"/>
                <a:gd name="T80" fmla="*/ 1920 w 1920"/>
                <a:gd name="T81" fmla="*/ 1386 h 1440"/>
                <a:gd name="T82" fmla="*/ 1920 w 1920"/>
                <a:gd name="T83" fmla="*/ 1253 h 1440"/>
                <a:gd name="T84" fmla="*/ 1920 w 1920"/>
                <a:gd name="T85" fmla="*/ 1120 h 1440"/>
                <a:gd name="T86" fmla="*/ 1920 w 1920"/>
                <a:gd name="T87" fmla="*/ 986 h 1440"/>
                <a:gd name="T88" fmla="*/ 1920 w 1920"/>
                <a:gd name="T89" fmla="*/ 853 h 1440"/>
                <a:gd name="T90" fmla="*/ 1920 w 1920"/>
                <a:gd name="T91" fmla="*/ 720 h 1440"/>
                <a:gd name="T92" fmla="*/ 1920 w 1920"/>
                <a:gd name="T93" fmla="*/ 586 h 1440"/>
                <a:gd name="T94" fmla="*/ 1920 w 1920"/>
                <a:gd name="T95" fmla="*/ 453 h 1440"/>
                <a:gd name="T96" fmla="*/ 1920 w 1920"/>
                <a:gd name="T97" fmla="*/ 320 h 1440"/>
                <a:gd name="T98" fmla="*/ 1920 w 1920"/>
                <a:gd name="T99" fmla="*/ 186 h 1440"/>
                <a:gd name="T100" fmla="*/ 1920 w 1920"/>
                <a:gd name="T101" fmla="*/ 53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0" h="1440">
                  <a:moveTo>
                    <a:pt x="1920" y="0"/>
                  </a:moveTo>
                  <a:lnTo>
                    <a:pt x="1920" y="0"/>
                  </a:lnTo>
                  <a:lnTo>
                    <a:pt x="1840" y="0"/>
                  </a:lnTo>
                  <a:moveTo>
                    <a:pt x="1787" y="0"/>
                  </a:moveTo>
                  <a:lnTo>
                    <a:pt x="1787" y="0"/>
                  </a:lnTo>
                  <a:lnTo>
                    <a:pt x="1707" y="0"/>
                  </a:lnTo>
                  <a:moveTo>
                    <a:pt x="1653" y="0"/>
                  </a:moveTo>
                  <a:lnTo>
                    <a:pt x="1653" y="0"/>
                  </a:lnTo>
                  <a:lnTo>
                    <a:pt x="1573" y="0"/>
                  </a:lnTo>
                  <a:moveTo>
                    <a:pt x="1520" y="0"/>
                  </a:moveTo>
                  <a:lnTo>
                    <a:pt x="1520" y="0"/>
                  </a:lnTo>
                  <a:lnTo>
                    <a:pt x="1440" y="0"/>
                  </a:lnTo>
                  <a:moveTo>
                    <a:pt x="1387" y="0"/>
                  </a:moveTo>
                  <a:lnTo>
                    <a:pt x="1387" y="0"/>
                  </a:lnTo>
                  <a:lnTo>
                    <a:pt x="1307" y="0"/>
                  </a:lnTo>
                  <a:moveTo>
                    <a:pt x="1253" y="0"/>
                  </a:moveTo>
                  <a:lnTo>
                    <a:pt x="1253" y="0"/>
                  </a:lnTo>
                  <a:lnTo>
                    <a:pt x="1173" y="0"/>
                  </a:lnTo>
                  <a:moveTo>
                    <a:pt x="1120" y="0"/>
                  </a:moveTo>
                  <a:lnTo>
                    <a:pt x="1120" y="0"/>
                  </a:lnTo>
                  <a:lnTo>
                    <a:pt x="1040" y="0"/>
                  </a:lnTo>
                  <a:moveTo>
                    <a:pt x="987" y="0"/>
                  </a:moveTo>
                  <a:lnTo>
                    <a:pt x="987" y="0"/>
                  </a:lnTo>
                  <a:lnTo>
                    <a:pt x="907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73" y="0"/>
                  </a:lnTo>
                  <a:moveTo>
                    <a:pt x="720" y="0"/>
                  </a:moveTo>
                  <a:lnTo>
                    <a:pt x="720" y="0"/>
                  </a:lnTo>
                  <a:lnTo>
                    <a:pt x="640" y="0"/>
                  </a:lnTo>
                  <a:moveTo>
                    <a:pt x="587" y="0"/>
                  </a:moveTo>
                  <a:lnTo>
                    <a:pt x="587" y="0"/>
                  </a:lnTo>
                  <a:lnTo>
                    <a:pt x="507" y="0"/>
                  </a:lnTo>
                  <a:moveTo>
                    <a:pt x="453" y="0"/>
                  </a:moveTo>
                  <a:lnTo>
                    <a:pt x="453" y="0"/>
                  </a:lnTo>
                  <a:lnTo>
                    <a:pt x="373" y="0"/>
                  </a:lnTo>
                  <a:moveTo>
                    <a:pt x="320" y="0"/>
                  </a:moveTo>
                  <a:lnTo>
                    <a:pt x="320" y="0"/>
                  </a:lnTo>
                  <a:lnTo>
                    <a:pt x="240" y="0"/>
                  </a:lnTo>
                  <a:moveTo>
                    <a:pt x="187" y="0"/>
                  </a:moveTo>
                  <a:lnTo>
                    <a:pt x="187" y="0"/>
                  </a:lnTo>
                  <a:lnTo>
                    <a:pt x="107" y="0"/>
                  </a:lnTo>
                  <a:moveTo>
                    <a:pt x="53" y="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6"/>
                  </a:lnTo>
                  <a:moveTo>
                    <a:pt x="0" y="80"/>
                  </a:moveTo>
                  <a:lnTo>
                    <a:pt x="0" y="80"/>
                  </a:lnTo>
                  <a:lnTo>
                    <a:pt x="0" y="160"/>
                  </a:lnTo>
                  <a:moveTo>
                    <a:pt x="0" y="213"/>
                  </a:moveTo>
                  <a:lnTo>
                    <a:pt x="0" y="213"/>
                  </a:lnTo>
                  <a:lnTo>
                    <a:pt x="0" y="293"/>
                  </a:lnTo>
                  <a:moveTo>
                    <a:pt x="0" y="346"/>
                  </a:moveTo>
                  <a:lnTo>
                    <a:pt x="0" y="346"/>
                  </a:lnTo>
                  <a:lnTo>
                    <a:pt x="0" y="426"/>
                  </a:lnTo>
                  <a:moveTo>
                    <a:pt x="0" y="480"/>
                  </a:moveTo>
                  <a:lnTo>
                    <a:pt x="0" y="480"/>
                  </a:lnTo>
                  <a:lnTo>
                    <a:pt x="0" y="560"/>
                  </a:lnTo>
                  <a:moveTo>
                    <a:pt x="0" y="613"/>
                  </a:moveTo>
                  <a:lnTo>
                    <a:pt x="0" y="613"/>
                  </a:lnTo>
                  <a:lnTo>
                    <a:pt x="0" y="693"/>
                  </a:lnTo>
                  <a:moveTo>
                    <a:pt x="0" y="746"/>
                  </a:moveTo>
                  <a:lnTo>
                    <a:pt x="0" y="746"/>
                  </a:lnTo>
                  <a:lnTo>
                    <a:pt x="0" y="826"/>
                  </a:lnTo>
                  <a:moveTo>
                    <a:pt x="0" y="880"/>
                  </a:moveTo>
                  <a:lnTo>
                    <a:pt x="0" y="880"/>
                  </a:lnTo>
                  <a:lnTo>
                    <a:pt x="0" y="960"/>
                  </a:lnTo>
                  <a:moveTo>
                    <a:pt x="0" y="1013"/>
                  </a:moveTo>
                  <a:lnTo>
                    <a:pt x="0" y="1013"/>
                  </a:lnTo>
                  <a:lnTo>
                    <a:pt x="0" y="1093"/>
                  </a:lnTo>
                  <a:moveTo>
                    <a:pt x="0" y="1146"/>
                  </a:moveTo>
                  <a:lnTo>
                    <a:pt x="0" y="1146"/>
                  </a:lnTo>
                  <a:lnTo>
                    <a:pt x="0" y="1226"/>
                  </a:lnTo>
                  <a:moveTo>
                    <a:pt x="0" y="1280"/>
                  </a:moveTo>
                  <a:lnTo>
                    <a:pt x="0" y="1280"/>
                  </a:lnTo>
                  <a:lnTo>
                    <a:pt x="0" y="1360"/>
                  </a:lnTo>
                  <a:moveTo>
                    <a:pt x="0" y="1413"/>
                  </a:moveTo>
                  <a:lnTo>
                    <a:pt x="0" y="1413"/>
                  </a:lnTo>
                  <a:lnTo>
                    <a:pt x="0" y="1440"/>
                  </a:lnTo>
                  <a:lnTo>
                    <a:pt x="53" y="1440"/>
                  </a:lnTo>
                  <a:moveTo>
                    <a:pt x="107" y="1440"/>
                  </a:moveTo>
                  <a:lnTo>
                    <a:pt x="107" y="1440"/>
                  </a:lnTo>
                  <a:lnTo>
                    <a:pt x="187" y="1440"/>
                  </a:lnTo>
                  <a:moveTo>
                    <a:pt x="240" y="1440"/>
                  </a:moveTo>
                  <a:lnTo>
                    <a:pt x="240" y="1440"/>
                  </a:lnTo>
                  <a:lnTo>
                    <a:pt x="320" y="1440"/>
                  </a:lnTo>
                  <a:moveTo>
                    <a:pt x="373" y="1440"/>
                  </a:moveTo>
                  <a:lnTo>
                    <a:pt x="373" y="1440"/>
                  </a:lnTo>
                  <a:lnTo>
                    <a:pt x="453" y="1440"/>
                  </a:lnTo>
                  <a:moveTo>
                    <a:pt x="507" y="1440"/>
                  </a:moveTo>
                  <a:lnTo>
                    <a:pt x="507" y="1440"/>
                  </a:lnTo>
                  <a:lnTo>
                    <a:pt x="587" y="1440"/>
                  </a:lnTo>
                  <a:moveTo>
                    <a:pt x="640" y="1440"/>
                  </a:moveTo>
                  <a:lnTo>
                    <a:pt x="640" y="1440"/>
                  </a:lnTo>
                  <a:lnTo>
                    <a:pt x="720" y="1440"/>
                  </a:lnTo>
                  <a:moveTo>
                    <a:pt x="773" y="1440"/>
                  </a:moveTo>
                  <a:lnTo>
                    <a:pt x="773" y="1440"/>
                  </a:lnTo>
                  <a:lnTo>
                    <a:pt x="853" y="1440"/>
                  </a:lnTo>
                  <a:moveTo>
                    <a:pt x="907" y="1440"/>
                  </a:moveTo>
                  <a:lnTo>
                    <a:pt x="907" y="1440"/>
                  </a:lnTo>
                  <a:lnTo>
                    <a:pt x="987" y="1440"/>
                  </a:lnTo>
                  <a:moveTo>
                    <a:pt x="1040" y="1440"/>
                  </a:moveTo>
                  <a:lnTo>
                    <a:pt x="1040" y="1440"/>
                  </a:lnTo>
                  <a:lnTo>
                    <a:pt x="1120" y="1440"/>
                  </a:lnTo>
                  <a:moveTo>
                    <a:pt x="1173" y="1440"/>
                  </a:moveTo>
                  <a:lnTo>
                    <a:pt x="1173" y="1440"/>
                  </a:lnTo>
                  <a:lnTo>
                    <a:pt x="1253" y="1440"/>
                  </a:lnTo>
                  <a:moveTo>
                    <a:pt x="1307" y="1440"/>
                  </a:moveTo>
                  <a:lnTo>
                    <a:pt x="1307" y="1440"/>
                  </a:lnTo>
                  <a:lnTo>
                    <a:pt x="1387" y="1440"/>
                  </a:lnTo>
                  <a:moveTo>
                    <a:pt x="1440" y="1440"/>
                  </a:moveTo>
                  <a:lnTo>
                    <a:pt x="1440" y="1440"/>
                  </a:lnTo>
                  <a:lnTo>
                    <a:pt x="1520" y="1440"/>
                  </a:lnTo>
                  <a:moveTo>
                    <a:pt x="1573" y="1440"/>
                  </a:moveTo>
                  <a:lnTo>
                    <a:pt x="1573" y="1440"/>
                  </a:lnTo>
                  <a:lnTo>
                    <a:pt x="1653" y="1440"/>
                  </a:lnTo>
                  <a:moveTo>
                    <a:pt x="1707" y="1440"/>
                  </a:moveTo>
                  <a:lnTo>
                    <a:pt x="1707" y="1440"/>
                  </a:lnTo>
                  <a:lnTo>
                    <a:pt x="1787" y="1440"/>
                  </a:lnTo>
                  <a:moveTo>
                    <a:pt x="1840" y="1440"/>
                  </a:moveTo>
                  <a:lnTo>
                    <a:pt x="1840" y="1440"/>
                  </a:lnTo>
                  <a:lnTo>
                    <a:pt x="1920" y="1440"/>
                  </a:lnTo>
                  <a:moveTo>
                    <a:pt x="1920" y="1386"/>
                  </a:moveTo>
                  <a:lnTo>
                    <a:pt x="1920" y="1386"/>
                  </a:lnTo>
                  <a:lnTo>
                    <a:pt x="1920" y="1306"/>
                  </a:lnTo>
                  <a:moveTo>
                    <a:pt x="1920" y="1253"/>
                  </a:moveTo>
                  <a:lnTo>
                    <a:pt x="1920" y="1253"/>
                  </a:lnTo>
                  <a:lnTo>
                    <a:pt x="1920" y="1173"/>
                  </a:lnTo>
                  <a:moveTo>
                    <a:pt x="1920" y="1120"/>
                  </a:moveTo>
                  <a:lnTo>
                    <a:pt x="1920" y="1120"/>
                  </a:lnTo>
                  <a:lnTo>
                    <a:pt x="1920" y="1040"/>
                  </a:lnTo>
                  <a:moveTo>
                    <a:pt x="1920" y="986"/>
                  </a:moveTo>
                  <a:lnTo>
                    <a:pt x="1920" y="986"/>
                  </a:lnTo>
                  <a:lnTo>
                    <a:pt x="1920" y="906"/>
                  </a:lnTo>
                  <a:moveTo>
                    <a:pt x="1920" y="853"/>
                  </a:moveTo>
                  <a:lnTo>
                    <a:pt x="1920" y="853"/>
                  </a:lnTo>
                  <a:lnTo>
                    <a:pt x="1920" y="773"/>
                  </a:lnTo>
                  <a:moveTo>
                    <a:pt x="1920" y="720"/>
                  </a:moveTo>
                  <a:lnTo>
                    <a:pt x="1920" y="720"/>
                  </a:lnTo>
                  <a:lnTo>
                    <a:pt x="1920" y="640"/>
                  </a:lnTo>
                  <a:moveTo>
                    <a:pt x="1920" y="586"/>
                  </a:moveTo>
                  <a:lnTo>
                    <a:pt x="1920" y="586"/>
                  </a:lnTo>
                  <a:lnTo>
                    <a:pt x="1920" y="506"/>
                  </a:lnTo>
                  <a:moveTo>
                    <a:pt x="1920" y="453"/>
                  </a:moveTo>
                  <a:lnTo>
                    <a:pt x="1920" y="453"/>
                  </a:lnTo>
                  <a:lnTo>
                    <a:pt x="1920" y="373"/>
                  </a:lnTo>
                  <a:moveTo>
                    <a:pt x="1920" y="320"/>
                  </a:moveTo>
                  <a:lnTo>
                    <a:pt x="1920" y="320"/>
                  </a:lnTo>
                  <a:lnTo>
                    <a:pt x="1920" y="240"/>
                  </a:lnTo>
                  <a:moveTo>
                    <a:pt x="1920" y="186"/>
                  </a:moveTo>
                  <a:lnTo>
                    <a:pt x="1920" y="186"/>
                  </a:lnTo>
                  <a:lnTo>
                    <a:pt x="1920" y="106"/>
                  </a:lnTo>
                  <a:moveTo>
                    <a:pt x="1920" y="53"/>
                  </a:moveTo>
                  <a:lnTo>
                    <a:pt x="1920" y="53"/>
                  </a:lnTo>
                  <a:lnTo>
                    <a:pt x="1920" y="0"/>
                  </a:ln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2140" y="517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E7E7E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2140" y="517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2140" y="828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E7E7E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2140" y="828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2140" y="1139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E7E7E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2140" y="1139"/>
              <a:ext cx="995" cy="311"/>
            </a:xfrm>
            <a:custGeom>
              <a:avLst/>
              <a:gdLst>
                <a:gd name="T0" fmla="*/ 1920 w 1920"/>
                <a:gd name="T1" fmla="*/ 0 h 600"/>
                <a:gd name="T2" fmla="*/ 1920 w 1920"/>
                <a:gd name="T3" fmla="*/ 0 h 600"/>
                <a:gd name="T4" fmla="*/ 0 w 1920"/>
                <a:gd name="T5" fmla="*/ 0 h 600"/>
                <a:gd name="T6" fmla="*/ 0 w 1920"/>
                <a:gd name="T7" fmla="*/ 600 h 600"/>
                <a:gd name="T8" fmla="*/ 1920 w 1920"/>
                <a:gd name="T9" fmla="*/ 600 h 600"/>
                <a:gd name="T10" fmla="*/ 1920 w 192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60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600"/>
                  </a:lnTo>
                  <a:lnTo>
                    <a:pt x="1920" y="60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2140" y="1450"/>
              <a:ext cx="995" cy="497"/>
            </a:xfrm>
            <a:custGeom>
              <a:avLst/>
              <a:gdLst>
                <a:gd name="T0" fmla="*/ 1920 w 1920"/>
                <a:gd name="T1" fmla="*/ 0 h 960"/>
                <a:gd name="T2" fmla="*/ 1920 w 1920"/>
                <a:gd name="T3" fmla="*/ 0 h 960"/>
                <a:gd name="T4" fmla="*/ 0 w 1920"/>
                <a:gd name="T5" fmla="*/ 0 h 960"/>
                <a:gd name="T6" fmla="*/ 0 w 1920"/>
                <a:gd name="T7" fmla="*/ 960 h 960"/>
                <a:gd name="T8" fmla="*/ 1920 w 1920"/>
                <a:gd name="T9" fmla="*/ 960 h 960"/>
                <a:gd name="T10" fmla="*/ 1920 w 1920"/>
                <a:gd name="T11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96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1920" y="96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B2E6F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2140" y="1450"/>
              <a:ext cx="995" cy="497"/>
            </a:xfrm>
            <a:custGeom>
              <a:avLst/>
              <a:gdLst>
                <a:gd name="T0" fmla="*/ 1920 w 1920"/>
                <a:gd name="T1" fmla="*/ 0 h 960"/>
                <a:gd name="T2" fmla="*/ 1920 w 1920"/>
                <a:gd name="T3" fmla="*/ 0 h 960"/>
                <a:gd name="T4" fmla="*/ 0 w 1920"/>
                <a:gd name="T5" fmla="*/ 0 h 960"/>
                <a:gd name="T6" fmla="*/ 0 w 1920"/>
                <a:gd name="T7" fmla="*/ 960 h 960"/>
                <a:gd name="T8" fmla="*/ 1920 w 1920"/>
                <a:gd name="T9" fmla="*/ 960 h 960"/>
                <a:gd name="T10" fmla="*/ 1920 w 1920"/>
                <a:gd name="T11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96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1920" y="96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2140" y="1947"/>
              <a:ext cx="995" cy="747"/>
            </a:xfrm>
            <a:custGeom>
              <a:avLst/>
              <a:gdLst>
                <a:gd name="T0" fmla="*/ 1920 w 1920"/>
                <a:gd name="T1" fmla="*/ 0 h 1440"/>
                <a:gd name="T2" fmla="*/ 1920 w 1920"/>
                <a:gd name="T3" fmla="*/ 0 h 1440"/>
                <a:gd name="T4" fmla="*/ 0 w 1920"/>
                <a:gd name="T5" fmla="*/ 0 h 1440"/>
                <a:gd name="T6" fmla="*/ 0 w 1920"/>
                <a:gd name="T7" fmla="*/ 1440 h 1440"/>
                <a:gd name="T8" fmla="*/ 1920 w 1920"/>
                <a:gd name="T9" fmla="*/ 1440 h 1440"/>
                <a:gd name="T10" fmla="*/ 1920 w 1920"/>
                <a:gd name="T11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44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920" y="144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B2E6F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2140" y="1947"/>
              <a:ext cx="995" cy="747"/>
            </a:xfrm>
            <a:custGeom>
              <a:avLst/>
              <a:gdLst>
                <a:gd name="T0" fmla="*/ 1920 w 1920"/>
                <a:gd name="T1" fmla="*/ 0 h 1440"/>
                <a:gd name="T2" fmla="*/ 1920 w 1920"/>
                <a:gd name="T3" fmla="*/ 0 h 1440"/>
                <a:gd name="T4" fmla="*/ 0 w 1920"/>
                <a:gd name="T5" fmla="*/ 0 h 1440"/>
                <a:gd name="T6" fmla="*/ 0 w 1920"/>
                <a:gd name="T7" fmla="*/ 1440 h 1440"/>
                <a:gd name="T8" fmla="*/ 1920 w 1920"/>
                <a:gd name="T9" fmla="*/ 1440 h 1440"/>
                <a:gd name="T10" fmla="*/ 1920 w 1920"/>
                <a:gd name="T11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440">
                  <a:moveTo>
                    <a:pt x="1920" y="0"/>
                  </a:moveTo>
                  <a:lnTo>
                    <a:pt x="192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920" y="1440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2482" y="549"/>
              <a:ext cx="35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Process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358" y="665"/>
              <a:ext cx="59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Identification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2319" y="860"/>
              <a:ext cx="67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Processor State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2385" y="977"/>
              <a:ext cx="54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Information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2309" y="1171"/>
              <a:ext cx="69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Process Control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2385" y="1288"/>
              <a:ext cx="54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Information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414" y="1621"/>
              <a:ext cx="48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User Stack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2379" y="2125"/>
              <a:ext cx="55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Private User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2335" y="2241"/>
              <a:ext cx="64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Address Space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2278" y="2358"/>
              <a:ext cx="75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(Programs, Data)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2308" y="2927"/>
              <a:ext cx="69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Shared Address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2517" y="3043"/>
              <a:ext cx="28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Space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4764" y="513"/>
              <a:ext cx="303" cy="934"/>
            </a:xfrm>
            <a:custGeom>
              <a:avLst/>
              <a:gdLst>
                <a:gd name="T0" fmla="*/ 193 w 584"/>
                <a:gd name="T1" fmla="*/ 1802 h 1802"/>
                <a:gd name="T2" fmla="*/ 193 w 584"/>
                <a:gd name="T3" fmla="*/ 1802 h 1802"/>
                <a:gd name="T4" fmla="*/ 460 w 584"/>
                <a:gd name="T5" fmla="*/ 904 h 1802"/>
                <a:gd name="T6" fmla="*/ 478 w 584"/>
                <a:gd name="T7" fmla="*/ 898 h 1802"/>
                <a:gd name="T8" fmla="*/ 211 w 584"/>
                <a:gd name="T9" fmla="*/ 0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1802">
                  <a:moveTo>
                    <a:pt x="193" y="1802"/>
                  </a:moveTo>
                  <a:lnTo>
                    <a:pt x="193" y="1802"/>
                  </a:lnTo>
                  <a:cubicBezTo>
                    <a:pt x="567" y="1802"/>
                    <a:pt x="0" y="904"/>
                    <a:pt x="460" y="904"/>
                  </a:cubicBezTo>
                  <a:lnTo>
                    <a:pt x="478" y="898"/>
                  </a:lnTo>
                  <a:cubicBezTo>
                    <a:pt x="18" y="898"/>
                    <a:pt x="584" y="0"/>
                    <a:pt x="211" y="0"/>
                  </a:cubicBezTo>
                </a:path>
              </a:pathLst>
            </a:custGeom>
            <a:noFill/>
            <a:ln w="206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3257" y="2374"/>
              <a:ext cx="48" cy="49"/>
            </a:xfrm>
            <a:custGeom>
              <a:avLst/>
              <a:gdLst>
                <a:gd name="T0" fmla="*/ 93 w 93"/>
                <a:gd name="T1" fmla="*/ 47 h 94"/>
                <a:gd name="T2" fmla="*/ 93 w 93"/>
                <a:gd name="T3" fmla="*/ 47 h 94"/>
                <a:gd name="T4" fmla="*/ 46 w 93"/>
                <a:gd name="T5" fmla="*/ 94 h 94"/>
                <a:gd name="T6" fmla="*/ 0 w 93"/>
                <a:gd name="T7" fmla="*/ 47 h 94"/>
                <a:gd name="T8" fmla="*/ 46 w 93"/>
                <a:gd name="T9" fmla="*/ 0 h 94"/>
                <a:gd name="T10" fmla="*/ 93 w 93"/>
                <a:gd name="T11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94">
                  <a:moveTo>
                    <a:pt x="93" y="47"/>
                  </a:moveTo>
                  <a:lnTo>
                    <a:pt x="93" y="47"/>
                  </a:lnTo>
                  <a:cubicBezTo>
                    <a:pt x="93" y="73"/>
                    <a:pt x="72" y="94"/>
                    <a:pt x="46" y="94"/>
                  </a:cubicBezTo>
                  <a:cubicBezTo>
                    <a:pt x="21" y="94"/>
                    <a:pt x="0" y="73"/>
                    <a:pt x="0" y="47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3439" y="2374"/>
              <a:ext cx="48" cy="49"/>
            </a:xfrm>
            <a:custGeom>
              <a:avLst/>
              <a:gdLst>
                <a:gd name="T0" fmla="*/ 94 w 94"/>
                <a:gd name="T1" fmla="*/ 47 h 94"/>
                <a:gd name="T2" fmla="*/ 94 w 94"/>
                <a:gd name="T3" fmla="*/ 47 h 94"/>
                <a:gd name="T4" fmla="*/ 47 w 94"/>
                <a:gd name="T5" fmla="*/ 94 h 94"/>
                <a:gd name="T6" fmla="*/ 0 w 94"/>
                <a:gd name="T7" fmla="*/ 47 h 94"/>
                <a:gd name="T8" fmla="*/ 47 w 94"/>
                <a:gd name="T9" fmla="*/ 0 h 94"/>
                <a:gd name="T10" fmla="*/ 94 w 94"/>
                <a:gd name="T11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4">
                  <a:moveTo>
                    <a:pt x="94" y="47"/>
                  </a:moveTo>
                  <a:lnTo>
                    <a:pt x="94" y="47"/>
                  </a:lnTo>
                  <a:cubicBezTo>
                    <a:pt x="94" y="73"/>
                    <a:pt x="73" y="94"/>
                    <a:pt x="47" y="94"/>
                  </a:cubicBezTo>
                  <a:cubicBezTo>
                    <a:pt x="21" y="94"/>
                    <a:pt x="0" y="73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73" y="0"/>
                    <a:pt x="94" y="21"/>
                    <a:pt x="94" y="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3620" y="2374"/>
              <a:ext cx="48" cy="49"/>
            </a:xfrm>
            <a:custGeom>
              <a:avLst/>
              <a:gdLst>
                <a:gd name="T0" fmla="*/ 93 w 93"/>
                <a:gd name="T1" fmla="*/ 47 h 94"/>
                <a:gd name="T2" fmla="*/ 93 w 93"/>
                <a:gd name="T3" fmla="*/ 47 h 94"/>
                <a:gd name="T4" fmla="*/ 47 w 93"/>
                <a:gd name="T5" fmla="*/ 94 h 94"/>
                <a:gd name="T6" fmla="*/ 0 w 93"/>
                <a:gd name="T7" fmla="*/ 47 h 94"/>
                <a:gd name="T8" fmla="*/ 47 w 93"/>
                <a:gd name="T9" fmla="*/ 0 h 94"/>
                <a:gd name="T10" fmla="*/ 93 w 93"/>
                <a:gd name="T11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94">
                  <a:moveTo>
                    <a:pt x="93" y="47"/>
                  </a:moveTo>
                  <a:lnTo>
                    <a:pt x="93" y="47"/>
                  </a:lnTo>
                  <a:cubicBezTo>
                    <a:pt x="93" y="73"/>
                    <a:pt x="73" y="94"/>
                    <a:pt x="47" y="94"/>
                  </a:cubicBezTo>
                  <a:cubicBezTo>
                    <a:pt x="21" y="94"/>
                    <a:pt x="0" y="73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73" y="0"/>
                    <a:pt x="93" y="21"/>
                    <a:pt x="93" y="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3" name="Left Brace 92"/>
          <p:cNvSpPr/>
          <p:nvPr/>
        </p:nvSpPr>
        <p:spPr>
          <a:xfrm>
            <a:off x="1657350" y="1323817"/>
            <a:ext cx="714375" cy="4640262"/>
          </a:xfrm>
          <a:prstGeom prst="leftBrace">
            <a:avLst>
              <a:gd name="adj1" fmla="val 56333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627902" y="3320594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</a:t>
            </a:r>
          </a:p>
          <a:p>
            <a:pPr algn="ctr"/>
            <a:r>
              <a:rPr lang="en-GB" dirty="0" smtClean="0"/>
              <a:t>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4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in a Process Image:</a:t>
            </a:r>
          </a:p>
          <a:p>
            <a:pPr lvl="1"/>
            <a:r>
              <a:rPr lang="en-US" dirty="0" smtClean="0"/>
              <a:t>User data – modifiable part of the user space. May include program data, user stack area and programs that may be modified.</a:t>
            </a:r>
          </a:p>
          <a:p>
            <a:pPr lvl="1"/>
            <a:r>
              <a:rPr lang="en-US" dirty="0" smtClean="0"/>
              <a:t>User program – the program to be executed.</a:t>
            </a:r>
          </a:p>
          <a:p>
            <a:pPr lvl="1"/>
            <a:r>
              <a:rPr lang="en-US" dirty="0" smtClean="0"/>
              <a:t>Stack – each process has one or more last-in-first-out (LIFO) stacks, to store parameters and calling addresses for procedure and system calls.</a:t>
            </a:r>
          </a:p>
          <a:p>
            <a:pPr lvl="1"/>
            <a:r>
              <a:rPr lang="en-US" dirty="0" smtClean="0"/>
              <a:t>Process Control Block – contains data needed by OS to control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Reasons for process creation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96830"/>
              </p:ext>
            </p:extLst>
          </p:nvPr>
        </p:nvGraphicFramePr>
        <p:xfrm>
          <a:off x="485773" y="1891241"/>
          <a:ext cx="1122997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027"/>
                <a:gridCol w="6838949"/>
              </a:tblGrid>
              <a:tr h="937684"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batch job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OS is provided with a batch</a:t>
                      </a:r>
                      <a:r>
                        <a:rPr lang="en-GB" sz="24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job control stream, on tape or disk.</a:t>
                      </a:r>
                    </a:p>
                    <a:p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F0"/>
                    </a:solidFill>
                  </a:tcPr>
                </a:tc>
              </a:tr>
              <a:tr h="638572"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Interactive logon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</a:t>
                      </a:r>
                      <a:r>
                        <a:rPr lang="en-GB" sz="24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logon to the system.</a:t>
                      </a:r>
                    </a:p>
                    <a:p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4937"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Created by OS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GB" sz="24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OS can create process to perform a function on behalf of a user program without user having to wait. Example, a process to control printing.</a:t>
                      </a:r>
                    </a:p>
                    <a:p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6155"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Spawned by existing process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user program can create processes.</a:t>
                      </a:r>
                    </a:p>
                    <a:p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3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2-State Process Model: A process </a:t>
            </a:r>
            <a:r>
              <a:rPr lang="en-GB" dirty="0"/>
              <a:t>may be in one </a:t>
            </a:r>
            <a:r>
              <a:rPr lang="en-GB" dirty="0" smtClean="0"/>
              <a:t>of the </a:t>
            </a:r>
            <a:r>
              <a:rPr lang="en-GB" dirty="0"/>
              <a:t>two </a:t>
            </a:r>
            <a:r>
              <a:rPr lang="en-GB" dirty="0" smtClean="0"/>
              <a:t>states:</a:t>
            </a:r>
            <a:endParaRPr lang="en-GB" dirty="0"/>
          </a:p>
          <a:p>
            <a:pPr lvl="1"/>
            <a:r>
              <a:rPr lang="en-GB" dirty="0"/>
              <a:t>Running</a:t>
            </a:r>
          </a:p>
          <a:p>
            <a:pPr lvl="1"/>
            <a:r>
              <a:rPr lang="en-GB" dirty="0" smtClean="0"/>
              <a:t>Not-running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" t="5287" r="4564" b="2232"/>
          <a:stretch>
            <a:fillRect/>
          </a:stretch>
        </p:blipFill>
        <p:spPr>
          <a:xfrm>
            <a:off x="3098487" y="1908175"/>
            <a:ext cx="5994400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067530" y="4476750"/>
            <a:ext cx="6056313" cy="2154237"/>
            <a:chOff x="1724025" y="4640263"/>
            <a:chExt cx="6056313" cy="2154237"/>
          </a:xfrm>
        </p:grpSpPr>
        <p:pic>
          <p:nvPicPr>
            <p:cNvPr id="6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7" t="1016" r="2179" b="7109"/>
            <a:stretch>
              <a:fillRect/>
            </a:stretch>
          </p:blipFill>
          <p:spPr bwMode="auto">
            <a:xfrm>
              <a:off x="1724025" y="4640263"/>
              <a:ext cx="6056313" cy="215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3068638" y="5330825"/>
              <a:ext cx="13398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</a:rPr>
                <a:t>Pointer to control block</a:t>
              </a:r>
              <a:endParaRPr lang="en-GB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9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2-State Process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Not-running</a:t>
            </a:r>
            <a:r>
              <a:rPr lang="en-GB" dirty="0"/>
              <a:t> processes are ready to execute but others are blocked (waiting for I/O)</a:t>
            </a:r>
          </a:p>
          <a:p>
            <a:r>
              <a:rPr lang="en-GB" dirty="0"/>
              <a:t>Using a single queue, dispatcher cannot just select the process that has been in the queue the longest because it may be blocked</a:t>
            </a:r>
          </a:p>
          <a:p>
            <a:pPr lvl="1"/>
            <a:r>
              <a:rPr lang="en-GB" dirty="0"/>
              <a:t>Scan the list looking for process that is not blocked and has been in the queue the longest.</a:t>
            </a:r>
          </a:p>
          <a:p>
            <a:r>
              <a:rPr lang="en-GB" dirty="0"/>
              <a:t>Split the </a:t>
            </a:r>
            <a:r>
              <a:rPr lang="en-GB" b="1" i="1" dirty="0"/>
              <a:t>Not Running </a:t>
            </a:r>
            <a:r>
              <a:rPr lang="en-GB" dirty="0"/>
              <a:t>state into </a:t>
            </a:r>
            <a:r>
              <a:rPr lang="en-GB" b="1" i="1" dirty="0"/>
              <a:t>Ready</a:t>
            </a:r>
            <a:r>
              <a:rPr lang="en-GB" dirty="0"/>
              <a:t> and </a:t>
            </a:r>
            <a:r>
              <a:rPr lang="en-GB" b="1" i="1" dirty="0"/>
              <a:t>Blocked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5-State Process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New</a:t>
            </a:r>
            <a:r>
              <a:rPr lang="en-GB" dirty="0"/>
              <a:t> – a newly created process but has not been admitted to the pool of executable processes, has not loaded into main memory.</a:t>
            </a:r>
          </a:p>
          <a:p>
            <a:r>
              <a:rPr lang="en-GB" b="1" dirty="0"/>
              <a:t>Ready</a:t>
            </a:r>
          </a:p>
          <a:p>
            <a:r>
              <a:rPr lang="en-GB" b="1" dirty="0"/>
              <a:t>Running</a:t>
            </a:r>
          </a:p>
          <a:p>
            <a:r>
              <a:rPr lang="en-GB" b="1" dirty="0"/>
              <a:t>Blocked</a:t>
            </a:r>
            <a:r>
              <a:rPr lang="en-GB" dirty="0"/>
              <a:t> – a process that cannot execute until some events occurs (e.g. completion of I/O an operation)</a:t>
            </a:r>
          </a:p>
          <a:p>
            <a:r>
              <a:rPr lang="en-GB" b="1" dirty="0"/>
              <a:t>Exit</a:t>
            </a:r>
            <a:r>
              <a:rPr lang="en-GB" dirty="0"/>
              <a:t> – a process that has been released from the pool of executable </a:t>
            </a:r>
            <a:r>
              <a:rPr lang="en-GB" dirty="0" smtClean="0"/>
              <a:t>processes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5-State Process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6575" r="1996" b="28036"/>
          <a:stretch>
            <a:fillRect/>
          </a:stretch>
        </p:blipFill>
        <p:spPr>
          <a:xfrm>
            <a:off x="1225799" y="1655763"/>
            <a:ext cx="9739776" cy="35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6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5-State Process Model – State Transitio</a:t>
            </a:r>
            <a:r>
              <a:rPr lang="en-GB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New </a:t>
            </a:r>
            <a:r>
              <a:rPr lang="en-GB" b="1" dirty="0">
                <a:latin typeface="Symbol" panose="05050102010706020507" pitchFamily="18" charset="2"/>
              </a:rPr>
              <a:t></a:t>
            </a:r>
            <a:r>
              <a:rPr lang="en-GB" b="1" dirty="0"/>
              <a:t> Ready</a:t>
            </a:r>
            <a:r>
              <a:rPr lang="en-GB" dirty="0"/>
              <a:t>: when the OS is prepared to take on additional process. Most systems limit the number of existing processes or the virtual memory committed to existing processes (performance issue)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6575" r="1996" b="28036"/>
          <a:stretch>
            <a:fillRect/>
          </a:stretch>
        </p:blipFill>
        <p:spPr>
          <a:xfrm>
            <a:off x="2047249" y="3668213"/>
            <a:ext cx="8096876" cy="296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Chapter 3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3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5-State Process Model – State Transitio</a:t>
            </a:r>
            <a:r>
              <a:rPr lang="en-GB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charset="0"/>
              </a:rPr>
              <a:t>Ready </a:t>
            </a:r>
            <a:r>
              <a:rPr lang="en-US" b="1" dirty="0">
                <a:latin typeface="Arial" charset="0"/>
                <a:sym typeface="Symbol" pitchFamily="18" charset="2"/>
              </a:rPr>
              <a:t> Running</a:t>
            </a:r>
            <a:r>
              <a:rPr lang="en-US" dirty="0">
                <a:latin typeface="Arial" charset="0"/>
                <a:sym typeface="Symbol" pitchFamily="18" charset="2"/>
              </a:rPr>
              <a:t>: The OS will choose 1 of the processes in Ready state when it needs to select new process.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6575" r="1996" b="28036"/>
          <a:stretch>
            <a:fillRect/>
          </a:stretch>
        </p:blipFill>
        <p:spPr>
          <a:xfrm>
            <a:off x="2047249" y="3668213"/>
            <a:ext cx="8096876" cy="296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5-State Process Model – State Transitio</a:t>
            </a:r>
            <a:r>
              <a:rPr lang="en-GB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charset="0"/>
                <a:sym typeface="Symbol" pitchFamily="18" charset="2"/>
              </a:rPr>
              <a:t>Running  Ready</a:t>
            </a:r>
            <a:r>
              <a:rPr lang="en-US" dirty="0">
                <a:latin typeface="Arial" charset="0"/>
                <a:sym typeface="Symbol" pitchFamily="18" charset="2"/>
              </a:rPr>
              <a:t>: the running process has reached the maximum time </a:t>
            </a:r>
            <a:r>
              <a:rPr lang="en-US" dirty="0" smtClean="0">
                <a:latin typeface="Arial" charset="0"/>
                <a:sym typeface="Symbol" pitchFamily="18" charset="2"/>
              </a:rPr>
              <a:t>allowed.</a:t>
            </a:r>
          </a:p>
          <a:p>
            <a:r>
              <a:rPr lang="en-US" b="1" dirty="0">
                <a:latin typeface="Arial" charset="0"/>
                <a:sym typeface="Symbol" pitchFamily="18" charset="2"/>
              </a:rPr>
              <a:t>Running  Exit</a:t>
            </a:r>
            <a:r>
              <a:rPr lang="en-US" dirty="0">
                <a:latin typeface="Arial" charset="0"/>
                <a:sym typeface="Symbol" pitchFamily="18" charset="2"/>
              </a:rPr>
              <a:t>: The currently running process is terminated by OS when it has completed or it is </a:t>
            </a:r>
            <a:r>
              <a:rPr lang="en-US" dirty="0" smtClean="0">
                <a:latin typeface="Arial" charset="0"/>
                <a:sym typeface="Symbol" pitchFamily="18" charset="2"/>
              </a:rPr>
              <a:t>aborts.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6575" r="1996" b="28036"/>
          <a:stretch>
            <a:fillRect/>
          </a:stretch>
        </p:blipFill>
        <p:spPr>
          <a:xfrm>
            <a:off x="2047249" y="3668213"/>
            <a:ext cx="8096876" cy="296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5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5-State Process Model – State Transitio</a:t>
            </a:r>
            <a:r>
              <a:rPr lang="en-GB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charset="0"/>
                <a:sym typeface="Symbol" pitchFamily="18" charset="2"/>
              </a:rPr>
              <a:t>Running  Blocked</a:t>
            </a:r>
            <a:r>
              <a:rPr lang="en-US" dirty="0">
                <a:latin typeface="Arial" charset="0"/>
                <a:sym typeface="Symbol" pitchFamily="18" charset="2"/>
              </a:rPr>
              <a:t>: when a process request something for which it must wait. A request to OS is usually in form of a system service call.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6575" r="1996" b="28036"/>
          <a:stretch>
            <a:fillRect/>
          </a:stretch>
        </p:blipFill>
        <p:spPr>
          <a:xfrm>
            <a:off x="2047249" y="3668213"/>
            <a:ext cx="8096876" cy="296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5-State Process Model – State Transitio</a:t>
            </a:r>
            <a:r>
              <a:rPr lang="en-GB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charset="0"/>
                <a:sym typeface="Symbol" pitchFamily="18" charset="2"/>
              </a:rPr>
              <a:t>Blocked  Ready</a:t>
            </a:r>
            <a:r>
              <a:rPr lang="en-US" dirty="0">
                <a:latin typeface="Arial" charset="0"/>
                <a:sym typeface="Symbol" pitchFamily="18" charset="2"/>
              </a:rPr>
              <a:t>: when the event for which it has been waiting has </a:t>
            </a:r>
            <a:r>
              <a:rPr lang="en-US" dirty="0" smtClean="0">
                <a:latin typeface="Arial" charset="0"/>
                <a:sym typeface="Symbol" pitchFamily="18" charset="2"/>
              </a:rPr>
              <a:t>occurs.</a:t>
            </a:r>
          </a:p>
          <a:p>
            <a:r>
              <a:rPr lang="en-US" b="1" dirty="0">
                <a:latin typeface="Arial" charset="0"/>
                <a:sym typeface="Symbol" pitchFamily="18" charset="2"/>
              </a:rPr>
              <a:t>Ready  Exit</a:t>
            </a:r>
            <a:r>
              <a:rPr lang="en-US" dirty="0">
                <a:latin typeface="Arial" charset="0"/>
                <a:sym typeface="Symbol" pitchFamily="18" charset="2"/>
              </a:rPr>
              <a:t>, </a:t>
            </a:r>
            <a:r>
              <a:rPr lang="en-US" b="1" dirty="0">
                <a:latin typeface="Arial" charset="0"/>
                <a:sym typeface="Symbol" pitchFamily="18" charset="2"/>
              </a:rPr>
              <a:t>Blocked  Exit </a:t>
            </a:r>
            <a:r>
              <a:rPr lang="en-US" dirty="0">
                <a:latin typeface="Arial" charset="0"/>
                <a:sym typeface="Symbol" pitchFamily="18" charset="2"/>
              </a:rPr>
              <a:t>(not shown in diagram): when a parent process terminates a child </a:t>
            </a:r>
            <a:r>
              <a:rPr lang="en-US" dirty="0" smtClean="0">
                <a:latin typeface="Arial" charset="0"/>
                <a:sym typeface="Symbol" pitchFamily="18" charset="2"/>
              </a:rPr>
              <a:t>process.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6575" r="1996" b="28036"/>
          <a:stretch>
            <a:fillRect/>
          </a:stretch>
        </p:blipFill>
        <p:spPr>
          <a:xfrm>
            <a:off x="2047249" y="3668213"/>
            <a:ext cx="8096876" cy="296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8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5-State Process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Using a single blocked queue, when an event occurs, the OS must scan the entire blocked queue, looking for the those processes waiting on that event </a:t>
            </a:r>
            <a:r>
              <a:rPr lang="en-US" dirty="0">
                <a:latin typeface="Arial" charset="0"/>
                <a:sym typeface="Symbol" pitchFamily="18" charset="2"/>
              </a:rPr>
              <a:t> inefficient </a:t>
            </a:r>
            <a:r>
              <a:rPr lang="en-US" dirty="0" smtClean="0">
                <a:latin typeface="Arial" charset="0"/>
                <a:sym typeface="Symbol" pitchFamily="18" charset="2"/>
              </a:rPr>
              <a:t>for a large OS.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5727" r="3360" b="3128"/>
          <a:stretch>
            <a:fillRect/>
          </a:stretch>
        </p:blipFill>
        <p:spPr>
          <a:xfrm>
            <a:off x="2428248" y="3680543"/>
            <a:ext cx="7334878" cy="295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5-State Process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4" y="1290917"/>
            <a:ext cx="6496052" cy="52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Suspended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Processor is faster than I/O so all processes could be waiting for I/O, the processor could be idle most of the time if these processes are stored in memory.</a:t>
            </a:r>
          </a:p>
          <a:p>
            <a:r>
              <a:rPr lang="en-GB" dirty="0"/>
              <a:t>Swap these processes to disk to free up more memory (swapping), when there are no ready processes in main memory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Suspended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b="1" i="1" dirty="0" smtClean="0"/>
              <a:t>Blocked</a:t>
            </a:r>
            <a:r>
              <a:rPr lang="en-GB" dirty="0" smtClean="0"/>
              <a:t> </a:t>
            </a:r>
            <a:r>
              <a:rPr lang="en-GB" dirty="0"/>
              <a:t>state becomes </a:t>
            </a:r>
            <a:r>
              <a:rPr lang="en-GB" b="1" i="1" dirty="0" smtClean="0"/>
              <a:t>Suspend</a:t>
            </a:r>
            <a:r>
              <a:rPr lang="en-GB" dirty="0" smtClean="0"/>
              <a:t> </a:t>
            </a:r>
            <a:r>
              <a:rPr lang="en-GB" dirty="0"/>
              <a:t>state when swapped to </a:t>
            </a:r>
            <a:r>
              <a:rPr lang="en-GB" dirty="0" smtClean="0"/>
              <a:t>disk.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486" r="1857" b="20406"/>
          <a:stretch>
            <a:fillRect/>
          </a:stretch>
        </p:blipFill>
        <p:spPr>
          <a:xfrm>
            <a:off x="1950724" y="2392283"/>
            <a:ext cx="8289925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0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Suspended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Two new states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Blocked/Suspend: the process is in secondary storage, waiting an event.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Ready/Suspend: the process is in secondary storage, but ready for execution as soon as it is loaded into main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Suspended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1367" r="4518" b="25641"/>
          <a:stretch/>
        </p:blipFill>
        <p:spPr>
          <a:xfrm>
            <a:off x="2133287" y="1433433"/>
            <a:ext cx="79248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5667375" y="5964158"/>
            <a:ext cx="4306888" cy="284163"/>
            <a:chOff x="756" y="3674"/>
            <a:chExt cx="2713" cy="179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791" y="3763"/>
              <a:ext cx="26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56" y="3674"/>
              <a:ext cx="2713" cy="179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dirty="0">
                  <a:solidFill>
                    <a:srgbClr val="000000"/>
                  </a:solidFill>
                </a:rPr>
                <a:t>Possible but not necessary transition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8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Functions of an Operating System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Process Management</a:t>
            </a:r>
          </a:p>
          <a:p>
            <a:pPr lvl="1"/>
            <a:r>
              <a:rPr lang="en-GB" dirty="0" smtClean="0"/>
              <a:t>Process creation, termination, scheduling, switching, synchronisation, inter-process communication, manage PCB</a:t>
            </a:r>
          </a:p>
          <a:p>
            <a:r>
              <a:rPr lang="en-GB" dirty="0" smtClean="0"/>
              <a:t>Memory Management</a:t>
            </a:r>
          </a:p>
          <a:p>
            <a:pPr lvl="1"/>
            <a:r>
              <a:rPr lang="en-GB" dirty="0" smtClean="0"/>
              <a:t>Allocation of address space to processes</a:t>
            </a:r>
          </a:p>
          <a:p>
            <a:pPr lvl="1"/>
            <a:r>
              <a:rPr lang="en-GB" dirty="0" smtClean="0"/>
              <a:t>Swapping, page and segment management</a:t>
            </a:r>
          </a:p>
          <a:p>
            <a:r>
              <a:rPr lang="en-GB" dirty="0" smtClean="0"/>
              <a:t>I/O Management</a:t>
            </a:r>
          </a:p>
          <a:p>
            <a:pPr lvl="1"/>
            <a:r>
              <a:rPr lang="en-GB" dirty="0" smtClean="0"/>
              <a:t>Buffer management, allocation of I/O channels and devices</a:t>
            </a:r>
          </a:p>
          <a:p>
            <a:r>
              <a:rPr lang="en-GB" dirty="0" smtClean="0"/>
              <a:t>Support Functions</a:t>
            </a:r>
          </a:p>
          <a:p>
            <a:pPr lvl="1"/>
            <a:r>
              <a:rPr lang="en-GB" dirty="0" smtClean="0"/>
              <a:t>Interrupt handling, accounting, monitoring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Suspended Processes – New Transitions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Blocked </a:t>
            </a:r>
            <a:r>
              <a:rPr lang="en-US" b="1" dirty="0">
                <a:sym typeface="Symbol" pitchFamily="18" charset="2"/>
              </a:rPr>
              <a:t> Blocked/Suspend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When there are no ready processes, at least one process is swapped out.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If there are ready processes, but the currently running process or a ready process requires more main memory, at least one process still need to be swapped out.</a:t>
            </a:r>
          </a:p>
          <a:p>
            <a:pPr>
              <a:defRPr/>
            </a:pPr>
            <a:r>
              <a:rPr lang="en-US" b="1" dirty="0">
                <a:sym typeface="Symbol" pitchFamily="18" charset="2"/>
              </a:rPr>
              <a:t>Blocked/Suspend  </a:t>
            </a:r>
            <a:r>
              <a:rPr lang="en-US" b="1" dirty="0" smtClean="0">
                <a:sym typeface="Symbol" pitchFamily="18" charset="2"/>
              </a:rPr>
              <a:t>Ready/Suspend</a:t>
            </a:r>
            <a:endParaRPr lang="en-US" dirty="0" smtClean="0">
              <a:sym typeface="Symbol" pitchFamily="18" charset="2"/>
            </a:endParaRPr>
          </a:p>
          <a:p>
            <a:pPr lvl="1">
              <a:defRPr/>
            </a:pPr>
            <a:r>
              <a:rPr lang="en-US" dirty="0" smtClean="0">
                <a:sym typeface="Symbol" pitchFamily="18" charset="2"/>
              </a:rPr>
              <a:t>When </a:t>
            </a:r>
            <a:r>
              <a:rPr lang="en-US" dirty="0">
                <a:sym typeface="Symbol" pitchFamily="18" charset="2"/>
              </a:rPr>
              <a:t>the event for which a process has been waiting occurs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Suspended Processes – New Transitions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Ready/Suspend </a:t>
            </a:r>
            <a:r>
              <a:rPr lang="en-US" b="1" dirty="0">
                <a:sym typeface="Symbol" pitchFamily="18" charset="2"/>
              </a:rPr>
              <a:t> Ready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When there are no ready processes in main memory or a ready/suspend process has higher priority than other ready processes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>
              <a:defRPr/>
            </a:pPr>
            <a:r>
              <a:rPr lang="en-US" b="1" dirty="0">
                <a:sym typeface="Symbol" pitchFamily="18" charset="2"/>
              </a:rPr>
              <a:t>Ready  </a:t>
            </a:r>
            <a:r>
              <a:rPr lang="en-US" b="1" dirty="0" smtClean="0">
                <a:sym typeface="Symbol" pitchFamily="18" charset="2"/>
              </a:rPr>
              <a:t>Ready/Suspend</a:t>
            </a:r>
            <a:endParaRPr lang="en-US" b="1" dirty="0">
              <a:sym typeface="Symbol" pitchFamily="18" charset="2"/>
            </a:endParaRPr>
          </a:p>
          <a:p>
            <a:pPr lvl="1">
              <a:defRPr/>
            </a:pPr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that is the only way to free up a large block of main memory.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OS may suspend lower priority ready process rather than a higher priority blocked </a:t>
            </a:r>
            <a:r>
              <a:rPr lang="en-US" dirty="0" smtClean="0">
                <a:sym typeface="Symbol" pitchFamily="18" charset="2"/>
              </a:rPr>
              <a:t>process</a:t>
            </a: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Suspended Processes - Characteristics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is not immediately available for </a:t>
            </a:r>
            <a:r>
              <a:rPr lang="en-US" dirty="0" smtClean="0"/>
              <a:t>execution.</a:t>
            </a:r>
            <a:endParaRPr lang="en-US" dirty="0"/>
          </a:p>
          <a:p>
            <a:r>
              <a:rPr lang="en-US" dirty="0"/>
              <a:t>The process was placed in a suspended state by an agent: either itself, a parent process, or the OS, for the purpose of preventing its </a:t>
            </a:r>
            <a:r>
              <a:rPr lang="en-US" dirty="0" smtClean="0"/>
              <a:t>execution.</a:t>
            </a:r>
            <a:endParaRPr lang="en-US" dirty="0"/>
          </a:p>
          <a:p>
            <a:r>
              <a:rPr lang="en-US" dirty="0"/>
              <a:t>The process may or may not be waiting on an </a:t>
            </a:r>
            <a:r>
              <a:rPr lang="en-US" dirty="0" smtClean="0"/>
              <a:t>event.</a:t>
            </a:r>
            <a:endParaRPr lang="en-US" dirty="0"/>
          </a:p>
          <a:p>
            <a:r>
              <a:rPr lang="en-US" dirty="0"/>
              <a:t>The process may not be removed from this state until the agent explicitly orders the </a:t>
            </a:r>
            <a:r>
              <a:rPr lang="en-US" dirty="0" smtClean="0"/>
              <a:t>removal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Suspended Processes - Characteristics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50921112"/>
              </p:ext>
            </p:extLst>
          </p:nvPr>
        </p:nvGraphicFramePr>
        <p:xfrm>
          <a:off x="173038" y="1312863"/>
          <a:ext cx="1184433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737"/>
                <a:gridCol w="84836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Swapping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OS needs to release sufficient main memory</a:t>
                      </a:r>
                      <a:r>
                        <a:rPr lang="en-GB" sz="24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bring in a process that is ready to execute.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OS reason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OS may suspend</a:t>
                      </a:r>
                      <a:r>
                        <a:rPr lang="en-GB" sz="24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background or utility process or a process that is suspected of causing a problem.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Interactive</a:t>
                      </a:r>
                      <a:r>
                        <a:rPr lang="en-GB" sz="24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request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GB" sz="24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 wish to suspend execution of a program for purposes of debugging or in connection with the use of a resource.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Timing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process may be executed periodically (e.g.</a:t>
                      </a:r>
                      <a:r>
                        <a:rPr lang="en-GB" sz="24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 accounting or system monitoring process) and may be suspended while waiting for the next time interval.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Parent process request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parent process may wish to suspend execution of a descendent to examine</a:t>
                      </a:r>
                      <a:r>
                        <a:rPr lang="en-GB" sz="24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modify the suspended process, or to coordinate the activity of various descendent.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Process </a:t>
            </a:r>
            <a:r>
              <a:rPr lang="en-GB" i="1" dirty="0"/>
              <a:t>A</a:t>
            </a:r>
            <a:r>
              <a:rPr lang="en-GB" dirty="0"/>
              <a:t> is a new process and the execution cycles are as below:</a:t>
            </a:r>
          </a:p>
          <a:p>
            <a:pPr lvl="1">
              <a:spcBef>
                <a:spcPct val="0"/>
              </a:spcBef>
              <a:defRPr/>
            </a:pPr>
            <a:r>
              <a:rPr lang="en-GB" dirty="0"/>
              <a:t>Process A executes</a:t>
            </a:r>
          </a:p>
          <a:p>
            <a:pPr lvl="1">
              <a:spcBef>
                <a:spcPct val="0"/>
              </a:spcBef>
              <a:defRPr/>
            </a:pPr>
            <a:r>
              <a:rPr lang="en-GB" dirty="0"/>
              <a:t>Time out (clock interrupt)</a:t>
            </a:r>
          </a:p>
          <a:p>
            <a:pPr lvl="1">
              <a:spcBef>
                <a:spcPct val="0"/>
              </a:spcBef>
              <a:defRPr/>
            </a:pPr>
            <a:r>
              <a:rPr lang="en-GB" dirty="0"/>
              <a:t>Process A continues to execute</a:t>
            </a:r>
          </a:p>
          <a:p>
            <a:pPr lvl="1">
              <a:spcBef>
                <a:spcPct val="0"/>
              </a:spcBef>
              <a:defRPr/>
            </a:pPr>
            <a:r>
              <a:rPr lang="en-GB" dirty="0"/>
              <a:t>Process A waiting for I/O operation</a:t>
            </a:r>
          </a:p>
          <a:p>
            <a:pPr lvl="1">
              <a:spcBef>
                <a:spcPct val="0"/>
              </a:spcBef>
              <a:defRPr/>
            </a:pPr>
            <a:r>
              <a:rPr lang="en-GB" dirty="0"/>
              <a:t>Process A continues to execute</a:t>
            </a:r>
          </a:p>
          <a:p>
            <a:pPr lvl="1">
              <a:spcBef>
                <a:spcPct val="0"/>
              </a:spcBef>
              <a:defRPr/>
            </a:pPr>
            <a:r>
              <a:rPr lang="en-GB" dirty="0"/>
              <a:t>Process A terminate</a:t>
            </a:r>
          </a:p>
          <a:p>
            <a:pPr>
              <a:defRPr/>
            </a:pPr>
            <a:r>
              <a:rPr lang="en-US" dirty="0"/>
              <a:t>State the </a:t>
            </a:r>
            <a:r>
              <a:rPr lang="en-US" dirty="0" smtClean="0"/>
              <a:t>changes of process </a:t>
            </a:r>
            <a:r>
              <a:rPr lang="en-US" dirty="0"/>
              <a:t>state based on 5-state model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6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GB" dirty="0"/>
              <a:t>A photo management program is executed; hence, a new </a:t>
            </a:r>
            <a:r>
              <a:rPr lang="en-GB" dirty="0" smtClean="0"/>
              <a:t>process, P, </a:t>
            </a:r>
            <a:r>
              <a:rPr lang="en-GB" dirty="0"/>
              <a:t>is created. The program will first copy all new photos from a digital camera before it can perform any operation to the photos. While the program is waiting for the file to be copied, </a:t>
            </a:r>
            <a:r>
              <a:rPr lang="en-GB" dirty="0" smtClean="0"/>
              <a:t>the OS switches </a:t>
            </a:r>
            <a:r>
              <a:rPr lang="en-GB" dirty="0"/>
              <a:t>the execution to another process </a:t>
            </a:r>
            <a:r>
              <a:rPr lang="en-GB" dirty="0" smtClean="0"/>
              <a:t>, C. </a:t>
            </a:r>
            <a:r>
              <a:rPr lang="en-GB" dirty="0"/>
              <a:t>However, process </a:t>
            </a:r>
            <a:r>
              <a:rPr lang="en-GB" dirty="0" smtClean="0"/>
              <a:t>P </a:t>
            </a:r>
            <a:r>
              <a:rPr lang="en-GB" dirty="0"/>
              <a:t>must be swapped out from main </a:t>
            </a:r>
            <a:r>
              <a:rPr lang="en-GB" dirty="0" smtClean="0"/>
              <a:t>memory to gain more memory for process </a:t>
            </a:r>
            <a:r>
              <a:rPr lang="en-GB" dirty="0"/>
              <a:t>C. When the copy operation </a:t>
            </a:r>
            <a:r>
              <a:rPr lang="en-GB" dirty="0" smtClean="0"/>
              <a:t>is completed</a:t>
            </a:r>
            <a:r>
              <a:rPr lang="en-GB" dirty="0"/>
              <a:t>, process C is interrupted and process P continues to execute until it is interrupted as its time slice exhausted. Process P continues after a while and it executes until it terminates. List the state transitions of process P based on 7-state model.</a:t>
            </a:r>
          </a:p>
        </p:txBody>
      </p:sp>
    </p:spTree>
    <p:extLst>
      <p:ext uri="{BB962C8B-B14F-4D97-AF65-F5344CB8AC3E}">
        <p14:creationId xmlns:p14="http://schemas.microsoft.com/office/powerpoint/2010/main" val="1608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Control Structures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Manage processes and </a:t>
            </a:r>
            <a:r>
              <a:rPr lang="en-US" dirty="0" smtClean="0"/>
              <a:t>resources – information about </a:t>
            </a:r>
            <a:r>
              <a:rPr lang="en-US" dirty="0"/>
              <a:t>the current status of each process and resource needed.</a:t>
            </a:r>
          </a:p>
          <a:p>
            <a:pPr lvl="1">
              <a:defRPr/>
            </a:pPr>
            <a:r>
              <a:rPr lang="en-US" dirty="0"/>
              <a:t>Tables are constructed for each entity the operating system manages</a:t>
            </a:r>
          </a:p>
          <a:p>
            <a:pPr lvl="1">
              <a:defRPr/>
            </a:pPr>
            <a:r>
              <a:rPr lang="en-US" dirty="0"/>
              <a:t>Types of </a:t>
            </a:r>
            <a:r>
              <a:rPr lang="en-US" dirty="0" smtClean="0"/>
              <a:t>tables:</a:t>
            </a:r>
          </a:p>
          <a:p>
            <a:pPr lvl="2">
              <a:defRPr/>
            </a:pPr>
            <a:r>
              <a:rPr lang="en-US" dirty="0" smtClean="0"/>
              <a:t>Memory</a:t>
            </a:r>
          </a:p>
          <a:p>
            <a:pPr lvl="2">
              <a:defRPr/>
            </a:pPr>
            <a:r>
              <a:rPr lang="en-US" dirty="0" smtClean="0"/>
              <a:t>I/O</a:t>
            </a:r>
          </a:p>
          <a:p>
            <a:pPr lvl="2">
              <a:defRPr/>
            </a:pPr>
            <a:r>
              <a:rPr lang="en-US" dirty="0" smtClean="0"/>
              <a:t>File</a:t>
            </a:r>
          </a:p>
          <a:p>
            <a:pPr lvl="2">
              <a:defRPr/>
            </a:pPr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Control Structures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9" t="1170" r="7811" b="10265"/>
          <a:stretch/>
        </p:blipFill>
        <p:spPr bwMode="auto">
          <a:xfrm>
            <a:off x="3027686" y="1285196"/>
            <a:ext cx="6136001" cy="5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8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Control Structure – Memory 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Keep track main and secondary memory.</a:t>
            </a:r>
          </a:p>
          <a:p>
            <a:pPr>
              <a:defRPr/>
            </a:pPr>
            <a:r>
              <a:rPr lang="en-US" dirty="0"/>
              <a:t>Information in tables:</a:t>
            </a:r>
          </a:p>
          <a:p>
            <a:pPr lvl="1">
              <a:defRPr/>
            </a:pPr>
            <a:r>
              <a:rPr lang="en-US" dirty="0"/>
              <a:t>Allocation of main memory to processes</a:t>
            </a:r>
          </a:p>
          <a:p>
            <a:pPr lvl="1">
              <a:defRPr/>
            </a:pPr>
            <a:r>
              <a:rPr lang="en-US" dirty="0"/>
              <a:t>Allocation of secondary memory to processes</a:t>
            </a:r>
          </a:p>
          <a:p>
            <a:pPr lvl="1">
              <a:defRPr/>
            </a:pPr>
            <a:r>
              <a:rPr lang="en-US" dirty="0"/>
              <a:t>Protection attributes for access to shared memory regions</a:t>
            </a:r>
          </a:p>
          <a:p>
            <a:pPr lvl="1">
              <a:defRPr/>
            </a:pPr>
            <a:r>
              <a:rPr lang="en-US" dirty="0"/>
              <a:t>Information needed to manage virtual </a:t>
            </a: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Control Structure – I/O 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Information in tables:</a:t>
            </a:r>
          </a:p>
          <a:p>
            <a:pPr lvl="1">
              <a:defRPr/>
            </a:pPr>
            <a:r>
              <a:rPr lang="en-US" dirty="0"/>
              <a:t>I/O device may be available or assigned</a:t>
            </a:r>
          </a:p>
          <a:p>
            <a:pPr lvl="1">
              <a:defRPr/>
            </a:pPr>
            <a:r>
              <a:rPr lang="en-US" dirty="0"/>
              <a:t>Status of I/O operation (if I/O operation is in progress)</a:t>
            </a:r>
          </a:p>
          <a:p>
            <a:pPr lvl="1">
              <a:defRPr/>
            </a:pPr>
            <a:r>
              <a:rPr lang="en-US" dirty="0"/>
              <a:t>Location in main memory being used as the source or destination of the I/O transfer</a:t>
            </a:r>
          </a:p>
        </p:txBody>
      </p:sp>
    </p:spTree>
    <p:extLst>
      <p:ext uri="{BB962C8B-B14F-4D97-AF65-F5344CB8AC3E}">
        <p14:creationId xmlns:p14="http://schemas.microsoft.com/office/powerpoint/2010/main" val="3148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" t="1253"/>
          <a:stretch>
            <a:fillRect/>
          </a:stretch>
        </p:blipFill>
        <p:spPr bwMode="auto">
          <a:xfrm>
            <a:off x="1811818" y="1525701"/>
            <a:ext cx="8567737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9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Control Structure – File 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Provide the following information</a:t>
            </a:r>
          </a:p>
          <a:p>
            <a:pPr lvl="1">
              <a:defRPr/>
            </a:pPr>
            <a:r>
              <a:rPr lang="en-US" dirty="0"/>
              <a:t>Existence of files</a:t>
            </a:r>
          </a:p>
          <a:p>
            <a:pPr lvl="1">
              <a:defRPr/>
            </a:pPr>
            <a:r>
              <a:rPr lang="en-US" dirty="0"/>
              <a:t>Location of files on secondary memory</a:t>
            </a:r>
          </a:p>
          <a:p>
            <a:pPr lvl="1">
              <a:defRPr/>
            </a:pPr>
            <a:r>
              <a:rPr lang="en-US" dirty="0"/>
              <a:t>Current status of files</a:t>
            </a:r>
          </a:p>
          <a:p>
            <a:pPr lvl="1">
              <a:defRPr/>
            </a:pPr>
            <a:r>
              <a:rPr lang="en-US" dirty="0"/>
              <a:t>Other attributes</a:t>
            </a:r>
          </a:p>
          <a:p>
            <a:pPr>
              <a:defRPr/>
            </a:pPr>
            <a:r>
              <a:rPr lang="en-US" dirty="0"/>
              <a:t>Sometimes the information is maintained by a file management system, not the OS</a:t>
            </a:r>
          </a:p>
        </p:txBody>
      </p:sp>
    </p:spTree>
    <p:extLst>
      <p:ext uri="{BB962C8B-B14F-4D97-AF65-F5344CB8AC3E}">
        <p14:creationId xmlns:p14="http://schemas.microsoft.com/office/powerpoint/2010/main" val="24333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Control Structure – Process 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Where process is </a:t>
            </a:r>
            <a:r>
              <a:rPr lang="en-US" dirty="0" smtClean="0"/>
              <a:t>located?</a:t>
            </a:r>
            <a:endParaRPr lang="en-US" dirty="0"/>
          </a:p>
          <a:p>
            <a:pPr>
              <a:defRPr/>
            </a:pPr>
            <a:r>
              <a:rPr lang="en-US" dirty="0"/>
              <a:t>Information about process:</a:t>
            </a:r>
          </a:p>
          <a:p>
            <a:pPr lvl="1">
              <a:defRPr/>
            </a:pPr>
            <a:r>
              <a:rPr lang="en-US" dirty="0"/>
              <a:t>Program</a:t>
            </a:r>
          </a:p>
          <a:p>
            <a:pPr lvl="1">
              <a:defRPr/>
            </a:pPr>
            <a:r>
              <a:rPr lang="en-US" dirty="0"/>
              <a:t>Data</a:t>
            </a:r>
          </a:p>
          <a:p>
            <a:pPr lvl="1">
              <a:defRPr/>
            </a:pPr>
            <a:r>
              <a:rPr lang="en-US" dirty="0"/>
              <a:t>Stack – each process </a:t>
            </a:r>
            <a:r>
              <a:rPr lang="en-US" dirty="0" smtClean="0"/>
              <a:t>has </a:t>
            </a:r>
            <a:r>
              <a:rPr lang="en-US" dirty="0"/>
              <a:t>1 or more LIFO system </a:t>
            </a:r>
            <a:r>
              <a:rPr lang="en-US" dirty="0" smtClean="0"/>
              <a:t>stacks, </a:t>
            </a:r>
            <a:r>
              <a:rPr lang="en-US" dirty="0"/>
              <a:t>used to store parameters &amp; calling addresses for procedure &amp; system calls</a:t>
            </a:r>
          </a:p>
          <a:p>
            <a:pPr lvl="1">
              <a:defRPr/>
            </a:pPr>
            <a:r>
              <a:rPr lang="en-US" dirty="0"/>
              <a:t>Attributes used by OS (PCB)</a:t>
            </a:r>
          </a:p>
          <a:p>
            <a:pPr>
              <a:defRPr/>
            </a:pPr>
            <a:r>
              <a:rPr lang="en-US" dirty="0"/>
              <a:t>All the information refer as process image.</a:t>
            </a:r>
          </a:p>
        </p:txBody>
      </p:sp>
    </p:spTree>
    <p:extLst>
      <p:ext uri="{BB962C8B-B14F-4D97-AF65-F5344CB8AC3E}">
        <p14:creationId xmlns:p14="http://schemas.microsoft.com/office/powerpoint/2010/main" val="33611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Modes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User mode</a:t>
            </a:r>
          </a:p>
          <a:p>
            <a:pPr lvl="1">
              <a:defRPr/>
            </a:pPr>
            <a:r>
              <a:rPr lang="en-US" dirty="0"/>
              <a:t>Less-privileged mode</a:t>
            </a:r>
          </a:p>
          <a:p>
            <a:pPr lvl="1">
              <a:defRPr/>
            </a:pPr>
            <a:r>
              <a:rPr lang="en-US" dirty="0"/>
              <a:t>User programs typically execute in this mode</a:t>
            </a:r>
          </a:p>
          <a:p>
            <a:pPr>
              <a:defRPr/>
            </a:pPr>
            <a:r>
              <a:rPr lang="en-US" dirty="0"/>
              <a:t>System mode, control mode, or kernel mode: more-privileged mode</a:t>
            </a:r>
          </a:p>
          <a:p>
            <a:pPr>
              <a:defRPr/>
            </a:pPr>
            <a:r>
              <a:rPr lang="en-US" dirty="0"/>
              <a:t>Mode switch may occur without changing the Running state of a process, thus involve little overhead.</a:t>
            </a:r>
          </a:p>
        </p:txBody>
      </p:sp>
    </p:spTree>
    <p:extLst>
      <p:ext uri="{BB962C8B-B14F-4D97-AF65-F5344CB8AC3E}">
        <p14:creationId xmlns:p14="http://schemas.microsoft.com/office/powerpoint/2010/main" val="22726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Creation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71500" indent="-571500">
              <a:buClrTx/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Assign a unique process identifier to the new process</a:t>
            </a:r>
          </a:p>
          <a:p>
            <a:pPr marL="571500" indent="-571500">
              <a:buClrTx/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Allocate space for the process</a:t>
            </a:r>
          </a:p>
          <a:p>
            <a:pPr marL="571500" indent="-571500">
              <a:buClrTx/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Initialize process control block</a:t>
            </a:r>
          </a:p>
          <a:p>
            <a:pPr marL="571500" indent="-571500">
              <a:buClrTx/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Set up appropriate linkages</a:t>
            </a:r>
          </a:p>
          <a:p>
            <a:pPr marL="990600" lvl="1" indent="-304800">
              <a:buClrTx/>
              <a:defRPr/>
            </a:pPr>
            <a:r>
              <a:rPr lang="en-US" dirty="0"/>
              <a:t>Example: add new process to linked list used for scheduling queue</a:t>
            </a:r>
          </a:p>
          <a:p>
            <a:pPr marL="571500" indent="-571500">
              <a:buClrTx/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Create or expand other data structures</a:t>
            </a:r>
          </a:p>
          <a:p>
            <a:pPr marL="990600" lvl="1" indent="-304800">
              <a:buClrTx/>
              <a:defRPr/>
            </a:pPr>
            <a:r>
              <a:rPr lang="en-US" dirty="0"/>
              <a:t>Example: maintain an accounting file</a:t>
            </a:r>
          </a:p>
        </p:txBody>
      </p:sp>
    </p:spTree>
    <p:extLst>
      <p:ext uri="{BB962C8B-B14F-4D97-AF65-F5344CB8AC3E}">
        <p14:creationId xmlns:p14="http://schemas.microsoft.com/office/powerpoint/2010/main" val="21494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Switching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Process switching usually occurs when it is interrupted.</a:t>
            </a:r>
          </a:p>
          <a:p>
            <a:r>
              <a:rPr lang="en-GB" dirty="0" smtClean="0"/>
              <a:t>Mechanisms </a:t>
            </a:r>
            <a:r>
              <a:rPr lang="en-GB" dirty="0"/>
              <a:t>for Interrupting the Execution of a </a:t>
            </a:r>
            <a:r>
              <a:rPr lang="en-GB" dirty="0" smtClean="0"/>
              <a:t>Process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93925"/>
              </p:ext>
            </p:extLst>
          </p:nvPr>
        </p:nvGraphicFramePr>
        <p:xfrm>
          <a:off x="901863" y="2657317"/>
          <a:ext cx="10387647" cy="3629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187"/>
                <a:gridCol w="3920730"/>
                <a:gridCol w="3920730"/>
              </a:tblGrid>
              <a:tr h="473936">
                <a:tc>
                  <a:txBody>
                    <a:bodyPr/>
                    <a:lstStyle/>
                    <a:p>
                      <a:r>
                        <a:rPr lang="en-GB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Mechanism</a:t>
                      </a:r>
                      <a:endParaRPr lang="en-GB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861" marR="116861" marT="58431" marB="584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Cause</a:t>
                      </a:r>
                      <a:endParaRPr lang="en-GB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861" marR="116861" marT="58431" marB="584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</a:t>
                      </a:r>
                      <a:endParaRPr lang="en-GB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861" marR="116861" marT="58431" marB="584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8610">
                <a:tc>
                  <a:txBody>
                    <a:bodyPr/>
                    <a:lstStyle/>
                    <a:p>
                      <a:r>
                        <a:rPr lang="en-GB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Interrupt</a:t>
                      </a:r>
                      <a:endParaRPr lang="en-GB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861" marR="116861" marT="58431" marB="584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to the execution of the current instruction</a:t>
                      </a:r>
                      <a:endParaRPr lang="en-GB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861" marR="116861" marT="58431" marB="584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Reaction</a:t>
                      </a:r>
                      <a:r>
                        <a:rPr lang="en-GB" sz="23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an asynchronous external event</a:t>
                      </a:r>
                      <a:endParaRPr lang="en-GB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861" marR="116861" marT="58431" marB="584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610">
                <a:tc>
                  <a:txBody>
                    <a:bodyPr/>
                    <a:lstStyle/>
                    <a:p>
                      <a:r>
                        <a:rPr lang="en-GB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Trap</a:t>
                      </a:r>
                      <a:endParaRPr lang="en-GB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861" marR="116861" marT="58431" marB="584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Associated</a:t>
                      </a:r>
                      <a:r>
                        <a:rPr lang="en-GB" sz="23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the execution of the current instruction</a:t>
                      </a:r>
                      <a:endParaRPr lang="en-GB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861" marR="116861" marT="58431" marB="584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Handling of an error or an exception condition</a:t>
                      </a:r>
                      <a:endParaRPr lang="en-GB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861" marR="116861" marT="58431" marB="584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027">
                <a:tc>
                  <a:txBody>
                    <a:bodyPr/>
                    <a:lstStyle/>
                    <a:p>
                      <a:r>
                        <a:rPr lang="en-GB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Supervisor call</a:t>
                      </a:r>
                      <a:endParaRPr lang="en-GB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861" marR="116861" marT="58431" marB="584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Explicit</a:t>
                      </a:r>
                      <a:r>
                        <a:rPr lang="en-GB" sz="23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request</a:t>
                      </a:r>
                      <a:endParaRPr lang="en-GB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861" marR="116861" marT="58431" marB="584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 to an</a:t>
                      </a:r>
                      <a:r>
                        <a:rPr lang="en-GB" sz="23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operating system function</a:t>
                      </a:r>
                      <a:endParaRPr lang="en-GB" sz="2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861" marR="116861" marT="58431" marB="584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8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Switching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</a:t>
            </a:r>
          </a:p>
          <a:p>
            <a:pPr lvl="1"/>
            <a:r>
              <a:rPr lang="en-GB" dirty="0"/>
              <a:t>Due to some sort of event that is external to and independent of the currently running process</a:t>
            </a:r>
          </a:p>
          <a:p>
            <a:pPr lvl="2"/>
            <a:r>
              <a:rPr lang="en-GB" dirty="0" smtClean="0"/>
              <a:t>Clock </a:t>
            </a:r>
            <a:r>
              <a:rPr lang="en-GB" dirty="0"/>
              <a:t>interrupt</a:t>
            </a:r>
          </a:p>
          <a:p>
            <a:pPr lvl="2"/>
            <a:r>
              <a:rPr lang="en-GB" dirty="0"/>
              <a:t>I/O interrupt</a:t>
            </a:r>
          </a:p>
          <a:p>
            <a:pPr lvl="2"/>
            <a:r>
              <a:rPr lang="en-GB" dirty="0" smtClean="0"/>
              <a:t>Memory fault</a:t>
            </a:r>
          </a:p>
          <a:p>
            <a:pPr lvl="3"/>
            <a:r>
              <a:rPr lang="en-US" dirty="0"/>
              <a:t>memory address is in virtual memory so it must be brought into main </a:t>
            </a:r>
            <a:r>
              <a:rPr lang="en-US" dirty="0" smtClean="0"/>
              <a:t>memory</a:t>
            </a:r>
            <a:endParaRPr lang="en-GB" dirty="0" smtClean="0"/>
          </a:p>
          <a:p>
            <a:pPr lvl="1"/>
            <a:r>
              <a:rPr lang="en-GB" dirty="0"/>
              <a:t>Time slice</a:t>
            </a:r>
          </a:p>
          <a:p>
            <a:pPr lvl="2"/>
            <a:r>
              <a:rPr lang="en-GB" dirty="0" smtClean="0"/>
              <a:t>The </a:t>
            </a:r>
            <a:r>
              <a:rPr lang="en-GB" dirty="0"/>
              <a:t>maximum amount of time that a process can execute before being </a:t>
            </a:r>
            <a:r>
              <a:rPr lang="en-GB" dirty="0" smtClean="0"/>
              <a:t>interrupted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Switching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Trap</a:t>
            </a:r>
          </a:p>
          <a:p>
            <a:pPr lvl="1"/>
            <a:r>
              <a:rPr lang="en-GB" dirty="0"/>
              <a:t>An error or exception condition generated within the currently running process</a:t>
            </a:r>
          </a:p>
          <a:p>
            <a:pPr lvl="1"/>
            <a:r>
              <a:rPr lang="en-GB" dirty="0"/>
              <a:t>OS determines if the condition is fatal</a:t>
            </a:r>
          </a:p>
          <a:p>
            <a:pPr lvl="2"/>
            <a:r>
              <a:rPr lang="en-GB" dirty="0"/>
              <a:t>moved to the Exit state and a process switch occurs</a:t>
            </a:r>
          </a:p>
          <a:p>
            <a:pPr lvl="2"/>
            <a:r>
              <a:rPr lang="en-GB" dirty="0"/>
              <a:t>action will depend on the nature of the error</a:t>
            </a:r>
          </a:p>
          <a:p>
            <a:pPr>
              <a:defRPr/>
            </a:pPr>
            <a:r>
              <a:rPr lang="en-US" dirty="0"/>
              <a:t>Supervisor call</a:t>
            </a:r>
          </a:p>
          <a:p>
            <a:pPr lvl="1">
              <a:defRPr/>
            </a:pPr>
            <a:r>
              <a:rPr lang="en-US" dirty="0"/>
              <a:t>such as file open (the execution will be transferred to corresponding routine, which is part of operating system code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Switching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in process switching</a:t>
            </a:r>
          </a:p>
          <a:p>
            <a:pPr marL="808038" lvl="1" indent="-571500">
              <a:lnSpc>
                <a:spcPct val="90000"/>
              </a:lnSpc>
              <a:buClrTx/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Save context of processor including program counter and other registers</a:t>
            </a:r>
          </a:p>
          <a:p>
            <a:pPr marL="808038" lvl="1" indent="-571500">
              <a:lnSpc>
                <a:spcPct val="90000"/>
              </a:lnSpc>
              <a:buClrTx/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Update the process control block of </a:t>
            </a:r>
            <a:r>
              <a:rPr lang="en-US" dirty="0" smtClean="0"/>
              <a:t>the currently </a:t>
            </a:r>
            <a:r>
              <a:rPr lang="en-US" dirty="0"/>
              <a:t>running </a:t>
            </a:r>
            <a:r>
              <a:rPr lang="en-US" dirty="0" smtClean="0"/>
              <a:t> </a:t>
            </a:r>
            <a:r>
              <a:rPr lang="en-US" dirty="0"/>
              <a:t>process </a:t>
            </a:r>
            <a:r>
              <a:rPr lang="en-US" dirty="0" smtClean="0"/>
              <a:t>(</a:t>
            </a:r>
            <a:r>
              <a:rPr lang="en-US" dirty="0"/>
              <a:t>change process state, update relevant fields)</a:t>
            </a:r>
          </a:p>
          <a:p>
            <a:pPr marL="808038" lvl="1" indent="-571500">
              <a:lnSpc>
                <a:spcPct val="90000"/>
              </a:lnSpc>
              <a:buClrTx/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Move process control block to appropriate </a:t>
            </a:r>
            <a:r>
              <a:rPr lang="en-US" dirty="0" smtClean="0"/>
              <a:t>queue</a:t>
            </a:r>
            <a:endParaRPr lang="en-US" dirty="0"/>
          </a:p>
          <a:p>
            <a:pPr marL="808038" lvl="1" indent="-571500">
              <a:lnSpc>
                <a:spcPct val="90000"/>
              </a:lnSpc>
              <a:buClrTx/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Select another process for execution</a:t>
            </a:r>
          </a:p>
          <a:p>
            <a:pPr marL="808038" lvl="1" indent="-571500">
              <a:lnSpc>
                <a:spcPct val="90000"/>
              </a:lnSpc>
              <a:buClrTx/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Update the process control block of the process selected</a:t>
            </a:r>
          </a:p>
          <a:p>
            <a:pPr marL="808038" lvl="1" indent="-571500">
              <a:lnSpc>
                <a:spcPct val="90000"/>
              </a:lnSpc>
              <a:buClrTx/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Update memory-management data structures</a:t>
            </a:r>
          </a:p>
          <a:p>
            <a:pPr marL="808038" lvl="1" indent="-571500">
              <a:lnSpc>
                <a:spcPct val="90000"/>
              </a:lnSpc>
              <a:buClrTx/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Restore context of the selected </a:t>
            </a:r>
            <a:r>
              <a:rPr lang="en-US" dirty="0" smtClean="0"/>
              <a:t>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>
            <a:off x="0" y="6469062"/>
            <a:ext cx="390525" cy="390525"/>
          </a:xfrm>
          <a:prstGeom prst="rtTriangl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5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Definition: A </a:t>
            </a:r>
            <a:r>
              <a:rPr lang="en-US" dirty="0"/>
              <a:t>program in </a:t>
            </a:r>
            <a:r>
              <a:rPr lang="en-US" dirty="0" smtClean="0"/>
              <a:t>execution.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t="14465" r="32294" b="49222"/>
          <a:stretch/>
        </p:blipFill>
        <p:spPr bwMode="auto">
          <a:xfrm>
            <a:off x="1234649" y="2262301"/>
            <a:ext cx="9722076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3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Components in a process:</a:t>
            </a:r>
          </a:p>
          <a:p>
            <a:pPr lvl="1">
              <a:defRPr/>
            </a:pPr>
            <a:r>
              <a:rPr lang="en-US" dirty="0"/>
              <a:t>An executable program</a:t>
            </a:r>
          </a:p>
          <a:p>
            <a:pPr lvl="1">
              <a:defRPr/>
            </a:pPr>
            <a:r>
              <a:rPr lang="en-US" dirty="0"/>
              <a:t>Associated data needed by the program</a:t>
            </a:r>
          </a:p>
          <a:p>
            <a:pPr lvl="1">
              <a:defRPr/>
            </a:pPr>
            <a:r>
              <a:rPr lang="en-US" dirty="0"/>
              <a:t>Execution context (process state) of the </a:t>
            </a:r>
            <a:r>
              <a:rPr lang="en-US" dirty="0" smtClean="0"/>
              <a:t>program.</a:t>
            </a:r>
          </a:p>
          <a:p>
            <a:pPr lvl="2">
              <a:defRPr/>
            </a:pPr>
            <a:r>
              <a:rPr lang="en-US" dirty="0" smtClean="0"/>
              <a:t>All </a:t>
            </a:r>
            <a:r>
              <a:rPr lang="en-US" dirty="0"/>
              <a:t>information the operating system needs to manage the process, typically store in a </a:t>
            </a:r>
            <a:r>
              <a:rPr lang="en-US" b="1" dirty="0"/>
              <a:t>Process Control Block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Control Block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Contains the process </a:t>
            </a:r>
            <a:r>
              <a:rPr lang="en-US" dirty="0" smtClean="0"/>
              <a:t>elements, divided into 3 categories:</a:t>
            </a:r>
          </a:p>
          <a:p>
            <a:pPr lvl="1"/>
            <a:r>
              <a:rPr lang="en-US" dirty="0" smtClean="0"/>
              <a:t>Process Identification</a:t>
            </a:r>
          </a:p>
          <a:p>
            <a:pPr lvl="1"/>
            <a:r>
              <a:rPr lang="en-US" dirty="0" smtClean="0"/>
              <a:t>Processor State Information</a:t>
            </a:r>
          </a:p>
          <a:p>
            <a:pPr lvl="1"/>
            <a:r>
              <a:rPr lang="en-US" dirty="0" smtClean="0"/>
              <a:t>Process Control Information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Control Block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Contains </a:t>
            </a:r>
            <a:r>
              <a:rPr lang="en-US" dirty="0" smtClean="0"/>
              <a:t>3 categories of process elements:</a:t>
            </a:r>
          </a:p>
          <a:p>
            <a:pPr lvl="1"/>
            <a:r>
              <a:rPr lang="en-US" sz="3400" dirty="0" smtClean="0"/>
              <a:t>Process Identification</a:t>
            </a:r>
          </a:p>
          <a:p>
            <a:pPr lvl="2"/>
            <a:r>
              <a:rPr lang="en-US" sz="3200" dirty="0"/>
              <a:t>process </a:t>
            </a:r>
            <a:r>
              <a:rPr lang="en-US" sz="3200" dirty="0" smtClean="0"/>
              <a:t>identifier</a:t>
            </a:r>
          </a:p>
          <a:p>
            <a:pPr lvl="2"/>
            <a:r>
              <a:rPr lang="en-US" sz="3200" dirty="0" smtClean="0"/>
              <a:t>parent identifier</a:t>
            </a:r>
          </a:p>
          <a:p>
            <a:pPr lvl="2"/>
            <a:r>
              <a:rPr lang="en-US" sz="3200" dirty="0" smtClean="0"/>
              <a:t>user identifier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Control Block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Contains </a:t>
            </a:r>
            <a:r>
              <a:rPr lang="en-US" dirty="0" smtClean="0"/>
              <a:t>3 categories of process elements:</a:t>
            </a:r>
          </a:p>
          <a:p>
            <a:pPr lvl="1"/>
            <a:r>
              <a:rPr lang="en-US" sz="3400" dirty="0" smtClean="0"/>
              <a:t>Processor State Information</a:t>
            </a:r>
            <a:endParaRPr lang="en-GB" sz="3400" dirty="0" smtClean="0"/>
          </a:p>
          <a:p>
            <a:pPr lvl="2"/>
            <a:r>
              <a:rPr lang="en-GB" sz="3200" dirty="0"/>
              <a:t>User-visible registers</a:t>
            </a:r>
          </a:p>
          <a:p>
            <a:pPr lvl="2"/>
            <a:r>
              <a:rPr lang="en-GB" sz="3200" dirty="0"/>
              <a:t>Control and status registers</a:t>
            </a:r>
          </a:p>
          <a:p>
            <a:pPr lvl="3"/>
            <a:r>
              <a:rPr lang="en-GB" sz="3000" dirty="0"/>
              <a:t>Program counter</a:t>
            </a:r>
          </a:p>
          <a:p>
            <a:pPr lvl="3"/>
            <a:r>
              <a:rPr lang="en-GB" sz="3000" dirty="0"/>
              <a:t>Condition codes (result of arithmetic / logical operation)</a:t>
            </a:r>
          </a:p>
          <a:p>
            <a:pPr lvl="3"/>
            <a:r>
              <a:rPr lang="en-GB" sz="3000" dirty="0"/>
              <a:t>Status information (interrupt enabled / disabled flag, execution mode)</a:t>
            </a:r>
          </a:p>
          <a:p>
            <a:pPr lvl="2"/>
            <a:r>
              <a:rPr lang="en-GB" sz="3200" dirty="0"/>
              <a:t>Stack pointers (parameters, calling addresses for procedure / system calls are stored in stack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1140</TotalTime>
  <Words>2216</Words>
  <Application>Microsoft Office PowerPoint</Application>
  <PresentationFormat>Widescreen</PresentationFormat>
  <Paragraphs>340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Tw Cen MT</vt:lpstr>
      <vt:lpstr>Arial</vt:lpstr>
      <vt:lpstr>Calibri</vt:lpstr>
      <vt:lpstr>Symbol</vt:lpstr>
      <vt:lpstr>Times New Roman Bold</vt:lpstr>
      <vt:lpstr>Times New Roman Bold Italic</vt:lpstr>
      <vt:lpstr>Wingdings</vt:lpstr>
      <vt:lpstr>Droplet</vt:lpstr>
      <vt:lpstr>UECS2103 Operating Systems</vt:lpstr>
      <vt:lpstr>Chapter 3</vt:lpstr>
      <vt:lpstr>Typical Functions of an Operating System Kernel</vt:lpstr>
      <vt:lpstr>Process</vt:lpstr>
      <vt:lpstr>Process</vt:lpstr>
      <vt:lpstr>Process</vt:lpstr>
      <vt:lpstr>Process Control Block</vt:lpstr>
      <vt:lpstr>Process Control Block</vt:lpstr>
      <vt:lpstr>Process Control Block</vt:lpstr>
      <vt:lpstr>Process Control Block</vt:lpstr>
      <vt:lpstr>Process Control Block</vt:lpstr>
      <vt:lpstr>Process</vt:lpstr>
      <vt:lpstr>Process</vt:lpstr>
      <vt:lpstr>Process</vt:lpstr>
      <vt:lpstr>Process</vt:lpstr>
      <vt:lpstr>2-State Process Model</vt:lpstr>
      <vt:lpstr>5-State Process Model</vt:lpstr>
      <vt:lpstr>5-State Process Model</vt:lpstr>
      <vt:lpstr>5-State Process Model – State Transition</vt:lpstr>
      <vt:lpstr>5-State Process Model – State Transition</vt:lpstr>
      <vt:lpstr>5-State Process Model – State Transition</vt:lpstr>
      <vt:lpstr>5-State Process Model – State Transition</vt:lpstr>
      <vt:lpstr>5-State Process Model – State Transition</vt:lpstr>
      <vt:lpstr>5-State Process Model</vt:lpstr>
      <vt:lpstr>5-State Process Model</vt:lpstr>
      <vt:lpstr>Suspended Processes</vt:lpstr>
      <vt:lpstr>Suspended Processes</vt:lpstr>
      <vt:lpstr>Suspended Processes</vt:lpstr>
      <vt:lpstr>Suspended Processes</vt:lpstr>
      <vt:lpstr>Suspended Processes – New Transitions</vt:lpstr>
      <vt:lpstr>Suspended Processes – New Transitions</vt:lpstr>
      <vt:lpstr>Suspended Processes - Characteristics</vt:lpstr>
      <vt:lpstr>Suspended Processes - Characteristics</vt:lpstr>
      <vt:lpstr>Exercise</vt:lpstr>
      <vt:lpstr>Exercise</vt:lpstr>
      <vt:lpstr>Operating System Control Structures</vt:lpstr>
      <vt:lpstr>Operating System Control Structures</vt:lpstr>
      <vt:lpstr>OS Control Structure – Memory Table</vt:lpstr>
      <vt:lpstr>OS Control Structure – I/O Table</vt:lpstr>
      <vt:lpstr>OS Control Structure – File Table</vt:lpstr>
      <vt:lpstr>OS Control Structure – Process Table</vt:lpstr>
      <vt:lpstr>Execution Modes</vt:lpstr>
      <vt:lpstr>Process Creation</vt:lpstr>
      <vt:lpstr>Process Switching</vt:lpstr>
      <vt:lpstr>Process Switching</vt:lpstr>
      <vt:lpstr>Process Switching</vt:lpstr>
      <vt:lpstr>Process Switching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UECS2103 Operating Systems</dc:title>
  <dc:creator>KV</dc:creator>
  <cp:lastModifiedBy>KV</cp:lastModifiedBy>
  <cp:revision>219</cp:revision>
  <dcterms:created xsi:type="dcterms:W3CDTF">2016-05-26T14:07:52Z</dcterms:created>
  <dcterms:modified xsi:type="dcterms:W3CDTF">2018-05-31T17:51:09Z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