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6"/>
  </p:notesMasterIdLst>
  <p:sldIdLst>
    <p:sldId id="267" r:id="rId2"/>
    <p:sldId id="279" r:id="rId3"/>
    <p:sldId id="280" r:id="rId4"/>
    <p:sldId id="303" r:id="rId5"/>
    <p:sldId id="281" r:id="rId6"/>
    <p:sldId id="304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305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6" r:id="rId30"/>
    <p:sldId id="308" r:id="rId31"/>
    <p:sldId id="309" r:id="rId32"/>
    <p:sldId id="307" r:id="rId33"/>
    <p:sldId id="310" r:id="rId34"/>
    <p:sldId id="31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96B5F-267A-4771-BB95-01798F53D88E}" type="datetimeFigureOut">
              <a:rPr lang="en-GB" smtClean="0"/>
              <a:t>18/06/2017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62B74-DD03-48A1-9C6B-84F9BAE64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13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3501" y="154059"/>
            <a:ext cx="11845000" cy="982820"/>
          </a:xfrm>
        </p:spPr>
        <p:txBody>
          <a:bodyPr lIns="45720" rIns="45720">
            <a:normAutofit/>
          </a:bodyPr>
          <a:lstStyle>
            <a:lvl1pPr>
              <a:defRPr sz="44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173545" y="1188879"/>
            <a:ext cx="11844284" cy="5564346"/>
          </a:xfrm>
        </p:spPr>
        <p:txBody>
          <a:bodyPr lIns="45720" rIns="45720"/>
          <a:lstStyle>
            <a:lvl1pPr>
              <a:lnSpc>
                <a:spcPct val="100000"/>
              </a:lnSpc>
              <a:spcBef>
                <a:spcPts val="0"/>
              </a:spcBef>
              <a:defRPr sz="40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28600">
              <a:lnSpc>
                <a:spcPct val="100000"/>
              </a:lnSpc>
              <a:spcBef>
                <a:spcPts val="0"/>
              </a:spcBef>
              <a:defRPr sz="3700" cap="none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indent="-228600">
              <a:lnSpc>
                <a:spcPct val="100000"/>
              </a:lnSpc>
              <a:spcBef>
                <a:spcPts val="0"/>
              </a:spcBef>
              <a:defRPr sz="3400" cap="none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28600">
              <a:lnSpc>
                <a:spcPct val="100000"/>
              </a:lnSpc>
              <a:spcBef>
                <a:spcPts val="0"/>
              </a:spcBef>
              <a:defRPr sz="3100" cap="none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28600">
              <a:lnSpc>
                <a:spcPct val="100000"/>
              </a:lnSpc>
              <a:spcBef>
                <a:spcPts val="0"/>
              </a:spcBef>
              <a:defRPr sz="2800" cap="none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736" y="6638925"/>
            <a:ext cx="551543" cy="211137"/>
          </a:xfrm>
        </p:spPr>
        <p:txBody>
          <a:bodyPr lIns="18288" tIns="18288" rIns="18288" bIns="18288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3501" y="1162878"/>
            <a:ext cx="11845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1819164"/>
            <a:ext cx="10351752" cy="704962"/>
          </a:xfrm>
        </p:spPr>
        <p:txBody>
          <a:bodyPr anchor="ctr" anchorCtr="0">
            <a:noAutofit/>
          </a:bodyPr>
          <a:lstStyle>
            <a:lvl1pPr>
              <a:defRPr sz="5000" b="1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2524126"/>
            <a:ext cx="10351752" cy="15049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4600" b="1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Chapter 4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3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Multithreading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 smtClean="0"/>
              <a:t>Example: Word Processor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342457" y="1889126"/>
            <a:ext cx="9506460" cy="4606924"/>
            <a:chOff x="80" y="591"/>
            <a:chExt cx="5588" cy="2708"/>
          </a:xfrm>
        </p:grpSpPr>
        <p:pic>
          <p:nvPicPr>
            <p:cNvPr id="6" name="Picture 5" descr="2-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" t="3735" r="481" b="623"/>
            <a:stretch>
              <a:fillRect/>
            </a:stretch>
          </p:blipFill>
          <p:spPr bwMode="auto">
            <a:xfrm>
              <a:off x="80" y="591"/>
              <a:ext cx="5588" cy="2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3185" y="1302"/>
              <a:ext cx="2334" cy="1100"/>
              <a:chOff x="3185" y="1302"/>
              <a:chExt cx="2334" cy="1100"/>
            </a:xfrm>
          </p:grpSpPr>
          <p:pic>
            <p:nvPicPr>
              <p:cNvPr id="8" name="Picture 9" descr="2-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183" t="48907" r="44315" b="32338"/>
              <a:stretch>
                <a:fillRect/>
              </a:stretch>
            </p:blipFill>
            <p:spPr bwMode="auto">
              <a:xfrm>
                <a:off x="3185" y="1871"/>
                <a:ext cx="141" cy="5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 Box 10"/>
              <p:cNvSpPr txBox="1">
                <a:spLocks noChangeArrowheads="1"/>
              </p:cNvSpPr>
              <p:nvPr/>
            </p:nvSpPr>
            <p:spPr bwMode="auto">
              <a:xfrm>
                <a:off x="4901" y="1302"/>
                <a:ext cx="618" cy="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</a:rPr>
                  <a:t>Spell &amp; grammar checking</a:t>
                </a:r>
                <a:endParaRPr lang="en-GB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" name="Group 13"/>
              <p:cNvGrpSpPr>
                <a:grpSpLocks/>
              </p:cNvGrpSpPr>
              <p:nvPr/>
            </p:nvGrpSpPr>
            <p:grpSpPr bwMode="auto">
              <a:xfrm>
                <a:off x="4550" y="1482"/>
                <a:ext cx="295" cy="288"/>
                <a:chOff x="765" y="1347"/>
                <a:chExt cx="295" cy="288"/>
              </a:xfrm>
            </p:grpSpPr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86" y="1347"/>
                  <a:ext cx="27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GB" altLang="en-US" sz="3000">
                      <a:solidFill>
                        <a:srgbClr val="000000"/>
                      </a:solidFill>
                      <a:sym typeface="Wingdings" panose="05000000000000000000" pitchFamily="2" charset="2"/>
                    </a:rPr>
                    <a:t></a:t>
                  </a:r>
                </a:p>
              </p:txBody>
            </p:sp>
            <p:sp>
              <p:nvSpPr>
                <p:cNvPr id="1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765" y="1355"/>
                  <a:ext cx="236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GB" altLang="en-US" sz="1000">
                      <a:solidFill>
                        <a:srgbClr val="000000"/>
                      </a:solidFill>
                      <a:sym typeface="Wingdings" panose="05000000000000000000" pitchFamily="2" charset="2"/>
                    </a:rPr>
                    <a:t>ABC</a:t>
                  </a:r>
                </a:p>
              </p:txBody>
            </p:sp>
          </p:grpSp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 flipV="1">
                <a:off x="3254" y="1570"/>
                <a:ext cx="1302" cy="3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426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Multithreading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Dispatcher accepts new request and passes it to an idle worker</a:t>
            </a:r>
            <a:r>
              <a:rPr lang="en-US" altLang="en-US" dirty="0" smtClean="0"/>
              <a:t>. </a:t>
            </a:r>
            <a:r>
              <a:rPr lang="en-US" altLang="en-US" dirty="0"/>
              <a:t>Worker tries to get the page from cache, if not in cache, read from disk (blocked)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4" name="Picture 17" descr="2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16" y="3104877"/>
            <a:ext cx="5231942" cy="346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3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Multithreading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Suspending a process involves suspending all threads of the process since all threads share the same address space</a:t>
            </a:r>
          </a:p>
          <a:p>
            <a:pPr>
              <a:defRPr/>
            </a:pPr>
            <a:r>
              <a:rPr lang="en-US" dirty="0"/>
              <a:t>Termination of a process, terminates all threads within the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 States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States associated with a change in thread state</a:t>
            </a:r>
          </a:p>
          <a:p>
            <a:pPr lvl="1">
              <a:defRPr/>
            </a:pPr>
            <a:r>
              <a:rPr lang="en-US" dirty="0" smtClean="0"/>
              <a:t>Spawn</a:t>
            </a:r>
          </a:p>
          <a:p>
            <a:pPr lvl="2">
              <a:defRPr/>
            </a:pPr>
            <a:r>
              <a:rPr lang="en-US" dirty="0" smtClean="0"/>
              <a:t>Spawn </a:t>
            </a:r>
            <a:r>
              <a:rPr lang="en-US" dirty="0"/>
              <a:t>another thread</a:t>
            </a:r>
          </a:p>
          <a:p>
            <a:pPr lvl="1">
              <a:defRPr/>
            </a:pPr>
            <a:r>
              <a:rPr lang="en-US" dirty="0"/>
              <a:t>Block</a:t>
            </a:r>
          </a:p>
          <a:p>
            <a:pPr lvl="1">
              <a:defRPr/>
            </a:pPr>
            <a:r>
              <a:rPr lang="en-US" dirty="0"/>
              <a:t>Unblock</a:t>
            </a:r>
          </a:p>
          <a:p>
            <a:pPr lvl="1">
              <a:defRPr/>
            </a:pPr>
            <a:r>
              <a:rPr lang="en-US" dirty="0" smtClean="0"/>
              <a:t>Finish</a:t>
            </a:r>
          </a:p>
          <a:p>
            <a:pPr lvl="2">
              <a:defRPr/>
            </a:pPr>
            <a:r>
              <a:rPr lang="en-US" dirty="0" smtClean="0"/>
              <a:t>Deallocate </a:t>
            </a:r>
            <a:r>
              <a:rPr lang="en-US" dirty="0"/>
              <a:t>register context and </a:t>
            </a:r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Procedure Call (Single Thread)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2670655" y="1373902"/>
            <a:ext cx="6850063" cy="5072062"/>
            <a:chOff x="738" y="555"/>
            <a:chExt cx="4315" cy="3195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1" r="4549"/>
            <a:stretch>
              <a:fillRect/>
            </a:stretch>
          </p:blipFill>
          <p:spPr bwMode="auto">
            <a:xfrm>
              <a:off x="738" y="555"/>
              <a:ext cx="4314" cy="2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5" t="60603" r="4697" b="21280"/>
            <a:stretch>
              <a:fillRect/>
            </a:stretch>
          </p:blipFill>
          <p:spPr bwMode="auto">
            <a:xfrm>
              <a:off x="740" y="3113"/>
              <a:ext cx="4313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38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Procedure Call </a:t>
            </a:r>
            <a:r>
              <a:rPr lang="en-US" dirty="0" smtClean="0"/>
              <a:t>(Multithread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" t="772" r="20850" b="20976"/>
          <a:stretch>
            <a:fillRect/>
          </a:stretch>
        </p:blipFill>
        <p:spPr>
          <a:xfrm>
            <a:off x="2625412" y="1327035"/>
            <a:ext cx="6940550" cy="516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52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Multiprogramming on Uniprocessor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" t="5119" r="2026" b="28177"/>
          <a:stretch>
            <a:fillRect/>
          </a:stretch>
        </p:blipFill>
        <p:spPr>
          <a:xfrm>
            <a:off x="1838012" y="1316152"/>
            <a:ext cx="85153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4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Multithreading - </a:t>
            </a:r>
            <a:r>
              <a:rPr lang="en-GB" dirty="0" smtClean="0"/>
              <a:t>Synchronisation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 smtClean="0"/>
              <a:t>It is necessary to synchronize the activities of the various threads</a:t>
            </a:r>
          </a:p>
          <a:p>
            <a:pPr lvl="1">
              <a:defRPr/>
            </a:pPr>
            <a:r>
              <a:rPr lang="en-GB" dirty="0"/>
              <a:t>all threads of a process share the same address space and other resources</a:t>
            </a:r>
          </a:p>
          <a:p>
            <a:pPr lvl="1">
              <a:defRPr/>
            </a:pPr>
            <a:r>
              <a:rPr lang="en-GB" dirty="0"/>
              <a:t>any alteration of a resource by one thread affects the other threads in the same </a:t>
            </a:r>
            <a:r>
              <a:rPr lang="en-GB" dirty="0" smtClean="0"/>
              <a:t>process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1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Multithreading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2 categories of thread implementation:</a:t>
            </a:r>
          </a:p>
          <a:p>
            <a:pPr lvl="1">
              <a:defRPr/>
            </a:pPr>
            <a:r>
              <a:rPr lang="en-US" dirty="0"/>
              <a:t>User-level threads (ULT)</a:t>
            </a:r>
          </a:p>
          <a:p>
            <a:pPr lvl="1">
              <a:defRPr/>
            </a:pPr>
            <a:r>
              <a:rPr lang="en-US" dirty="0"/>
              <a:t>Kernel-level threads (KLT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User-Level Threads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GB" dirty="0"/>
              <a:t>All thread management is done by the application</a:t>
            </a:r>
          </a:p>
          <a:p>
            <a:pPr>
              <a:defRPr/>
            </a:pPr>
            <a:r>
              <a:rPr lang="en-GB" dirty="0"/>
              <a:t>The kernel is not aware of the existence of threads (schedule on process basis &amp; assign single process state)</a:t>
            </a:r>
          </a:p>
          <a:p>
            <a:pPr>
              <a:defRPr/>
            </a:pPr>
            <a:r>
              <a:rPr lang="en-GB" dirty="0"/>
              <a:t>Applications can be programmed to be multithreaded using threads library that contains code for </a:t>
            </a:r>
          </a:p>
          <a:p>
            <a:pPr lvl="1">
              <a:defRPr/>
            </a:pPr>
            <a:r>
              <a:rPr lang="en-GB" dirty="0"/>
              <a:t>creating and destroying threads</a:t>
            </a:r>
          </a:p>
          <a:p>
            <a:pPr lvl="1">
              <a:defRPr/>
            </a:pPr>
            <a:r>
              <a:rPr lang="en-GB" dirty="0"/>
              <a:t>passing messages and data between threads</a:t>
            </a:r>
          </a:p>
          <a:p>
            <a:pPr lvl="1">
              <a:defRPr/>
            </a:pPr>
            <a:r>
              <a:rPr lang="en-GB" dirty="0"/>
              <a:t>scheduling thread execution</a:t>
            </a:r>
          </a:p>
          <a:p>
            <a:pPr lvl="1">
              <a:defRPr/>
            </a:pPr>
            <a:r>
              <a:rPr lang="en-GB" dirty="0"/>
              <a:t>saving and restoring thread </a:t>
            </a:r>
            <a:r>
              <a:rPr lang="en-GB" dirty="0" smtClean="0"/>
              <a:t>contexts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5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Multithreading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Operating system supports multiple threads of execution within a single process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" t="4332" r="1662" b="11943"/>
          <a:stretch>
            <a:fillRect/>
          </a:stretch>
        </p:blipFill>
        <p:spPr bwMode="auto">
          <a:xfrm>
            <a:off x="3104837" y="2513990"/>
            <a:ext cx="5981700" cy="389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86150" y="6432827"/>
            <a:ext cx="21768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Single-threaded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7779" y="6432827"/>
            <a:ext cx="21768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Multithreaded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9284" y="3518570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MS-DOS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9284" y="5694212"/>
            <a:ext cx="73577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UNIX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4037" y="3518570"/>
            <a:ext cx="5818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JRE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07092" y="5694212"/>
            <a:ext cx="236282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Windows, Solaris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Linux, new UNIX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ULT States vs. Process States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Suppose thread 2 in process B is </a:t>
            </a:r>
            <a:r>
              <a:rPr lang="en-GB" dirty="0" smtClean="0"/>
              <a:t>executing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1147" r="50497" b="54649"/>
          <a:stretch>
            <a:fillRect/>
          </a:stretch>
        </p:blipFill>
        <p:spPr>
          <a:xfrm>
            <a:off x="3266747" y="1933416"/>
            <a:ext cx="5657880" cy="395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0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ULT States vs. Process States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Possible occurrence 1:</a:t>
            </a:r>
          </a:p>
          <a:p>
            <a:pPr lvl="1">
              <a:defRPr/>
            </a:pPr>
            <a:r>
              <a:rPr lang="en-GB" dirty="0"/>
              <a:t>Application in thread 2 makes a I/O call that blocks process B, the kernel switches to another process. Thread 2 is perceived in Running state by the thread library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0" t="1147" r="1683" b="54649"/>
          <a:stretch>
            <a:fillRect/>
          </a:stretch>
        </p:blipFill>
        <p:spPr>
          <a:xfrm>
            <a:off x="3895099" y="3558243"/>
            <a:ext cx="4401176" cy="309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69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ULT States vs. Process States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Possible occurrence </a:t>
            </a:r>
            <a:r>
              <a:rPr lang="en-GB" dirty="0" smtClean="0"/>
              <a:t>2:</a:t>
            </a:r>
          </a:p>
          <a:p>
            <a:pPr lvl="1">
              <a:defRPr/>
            </a:pPr>
            <a:r>
              <a:rPr lang="en-GB" dirty="0"/>
              <a:t>Process B exhausted its time slice and is placed in Ready state, but the data structure managed by thread library shows that thread 2 is still running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" t="46275" r="50481" b="10843"/>
          <a:stretch>
            <a:fillRect/>
          </a:stretch>
        </p:blipFill>
        <p:spPr>
          <a:xfrm>
            <a:off x="3903864" y="3502181"/>
            <a:ext cx="4383646" cy="296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ULT States vs. Process States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Possible occurrence </a:t>
            </a:r>
            <a:r>
              <a:rPr lang="en-GB" dirty="0" smtClean="0"/>
              <a:t>3:</a:t>
            </a:r>
          </a:p>
          <a:p>
            <a:pPr lvl="1">
              <a:defRPr/>
            </a:pPr>
            <a:r>
              <a:rPr lang="en-GB" dirty="0"/>
              <a:t>Thread 2 needs some actions performed by thread 1. Thread 2 is blocked and thread 1 is executing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0" t="46429" r="1683" b="10997"/>
          <a:stretch>
            <a:fillRect/>
          </a:stretch>
        </p:blipFill>
        <p:spPr>
          <a:xfrm>
            <a:off x="3826355" y="3138488"/>
            <a:ext cx="4538663" cy="30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8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Thread switching does not require kernel mode privileges </a:t>
            </a:r>
            <a:r>
              <a:rPr lang="en-GB" dirty="0">
                <a:latin typeface="Symbol" panose="05050102010706020507" pitchFamily="18" charset="2"/>
              </a:rPr>
              <a:t></a:t>
            </a:r>
            <a:r>
              <a:rPr lang="en-GB" dirty="0"/>
              <a:t> save the overhead of mode switches</a:t>
            </a:r>
          </a:p>
          <a:p>
            <a:pPr>
              <a:defRPr/>
            </a:pPr>
            <a:r>
              <a:rPr lang="en-GB" dirty="0"/>
              <a:t>Scheduling algorithm can be tailored to application without disturbing OS scheduler.</a:t>
            </a:r>
          </a:p>
          <a:p>
            <a:pPr>
              <a:defRPr/>
            </a:pPr>
            <a:r>
              <a:rPr lang="en-GB" dirty="0"/>
              <a:t>Can run on any OS. Threads library is a set of application-level utilities.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3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 of 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When a ULT makes a system call, all of the threads in the process are blocked.</a:t>
            </a:r>
          </a:p>
          <a:p>
            <a:pPr>
              <a:defRPr/>
            </a:pPr>
            <a:r>
              <a:rPr lang="en-GB" dirty="0"/>
              <a:t>Multithreaded application cannot take advantage of multiprocessing in a pure ULT strategy </a:t>
            </a:r>
            <a:r>
              <a:rPr lang="en-GB" dirty="0">
                <a:latin typeface="Symbol" panose="05050102010706020507" pitchFamily="18" charset="2"/>
              </a:rPr>
              <a:t></a:t>
            </a:r>
            <a:r>
              <a:rPr lang="en-GB" dirty="0"/>
              <a:t> one process is assigned to one processor </a:t>
            </a:r>
            <a:r>
              <a:rPr lang="en-GB" dirty="0">
                <a:latin typeface="Symbol" panose="05050102010706020507" pitchFamily="18" charset="2"/>
              </a:rPr>
              <a:t></a:t>
            </a:r>
            <a:r>
              <a:rPr lang="en-GB" dirty="0"/>
              <a:t> only one thread can execute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5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Kernel Level Threads (KLTs)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Thread management done by the kernel.</a:t>
            </a:r>
          </a:p>
          <a:p>
            <a:pPr>
              <a:defRPr/>
            </a:pPr>
            <a:r>
              <a:rPr lang="en-US" dirty="0"/>
              <a:t>Windows is an example of this approach</a:t>
            </a:r>
          </a:p>
          <a:p>
            <a:pPr>
              <a:defRPr/>
            </a:pPr>
            <a:r>
              <a:rPr lang="en-US" dirty="0"/>
              <a:t>No thread management code in application area, only application  programming interface (API) to the kernel thread facility.</a:t>
            </a:r>
          </a:p>
          <a:p>
            <a:pPr>
              <a:defRPr/>
            </a:pPr>
            <a:r>
              <a:rPr lang="en-US" dirty="0"/>
              <a:t>Kernel maintains context information for the process and the threads</a:t>
            </a:r>
          </a:p>
          <a:p>
            <a:pPr>
              <a:defRPr/>
            </a:pPr>
            <a:r>
              <a:rPr lang="en-US" dirty="0"/>
              <a:t>Scheduling is done on a thread basis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Kernel Level Threads (KLTs)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Advantages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The </a:t>
            </a:r>
            <a:r>
              <a:rPr lang="en-US" dirty="0"/>
              <a:t>kernel can simultaneously schedule multiple threads from a process on multiple processors.</a:t>
            </a:r>
          </a:p>
          <a:p>
            <a:pPr lvl="1">
              <a:defRPr/>
            </a:pPr>
            <a:r>
              <a:rPr lang="en-US" dirty="0"/>
              <a:t>If the thread is blocked, the kernel can schedule another thread from the same process.</a:t>
            </a:r>
          </a:p>
          <a:p>
            <a:pPr lvl="1">
              <a:defRPr/>
            </a:pPr>
            <a:r>
              <a:rPr lang="en-US" dirty="0"/>
              <a:t>The kernel themselves can be multithreaded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Disadvantage</a:t>
            </a:r>
          </a:p>
          <a:p>
            <a:pPr lvl="1">
              <a:defRPr/>
            </a:pPr>
            <a:r>
              <a:rPr lang="en-US" dirty="0"/>
              <a:t>The transfer of control to another thread in the same process requires a mode switch to the kernel.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Combined </a:t>
            </a:r>
            <a:r>
              <a:rPr lang="en-US" dirty="0" smtClean="0"/>
              <a:t>Approaches of ULTs and KLTs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3545" y="1188878"/>
            <a:ext cx="11844284" cy="56691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Example is Solaris</a:t>
            </a:r>
          </a:p>
          <a:p>
            <a:pPr>
              <a:defRPr/>
            </a:pPr>
            <a:r>
              <a:rPr lang="en-US" dirty="0"/>
              <a:t>Thread creation done in the user space</a:t>
            </a:r>
          </a:p>
          <a:p>
            <a:pPr>
              <a:defRPr/>
            </a:pPr>
            <a:r>
              <a:rPr lang="en-US" dirty="0"/>
              <a:t>Scheduling and synchronization of threads within </a:t>
            </a:r>
            <a:r>
              <a:rPr lang="en-US" dirty="0" smtClean="0"/>
              <a:t>application.</a:t>
            </a:r>
            <a:endParaRPr lang="en-US" dirty="0"/>
          </a:p>
          <a:p>
            <a:pPr>
              <a:defRPr/>
            </a:pPr>
            <a:r>
              <a:rPr lang="en-US" dirty="0"/>
              <a:t>ULTs from an application are mapped onto KLTs.</a:t>
            </a:r>
          </a:p>
          <a:p>
            <a:pPr>
              <a:defRPr/>
            </a:pPr>
            <a:r>
              <a:rPr lang="en-US" dirty="0"/>
              <a:t>Multiple threads can run concurrently on multiple processors</a:t>
            </a:r>
          </a:p>
          <a:p>
            <a:pPr>
              <a:defRPr/>
            </a:pPr>
            <a:r>
              <a:rPr lang="en-US" dirty="0"/>
              <a:t>A blocking system call need not block the entire process.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</a:t>
            </a:r>
            <a:r>
              <a:rPr lang="en-GB" dirty="0"/>
              <a:t>: Valve Game </a:t>
            </a:r>
            <a:r>
              <a:rPr lang="en-GB" dirty="0" smtClean="0"/>
              <a:t>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3545" y="1188878"/>
            <a:ext cx="11844284" cy="56691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i="1" dirty="0"/>
              <a:t>Source</a:t>
            </a:r>
            <a:r>
              <a:rPr lang="en-GB" dirty="0"/>
              <a:t> engine </a:t>
            </a:r>
            <a:r>
              <a:rPr lang="en-GB" dirty="0" smtClean="0"/>
              <a:t>uses multithreading </a:t>
            </a:r>
            <a:r>
              <a:rPr lang="en-GB" dirty="0"/>
              <a:t>to exploit the power of multicore </a:t>
            </a:r>
            <a:r>
              <a:rPr lang="en-GB" dirty="0" smtClean="0"/>
              <a:t>processor</a:t>
            </a:r>
          </a:p>
          <a:p>
            <a:pPr>
              <a:defRPr/>
            </a:pPr>
            <a:r>
              <a:rPr lang="en-GB" dirty="0" smtClean="0"/>
              <a:t>Threading </a:t>
            </a:r>
            <a:r>
              <a:rPr lang="en-GB" dirty="0"/>
              <a:t>granularity </a:t>
            </a:r>
            <a:r>
              <a:rPr lang="en-GB" dirty="0" smtClean="0"/>
              <a:t>options:</a:t>
            </a:r>
          </a:p>
          <a:p>
            <a:pPr lvl="1">
              <a:defRPr/>
            </a:pPr>
            <a:r>
              <a:rPr lang="en-GB" dirty="0"/>
              <a:t>Coarse </a:t>
            </a:r>
            <a:r>
              <a:rPr lang="en-GB" dirty="0" smtClean="0"/>
              <a:t>threading</a:t>
            </a:r>
            <a:endParaRPr lang="en-GB" dirty="0"/>
          </a:p>
          <a:p>
            <a:pPr lvl="1">
              <a:defRPr/>
            </a:pPr>
            <a:r>
              <a:rPr lang="en-GB" dirty="0"/>
              <a:t>Fine-grained </a:t>
            </a:r>
            <a:r>
              <a:rPr lang="en-GB" dirty="0" smtClean="0"/>
              <a:t>threading</a:t>
            </a:r>
          </a:p>
          <a:p>
            <a:pPr lvl="1">
              <a:defRPr/>
            </a:pPr>
            <a:r>
              <a:rPr lang="en-GB" dirty="0"/>
              <a:t>Hybrid </a:t>
            </a:r>
            <a:r>
              <a:rPr lang="en-GB" dirty="0" smtClean="0"/>
              <a:t>threading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Multithreading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dirty="0"/>
              <a:t>process is defined as the unit of resource allocation and a unit of </a:t>
            </a:r>
            <a:r>
              <a:rPr lang="en-US" dirty="0" smtClean="0"/>
              <a:t>protection.</a:t>
            </a:r>
          </a:p>
          <a:p>
            <a:pPr lvl="1">
              <a:defRPr/>
            </a:pPr>
            <a:r>
              <a:rPr lang="en-US" dirty="0"/>
              <a:t>A virtual address space that holds the process </a:t>
            </a:r>
            <a:r>
              <a:rPr lang="en-US" dirty="0" smtClean="0"/>
              <a:t>image.</a:t>
            </a:r>
          </a:p>
          <a:p>
            <a:pPr lvl="1">
              <a:defRPr/>
            </a:pPr>
            <a:r>
              <a:rPr lang="en-GB" dirty="0"/>
              <a:t>Protected access to:</a:t>
            </a:r>
          </a:p>
          <a:p>
            <a:pPr lvl="2">
              <a:defRPr/>
            </a:pPr>
            <a:r>
              <a:rPr lang="en-GB" dirty="0"/>
              <a:t>processors</a:t>
            </a:r>
          </a:p>
          <a:p>
            <a:pPr lvl="2">
              <a:defRPr/>
            </a:pPr>
            <a:r>
              <a:rPr lang="en-GB" dirty="0"/>
              <a:t>other processes </a:t>
            </a:r>
          </a:p>
          <a:p>
            <a:pPr lvl="2">
              <a:defRPr/>
            </a:pPr>
            <a:r>
              <a:rPr lang="en-GB" dirty="0"/>
              <a:t>files</a:t>
            </a:r>
          </a:p>
          <a:p>
            <a:pPr lvl="2">
              <a:defRPr/>
            </a:pPr>
            <a:r>
              <a:rPr lang="en-GB" dirty="0"/>
              <a:t>I/O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</a:t>
            </a:r>
            <a:r>
              <a:rPr lang="en-GB" dirty="0"/>
              <a:t>: Valve Game </a:t>
            </a:r>
            <a:r>
              <a:rPr lang="en-GB" dirty="0" smtClean="0"/>
              <a:t>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3545" y="1188878"/>
            <a:ext cx="11844284" cy="56691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Coarse threading</a:t>
            </a:r>
            <a:r>
              <a:rPr lang="en-GB" dirty="0" smtClean="0"/>
              <a:t>:</a:t>
            </a:r>
          </a:p>
          <a:p>
            <a:pPr lvl="1">
              <a:defRPr/>
            </a:pPr>
            <a:r>
              <a:rPr lang="en-GB" dirty="0"/>
              <a:t>Individual </a:t>
            </a:r>
            <a:r>
              <a:rPr lang="en-GB" dirty="0" smtClean="0"/>
              <a:t>systems (</a:t>
            </a:r>
            <a:r>
              <a:rPr lang="en-GB" dirty="0"/>
              <a:t>modules</a:t>
            </a:r>
            <a:r>
              <a:rPr lang="en-GB" dirty="0" smtClean="0"/>
              <a:t>), </a:t>
            </a:r>
            <a:r>
              <a:rPr lang="en-GB" dirty="0"/>
              <a:t>are assigned </a:t>
            </a:r>
            <a:r>
              <a:rPr lang="en-GB" dirty="0" smtClean="0"/>
              <a:t>to individual processors.</a:t>
            </a:r>
          </a:p>
          <a:p>
            <a:pPr lvl="2">
              <a:defRPr/>
            </a:pPr>
            <a:r>
              <a:rPr lang="en-GB" dirty="0" smtClean="0"/>
              <a:t>Rendering on </a:t>
            </a:r>
            <a:r>
              <a:rPr lang="en-GB" dirty="0"/>
              <a:t>one processor, AI (artificial intelligence) on another, physics on </a:t>
            </a:r>
            <a:r>
              <a:rPr lang="en-GB" dirty="0" smtClean="0"/>
              <a:t>another, and </a:t>
            </a:r>
            <a:r>
              <a:rPr lang="en-GB" dirty="0"/>
              <a:t>so </a:t>
            </a:r>
            <a:r>
              <a:rPr lang="en-GB" dirty="0" smtClean="0"/>
              <a:t>on.</a:t>
            </a:r>
          </a:p>
          <a:p>
            <a:pPr>
              <a:defRPr/>
            </a:pPr>
            <a:r>
              <a:rPr lang="en-GB" dirty="0"/>
              <a:t>Fine-grained threading</a:t>
            </a:r>
          </a:p>
          <a:p>
            <a:pPr lvl="1">
              <a:defRPr/>
            </a:pPr>
            <a:r>
              <a:rPr lang="en-GB" dirty="0"/>
              <a:t>similar or identical tasks are spread </a:t>
            </a:r>
            <a:r>
              <a:rPr lang="en-GB" dirty="0" smtClean="0"/>
              <a:t>across multiple processors. Example</a:t>
            </a:r>
            <a:r>
              <a:rPr lang="en-GB" dirty="0"/>
              <a:t>, a loop that iterates over an array of </a:t>
            </a:r>
            <a:r>
              <a:rPr lang="en-GB" dirty="0" smtClean="0"/>
              <a:t>data can be split </a:t>
            </a:r>
            <a:r>
              <a:rPr lang="en-GB" dirty="0"/>
              <a:t>up into a </a:t>
            </a:r>
            <a:r>
              <a:rPr lang="en-GB" dirty="0" smtClean="0"/>
              <a:t>few parallel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</a:t>
            </a:r>
            <a:r>
              <a:rPr lang="en-GB" dirty="0"/>
              <a:t>: Valve Game </a:t>
            </a:r>
            <a:r>
              <a:rPr lang="en-GB" dirty="0" smtClean="0"/>
              <a:t>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3545" y="1188878"/>
            <a:ext cx="11844284" cy="56691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 smtClean="0"/>
              <a:t>Hybrid threading:</a:t>
            </a:r>
          </a:p>
          <a:p>
            <a:pPr lvl="1">
              <a:defRPr/>
            </a:pPr>
            <a:r>
              <a:rPr lang="en-GB" dirty="0" smtClean="0"/>
              <a:t>Use fine-grained </a:t>
            </a:r>
            <a:r>
              <a:rPr lang="en-GB" dirty="0"/>
              <a:t>threading </a:t>
            </a:r>
            <a:r>
              <a:rPr lang="en-GB" dirty="0" smtClean="0"/>
              <a:t>for some </a:t>
            </a:r>
            <a:r>
              <a:rPr lang="en-GB" dirty="0"/>
              <a:t>systems and single threading for other </a:t>
            </a:r>
            <a:r>
              <a:rPr lang="en-GB" dirty="0" smtClean="0"/>
              <a:t>systems</a:t>
            </a:r>
          </a:p>
          <a:p>
            <a:pPr>
              <a:defRPr/>
            </a:pPr>
            <a:r>
              <a:rPr lang="en-GB" dirty="0" smtClean="0"/>
              <a:t>Hybrid </a:t>
            </a:r>
            <a:r>
              <a:rPr lang="en-GB" dirty="0"/>
              <a:t>threading approach was the most promising </a:t>
            </a:r>
            <a:r>
              <a:rPr lang="en-GB" dirty="0" smtClean="0"/>
              <a:t>and would </a:t>
            </a:r>
            <a:r>
              <a:rPr lang="en-GB" dirty="0"/>
              <a:t>scale the best, as multicore systems with 8 or 16 processors became available</a:t>
            </a:r>
            <a:r>
              <a:rPr lang="en-GB" dirty="0" smtClean="0"/>
              <a:t>.</a:t>
            </a:r>
          </a:p>
          <a:p>
            <a:pPr>
              <a:defRPr/>
            </a:pPr>
            <a:r>
              <a:rPr lang="en-GB" dirty="0" smtClean="0"/>
              <a:t>Certain systems can be </a:t>
            </a:r>
            <a:r>
              <a:rPr lang="en-GB" dirty="0"/>
              <a:t>permanently assigned</a:t>
            </a:r>
            <a:br>
              <a:rPr lang="en-GB" dirty="0"/>
            </a:br>
            <a:r>
              <a:rPr lang="en-GB" dirty="0"/>
              <a:t>to a single </a:t>
            </a:r>
            <a:r>
              <a:rPr lang="en-GB" dirty="0" smtClean="0"/>
              <a:t>processor, example, sound mixing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/>
              <a:t>little user </a:t>
            </a:r>
            <a:r>
              <a:rPr lang="en-GB" dirty="0" smtClean="0"/>
              <a:t>interaction, </a:t>
            </a:r>
            <a:r>
              <a:rPr lang="en-GB" dirty="0"/>
              <a:t>works on its own </a:t>
            </a:r>
            <a:r>
              <a:rPr lang="en-GB" dirty="0" smtClean="0"/>
              <a:t>set of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8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</a:t>
            </a:r>
            <a:r>
              <a:rPr lang="en-GB" dirty="0"/>
              <a:t>: Valve Game </a:t>
            </a:r>
            <a:r>
              <a:rPr lang="en-GB" dirty="0" smtClean="0"/>
              <a:t>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3545" y="1188878"/>
            <a:ext cx="11844284" cy="5669121"/>
          </a:xfrm>
        </p:spPr>
        <p:txBody>
          <a:bodyPr>
            <a:normAutofit/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2418723" y="1309742"/>
            <a:ext cx="7353928" cy="5351192"/>
            <a:chOff x="1192" y="1105"/>
            <a:chExt cx="3481" cy="2533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545" y="1105"/>
              <a:ext cx="772" cy="142"/>
            </a:xfrm>
            <a:custGeom>
              <a:avLst/>
              <a:gdLst>
                <a:gd name="T0" fmla="*/ 1667 w 1667"/>
                <a:gd name="T1" fmla="*/ 211 h 307"/>
                <a:gd name="T2" fmla="*/ 1667 w 1667"/>
                <a:gd name="T3" fmla="*/ 211 h 307"/>
                <a:gd name="T4" fmla="*/ 1571 w 1667"/>
                <a:gd name="T5" fmla="*/ 307 h 307"/>
                <a:gd name="T6" fmla="*/ 96 w 1667"/>
                <a:gd name="T7" fmla="*/ 307 h 307"/>
                <a:gd name="T8" fmla="*/ 0 w 1667"/>
                <a:gd name="T9" fmla="*/ 211 h 307"/>
                <a:gd name="T10" fmla="*/ 0 w 1667"/>
                <a:gd name="T11" fmla="*/ 96 h 307"/>
                <a:gd name="T12" fmla="*/ 96 w 1667"/>
                <a:gd name="T13" fmla="*/ 0 h 307"/>
                <a:gd name="T14" fmla="*/ 1571 w 1667"/>
                <a:gd name="T15" fmla="*/ 0 h 307"/>
                <a:gd name="T16" fmla="*/ 1667 w 1667"/>
                <a:gd name="T17" fmla="*/ 96 h 307"/>
                <a:gd name="T18" fmla="*/ 1667 w 1667"/>
                <a:gd name="T19" fmla="*/ 2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7" h="307">
                  <a:moveTo>
                    <a:pt x="1667" y="211"/>
                  </a:moveTo>
                  <a:lnTo>
                    <a:pt x="1667" y="211"/>
                  </a:lnTo>
                  <a:cubicBezTo>
                    <a:pt x="1667" y="264"/>
                    <a:pt x="1624" y="307"/>
                    <a:pt x="1571" y="307"/>
                  </a:cubicBezTo>
                  <a:lnTo>
                    <a:pt x="96" y="307"/>
                  </a:lnTo>
                  <a:cubicBezTo>
                    <a:pt x="43" y="307"/>
                    <a:pt x="0" y="264"/>
                    <a:pt x="0" y="211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1571" y="0"/>
                  </a:lnTo>
                  <a:cubicBezTo>
                    <a:pt x="1624" y="0"/>
                    <a:pt x="1667" y="43"/>
                    <a:pt x="1667" y="96"/>
                  </a:cubicBezTo>
                  <a:lnTo>
                    <a:pt x="1667" y="211"/>
                  </a:lnTo>
                  <a:close/>
                </a:path>
              </a:pathLst>
            </a:custGeom>
            <a:solidFill>
              <a:srgbClr val="BFE7C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545" y="1105"/>
              <a:ext cx="772" cy="142"/>
            </a:xfrm>
            <a:custGeom>
              <a:avLst/>
              <a:gdLst>
                <a:gd name="T0" fmla="*/ 1667 w 1667"/>
                <a:gd name="T1" fmla="*/ 211 h 307"/>
                <a:gd name="T2" fmla="*/ 1667 w 1667"/>
                <a:gd name="T3" fmla="*/ 211 h 307"/>
                <a:gd name="T4" fmla="*/ 1571 w 1667"/>
                <a:gd name="T5" fmla="*/ 307 h 307"/>
                <a:gd name="T6" fmla="*/ 96 w 1667"/>
                <a:gd name="T7" fmla="*/ 307 h 307"/>
                <a:gd name="T8" fmla="*/ 0 w 1667"/>
                <a:gd name="T9" fmla="*/ 211 h 307"/>
                <a:gd name="T10" fmla="*/ 0 w 1667"/>
                <a:gd name="T11" fmla="*/ 96 h 307"/>
                <a:gd name="T12" fmla="*/ 96 w 1667"/>
                <a:gd name="T13" fmla="*/ 0 h 307"/>
                <a:gd name="T14" fmla="*/ 1571 w 1667"/>
                <a:gd name="T15" fmla="*/ 0 h 307"/>
                <a:gd name="T16" fmla="*/ 1667 w 1667"/>
                <a:gd name="T17" fmla="*/ 96 h 307"/>
                <a:gd name="T18" fmla="*/ 1667 w 1667"/>
                <a:gd name="T19" fmla="*/ 211 h 307"/>
                <a:gd name="T20" fmla="*/ 1667 w 1667"/>
                <a:gd name="T21" fmla="*/ 2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7" h="307">
                  <a:moveTo>
                    <a:pt x="1667" y="211"/>
                  </a:moveTo>
                  <a:lnTo>
                    <a:pt x="1667" y="211"/>
                  </a:lnTo>
                  <a:cubicBezTo>
                    <a:pt x="1667" y="264"/>
                    <a:pt x="1624" y="307"/>
                    <a:pt x="1571" y="307"/>
                  </a:cubicBezTo>
                  <a:lnTo>
                    <a:pt x="96" y="307"/>
                  </a:lnTo>
                  <a:cubicBezTo>
                    <a:pt x="43" y="307"/>
                    <a:pt x="0" y="264"/>
                    <a:pt x="0" y="211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1571" y="0"/>
                  </a:lnTo>
                  <a:cubicBezTo>
                    <a:pt x="1624" y="0"/>
                    <a:pt x="1667" y="43"/>
                    <a:pt x="1667" y="96"/>
                  </a:cubicBezTo>
                  <a:lnTo>
                    <a:pt x="1667" y="211"/>
                  </a:lnTo>
                  <a:lnTo>
                    <a:pt x="1667" y="211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814" y="1125"/>
              <a:ext cx="307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Render</a:t>
              </a:r>
              <a:endPara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192" y="1470"/>
              <a:ext cx="773" cy="142"/>
            </a:xfrm>
            <a:custGeom>
              <a:avLst/>
              <a:gdLst>
                <a:gd name="T0" fmla="*/ 1667 w 1667"/>
                <a:gd name="T1" fmla="*/ 211 h 307"/>
                <a:gd name="T2" fmla="*/ 1667 w 1667"/>
                <a:gd name="T3" fmla="*/ 211 h 307"/>
                <a:gd name="T4" fmla="*/ 1571 w 1667"/>
                <a:gd name="T5" fmla="*/ 307 h 307"/>
                <a:gd name="T6" fmla="*/ 96 w 1667"/>
                <a:gd name="T7" fmla="*/ 307 h 307"/>
                <a:gd name="T8" fmla="*/ 0 w 1667"/>
                <a:gd name="T9" fmla="*/ 211 h 307"/>
                <a:gd name="T10" fmla="*/ 0 w 1667"/>
                <a:gd name="T11" fmla="*/ 96 h 307"/>
                <a:gd name="T12" fmla="*/ 96 w 1667"/>
                <a:gd name="T13" fmla="*/ 0 h 307"/>
                <a:gd name="T14" fmla="*/ 1571 w 1667"/>
                <a:gd name="T15" fmla="*/ 0 h 307"/>
                <a:gd name="T16" fmla="*/ 1667 w 1667"/>
                <a:gd name="T17" fmla="*/ 96 h 307"/>
                <a:gd name="T18" fmla="*/ 1667 w 1667"/>
                <a:gd name="T19" fmla="*/ 2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7" h="307">
                  <a:moveTo>
                    <a:pt x="1667" y="211"/>
                  </a:moveTo>
                  <a:lnTo>
                    <a:pt x="1667" y="211"/>
                  </a:lnTo>
                  <a:cubicBezTo>
                    <a:pt x="1667" y="264"/>
                    <a:pt x="1624" y="307"/>
                    <a:pt x="1571" y="307"/>
                  </a:cubicBezTo>
                  <a:lnTo>
                    <a:pt x="96" y="307"/>
                  </a:lnTo>
                  <a:cubicBezTo>
                    <a:pt x="43" y="307"/>
                    <a:pt x="0" y="264"/>
                    <a:pt x="0" y="211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1571" y="0"/>
                  </a:lnTo>
                  <a:cubicBezTo>
                    <a:pt x="1624" y="0"/>
                    <a:pt x="1667" y="43"/>
                    <a:pt x="1667" y="96"/>
                  </a:cubicBezTo>
                  <a:lnTo>
                    <a:pt x="1667" y="211"/>
                  </a:lnTo>
                  <a:close/>
                </a:path>
              </a:pathLst>
            </a:custGeom>
            <a:solidFill>
              <a:srgbClr val="BFE7C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192" y="1470"/>
              <a:ext cx="773" cy="142"/>
            </a:xfrm>
            <a:custGeom>
              <a:avLst/>
              <a:gdLst>
                <a:gd name="T0" fmla="*/ 1667 w 1667"/>
                <a:gd name="T1" fmla="*/ 211 h 307"/>
                <a:gd name="T2" fmla="*/ 1667 w 1667"/>
                <a:gd name="T3" fmla="*/ 211 h 307"/>
                <a:gd name="T4" fmla="*/ 1571 w 1667"/>
                <a:gd name="T5" fmla="*/ 307 h 307"/>
                <a:gd name="T6" fmla="*/ 96 w 1667"/>
                <a:gd name="T7" fmla="*/ 307 h 307"/>
                <a:gd name="T8" fmla="*/ 0 w 1667"/>
                <a:gd name="T9" fmla="*/ 211 h 307"/>
                <a:gd name="T10" fmla="*/ 0 w 1667"/>
                <a:gd name="T11" fmla="*/ 96 h 307"/>
                <a:gd name="T12" fmla="*/ 96 w 1667"/>
                <a:gd name="T13" fmla="*/ 0 h 307"/>
                <a:gd name="T14" fmla="*/ 1571 w 1667"/>
                <a:gd name="T15" fmla="*/ 0 h 307"/>
                <a:gd name="T16" fmla="*/ 1667 w 1667"/>
                <a:gd name="T17" fmla="*/ 96 h 307"/>
                <a:gd name="T18" fmla="*/ 1667 w 1667"/>
                <a:gd name="T19" fmla="*/ 211 h 307"/>
                <a:gd name="T20" fmla="*/ 1667 w 1667"/>
                <a:gd name="T21" fmla="*/ 2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7" h="307">
                  <a:moveTo>
                    <a:pt x="1667" y="211"/>
                  </a:moveTo>
                  <a:lnTo>
                    <a:pt x="1667" y="211"/>
                  </a:lnTo>
                  <a:cubicBezTo>
                    <a:pt x="1667" y="264"/>
                    <a:pt x="1624" y="307"/>
                    <a:pt x="1571" y="307"/>
                  </a:cubicBezTo>
                  <a:lnTo>
                    <a:pt x="96" y="307"/>
                  </a:lnTo>
                  <a:cubicBezTo>
                    <a:pt x="43" y="307"/>
                    <a:pt x="0" y="264"/>
                    <a:pt x="0" y="211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1571" y="0"/>
                  </a:lnTo>
                  <a:cubicBezTo>
                    <a:pt x="1624" y="0"/>
                    <a:pt x="1667" y="43"/>
                    <a:pt x="1667" y="96"/>
                  </a:cubicBezTo>
                  <a:lnTo>
                    <a:pt x="1667" y="211"/>
                  </a:lnTo>
                  <a:lnTo>
                    <a:pt x="1667" y="211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425" y="1490"/>
              <a:ext cx="307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Skybox</a:t>
              </a:r>
              <a:endPara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098" y="1470"/>
              <a:ext cx="772" cy="142"/>
            </a:xfrm>
            <a:custGeom>
              <a:avLst/>
              <a:gdLst>
                <a:gd name="T0" fmla="*/ 1667 w 1667"/>
                <a:gd name="T1" fmla="*/ 211 h 307"/>
                <a:gd name="T2" fmla="*/ 1667 w 1667"/>
                <a:gd name="T3" fmla="*/ 211 h 307"/>
                <a:gd name="T4" fmla="*/ 1571 w 1667"/>
                <a:gd name="T5" fmla="*/ 307 h 307"/>
                <a:gd name="T6" fmla="*/ 96 w 1667"/>
                <a:gd name="T7" fmla="*/ 307 h 307"/>
                <a:gd name="T8" fmla="*/ 0 w 1667"/>
                <a:gd name="T9" fmla="*/ 211 h 307"/>
                <a:gd name="T10" fmla="*/ 0 w 1667"/>
                <a:gd name="T11" fmla="*/ 96 h 307"/>
                <a:gd name="T12" fmla="*/ 96 w 1667"/>
                <a:gd name="T13" fmla="*/ 0 h 307"/>
                <a:gd name="T14" fmla="*/ 1571 w 1667"/>
                <a:gd name="T15" fmla="*/ 0 h 307"/>
                <a:gd name="T16" fmla="*/ 1667 w 1667"/>
                <a:gd name="T17" fmla="*/ 96 h 307"/>
                <a:gd name="T18" fmla="*/ 1667 w 1667"/>
                <a:gd name="T19" fmla="*/ 2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7" h="307">
                  <a:moveTo>
                    <a:pt x="1667" y="211"/>
                  </a:moveTo>
                  <a:lnTo>
                    <a:pt x="1667" y="211"/>
                  </a:lnTo>
                  <a:cubicBezTo>
                    <a:pt x="1667" y="264"/>
                    <a:pt x="1624" y="307"/>
                    <a:pt x="1571" y="307"/>
                  </a:cubicBezTo>
                  <a:lnTo>
                    <a:pt x="96" y="307"/>
                  </a:lnTo>
                  <a:cubicBezTo>
                    <a:pt x="43" y="307"/>
                    <a:pt x="0" y="264"/>
                    <a:pt x="0" y="211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1571" y="0"/>
                  </a:lnTo>
                  <a:cubicBezTo>
                    <a:pt x="1624" y="0"/>
                    <a:pt x="1667" y="43"/>
                    <a:pt x="1667" y="96"/>
                  </a:cubicBezTo>
                  <a:lnTo>
                    <a:pt x="1667" y="211"/>
                  </a:lnTo>
                  <a:close/>
                </a:path>
              </a:pathLst>
            </a:custGeom>
            <a:solidFill>
              <a:srgbClr val="BFE7C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98" y="1470"/>
              <a:ext cx="772" cy="142"/>
            </a:xfrm>
            <a:custGeom>
              <a:avLst/>
              <a:gdLst>
                <a:gd name="T0" fmla="*/ 1667 w 1667"/>
                <a:gd name="T1" fmla="*/ 211 h 307"/>
                <a:gd name="T2" fmla="*/ 1667 w 1667"/>
                <a:gd name="T3" fmla="*/ 211 h 307"/>
                <a:gd name="T4" fmla="*/ 1571 w 1667"/>
                <a:gd name="T5" fmla="*/ 307 h 307"/>
                <a:gd name="T6" fmla="*/ 96 w 1667"/>
                <a:gd name="T7" fmla="*/ 307 h 307"/>
                <a:gd name="T8" fmla="*/ 0 w 1667"/>
                <a:gd name="T9" fmla="*/ 211 h 307"/>
                <a:gd name="T10" fmla="*/ 0 w 1667"/>
                <a:gd name="T11" fmla="*/ 96 h 307"/>
                <a:gd name="T12" fmla="*/ 96 w 1667"/>
                <a:gd name="T13" fmla="*/ 0 h 307"/>
                <a:gd name="T14" fmla="*/ 1571 w 1667"/>
                <a:gd name="T15" fmla="*/ 0 h 307"/>
                <a:gd name="T16" fmla="*/ 1667 w 1667"/>
                <a:gd name="T17" fmla="*/ 96 h 307"/>
                <a:gd name="T18" fmla="*/ 1667 w 1667"/>
                <a:gd name="T19" fmla="*/ 211 h 307"/>
                <a:gd name="T20" fmla="*/ 1667 w 1667"/>
                <a:gd name="T21" fmla="*/ 2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7" h="307">
                  <a:moveTo>
                    <a:pt x="1667" y="211"/>
                  </a:moveTo>
                  <a:lnTo>
                    <a:pt x="1667" y="211"/>
                  </a:lnTo>
                  <a:cubicBezTo>
                    <a:pt x="1667" y="264"/>
                    <a:pt x="1624" y="307"/>
                    <a:pt x="1571" y="307"/>
                  </a:cubicBezTo>
                  <a:lnTo>
                    <a:pt x="96" y="307"/>
                  </a:lnTo>
                  <a:cubicBezTo>
                    <a:pt x="43" y="307"/>
                    <a:pt x="0" y="264"/>
                    <a:pt x="0" y="211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1571" y="0"/>
                  </a:lnTo>
                  <a:cubicBezTo>
                    <a:pt x="1624" y="0"/>
                    <a:pt x="1667" y="43"/>
                    <a:pt x="1667" y="96"/>
                  </a:cubicBezTo>
                  <a:lnTo>
                    <a:pt x="1667" y="211"/>
                  </a:lnTo>
                  <a:lnTo>
                    <a:pt x="1667" y="211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245" y="1490"/>
              <a:ext cx="24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Main </a:t>
              </a:r>
              <a:endPara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497" y="1490"/>
              <a:ext cx="70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V</a:t>
              </a:r>
              <a:endPara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547" y="1490"/>
              <a:ext cx="140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iew</a:t>
              </a:r>
              <a:endPara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2098" y="1723"/>
              <a:ext cx="772" cy="142"/>
            </a:xfrm>
            <a:custGeom>
              <a:avLst/>
              <a:gdLst>
                <a:gd name="T0" fmla="*/ 1667 w 1667"/>
                <a:gd name="T1" fmla="*/ 211 h 307"/>
                <a:gd name="T2" fmla="*/ 1667 w 1667"/>
                <a:gd name="T3" fmla="*/ 211 h 307"/>
                <a:gd name="T4" fmla="*/ 1571 w 1667"/>
                <a:gd name="T5" fmla="*/ 307 h 307"/>
                <a:gd name="T6" fmla="*/ 96 w 1667"/>
                <a:gd name="T7" fmla="*/ 307 h 307"/>
                <a:gd name="T8" fmla="*/ 0 w 1667"/>
                <a:gd name="T9" fmla="*/ 211 h 307"/>
                <a:gd name="T10" fmla="*/ 0 w 1667"/>
                <a:gd name="T11" fmla="*/ 96 h 307"/>
                <a:gd name="T12" fmla="*/ 96 w 1667"/>
                <a:gd name="T13" fmla="*/ 0 h 307"/>
                <a:gd name="T14" fmla="*/ 1571 w 1667"/>
                <a:gd name="T15" fmla="*/ 0 h 307"/>
                <a:gd name="T16" fmla="*/ 1667 w 1667"/>
                <a:gd name="T17" fmla="*/ 96 h 307"/>
                <a:gd name="T18" fmla="*/ 1667 w 1667"/>
                <a:gd name="T19" fmla="*/ 2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7" h="307">
                  <a:moveTo>
                    <a:pt x="1667" y="211"/>
                  </a:moveTo>
                  <a:lnTo>
                    <a:pt x="1667" y="211"/>
                  </a:lnTo>
                  <a:cubicBezTo>
                    <a:pt x="1667" y="264"/>
                    <a:pt x="1624" y="307"/>
                    <a:pt x="1571" y="307"/>
                  </a:cubicBezTo>
                  <a:lnTo>
                    <a:pt x="96" y="307"/>
                  </a:lnTo>
                  <a:cubicBezTo>
                    <a:pt x="43" y="307"/>
                    <a:pt x="0" y="264"/>
                    <a:pt x="0" y="211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1571" y="0"/>
                  </a:lnTo>
                  <a:cubicBezTo>
                    <a:pt x="1624" y="0"/>
                    <a:pt x="1667" y="43"/>
                    <a:pt x="1667" y="96"/>
                  </a:cubicBezTo>
                  <a:lnTo>
                    <a:pt x="1667" y="211"/>
                  </a:lnTo>
                  <a:close/>
                </a:path>
              </a:pathLst>
            </a:custGeom>
            <a:solidFill>
              <a:srgbClr val="BFE7C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098" y="1723"/>
              <a:ext cx="772" cy="142"/>
            </a:xfrm>
            <a:custGeom>
              <a:avLst/>
              <a:gdLst>
                <a:gd name="T0" fmla="*/ 1667 w 1667"/>
                <a:gd name="T1" fmla="*/ 211 h 307"/>
                <a:gd name="T2" fmla="*/ 1667 w 1667"/>
                <a:gd name="T3" fmla="*/ 211 h 307"/>
                <a:gd name="T4" fmla="*/ 1571 w 1667"/>
                <a:gd name="T5" fmla="*/ 307 h 307"/>
                <a:gd name="T6" fmla="*/ 96 w 1667"/>
                <a:gd name="T7" fmla="*/ 307 h 307"/>
                <a:gd name="T8" fmla="*/ 0 w 1667"/>
                <a:gd name="T9" fmla="*/ 211 h 307"/>
                <a:gd name="T10" fmla="*/ 0 w 1667"/>
                <a:gd name="T11" fmla="*/ 96 h 307"/>
                <a:gd name="T12" fmla="*/ 96 w 1667"/>
                <a:gd name="T13" fmla="*/ 0 h 307"/>
                <a:gd name="T14" fmla="*/ 1571 w 1667"/>
                <a:gd name="T15" fmla="*/ 0 h 307"/>
                <a:gd name="T16" fmla="*/ 1667 w 1667"/>
                <a:gd name="T17" fmla="*/ 96 h 307"/>
                <a:gd name="T18" fmla="*/ 1667 w 1667"/>
                <a:gd name="T19" fmla="*/ 211 h 307"/>
                <a:gd name="T20" fmla="*/ 1667 w 1667"/>
                <a:gd name="T21" fmla="*/ 2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7" h="307">
                  <a:moveTo>
                    <a:pt x="1667" y="211"/>
                  </a:moveTo>
                  <a:lnTo>
                    <a:pt x="1667" y="211"/>
                  </a:lnTo>
                  <a:cubicBezTo>
                    <a:pt x="1667" y="264"/>
                    <a:pt x="1624" y="307"/>
                    <a:pt x="1571" y="307"/>
                  </a:cubicBezTo>
                  <a:lnTo>
                    <a:pt x="96" y="307"/>
                  </a:lnTo>
                  <a:cubicBezTo>
                    <a:pt x="43" y="307"/>
                    <a:pt x="0" y="264"/>
                    <a:pt x="0" y="211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1571" y="0"/>
                  </a:lnTo>
                  <a:cubicBezTo>
                    <a:pt x="1624" y="0"/>
                    <a:pt x="1667" y="43"/>
                    <a:pt x="1667" y="96"/>
                  </a:cubicBezTo>
                  <a:lnTo>
                    <a:pt x="1667" y="211"/>
                  </a:lnTo>
                  <a:lnTo>
                    <a:pt x="1667" y="211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320" y="1743"/>
              <a:ext cx="424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Scene List</a:t>
              </a:r>
              <a:endPara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613" y="1976"/>
              <a:ext cx="773" cy="142"/>
            </a:xfrm>
            <a:custGeom>
              <a:avLst/>
              <a:gdLst>
                <a:gd name="T0" fmla="*/ 1667 w 1667"/>
                <a:gd name="T1" fmla="*/ 211 h 307"/>
                <a:gd name="T2" fmla="*/ 1667 w 1667"/>
                <a:gd name="T3" fmla="*/ 211 h 307"/>
                <a:gd name="T4" fmla="*/ 1571 w 1667"/>
                <a:gd name="T5" fmla="*/ 307 h 307"/>
                <a:gd name="T6" fmla="*/ 96 w 1667"/>
                <a:gd name="T7" fmla="*/ 307 h 307"/>
                <a:gd name="T8" fmla="*/ 0 w 1667"/>
                <a:gd name="T9" fmla="*/ 211 h 307"/>
                <a:gd name="T10" fmla="*/ 0 w 1667"/>
                <a:gd name="T11" fmla="*/ 96 h 307"/>
                <a:gd name="T12" fmla="*/ 96 w 1667"/>
                <a:gd name="T13" fmla="*/ 0 h 307"/>
                <a:gd name="T14" fmla="*/ 1571 w 1667"/>
                <a:gd name="T15" fmla="*/ 0 h 307"/>
                <a:gd name="T16" fmla="*/ 1667 w 1667"/>
                <a:gd name="T17" fmla="*/ 96 h 307"/>
                <a:gd name="T18" fmla="*/ 1667 w 1667"/>
                <a:gd name="T19" fmla="*/ 2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7" h="307">
                  <a:moveTo>
                    <a:pt x="1667" y="211"/>
                  </a:moveTo>
                  <a:lnTo>
                    <a:pt x="1667" y="211"/>
                  </a:lnTo>
                  <a:cubicBezTo>
                    <a:pt x="1667" y="264"/>
                    <a:pt x="1624" y="307"/>
                    <a:pt x="1571" y="307"/>
                  </a:cubicBezTo>
                  <a:lnTo>
                    <a:pt x="96" y="307"/>
                  </a:lnTo>
                  <a:cubicBezTo>
                    <a:pt x="43" y="307"/>
                    <a:pt x="0" y="264"/>
                    <a:pt x="0" y="211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1571" y="0"/>
                  </a:lnTo>
                  <a:cubicBezTo>
                    <a:pt x="1624" y="0"/>
                    <a:pt x="1667" y="43"/>
                    <a:pt x="1667" y="96"/>
                  </a:cubicBezTo>
                  <a:lnTo>
                    <a:pt x="1667" y="211"/>
                  </a:lnTo>
                  <a:close/>
                </a:path>
              </a:pathLst>
            </a:custGeom>
            <a:solidFill>
              <a:srgbClr val="BFE7C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2613" y="1976"/>
              <a:ext cx="773" cy="142"/>
            </a:xfrm>
            <a:custGeom>
              <a:avLst/>
              <a:gdLst>
                <a:gd name="T0" fmla="*/ 1667 w 1667"/>
                <a:gd name="T1" fmla="*/ 211 h 307"/>
                <a:gd name="T2" fmla="*/ 1667 w 1667"/>
                <a:gd name="T3" fmla="*/ 211 h 307"/>
                <a:gd name="T4" fmla="*/ 1571 w 1667"/>
                <a:gd name="T5" fmla="*/ 307 h 307"/>
                <a:gd name="T6" fmla="*/ 96 w 1667"/>
                <a:gd name="T7" fmla="*/ 307 h 307"/>
                <a:gd name="T8" fmla="*/ 0 w 1667"/>
                <a:gd name="T9" fmla="*/ 211 h 307"/>
                <a:gd name="T10" fmla="*/ 0 w 1667"/>
                <a:gd name="T11" fmla="*/ 96 h 307"/>
                <a:gd name="T12" fmla="*/ 96 w 1667"/>
                <a:gd name="T13" fmla="*/ 0 h 307"/>
                <a:gd name="T14" fmla="*/ 1571 w 1667"/>
                <a:gd name="T15" fmla="*/ 0 h 307"/>
                <a:gd name="T16" fmla="*/ 1667 w 1667"/>
                <a:gd name="T17" fmla="*/ 96 h 307"/>
                <a:gd name="T18" fmla="*/ 1667 w 1667"/>
                <a:gd name="T19" fmla="*/ 211 h 307"/>
                <a:gd name="T20" fmla="*/ 1667 w 1667"/>
                <a:gd name="T21" fmla="*/ 2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7" h="307">
                  <a:moveTo>
                    <a:pt x="1667" y="211"/>
                  </a:moveTo>
                  <a:lnTo>
                    <a:pt x="1667" y="211"/>
                  </a:lnTo>
                  <a:cubicBezTo>
                    <a:pt x="1667" y="264"/>
                    <a:pt x="1624" y="307"/>
                    <a:pt x="1571" y="307"/>
                  </a:cubicBezTo>
                  <a:lnTo>
                    <a:pt x="96" y="307"/>
                  </a:lnTo>
                  <a:cubicBezTo>
                    <a:pt x="43" y="307"/>
                    <a:pt x="0" y="264"/>
                    <a:pt x="0" y="211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1571" y="0"/>
                  </a:lnTo>
                  <a:cubicBezTo>
                    <a:pt x="1624" y="0"/>
                    <a:pt x="1667" y="43"/>
                    <a:pt x="1667" y="96"/>
                  </a:cubicBezTo>
                  <a:lnTo>
                    <a:pt x="1667" y="211"/>
                  </a:lnTo>
                  <a:lnTo>
                    <a:pt x="1667" y="211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2714" y="1996"/>
              <a:ext cx="151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For</a:t>
              </a:r>
              <a:endPara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828" y="1996"/>
              <a:ext cx="49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 each object</a:t>
              </a:r>
              <a:endPara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126" y="2229"/>
              <a:ext cx="772" cy="143"/>
            </a:xfrm>
            <a:custGeom>
              <a:avLst/>
              <a:gdLst>
                <a:gd name="T0" fmla="*/ 1667 w 1667"/>
                <a:gd name="T1" fmla="*/ 211 h 307"/>
                <a:gd name="T2" fmla="*/ 1667 w 1667"/>
                <a:gd name="T3" fmla="*/ 211 h 307"/>
                <a:gd name="T4" fmla="*/ 1571 w 1667"/>
                <a:gd name="T5" fmla="*/ 307 h 307"/>
                <a:gd name="T6" fmla="*/ 96 w 1667"/>
                <a:gd name="T7" fmla="*/ 307 h 307"/>
                <a:gd name="T8" fmla="*/ 0 w 1667"/>
                <a:gd name="T9" fmla="*/ 211 h 307"/>
                <a:gd name="T10" fmla="*/ 0 w 1667"/>
                <a:gd name="T11" fmla="*/ 96 h 307"/>
                <a:gd name="T12" fmla="*/ 96 w 1667"/>
                <a:gd name="T13" fmla="*/ 0 h 307"/>
                <a:gd name="T14" fmla="*/ 1571 w 1667"/>
                <a:gd name="T15" fmla="*/ 0 h 307"/>
                <a:gd name="T16" fmla="*/ 1667 w 1667"/>
                <a:gd name="T17" fmla="*/ 96 h 307"/>
                <a:gd name="T18" fmla="*/ 1667 w 1667"/>
                <a:gd name="T19" fmla="*/ 2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7" h="307">
                  <a:moveTo>
                    <a:pt x="1667" y="211"/>
                  </a:moveTo>
                  <a:lnTo>
                    <a:pt x="1667" y="211"/>
                  </a:lnTo>
                  <a:cubicBezTo>
                    <a:pt x="1667" y="264"/>
                    <a:pt x="1624" y="307"/>
                    <a:pt x="1571" y="307"/>
                  </a:cubicBezTo>
                  <a:lnTo>
                    <a:pt x="96" y="307"/>
                  </a:lnTo>
                  <a:cubicBezTo>
                    <a:pt x="43" y="307"/>
                    <a:pt x="0" y="264"/>
                    <a:pt x="0" y="211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1571" y="0"/>
                  </a:lnTo>
                  <a:cubicBezTo>
                    <a:pt x="1624" y="0"/>
                    <a:pt x="1667" y="43"/>
                    <a:pt x="1667" y="96"/>
                  </a:cubicBezTo>
                  <a:lnTo>
                    <a:pt x="1667" y="211"/>
                  </a:lnTo>
                  <a:close/>
                </a:path>
              </a:pathLst>
            </a:custGeom>
            <a:solidFill>
              <a:srgbClr val="BFE7C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3126" y="2229"/>
              <a:ext cx="772" cy="143"/>
            </a:xfrm>
            <a:custGeom>
              <a:avLst/>
              <a:gdLst>
                <a:gd name="T0" fmla="*/ 1667 w 1667"/>
                <a:gd name="T1" fmla="*/ 211 h 307"/>
                <a:gd name="T2" fmla="*/ 1667 w 1667"/>
                <a:gd name="T3" fmla="*/ 211 h 307"/>
                <a:gd name="T4" fmla="*/ 1571 w 1667"/>
                <a:gd name="T5" fmla="*/ 307 h 307"/>
                <a:gd name="T6" fmla="*/ 96 w 1667"/>
                <a:gd name="T7" fmla="*/ 307 h 307"/>
                <a:gd name="T8" fmla="*/ 0 w 1667"/>
                <a:gd name="T9" fmla="*/ 211 h 307"/>
                <a:gd name="T10" fmla="*/ 0 w 1667"/>
                <a:gd name="T11" fmla="*/ 96 h 307"/>
                <a:gd name="T12" fmla="*/ 96 w 1667"/>
                <a:gd name="T13" fmla="*/ 0 h 307"/>
                <a:gd name="T14" fmla="*/ 1571 w 1667"/>
                <a:gd name="T15" fmla="*/ 0 h 307"/>
                <a:gd name="T16" fmla="*/ 1667 w 1667"/>
                <a:gd name="T17" fmla="*/ 96 h 307"/>
                <a:gd name="T18" fmla="*/ 1667 w 1667"/>
                <a:gd name="T19" fmla="*/ 211 h 307"/>
                <a:gd name="T20" fmla="*/ 1667 w 1667"/>
                <a:gd name="T21" fmla="*/ 2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7" h="307">
                  <a:moveTo>
                    <a:pt x="1667" y="211"/>
                  </a:moveTo>
                  <a:lnTo>
                    <a:pt x="1667" y="211"/>
                  </a:lnTo>
                  <a:cubicBezTo>
                    <a:pt x="1667" y="264"/>
                    <a:pt x="1624" y="307"/>
                    <a:pt x="1571" y="307"/>
                  </a:cubicBezTo>
                  <a:lnTo>
                    <a:pt x="96" y="307"/>
                  </a:lnTo>
                  <a:cubicBezTo>
                    <a:pt x="43" y="307"/>
                    <a:pt x="0" y="264"/>
                    <a:pt x="0" y="211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1571" y="0"/>
                  </a:lnTo>
                  <a:cubicBezTo>
                    <a:pt x="1624" y="0"/>
                    <a:pt x="1667" y="43"/>
                    <a:pt x="1667" y="96"/>
                  </a:cubicBezTo>
                  <a:lnTo>
                    <a:pt x="1667" y="211"/>
                  </a:lnTo>
                  <a:lnTo>
                    <a:pt x="1667" y="211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323" y="2249"/>
              <a:ext cx="363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Particles</a:t>
              </a:r>
              <a:endPara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3638" y="2483"/>
              <a:ext cx="773" cy="142"/>
            </a:xfrm>
            <a:custGeom>
              <a:avLst/>
              <a:gdLst>
                <a:gd name="T0" fmla="*/ 1667 w 1667"/>
                <a:gd name="T1" fmla="*/ 211 h 307"/>
                <a:gd name="T2" fmla="*/ 1667 w 1667"/>
                <a:gd name="T3" fmla="*/ 211 h 307"/>
                <a:gd name="T4" fmla="*/ 1571 w 1667"/>
                <a:gd name="T5" fmla="*/ 307 h 307"/>
                <a:gd name="T6" fmla="*/ 96 w 1667"/>
                <a:gd name="T7" fmla="*/ 307 h 307"/>
                <a:gd name="T8" fmla="*/ 0 w 1667"/>
                <a:gd name="T9" fmla="*/ 211 h 307"/>
                <a:gd name="T10" fmla="*/ 0 w 1667"/>
                <a:gd name="T11" fmla="*/ 96 h 307"/>
                <a:gd name="T12" fmla="*/ 96 w 1667"/>
                <a:gd name="T13" fmla="*/ 0 h 307"/>
                <a:gd name="T14" fmla="*/ 1571 w 1667"/>
                <a:gd name="T15" fmla="*/ 0 h 307"/>
                <a:gd name="T16" fmla="*/ 1667 w 1667"/>
                <a:gd name="T17" fmla="*/ 96 h 307"/>
                <a:gd name="T18" fmla="*/ 1667 w 1667"/>
                <a:gd name="T19" fmla="*/ 2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7" h="307">
                  <a:moveTo>
                    <a:pt x="1667" y="211"/>
                  </a:moveTo>
                  <a:lnTo>
                    <a:pt x="1667" y="211"/>
                  </a:lnTo>
                  <a:cubicBezTo>
                    <a:pt x="1667" y="264"/>
                    <a:pt x="1624" y="307"/>
                    <a:pt x="1571" y="307"/>
                  </a:cubicBezTo>
                  <a:lnTo>
                    <a:pt x="96" y="307"/>
                  </a:lnTo>
                  <a:cubicBezTo>
                    <a:pt x="43" y="307"/>
                    <a:pt x="0" y="264"/>
                    <a:pt x="0" y="211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1571" y="0"/>
                  </a:lnTo>
                  <a:cubicBezTo>
                    <a:pt x="1624" y="0"/>
                    <a:pt x="1667" y="43"/>
                    <a:pt x="1667" y="96"/>
                  </a:cubicBezTo>
                  <a:lnTo>
                    <a:pt x="1667" y="211"/>
                  </a:lnTo>
                  <a:close/>
                </a:path>
              </a:pathLst>
            </a:custGeom>
            <a:solidFill>
              <a:srgbClr val="BFE7C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3638" y="2483"/>
              <a:ext cx="773" cy="142"/>
            </a:xfrm>
            <a:custGeom>
              <a:avLst/>
              <a:gdLst>
                <a:gd name="T0" fmla="*/ 1667 w 1667"/>
                <a:gd name="T1" fmla="*/ 211 h 307"/>
                <a:gd name="T2" fmla="*/ 1667 w 1667"/>
                <a:gd name="T3" fmla="*/ 211 h 307"/>
                <a:gd name="T4" fmla="*/ 1571 w 1667"/>
                <a:gd name="T5" fmla="*/ 307 h 307"/>
                <a:gd name="T6" fmla="*/ 96 w 1667"/>
                <a:gd name="T7" fmla="*/ 307 h 307"/>
                <a:gd name="T8" fmla="*/ 0 w 1667"/>
                <a:gd name="T9" fmla="*/ 211 h 307"/>
                <a:gd name="T10" fmla="*/ 0 w 1667"/>
                <a:gd name="T11" fmla="*/ 96 h 307"/>
                <a:gd name="T12" fmla="*/ 96 w 1667"/>
                <a:gd name="T13" fmla="*/ 0 h 307"/>
                <a:gd name="T14" fmla="*/ 1571 w 1667"/>
                <a:gd name="T15" fmla="*/ 0 h 307"/>
                <a:gd name="T16" fmla="*/ 1667 w 1667"/>
                <a:gd name="T17" fmla="*/ 96 h 307"/>
                <a:gd name="T18" fmla="*/ 1667 w 1667"/>
                <a:gd name="T19" fmla="*/ 211 h 307"/>
                <a:gd name="T20" fmla="*/ 1667 w 1667"/>
                <a:gd name="T21" fmla="*/ 2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7" h="307">
                  <a:moveTo>
                    <a:pt x="1667" y="211"/>
                  </a:moveTo>
                  <a:lnTo>
                    <a:pt x="1667" y="211"/>
                  </a:lnTo>
                  <a:cubicBezTo>
                    <a:pt x="1667" y="264"/>
                    <a:pt x="1624" y="307"/>
                    <a:pt x="1571" y="307"/>
                  </a:cubicBezTo>
                  <a:lnTo>
                    <a:pt x="96" y="307"/>
                  </a:lnTo>
                  <a:cubicBezTo>
                    <a:pt x="43" y="307"/>
                    <a:pt x="0" y="264"/>
                    <a:pt x="0" y="211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1571" y="0"/>
                  </a:lnTo>
                  <a:cubicBezTo>
                    <a:pt x="1624" y="0"/>
                    <a:pt x="1667" y="43"/>
                    <a:pt x="1667" y="96"/>
                  </a:cubicBezTo>
                  <a:lnTo>
                    <a:pt x="1667" y="211"/>
                  </a:lnTo>
                  <a:lnTo>
                    <a:pt x="1667" y="211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3725" y="2503"/>
              <a:ext cx="599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Sim and Draw</a:t>
              </a:r>
              <a:endPara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3638" y="2989"/>
              <a:ext cx="773" cy="143"/>
            </a:xfrm>
            <a:custGeom>
              <a:avLst/>
              <a:gdLst>
                <a:gd name="T0" fmla="*/ 1667 w 1667"/>
                <a:gd name="T1" fmla="*/ 211 h 307"/>
                <a:gd name="T2" fmla="*/ 1667 w 1667"/>
                <a:gd name="T3" fmla="*/ 211 h 307"/>
                <a:gd name="T4" fmla="*/ 1571 w 1667"/>
                <a:gd name="T5" fmla="*/ 307 h 307"/>
                <a:gd name="T6" fmla="*/ 96 w 1667"/>
                <a:gd name="T7" fmla="*/ 307 h 307"/>
                <a:gd name="T8" fmla="*/ 0 w 1667"/>
                <a:gd name="T9" fmla="*/ 211 h 307"/>
                <a:gd name="T10" fmla="*/ 0 w 1667"/>
                <a:gd name="T11" fmla="*/ 96 h 307"/>
                <a:gd name="T12" fmla="*/ 96 w 1667"/>
                <a:gd name="T13" fmla="*/ 0 h 307"/>
                <a:gd name="T14" fmla="*/ 1571 w 1667"/>
                <a:gd name="T15" fmla="*/ 0 h 307"/>
                <a:gd name="T16" fmla="*/ 1667 w 1667"/>
                <a:gd name="T17" fmla="*/ 96 h 307"/>
                <a:gd name="T18" fmla="*/ 1667 w 1667"/>
                <a:gd name="T19" fmla="*/ 2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7" h="307">
                  <a:moveTo>
                    <a:pt x="1667" y="211"/>
                  </a:moveTo>
                  <a:lnTo>
                    <a:pt x="1667" y="211"/>
                  </a:lnTo>
                  <a:cubicBezTo>
                    <a:pt x="1667" y="264"/>
                    <a:pt x="1624" y="307"/>
                    <a:pt x="1571" y="307"/>
                  </a:cubicBezTo>
                  <a:lnTo>
                    <a:pt x="96" y="307"/>
                  </a:lnTo>
                  <a:cubicBezTo>
                    <a:pt x="43" y="307"/>
                    <a:pt x="0" y="264"/>
                    <a:pt x="0" y="211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1571" y="0"/>
                  </a:lnTo>
                  <a:cubicBezTo>
                    <a:pt x="1624" y="0"/>
                    <a:pt x="1667" y="43"/>
                    <a:pt x="1667" y="96"/>
                  </a:cubicBezTo>
                  <a:lnTo>
                    <a:pt x="1667" y="211"/>
                  </a:lnTo>
                  <a:close/>
                </a:path>
              </a:pathLst>
            </a:custGeom>
            <a:solidFill>
              <a:srgbClr val="BFE7C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3638" y="2989"/>
              <a:ext cx="773" cy="143"/>
            </a:xfrm>
            <a:custGeom>
              <a:avLst/>
              <a:gdLst>
                <a:gd name="T0" fmla="*/ 1667 w 1667"/>
                <a:gd name="T1" fmla="*/ 211 h 307"/>
                <a:gd name="T2" fmla="*/ 1667 w 1667"/>
                <a:gd name="T3" fmla="*/ 211 h 307"/>
                <a:gd name="T4" fmla="*/ 1571 w 1667"/>
                <a:gd name="T5" fmla="*/ 307 h 307"/>
                <a:gd name="T6" fmla="*/ 96 w 1667"/>
                <a:gd name="T7" fmla="*/ 307 h 307"/>
                <a:gd name="T8" fmla="*/ 0 w 1667"/>
                <a:gd name="T9" fmla="*/ 211 h 307"/>
                <a:gd name="T10" fmla="*/ 0 w 1667"/>
                <a:gd name="T11" fmla="*/ 96 h 307"/>
                <a:gd name="T12" fmla="*/ 96 w 1667"/>
                <a:gd name="T13" fmla="*/ 0 h 307"/>
                <a:gd name="T14" fmla="*/ 1571 w 1667"/>
                <a:gd name="T15" fmla="*/ 0 h 307"/>
                <a:gd name="T16" fmla="*/ 1667 w 1667"/>
                <a:gd name="T17" fmla="*/ 96 h 307"/>
                <a:gd name="T18" fmla="*/ 1667 w 1667"/>
                <a:gd name="T19" fmla="*/ 211 h 307"/>
                <a:gd name="T20" fmla="*/ 1667 w 1667"/>
                <a:gd name="T21" fmla="*/ 2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7" h="307">
                  <a:moveTo>
                    <a:pt x="1667" y="211"/>
                  </a:moveTo>
                  <a:lnTo>
                    <a:pt x="1667" y="211"/>
                  </a:lnTo>
                  <a:cubicBezTo>
                    <a:pt x="1667" y="264"/>
                    <a:pt x="1624" y="307"/>
                    <a:pt x="1571" y="307"/>
                  </a:cubicBezTo>
                  <a:lnTo>
                    <a:pt x="96" y="307"/>
                  </a:lnTo>
                  <a:cubicBezTo>
                    <a:pt x="43" y="307"/>
                    <a:pt x="0" y="264"/>
                    <a:pt x="0" y="211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1571" y="0"/>
                  </a:lnTo>
                  <a:cubicBezTo>
                    <a:pt x="1624" y="0"/>
                    <a:pt x="1667" y="43"/>
                    <a:pt x="1667" y="96"/>
                  </a:cubicBezTo>
                  <a:lnTo>
                    <a:pt x="1667" y="211"/>
                  </a:lnTo>
                  <a:lnTo>
                    <a:pt x="1667" y="211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3803" y="3009"/>
              <a:ext cx="47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Bone Setup</a:t>
              </a:r>
              <a:endPara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3638" y="3243"/>
              <a:ext cx="773" cy="142"/>
            </a:xfrm>
            <a:custGeom>
              <a:avLst/>
              <a:gdLst>
                <a:gd name="T0" fmla="*/ 1667 w 1667"/>
                <a:gd name="T1" fmla="*/ 211 h 307"/>
                <a:gd name="T2" fmla="*/ 1667 w 1667"/>
                <a:gd name="T3" fmla="*/ 211 h 307"/>
                <a:gd name="T4" fmla="*/ 1571 w 1667"/>
                <a:gd name="T5" fmla="*/ 307 h 307"/>
                <a:gd name="T6" fmla="*/ 96 w 1667"/>
                <a:gd name="T7" fmla="*/ 307 h 307"/>
                <a:gd name="T8" fmla="*/ 0 w 1667"/>
                <a:gd name="T9" fmla="*/ 211 h 307"/>
                <a:gd name="T10" fmla="*/ 0 w 1667"/>
                <a:gd name="T11" fmla="*/ 96 h 307"/>
                <a:gd name="T12" fmla="*/ 96 w 1667"/>
                <a:gd name="T13" fmla="*/ 0 h 307"/>
                <a:gd name="T14" fmla="*/ 1571 w 1667"/>
                <a:gd name="T15" fmla="*/ 0 h 307"/>
                <a:gd name="T16" fmla="*/ 1667 w 1667"/>
                <a:gd name="T17" fmla="*/ 96 h 307"/>
                <a:gd name="T18" fmla="*/ 1667 w 1667"/>
                <a:gd name="T19" fmla="*/ 2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7" h="307">
                  <a:moveTo>
                    <a:pt x="1667" y="211"/>
                  </a:moveTo>
                  <a:lnTo>
                    <a:pt x="1667" y="211"/>
                  </a:lnTo>
                  <a:cubicBezTo>
                    <a:pt x="1667" y="264"/>
                    <a:pt x="1624" y="307"/>
                    <a:pt x="1571" y="307"/>
                  </a:cubicBezTo>
                  <a:lnTo>
                    <a:pt x="96" y="307"/>
                  </a:lnTo>
                  <a:cubicBezTo>
                    <a:pt x="43" y="307"/>
                    <a:pt x="0" y="264"/>
                    <a:pt x="0" y="211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1571" y="0"/>
                  </a:lnTo>
                  <a:cubicBezTo>
                    <a:pt x="1624" y="0"/>
                    <a:pt x="1667" y="43"/>
                    <a:pt x="1667" y="96"/>
                  </a:cubicBezTo>
                  <a:lnTo>
                    <a:pt x="1667" y="211"/>
                  </a:lnTo>
                  <a:close/>
                </a:path>
              </a:pathLst>
            </a:custGeom>
            <a:solidFill>
              <a:srgbClr val="BFE7C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3638" y="3243"/>
              <a:ext cx="773" cy="142"/>
            </a:xfrm>
            <a:custGeom>
              <a:avLst/>
              <a:gdLst>
                <a:gd name="T0" fmla="*/ 1667 w 1667"/>
                <a:gd name="T1" fmla="*/ 211 h 307"/>
                <a:gd name="T2" fmla="*/ 1667 w 1667"/>
                <a:gd name="T3" fmla="*/ 211 h 307"/>
                <a:gd name="T4" fmla="*/ 1571 w 1667"/>
                <a:gd name="T5" fmla="*/ 307 h 307"/>
                <a:gd name="T6" fmla="*/ 96 w 1667"/>
                <a:gd name="T7" fmla="*/ 307 h 307"/>
                <a:gd name="T8" fmla="*/ 0 w 1667"/>
                <a:gd name="T9" fmla="*/ 211 h 307"/>
                <a:gd name="T10" fmla="*/ 0 w 1667"/>
                <a:gd name="T11" fmla="*/ 96 h 307"/>
                <a:gd name="T12" fmla="*/ 96 w 1667"/>
                <a:gd name="T13" fmla="*/ 0 h 307"/>
                <a:gd name="T14" fmla="*/ 1571 w 1667"/>
                <a:gd name="T15" fmla="*/ 0 h 307"/>
                <a:gd name="T16" fmla="*/ 1667 w 1667"/>
                <a:gd name="T17" fmla="*/ 96 h 307"/>
                <a:gd name="T18" fmla="*/ 1667 w 1667"/>
                <a:gd name="T19" fmla="*/ 211 h 307"/>
                <a:gd name="T20" fmla="*/ 1667 w 1667"/>
                <a:gd name="T21" fmla="*/ 2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7" h="307">
                  <a:moveTo>
                    <a:pt x="1667" y="211"/>
                  </a:moveTo>
                  <a:lnTo>
                    <a:pt x="1667" y="211"/>
                  </a:lnTo>
                  <a:cubicBezTo>
                    <a:pt x="1667" y="264"/>
                    <a:pt x="1624" y="307"/>
                    <a:pt x="1571" y="307"/>
                  </a:cubicBezTo>
                  <a:lnTo>
                    <a:pt x="96" y="307"/>
                  </a:lnTo>
                  <a:cubicBezTo>
                    <a:pt x="43" y="307"/>
                    <a:pt x="0" y="264"/>
                    <a:pt x="0" y="211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1571" y="0"/>
                  </a:lnTo>
                  <a:cubicBezTo>
                    <a:pt x="1624" y="0"/>
                    <a:pt x="1667" y="43"/>
                    <a:pt x="1667" y="96"/>
                  </a:cubicBezTo>
                  <a:lnTo>
                    <a:pt x="1667" y="211"/>
                  </a:lnTo>
                  <a:lnTo>
                    <a:pt x="1667" y="211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3935" y="3263"/>
              <a:ext cx="231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Draw</a:t>
              </a:r>
              <a:endPara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3126" y="2736"/>
              <a:ext cx="772" cy="142"/>
            </a:xfrm>
            <a:custGeom>
              <a:avLst/>
              <a:gdLst>
                <a:gd name="T0" fmla="*/ 1667 w 1667"/>
                <a:gd name="T1" fmla="*/ 211 h 307"/>
                <a:gd name="T2" fmla="*/ 1667 w 1667"/>
                <a:gd name="T3" fmla="*/ 211 h 307"/>
                <a:gd name="T4" fmla="*/ 1571 w 1667"/>
                <a:gd name="T5" fmla="*/ 307 h 307"/>
                <a:gd name="T6" fmla="*/ 96 w 1667"/>
                <a:gd name="T7" fmla="*/ 307 h 307"/>
                <a:gd name="T8" fmla="*/ 0 w 1667"/>
                <a:gd name="T9" fmla="*/ 211 h 307"/>
                <a:gd name="T10" fmla="*/ 0 w 1667"/>
                <a:gd name="T11" fmla="*/ 96 h 307"/>
                <a:gd name="T12" fmla="*/ 96 w 1667"/>
                <a:gd name="T13" fmla="*/ 0 h 307"/>
                <a:gd name="T14" fmla="*/ 1571 w 1667"/>
                <a:gd name="T15" fmla="*/ 0 h 307"/>
                <a:gd name="T16" fmla="*/ 1667 w 1667"/>
                <a:gd name="T17" fmla="*/ 96 h 307"/>
                <a:gd name="T18" fmla="*/ 1667 w 1667"/>
                <a:gd name="T19" fmla="*/ 2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7" h="307">
                  <a:moveTo>
                    <a:pt x="1667" y="211"/>
                  </a:moveTo>
                  <a:lnTo>
                    <a:pt x="1667" y="211"/>
                  </a:lnTo>
                  <a:cubicBezTo>
                    <a:pt x="1667" y="264"/>
                    <a:pt x="1624" y="307"/>
                    <a:pt x="1571" y="307"/>
                  </a:cubicBezTo>
                  <a:lnTo>
                    <a:pt x="96" y="307"/>
                  </a:lnTo>
                  <a:cubicBezTo>
                    <a:pt x="43" y="307"/>
                    <a:pt x="0" y="264"/>
                    <a:pt x="0" y="211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1571" y="0"/>
                  </a:lnTo>
                  <a:cubicBezTo>
                    <a:pt x="1624" y="0"/>
                    <a:pt x="1667" y="43"/>
                    <a:pt x="1667" y="96"/>
                  </a:cubicBezTo>
                  <a:lnTo>
                    <a:pt x="1667" y="211"/>
                  </a:lnTo>
                  <a:close/>
                </a:path>
              </a:pathLst>
            </a:custGeom>
            <a:solidFill>
              <a:srgbClr val="BFE7C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3126" y="2736"/>
              <a:ext cx="772" cy="142"/>
            </a:xfrm>
            <a:custGeom>
              <a:avLst/>
              <a:gdLst>
                <a:gd name="T0" fmla="*/ 1667 w 1667"/>
                <a:gd name="T1" fmla="*/ 211 h 307"/>
                <a:gd name="T2" fmla="*/ 1667 w 1667"/>
                <a:gd name="T3" fmla="*/ 211 h 307"/>
                <a:gd name="T4" fmla="*/ 1571 w 1667"/>
                <a:gd name="T5" fmla="*/ 307 h 307"/>
                <a:gd name="T6" fmla="*/ 96 w 1667"/>
                <a:gd name="T7" fmla="*/ 307 h 307"/>
                <a:gd name="T8" fmla="*/ 0 w 1667"/>
                <a:gd name="T9" fmla="*/ 211 h 307"/>
                <a:gd name="T10" fmla="*/ 0 w 1667"/>
                <a:gd name="T11" fmla="*/ 96 h 307"/>
                <a:gd name="T12" fmla="*/ 96 w 1667"/>
                <a:gd name="T13" fmla="*/ 0 h 307"/>
                <a:gd name="T14" fmla="*/ 1571 w 1667"/>
                <a:gd name="T15" fmla="*/ 0 h 307"/>
                <a:gd name="T16" fmla="*/ 1667 w 1667"/>
                <a:gd name="T17" fmla="*/ 96 h 307"/>
                <a:gd name="T18" fmla="*/ 1667 w 1667"/>
                <a:gd name="T19" fmla="*/ 211 h 307"/>
                <a:gd name="T20" fmla="*/ 1667 w 1667"/>
                <a:gd name="T21" fmla="*/ 2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7" h="307">
                  <a:moveTo>
                    <a:pt x="1667" y="211"/>
                  </a:moveTo>
                  <a:lnTo>
                    <a:pt x="1667" y="211"/>
                  </a:lnTo>
                  <a:cubicBezTo>
                    <a:pt x="1667" y="264"/>
                    <a:pt x="1624" y="307"/>
                    <a:pt x="1571" y="307"/>
                  </a:cubicBezTo>
                  <a:lnTo>
                    <a:pt x="96" y="307"/>
                  </a:lnTo>
                  <a:cubicBezTo>
                    <a:pt x="43" y="307"/>
                    <a:pt x="0" y="264"/>
                    <a:pt x="0" y="211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1571" y="0"/>
                  </a:lnTo>
                  <a:cubicBezTo>
                    <a:pt x="1624" y="0"/>
                    <a:pt x="1667" y="43"/>
                    <a:pt x="1667" y="96"/>
                  </a:cubicBezTo>
                  <a:lnTo>
                    <a:pt x="1667" y="211"/>
                  </a:lnTo>
                  <a:lnTo>
                    <a:pt x="1667" y="211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298" y="2756"/>
              <a:ext cx="42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Character</a:t>
              </a:r>
              <a:endPara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3126" y="3496"/>
              <a:ext cx="772" cy="142"/>
            </a:xfrm>
            <a:custGeom>
              <a:avLst/>
              <a:gdLst>
                <a:gd name="T0" fmla="*/ 1667 w 1667"/>
                <a:gd name="T1" fmla="*/ 211 h 307"/>
                <a:gd name="T2" fmla="*/ 1667 w 1667"/>
                <a:gd name="T3" fmla="*/ 211 h 307"/>
                <a:gd name="T4" fmla="*/ 1571 w 1667"/>
                <a:gd name="T5" fmla="*/ 307 h 307"/>
                <a:gd name="T6" fmla="*/ 96 w 1667"/>
                <a:gd name="T7" fmla="*/ 307 h 307"/>
                <a:gd name="T8" fmla="*/ 0 w 1667"/>
                <a:gd name="T9" fmla="*/ 211 h 307"/>
                <a:gd name="T10" fmla="*/ 0 w 1667"/>
                <a:gd name="T11" fmla="*/ 96 h 307"/>
                <a:gd name="T12" fmla="*/ 96 w 1667"/>
                <a:gd name="T13" fmla="*/ 0 h 307"/>
                <a:gd name="T14" fmla="*/ 1571 w 1667"/>
                <a:gd name="T15" fmla="*/ 0 h 307"/>
                <a:gd name="T16" fmla="*/ 1667 w 1667"/>
                <a:gd name="T17" fmla="*/ 96 h 307"/>
                <a:gd name="T18" fmla="*/ 1667 w 1667"/>
                <a:gd name="T19" fmla="*/ 2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7" h="307">
                  <a:moveTo>
                    <a:pt x="1667" y="211"/>
                  </a:moveTo>
                  <a:lnTo>
                    <a:pt x="1667" y="211"/>
                  </a:lnTo>
                  <a:cubicBezTo>
                    <a:pt x="1667" y="264"/>
                    <a:pt x="1624" y="307"/>
                    <a:pt x="1571" y="307"/>
                  </a:cubicBezTo>
                  <a:lnTo>
                    <a:pt x="96" y="307"/>
                  </a:lnTo>
                  <a:cubicBezTo>
                    <a:pt x="43" y="307"/>
                    <a:pt x="0" y="264"/>
                    <a:pt x="0" y="211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1571" y="0"/>
                  </a:lnTo>
                  <a:cubicBezTo>
                    <a:pt x="1624" y="0"/>
                    <a:pt x="1667" y="43"/>
                    <a:pt x="1667" y="96"/>
                  </a:cubicBezTo>
                  <a:lnTo>
                    <a:pt x="1667" y="211"/>
                  </a:lnTo>
                  <a:close/>
                </a:path>
              </a:pathLst>
            </a:custGeom>
            <a:solidFill>
              <a:srgbClr val="BFE7C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3126" y="3496"/>
              <a:ext cx="772" cy="142"/>
            </a:xfrm>
            <a:custGeom>
              <a:avLst/>
              <a:gdLst>
                <a:gd name="T0" fmla="*/ 1667 w 1667"/>
                <a:gd name="T1" fmla="*/ 211 h 307"/>
                <a:gd name="T2" fmla="*/ 1667 w 1667"/>
                <a:gd name="T3" fmla="*/ 211 h 307"/>
                <a:gd name="T4" fmla="*/ 1571 w 1667"/>
                <a:gd name="T5" fmla="*/ 307 h 307"/>
                <a:gd name="T6" fmla="*/ 96 w 1667"/>
                <a:gd name="T7" fmla="*/ 307 h 307"/>
                <a:gd name="T8" fmla="*/ 0 w 1667"/>
                <a:gd name="T9" fmla="*/ 211 h 307"/>
                <a:gd name="T10" fmla="*/ 0 w 1667"/>
                <a:gd name="T11" fmla="*/ 96 h 307"/>
                <a:gd name="T12" fmla="*/ 96 w 1667"/>
                <a:gd name="T13" fmla="*/ 0 h 307"/>
                <a:gd name="T14" fmla="*/ 1571 w 1667"/>
                <a:gd name="T15" fmla="*/ 0 h 307"/>
                <a:gd name="T16" fmla="*/ 1667 w 1667"/>
                <a:gd name="T17" fmla="*/ 96 h 307"/>
                <a:gd name="T18" fmla="*/ 1667 w 1667"/>
                <a:gd name="T19" fmla="*/ 211 h 307"/>
                <a:gd name="T20" fmla="*/ 1667 w 1667"/>
                <a:gd name="T21" fmla="*/ 2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7" h="307">
                  <a:moveTo>
                    <a:pt x="1667" y="211"/>
                  </a:moveTo>
                  <a:lnTo>
                    <a:pt x="1667" y="211"/>
                  </a:lnTo>
                  <a:cubicBezTo>
                    <a:pt x="1667" y="264"/>
                    <a:pt x="1624" y="307"/>
                    <a:pt x="1571" y="307"/>
                  </a:cubicBezTo>
                  <a:lnTo>
                    <a:pt x="96" y="307"/>
                  </a:lnTo>
                  <a:cubicBezTo>
                    <a:pt x="43" y="307"/>
                    <a:pt x="0" y="264"/>
                    <a:pt x="0" y="211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1571" y="0"/>
                  </a:lnTo>
                  <a:cubicBezTo>
                    <a:pt x="1624" y="0"/>
                    <a:pt x="1667" y="43"/>
                    <a:pt x="1667" y="96"/>
                  </a:cubicBezTo>
                  <a:lnTo>
                    <a:pt x="1667" y="211"/>
                  </a:lnTo>
                  <a:lnTo>
                    <a:pt x="1667" y="211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3449" y="3516"/>
              <a:ext cx="165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Etc.</a:t>
              </a:r>
              <a:endPara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2995" y="1470"/>
              <a:ext cx="773" cy="142"/>
            </a:xfrm>
            <a:custGeom>
              <a:avLst/>
              <a:gdLst>
                <a:gd name="T0" fmla="*/ 1667 w 1667"/>
                <a:gd name="T1" fmla="*/ 211 h 307"/>
                <a:gd name="T2" fmla="*/ 1667 w 1667"/>
                <a:gd name="T3" fmla="*/ 211 h 307"/>
                <a:gd name="T4" fmla="*/ 1571 w 1667"/>
                <a:gd name="T5" fmla="*/ 307 h 307"/>
                <a:gd name="T6" fmla="*/ 96 w 1667"/>
                <a:gd name="T7" fmla="*/ 307 h 307"/>
                <a:gd name="T8" fmla="*/ 0 w 1667"/>
                <a:gd name="T9" fmla="*/ 211 h 307"/>
                <a:gd name="T10" fmla="*/ 0 w 1667"/>
                <a:gd name="T11" fmla="*/ 96 h 307"/>
                <a:gd name="T12" fmla="*/ 96 w 1667"/>
                <a:gd name="T13" fmla="*/ 0 h 307"/>
                <a:gd name="T14" fmla="*/ 1571 w 1667"/>
                <a:gd name="T15" fmla="*/ 0 h 307"/>
                <a:gd name="T16" fmla="*/ 1667 w 1667"/>
                <a:gd name="T17" fmla="*/ 96 h 307"/>
                <a:gd name="T18" fmla="*/ 1667 w 1667"/>
                <a:gd name="T19" fmla="*/ 2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7" h="307">
                  <a:moveTo>
                    <a:pt x="1667" y="211"/>
                  </a:moveTo>
                  <a:lnTo>
                    <a:pt x="1667" y="211"/>
                  </a:lnTo>
                  <a:cubicBezTo>
                    <a:pt x="1667" y="264"/>
                    <a:pt x="1624" y="307"/>
                    <a:pt x="1571" y="307"/>
                  </a:cubicBezTo>
                  <a:lnTo>
                    <a:pt x="96" y="307"/>
                  </a:lnTo>
                  <a:cubicBezTo>
                    <a:pt x="43" y="307"/>
                    <a:pt x="0" y="264"/>
                    <a:pt x="0" y="211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1571" y="0"/>
                  </a:lnTo>
                  <a:cubicBezTo>
                    <a:pt x="1624" y="0"/>
                    <a:pt x="1667" y="43"/>
                    <a:pt x="1667" y="96"/>
                  </a:cubicBezTo>
                  <a:lnTo>
                    <a:pt x="1667" y="211"/>
                  </a:lnTo>
                  <a:close/>
                </a:path>
              </a:pathLst>
            </a:custGeom>
            <a:solidFill>
              <a:srgbClr val="BFE7C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2995" y="1470"/>
              <a:ext cx="773" cy="142"/>
            </a:xfrm>
            <a:custGeom>
              <a:avLst/>
              <a:gdLst>
                <a:gd name="T0" fmla="*/ 1667 w 1667"/>
                <a:gd name="T1" fmla="*/ 211 h 307"/>
                <a:gd name="T2" fmla="*/ 1667 w 1667"/>
                <a:gd name="T3" fmla="*/ 211 h 307"/>
                <a:gd name="T4" fmla="*/ 1571 w 1667"/>
                <a:gd name="T5" fmla="*/ 307 h 307"/>
                <a:gd name="T6" fmla="*/ 96 w 1667"/>
                <a:gd name="T7" fmla="*/ 307 h 307"/>
                <a:gd name="T8" fmla="*/ 0 w 1667"/>
                <a:gd name="T9" fmla="*/ 211 h 307"/>
                <a:gd name="T10" fmla="*/ 0 w 1667"/>
                <a:gd name="T11" fmla="*/ 96 h 307"/>
                <a:gd name="T12" fmla="*/ 96 w 1667"/>
                <a:gd name="T13" fmla="*/ 0 h 307"/>
                <a:gd name="T14" fmla="*/ 1571 w 1667"/>
                <a:gd name="T15" fmla="*/ 0 h 307"/>
                <a:gd name="T16" fmla="*/ 1667 w 1667"/>
                <a:gd name="T17" fmla="*/ 96 h 307"/>
                <a:gd name="T18" fmla="*/ 1667 w 1667"/>
                <a:gd name="T19" fmla="*/ 211 h 307"/>
                <a:gd name="T20" fmla="*/ 1667 w 1667"/>
                <a:gd name="T21" fmla="*/ 2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7" h="307">
                  <a:moveTo>
                    <a:pt x="1667" y="211"/>
                  </a:moveTo>
                  <a:lnTo>
                    <a:pt x="1667" y="211"/>
                  </a:lnTo>
                  <a:cubicBezTo>
                    <a:pt x="1667" y="264"/>
                    <a:pt x="1624" y="307"/>
                    <a:pt x="1571" y="307"/>
                  </a:cubicBezTo>
                  <a:lnTo>
                    <a:pt x="96" y="307"/>
                  </a:lnTo>
                  <a:cubicBezTo>
                    <a:pt x="43" y="307"/>
                    <a:pt x="0" y="264"/>
                    <a:pt x="0" y="211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1571" y="0"/>
                  </a:lnTo>
                  <a:cubicBezTo>
                    <a:pt x="1624" y="0"/>
                    <a:pt x="1667" y="43"/>
                    <a:pt x="1667" y="96"/>
                  </a:cubicBezTo>
                  <a:lnTo>
                    <a:pt x="1667" y="211"/>
                  </a:lnTo>
                  <a:lnTo>
                    <a:pt x="1667" y="211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3249" y="1490"/>
              <a:ext cx="34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Monitor</a:t>
              </a:r>
              <a:endPara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3900" y="1470"/>
              <a:ext cx="773" cy="142"/>
            </a:xfrm>
            <a:custGeom>
              <a:avLst/>
              <a:gdLst>
                <a:gd name="T0" fmla="*/ 1667 w 1667"/>
                <a:gd name="T1" fmla="*/ 211 h 307"/>
                <a:gd name="T2" fmla="*/ 1667 w 1667"/>
                <a:gd name="T3" fmla="*/ 211 h 307"/>
                <a:gd name="T4" fmla="*/ 1571 w 1667"/>
                <a:gd name="T5" fmla="*/ 307 h 307"/>
                <a:gd name="T6" fmla="*/ 96 w 1667"/>
                <a:gd name="T7" fmla="*/ 307 h 307"/>
                <a:gd name="T8" fmla="*/ 0 w 1667"/>
                <a:gd name="T9" fmla="*/ 211 h 307"/>
                <a:gd name="T10" fmla="*/ 0 w 1667"/>
                <a:gd name="T11" fmla="*/ 96 h 307"/>
                <a:gd name="T12" fmla="*/ 96 w 1667"/>
                <a:gd name="T13" fmla="*/ 0 h 307"/>
                <a:gd name="T14" fmla="*/ 1571 w 1667"/>
                <a:gd name="T15" fmla="*/ 0 h 307"/>
                <a:gd name="T16" fmla="*/ 1667 w 1667"/>
                <a:gd name="T17" fmla="*/ 96 h 307"/>
                <a:gd name="T18" fmla="*/ 1667 w 1667"/>
                <a:gd name="T19" fmla="*/ 2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7" h="307">
                  <a:moveTo>
                    <a:pt x="1667" y="211"/>
                  </a:moveTo>
                  <a:lnTo>
                    <a:pt x="1667" y="211"/>
                  </a:lnTo>
                  <a:cubicBezTo>
                    <a:pt x="1667" y="264"/>
                    <a:pt x="1624" y="307"/>
                    <a:pt x="1571" y="307"/>
                  </a:cubicBezTo>
                  <a:lnTo>
                    <a:pt x="96" y="307"/>
                  </a:lnTo>
                  <a:cubicBezTo>
                    <a:pt x="43" y="307"/>
                    <a:pt x="0" y="264"/>
                    <a:pt x="0" y="211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1571" y="0"/>
                  </a:lnTo>
                  <a:cubicBezTo>
                    <a:pt x="1624" y="0"/>
                    <a:pt x="1667" y="43"/>
                    <a:pt x="1667" y="96"/>
                  </a:cubicBezTo>
                  <a:lnTo>
                    <a:pt x="1667" y="211"/>
                  </a:lnTo>
                  <a:close/>
                </a:path>
              </a:pathLst>
            </a:custGeom>
            <a:solidFill>
              <a:srgbClr val="BFE7C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3900" y="1470"/>
              <a:ext cx="773" cy="142"/>
            </a:xfrm>
            <a:custGeom>
              <a:avLst/>
              <a:gdLst>
                <a:gd name="T0" fmla="*/ 1667 w 1667"/>
                <a:gd name="T1" fmla="*/ 211 h 307"/>
                <a:gd name="T2" fmla="*/ 1667 w 1667"/>
                <a:gd name="T3" fmla="*/ 211 h 307"/>
                <a:gd name="T4" fmla="*/ 1571 w 1667"/>
                <a:gd name="T5" fmla="*/ 307 h 307"/>
                <a:gd name="T6" fmla="*/ 96 w 1667"/>
                <a:gd name="T7" fmla="*/ 307 h 307"/>
                <a:gd name="T8" fmla="*/ 0 w 1667"/>
                <a:gd name="T9" fmla="*/ 211 h 307"/>
                <a:gd name="T10" fmla="*/ 0 w 1667"/>
                <a:gd name="T11" fmla="*/ 96 h 307"/>
                <a:gd name="T12" fmla="*/ 96 w 1667"/>
                <a:gd name="T13" fmla="*/ 0 h 307"/>
                <a:gd name="T14" fmla="*/ 1571 w 1667"/>
                <a:gd name="T15" fmla="*/ 0 h 307"/>
                <a:gd name="T16" fmla="*/ 1667 w 1667"/>
                <a:gd name="T17" fmla="*/ 96 h 307"/>
                <a:gd name="T18" fmla="*/ 1667 w 1667"/>
                <a:gd name="T19" fmla="*/ 211 h 307"/>
                <a:gd name="T20" fmla="*/ 1667 w 1667"/>
                <a:gd name="T21" fmla="*/ 21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7" h="307">
                  <a:moveTo>
                    <a:pt x="1667" y="211"/>
                  </a:moveTo>
                  <a:lnTo>
                    <a:pt x="1667" y="211"/>
                  </a:lnTo>
                  <a:cubicBezTo>
                    <a:pt x="1667" y="264"/>
                    <a:pt x="1624" y="307"/>
                    <a:pt x="1571" y="307"/>
                  </a:cubicBezTo>
                  <a:lnTo>
                    <a:pt x="96" y="307"/>
                  </a:lnTo>
                  <a:cubicBezTo>
                    <a:pt x="43" y="307"/>
                    <a:pt x="0" y="264"/>
                    <a:pt x="0" y="211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lnTo>
                    <a:pt x="1571" y="0"/>
                  </a:lnTo>
                  <a:cubicBezTo>
                    <a:pt x="1624" y="0"/>
                    <a:pt x="1667" y="43"/>
                    <a:pt x="1667" y="96"/>
                  </a:cubicBezTo>
                  <a:lnTo>
                    <a:pt x="1667" y="211"/>
                  </a:lnTo>
                  <a:lnTo>
                    <a:pt x="1667" y="211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4223" y="1490"/>
              <a:ext cx="165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Bold" panose="02020803070505020304" pitchFamily="18" charset="0"/>
                </a:rPr>
                <a:t>Etc.</a:t>
              </a:r>
              <a:endPara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1579" y="1358"/>
              <a:ext cx="2708" cy="112"/>
            </a:xfrm>
            <a:custGeom>
              <a:avLst/>
              <a:gdLst>
                <a:gd name="T0" fmla="*/ 0 w 5845"/>
                <a:gd name="T1" fmla="*/ 240 h 240"/>
                <a:gd name="T2" fmla="*/ 0 w 5845"/>
                <a:gd name="T3" fmla="*/ 240 h 240"/>
                <a:gd name="T4" fmla="*/ 0 w 5845"/>
                <a:gd name="T5" fmla="*/ 0 h 240"/>
                <a:gd name="T6" fmla="*/ 5845 w 5845"/>
                <a:gd name="T7" fmla="*/ 0 h 240"/>
                <a:gd name="T8" fmla="*/ 5845 w 5845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45" h="240">
                  <a:moveTo>
                    <a:pt x="0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5845" y="0"/>
                  </a:lnTo>
                  <a:lnTo>
                    <a:pt x="5845" y="24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2481" y="1356"/>
              <a:ext cx="0" cy="114"/>
            </a:xfrm>
            <a:custGeom>
              <a:avLst/>
              <a:gdLst>
                <a:gd name="T0" fmla="*/ 0 h 246"/>
                <a:gd name="T1" fmla="*/ 0 h 246"/>
                <a:gd name="T2" fmla="*/ 246 h 24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46">
                  <a:moveTo>
                    <a:pt x="0" y="0"/>
                  </a:moveTo>
                  <a:lnTo>
                    <a:pt x="0" y="0"/>
                  </a:lnTo>
                  <a:lnTo>
                    <a:pt x="0" y="24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3381" y="1358"/>
              <a:ext cx="0" cy="112"/>
            </a:xfrm>
            <a:custGeom>
              <a:avLst/>
              <a:gdLst>
                <a:gd name="T0" fmla="*/ 240 h 240"/>
                <a:gd name="T1" fmla="*/ 240 h 240"/>
                <a:gd name="T2" fmla="*/ 0 h 2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40">
                  <a:moveTo>
                    <a:pt x="0" y="240"/>
                  </a:moveTo>
                  <a:lnTo>
                    <a:pt x="0" y="24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2931" y="1247"/>
              <a:ext cx="0" cy="105"/>
            </a:xfrm>
            <a:custGeom>
              <a:avLst/>
              <a:gdLst>
                <a:gd name="T0" fmla="*/ 227 h 227"/>
                <a:gd name="T1" fmla="*/ 227 h 227"/>
                <a:gd name="T2" fmla="*/ 0 h 22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27">
                  <a:moveTo>
                    <a:pt x="0" y="227"/>
                  </a:moveTo>
                  <a:lnTo>
                    <a:pt x="0" y="227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2483" y="1612"/>
              <a:ext cx="0" cy="111"/>
            </a:xfrm>
            <a:custGeom>
              <a:avLst/>
              <a:gdLst>
                <a:gd name="T0" fmla="*/ 0 h 240"/>
                <a:gd name="T1" fmla="*/ 0 h 240"/>
                <a:gd name="T2" fmla="*/ 240 h 2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40">
                  <a:moveTo>
                    <a:pt x="0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2483" y="1865"/>
              <a:ext cx="130" cy="182"/>
            </a:xfrm>
            <a:custGeom>
              <a:avLst/>
              <a:gdLst>
                <a:gd name="T0" fmla="*/ 0 w 280"/>
                <a:gd name="T1" fmla="*/ 0 h 394"/>
                <a:gd name="T2" fmla="*/ 0 w 280"/>
                <a:gd name="T3" fmla="*/ 0 h 394"/>
                <a:gd name="T4" fmla="*/ 0 w 280"/>
                <a:gd name="T5" fmla="*/ 394 h 394"/>
                <a:gd name="T6" fmla="*/ 280 w 280"/>
                <a:gd name="T7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394">
                  <a:moveTo>
                    <a:pt x="0" y="0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280" y="39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2997" y="2118"/>
              <a:ext cx="129" cy="1454"/>
            </a:xfrm>
            <a:custGeom>
              <a:avLst/>
              <a:gdLst>
                <a:gd name="T0" fmla="*/ 0 w 278"/>
                <a:gd name="T1" fmla="*/ 0 h 3139"/>
                <a:gd name="T2" fmla="*/ 0 w 278"/>
                <a:gd name="T3" fmla="*/ 0 h 3139"/>
                <a:gd name="T4" fmla="*/ 0 w 278"/>
                <a:gd name="T5" fmla="*/ 3139 h 3139"/>
                <a:gd name="T6" fmla="*/ 278 w 278"/>
                <a:gd name="T7" fmla="*/ 3139 h 3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8" h="3139">
                  <a:moveTo>
                    <a:pt x="0" y="0"/>
                  </a:moveTo>
                  <a:lnTo>
                    <a:pt x="0" y="0"/>
                  </a:lnTo>
                  <a:lnTo>
                    <a:pt x="0" y="3139"/>
                  </a:lnTo>
                  <a:lnTo>
                    <a:pt x="278" y="3139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2997" y="2811"/>
              <a:ext cx="129" cy="0"/>
            </a:xfrm>
            <a:custGeom>
              <a:avLst/>
              <a:gdLst>
                <a:gd name="T0" fmla="*/ 0 w 278"/>
                <a:gd name="T1" fmla="*/ 0 w 278"/>
                <a:gd name="T2" fmla="*/ 278 w 27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78">
                  <a:moveTo>
                    <a:pt x="0" y="0"/>
                  </a:moveTo>
                  <a:lnTo>
                    <a:pt x="0" y="0"/>
                  </a:lnTo>
                  <a:lnTo>
                    <a:pt x="278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2997" y="2297"/>
              <a:ext cx="129" cy="0"/>
            </a:xfrm>
            <a:custGeom>
              <a:avLst/>
              <a:gdLst>
                <a:gd name="T0" fmla="*/ 0 w 278"/>
                <a:gd name="T1" fmla="*/ 0 w 278"/>
                <a:gd name="T2" fmla="*/ 278 w 27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78">
                  <a:moveTo>
                    <a:pt x="0" y="0"/>
                  </a:moveTo>
                  <a:lnTo>
                    <a:pt x="0" y="0"/>
                  </a:lnTo>
                  <a:lnTo>
                    <a:pt x="278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3512" y="2372"/>
              <a:ext cx="126" cy="175"/>
            </a:xfrm>
            <a:custGeom>
              <a:avLst/>
              <a:gdLst>
                <a:gd name="T0" fmla="*/ 0 w 273"/>
                <a:gd name="T1" fmla="*/ 0 h 379"/>
                <a:gd name="T2" fmla="*/ 0 w 273"/>
                <a:gd name="T3" fmla="*/ 0 h 379"/>
                <a:gd name="T4" fmla="*/ 0 w 273"/>
                <a:gd name="T5" fmla="*/ 379 h 379"/>
                <a:gd name="T6" fmla="*/ 273 w 273"/>
                <a:gd name="T7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3" h="379">
                  <a:moveTo>
                    <a:pt x="0" y="0"/>
                  </a:moveTo>
                  <a:lnTo>
                    <a:pt x="0" y="0"/>
                  </a:lnTo>
                  <a:lnTo>
                    <a:pt x="0" y="379"/>
                  </a:lnTo>
                  <a:lnTo>
                    <a:pt x="273" y="379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auto">
            <a:xfrm>
              <a:off x="3512" y="2878"/>
              <a:ext cx="126" cy="438"/>
            </a:xfrm>
            <a:custGeom>
              <a:avLst/>
              <a:gdLst>
                <a:gd name="T0" fmla="*/ 0 w 273"/>
                <a:gd name="T1" fmla="*/ 0 h 946"/>
                <a:gd name="T2" fmla="*/ 0 w 273"/>
                <a:gd name="T3" fmla="*/ 0 h 946"/>
                <a:gd name="T4" fmla="*/ 0 w 273"/>
                <a:gd name="T5" fmla="*/ 946 h 946"/>
                <a:gd name="T6" fmla="*/ 273 w 273"/>
                <a:gd name="T7" fmla="*/ 94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3" h="946">
                  <a:moveTo>
                    <a:pt x="0" y="0"/>
                  </a:moveTo>
                  <a:lnTo>
                    <a:pt x="0" y="0"/>
                  </a:lnTo>
                  <a:lnTo>
                    <a:pt x="0" y="946"/>
                  </a:lnTo>
                  <a:lnTo>
                    <a:pt x="273" y="94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3512" y="3069"/>
              <a:ext cx="126" cy="0"/>
            </a:xfrm>
            <a:custGeom>
              <a:avLst/>
              <a:gdLst>
                <a:gd name="T0" fmla="*/ 0 w 273"/>
                <a:gd name="T1" fmla="*/ 0 w 273"/>
                <a:gd name="T2" fmla="*/ 273 w 2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73">
                  <a:moveTo>
                    <a:pt x="0" y="0"/>
                  </a:moveTo>
                  <a:lnTo>
                    <a:pt x="0" y="0"/>
                  </a:lnTo>
                  <a:lnTo>
                    <a:pt x="273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600"/>
            </a:p>
          </p:txBody>
        </p:sp>
      </p:grpSp>
    </p:spTree>
    <p:extLst>
      <p:ext uri="{BB962C8B-B14F-4D97-AF65-F5344CB8AC3E}">
        <p14:creationId xmlns:p14="http://schemas.microsoft.com/office/powerpoint/2010/main" val="13010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</a:t>
            </a:r>
            <a:r>
              <a:rPr lang="en-GB" dirty="0"/>
              <a:t>: Valve Game </a:t>
            </a:r>
            <a:r>
              <a:rPr lang="en-GB" dirty="0" smtClean="0"/>
              <a:t>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3545" y="1188878"/>
            <a:ext cx="11844284" cy="566912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Higher-level </a:t>
            </a:r>
            <a:r>
              <a:rPr lang="en-GB" dirty="0"/>
              <a:t>threads spawn lower-level threads </a:t>
            </a:r>
            <a:r>
              <a:rPr lang="en-GB" dirty="0" smtClean="0"/>
              <a:t>as needed. Example:</a:t>
            </a:r>
          </a:p>
          <a:p>
            <a:pPr marL="800100" lvl="1" indent="-563563">
              <a:buFont typeface="+mj-lt"/>
              <a:buAutoNum type="arabicPeriod"/>
              <a:defRPr/>
            </a:pPr>
            <a:r>
              <a:rPr lang="en-GB" dirty="0"/>
              <a:t>determine what are the areas of the world </a:t>
            </a:r>
            <a:r>
              <a:rPr lang="en-GB" dirty="0" smtClean="0"/>
              <a:t>to </a:t>
            </a:r>
            <a:r>
              <a:rPr lang="en-GB" dirty="0"/>
              <a:t>be </a:t>
            </a:r>
            <a:r>
              <a:rPr lang="en-GB" dirty="0" smtClean="0"/>
              <a:t>rendered</a:t>
            </a:r>
          </a:p>
          <a:p>
            <a:pPr marL="800100" lvl="1" indent="-563563">
              <a:buFont typeface="+mj-lt"/>
              <a:buAutoNum type="arabicPeriod"/>
              <a:defRPr/>
            </a:pPr>
            <a:r>
              <a:rPr lang="en-GB" dirty="0"/>
              <a:t>determine what objects are in the scene as viewed from multiple </a:t>
            </a:r>
            <a:r>
              <a:rPr lang="en-GB" dirty="0" smtClean="0"/>
              <a:t>angles</a:t>
            </a:r>
          </a:p>
          <a:p>
            <a:pPr marL="800100" lvl="1" indent="-563563">
              <a:buFont typeface="+mj-lt"/>
              <a:buAutoNum type="arabicPeriod"/>
              <a:defRPr/>
            </a:pPr>
            <a:r>
              <a:rPr lang="en-GB" dirty="0"/>
              <a:t>rendering module has to </a:t>
            </a:r>
            <a:r>
              <a:rPr lang="en-GB" dirty="0" smtClean="0"/>
              <a:t>render each </a:t>
            </a:r>
            <a:r>
              <a:rPr lang="en-GB" dirty="0"/>
              <a:t>object from multiple points of view, such as the player’s view, the </a:t>
            </a:r>
            <a:r>
              <a:rPr lang="en-GB" dirty="0" smtClean="0"/>
              <a:t>view of </a:t>
            </a:r>
            <a:r>
              <a:rPr lang="en-GB" dirty="0"/>
              <a:t>TV monitors, and the point of view of reflections in water</a:t>
            </a:r>
            <a:r>
              <a:rPr lang="en-GB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</a:t>
            </a:r>
            <a:r>
              <a:rPr lang="en-GB" dirty="0"/>
              <a:t>: Valve Game </a:t>
            </a:r>
            <a:r>
              <a:rPr lang="en-GB" dirty="0" smtClean="0"/>
              <a:t>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3545" y="1188878"/>
            <a:ext cx="11844284" cy="56691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 smtClean="0"/>
              <a:t>Key </a:t>
            </a:r>
            <a:r>
              <a:rPr lang="en-GB" dirty="0"/>
              <a:t>elements of the threading strategy for the rendering </a:t>
            </a:r>
            <a:r>
              <a:rPr lang="en-GB" dirty="0" smtClean="0"/>
              <a:t>module</a:t>
            </a:r>
          </a:p>
          <a:p>
            <a:pPr lvl="1">
              <a:defRPr/>
            </a:pPr>
            <a:r>
              <a:rPr lang="en-GB" dirty="0"/>
              <a:t>Construct scene-rendering lists for multiple scenes in parallel (e.g., the </a:t>
            </a:r>
            <a:r>
              <a:rPr lang="en-GB" dirty="0" smtClean="0"/>
              <a:t>world and </a:t>
            </a:r>
            <a:r>
              <a:rPr lang="en-GB" dirty="0"/>
              <a:t>its reflection in water</a:t>
            </a:r>
            <a:r>
              <a:rPr lang="en-GB" dirty="0" smtClean="0"/>
              <a:t>)</a:t>
            </a:r>
          </a:p>
          <a:p>
            <a:pPr lvl="1">
              <a:defRPr/>
            </a:pPr>
            <a:r>
              <a:rPr lang="en-GB" dirty="0"/>
              <a:t>Overlap graphics </a:t>
            </a:r>
            <a:r>
              <a:rPr lang="en-GB" dirty="0" smtClean="0"/>
              <a:t>simulation</a:t>
            </a:r>
          </a:p>
          <a:p>
            <a:pPr lvl="1">
              <a:defRPr/>
            </a:pPr>
            <a:r>
              <a:rPr lang="en-GB" dirty="0" smtClean="0"/>
              <a:t>Compute </a:t>
            </a:r>
            <a:r>
              <a:rPr lang="en-GB" dirty="0"/>
              <a:t>character bone transformations for all characters in all scenes </a:t>
            </a:r>
            <a:r>
              <a:rPr lang="en-GB" dirty="0" smtClean="0"/>
              <a:t>in parallel</a:t>
            </a:r>
          </a:p>
          <a:p>
            <a:pPr lvl="1">
              <a:defRPr/>
            </a:pPr>
            <a:r>
              <a:rPr lang="en-GB" dirty="0"/>
              <a:t>Allow multiple threads to draw in </a:t>
            </a:r>
            <a:r>
              <a:rPr lang="en-GB" dirty="0" smtClean="0"/>
              <a:t>parallel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ight Triangle 4"/>
          <p:cNvSpPr/>
          <p:nvPr/>
        </p:nvSpPr>
        <p:spPr>
          <a:xfrm>
            <a:off x="0" y="6477000"/>
            <a:ext cx="373062" cy="373062"/>
          </a:xfrm>
          <a:prstGeom prst="rt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24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Multithreading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Each thread in a process has</a:t>
            </a:r>
          </a:p>
          <a:p>
            <a:pPr lvl="1">
              <a:defRPr/>
            </a:pPr>
            <a:r>
              <a:rPr lang="en-US" dirty="0"/>
              <a:t>an execution state (running, ready, etc.)</a:t>
            </a:r>
          </a:p>
          <a:p>
            <a:pPr lvl="1">
              <a:defRPr/>
            </a:pPr>
            <a:r>
              <a:rPr lang="en-US" dirty="0"/>
              <a:t>saved thread context when not running</a:t>
            </a:r>
          </a:p>
          <a:p>
            <a:pPr lvl="1">
              <a:defRPr/>
            </a:pPr>
            <a:r>
              <a:rPr lang="en-US" dirty="0"/>
              <a:t>an execution stack</a:t>
            </a:r>
          </a:p>
          <a:p>
            <a:pPr lvl="1">
              <a:defRPr/>
            </a:pPr>
            <a:r>
              <a:rPr lang="en-US" dirty="0"/>
              <a:t>some per-thread static storage for local variables</a:t>
            </a:r>
          </a:p>
          <a:p>
            <a:pPr lvl="1">
              <a:defRPr/>
            </a:pPr>
            <a:r>
              <a:rPr lang="en-US" dirty="0"/>
              <a:t>access to the memory and resources of its </a:t>
            </a:r>
            <a:r>
              <a:rPr lang="en-US" dirty="0" smtClean="0"/>
              <a:t>process</a:t>
            </a:r>
          </a:p>
          <a:p>
            <a:pPr lvl="2">
              <a:defRPr/>
            </a:pPr>
            <a:r>
              <a:rPr lang="en-US" dirty="0" smtClean="0"/>
              <a:t>all </a:t>
            </a:r>
            <a:r>
              <a:rPr lang="en-US" dirty="0"/>
              <a:t>threads of a process share </a:t>
            </a:r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Multithreading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Thread control block containing register values, priority and other state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1" t="6729" r="2496" b="20453"/>
          <a:stretch>
            <a:fillRect/>
          </a:stretch>
        </p:blipFill>
        <p:spPr>
          <a:xfrm>
            <a:off x="2256799" y="2483041"/>
            <a:ext cx="7677776" cy="421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92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Multithreading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an OS that supports threads, scheduling and dispatching is done on a thread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basis.</a:t>
            </a:r>
          </a:p>
          <a:p>
            <a:pPr lvl="0"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of the state information dealing with execution is maintained in thread-level data structures</a:t>
            </a:r>
            <a:endParaRPr lang="en-GB" dirty="0"/>
          </a:p>
          <a:p>
            <a:pPr lvl="1">
              <a:defRPr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suspending a process involves suspending 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all threads 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the process </a:t>
            </a:r>
            <a:endParaRPr lang="en-US" sz="4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termination of a process terminates 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all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	 threads within the 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Threads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Takes less time to create a new thread than a new process</a:t>
            </a:r>
          </a:p>
          <a:p>
            <a:pPr>
              <a:defRPr/>
            </a:pPr>
            <a:r>
              <a:rPr lang="en-US" dirty="0"/>
              <a:t>Take less time to terminate a thread</a:t>
            </a:r>
          </a:p>
          <a:p>
            <a:pPr>
              <a:defRPr/>
            </a:pPr>
            <a:r>
              <a:rPr lang="en-US" dirty="0"/>
              <a:t>Take less time to switch between two threads within the same process</a:t>
            </a:r>
          </a:p>
          <a:p>
            <a:pPr>
              <a:defRPr/>
            </a:pPr>
            <a:r>
              <a:rPr lang="en-US" dirty="0"/>
              <a:t>Since threads within the same process share memory and files, they can communicate with each other without invoking the </a:t>
            </a:r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Drawbacks of </a:t>
            </a:r>
            <a:r>
              <a:rPr lang="en-US" dirty="0"/>
              <a:t>Threads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Requires careful design (shared variables)</a:t>
            </a:r>
          </a:p>
          <a:p>
            <a:pPr>
              <a:defRPr/>
            </a:pPr>
            <a:r>
              <a:rPr lang="en-US" dirty="0"/>
              <a:t>Hard to debug because the interaction between threads very hard to 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Multithreading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GB" dirty="0"/>
              <a:t>Uses of threads in </a:t>
            </a:r>
            <a:r>
              <a:rPr lang="en-GB" dirty="0" smtClean="0"/>
              <a:t>multiprocessing system</a:t>
            </a:r>
          </a:p>
          <a:p>
            <a:pPr lvl="1">
              <a:defRPr/>
            </a:pPr>
            <a:r>
              <a:rPr lang="en-GB" dirty="0"/>
              <a:t>Foreground and background work, example: one thread could display menus and read user input, another thread executes user commands</a:t>
            </a:r>
          </a:p>
          <a:p>
            <a:pPr lvl="1">
              <a:defRPr/>
            </a:pPr>
            <a:r>
              <a:rPr lang="en-GB" dirty="0"/>
              <a:t>Asynchronous processing: a thread to backup data periodically</a:t>
            </a:r>
          </a:p>
          <a:p>
            <a:pPr lvl="1">
              <a:defRPr/>
            </a:pPr>
            <a:r>
              <a:rPr lang="en-GB" dirty="0"/>
              <a:t>Speed of execution: on a multiprocessor system, multiple threads can execute simultaneously</a:t>
            </a:r>
          </a:p>
          <a:p>
            <a:pPr lvl="1">
              <a:defRPr/>
            </a:pPr>
            <a:r>
              <a:rPr lang="en-GB" dirty="0"/>
              <a:t>Modular </a:t>
            </a:r>
            <a:r>
              <a:rPr lang="en-GB" dirty="0" smtClean="0"/>
              <a:t>program structure: programs with many activities or input and output can </a:t>
            </a:r>
            <a:r>
              <a:rPr lang="en-GB" dirty="0"/>
              <a:t>implement using </a:t>
            </a:r>
            <a:r>
              <a:rPr lang="en-GB" dirty="0" smtClean="0"/>
              <a:t>threads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1588</TotalTime>
  <Words>1291</Words>
  <Application>Microsoft Office PowerPoint</Application>
  <PresentationFormat>Widescreen</PresentationFormat>
  <Paragraphs>201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Symbol</vt:lpstr>
      <vt:lpstr>Times New Roman Bold</vt:lpstr>
      <vt:lpstr>Tw Cen MT</vt:lpstr>
      <vt:lpstr>Wingdings</vt:lpstr>
      <vt:lpstr>Droplet</vt:lpstr>
      <vt:lpstr>Chapter 4</vt:lpstr>
      <vt:lpstr>Multithreading</vt:lpstr>
      <vt:lpstr>Multithreading</vt:lpstr>
      <vt:lpstr>Multithreading</vt:lpstr>
      <vt:lpstr>Multithreading</vt:lpstr>
      <vt:lpstr>Multithreading</vt:lpstr>
      <vt:lpstr>Benefits of Threads</vt:lpstr>
      <vt:lpstr>Drawbacks of Threads</vt:lpstr>
      <vt:lpstr>Multithreading</vt:lpstr>
      <vt:lpstr>Multithreading</vt:lpstr>
      <vt:lpstr>Multithreading</vt:lpstr>
      <vt:lpstr>Multithreading</vt:lpstr>
      <vt:lpstr>Thread States</vt:lpstr>
      <vt:lpstr>Remote Procedure Call (Single Thread)</vt:lpstr>
      <vt:lpstr>Remote Procedure Call (Multithread)</vt:lpstr>
      <vt:lpstr>Multiprogramming on Uniprocessor</vt:lpstr>
      <vt:lpstr>Multithreading - Synchronisation</vt:lpstr>
      <vt:lpstr>Multithreading</vt:lpstr>
      <vt:lpstr>User-Level Threads</vt:lpstr>
      <vt:lpstr>ULT States vs. Process States</vt:lpstr>
      <vt:lpstr>ULT States vs. Process States</vt:lpstr>
      <vt:lpstr>ULT States vs. Process States</vt:lpstr>
      <vt:lpstr>ULT States vs. Process States</vt:lpstr>
      <vt:lpstr>Advantages of ULTs</vt:lpstr>
      <vt:lpstr>Disadvantages of ULTs</vt:lpstr>
      <vt:lpstr>Kernel Level Threads (KLTs)</vt:lpstr>
      <vt:lpstr>Kernel Level Threads (KLTs)</vt:lpstr>
      <vt:lpstr>Combined Approaches of ULTs and KLTs</vt:lpstr>
      <vt:lpstr>Example: Valve Game Software</vt:lpstr>
      <vt:lpstr>Example: Valve Game Software</vt:lpstr>
      <vt:lpstr>Example: Valve Game Software</vt:lpstr>
      <vt:lpstr>Example: Valve Game Software</vt:lpstr>
      <vt:lpstr>Example: Valve Game Software</vt:lpstr>
      <vt:lpstr>Example: Valve Game Software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UECS2103 Operating Systems</dc:title>
  <dc:creator>KV</dc:creator>
  <cp:lastModifiedBy>user</cp:lastModifiedBy>
  <cp:revision>322</cp:revision>
  <dcterms:created xsi:type="dcterms:W3CDTF">2016-05-26T14:07:52Z</dcterms:created>
  <dcterms:modified xsi:type="dcterms:W3CDTF">2017-06-18T03:06:41Z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