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6" r:id="rId1"/>
  </p:sldMasterIdLst>
  <p:notesMasterIdLst>
    <p:notesMasterId r:id="rId84"/>
  </p:notesMasterIdLst>
  <p:sldIdLst>
    <p:sldId id="349" r:id="rId2"/>
    <p:sldId id="350" r:id="rId3"/>
    <p:sldId id="302" r:id="rId4"/>
    <p:sldId id="303" r:id="rId5"/>
    <p:sldId id="365" r:id="rId6"/>
    <p:sldId id="304" r:id="rId7"/>
    <p:sldId id="260" r:id="rId8"/>
    <p:sldId id="261" r:id="rId9"/>
    <p:sldId id="324" r:id="rId10"/>
    <p:sldId id="326" r:id="rId11"/>
    <p:sldId id="366" r:id="rId12"/>
    <p:sldId id="325" r:id="rId13"/>
    <p:sldId id="264" r:id="rId14"/>
    <p:sldId id="368" r:id="rId15"/>
    <p:sldId id="367" r:id="rId16"/>
    <p:sldId id="267" r:id="rId17"/>
    <p:sldId id="369" r:id="rId18"/>
    <p:sldId id="327" r:id="rId19"/>
    <p:sldId id="328" r:id="rId20"/>
    <p:sldId id="276" r:id="rId21"/>
    <p:sldId id="370" r:id="rId22"/>
    <p:sldId id="277" r:id="rId23"/>
    <p:sldId id="278" r:id="rId24"/>
    <p:sldId id="371" r:id="rId25"/>
    <p:sldId id="279" r:id="rId26"/>
    <p:sldId id="306" r:id="rId27"/>
    <p:sldId id="280" r:id="rId28"/>
    <p:sldId id="281" r:id="rId29"/>
    <p:sldId id="372" r:id="rId30"/>
    <p:sldId id="282" r:id="rId31"/>
    <p:sldId id="283" r:id="rId32"/>
    <p:sldId id="373" r:id="rId33"/>
    <p:sldId id="374" r:id="rId34"/>
    <p:sldId id="310" r:id="rId35"/>
    <p:sldId id="375" r:id="rId36"/>
    <p:sldId id="376" r:id="rId37"/>
    <p:sldId id="311" r:id="rId38"/>
    <p:sldId id="377" r:id="rId39"/>
    <p:sldId id="378" r:id="rId40"/>
    <p:sldId id="379" r:id="rId41"/>
    <p:sldId id="381" r:id="rId42"/>
    <p:sldId id="380" r:id="rId43"/>
    <p:sldId id="382" r:id="rId44"/>
    <p:sldId id="312" r:id="rId45"/>
    <p:sldId id="383" r:id="rId46"/>
    <p:sldId id="284" r:id="rId47"/>
    <p:sldId id="384" r:id="rId48"/>
    <p:sldId id="285" r:id="rId49"/>
    <p:sldId id="286" r:id="rId50"/>
    <p:sldId id="385" r:id="rId51"/>
    <p:sldId id="345" r:id="rId52"/>
    <p:sldId id="386" r:id="rId53"/>
    <p:sldId id="387" r:id="rId54"/>
    <p:sldId id="388" r:id="rId55"/>
    <p:sldId id="389" r:id="rId56"/>
    <p:sldId id="287" r:id="rId57"/>
    <p:sldId id="288" r:id="rId58"/>
    <p:sldId id="390" r:id="rId59"/>
    <p:sldId id="292" r:id="rId60"/>
    <p:sldId id="391" r:id="rId61"/>
    <p:sldId id="392" r:id="rId62"/>
    <p:sldId id="393" r:id="rId63"/>
    <p:sldId id="395" r:id="rId64"/>
    <p:sldId id="394" r:id="rId65"/>
    <p:sldId id="396" r:id="rId66"/>
    <p:sldId id="397" r:id="rId67"/>
    <p:sldId id="398" r:id="rId68"/>
    <p:sldId id="294" r:id="rId69"/>
    <p:sldId id="399" r:id="rId70"/>
    <p:sldId id="400" r:id="rId71"/>
    <p:sldId id="295" r:id="rId72"/>
    <p:sldId id="297" r:id="rId73"/>
    <p:sldId id="401" r:id="rId74"/>
    <p:sldId id="402" r:id="rId75"/>
    <p:sldId id="298" r:id="rId76"/>
    <p:sldId id="403" r:id="rId77"/>
    <p:sldId id="404" r:id="rId78"/>
    <p:sldId id="320" r:id="rId79"/>
    <p:sldId id="405" r:id="rId80"/>
    <p:sldId id="406" r:id="rId81"/>
    <p:sldId id="407" r:id="rId82"/>
    <p:sldId id="408" r:id="rId8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9F0"/>
    <a:srgbClr val="36AADE"/>
    <a:srgbClr val="7AC7EA"/>
    <a:srgbClr val="A7CBFF"/>
    <a:srgbClr val="13BDDF"/>
    <a:srgbClr val="8CCEEC"/>
    <a:srgbClr val="4138F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413F1B04-2FA9-4038-B972-04613D6112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247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1819164"/>
            <a:ext cx="10351752" cy="704962"/>
          </a:xfrm>
        </p:spPr>
        <p:txBody>
          <a:bodyPr anchor="ctr" anchorCtr="0">
            <a:noAutofit/>
          </a:bodyPr>
          <a:lstStyle>
            <a:lvl1pPr>
              <a:defRPr sz="5000" b="1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524126"/>
            <a:ext cx="10351752" cy="15049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4600" b="1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009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289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2866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2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6373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450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5133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6B93-33CF-46E6-87AE-D70CFCE9C2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6099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3C30-145E-4152-BED1-FB4012E949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7954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3501" y="154059"/>
            <a:ext cx="11845000" cy="982820"/>
          </a:xfrm>
        </p:spPr>
        <p:txBody>
          <a:bodyPr lIns="45720" rIns="45720">
            <a:normAutofit/>
          </a:bodyPr>
          <a:lstStyle>
            <a:lvl1pPr>
              <a:defRPr sz="44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73545" y="1188879"/>
            <a:ext cx="11844284" cy="5564346"/>
          </a:xfrm>
        </p:spPr>
        <p:txBody>
          <a:bodyPr lIns="45720" rIns="45720"/>
          <a:lstStyle>
            <a:lvl1pPr>
              <a:lnSpc>
                <a:spcPct val="100000"/>
              </a:lnSpc>
              <a:spcBef>
                <a:spcPts val="0"/>
              </a:spcBef>
              <a:defRPr sz="40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28600">
              <a:lnSpc>
                <a:spcPct val="100000"/>
              </a:lnSpc>
              <a:spcBef>
                <a:spcPts val="0"/>
              </a:spcBef>
              <a:defRPr sz="3700" cap="none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indent="-228600">
              <a:lnSpc>
                <a:spcPct val="100000"/>
              </a:lnSpc>
              <a:spcBef>
                <a:spcPts val="0"/>
              </a:spcBef>
              <a:defRPr sz="3400" cap="none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defRPr sz="3100" cap="none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28600">
              <a:lnSpc>
                <a:spcPct val="100000"/>
              </a:lnSpc>
              <a:spcBef>
                <a:spcPts val="0"/>
              </a:spcBef>
              <a:defRPr sz="2800" cap="none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736" y="6638925"/>
            <a:ext cx="551543" cy="211137"/>
          </a:xfrm>
        </p:spPr>
        <p:txBody>
          <a:bodyPr lIns="18288" tIns="18288" rIns="18288" bIns="18288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73501" y="1162878"/>
            <a:ext cx="11845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0863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51D7-BF6B-4F8F-B28D-CEFAB7C55F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5879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4D46-2E77-4B8F-B444-03B4B2F8BE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8305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A88B-E931-4F22-A5FC-D26FC8450A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0275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75A0-786F-4BB1-825A-5D36892ACB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8916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2989-6A33-43A3-ADDD-AED34231CF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1594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FD98-2B0F-448C-B6C8-331BCB1F9ED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4795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A5B-79C8-4C27-B8E5-73C29F5276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2188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96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5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Concurrency: Mutual Exclusion and Synchronization</a:t>
            </a:r>
            <a:endParaRPr lang="en-US" dirty="0" smtClean="0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1428413" y="5883275"/>
            <a:ext cx="7635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594324-CB47-4187-8DC5-9989B9104A94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processes / threads read and write data items</a:t>
            </a:r>
          </a:p>
          <a:p>
            <a:r>
              <a:rPr lang="en-US" dirty="0" smtClean="0">
                <a:sym typeface="Symbol" pitchFamily="18" charset="2"/>
              </a:rPr>
              <a:t>The final results depends on the order of execution of instructions</a:t>
            </a:r>
          </a:p>
          <a:p>
            <a:r>
              <a:rPr lang="en-GB" dirty="0" smtClean="0">
                <a:sym typeface="Symbol" pitchFamily="18" charset="2"/>
              </a:rPr>
              <a:t>The </a:t>
            </a:r>
            <a:r>
              <a:rPr lang="en-GB" dirty="0">
                <a:sym typeface="Symbol" pitchFamily="18" charset="2"/>
              </a:rPr>
              <a:t>“loser” of the race is the process that updates last and will determine the final value of the variable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5E051F-851E-41BA-A43C-163B634349C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</a:t>
            </a:r>
            <a:r>
              <a:rPr lang="en-US" dirty="0" smtClean="0"/>
              <a:t>– Example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 pitchFamily="18" charset="2"/>
              </a:rPr>
              <a:t>P3 and P4 share global variables b and c (b=1, c=2)</a:t>
            </a:r>
          </a:p>
          <a:p>
            <a:r>
              <a:rPr lang="en-US" dirty="0" smtClean="0">
                <a:sym typeface="Symbol" pitchFamily="18" charset="2"/>
              </a:rPr>
              <a:t>P3 executes assignment b = b + c</a:t>
            </a:r>
          </a:p>
          <a:p>
            <a:r>
              <a:rPr lang="en-US" dirty="0" smtClean="0">
                <a:sym typeface="Symbol" pitchFamily="18" charset="2"/>
              </a:rPr>
              <a:t>P4 executes assignment c = b + c</a:t>
            </a:r>
          </a:p>
          <a:p>
            <a:r>
              <a:rPr lang="en-US" dirty="0" smtClean="0">
                <a:sym typeface="Symbol" pitchFamily="18" charset="2"/>
              </a:rPr>
              <a:t>If P3 executes its assignment first, final values are b = 3 and c = 5.</a:t>
            </a:r>
          </a:p>
          <a:p>
            <a:r>
              <a:rPr lang="en-US" dirty="0" smtClean="0">
                <a:sym typeface="Symbol" pitchFamily="18" charset="2"/>
              </a:rPr>
              <a:t>If P4 executes its assignment first, final values are b = 4 and c =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5E051F-851E-41BA-A43C-163B634349C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540291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Operating System Concerns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track of various processes (Process Control Block)</a:t>
            </a:r>
          </a:p>
          <a:p>
            <a:r>
              <a:rPr lang="en-US" dirty="0" smtClean="0"/>
              <a:t>Allocate and deallocate resources for each process</a:t>
            </a:r>
          </a:p>
          <a:p>
            <a:pPr lvl="1"/>
            <a:r>
              <a:rPr lang="en-US" dirty="0" smtClean="0"/>
              <a:t>Processor time, Memory, Files, I/O devices</a:t>
            </a:r>
          </a:p>
          <a:p>
            <a:r>
              <a:rPr lang="en-US" dirty="0" smtClean="0"/>
              <a:t>Protect data and resources</a:t>
            </a:r>
          </a:p>
          <a:p>
            <a:r>
              <a:rPr lang="en-US" dirty="0" smtClean="0"/>
              <a:t>Output of process must be independent of the speed of execution of other concurrent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C79968-A1A7-4E42-AA2A-38A85CFA918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Competition for Resources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problems to be faced for competing processes:</a:t>
            </a:r>
          </a:p>
          <a:p>
            <a:pPr lvl="1"/>
            <a:r>
              <a:rPr lang="en-US" dirty="0" smtClean="0"/>
              <a:t>The need of Mutual Exclusion</a:t>
            </a:r>
          </a:p>
          <a:p>
            <a:pPr lvl="2"/>
            <a:r>
              <a:rPr lang="en-US" dirty="0" smtClean="0"/>
              <a:t>Critical sections: a program section that uses critical resource (</a:t>
            </a:r>
            <a:r>
              <a:rPr lang="en-US" dirty="0" err="1" smtClean="0"/>
              <a:t>nonsharable</a:t>
            </a:r>
            <a:r>
              <a:rPr lang="en-US" dirty="0" smtClean="0"/>
              <a:t> resource)</a:t>
            </a:r>
          </a:p>
          <a:p>
            <a:pPr lvl="3"/>
            <a:r>
              <a:rPr lang="en-US" dirty="0" smtClean="0"/>
              <a:t>Only one program at a time is allowed in its critical section</a:t>
            </a:r>
          </a:p>
          <a:p>
            <a:pPr lvl="3"/>
            <a:r>
              <a:rPr lang="en-US" dirty="0" smtClean="0"/>
              <a:t>Example: only one process at a time is allowed to send command to the printer</a:t>
            </a:r>
          </a:p>
          <a:p>
            <a:pPr lvl="1"/>
            <a:r>
              <a:rPr lang="en-US" dirty="0" smtClean="0"/>
              <a:t>Deadlock: two processes waiting for resource owned by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22C514-5FA5-4ADB-85C9-4716697A9C9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Competition for Resources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problems to be faced for competing processes:</a:t>
            </a:r>
          </a:p>
          <a:p>
            <a:pPr lvl="1"/>
            <a:r>
              <a:rPr lang="en-US" dirty="0" smtClean="0"/>
              <a:t>Deadlock: two processes waiting for resource owned by each other. Example:</a:t>
            </a:r>
          </a:p>
          <a:p>
            <a:pPr lvl="2"/>
            <a:r>
              <a:rPr lang="en-US" dirty="0" smtClean="0"/>
              <a:t>Two processes, P1 and P2. Two resource R1 and R2. Each process requires both resources.</a:t>
            </a:r>
          </a:p>
          <a:p>
            <a:pPr lvl="2"/>
            <a:r>
              <a:rPr lang="en-US" dirty="0" smtClean="0"/>
              <a:t>R2 is assigned to P1, resource R1 is assigned to P2. Each process is waiting for one of the two resources.</a:t>
            </a:r>
          </a:p>
          <a:p>
            <a:pPr lvl="2"/>
            <a:r>
              <a:rPr lang="en-US" dirty="0" smtClean="0"/>
              <a:t>Neither process will release the resource assigned until it has acquired the other resource and completed the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22C514-5FA5-4ADB-85C9-4716697A9C9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283249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Competition for Resources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</a:t>
            </a:r>
            <a:r>
              <a:rPr lang="en-US" dirty="0"/>
              <a:t>problems to be faced for competing processes :</a:t>
            </a:r>
            <a:endParaRPr lang="en-US" dirty="0" smtClean="0"/>
          </a:p>
          <a:p>
            <a:pPr lvl="1"/>
            <a:r>
              <a:rPr lang="en-US" dirty="0" smtClean="0"/>
              <a:t>Starvation: process indefinitely be denied access to 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22C514-5FA5-4ADB-85C9-4716697A9C9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704779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 for Mutual Exclusion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one process at a time is allowed in the critical section for the shared resource</a:t>
            </a:r>
          </a:p>
          <a:p>
            <a:r>
              <a:rPr lang="en-US" dirty="0" smtClean="0"/>
              <a:t>A process that halts in its noncritical section must not interfere other processes</a:t>
            </a:r>
          </a:p>
          <a:p>
            <a:r>
              <a:rPr lang="en-US" dirty="0" smtClean="0"/>
              <a:t>No deadlock or starvation</a:t>
            </a:r>
          </a:p>
          <a:p>
            <a:r>
              <a:rPr lang="en-US" dirty="0" smtClean="0"/>
              <a:t>A process must not be delayed access to a critical section when there is no other process using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1FBC29-BD40-4A41-8B1E-633A48F9190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 for Mutual Exclusion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assumptions are made about relative process speeds or number of processes</a:t>
            </a:r>
          </a:p>
          <a:p>
            <a:r>
              <a:rPr lang="en-US" dirty="0" smtClean="0"/>
              <a:t>A process remains inside its critical section for a finite time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1FBC29-BD40-4A41-8B1E-633A48F9190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998920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 to satisfy the requirements:</a:t>
            </a:r>
          </a:p>
          <a:p>
            <a:pPr lvl="1"/>
            <a:r>
              <a:rPr lang="en-US" dirty="0" smtClean="0"/>
              <a:t>Hardware approach </a:t>
            </a:r>
            <a:r>
              <a:rPr lang="en-US" dirty="0" smtClean="0">
                <a:sym typeface="Symbol" pitchFamily="18" charset="2"/>
              </a:rPr>
              <a:t> use special purpose machine instructions</a:t>
            </a:r>
          </a:p>
          <a:p>
            <a:pPr lvl="1"/>
            <a:r>
              <a:rPr lang="en-US" dirty="0" smtClean="0">
                <a:sym typeface="Symbol" pitchFamily="18" charset="2"/>
              </a:rPr>
              <a:t>Operating system or programming language support:</a:t>
            </a:r>
          </a:p>
          <a:p>
            <a:pPr lvl="2"/>
            <a:r>
              <a:rPr lang="en-US" dirty="0" smtClean="0">
                <a:sym typeface="Symbol" pitchFamily="18" charset="2"/>
              </a:rPr>
              <a:t>Semaphores</a:t>
            </a:r>
          </a:p>
          <a:p>
            <a:pPr lvl="2"/>
            <a:r>
              <a:rPr lang="en-US" dirty="0" smtClean="0">
                <a:sym typeface="Symbol" pitchFamily="18" charset="2"/>
              </a:rPr>
              <a:t>Monitors</a:t>
            </a:r>
          </a:p>
          <a:p>
            <a:pPr lvl="2"/>
            <a:r>
              <a:rPr lang="en-US" dirty="0" smtClean="0">
                <a:sym typeface="Symbol" pitchFamily="18" charset="2"/>
              </a:rPr>
              <a:t>Message passing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190ECF-62A8-4704-A02F-756F0B6A11F4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</a:t>
            </a:r>
            <a:r>
              <a:rPr lang="en-US" dirty="0" smtClean="0"/>
              <a:t>Exclusion – Hardware Approaches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Interrupt Disabling</a:t>
            </a:r>
          </a:p>
          <a:p>
            <a:r>
              <a:rPr lang="en-US" smtClean="0"/>
              <a:t>Special Machine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09505C-2E90-4631-8472-1156F602B1E7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</a:t>
            </a:r>
            <a:endParaRPr lang="en-US" dirty="0" smtClean="0"/>
          </a:p>
        </p:txBody>
      </p:sp>
      <p:sp>
        <p:nvSpPr>
          <p:cNvPr id="58777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Fundamental to operating system design</a:t>
            </a:r>
          </a:p>
          <a:p>
            <a:r>
              <a:rPr lang="en-US" smtClean="0"/>
              <a:t>Arise in three contexts:</a:t>
            </a:r>
          </a:p>
          <a:p>
            <a:pPr lvl="1"/>
            <a:r>
              <a:rPr lang="en-US" smtClean="0"/>
              <a:t>Multiple applications</a:t>
            </a:r>
          </a:p>
          <a:p>
            <a:pPr lvl="2"/>
            <a:r>
              <a:rPr lang="en-US" smtClean="0"/>
              <a:t>Multiprogramming (shared processing time)</a:t>
            </a:r>
          </a:p>
          <a:p>
            <a:pPr lvl="1"/>
            <a:r>
              <a:rPr lang="en-US" smtClean="0"/>
              <a:t>Structured application</a:t>
            </a:r>
          </a:p>
          <a:p>
            <a:pPr lvl="2"/>
            <a:r>
              <a:rPr lang="en-US" smtClean="0"/>
              <a:t>Application can be a set of concurrent processes</a:t>
            </a:r>
          </a:p>
          <a:p>
            <a:pPr lvl="1"/>
            <a:r>
              <a:rPr lang="en-US" smtClean="0"/>
              <a:t>Operating-system structure</a:t>
            </a:r>
          </a:p>
          <a:p>
            <a:pPr lvl="2"/>
            <a:r>
              <a:rPr lang="en-US" smtClean="0"/>
              <a:t>Operating system is a set of processes or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E0DDD0-E979-4FB4-BDE1-419391EBD82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Interrupt Disabling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process (in uniprocessor machine) runs until it invokes an operating system service or until it is interrupted</a:t>
            </a:r>
          </a:p>
          <a:p>
            <a:r>
              <a:rPr lang="en-US" dirty="0" smtClean="0"/>
              <a:t>Disabling interrupts guarantees mutual exclusion</a:t>
            </a:r>
          </a:p>
          <a:p>
            <a:pPr marL="685800" lvl="3" indent="0">
              <a:buNone/>
            </a:pPr>
            <a:r>
              <a:rPr lang="en-US" dirty="0"/>
              <a:t>while (true) {</a:t>
            </a:r>
          </a:p>
          <a:p>
            <a:pPr marL="685800" lvl="3" indent="0">
              <a:buNone/>
            </a:pPr>
            <a:r>
              <a:rPr lang="en-US" dirty="0" smtClean="0"/>
              <a:t>	/* </a:t>
            </a:r>
            <a:r>
              <a:rPr lang="en-US" dirty="0"/>
              <a:t>disable interrupts */;</a:t>
            </a:r>
          </a:p>
          <a:p>
            <a:pPr marL="685800" lvl="3" indent="0">
              <a:buNone/>
            </a:pPr>
            <a:r>
              <a:rPr lang="en-US" dirty="0" smtClean="0"/>
              <a:t>	/* </a:t>
            </a:r>
            <a:r>
              <a:rPr lang="en-US" dirty="0"/>
              <a:t>critical section */;</a:t>
            </a:r>
          </a:p>
          <a:p>
            <a:pPr marL="685800" lvl="3" indent="0">
              <a:buNone/>
            </a:pPr>
            <a:r>
              <a:rPr lang="en-US" dirty="0" smtClean="0"/>
              <a:t>	/* </a:t>
            </a:r>
            <a:r>
              <a:rPr lang="en-US" dirty="0"/>
              <a:t>enable interrupts */;</a:t>
            </a:r>
          </a:p>
          <a:p>
            <a:pPr marL="685800" lvl="3" indent="0">
              <a:buNone/>
            </a:pPr>
            <a:r>
              <a:rPr lang="en-US" dirty="0" smtClean="0"/>
              <a:t>	/* </a:t>
            </a:r>
            <a:r>
              <a:rPr lang="en-US" dirty="0"/>
              <a:t>remainder </a:t>
            </a:r>
            <a:r>
              <a:rPr lang="en-US" dirty="0" smtClean="0"/>
              <a:t>*/;</a:t>
            </a:r>
          </a:p>
          <a:p>
            <a:pPr marL="685800" lvl="3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B85B73-288D-42FB-A70A-5A5116C6671A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Interrupt Disabling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Processor is limited in its ability to interleave programs </a:t>
            </a:r>
            <a:r>
              <a:rPr lang="en-US" dirty="0" smtClean="0">
                <a:sym typeface="Symbol" pitchFamily="18" charset="2"/>
              </a:rPr>
              <a:t> efficiency degraded</a:t>
            </a:r>
          </a:p>
          <a:p>
            <a:pPr lvl="1"/>
            <a:r>
              <a:rPr lang="en-US" dirty="0" smtClean="0"/>
              <a:t>In multiprocessor machine, disabling interrupts on one processor will not guarantee mutual exclusion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B85B73-288D-42FB-A70A-5A5116C6671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479056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Machine Instructions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Performed in a single instruction cycle</a:t>
            </a:r>
          </a:p>
          <a:p>
            <a:r>
              <a:rPr lang="en-US" dirty="0" smtClean="0"/>
              <a:t>Access to the memory location is blocked for any other instructions during execution</a:t>
            </a:r>
          </a:p>
          <a:p>
            <a:r>
              <a:rPr lang="en-US" dirty="0" smtClean="0"/>
              <a:t>2 most common instructions:</a:t>
            </a:r>
          </a:p>
          <a:p>
            <a:pPr lvl="1"/>
            <a:r>
              <a:rPr lang="en-US" dirty="0" smtClean="0"/>
              <a:t>Compare and swap instruction</a:t>
            </a:r>
          </a:p>
          <a:p>
            <a:pPr lvl="1"/>
            <a:r>
              <a:rPr lang="en-US" dirty="0" smtClean="0"/>
              <a:t>Exchange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36CB40-7740-46EC-AEFF-DE8EEEBADD4C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Machine Instructions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Compare and Swap Instruction</a:t>
            </a:r>
          </a:p>
          <a:p>
            <a:pPr lvl="1"/>
            <a:r>
              <a:rPr lang="en-GB" dirty="0"/>
              <a:t>a compare is made between a memory value and a test </a:t>
            </a:r>
            <a:r>
              <a:rPr lang="en-GB" dirty="0" smtClean="0"/>
              <a:t>value, if </a:t>
            </a:r>
            <a:r>
              <a:rPr lang="en-GB" dirty="0"/>
              <a:t>the values are the same a swap </a:t>
            </a:r>
            <a:r>
              <a:rPr lang="en-GB" dirty="0" smtClean="0"/>
              <a:t>occurs</a:t>
            </a:r>
          </a:p>
          <a:p>
            <a:pPr lvl="1"/>
            <a:r>
              <a:rPr lang="en-US" dirty="0"/>
              <a:t>carried out atomically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45B115-873A-434E-BBD9-C8B5A9652AD6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4" y="3704816"/>
            <a:ext cx="10936226" cy="293410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Machine Instructions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45B115-873A-434E-BBD9-C8B5A9652AD6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7"/>
          <a:stretch/>
        </p:blipFill>
        <p:spPr>
          <a:xfrm>
            <a:off x="3257236" y="1437737"/>
            <a:ext cx="5676902" cy="5066629"/>
          </a:xfrm>
          <a:prstGeom prst="rect">
            <a:avLst/>
          </a:prstGeom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962900" y="5855078"/>
            <a:ext cx="3314700" cy="465138"/>
          </a:xfrm>
          <a:prstGeom prst="rect">
            <a:avLst/>
          </a:prstGeom>
          <a:solidFill>
            <a:srgbClr val="A3FFFF"/>
          </a:solidFill>
          <a:ln w="19050" algn="ctr">
            <a:solidFill>
              <a:srgbClr val="FF66FF"/>
            </a:solidFill>
            <a:miter lim="800000"/>
            <a:headEnd/>
            <a:tailEnd/>
          </a:ln>
        </p:spPr>
        <p:txBody>
          <a:bodyPr lIns="4572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600" dirty="0">
                <a:solidFill>
                  <a:srgbClr val="000000"/>
                </a:solidFill>
              </a:rPr>
              <a:t>Concurrent processes</a:t>
            </a:r>
          </a:p>
        </p:txBody>
      </p:sp>
    </p:spTree>
    <p:extLst>
      <p:ext uri="{BB962C8B-B14F-4D97-AF65-F5344CB8AC3E}">
        <p14:creationId xmlns:p14="http://schemas.microsoft.com/office/powerpoint/2010/main" val="2331597031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Machine Instructions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Exchange Instruction: exchange the contents of a register with the contents of a memory location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A90C4F-E604-4103-AAC5-4DD2D703ACBE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22" y="2871569"/>
            <a:ext cx="9526329" cy="313416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Machine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7B8A67-816F-4BF6-B35E-9E7F9CAA459D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7"/>
          <a:stretch/>
        </p:blipFill>
        <p:spPr>
          <a:xfrm>
            <a:off x="3634493" y="1381125"/>
            <a:ext cx="4923015" cy="5257800"/>
          </a:xfrm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Machine Instructions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Applicable to any number of processes on either a single processor or multiple processors sharing main memory</a:t>
            </a:r>
          </a:p>
          <a:p>
            <a:pPr lvl="1"/>
            <a:r>
              <a:rPr lang="en-US" dirty="0" smtClean="0"/>
              <a:t>It is simple and easy to verify</a:t>
            </a:r>
          </a:p>
          <a:p>
            <a:pPr lvl="1"/>
            <a:r>
              <a:rPr lang="en-US" dirty="0" smtClean="0"/>
              <a:t>It can be used to support multiple critical sections, </a:t>
            </a:r>
            <a:r>
              <a:rPr lang="en-GB" dirty="0"/>
              <a:t>each critical section can be defined by its own variable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A7F1EA-4CB7-4013-8AB3-E4EF8A5BBD6A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Machine Instructions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Busy-waiting consumes processor time (a process does nothing until it is permitted to enter critical section)</a:t>
            </a:r>
          </a:p>
          <a:p>
            <a:pPr lvl="1"/>
            <a:r>
              <a:rPr lang="en-US" dirty="0" smtClean="0"/>
              <a:t>Starvation is possible when a process leaves a critical section and more than one process is waiting.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0EDDA4-45E1-4A25-85A0-7247804C9D73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Machine Instructions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Deadlock </a:t>
            </a:r>
            <a:r>
              <a:rPr lang="en-US" smtClean="0"/>
              <a:t>is possible</a:t>
            </a:r>
            <a:endParaRPr lang="en-US" dirty="0" smtClean="0"/>
          </a:p>
          <a:p>
            <a:pPr lvl="2"/>
            <a:r>
              <a:rPr lang="en-US" dirty="0" smtClean="0"/>
              <a:t>If a low priority process has the critical region and a higher priority process needs, the higher priority process will obtain the processor to wait for the critical region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0EDDA4-45E1-4A25-85A0-7247804C9D73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87167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</a:t>
            </a:r>
            <a:endParaRPr lang="en-US" dirty="0" smtClean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Concurrency encompasses design issues including:</a:t>
            </a:r>
          </a:p>
          <a:p>
            <a:pPr lvl="1"/>
            <a:r>
              <a:rPr lang="en-US" smtClean="0"/>
              <a:t>Communication among processes</a:t>
            </a:r>
          </a:p>
          <a:p>
            <a:pPr lvl="1"/>
            <a:r>
              <a:rPr lang="en-US" smtClean="0"/>
              <a:t>Sharing of and competing for resources</a:t>
            </a:r>
          </a:p>
          <a:p>
            <a:pPr lvl="1"/>
            <a:r>
              <a:rPr lang="en-US" smtClean="0"/>
              <a:t>Synchronization of multiple processes</a:t>
            </a:r>
          </a:p>
          <a:p>
            <a:pPr lvl="1"/>
            <a:r>
              <a:rPr lang="en-US" smtClean="0"/>
              <a:t>Allocation of processor time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5035E3-922A-491F-92CC-ACE3B5E66E6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Semaphores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Processes cooperate by means of signals </a:t>
            </a:r>
            <a:r>
              <a:rPr lang="en-US" smtClean="0">
                <a:sym typeface="Symbol" pitchFamily="18" charset="2"/>
              </a:rPr>
              <a:t> a process stop at a place until it receives a specific signal</a:t>
            </a:r>
          </a:p>
          <a:p>
            <a:r>
              <a:rPr lang="en-US" smtClean="0"/>
              <a:t>A special variable called a semaphore is used for signaling</a:t>
            </a:r>
          </a:p>
          <a:p>
            <a:r>
              <a:rPr lang="en-US" smtClean="0"/>
              <a:t>If a process is waiting for a signal, it is suspended until that signal is sent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5EF2B0-DF6B-4E0E-8D1A-239A5F4A256D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Semaphores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Semaphore is a variable that has an integer value</a:t>
            </a:r>
          </a:p>
          <a:p>
            <a:pPr lvl="1"/>
            <a:r>
              <a:rPr lang="en-US" dirty="0" smtClean="0"/>
              <a:t>May be initialized to a nonnegative number</a:t>
            </a:r>
          </a:p>
          <a:p>
            <a:pPr lvl="1"/>
            <a:r>
              <a:rPr lang="en-US" b="1" dirty="0" err="1" smtClean="0"/>
              <a:t>semWait</a:t>
            </a:r>
            <a:r>
              <a:rPr lang="en-US" dirty="0" smtClean="0"/>
              <a:t> </a:t>
            </a:r>
            <a:r>
              <a:rPr lang="en-US" dirty="0" smtClean="0"/>
              <a:t>operation decrements the semaphore value. If the value is negative, the process is blocked.</a:t>
            </a:r>
          </a:p>
          <a:p>
            <a:pPr lvl="1"/>
            <a:r>
              <a:rPr lang="en-US" b="1" dirty="0" err="1" smtClean="0"/>
              <a:t>semSignal</a:t>
            </a:r>
            <a:r>
              <a:rPr lang="en-US" dirty="0" smtClean="0"/>
              <a:t> </a:t>
            </a:r>
            <a:r>
              <a:rPr lang="en-US" dirty="0" smtClean="0"/>
              <a:t>operation increments semaphore value. If the value is less than or equal to zero, the process blocked by Wait operation is unblocked.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DE6EF1-A694-4F8D-B190-2BA0874181D3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Semaphores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Semaphore is a variable that has an integer value</a:t>
            </a:r>
          </a:p>
          <a:p>
            <a:pPr lvl="1"/>
            <a:r>
              <a:rPr lang="en-GB" dirty="0"/>
              <a:t>If the value is positive, that value equals the number of processes </a:t>
            </a:r>
            <a:r>
              <a:rPr lang="en-GB" dirty="0" smtClean="0"/>
              <a:t>that can </a:t>
            </a:r>
            <a:r>
              <a:rPr lang="en-GB" dirty="0"/>
              <a:t>issue a wait and immediately continue to execute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The negative value equals the number of processes waiting to </a:t>
            </a:r>
            <a:r>
              <a:rPr lang="en-GB" dirty="0" smtClean="0"/>
              <a:t>be unblocked</a:t>
            </a:r>
            <a:r>
              <a:rPr lang="en-GB" dirty="0"/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DE6EF1-A694-4F8D-B190-2BA0874181D3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752580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Semaphores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Consequences</a:t>
            </a:r>
          </a:p>
          <a:p>
            <a:pPr lvl="1"/>
            <a:r>
              <a:rPr lang="en-GB" dirty="0"/>
              <a:t>There is no way to know before a </a:t>
            </a:r>
            <a:r>
              <a:rPr lang="en-GB" dirty="0" smtClean="0"/>
              <a:t>process decrements </a:t>
            </a:r>
            <a:r>
              <a:rPr lang="en-GB" dirty="0"/>
              <a:t>a semaphore whether it will block or not</a:t>
            </a:r>
          </a:p>
          <a:p>
            <a:pPr lvl="1"/>
            <a:r>
              <a:rPr lang="en-GB" dirty="0"/>
              <a:t>After a process increments a semaphore and another </a:t>
            </a:r>
            <a:r>
              <a:rPr lang="en-GB" dirty="0" smtClean="0"/>
              <a:t>process is unblocked, two processes </a:t>
            </a:r>
            <a:r>
              <a:rPr lang="en-GB" dirty="0"/>
              <a:t>are running </a:t>
            </a:r>
            <a:r>
              <a:rPr lang="en-GB" dirty="0" smtClean="0"/>
              <a:t>concurrently, there </a:t>
            </a:r>
            <a:r>
              <a:rPr lang="en-GB" dirty="0"/>
              <a:t>is no way to know which process will continue immediately on a uniprocessor </a:t>
            </a:r>
            <a:r>
              <a:rPr lang="en-GB" dirty="0" smtClean="0"/>
              <a:t>system</a:t>
            </a:r>
            <a:endParaRPr lang="en-GB" dirty="0"/>
          </a:p>
          <a:p>
            <a:pPr lvl="1"/>
            <a:r>
              <a:rPr lang="en-GB" dirty="0"/>
              <a:t>You don’t know whether another process is </a:t>
            </a:r>
            <a:r>
              <a:rPr lang="en-GB" dirty="0" smtClean="0"/>
              <a:t>waiting to be unblocked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DE6EF1-A694-4F8D-B190-2BA0874181D3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686220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of Semaphore Primitives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10BCE2-00D4-46C9-9AC8-4ADDBED0E4DF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7" t="1570" r="4997" b="10271"/>
          <a:stretch/>
        </p:blipFill>
        <p:spPr>
          <a:xfrm>
            <a:off x="2533652" y="1219415"/>
            <a:ext cx="7124698" cy="5476446"/>
          </a:xfrm>
        </p:spPr>
      </p:pic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Semaphore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10BCE2-00D4-46C9-9AC8-4ADDBED0E4DF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May </a:t>
            </a:r>
            <a:r>
              <a:rPr lang="en-GB" dirty="0"/>
              <a:t>be initialized to 0 or </a:t>
            </a:r>
            <a:r>
              <a:rPr lang="en-GB" dirty="0" smtClean="0"/>
              <a:t>1</a:t>
            </a:r>
          </a:p>
          <a:p>
            <a:r>
              <a:rPr lang="en-GB" b="1" dirty="0" err="1"/>
              <a:t>semWaitB</a:t>
            </a:r>
            <a:r>
              <a:rPr lang="en-GB" dirty="0"/>
              <a:t> operation checks the semaphore value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If the value is zero</a:t>
            </a:r>
            <a:r>
              <a:rPr lang="en-GB" dirty="0" smtClean="0"/>
              <a:t>, then </a:t>
            </a:r>
            <a:r>
              <a:rPr lang="en-GB" dirty="0"/>
              <a:t>the process executing the </a:t>
            </a:r>
            <a:r>
              <a:rPr lang="en-GB" dirty="0" err="1"/>
              <a:t>semWaitB</a:t>
            </a:r>
            <a:r>
              <a:rPr lang="en-GB" dirty="0"/>
              <a:t> is blocked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If the value is one, </a:t>
            </a:r>
            <a:r>
              <a:rPr lang="en-GB" dirty="0" smtClean="0"/>
              <a:t>the </a:t>
            </a:r>
            <a:r>
              <a:rPr lang="en-GB" dirty="0"/>
              <a:t>value is changed to zero and the process continues execution.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604086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Semaphore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10BCE2-00D4-46C9-9AC8-4ADDBED0E4DF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 err="1"/>
              <a:t>semSignalB</a:t>
            </a:r>
            <a:r>
              <a:rPr lang="en-GB" dirty="0"/>
              <a:t> operation checks to see if any processes are blocked </a:t>
            </a:r>
            <a:r>
              <a:rPr lang="en-GB" dirty="0" smtClean="0"/>
              <a:t>on this </a:t>
            </a:r>
            <a:r>
              <a:rPr lang="en-GB" dirty="0"/>
              <a:t>semaphore (semaphore value equals 0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If so, then a process blocked by </a:t>
            </a:r>
            <a:r>
              <a:rPr lang="en-GB" dirty="0" smtClean="0"/>
              <a:t>a </a:t>
            </a:r>
            <a:r>
              <a:rPr lang="en-GB" dirty="0" err="1" smtClean="0"/>
              <a:t>semWaitB</a:t>
            </a:r>
            <a:r>
              <a:rPr lang="en-GB" dirty="0" smtClean="0"/>
              <a:t> </a:t>
            </a:r>
            <a:r>
              <a:rPr lang="en-GB" dirty="0"/>
              <a:t>operation is unblocked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If no processes are blocked, then the </a:t>
            </a:r>
            <a:r>
              <a:rPr lang="en-GB" dirty="0" smtClean="0"/>
              <a:t>value of </a:t>
            </a:r>
            <a:r>
              <a:rPr lang="en-GB" dirty="0"/>
              <a:t>the semaphore is set to one.</a:t>
            </a:r>
          </a:p>
        </p:txBody>
      </p:sp>
    </p:spTree>
    <p:extLst>
      <p:ext uri="{BB962C8B-B14F-4D97-AF65-F5344CB8AC3E}">
        <p14:creationId xmlns:p14="http://schemas.microsoft.com/office/powerpoint/2010/main" val="1362355589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Semaphore </a:t>
            </a:r>
            <a:r>
              <a:rPr lang="en-US" dirty="0" smtClean="0"/>
              <a:t>Primitives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B1A273-3D62-438C-8F63-537803FCA665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719" t="5604" r="8215" b="1203"/>
          <a:stretch/>
        </p:blipFill>
        <p:spPr>
          <a:xfrm>
            <a:off x="2704474" y="1242865"/>
            <a:ext cx="6782426" cy="545637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Semaphore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10BCE2-00D4-46C9-9AC8-4ADDBED0E4DF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A concept related to the binary semaphore is the </a:t>
            </a:r>
            <a:r>
              <a:rPr lang="en-GB" b="1" dirty="0"/>
              <a:t>mutual exclusion </a:t>
            </a:r>
            <a:r>
              <a:rPr lang="en-GB" b="1" dirty="0" smtClean="0"/>
              <a:t>lock </a:t>
            </a:r>
            <a:r>
              <a:rPr lang="en-GB" dirty="0" smtClean="0"/>
              <a:t>(</a:t>
            </a:r>
            <a:r>
              <a:rPr lang="en-GB" b="1" dirty="0" err="1"/>
              <a:t>mutex</a:t>
            </a:r>
            <a:r>
              <a:rPr lang="en-GB" dirty="0" smtClean="0"/>
              <a:t>)</a:t>
            </a:r>
          </a:p>
          <a:p>
            <a:r>
              <a:rPr lang="en-GB" dirty="0" smtClean="0"/>
              <a:t>Key difference between </a:t>
            </a:r>
            <a:r>
              <a:rPr lang="en-GB" dirty="0"/>
              <a:t>the a </a:t>
            </a:r>
            <a:r>
              <a:rPr lang="en-GB" dirty="0" err="1"/>
              <a:t>mutex</a:t>
            </a:r>
            <a:r>
              <a:rPr lang="en-GB" dirty="0"/>
              <a:t> and a binary semaphore is that the process that locks </a:t>
            </a:r>
            <a:r>
              <a:rPr lang="en-GB" dirty="0" smtClean="0"/>
              <a:t>the </a:t>
            </a:r>
            <a:r>
              <a:rPr lang="en-GB" dirty="0" err="1" smtClean="0"/>
              <a:t>mutex</a:t>
            </a:r>
            <a:r>
              <a:rPr lang="en-GB" dirty="0" smtClean="0"/>
              <a:t> must </a:t>
            </a:r>
            <a:r>
              <a:rPr lang="en-GB" dirty="0"/>
              <a:t>be the one to unlock it</a:t>
            </a:r>
          </a:p>
        </p:txBody>
      </p:sp>
    </p:spTree>
    <p:extLst>
      <p:ext uri="{BB962C8B-B14F-4D97-AF65-F5344CB8AC3E}">
        <p14:creationId xmlns:p14="http://schemas.microsoft.com/office/powerpoint/2010/main" val="1760932438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10BCE2-00D4-46C9-9AC8-4ADDBED0E4DF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A queue is used to hold processes waiting on the </a:t>
            </a:r>
            <a:r>
              <a:rPr lang="en-GB" dirty="0" smtClean="0"/>
              <a:t>semaphore</a:t>
            </a:r>
          </a:p>
          <a:p>
            <a:pPr lvl="1"/>
            <a:r>
              <a:rPr lang="en-GB" dirty="0" smtClean="0"/>
              <a:t>If FIFO policy is used to remove processes from the queue – </a:t>
            </a:r>
            <a:r>
              <a:rPr lang="en-GB" b="1" dirty="0" smtClean="0"/>
              <a:t>strong semaphore </a:t>
            </a:r>
            <a:r>
              <a:rPr lang="en-GB" dirty="0"/>
              <a:t>(guarantee freedom from </a:t>
            </a:r>
            <a:r>
              <a:rPr lang="en-GB" dirty="0" smtClean="0"/>
              <a:t>starvation)</a:t>
            </a:r>
          </a:p>
          <a:p>
            <a:pPr lvl="1"/>
            <a:r>
              <a:rPr lang="en-GB" dirty="0" smtClean="0"/>
              <a:t>If no policy is specified – </a:t>
            </a:r>
            <a:r>
              <a:rPr lang="en-GB" b="1" dirty="0" smtClean="0"/>
              <a:t>weak semaphore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85573095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Terms Related to Concurrency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19186491"/>
              </p:ext>
            </p:extLst>
          </p:nvPr>
        </p:nvGraphicFramePr>
        <p:xfrm>
          <a:off x="173038" y="1189038"/>
          <a:ext cx="1184433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2612"/>
                <a:gridCol w="872172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Critical section</a:t>
                      </a:r>
                      <a:endParaRPr lang="en-GB" sz="3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GB" sz="3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section of code within a process that requires access to shared resources and which may not be executed while another process is in a corresponding section of code.</a:t>
                      </a:r>
                      <a:endParaRPr lang="en-GB" sz="3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Deadlock</a:t>
                      </a:r>
                      <a:endParaRPr lang="en-GB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situation in which two or more processes are unable to proceed</a:t>
                      </a:r>
                      <a:r>
                        <a:rPr lang="en-GB" sz="3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because each is waiting for one of the others to do something.</a:t>
                      </a:r>
                      <a:endParaRPr lang="en-GB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381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Mutual</a:t>
                      </a:r>
                      <a:r>
                        <a:rPr lang="en-GB" sz="3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exclusion</a:t>
                      </a:r>
                      <a:endParaRPr lang="en-GB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requirement</a:t>
                      </a:r>
                      <a:r>
                        <a:rPr lang="en-GB" sz="3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that when one process is in a critical section that accesses shared resources, no other process nay be in a critical section that accesses any of those shared resources.</a:t>
                      </a:r>
                      <a:endParaRPr lang="en-GB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25006-F856-4BF0-B93D-E4F588F29B9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10BCE2-00D4-46C9-9AC8-4ADDBED0E4DF}" type="slidenum">
              <a:rPr lang="en-US" altLang="en-US" smtClean="0"/>
              <a:pPr/>
              <a:t>40</a:t>
            </a:fld>
            <a:endParaRPr lang="en-US" alt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46" y="1189038"/>
            <a:ext cx="4966520" cy="5564187"/>
          </a:xfrm>
        </p:spPr>
      </p:pic>
      <p:sp>
        <p:nvSpPr>
          <p:cNvPr id="7" name="TextBox 6"/>
          <p:cNvSpPr txBox="1"/>
          <p:nvPr/>
        </p:nvSpPr>
        <p:spPr>
          <a:xfrm>
            <a:off x="173501" y="1189038"/>
            <a:ext cx="5560549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4000" dirty="0" smtClean="0"/>
              <a:t>Processes </a:t>
            </a:r>
            <a:r>
              <a:rPr lang="en-GB" sz="4000" dirty="0"/>
              <a:t>A, B, and C depend on a result from process D</a:t>
            </a:r>
          </a:p>
        </p:txBody>
      </p:sp>
    </p:spTree>
    <p:extLst>
      <p:ext uri="{BB962C8B-B14F-4D97-AF65-F5344CB8AC3E}">
        <p14:creationId xmlns:p14="http://schemas.microsoft.com/office/powerpoint/2010/main" val="837155004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10BCE2-00D4-46C9-9AC8-4ADDBED0E4DF}" type="slidenum">
              <a:rPr lang="en-US" altLang="en-US" smtClean="0"/>
              <a:pPr/>
              <a:t>41</a:t>
            </a:fld>
            <a:endParaRPr lang="en-US" alt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998" y="1189038"/>
            <a:ext cx="5120417" cy="5564187"/>
          </a:xfrm>
        </p:spPr>
      </p:pic>
    </p:spTree>
    <p:extLst>
      <p:ext uri="{BB962C8B-B14F-4D97-AF65-F5344CB8AC3E}">
        <p14:creationId xmlns:p14="http://schemas.microsoft.com/office/powerpoint/2010/main" val="624285777"/>
      </p:ext>
    </p:extLst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10BCE2-00D4-46C9-9AC8-4ADDBED0E4DF}" type="slidenum">
              <a:rPr lang="en-US" altLang="en-US" smtClean="0"/>
              <a:pPr/>
              <a:t>42</a:t>
            </a:fld>
            <a:endParaRPr lang="en-US" alt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65" y="1384733"/>
            <a:ext cx="5782482" cy="5172797"/>
          </a:xfrm>
        </p:spPr>
      </p:pic>
    </p:spTree>
    <p:extLst>
      <p:ext uri="{BB962C8B-B14F-4D97-AF65-F5344CB8AC3E}">
        <p14:creationId xmlns:p14="http://schemas.microsoft.com/office/powerpoint/2010/main" val="1712346405"/>
      </p:ext>
    </p:extLst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10BCE2-00D4-46C9-9AC8-4ADDBED0E4DF}" type="slidenum">
              <a:rPr lang="en-US" altLang="en-US" smtClean="0"/>
              <a:pPr/>
              <a:t>43</a:t>
            </a:fld>
            <a:endParaRPr lang="en-US" altLang="en-US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45" y="1189038"/>
            <a:ext cx="5006923" cy="5564187"/>
          </a:xfrm>
        </p:spPr>
      </p:pic>
    </p:spTree>
    <p:extLst>
      <p:ext uri="{BB962C8B-B14F-4D97-AF65-F5344CB8AC3E}">
        <p14:creationId xmlns:p14="http://schemas.microsoft.com/office/powerpoint/2010/main" val="4070963135"/>
      </p:ext>
    </p:extLst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 Using Semaphores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8DB786-0629-47D2-8E67-F8BB3112CC7F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7" t="12935" r="16259" b="7331"/>
          <a:stretch/>
        </p:blipFill>
        <p:spPr>
          <a:xfrm>
            <a:off x="2047248" y="1281784"/>
            <a:ext cx="8096878" cy="537853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 Using Semaphores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8DB786-0629-47D2-8E67-F8BB3112CC7F}" type="slidenum">
              <a:rPr lang="en-US" altLang="en-US" smtClean="0"/>
              <a:pPr/>
              <a:t>45</a:t>
            </a:fld>
            <a:endParaRPr lang="en-US" altLang="en-US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187" y="1189038"/>
            <a:ext cx="6584038" cy="5564187"/>
          </a:xfrm>
        </p:spPr>
      </p:pic>
    </p:spTree>
    <p:extLst>
      <p:ext uri="{BB962C8B-B14F-4D97-AF65-F5344CB8AC3E}">
        <p14:creationId xmlns:p14="http://schemas.microsoft.com/office/powerpoint/2010/main" val="374920101"/>
      </p:ext>
    </p:extLst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Producer/Consumer Problem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or more producers are generating data and placing these in a buffer</a:t>
            </a:r>
          </a:p>
          <a:p>
            <a:r>
              <a:rPr lang="en-US" dirty="0" smtClean="0"/>
              <a:t>A single consumer is taking items out of the buffer one at time</a:t>
            </a:r>
          </a:p>
          <a:p>
            <a:r>
              <a:rPr lang="en-US" dirty="0" smtClean="0"/>
              <a:t>Only one producer or consumer may access the buffer at any one </a:t>
            </a:r>
            <a:r>
              <a:rPr lang="en-US" dirty="0" smtClean="0"/>
              <a:t>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FA34CD-831D-47E7-BD5C-9BCDD3B8816D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Producer/Consumer Problem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To </a:t>
            </a:r>
            <a:r>
              <a:rPr lang="en-GB" dirty="0" smtClean="0"/>
              <a:t>ensure </a:t>
            </a:r>
            <a:r>
              <a:rPr lang="en-GB" dirty="0"/>
              <a:t>that the producer can’t add data into full buffer </a:t>
            </a:r>
            <a:r>
              <a:rPr lang="en-GB" dirty="0" smtClean="0"/>
              <a:t>and</a:t>
            </a:r>
          </a:p>
          <a:p>
            <a:pPr lvl="1"/>
            <a:r>
              <a:rPr lang="en-GB" dirty="0" smtClean="0"/>
              <a:t>the consumer </a:t>
            </a:r>
            <a:r>
              <a:rPr lang="en-GB" dirty="0"/>
              <a:t>can’t remove data from an empty </a:t>
            </a:r>
            <a:r>
              <a:rPr lang="en-GB" dirty="0" smtClean="0"/>
              <a:t>buffer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FA34CD-831D-47E7-BD5C-9BCDD3B8816D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906516"/>
      </p:ext>
    </p:extLst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Function</a:t>
            </a:r>
            <a:endParaRPr lang="en-US" dirty="0" smtClean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producer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while (true) {</a:t>
            </a:r>
          </a:p>
          <a:p>
            <a:pPr marL="0" indent="0">
              <a:buNone/>
            </a:pPr>
            <a:r>
              <a:rPr lang="en-US" dirty="0" smtClean="0"/>
              <a:t>	/* produce item v </a:t>
            </a:r>
            <a:r>
              <a:rPr lang="en-US" dirty="0" smtClean="0"/>
              <a:t>*/;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b[in] = v;</a:t>
            </a:r>
          </a:p>
          <a:p>
            <a:pPr marL="0" indent="0">
              <a:buNone/>
            </a:pPr>
            <a:r>
              <a:rPr lang="en-US" dirty="0" smtClean="0"/>
              <a:t>	in++;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F0E3F8-CFF0-4601-8725-98E08DF8BBC9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Consumer Function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consumer:</a:t>
            </a:r>
          </a:p>
          <a:p>
            <a:pPr marL="0" indent="0">
              <a:buNone/>
            </a:pPr>
            <a:r>
              <a:rPr lang="en-US" dirty="0" smtClean="0"/>
              <a:t>while (true) {</a:t>
            </a:r>
          </a:p>
          <a:p>
            <a:pPr marL="0" indent="0">
              <a:buNone/>
            </a:pPr>
            <a:r>
              <a:rPr lang="en-US" dirty="0" smtClean="0"/>
              <a:t> 	while (in &lt;= out) </a:t>
            </a:r>
          </a:p>
          <a:p>
            <a:pPr marL="0" indent="0">
              <a:buNone/>
            </a:pPr>
            <a:r>
              <a:rPr lang="en-US" dirty="0" smtClean="0"/>
              <a:t>		/*do  nothing */;</a:t>
            </a:r>
          </a:p>
          <a:p>
            <a:pPr marL="0" indent="0">
              <a:buNone/>
            </a:pPr>
            <a:r>
              <a:rPr lang="en-US" dirty="0" smtClean="0"/>
              <a:t>	w = b[out];</a:t>
            </a:r>
          </a:p>
          <a:p>
            <a:pPr marL="0" indent="0">
              <a:buNone/>
            </a:pPr>
            <a:r>
              <a:rPr lang="en-US" dirty="0" smtClean="0"/>
              <a:t>	out++; </a:t>
            </a:r>
          </a:p>
          <a:p>
            <a:pPr marL="0" indent="0">
              <a:buNone/>
            </a:pPr>
            <a:r>
              <a:rPr lang="en-US" dirty="0" smtClean="0"/>
              <a:t>	/* consume item w </a:t>
            </a:r>
            <a:r>
              <a:rPr lang="en-US" dirty="0" smtClean="0"/>
              <a:t>*/;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847C21-211C-4096-BE4D-BE0354F8970A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Terms Related to Concurrency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05759194"/>
              </p:ext>
            </p:extLst>
          </p:nvPr>
        </p:nvGraphicFramePr>
        <p:xfrm>
          <a:off x="173038" y="1189038"/>
          <a:ext cx="1184433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687"/>
                <a:gridCol w="888365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Race condition</a:t>
                      </a:r>
                      <a:endParaRPr lang="en-GB" sz="3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situation in which multiple threads or processes read and</a:t>
                      </a:r>
                      <a:r>
                        <a:rPr lang="en-GB" sz="3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write a shared data item and the final result depends on the relative timing of their execution.</a:t>
                      </a:r>
                      <a:endParaRPr lang="en-GB" sz="3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Starvation</a:t>
                      </a:r>
                      <a:endParaRPr lang="en-GB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situation in which</a:t>
                      </a:r>
                      <a:r>
                        <a:rPr lang="en-GB" sz="3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runnable process is overlooked indefinitely by the scheduler, although it is able to proceed, it is never chosen.</a:t>
                      </a:r>
                      <a:endParaRPr lang="en-GB" sz="3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38100" cmpd="sng">
                      <a:noFill/>
                    </a:lnT>
                  </a:tcPr>
                </a:tc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25006-F856-4BF0-B93D-E4F588F29B9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053281"/>
      </p:ext>
    </p:extLst>
  </p:cSld>
  <p:clrMapOvr>
    <a:masterClrMapping/>
  </p:clrMapOvr>
  <p:transition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Producer/Consumer Problem</a:t>
            </a:r>
            <a:endParaRPr lang="en-US" dirty="0" smtClean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Infinite buffer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847C21-211C-4096-BE4D-BE0354F8970A}" type="slidenum">
              <a:rPr lang="en-US" altLang="en-US" smtClean="0"/>
              <a:pPr/>
              <a:t>50</a:t>
            </a:fld>
            <a:endParaRPr lang="en-US" altLang="en-US"/>
          </a:p>
        </p:txBody>
      </p:sp>
      <p:pic>
        <p:nvPicPr>
          <p:cNvPr id="5" name="Content Placeholder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623" y="2175418"/>
            <a:ext cx="6573167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28813"/>
      </p:ext>
    </p:extLst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Solution with Binary Semaphore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D1E375-94EB-4356-810A-20292CE91B16}" type="slidenum">
              <a:rPr lang="en-US" altLang="en-US" smtClean="0"/>
              <a:pPr/>
              <a:t>51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1923" t="7132" r="19889" b="52671"/>
          <a:stretch/>
        </p:blipFill>
        <p:spPr>
          <a:xfrm>
            <a:off x="2256799" y="1542368"/>
            <a:ext cx="7677776" cy="485736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Solution with Binary Semaphore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D1E375-94EB-4356-810A-20292CE91B16}" type="slidenum">
              <a:rPr lang="en-US" altLang="en-US" smtClean="0"/>
              <a:pPr/>
              <a:t>52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2072" t="46681" r="23007" b="965"/>
          <a:stretch/>
        </p:blipFill>
        <p:spPr>
          <a:xfrm>
            <a:off x="3037848" y="1301644"/>
            <a:ext cx="6115678" cy="533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94830"/>
      </p:ext>
    </p:extLst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Solution with Binary Semaphore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D1E375-94EB-4356-810A-20292CE91B16}" type="slidenum">
              <a:rPr lang="en-US" altLang="en-US" smtClean="0"/>
              <a:pPr/>
              <a:t>53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b="3721"/>
          <a:stretch>
            <a:fillRect/>
          </a:stretch>
        </p:blipFill>
        <p:spPr>
          <a:xfrm>
            <a:off x="4379060" y="1220335"/>
            <a:ext cx="7087226" cy="55014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Box 8"/>
          <p:cNvSpPr txBox="1"/>
          <p:nvPr/>
        </p:nvSpPr>
        <p:spPr>
          <a:xfrm>
            <a:off x="259248" y="4256088"/>
            <a:ext cx="403410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4000" dirty="0" err="1" smtClean="0"/>
              <a:t>semWaitB</a:t>
            </a:r>
            <a:r>
              <a:rPr lang="en-GB" sz="4000" dirty="0" smtClean="0"/>
              <a:t>() in Line 14 failed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34524438"/>
      </p:ext>
    </p:extLst>
  </p:cSld>
  <p:clrMapOvr>
    <a:masterClrMapping/>
  </p:clrMapOvr>
  <p:transition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Solution with Binary Semaphore</a:t>
            </a:r>
            <a:endParaRPr lang="en-US" dirty="0" smtClean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8" t="7390" r="13071" b="56264"/>
          <a:stretch/>
        </p:blipFill>
        <p:spPr>
          <a:xfrm>
            <a:off x="173501" y="1537257"/>
            <a:ext cx="5831814" cy="3685176"/>
          </a:xfr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D1E375-94EB-4356-810A-20292CE91B16}" type="slidenum">
              <a:rPr lang="en-US" altLang="en-US" smtClean="0"/>
              <a:pPr/>
              <a:t>54</a:t>
            </a:fld>
            <a:endParaRPr lang="en-US" altLang="en-US"/>
          </a:p>
        </p:txBody>
      </p:sp>
      <p:pic>
        <p:nvPicPr>
          <p:cNvPr id="8" name="Content Placeholder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8" t="43565" r="13071" b="17577"/>
          <a:stretch/>
        </p:blipFill>
        <p:spPr>
          <a:xfrm>
            <a:off x="6186687" y="1537257"/>
            <a:ext cx="5831814" cy="39399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72375" y="3781425"/>
            <a:ext cx="1162050" cy="266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600949" y="4610100"/>
            <a:ext cx="1552575" cy="276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23449"/>
      </p:ext>
    </p:extLst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with Semaphore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D1E375-94EB-4356-810A-20292CE91B16}" type="slidenum">
              <a:rPr lang="en-US" altLang="en-US" smtClean="0"/>
              <a:pPr/>
              <a:t>55</a:t>
            </a:fld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1942" t="5486" r="41899" b="53602"/>
          <a:stretch/>
        </p:blipFill>
        <p:spPr>
          <a:xfrm>
            <a:off x="173501" y="1338458"/>
            <a:ext cx="5798958" cy="4903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21942" t="46398" r="41899" b="16372"/>
          <a:stretch/>
        </p:blipFill>
        <p:spPr>
          <a:xfrm>
            <a:off x="6218871" y="1338458"/>
            <a:ext cx="5798958" cy="4462358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56" y="2695575"/>
            <a:ext cx="1049338" cy="913798"/>
          </a:xfrm>
        </p:spPr>
      </p:pic>
      <p:sp>
        <p:nvSpPr>
          <p:cNvPr id="13" name="Rectangle 12"/>
          <p:cNvSpPr/>
          <p:nvPr/>
        </p:nvSpPr>
        <p:spPr>
          <a:xfrm>
            <a:off x="8610600" y="2714625"/>
            <a:ext cx="2914650" cy="8454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84381"/>
      </p:ext>
    </p:extLst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Producer with Circular Buffer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Producer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while (true) {</a:t>
            </a:r>
          </a:p>
          <a:p>
            <a:pPr marL="0" indent="0">
              <a:buNone/>
            </a:pPr>
            <a:r>
              <a:rPr lang="en-US" dirty="0" smtClean="0"/>
              <a:t>	/* produce item v </a:t>
            </a:r>
            <a:r>
              <a:rPr lang="en-US" dirty="0" smtClean="0"/>
              <a:t>*/;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while ((in + 1) % n == out)</a:t>
            </a:r>
          </a:p>
          <a:p>
            <a:pPr marL="0" indent="0">
              <a:buNone/>
            </a:pPr>
            <a:r>
              <a:rPr lang="en-US" dirty="0" smtClean="0"/>
              <a:t>	 	/* do nothing */;</a:t>
            </a:r>
          </a:p>
          <a:p>
            <a:pPr marL="0" indent="0">
              <a:buNone/>
            </a:pPr>
            <a:r>
              <a:rPr lang="en-US" dirty="0" smtClean="0"/>
              <a:t>	b[in] = v;</a:t>
            </a:r>
          </a:p>
          <a:p>
            <a:pPr marL="0" indent="0">
              <a:buNone/>
            </a:pPr>
            <a:r>
              <a:rPr lang="en-US" dirty="0" smtClean="0"/>
              <a:t>	in = (in + 1) % </a:t>
            </a:r>
            <a:r>
              <a:rPr lang="en-US" dirty="0" smtClean="0"/>
              <a:t>n;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61DE70-C813-4E04-86EB-7101571BEEC7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Consumer with Circular Buffer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Consumer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while (true) {</a:t>
            </a:r>
          </a:p>
          <a:p>
            <a:pPr marL="0" indent="0">
              <a:buNone/>
            </a:pPr>
            <a:r>
              <a:rPr lang="en-US" dirty="0" smtClean="0"/>
              <a:t>	while (in == out)</a:t>
            </a:r>
          </a:p>
          <a:p>
            <a:pPr marL="0" indent="0">
              <a:buNone/>
            </a:pPr>
            <a:r>
              <a:rPr lang="en-US" dirty="0" smtClean="0"/>
              <a:t>		/* do nothing */;</a:t>
            </a:r>
          </a:p>
          <a:p>
            <a:pPr marL="0" indent="0">
              <a:buNone/>
            </a:pPr>
            <a:r>
              <a:rPr lang="en-US" dirty="0" smtClean="0"/>
              <a:t>	w = b[out];</a:t>
            </a:r>
          </a:p>
          <a:p>
            <a:pPr marL="0" indent="0">
              <a:buNone/>
            </a:pPr>
            <a:r>
              <a:rPr lang="en-US" dirty="0" smtClean="0"/>
              <a:t>	out = (out + 1) % n;</a:t>
            </a:r>
          </a:p>
          <a:p>
            <a:pPr marL="0" indent="0">
              <a:buNone/>
            </a:pPr>
            <a:r>
              <a:rPr lang="en-US" dirty="0" smtClean="0"/>
              <a:t>	/* consume item w </a:t>
            </a:r>
            <a:r>
              <a:rPr lang="en-US" dirty="0" smtClean="0"/>
              <a:t>*/;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1B9C98-E503-4239-83A5-C110FD86905F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/>
              <a:t>with Semaphore - Bounded-Buffer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D1E375-94EB-4356-810A-20292CE91B16}" type="slidenum">
              <a:rPr lang="en-US" altLang="en-US" smtClean="0"/>
              <a:pPr/>
              <a:t>58</a:t>
            </a:fld>
            <a:endParaRPr lang="en-US" alt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5" t="8245" r="5125" b="51043"/>
          <a:stretch/>
        </p:blipFill>
        <p:spPr>
          <a:xfrm>
            <a:off x="173501" y="1249477"/>
            <a:ext cx="6450390" cy="3584206"/>
          </a:xfrm>
        </p:spPr>
      </p:pic>
      <p:pic>
        <p:nvPicPr>
          <p:cNvPr id="14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5" t="48957" r="17375" b="4108"/>
          <a:stretch/>
        </p:blipFill>
        <p:spPr>
          <a:xfrm>
            <a:off x="6683365" y="1249477"/>
            <a:ext cx="5335136" cy="413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68579"/>
      </p:ext>
    </p:extLst>
  </p:cSld>
  <p:clrMapOvr>
    <a:masterClrMapping/>
  </p:clrMapOvr>
  <p:transition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Monitors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language </a:t>
            </a:r>
            <a:r>
              <a:rPr lang="en-US" dirty="0" smtClean="0"/>
              <a:t>constructs that provide equivalent functionality to that of semaphores </a:t>
            </a:r>
            <a:r>
              <a:rPr lang="en-US" dirty="0" smtClean="0"/>
              <a:t>but easier </a:t>
            </a:r>
            <a:r>
              <a:rPr lang="en-US" dirty="0" smtClean="0"/>
              <a:t>to </a:t>
            </a:r>
            <a:r>
              <a:rPr lang="en-US" dirty="0" smtClean="0"/>
              <a:t>control</a:t>
            </a:r>
          </a:p>
          <a:p>
            <a:r>
              <a:rPr lang="en-GB" dirty="0"/>
              <a:t>Implemented in a number of programming </a:t>
            </a:r>
            <a:r>
              <a:rPr lang="en-GB" dirty="0" smtClean="0"/>
              <a:t>languages: </a:t>
            </a:r>
            <a:r>
              <a:rPr lang="fr-FR" dirty="0"/>
              <a:t>Concurrent Pascal, Pascal-Plus, Modula-2, Modula-3, and </a:t>
            </a:r>
            <a:r>
              <a:rPr lang="fr-FR" dirty="0" smtClean="0"/>
              <a:t>Java</a:t>
            </a:r>
          </a:p>
          <a:p>
            <a:r>
              <a:rPr lang="en-GB" dirty="0" smtClean="0"/>
              <a:t>Also </a:t>
            </a:r>
            <a:r>
              <a:rPr lang="en-GB" dirty="0"/>
              <a:t>been implemented as a program </a:t>
            </a:r>
            <a:r>
              <a:rPr lang="en-GB" dirty="0" smtClean="0"/>
              <a:t>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4421C6-49EA-43D4-BF5E-964C5241A733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Difficulties of Concurrency</a:t>
            </a:r>
          </a:p>
        </p:txBody>
      </p:sp>
      <p:sp>
        <p:nvSpPr>
          <p:cNvPr id="519173" name="Rectangle 5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Sharing of global resources (example, two processes use the same global variable)</a:t>
            </a:r>
          </a:p>
          <a:p>
            <a:r>
              <a:rPr lang="en-US" smtClean="0"/>
              <a:t>Operating system managing the allocation of resources optimally (resource allocated and the process suspended)</a:t>
            </a:r>
          </a:p>
          <a:p>
            <a:r>
              <a:rPr lang="en-US" smtClean="0"/>
              <a:t>Difficult to locate programming errors (the results are not deterministic and reproducible)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103BC1-33E2-4F80-B858-91C5760D481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Monitors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Consisting </a:t>
            </a:r>
            <a:r>
              <a:rPr lang="en-GB" dirty="0"/>
              <a:t>of one or more procedures, an initialization sequence, and local data</a:t>
            </a:r>
            <a:endParaRPr lang="en-US" dirty="0"/>
          </a:p>
          <a:p>
            <a:r>
              <a:rPr lang="en-US" dirty="0" smtClean="0"/>
              <a:t>Chief </a:t>
            </a:r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Local data variables are accessible only by the monitor</a:t>
            </a:r>
          </a:p>
          <a:p>
            <a:pPr lvl="1"/>
            <a:r>
              <a:rPr lang="en-US" dirty="0" smtClean="0"/>
              <a:t>Process enters monitor by invoking one of its procedures</a:t>
            </a:r>
          </a:p>
          <a:p>
            <a:pPr lvl="1"/>
            <a:r>
              <a:rPr lang="en-US" dirty="0" smtClean="0"/>
              <a:t>Only one process may be executing in the monitor </a:t>
            </a:r>
            <a:r>
              <a:rPr lang="en-US" dirty="0" smtClean="0"/>
              <a:t>at a time, others will be blocked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4421C6-49EA-43D4-BF5E-964C5241A733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086209"/>
      </p:ext>
    </p:extLst>
  </p:cSld>
  <p:clrMapOvr>
    <a:masterClrMapping/>
  </p:clrMapOvr>
  <p:transition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 – </a:t>
            </a:r>
            <a:r>
              <a:rPr lang="en-GB" dirty="0" smtClean="0"/>
              <a:t>Synchronisation</a:t>
            </a:r>
            <a:endParaRPr lang="en-GB" dirty="0" smtClean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process invokes the monitor </a:t>
            </a:r>
            <a:r>
              <a:rPr lang="en-GB" dirty="0" smtClean="0"/>
              <a:t>and blocked </a:t>
            </a:r>
            <a:r>
              <a:rPr lang="en-GB" dirty="0"/>
              <a:t>until some condition is </a:t>
            </a:r>
            <a:r>
              <a:rPr lang="en-GB" dirty="0" smtClean="0"/>
              <a:t>satisfied</a:t>
            </a:r>
          </a:p>
          <a:p>
            <a:r>
              <a:rPr lang="en-GB" dirty="0" smtClean="0"/>
              <a:t>Facility </a:t>
            </a:r>
            <a:r>
              <a:rPr lang="en-GB" dirty="0"/>
              <a:t>is needed </a:t>
            </a:r>
            <a:r>
              <a:rPr lang="en-GB" dirty="0" smtClean="0"/>
              <a:t>by which </a:t>
            </a:r>
            <a:r>
              <a:rPr lang="en-GB" dirty="0"/>
              <a:t>the process is </a:t>
            </a:r>
            <a:r>
              <a:rPr lang="en-GB" dirty="0" smtClean="0"/>
              <a:t>blocked and releases </a:t>
            </a:r>
            <a:r>
              <a:rPr lang="en-GB" dirty="0"/>
              <a:t>the </a:t>
            </a:r>
            <a:r>
              <a:rPr lang="en-GB" dirty="0" smtClean="0"/>
              <a:t>monitor to be used by other process</a:t>
            </a:r>
          </a:p>
          <a:p>
            <a:r>
              <a:rPr lang="en-GB" dirty="0" smtClean="0"/>
              <a:t>When </a:t>
            </a:r>
            <a:r>
              <a:rPr lang="en-GB" dirty="0"/>
              <a:t>the condition is satisfied and the monitor </a:t>
            </a:r>
            <a:r>
              <a:rPr lang="en-GB" dirty="0" smtClean="0"/>
              <a:t>is available</a:t>
            </a:r>
            <a:r>
              <a:rPr lang="en-GB" dirty="0"/>
              <a:t>, the process </a:t>
            </a:r>
            <a:r>
              <a:rPr lang="en-GB" dirty="0" smtClean="0"/>
              <a:t>will be </a:t>
            </a:r>
            <a:r>
              <a:rPr lang="en-GB" dirty="0"/>
              <a:t>resumed and </a:t>
            </a:r>
            <a:r>
              <a:rPr lang="en-GB" dirty="0" smtClean="0"/>
              <a:t>re-enter </a:t>
            </a:r>
            <a:r>
              <a:rPr lang="en-GB" dirty="0"/>
              <a:t>the monitor </a:t>
            </a:r>
            <a:r>
              <a:rPr lang="en-GB" dirty="0" smtClean="0"/>
              <a:t>at the suspension point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4421C6-49EA-43D4-BF5E-964C5241A733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202406"/>
      </p:ext>
    </p:extLst>
  </p:cSld>
  <p:clrMapOvr>
    <a:masterClrMapping/>
  </p:clrMapOvr>
  <p:transition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 – </a:t>
            </a:r>
            <a:r>
              <a:rPr lang="en-GB" dirty="0" smtClean="0"/>
              <a:t>Synchronisation</a:t>
            </a:r>
            <a:endParaRPr lang="en-GB" dirty="0" smtClean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Achieved by the use of </a:t>
            </a:r>
            <a:r>
              <a:rPr lang="en-GB" b="1" dirty="0"/>
              <a:t>condition variables </a:t>
            </a:r>
            <a:r>
              <a:rPr lang="en-GB" dirty="0" smtClean="0"/>
              <a:t>contained within </a:t>
            </a:r>
            <a:r>
              <a:rPr lang="en-GB" dirty="0"/>
              <a:t>the monitor and accessible only within the </a:t>
            </a:r>
            <a:r>
              <a:rPr lang="en-GB" dirty="0" smtClean="0"/>
              <a:t>monitor</a:t>
            </a:r>
          </a:p>
          <a:p>
            <a:r>
              <a:rPr lang="en-GB" dirty="0"/>
              <a:t>Condition variables are operated on by </a:t>
            </a:r>
            <a:r>
              <a:rPr lang="en-GB" dirty="0" smtClean="0"/>
              <a:t>2 functions:</a:t>
            </a:r>
          </a:p>
          <a:p>
            <a:pPr lvl="1"/>
            <a:r>
              <a:rPr lang="en-GB" b="1" dirty="0" err="1"/>
              <a:t>cwait</a:t>
            </a:r>
            <a:r>
              <a:rPr lang="en-GB" b="1" dirty="0"/>
              <a:t>(c)</a:t>
            </a:r>
            <a:r>
              <a:rPr lang="en-GB" dirty="0"/>
              <a:t>: suspend execution of the calling process on condition </a:t>
            </a:r>
            <a:r>
              <a:rPr lang="en-GB" dirty="0" smtClean="0"/>
              <a:t>c</a:t>
            </a:r>
          </a:p>
          <a:p>
            <a:pPr lvl="1"/>
            <a:r>
              <a:rPr lang="en-GB" b="1" dirty="0" err="1"/>
              <a:t>csignal</a:t>
            </a:r>
            <a:r>
              <a:rPr lang="en-GB" b="1" dirty="0"/>
              <a:t>(c)</a:t>
            </a:r>
            <a:r>
              <a:rPr lang="en-GB" dirty="0"/>
              <a:t>: resume execution of some process blocked after a </a:t>
            </a:r>
            <a:r>
              <a:rPr lang="en-GB" dirty="0" err="1"/>
              <a:t>cwait</a:t>
            </a:r>
            <a:r>
              <a:rPr lang="en-GB" dirty="0"/>
              <a:t> on the same condition. </a:t>
            </a:r>
            <a:r>
              <a:rPr lang="en-GB" dirty="0" smtClean="0"/>
              <a:t>If there </a:t>
            </a:r>
            <a:r>
              <a:rPr lang="en-GB" dirty="0"/>
              <a:t>is no such process, do </a:t>
            </a:r>
            <a:r>
              <a:rPr lang="en-GB" dirty="0" smtClean="0"/>
              <a:t>nothing.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4421C6-49EA-43D4-BF5E-964C5241A733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917487"/>
      </p:ext>
    </p:extLst>
  </p:cSld>
  <p:clrMapOvr>
    <a:masterClrMapping/>
  </p:clrMapOvr>
  <p:transition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 – </a:t>
            </a:r>
            <a:r>
              <a:rPr lang="en-GB" dirty="0" smtClean="0"/>
              <a:t>Synchronisation</a:t>
            </a:r>
            <a:endParaRPr lang="en-GB" dirty="0" smtClean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A process </a:t>
            </a:r>
            <a:r>
              <a:rPr lang="en-GB" dirty="0" smtClean="0"/>
              <a:t>may temporarily </a:t>
            </a:r>
            <a:r>
              <a:rPr lang="en-GB" dirty="0"/>
              <a:t>block itself on condition x by issuing </a:t>
            </a:r>
            <a:r>
              <a:rPr lang="en-GB" dirty="0" err="1"/>
              <a:t>cwait</a:t>
            </a:r>
            <a:r>
              <a:rPr lang="en-GB" dirty="0"/>
              <a:t> (x</a:t>
            </a:r>
            <a:r>
              <a:rPr lang="en-GB" dirty="0" smtClean="0"/>
              <a:t>)</a:t>
            </a:r>
          </a:p>
          <a:p>
            <a:r>
              <a:rPr lang="en-GB" dirty="0" smtClean="0"/>
              <a:t>If a </a:t>
            </a:r>
            <a:r>
              <a:rPr lang="en-GB" dirty="0"/>
              <a:t>process that is executing in the monitor detects a change in the </a:t>
            </a:r>
            <a:r>
              <a:rPr lang="en-GB" dirty="0" smtClean="0"/>
              <a:t>condition variable </a:t>
            </a:r>
            <a:r>
              <a:rPr lang="en-GB" dirty="0"/>
              <a:t>x, it issues </a:t>
            </a:r>
            <a:r>
              <a:rPr lang="en-GB" dirty="0" err="1"/>
              <a:t>csignal</a:t>
            </a:r>
            <a:r>
              <a:rPr lang="en-GB" dirty="0"/>
              <a:t> (x)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4421C6-49EA-43D4-BF5E-964C5241A733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802142"/>
      </p:ext>
    </p:extLst>
  </p:cSld>
  <p:clrMapOvr>
    <a:masterClrMapping/>
  </p:clrMapOvr>
  <p:transition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</a:t>
            </a:r>
            <a:endParaRPr lang="en-GB" dirty="0" smtClean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4421C6-49EA-43D4-BF5E-964C5241A733}" type="slidenum">
              <a:rPr lang="en-US" altLang="en-US" smtClean="0"/>
              <a:pPr/>
              <a:t>64</a:t>
            </a:fld>
            <a:endParaRPr lang="en-US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" t="1807" r="1704" b="16789"/>
          <a:stretch/>
        </p:blipFill>
        <p:spPr>
          <a:xfrm>
            <a:off x="4199899" y="1209905"/>
            <a:ext cx="3791576" cy="55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56674"/>
      </p:ext>
    </p:extLst>
  </p:cSld>
  <p:clrMapOvr>
    <a:masterClrMapping/>
  </p:clrMapOvr>
  <p:transition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 – Producer/Consumer Problem</a:t>
            </a:r>
            <a:endParaRPr lang="en-GB" dirty="0" smtClean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4421C6-49EA-43D4-BF5E-964C5241A733}" type="slidenum">
              <a:rPr lang="en-US" altLang="en-US" smtClean="0"/>
              <a:pPr/>
              <a:t>65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1191" t="5663" r="2251" b="1010"/>
          <a:stretch/>
        </p:blipFill>
        <p:spPr>
          <a:xfrm>
            <a:off x="1666249" y="1226432"/>
            <a:ext cx="8858876" cy="54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46429"/>
      </p:ext>
    </p:extLst>
  </p:cSld>
  <p:clrMapOvr>
    <a:masterClrMapping/>
  </p:clrMapOvr>
  <p:transition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 – Producer/Consumer Problem</a:t>
            </a:r>
            <a:endParaRPr lang="en-GB" dirty="0" smtClean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" t="2023" r="51669" b="6955"/>
          <a:stretch/>
        </p:blipFill>
        <p:spPr>
          <a:xfrm>
            <a:off x="3571877" y="1249863"/>
            <a:ext cx="5048248" cy="527607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4421C6-49EA-43D4-BF5E-964C5241A733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328408"/>
      </p:ext>
    </p:extLst>
  </p:cSld>
  <p:clrMapOvr>
    <a:masterClrMapping/>
  </p:clrMapOvr>
  <p:transition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 – Producer/Consumer Problem</a:t>
            </a:r>
            <a:endParaRPr lang="en-GB" dirty="0" smtClean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Advantage over semaphores: all synchronisation </a:t>
            </a:r>
            <a:r>
              <a:rPr lang="en-GB" dirty="0"/>
              <a:t>functions are confined to the </a:t>
            </a:r>
            <a:r>
              <a:rPr lang="en-GB" dirty="0" smtClean="0"/>
              <a:t>monitor</a:t>
            </a:r>
          </a:p>
          <a:p>
            <a:pPr lvl="1"/>
            <a:r>
              <a:rPr lang="en-GB" dirty="0"/>
              <a:t>easier to verify that the synchronization has been done correctly and </a:t>
            </a:r>
            <a:r>
              <a:rPr lang="en-GB" dirty="0" smtClean="0"/>
              <a:t>detect bugs</a:t>
            </a:r>
          </a:p>
          <a:p>
            <a:r>
              <a:rPr lang="en-GB" dirty="0" smtClean="0"/>
              <a:t>Once </a:t>
            </a:r>
            <a:r>
              <a:rPr lang="en-GB" dirty="0"/>
              <a:t>a monitor is correctly programmed, access to the protected </a:t>
            </a:r>
            <a:r>
              <a:rPr lang="en-GB" dirty="0" smtClean="0"/>
              <a:t>resource is </a:t>
            </a:r>
            <a:r>
              <a:rPr lang="en-GB" dirty="0"/>
              <a:t>correct for access from all processes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4421C6-49EA-43D4-BF5E-964C5241A733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418583"/>
      </p:ext>
    </p:extLst>
  </p:cSld>
  <p:clrMapOvr>
    <a:masterClrMapping/>
  </p:clrMapOvr>
  <p:transition>
    <p:fade thruBlk="1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Passing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When processes interact with one another, 2 requirements must be satisfied:</a:t>
            </a:r>
          </a:p>
          <a:p>
            <a:pPr lvl="1"/>
            <a:r>
              <a:rPr lang="en-US" dirty="0" smtClean="0"/>
              <a:t>Synchronization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smtClean="0">
                <a:sym typeface="Symbol" pitchFamily="18" charset="2"/>
              </a:rPr>
              <a:t>to </a:t>
            </a:r>
            <a:r>
              <a:rPr lang="en-US" dirty="0" smtClean="0"/>
              <a:t>enforce </a:t>
            </a:r>
            <a:r>
              <a:rPr lang="en-US" dirty="0" smtClean="0"/>
              <a:t>mutual exclusion</a:t>
            </a:r>
            <a:endParaRPr lang="en-US" dirty="0" smtClean="0">
              <a:sym typeface="Symbol" pitchFamily="18" charset="2"/>
            </a:endParaRPr>
          </a:p>
          <a:p>
            <a:pPr lvl="1"/>
            <a:r>
              <a:rPr lang="en-US" dirty="0" smtClean="0"/>
              <a:t>Communication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smtClean="0"/>
              <a:t>exchange information</a:t>
            </a:r>
          </a:p>
          <a:p>
            <a:r>
              <a:rPr lang="en-GB" dirty="0"/>
              <a:t>Message Passing is one approach to </a:t>
            </a:r>
            <a:r>
              <a:rPr lang="en-GB" dirty="0" smtClean="0"/>
              <a:t>provide </a:t>
            </a:r>
            <a:r>
              <a:rPr lang="en-GB" dirty="0"/>
              <a:t>both of </a:t>
            </a:r>
            <a:r>
              <a:rPr lang="en-GB" dirty="0" smtClean="0"/>
              <a:t>these functions</a:t>
            </a:r>
          </a:p>
          <a:p>
            <a:pPr lvl="1"/>
            <a:r>
              <a:rPr lang="en-GB" dirty="0"/>
              <a:t>Advantage: works with distributed systems and shared memory multiprocessor and </a:t>
            </a:r>
            <a:r>
              <a:rPr lang="en-GB" dirty="0" smtClean="0"/>
              <a:t>uniprocessor systems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0207F8-0B22-42F5-BD6D-C57FCBF27B4F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Passing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pair of primitives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send </a:t>
            </a:r>
            <a:r>
              <a:rPr lang="en-US" dirty="0"/>
              <a:t>(destination, message)</a:t>
            </a:r>
          </a:p>
          <a:p>
            <a:pPr marL="0" indent="0">
              <a:buNone/>
            </a:pPr>
            <a:r>
              <a:rPr lang="en-US" dirty="0" smtClean="0"/>
              <a:t>		receive </a:t>
            </a:r>
            <a:r>
              <a:rPr lang="en-US" dirty="0"/>
              <a:t>(source, message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0207F8-0B22-42F5-BD6D-C57FCBF27B4F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75505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</a:t>
            </a:r>
            <a:endParaRPr lang="en-US" dirty="0" smtClean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echo()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c_in</a:t>
            </a:r>
            <a:r>
              <a:rPr lang="en-US" dirty="0" smtClean="0"/>
              <a:t> = </a:t>
            </a:r>
            <a:r>
              <a:rPr lang="en-US" dirty="0" err="1" smtClean="0"/>
              <a:t>getchar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c_out</a:t>
            </a:r>
            <a:r>
              <a:rPr lang="en-US" dirty="0" smtClean="0"/>
              <a:t> = </a:t>
            </a:r>
            <a:r>
              <a:rPr lang="en-US" dirty="0" err="1" smtClean="0"/>
              <a:t>c_in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putchar</a:t>
            </a:r>
            <a:r>
              <a:rPr lang="en-US" dirty="0" smtClean="0"/>
              <a:t>(</a:t>
            </a:r>
            <a:r>
              <a:rPr lang="en-US" dirty="0" err="1" smtClean="0"/>
              <a:t>c_out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7BFD4D-00AD-454C-9BD9-489E240B0A3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Passing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Sender and receiver may or may not be blocking (waiting for message)</a:t>
            </a:r>
          </a:p>
          <a:p>
            <a:r>
              <a:rPr lang="en-US" dirty="0"/>
              <a:t>Blocking send, blocking </a:t>
            </a:r>
            <a:r>
              <a:rPr lang="en-US" dirty="0" smtClean="0"/>
              <a:t>receive: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sender and receiver are blocked until message is </a:t>
            </a:r>
            <a:r>
              <a:rPr lang="en-US" dirty="0" smtClean="0"/>
              <a:t>delivered</a:t>
            </a:r>
          </a:p>
          <a:p>
            <a:pPr lvl="1"/>
            <a:r>
              <a:rPr lang="en-GB" dirty="0"/>
              <a:t>Allows for tight </a:t>
            </a:r>
            <a:r>
              <a:rPr lang="en-GB" dirty="0" smtClean="0"/>
              <a:t>synchronisation </a:t>
            </a:r>
            <a:r>
              <a:rPr lang="en-GB" dirty="0"/>
              <a:t>between processes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0207F8-0B22-42F5-BD6D-C57FCBF27B4F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087961"/>
      </p:ext>
    </p:extLst>
  </p:cSld>
  <p:clrMapOvr>
    <a:masterClrMapping/>
  </p:clrMapOvr>
  <p:transition>
    <p:fade thruBlk="1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</a:t>
            </a:r>
            <a:r>
              <a:rPr lang="en-US" dirty="0" smtClean="0"/>
              <a:t>send, blocking receive</a:t>
            </a:r>
          </a:p>
          <a:p>
            <a:pPr lvl="1"/>
            <a:r>
              <a:rPr lang="en-US" dirty="0" smtClean="0"/>
              <a:t>Sender continues on but receiver is blocked until the requested message </a:t>
            </a:r>
            <a:r>
              <a:rPr lang="en-US" dirty="0" smtClean="0"/>
              <a:t>arrives</a:t>
            </a:r>
            <a:endParaRPr lang="en-US" dirty="0" smtClean="0"/>
          </a:p>
          <a:p>
            <a:pPr lvl="1"/>
            <a:r>
              <a:rPr lang="en-US" dirty="0" smtClean="0"/>
              <a:t>Allow a process to send message(s) to a variety of destinations as quick as </a:t>
            </a:r>
            <a:r>
              <a:rPr lang="en-US" dirty="0" smtClean="0"/>
              <a:t>possible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Nonblocking</a:t>
            </a:r>
            <a:r>
              <a:rPr lang="en-US" dirty="0" smtClean="0"/>
              <a:t> </a:t>
            </a:r>
            <a:r>
              <a:rPr lang="en-US" dirty="0" smtClean="0"/>
              <a:t>send, </a:t>
            </a:r>
            <a:r>
              <a:rPr lang="en-US" dirty="0" err="1" smtClean="0"/>
              <a:t>nonblocking</a:t>
            </a:r>
            <a:r>
              <a:rPr lang="en-US" dirty="0" smtClean="0"/>
              <a:t> </a:t>
            </a:r>
            <a:r>
              <a:rPr lang="en-US" dirty="0" smtClean="0"/>
              <a:t>receive:</a:t>
            </a:r>
          </a:p>
          <a:p>
            <a:pPr lvl="1"/>
            <a:r>
              <a:rPr lang="en-US" dirty="0" smtClean="0"/>
              <a:t>Neither </a:t>
            </a:r>
            <a:r>
              <a:rPr lang="en-US" dirty="0" smtClean="0"/>
              <a:t>party is required to 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5F212A-BEE0-4521-ABB4-F3FC3086D0F0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Addressing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categories:</a:t>
            </a:r>
          </a:p>
          <a:p>
            <a:pPr lvl="1"/>
            <a:r>
              <a:rPr lang="en-US" dirty="0" smtClean="0"/>
              <a:t>Direct addressing</a:t>
            </a:r>
          </a:p>
          <a:p>
            <a:pPr lvl="1"/>
            <a:r>
              <a:rPr lang="en-US" dirty="0" smtClean="0"/>
              <a:t>Indirect </a:t>
            </a:r>
            <a:r>
              <a:rPr lang="en-US" dirty="0" smtClean="0"/>
              <a:t>addressing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B5F42D-AA53-40F9-8C5F-7B2D3D263354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Addressing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Two categories:</a:t>
            </a:r>
          </a:p>
          <a:p>
            <a:pPr lvl="1"/>
            <a:r>
              <a:rPr lang="en-US" smtClean="0"/>
              <a:t>Direct addressing</a:t>
            </a:r>
          </a:p>
          <a:p>
            <a:pPr lvl="1"/>
            <a:r>
              <a:rPr lang="en-US" smtClean="0"/>
              <a:t>Indirect addressing</a:t>
            </a:r>
          </a:p>
          <a:p>
            <a:r>
              <a:rPr lang="en-US" smtClean="0"/>
              <a:t>Direct addressing</a:t>
            </a:r>
          </a:p>
          <a:p>
            <a:pPr lvl="1"/>
            <a:r>
              <a:rPr lang="en-US" smtClean="0"/>
              <a:t>Send primitive includes a specific identifier of the destination process</a:t>
            </a:r>
          </a:p>
          <a:p>
            <a:pPr lvl="1"/>
            <a:r>
              <a:rPr lang="en-US" smtClean="0"/>
              <a:t>Receive primitive could know ahead of time which process a message is expected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smtClean="0"/>
              <a:t>explicitly designate a source</a:t>
            </a:r>
          </a:p>
          <a:p>
            <a:pPr lvl="1"/>
            <a:r>
              <a:rPr lang="en-US" smtClean="0"/>
              <a:t>Receive primitive could use source parameter to return a value when the receive operation has been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B5F42D-AA53-40F9-8C5F-7B2D3D263354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573635"/>
      </p:ext>
    </p:extLst>
  </p:cSld>
  <p:clrMapOvr>
    <a:masterClrMapping/>
  </p:clrMapOvr>
  <p:transition>
    <p:fade thruBlk="1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Addressing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</a:t>
            </a:r>
            <a:r>
              <a:rPr lang="en-US" dirty="0" smtClean="0"/>
              <a:t>addressing</a:t>
            </a:r>
          </a:p>
          <a:p>
            <a:pPr lvl="1"/>
            <a:r>
              <a:rPr lang="en-US" dirty="0" smtClean="0"/>
              <a:t>Send primitive includes a specific identifier of the destination process</a:t>
            </a:r>
          </a:p>
          <a:p>
            <a:pPr lvl="1"/>
            <a:r>
              <a:rPr lang="en-GB" dirty="0"/>
              <a:t>Receive primitive can be handled in one of two ways</a:t>
            </a:r>
            <a:r>
              <a:rPr lang="en-GB" dirty="0" smtClean="0"/>
              <a:t>:</a:t>
            </a:r>
            <a:endParaRPr lang="en-US" dirty="0" smtClean="0"/>
          </a:p>
          <a:p>
            <a:pPr lvl="2"/>
            <a:r>
              <a:rPr lang="en-GB" dirty="0"/>
              <a:t>require </a:t>
            </a:r>
            <a:r>
              <a:rPr lang="en-GB" dirty="0" smtClean="0"/>
              <a:t>the </a:t>
            </a:r>
            <a:r>
              <a:rPr lang="en-GB" dirty="0"/>
              <a:t>process explicitly designate a sending process</a:t>
            </a:r>
            <a:endParaRPr lang="en-US" dirty="0" smtClean="0"/>
          </a:p>
          <a:p>
            <a:pPr lvl="2"/>
            <a:r>
              <a:rPr lang="en-US" dirty="0"/>
              <a:t>implicit </a:t>
            </a:r>
            <a:r>
              <a:rPr lang="en-US" dirty="0" smtClean="0"/>
              <a:t>addressing</a:t>
            </a:r>
          </a:p>
          <a:p>
            <a:pPr lvl="3"/>
            <a:r>
              <a:rPr lang="en-US" dirty="0" smtClean="0"/>
              <a:t>source </a:t>
            </a:r>
            <a:r>
              <a:rPr lang="en-US" dirty="0" smtClean="0"/>
              <a:t>parameter to return a value when the receive operation has been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B5F42D-AA53-40F9-8C5F-7B2D3D263354}" type="slidenum">
              <a:rPr lang="en-US" altLang="en-US" smtClean="0"/>
              <a:pPr/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005400"/>
      </p:ext>
    </p:extLst>
  </p:cSld>
  <p:clrMapOvr>
    <a:masterClrMapping/>
  </p:clrMapOvr>
  <p:transition>
    <p:fade thruBlk="1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Addressing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Indirect addressing</a:t>
            </a:r>
          </a:p>
          <a:p>
            <a:pPr lvl="1"/>
            <a:r>
              <a:rPr lang="en-GB" dirty="0" smtClean="0"/>
              <a:t>Messages are sent to a shared data structure consisting of queues (not to the receiver)</a:t>
            </a:r>
          </a:p>
          <a:p>
            <a:pPr lvl="1"/>
            <a:r>
              <a:rPr lang="en-GB" dirty="0" smtClean="0"/>
              <a:t>Queues are referred to as mailboxes</a:t>
            </a:r>
          </a:p>
          <a:p>
            <a:pPr lvl="1"/>
            <a:r>
              <a:rPr lang="en-GB" dirty="0" smtClean="0"/>
              <a:t>One process sends a message to the mailbox and the other process picks up the message from the mailbox</a:t>
            </a:r>
          </a:p>
          <a:p>
            <a:pPr lvl="1"/>
            <a:r>
              <a:rPr lang="en-GB" dirty="0"/>
              <a:t>Allows </a:t>
            </a:r>
            <a:r>
              <a:rPr lang="en-GB" dirty="0" smtClean="0"/>
              <a:t>greater </a:t>
            </a:r>
            <a:r>
              <a:rPr lang="en-GB" dirty="0"/>
              <a:t>flexibility in the use of </a:t>
            </a:r>
            <a:r>
              <a:rPr lang="en-GB" dirty="0" smtClean="0"/>
              <a:t>messages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51E140-3052-4F73-88C6-E74402C7B434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Format</a:t>
            </a:r>
            <a:endParaRPr lang="en-US" dirty="0" smtClean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Consists of header and body of </a:t>
            </a:r>
            <a:r>
              <a:rPr lang="en-GB" dirty="0" smtClean="0"/>
              <a:t>message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51E140-3052-4F73-88C6-E74402C7B434}" type="slidenum">
              <a:rPr lang="en-US" altLang="en-US" smtClean="0"/>
              <a:pPr/>
              <a:t>76</a:t>
            </a:fld>
            <a:endParaRPr lang="en-US" altLang="en-US"/>
          </a:p>
        </p:txBody>
      </p:sp>
      <p:pic>
        <p:nvPicPr>
          <p:cNvPr id="6" name="Picture 5" descr="f19.pdf"/>
          <p:cNvPicPr>
            <a:picLocks noChangeAspect="1"/>
          </p:cNvPicPr>
          <p:nvPr/>
        </p:nvPicPr>
        <p:blipFill rotWithShape="1">
          <a:blip r:embed="rId2"/>
          <a:srcRect l="22658" t="21983" r="38852" b="49052"/>
          <a:stretch/>
        </p:blipFill>
        <p:spPr>
          <a:xfrm>
            <a:off x="4095436" y="2023189"/>
            <a:ext cx="4000501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7267"/>
      </p:ext>
    </p:extLst>
  </p:cSld>
  <p:clrMapOvr>
    <a:masterClrMapping/>
  </p:clrMapOvr>
  <p:transition>
    <p:fade thruBlk="1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Using </a:t>
            </a:r>
            <a:r>
              <a:rPr lang="en-US" dirty="0" smtClean="0"/>
              <a:t>Messages</a:t>
            </a:r>
            <a:endParaRPr lang="en-US" dirty="0" smtClean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If a process wants to enter its critical section, it first attempts to receive a message. If the mailbox empty, the process is blocked until it acquires a message.</a:t>
            </a:r>
          </a:p>
          <a:p>
            <a:r>
              <a:rPr lang="en-GB" dirty="0"/>
              <a:t>The message is placed back into mailbox after the critical section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51E140-3052-4F73-88C6-E74402C7B434}" type="slidenum">
              <a:rPr lang="en-US" altLang="en-US" smtClean="0"/>
              <a:pPr/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022603"/>
      </p:ext>
    </p:extLst>
  </p:cSld>
  <p:clrMapOvr>
    <a:masterClrMapping/>
  </p:clrMapOvr>
  <p:transition>
    <p:fade thruBlk="1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 Using Messages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7077" r="32155" b="6640"/>
          <a:stretch/>
        </p:blipFill>
        <p:spPr>
          <a:xfrm>
            <a:off x="2590801" y="1204136"/>
            <a:ext cx="7010400" cy="5367532"/>
          </a:xfr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8854DC-1C07-4BB8-BAD1-1519133E45C5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 Using Messages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8854DC-1C07-4BB8-BAD1-1519133E45C5}" type="slidenum">
              <a:rPr lang="en-US" altLang="en-US" smtClean="0"/>
              <a:pPr/>
              <a:t>79</a:t>
            </a:fld>
            <a:endParaRPr lang="en-US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" t="990" r="6824" b="4370"/>
          <a:stretch/>
        </p:blipFill>
        <p:spPr>
          <a:xfrm>
            <a:off x="3143252" y="1193369"/>
            <a:ext cx="5905498" cy="5547586"/>
          </a:xfrm>
        </p:spPr>
      </p:pic>
    </p:spTree>
    <p:extLst>
      <p:ext uri="{BB962C8B-B14F-4D97-AF65-F5344CB8AC3E}">
        <p14:creationId xmlns:p14="http://schemas.microsoft.com/office/powerpoint/2010/main" val="312604068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Process P1			Process P2</a:t>
            </a:r>
          </a:p>
          <a:p>
            <a:pPr marL="0" indent="0">
              <a:buNone/>
            </a:pPr>
            <a:r>
              <a:rPr lang="en-US" dirty="0" smtClean="0"/>
              <a:t>	.			 			.	</a:t>
            </a:r>
          </a:p>
          <a:p>
            <a:pPr marL="0" indent="0">
              <a:buNone/>
            </a:pPr>
            <a:r>
              <a:rPr lang="en-US" dirty="0" err="1" smtClean="0"/>
              <a:t>c_in</a:t>
            </a:r>
            <a:r>
              <a:rPr lang="en-US" dirty="0" smtClean="0"/>
              <a:t> = </a:t>
            </a:r>
            <a:r>
              <a:rPr lang="en-US" dirty="0" err="1" smtClean="0"/>
              <a:t>getchar</a:t>
            </a:r>
            <a:r>
              <a:rPr lang="en-US" dirty="0" smtClean="0"/>
              <a:t>();			.</a:t>
            </a:r>
          </a:p>
          <a:p>
            <a:pPr marL="0" indent="0">
              <a:buNone/>
            </a:pPr>
            <a:r>
              <a:rPr lang="en-US" dirty="0" smtClean="0"/>
              <a:t>	.			 	</a:t>
            </a:r>
            <a:r>
              <a:rPr lang="en-US" dirty="0" err="1" smtClean="0"/>
              <a:t>c_in</a:t>
            </a:r>
            <a:r>
              <a:rPr lang="en-US" dirty="0" smtClean="0"/>
              <a:t> = </a:t>
            </a:r>
            <a:r>
              <a:rPr lang="en-US" dirty="0" err="1" smtClean="0"/>
              <a:t>getchar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err="1" smtClean="0"/>
              <a:t>c_out</a:t>
            </a:r>
            <a:r>
              <a:rPr lang="en-US" dirty="0" smtClean="0"/>
              <a:t> = </a:t>
            </a:r>
            <a:r>
              <a:rPr lang="en-US" dirty="0" err="1" smtClean="0"/>
              <a:t>c_in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/>
              <a:t>c_out</a:t>
            </a:r>
            <a:r>
              <a:rPr lang="en-US" dirty="0"/>
              <a:t> = </a:t>
            </a:r>
            <a:r>
              <a:rPr lang="en-US" dirty="0" err="1"/>
              <a:t>c_in</a:t>
            </a:r>
            <a:r>
              <a:rPr lang="en-US" dirty="0"/>
              <a:t>; </a:t>
            </a:r>
            <a:r>
              <a:rPr lang="en-US" dirty="0" smtClean="0"/>
              <a:t>				.</a:t>
            </a:r>
          </a:p>
          <a:p>
            <a:pPr marL="0" indent="0">
              <a:buNone/>
            </a:pPr>
            <a:r>
              <a:rPr lang="en-US" dirty="0" err="1"/>
              <a:t>putchar</a:t>
            </a:r>
            <a:r>
              <a:rPr lang="en-US" dirty="0"/>
              <a:t>(</a:t>
            </a:r>
            <a:r>
              <a:rPr lang="en-US" dirty="0" err="1"/>
              <a:t>c_out</a:t>
            </a:r>
            <a:r>
              <a:rPr lang="en-US" dirty="0"/>
              <a:t>); </a:t>
            </a:r>
            <a:r>
              <a:rPr lang="en-US" dirty="0" smtClean="0"/>
              <a:t>				.</a:t>
            </a:r>
          </a:p>
          <a:p>
            <a:pPr marL="0" indent="0">
              <a:buNone/>
            </a:pPr>
            <a:r>
              <a:rPr lang="en-US" dirty="0" smtClean="0"/>
              <a:t>	.				</a:t>
            </a:r>
            <a:r>
              <a:rPr lang="en-US" dirty="0"/>
              <a:t> </a:t>
            </a:r>
            <a:r>
              <a:rPr lang="en-US" dirty="0" err="1"/>
              <a:t>putchar</a:t>
            </a:r>
            <a:r>
              <a:rPr lang="en-US" dirty="0"/>
              <a:t>(</a:t>
            </a:r>
            <a:r>
              <a:rPr lang="en-US" dirty="0" err="1"/>
              <a:t>c_out</a:t>
            </a:r>
            <a:r>
              <a:rPr lang="en-US" dirty="0"/>
              <a:t>);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C207AA-BF7E-4323-B0AF-1332B9DDC955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Problem</a:t>
            </a:r>
            <a:endParaRPr lang="en-US" dirty="0" smtClean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A data area is shared among many </a:t>
            </a:r>
            <a:r>
              <a:rPr lang="en-GB" dirty="0" smtClean="0"/>
              <a:t>processes</a:t>
            </a:r>
          </a:p>
          <a:p>
            <a:pPr lvl="1"/>
            <a:r>
              <a:rPr lang="en-GB" dirty="0" smtClean="0"/>
              <a:t>Reader processes </a:t>
            </a:r>
            <a:r>
              <a:rPr lang="en-GB" dirty="0"/>
              <a:t>only read the data </a:t>
            </a:r>
            <a:r>
              <a:rPr lang="en-GB" dirty="0" smtClean="0"/>
              <a:t>area</a:t>
            </a:r>
          </a:p>
          <a:p>
            <a:pPr lvl="1"/>
            <a:r>
              <a:rPr lang="en-GB" dirty="0" smtClean="0"/>
              <a:t>Writer processes only </a:t>
            </a:r>
            <a:r>
              <a:rPr lang="en-GB" dirty="0"/>
              <a:t>write to the data </a:t>
            </a:r>
            <a:r>
              <a:rPr lang="en-GB" dirty="0" smtClean="0"/>
              <a:t>area</a:t>
            </a:r>
          </a:p>
          <a:p>
            <a:r>
              <a:rPr lang="en-GB" dirty="0"/>
              <a:t>Conditions that must be satisfied</a:t>
            </a:r>
            <a:r>
              <a:rPr lang="en-GB" dirty="0" smtClean="0"/>
              <a:t>:</a:t>
            </a:r>
          </a:p>
          <a:p>
            <a:pPr lvl="1"/>
            <a:r>
              <a:rPr lang="en-GB" dirty="0"/>
              <a:t>any number of readers may simultaneously read the file</a:t>
            </a:r>
          </a:p>
          <a:p>
            <a:pPr lvl="1"/>
            <a:r>
              <a:rPr lang="en-GB" dirty="0"/>
              <a:t>only one writer at a time may write to the file</a:t>
            </a:r>
          </a:p>
          <a:p>
            <a:pPr lvl="1"/>
            <a:r>
              <a:rPr lang="en-GB" dirty="0"/>
              <a:t>if a writer is writing to the file, no reader may </a:t>
            </a:r>
            <a:r>
              <a:rPr lang="en-GB" dirty="0" smtClean="0"/>
              <a:t>read </a:t>
            </a:r>
            <a:r>
              <a:rPr lang="en-GB" dirty="0"/>
              <a:t>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51E140-3052-4F73-88C6-E74402C7B434}" type="slidenum">
              <a:rPr lang="en-US" altLang="en-US" smtClean="0"/>
              <a:pPr/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924335"/>
      </p:ext>
    </p:extLst>
  </p:cSld>
  <p:clrMapOvr>
    <a:masterClrMapping/>
  </p:clrMapOvr>
  <p:transition>
    <p:fade thruBlk="1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</a:t>
            </a:r>
            <a:r>
              <a:rPr lang="en-US" dirty="0" smtClean="0"/>
              <a:t>Problem – Message Passing</a:t>
            </a:r>
            <a:endParaRPr lang="en-US" dirty="0" smtClean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51E140-3052-4F73-88C6-E74402C7B434}" type="slidenum">
              <a:rPr lang="en-US" altLang="en-US" smtClean="0"/>
              <a:pPr/>
              <a:t>81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84" t="432" r="67991" b="24190"/>
          <a:stretch/>
        </p:blipFill>
        <p:spPr>
          <a:xfrm>
            <a:off x="1447453" y="1206978"/>
            <a:ext cx="4248778" cy="5528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0584" t="215" r="8061" b="4159"/>
          <a:stretch/>
        </p:blipFill>
        <p:spPr>
          <a:xfrm>
            <a:off x="6209673" y="1210993"/>
            <a:ext cx="4401178" cy="55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3101"/>
      </p:ext>
    </p:extLst>
  </p:cSld>
  <p:clrMapOvr>
    <a:masterClrMapping/>
  </p:clrMapOvr>
  <p:transition>
    <p:fade thruBlk="1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</a:t>
            </a:r>
            <a:r>
              <a:rPr lang="en-US" dirty="0" smtClean="0"/>
              <a:t>Problem – Message Passing</a:t>
            </a:r>
            <a:endParaRPr lang="en-US" dirty="0" smtClean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action of the </a:t>
            </a:r>
            <a:r>
              <a:rPr lang="en-GB" dirty="0" smtClean="0"/>
              <a:t>controller:</a:t>
            </a:r>
          </a:p>
          <a:p>
            <a:pPr lvl="1"/>
            <a:r>
              <a:rPr lang="en-GB" dirty="0"/>
              <a:t>If count &gt; 0, </a:t>
            </a:r>
            <a:r>
              <a:rPr lang="en-GB" dirty="0" smtClean="0"/>
              <a:t>no </a:t>
            </a:r>
            <a:r>
              <a:rPr lang="en-GB" dirty="0"/>
              <a:t>writer is waiting and </a:t>
            </a:r>
            <a:r>
              <a:rPr lang="en-GB" dirty="0" smtClean="0"/>
              <a:t>may / </a:t>
            </a:r>
            <a:r>
              <a:rPr lang="en-GB" dirty="0"/>
              <a:t>may not be readers active. Service all “finished” messages first to clear active readers. Then </a:t>
            </a:r>
            <a:r>
              <a:rPr lang="en-GB" dirty="0" smtClean="0"/>
              <a:t>service write </a:t>
            </a:r>
            <a:r>
              <a:rPr lang="en-GB" dirty="0"/>
              <a:t>requests and then read requests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If count = 0, </a:t>
            </a:r>
            <a:r>
              <a:rPr lang="en-GB" dirty="0" smtClean="0"/>
              <a:t>only write request outstanding. </a:t>
            </a:r>
            <a:r>
              <a:rPr lang="en-GB" dirty="0"/>
              <a:t>Allow </a:t>
            </a:r>
            <a:r>
              <a:rPr lang="en-GB" dirty="0" smtClean="0"/>
              <a:t>the writer </a:t>
            </a:r>
            <a:r>
              <a:rPr lang="en-GB" dirty="0"/>
              <a:t>to proceed and wait for a “finished” message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If count &lt; 0, </a:t>
            </a:r>
            <a:r>
              <a:rPr lang="en-GB" dirty="0" smtClean="0"/>
              <a:t>a </a:t>
            </a:r>
            <a:r>
              <a:rPr lang="en-GB" dirty="0"/>
              <a:t>writer </a:t>
            </a:r>
            <a:r>
              <a:rPr lang="en-GB" dirty="0" smtClean="0"/>
              <a:t>has made </a:t>
            </a:r>
            <a:r>
              <a:rPr lang="en-GB" dirty="0"/>
              <a:t>a </a:t>
            </a:r>
            <a:r>
              <a:rPr lang="en-GB" dirty="0" smtClean="0"/>
              <a:t>request. Only service “finished” messages, to clear all active readers.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51E140-3052-4F73-88C6-E74402C7B434}" type="slidenum">
              <a:rPr lang="en-US" altLang="en-US" smtClean="0"/>
              <a:pPr/>
              <a:t>82</a:t>
            </a:fld>
            <a:endParaRPr lang="en-US" altLang="en-US"/>
          </a:p>
        </p:txBody>
      </p:sp>
      <p:sp>
        <p:nvSpPr>
          <p:cNvPr id="6" name="Right Triangle 5"/>
          <p:cNvSpPr/>
          <p:nvPr/>
        </p:nvSpPr>
        <p:spPr>
          <a:xfrm>
            <a:off x="1588" y="6479382"/>
            <a:ext cx="371475" cy="371475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72030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Process P1 invokes echo procedure and interrupted immediately after getchar, the most recently entered character is stored in c_in</a:t>
            </a:r>
          </a:p>
          <a:p>
            <a:r>
              <a:rPr lang="en-US" smtClean="0"/>
              <a:t>Process P2 is activated and invokes the echo procedure, another character is entered and displayed</a:t>
            </a:r>
          </a:p>
          <a:p>
            <a:r>
              <a:rPr lang="en-US" smtClean="0"/>
              <a:t>Process P1 resume, but the first character entered has been overwritten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9CF343-A4AA-4362-8518-0A9226F9342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4110</TotalTime>
  <Words>2597</Words>
  <Application>Microsoft Office PowerPoint</Application>
  <PresentationFormat>Widescreen</PresentationFormat>
  <Paragraphs>418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Tw Cen MT</vt:lpstr>
      <vt:lpstr>Arial</vt:lpstr>
      <vt:lpstr>Symbol</vt:lpstr>
      <vt:lpstr>Times New Roman</vt:lpstr>
      <vt:lpstr>Droplet</vt:lpstr>
      <vt:lpstr>Chapter 5</vt:lpstr>
      <vt:lpstr>Concurrency</vt:lpstr>
      <vt:lpstr>Concurrency</vt:lpstr>
      <vt:lpstr>Terms Related to Concurrency</vt:lpstr>
      <vt:lpstr>Terms Related to Concurrency</vt:lpstr>
      <vt:lpstr>Difficulties of Concurrency</vt:lpstr>
      <vt:lpstr>A Simple Example</vt:lpstr>
      <vt:lpstr>A Simple Example</vt:lpstr>
      <vt:lpstr>A Simple Example</vt:lpstr>
      <vt:lpstr>Race Condition</vt:lpstr>
      <vt:lpstr>Race Condition – Example</vt:lpstr>
      <vt:lpstr>Operating System Concerns</vt:lpstr>
      <vt:lpstr>Competition for Resources</vt:lpstr>
      <vt:lpstr>Competition for Resources</vt:lpstr>
      <vt:lpstr>Competition for Resources</vt:lpstr>
      <vt:lpstr>Requirements for Mutual Exclusion</vt:lpstr>
      <vt:lpstr>Requirements for Mutual Exclusion</vt:lpstr>
      <vt:lpstr>Mutual Exclusion</vt:lpstr>
      <vt:lpstr>Mutual Exclusion – Hardware Approaches</vt:lpstr>
      <vt:lpstr>Interrupt Disabling</vt:lpstr>
      <vt:lpstr>Interrupt Disabling</vt:lpstr>
      <vt:lpstr>Special Machine Instructions</vt:lpstr>
      <vt:lpstr>Special Machine Instructions</vt:lpstr>
      <vt:lpstr>Special Machine Instructions</vt:lpstr>
      <vt:lpstr>Special Machine Instructions</vt:lpstr>
      <vt:lpstr>Special Machine Instructions</vt:lpstr>
      <vt:lpstr>Machine Instructions</vt:lpstr>
      <vt:lpstr>Machine Instructions</vt:lpstr>
      <vt:lpstr>Machine Instructions</vt:lpstr>
      <vt:lpstr>Semaphores</vt:lpstr>
      <vt:lpstr>Semaphores</vt:lpstr>
      <vt:lpstr>Semaphores</vt:lpstr>
      <vt:lpstr>Semaphores</vt:lpstr>
      <vt:lpstr>Definition of Semaphore Primitives</vt:lpstr>
      <vt:lpstr>Binary Semaphore</vt:lpstr>
      <vt:lpstr>Binary Semaphore</vt:lpstr>
      <vt:lpstr>Binary Semaphore Primitives</vt:lpstr>
      <vt:lpstr>Binary Semaphore</vt:lpstr>
      <vt:lpstr>Semaphore</vt:lpstr>
      <vt:lpstr>Semaphore</vt:lpstr>
      <vt:lpstr>Semaphore</vt:lpstr>
      <vt:lpstr>Semaphore</vt:lpstr>
      <vt:lpstr>Semaphore</vt:lpstr>
      <vt:lpstr>Mutual Exclusion Using Semaphores</vt:lpstr>
      <vt:lpstr>Mutual Exclusion Using Semaphores</vt:lpstr>
      <vt:lpstr>Producer/Consumer Problem</vt:lpstr>
      <vt:lpstr>Producer/Consumer Problem</vt:lpstr>
      <vt:lpstr>Producer Function</vt:lpstr>
      <vt:lpstr>Consumer Function</vt:lpstr>
      <vt:lpstr>Producer/Consumer Problem</vt:lpstr>
      <vt:lpstr>Incorrect Solution with Binary Semaphore</vt:lpstr>
      <vt:lpstr>Incorrect Solution with Binary Semaphore</vt:lpstr>
      <vt:lpstr>Incorrect Solution with Binary Semaphore</vt:lpstr>
      <vt:lpstr>Correct Solution with Binary Semaphore</vt:lpstr>
      <vt:lpstr>Solution with Semaphore</vt:lpstr>
      <vt:lpstr>Producer with Circular Buffer</vt:lpstr>
      <vt:lpstr>Consumer with Circular Buffer</vt:lpstr>
      <vt:lpstr>Solution with Semaphore - Bounded-Buffer</vt:lpstr>
      <vt:lpstr>Monitors</vt:lpstr>
      <vt:lpstr>Monitors</vt:lpstr>
      <vt:lpstr>Monitors – Synchronisation</vt:lpstr>
      <vt:lpstr>Monitors – Synchronisation</vt:lpstr>
      <vt:lpstr>Monitors – Synchronisation</vt:lpstr>
      <vt:lpstr>Monitors</vt:lpstr>
      <vt:lpstr>Monitors – Producer/Consumer Problem</vt:lpstr>
      <vt:lpstr>Monitors – Producer/Consumer Problem</vt:lpstr>
      <vt:lpstr>Monitors – Producer/Consumer Problem</vt:lpstr>
      <vt:lpstr>Message Passing</vt:lpstr>
      <vt:lpstr>Message Passing</vt:lpstr>
      <vt:lpstr>Message Passing</vt:lpstr>
      <vt:lpstr>Synchronization</vt:lpstr>
      <vt:lpstr>Addressing</vt:lpstr>
      <vt:lpstr>Addressing</vt:lpstr>
      <vt:lpstr>Addressing</vt:lpstr>
      <vt:lpstr>Addressing</vt:lpstr>
      <vt:lpstr>Message Format</vt:lpstr>
      <vt:lpstr>Mutual Exclusion Using Messages</vt:lpstr>
      <vt:lpstr>Mutual Exclusion Using Messages</vt:lpstr>
      <vt:lpstr>Mutual Exclusion Using Messages</vt:lpstr>
      <vt:lpstr>Readers/Writers Problem</vt:lpstr>
      <vt:lpstr>Readers/Writers Problem – Message Passing</vt:lpstr>
      <vt:lpstr>Readers/Writers Problem – Message Passing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Mutual Exclusion and Synchronization</dc:title>
  <dc:creator>Patricia Roy</dc:creator>
  <cp:lastModifiedBy>KV</cp:lastModifiedBy>
  <cp:revision>434</cp:revision>
  <dcterms:created xsi:type="dcterms:W3CDTF">1999-06-26T21:48:38Z</dcterms:created>
  <dcterms:modified xsi:type="dcterms:W3CDTF">2016-06-26T18:01:54Z</dcterms:modified>
</cp:coreProperties>
</file>