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60"/>
  </p:notesMasterIdLst>
  <p:sldIdLst>
    <p:sldId id="256" r:id="rId2"/>
    <p:sldId id="257" r:id="rId3"/>
    <p:sldId id="300" r:id="rId4"/>
    <p:sldId id="301" r:id="rId5"/>
    <p:sldId id="302" r:id="rId6"/>
    <p:sldId id="331" r:id="rId7"/>
    <p:sldId id="303" r:id="rId8"/>
    <p:sldId id="304" r:id="rId9"/>
    <p:sldId id="263" r:id="rId10"/>
    <p:sldId id="305" r:id="rId11"/>
    <p:sldId id="265" r:id="rId12"/>
    <p:sldId id="332" r:id="rId13"/>
    <p:sldId id="267" r:id="rId14"/>
    <p:sldId id="306" r:id="rId15"/>
    <p:sldId id="269" r:id="rId16"/>
    <p:sldId id="270" r:id="rId17"/>
    <p:sldId id="307" r:id="rId18"/>
    <p:sldId id="272" r:id="rId19"/>
    <p:sldId id="273" r:id="rId20"/>
    <p:sldId id="274" r:id="rId21"/>
    <p:sldId id="275" r:id="rId22"/>
    <p:sldId id="308" r:id="rId23"/>
    <p:sldId id="276" r:id="rId24"/>
    <p:sldId id="309" r:id="rId25"/>
    <p:sldId id="277" r:id="rId26"/>
    <p:sldId id="310" r:id="rId27"/>
    <p:sldId id="278" r:id="rId28"/>
    <p:sldId id="279" r:id="rId29"/>
    <p:sldId id="311" r:id="rId30"/>
    <p:sldId id="333" r:id="rId31"/>
    <p:sldId id="312" r:id="rId32"/>
    <p:sldId id="313" r:id="rId33"/>
    <p:sldId id="314" r:id="rId34"/>
    <p:sldId id="282" r:id="rId35"/>
    <p:sldId id="315" r:id="rId36"/>
    <p:sldId id="316" r:id="rId37"/>
    <p:sldId id="317" r:id="rId38"/>
    <p:sldId id="318" r:id="rId39"/>
    <p:sldId id="286" r:id="rId40"/>
    <p:sldId id="319" r:id="rId41"/>
    <p:sldId id="320" r:id="rId42"/>
    <p:sldId id="321" r:id="rId43"/>
    <p:sldId id="289" r:id="rId44"/>
    <p:sldId id="324" r:id="rId45"/>
    <p:sldId id="323" r:id="rId46"/>
    <p:sldId id="322" r:id="rId47"/>
    <p:sldId id="325" r:id="rId48"/>
    <p:sldId id="326" r:id="rId49"/>
    <p:sldId id="292" r:id="rId50"/>
    <p:sldId id="334" r:id="rId51"/>
    <p:sldId id="293" r:id="rId52"/>
    <p:sldId id="294" r:id="rId53"/>
    <p:sldId id="295" r:id="rId54"/>
    <p:sldId id="327" r:id="rId55"/>
    <p:sldId id="328" r:id="rId56"/>
    <p:sldId id="329" r:id="rId57"/>
    <p:sldId id="299" r:id="rId58"/>
    <p:sldId id="330" r:id="rId5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0"/>
    <a:srgbClr val="36AADE"/>
    <a:srgbClr val="7AC7EA"/>
    <a:srgbClr val="A7CBFF"/>
    <a:srgbClr val="13BDDF"/>
    <a:srgbClr val="8CCEEC"/>
    <a:srgbClr val="4138F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" y="5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5.xml"/><Relationship Id="rId13" Type="http://schemas.openxmlformats.org/officeDocument/2006/relationships/slide" Target="slides/slide53.xml"/><Relationship Id="rId3" Type="http://schemas.openxmlformats.org/officeDocument/2006/relationships/slide" Target="slides/slide36.xml"/><Relationship Id="rId7" Type="http://schemas.openxmlformats.org/officeDocument/2006/relationships/slide" Target="slides/slide44.xml"/><Relationship Id="rId12" Type="http://schemas.openxmlformats.org/officeDocument/2006/relationships/slide" Target="slides/slide52.xml"/><Relationship Id="rId2" Type="http://schemas.openxmlformats.org/officeDocument/2006/relationships/slide" Target="slides/slide35.xml"/><Relationship Id="rId16" Type="http://schemas.openxmlformats.org/officeDocument/2006/relationships/slide" Target="slides/slide56.xml"/><Relationship Id="rId1" Type="http://schemas.openxmlformats.org/officeDocument/2006/relationships/slide" Target="slides/slide34.xml"/><Relationship Id="rId6" Type="http://schemas.openxmlformats.org/officeDocument/2006/relationships/slide" Target="slides/slide43.xml"/><Relationship Id="rId11" Type="http://schemas.openxmlformats.org/officeDocument/2006/relationships/slide" Target="slides/slide48.xml"/><Relationship Id="rId5" Type="http://schemas.openxmlformats.org/officeDocument/2006/relationships/slide" Target="slides/slide38.xml"/><Relationship Id="rId15" Type="http://schemas.openxmlformats.org/officeDocument/2006/relationships/slide" Target="slides/slide55.xml"/><Relationship Id="rId10" Type="http://schemas.openxmlformats.org/officeDocument/2006/relationships/slide" Target="slides/slide47.xml"/><Relationship Id="rId4" Type="http://schemas.openxmlformats.org/officeDocument/2006/relationships/slide" Target="slides/slide37.xml"/><Relationship Id="rId9" Type="http://schemas.openxmlformats.org/officeDocument/2006/relationships/slide" Target="slides/slide46.xml"/><Relationship Id="rId14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3F1B04-2FA9-4038-B972-04613D6112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2473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13774" y="1819164"/>
            <a:ext cx="10351752" cy="704962"/>
          </a:xfrm>
        </p:spPr>
        <p:txBody>
          <a:bodyPr anchor="ctr" anchorCtr="0">
            <a:noAutofit/>
          </a:bodyPr>
          <a:lstStyle>
            <a:lvl1pPr>
              <a:defRPr sz="5000" b="1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524126"/>
            <a:ext cx="10351752" cy="150494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600" b="1" cap="non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1009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9289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2866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9872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373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4505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5133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D6B93-33CF-46E6-87AE-D70CFCE9C2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6099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73C30-145E-4152-BED1-FB4012E949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795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3501" y="154059"/>
            <a:ext cx="11845000" cy="982820"/>
          </a:xfrm>
        </p:spPr>
        <p:txBody>
          <a:bodyPr lIns="45720" rIns="45720">
            <a:normAutofit/>
          </a:bodyPr>
          <a:lstStyle>
            <a:lvl1pPr>
              <a:defRPr sz="44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173545" y="1188879"/>
            <a:ext cx="11844284" cy="5564346"/>
          </a:xfrm>
        </p:spPr>
        <p:txBody>
          <a:bodyPr lIns="45720" rIns="45720"/>
          <a:lstStyle>
            <a:lvl1pPr>
              <a:lnSpc>
                <a:spcPct val="100000"/>
              </a:lnSpc>
              <a:spcBef>
                <a:spcPts val="0"/>
              </a:spcBef>
              <a:defRPr sz="4000" cap="none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28600">
              <a:lnSpc>
                <a:spcPct val="100000"/>
              </a:lnSpc>
              <a:spcBef>
                <a:spcPts val="0"/>
              </a:spcBef>
              <a:defRPr sz="3700" cap="none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indent="-228600">
              <a:lnSpc>
                <a:spcPct val="100000"/>
              </a:lnSpc>
              <a:spcBef>
                <a:spcPts val="0"/>
              </a:spcBef>
              <a:defRPr sz="3400" cap="none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28600">
              <a:lnSpc>
                <a:spcPct val="100000"/>
              </a:lnSpc>
              <a:spcBef>
                <a:spcPts val="0"/>
              </a:spcBef>
              <a:defRPr sz="3100" cap="none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28600">
              <a:lnSpc>
                <a:spcPct val="100000"/>
              </a:lnSpc>
              <a:spcBef>
                <a:spcPts val="0"/>
              </a:spcBef>
              <a:defRPr sz="2800" cap="none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736" y="6638925"/>
            <a:ext cx="551543" cy="211137"/>
          </a:xfrm>
        </p:spPr>
        <p:txBody>
          <a:bodyPr lIns="18288" tIns="18288" rIns="18288" bIns="18288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73501" y="1162878"/>
            <a:ext cx="11845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08636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51D7-BF6B-4F8F-B28D-CEFAB7C55F6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5879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4D46-2E77-4B8F-B444-03B4B2F8BE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83054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2A88B-E931-4F22-A5FC-D26FC8450A1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0275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75A0-786F-4BB1-825A-5D36892ACB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891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52989-6A33-43A3-ADDD-AED34231CF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1594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AFD98-2B0F-448C-B6C8-331BCB1F9E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4795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AA5B-79C8-4C27-B8E5-73C29F5276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2188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19648BA-554B-4D29-9ED7-A3511EE7AB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96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  <a:endParaRPr lang="en-US" dirty="0" smtClean="0"/>
          </a:p>
        </p:txBody>
      </p:sp>
      <p:sp>
        <p:nvSpPr>
          <p:cNvPr id="557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Concurrency: Deadlock and Starvation</a:t>
            </a:r>
            <a:endParaRPr lang="en-US" dirty="0" smtClean="0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1887200" y="6626225"/>
            <a:ext cx="304800" cy="231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43216B-7011-4565-9EC9-83D785A81DD2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1932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- Example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Deadlock occurs if the multiprogramming system interleaves the </a:t>
            </a:r>
            <a:r>
              <a:rPr lang="en-GB" dirty="0" smtClean="0"/>
              <a:t>execution</a:t>
            </a:r>
            <a:r>
              <a:rPr lang="en-GB" dirty="0"/>
              <a:t>: </a:t>
            </a:r>
            <a:r>
              <a:rPr lang="en-GB" dirty="0" smtClean="0"/>
              <a:t>p</a:t>
            </a:r>
            <a:r>
              <a:rPr lang="en-GB" baseline="-25000" dirty="0" smtClean="0"/>
              <a:t>0 </a:t>
            </a:r>
            <a:r>
              <a:rPr lang="en-GB" dirty="0" smtClean="0"/>
              <a:t>p</a:t>
            </a:r>
            <a:r>
              <a:rPr lang="en-GB" baseline="-25000" dirty="0" smtClean="0"/>
              <a:t>1 </a:t>
            </a:r>
            <a:r>
              <a:rPr lang="en-GB" dirty="0" smtClean="0">
                <a:solidFill>
                  <a:srgbClr val="FF0000"/>
                </a:solidFill>
              </a:rPr>
              <a:t>q</a:t>
            </a:r>
            <a:r>
              <a:rPr lang="en-GB" baseline="-25000" dirty="0" smtClean="0">
                <a:solidFill>
                  <a:srgbClr val="FF0000"/>
                </a:solidFill>
              </a:rPr>
              <a:t>0 </a:t>
            </a:r>
            <a:r>
              <a:rPr lang="en-GB" dirty="0" smtClean="0">
                <a:solidFill>
                  <a:srgbClr val="FF0000"/>
                </a:solidFill>
              </a:rPr>
              <a:t>q</a:t>
            </a:r>
            <a:r>
              <a:rPr lang="en-GB" baseline="-25000" dirty="0" smtClean="0">
                <a:solidFill>
                  <a:srgbClr val="FF0000"/>
                </a:solidFill>
              </a:rPr>
              <a:t>1 </a:t>
            </a:r>
            <a:r>
              <a:rPr lang="en-GB" dirty="0" smtClean="0"/>
              <a:t>p</a:t>
            </a:r>
            <a:r>
              <a:rPr lang="en-GB" baseline="-25000" dirty="0" smtClean="0"/>
              <a:t>2 </a:t>
            </a:r>
            <a:r>
              <a:rPr lang="en-GB" dirty="0" smtClean="0">
                <a:solidFill>
                  <a:srgbClr val="FF0000"/>
                </a:solidFill>
              </a:rPr>
              <a:t>q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endParaRPr lang="en-GB" baseline="-25000" dirty="0">
              <a:solidFill>
                <a:srgbClr val="FF0000"/>
              </a:solidFill>
            </a:endParaRPr>
          </a:p>
          <a:p>
            <a:endParaRPr lang="en-GB" dirty="0"/>
          </a:p>
          <a:p>
            <a:pPr marL="457200" indent="-457200">
              <a:buNone/>
            </a:pPr>
            <a:r>
              <a:rPr lang="en-GB" dirty="0" smtClean="0"/>
              <a:t>	</a:t>
            </a:r>
            <a:endParaRPr lang="en-GB" baseline="-25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2A953-761A-4454-AA33-7C83C8ABE41E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6907" t="16082" r="8174" b="11136"/>
          <a:stretch/>
        </p:blipFill>
        <p:spPr>
          <a:xfrm>
            <a:off x="666124" y="2627999"/>
            <a:ext cx="10859126" cy="40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667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Deadlock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 is available for allocation of 200KB, and the following sequence of events occur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endParaRPr lang="en-US" sz="3700" dirty="0"/>
          </a:p>
          <a:p>
            <a:r>
              <a:rPr lang="en-GB" dirty="0" smtClean="0"/>
              <a:t>Deadlock occurs if both processes progress to their second request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660B3D-A81E-48CB-81A2-D08462478D5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2294" name="Text Box 17"/>
          <p:cNvSpPr txBox="1">
            <a:spLocks noChangeArrowheads="1"/>
          </p:cNvSpPr>
          <p:nvPr/>
        </p:nvSpPr>
        <p:spPr bwMode="auto">
          <a:xfrm>
            <a:off x="2014693" y="2583772"/>
            <a:ext cx="3476318" cy="260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32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Request 80KB;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Request 60KB;</a:t>
            </a:r>
          </a:p>
        </p:txBody>
      </p:sp>
      <p:sp>
        <p:nvSpPr>
          <p:cNvPr id="12295" name="Text Box 18"/>
          <p:cNvSpPr txBox="1">
            <a:spLocks noChangeArrowheads="1"/>
          </p:cNvSpPr>
          <p:nvPr/>
        </p:nvSpPr>
        <p:spPr bwMode="auto">
          <a:xfrm>
            <a:off x="6915561" y="2583772"/>
            <a:ext cx="3476318" cy="2608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32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 sz="3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Request 70KB;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200" b="1" dirty="0">
                <a:solidFill>
                  <a:srgbClr val="000000"/>
                </a:solidFill>
                <a:latin typeface="Courier New" panose="02070309020205020404" pitchFamily="49" charset="0"/>
              </a:rPr>
              <a:t>Request 80KB;</a:t>
            </a:r>
          </a:p>
        </p:txBody>
      </p:sp>
    </p:spTree>
    <p:extLst>
      <p:ext uri="{BB962C8B-B14F-4D97-AF65-F5344CB8AC3E}">
        <p14:creationId xmlns:p14="http://schemas.microsoft.com/office/powerpoint/2010/main" val="25770770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Categories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Consumable Resources</a:t>
            </a:r>
          </a:p>
          <a:p>
            <a:pPr lvl="1"/>
            <a:r>
              <a:rPr lang="en-US" dirty="0"/>
              <a:t>Can be created (produced) and destroyed (consumed)</a:t>
            </a:r>
          </a:p>
          <a:p>
            <a:pPr lvl="1"/>
            <a:r>
              <a:rPr lang="en-US" dirty="0"/>
              <a:t>Examples: interrupts, signals, messages, and information in I/O buffers</a:t>
            </a:r>
          </a:p>
          <a:p>
            <a:pPr lvl="1"/>
            <a:r>
              <a:rPr lang="en-US" dirty="0"/>
              <a:t>Deadlock may occur if a Receive message is </a:t>
            </a:r>
            <a:r>
              <a:rPr lang="en-US" dirty="0" smtClean="0"/>
              <a:t>blocking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2A953-761A-4454-AA33-7C83C8ABE41E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167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of Deadlock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occurs if receive is blocking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3500" dirty="0"/>
          </a:p>
          <a:p>
            <a:endParaRPr lang="en-US" sz="3500" dirty="0" smtClean="0"/>
          </a:p>
          <a:p>
            <a:endParaRPr lang="en-US" dirty="0" smtClean="0"/>
          </a:p>
          <a:p>
            <a:r>
              <a:rPr lang="en-GB" dirty="0"/>
              <a:t>May take a rare combination of events to cause deadlock </a:t>
            </a:r>
            <a:r>
              <a:rPr lang="en-GB" dirty="0">
                <a:latin typeface="Symbol" panose="05050102010706020507" pitchFamily="18" charset="2"/>
              </a:rPr>
              <a:t></a:t>
            </a:r>
            <a:r>
              <a:rPr lang="en-GB" dirty="0"/>
              <a:t> a program could be in use for a </a:t>
            </a:r>
            <a:r>
              <a:rPr lang="en-GB" dirty="0" smtClean="0"/>
              <a:t>long period before deadlock occurs.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71BAD-4C62-44FF-823E-397204A8DD8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1589816" y="1890713"/>
            <a:ext cx="3713296" cy="278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36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endParaRPr lang="en-US" altLang="en-US" sz="3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Receive(P</a:t>
            </a:r>
            <a:r>
              <a:rPr lang="en-US" altLang="en-US" sz="36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Send(P</a:t>
            </a:r>
            <a:r>
              <a:rPr lang="en-US" altLang="en-US" sz="36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, M</a:t>
            </a:r>
            <a:r>
              <a:rPr lang="en-US" altLang="en-US" sz="3600" b="1" baseline="-25000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6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342" name="Text Box 18"/>
          <p:cNvSpPr txBox="1">
            <a:spLocks noChangeArrowheads="1"/>
          </p:cNvSpPr>
          <p:nvPr/>
        </p:nvSpPr>
        <p:spPr bwMode="auto">
          <a:xfrm>
            <a:off x="6993666" y="1890713"/>
            <a:ext cx="3713296" cy="278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en-US" sz="36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endParaRPr lang="en-US" altLang="en-US" sz="36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Receive(P</a:t>
            </a:r>
            <a:r>
              <a:rPr lang="en-US" altLang="en-US" sz="36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Send(P</a:t>
            </a:r>
            <a:r>
              <a:rPr lang="en-US" altLang="en-US" sz="36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, M</a:t>
            </a:r>
            <a:r>
              <a:rPr lang="en-US" altLang="en-US" sz="3600" b="1" baseline="-25000">
                <a:solidFill>
                  <a:srgbClr val="0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60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12243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Graph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directed graph that depicts a state of the system of resources and processes</a:t>
            </a:r>
          </a:p>
          <a:p>
            <a:r>
              <a:rPr lang="en-US" dirty="0"/>
              <a:t>The edge directed from a process to a resource indicates a resource has been requested by the process</a:t>
            </a:r>
          </a:p>
          <a:p>
            <a:r>
              <a:rPr lang="en-US" dirty="0"/>
              <a:t>A dot in resource node indicates an instance of the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71BAD-4C62-44FF-823E-397204A8DD8A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3" r="3008" b="11893"/>
          <a:stretch/>
        </p:blipFill>
        <p:spPr>
          <a:xfrm>
            <a:off x="4104642" y="5075238"/>
            <a:ext cx="780886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418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Graph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15B604-7B15-4E6F-9760-3915FED508C2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16387" name="Group 12"/>
          <p:cNvGrpSpPr>
            <a:grpSpLocks/>
          </p:cNvGrpSpPr>
          <p:nvPr/>
        </p:nvGrpSpPr>
        <p:grpSpPr bwMode="auto">
          <a:xfrm>
            <a:off x="2416176" y="1441564"/>
            <a:ext cx="7343775" cy="4892675"/>
            <a:chOff x="883" y="708"/>
            <a:chExt cx="3985" cy="2657"/>
          </a:xfrm>
        </p:grpSpPr>
        <p:pic>
          <p:nvPicPr>
            <p:cNvPr id="16390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4" t="2460" r="961" b="12680"/>
            <a:stretch>
              <a:fillRect/>
            </a:stretch>
          </p:blipFill>
          <p:spPr bwMode="auto">
            <a:xfrm>
              <a:off x="883" y="708"/>
              <a:ext cx="3985" cy="2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1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38" t="91440" r="10555" b="3226"/>
            <a:stretch>
              <a:fillRect/>
            </a:stretch>
          </p:blipFill>
          <p:spPr bwMode="auto">
            <a:xfrm>
              <a:off x="1667" y="3190"/>
              <a:ext cx="2413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389" name="Text Box 10"/>
          <p:cNvSpPr txBox="1">
            <a:spLocks noChangeArrowheads="1"/>
          </p:cNvSpPr>
          <p:nvPr/>
        </p:nvSpPr>
        <p:spPr bwMode="auto">
          <a:xfrm>
            <a:off x="3600450" y="5488102"/>
            <a:ext cx="952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3300"/>
                </a:solidFill>
              </a:rPr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2569394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Only one process may use a resource at a time</a:t>
            </a:r>
          </a:p>
          <a:p>
            <a:r>
              <a:rPr lang="en-US" dirty="0" smtClean="0"/>
              <a:t>Hold-and-wait</a:t>
            </a:r>
          </a:p>
          <a:p>
            <a:pPr lvl="1"/>
            <a:r>
              <a:rPr lang="en-US" dirty="0" smtClean="0"/>
              <a:t>A process may hold allocated resources while awaiting assignment of others</a:t>
            </a:r>
          </a:p>
          <a:p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No resource can be forcibly removed from a process holding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E100B-A468-4797-94E3-6FBD6BFA9FE5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5849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Conditions for Deadlock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Circular wait</a:t>
            </a:r>
          </a:p>
          <a:p>
            <a:pPr lvl="1"/>
            <a:r>
              <a:rPr lang="en-US" dirty="0"/>
              <a:t>A closed chain of processes exists, such that each process holds at least one resource needed by the next process in the </a:t>
            </a:r>
            <a:r>
              <a:rPr lang="en-US" dirty="0" smtClean="0"/>
              <a:t>chain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CE100B-A468-4797-94E3-6FBD6BFA9FE5}" type="slidenum">
              <a:rPr lang="en-US" altLang="en-US" smtClean="0"/>
              <a:pPr/>
              <a:t>17</a:t>
            </a:fld>
            <a:endParaRPr lang="en-US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5415" y="3560940"/>
            <a:ext cx="2400635" cy="2828571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4" r="5406" b="38490"/>
          <a:stretch>
            <a:fillRect/>
          </a:stretch>
        </p:blipFill>
        <p:spPr bwMode="auto">
          <a:xfrm>
            <a:off x="5337920" y="3560940"/>
            <a:ext cx="5562744" cy="282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951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Possibility of Deadlock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5B49F0-D4E0-49B5-B89B-21DEBA5FC986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641162" y="1457439"/>
            <a:ext cx="8909050" cy="4860925"/>
            <a:chOff x="1123950" y="1457439"/>
            <a:chExt cx="8909050" cy="4860925"/>
          </a:xfrm>
        </p:grpSpPr>
        <p:sp>
          <p:nvSpPr>
            <p:cNvPr id="19460" name="Text Box 5"/>
            <p:cNvSpPr txBox="1">
              <a:spLocks noChangeArrowheads="1"/>
            </p:cNvSpPr>
            <p:nvPr/>
          </p:nvSpPr>
          <p:spPr bwMode="auto">
            <a:xfrm>
              <a:off x="1470026" y="1457439"/>
              <a:ext cx="3381375" cy="1573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400" dirty="0">
                  <a:solidFill>
                    <a:srgbClr val="000000"/>
                  </a:solidFill>
                </a:rPr>
                <a:t>Mutual Exclusion</a:t>
              </a:r>
            </a:p>
            <a:p>
              <a:pPr algn="ctr"/>
              <a:r>
                <a:rPr lang="en-US" altLang="en-US" sz="3400" dirty="0">
                  <a:solidFill>
                    <a:srgbClr val="000000"/>
                  </a:solidFill>
                </a:rPr>
                <a:t>No preemption</a:t>
              </a:r>
            </a:p>
            <a:p>
              <a:pPr algn="ctr"/>
              <a:r>
                <a:rPr lang="en-US" altLang="en-US" sz="3400" dirty="0">
                  <a:solidFill>
                    <a:srgbClr val="000000"/>
                  </a:solidFill>
                </a:rPr>
                <a:t>Hold and Wait</a:t>
              </a:r>
              <a:endParaRPr lang="en-GB" altLang="en-US" sz="3400" dirty="0">
                <a:solidFill>
                  <a:srgbClr val="000000"/>
                </a:solidFill>
              </a:endParaRPr>
            </a:p>
          </p:txBody>
        </p:sp>
        <p:sp>
          <p:nvSpPr>
            <p:cNvPr id="19462" name="Text Box 8"/>
            <p:cNvSpPr txBox="1">
              <a:spLocks noChangeArrowheads="1"/>
            </p:cNvSpPr>
            <p:nvPr/>
          </p:nvSpPr>
          <p:spPr bwMode="auto">
            <a:xfrm>
              <a:off x="6289676" y="1457439"/>
              <a:ext cx="3381375" cy="1573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400" dirty="0">
                  <a:solidFill>
                    <a:srgbClr val="000000"/>
                  </a:solidFill>
                </a:rPr>
                <a:t>Deadlock may occur</a:t>
              </a:r>
              <a:endParaRPr lang="en-GB" altLang="en-US" sz="3400" dirty="0">
                <a:solidFill>
                  <a:srgbClr val="000000"/>
                </a:solidFill>
              </a:endParaRPr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6276976" y="4175239"/>
              <a:ext cx="3381375" cy="15732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  <p:txBody>
            <a:bodyPr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3400" dirty="0">
                  <a:solidFill>
                    <a:srgbClr val="000000"/>
                  </a:solidFill>
                </a:rPr>
                <a:t>Deadlock </a:t>
              </a:r>
              <a:r>
                <a:rPr lang="en-US" altLang="en-US" sz="3400" dirty="0" smtClean="0">
                  <a:solidFill>
                    <a:srgbClr val="000000"/>
                  </a:solidFill>
                </a:rPr>
                <a:t>occurs</a:t>
              </a:r>
              <a:endParaRPr lang="en-GB" altLang="en-US" sz="3400" dirty="0">
                <a:solidFill>
                  <a:srgbClr val="000000"/>
                </a:solidFill>
              </a:endParaRPr>
            </a:p>
          </p:txBody>
        </p:sp>
        <p:grpSp>
          <p:nvGrpSpPr>
            <p:cNvPr id="19467" name="Group 15"/>
            <p:cNvGrpSpPr>
              <a:grpSpLocks/>
            </p:cNvGrpSpPr>
            <p:nvPr/>
          </p:nvGrpSpPr>
          <p:grpSpPr bwMode="auto">
            <a:xfrm>
              <a:off x="1470026" y="3619614"/>
              <a:ext cx="3381375" cy="2698750"/>
              <a:chOff x="294" y="2069"/>
              <a:chExt cx="2130" cy="1700"/>
            </a:xfrm>
            <a:solidFill>
              <a:schemeClr val="bg1">
                <a:lumMod val="85000"/>
              </a:schemeClr>
            </a:solidFill>
          </p:grpSpPr>
          <p:sp>
            <p:nvSpPr>
              <p:cNvPr id="19468" name="Text Box 9"/>
              <p:cNvSpPr txBox="1">
                <a:spLocks noChangeArrowheads="1"/>
              </p:cNvSpPr>
              <p:nvPr/>
            </p:nvSpPr>
            <p:spPr bwMode="auto">
              <a:xfrm>
                <a:off x="294" y="2069"/>
                <a:ext cx="2130" cy="9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400">
                    <a:solidFill>
                      <a:srgbClr val="000000"/>
                    </a:solidFill>
                  </a:rPr>
                  <a:t>Mutual Exclusion</a:t>
                </a:r>
              </a:p>
              <a:p>
                <a:pPr algn="ctr"/>
                <a:r>
                  <a:rPr lang="en-US" altLang="en-US" sz="3400">
                    <a:solidFill>
                      <a:srgbClr val="000000"/>
                    </a:solidFill>
                  </a:rPr>
                  <a:t>No preemption</a:t>
                </a:r>
              </a:p>
              <a:p>
                <a:pPr algn="ctr"/>
                <a:r>
                  <a:rPr lang="en-US" altLang="en-US" sz="3400">
                    <a:solidFill>
                      <a:srgbClr val="000000"/>
                    </a:solidFill>
                  </a:rPr>
                  <a:t>Hold and Wait</a:t>
                </a:r>
                <a:endParaRPr lang="en-GB" altLang="en-US" sz="3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9" name="Text Box 12"/>
              <p:cNvSpPr txBox="1">
                <a:spLocks noChangeArrowheads="1"/>
              </p:cNvSpPr>
              <p:nvPr/>
            </p:nvSpPr>
            <p:spPr bwMode="auto">
              <a:xfrm>
                <a:off x="294" y="3440"/>
                <a:ext cx="2130" cy="32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3400">
                    <a:solidFill>
                      <a:srgbClr val="000000"/>
                    </a:solidFill>
                  </a:rPr>
                  <a:t>Circular Wait</a:t>
                </a:r>
                <a:endParaRPr lang="en-GB" altLang="en-US" sz="3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0" name="AutoShape 14"/>
              <p:cNvSpPr>
                <a:spLocks noChangeArrowheads="1"/>
              </p:cNvSpPr>
              <p:nvPr/>
            </p:nvSpPr>
            <p:spPr bwMode="auto">
              <a:xfrm>
                <a:off x="1192" y="3090"/>
                <a:ext cx="319" cy="319"/>
              </a:xfrm>
              <a:prstGeom prst="plus">
                <a:avLst>
                  <a:gd name="adj" fmla="val 42005"/>
                </a:avLst>
              </a:prstGeom>
              <a:solidFill>
                <a:schemeClr val="tx1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GB" altLang="en-US"/>
              </a:p>
            </p:txBody>
          </p:sp>
        </p:grpSp>
        <p:sp>
          <p:nvSpPr>
            <p:cNvPr id="19464" name="Rectangle 17"/>
            <p:cNvSpPr>
              <a:spLocks noChangeArrowheads="1"/>
            </p:cNvSpPr>
            <p:nvPr/>
          </p:nvSpPr>
          <p:spPr bwMode="auto">
            <a:xfrm>
              <a:off x="1123950" y="3194571"/>
              <a:ext cx="8909050" cy="276999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5420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</a:p>
        </p:txBody>
      </p:sp>
      <p:sp>
        <p:nvSpPr>
          <p:cNvPr id="6492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Three approaches dealing with deadlock:</a:t>
            </a:r>
          </a:p>
          <a:p>
            <a:pPr lvl="1"/>
            <a:r>
              <a:rPr lang="en-US" dirty="0" smtClean="0"/>
              <a:t>Deadlock prevention</a:t>
            </a:r>
          </a:p>
          <a:p>
            <a:pPr lvl="2"/>
            <a:r>
              <a:rPr lang="en-NZ" sz="3600" dirty="0"/>
              <a:t>adopt a policy that eliminates one of the </a:t>
            </a:r>
            <a:r>
              <a:rPr lang="en-NZ" sz="3600" dirty="0" smtClean="0"/>
              <a:t>conditions</a:t>
            </a:r>
            <a:endParaRPr lang="en-US" dirty="0" smtClean="0"/>
          </a:p>
          <a:p>
            <a:pPr lvl="1"/>
            <a:r>
              <a:rPr lang="en-US" dirty="0" smtClean="0"/>
              <a:t>Deadlock avoidance</a:t>
            </a:r>
          </a:p>
          <a:p>
            <a:pPr lvl="2"/>
            <a:r>
              <a:rPr lang="en-NZ" sz="3600" dirty="0"/>
              <a:t>make the appropriate dynamic choices based on the current state of resource </a:t>
            </a:r>
            <a:r>
              <a:rPr lang="en-NZ" sz="3600" dirty="0" smtClean="0"/>
              <a:t>allocation</a:t>
            </a:r>
            <a:endParaRPr lang="en-US" dirty="0" smtClean="0"/>
          </a:p>
          <a:p>
            <a:pPr lvl="1"/>
            <a:r>
              <a:rPr lang="en-US" dirty="0" smtClean="0"/>
              <a:t>Deadlock detection</a:t>
            </a:r>
          </a:p>
          <a:p>
            <a:pPr lvl="2"/>
            <a:r>
              <a:rPr lang="en-NZ" sz="3600" dirty="0" smtClean="0"/>
              <a:t>attempt to detect the presence of deadlock and take action to recover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AADDCF-BA49-41AD-A9B9-8DFFB45BB30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4818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Permanent blocking of a set of processes that either compete for system resources or communicate with each other</a:t>
            </a:r>
          </a:p>
          <a:p>
            <a:r>
              <a:rPr lang="en-GB" dirty="0"/>
              <a:t>A set of processes is deadlocked when each process </a:t>
            </a:r>
            <a:r>
              <a:rPr lang="en-GB" dirty="0" smtClean="0"/>
              <a:t>is </a:t>
            </a:r>
            <a:r>
              <a:rPr lang="en-GB" dirty="0"/>
              <a:t>blocked awaiting an event that can only be triggered by another blocked </a:t>
            </a:r>
            <a:r>
              <a:rPr lang="en-GB" dirty="0" smtClean="0"/>
              <a:t>process</a:t>
            </a:r>
            <a:endParaRPr lang="en-US" dirty="0" smtClean="0"/>
          </a:p>
          <a:p>
            <a:r>
              <a:rPr lang="en-US" dirty="0" smtClean="0"/>
              <a:t>Permanent and no efficient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829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Design a system in such a way that the possibility of deadlock is </a:t>
            </a:r>
            <a:r>
              <a:rPr lang="en-GB" dirty="0" smtClean="0"/>
              <a:t>excluded</a:t>
            </a:r>
          </a:p>
          <a:p>
            <a:r>
              <a:rPr lang="en-GB" dirty="0" smtClean="0"/>
              <a:t>Two methods:</a:t>
            </a:r>
            <a:endParaRPr lang="en-US" dirty="0" smtClean="0"/>
          </a:p>
          <a:p>
            <a:pPr lvl="1"/>
            <a:r>
              <a:rPr lang="en-US" dirty="0" smtClean="0"/>
              <a:t>Indirect prevention</a:t>
            </a:r>
          </a:p>
          <a:p>
            <a:pPr lvl="2"/>
            <a:r>
              <a:rPr lang="en-US" dirty="0" smtClean="0"/>
              <a:t>Prevent the occurrence of one of the three deadlock conditions</a:t>
            </a:r>
          </a:p>
          <a:p>
            <a:pPr lvl="1"/>
            <a:r>
              <a:rPr lang="en-US" dirty="0" smtClean="0"/>
              <a:t>Direct prevention</a:t>
            </a:r>
          </a:p>
          <a:p>
            <a:pPr lvl="2"/>
            <a:r>
              <a:rPr lang="en-US" dirty="0" smtClean="0"/>
              <a:t>Prevent the occurrence of circular 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33E666-7060-4762-B7B6-EF15AB255E1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49653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Mutual Exclusion</a:t>
            </a:r>
          </a:p>
          <a:p>
            <a:pPr lvl="1"/>
            <a:r>
              <a:rPr lang="en-US" dirty="0" smtClean="0"/>
              <a:t>If required, must be supported by the operating system.</a:t>
            </a:r>
          </a:p>
          <a:p>
            <a:pPr lvl="1"/>
            <a:r>
              <a:rPr lang="en-US" dirty="0" smtClean="0"/>
              <a:t>Example, file can be accessed by multiple processes for reading, but only exclusive access for writing is allowed.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98A5DB-D55B-448C-9D6F-D186DFA1795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2715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Hold and Wait</a:t>
            </a:r>
          </a:p>
          <a:p>
            <a:pPr lvl="1"/>
            <a:r>
              <a:rPr lang="en-US" dirty="0" smtClean="0"/>
              <a:t>Require a process requests all of its required resources at one time. It’s inefficient.</a:t>
            </a:r>
          </a:p>
          <a:p>
            <a:pPr lvl="2"/>
            <a:r>
              <a:rPr lang="en-US" dirty="0" smtClean="0"/>
              <a:t>A process may be held up a long time waiting for all resources requested</a:t>
            </a:r>
          </a:p>
          <a:p>
            <a:pPr lvl="2"/>
            <a:r>
              <a:rPr lang="en-US" dirty="0" smtClean="0"/>
              <a:t>Resources allocated to a process may remain unused for a considerable period</a:t>
            </a:r>
          </a:p>
          <a:p>
            <a:pPr lvl="1"/>
            <a:r>
              <a:rPr lang="en-US" dirty="0" smtClean="0"/>
              <a:t>A process may not know in advance all the resources it will require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98A5DB-D55B-448C-9D6F-D186DFA1795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4332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Preemption</a:t>
            </a:r>
          </a:p>
          <a:p>
            <a:pPr lvl="1"/>
            <a:r>
              <a:rPr lang="en-US" dirty="0" smtClean="0"/>
              <a:t>A process holding certain resources is denied a further request, must release resource and request again</a:t>
            </a:r>
          </a:p>
          <a:p>
            <a:pPr lvl="1"/>
            <a:r>
              <a:rPr lang="en-US" dirty="0" smtClean="0"/>
              <a:t>OS may preempt a process to require it releases its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9DE7FD-4B86-4B5C-97DC-9BC9AA6E5E28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6674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Circular Wait</a:t>
            </a:r>
          </a:p>
          <a:p>
            <a:pPr lvl="1"/>
            <a:r>
              <a:rPr lang="en-US" dirty="0" smtClean="0"/>
              <a:t>Define a linear ordering of resource types</a:t>
            </a:r>
          </a:p>
          <a:p>
            <a:pPr lvl="1"/>
            <a:r>
              <a:rPr lang="en-US" dirty="0" smtClean="0"/>
              <a:t>A process that allocated resource of type R may request only resources following R in the ordering</a:t>
            </a:r>
          </a:p>
          <a:p>
            <a:pPr lvl="1"/>
            <a:r>
              <a:rPr lang="en-US" dirty="0" err="1" smtClean="0"/>
              <a:t>Ri</a:t>
            </a:r>
            <a:r>
              <a:rPr lang="en-US" dirty="0" smtClean="0"/>
              <a:t> precedes </a:t>
            </a:r>
            <a:r>
              <a:rPr lang="en-US" dirty="0" err="1" smtClean="0"/>
              <a:t>Rj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 &lt; j), if process A has acquired </a:t>
            </a:r>
            <a:r>
              <a:rPr lang="en-US" dirty="0" err="1" smtClean="0"/>
              <a:t>Rj</a:t>
            </a:r>
            <a:r>
              <a:rPr lang="en-US" dirty="0" smtClean="0"/>
              <a:t>, it cannot request </a:t>
            </a:r>
            <a:r>
              <a:rPr lang="en-US" dirty="0" err="1" smtClean="0"/>
              <a:t>Ri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9DE7FD-4B86-4B5C-97DC-9BC9AA6E5E2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7715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Deadlock prevention: constrain resource requests to prevent at least one of the four conditions of deadlock </a:t>
            </a:r>
            <a:r>
              <a:rPr lang="en-US" dirty="0" smtClean="0">
                <a:sym typeface="Wingdings" pitchFamily="2" charset="2"/>
              </a:rPr>
              <a:t></a:t>
            </a:r>
            <a:r>
              <a:rPr lang="en-US" dirty="0" smtClean="0"/>
              <a:t> inefficient</a:t>
            </a:r>
          </a:p>
          <a:p>
            <a:r>
              <a:rPr lang="en-US" dirty="0" smtClean="0"/>
              <a:t>Deadlock avoidance: allow three necessary conditions but decision is made to assure that the deadlock point is never reached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00F92-8B5B-43CB-8E13-75555F8CB58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5729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decision is made dynamically whether the current resource allocation request will, if granted, potentially lead to a deadlock</a:t>
            </a:r>
          </a:p>
          <a:p>
            <a:r>
              <a:rPr lang="en-US" dirty="0" smtClean="0"/>
              <a:t>Requires knowledge of future process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A00F92-8B5B-43CB-8E13-75555F8CB58E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8604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Approaches to Deadlock Avoidance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Resource Allocation </a:t>
            </a:r>
            <a:r>
              <a:rPr lang="en-US" dirty="0" smtClean="0"/>
              <a:t>Denial</a:t>
            </a:r>
          </a:p>
          <a:p>
            <a:pPr lvl="1"/>
            <a:r>
              <a:rPr lang="en-GB" dirty="0" smtClean="0"/>
              <a:t>Do </a:t>
            </a:r>
            <a:r>
              <a:rPr lang="en-GB" dirty="0"/>
              <a:t>not grant an incremental resource request to a process if this allocation might lead to </a:t>
            </a:r>
            <a:r>
              <a:rPr lang="en-GB" dirty="0" smtClean="0"/>
              <a:t>deadlock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Initiation </a:t>
            </a:r>
            <a:r>
              <a:rPr lang="en-US" dirty="0" smtClean="0"/>
              <a:t>Denial</a:t>
            </a:r>
          </a:p>
          <a:p>
            <a:pPr lvl="1"/>
            <a:r>
              <a:rPr lang="en-GB" dirty="0" smtClean="0"/>
              <a:t>Do </a:t>
            </a:r>
            <a:r>
              <a:rPr lang="en-GB" dirty="0"/>
              <a:t>not start a process if its demands might lead to </a:t>
            </a:r>
            <a:r>
              <a:rPr lang="en-GB" dirty="0" smtClean="0"/>
              <a:t>deadlock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A34160-D5EE-4179-BE97-8AEF39BCECFD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272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Denial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Referred to as the </a:t>
            </a:r>
            <a:r>
              <a:rPr lang="en-US" b="1" i="1" dirty="0" smtClean="0"/>
              <a:t>Banker’s Algorithm</a:t>
            </a:r>
          </a:p>
          <a:p>
            <a:r>
              <a:rPr lang="en-US" dirty="0" smtClean="0"/>
              <a:t>State of the system is the current allocation of resources to processes</a:t>
            </a:r>
          </a:p>
          <a:p>
            <a:r>
              <a:rPr lang="en-US" b="1" dirty="0" smtClean="0"/>
              <a:t>Safe</a:t>
            </a:r>
            <a:r>
              <a:rPr lang="en-US" dirty="0" smtClean="0"/>
              <a:t> state is where there is at least one sequence of resource allocations that does not result in deadlock</a:t>
            </a:r>
          </a:p>
          <a:p>
            <a:r>
              <a:rPr lang="en-US" b="1" dirty="0" smtClean="0"/>
              <a:t>Unsafe</a:t>
            </a:r>
            <a:r>
              <a:rPr lang="en-US" dirty="0" smtClean="0"/>
              <a:t> state is a state that is not safe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213514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a Safe State</a:t>
            </a:r>
            <a:endParaRPr lang="en-US" dirty="0" smtClean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7" y="1495425"/>
            <a:ext cx="11840440" cy="49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0876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- Example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 rotWithShape="1">
          <a:blip r:embed="rId2"/>
          <a:srcRect l="7802" t="16388" r="6702" b="27911"/>
          <a:stretch/>
        </p:blipFill>
        <p:spPr>
          <a:xfrm>
            <a:off x="837574" y="1323906"/>
            <a:ext cx="10516226" cy="529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861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a Safe State</a:t>
            </a:r>
            <a:endParaRPr lang="en-US" dirty="0" smtClean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1690" r="3329" b="1794"/>
          <a:stretch>
            <a:fillRect/>
          </a:stretch>
        </p:blipFill>
        <p:spPr>
          <a:xfrm>
            <a:off x="294090" y="1798479"/>
            <a:ext cx="11603194" cy="346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1184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a Safe State</a:t>
            </a:r>
            <a:endParaRPr lang="en-US" dirty="0" smtClean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Can any of the four processes run to completion with the resources available?</a:t>
            </a:r>
          </a:p>
          <a:p>
            <a:pPr marL="0" indent="0">
              <a:buNone/>
            </a:pPr>
            <a:r>
              <a:rPr lang="en-GB" dirty="0"/>
              <a:t>	OR</a:t>
            </a:r>
          </a:p>
          <a:p>
            <a:r>
              <a:rPr lang="en-GB" dirty="0"/>
              <a:t>Can the different between the maximum requirement and current allocation for any process be met with the available resources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864847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a Safe State</a:t>
            </a:r>
            <a:endParaRPr lang="en-US" dirty="0" smtClean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" t="11690" r="3329" b="1794"/>
          <a:stretch>
            <a:fillRect/>
          </a:stretch>
        </p:blipFill>
        <p:spPr>
          <a:xfrm>
            <a:off x="267324" y="1574801"/>
            <a:ext cx="11655764" cy="348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3536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Determination of a Safe State</a:t>
            </a:r>
            <a:endParaRPr lang="en-US" dirty="0" smtClean="0"/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 err="1"/>
              <a:t>C</a:t>
            </a:r>
            <a:r>
              <a:rPr lang="en-GB" baseline="-25000" dirty="0" err="1"/>
              <a:t>ij</a:t>
            </a:r>
            <a:r>
              <a:rPr lang="en-GB" dirty="0"/>
              <a:t> = requirement of process </a:t>
            </a:r>
            <a:r>
              <a:rPr lang="en-GB" dirty="0" err="1"/>
              <a:t>i</a:t>
            </a:r>
            <a:r>
              <a:rPr lang="en-GB" dirty="0"/>
              <a:t> for resource j</a:t>
            </a:r>
          </a:p>
          <a:p>
            <a:r>
              <a:rPr lang="en-GB" dirty="0" err="1"/>
              <a:t>A</a:t>
            </a:r>
            <a:r>
              <a:rPr lang="en-GB" baseline="-25000" dirty="0" err="1"/>
              <a:t>ij</a:t>
            </a:r>
            <a:r>
              <a:rPr lang="en-GB" dirty="0"/>
              <a:t> = current allocation to process </a:t>
            </a:r>
            <a:r>
              <a:rPr lang="en-GB" dirty="0" err="1"/>
              <a:t>i</a:t>
            </a:r>
            <a:r>
              <a:rPr lang="en-GB" dirty="0"/>
              <a:t> of resource j</a:t>
            </a:r>
          </a:p>
          <a:p>
            <a:endParaRPr lang="en-GB" dirty="0"/>
          </a:p>
          <a:p>
            <a:r>
              <a:rPr lang="en-GB" dirty="0"/>
              <a:t>The condition to be met for process </a:t>
            </a:r>
            <a:r>
              <a:rPr lang="en-GB" dirty="0" err="1"/>
              <a:t>i</a:t>
            </a:r>
            <a:r>
              <a:rPr lang="en-GB" dirty="0"/>
              <a:t> is</a:t>
            </a:r>
          </a:p>
          <a:p>
            <a:pPr marL="0" indent="0" algn="ctr">
              <a:buNone/>
            </a:pPr>
            <a:endParaRPr lang="en-GB" dirty="0" smtClean="0"/>
          </a:p>
          <a:p>
            <a:pPr marL="0" indent="0" algn="ctr">
              <a:buNone/>
            </a:pPr>
            <a:r>
              <a:rPr lang="en-GB" dirty="0" err="1" smtClean="0"/>
              <a:t>C</a:t>
            </a:r>
            <a:r>
              <a:rPr lang="en-GB" baseline="-25000" dirty="0" err="1" smtClean="0"/>
              <a:t>ij</a:t>
            </a:r>
            <a:r>
              <a:rPr lang="en-GB" dirty="0" smtClean="0"/>
              <a:t> </a:t>
            </a:r>
            <a:r>
              <a:rPr lang="en-GB" dirty="0"/>
              <a:t>– </a:t>
            </a:r>
            <a:r>
              <a:rPr lang="en-GB" dirty="0" err="1"/>
              <a:t>A</a:t>
            </a:r>
            <a:r>
              <a:rPr lang="en-GB" baseline="-25000" dirty="0" err="1"/>
              <a:t>ij</a:t>
            </a:r>
            <a:r>
              <a:rPr lang="en-GB" dirty="0"/>
              <a:t> ≤ </a:t>
            </a:r>
            <a:r>
              <a:rPr lang="en-GB" dirty="0" err="1"/>
              <a:t>V</a:t>
            </a:r>
            <a:r>
              <a:rPr lang="en-GB" baseline="-25000" dirty="0" err="1"/>
              <a:t>j</a:t>
            </a:r>
            <a:r>
              <a:rPr lang="en-GB" dirty="0"/>
              <a:t> for all </a:t>
            </a:r>
            <a:r>
              <a:rPr lang="en-GB" dirty="0" smtClean="0"/>
              <a:t>j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43FA1A-8D40-4A45-90C6-557FB4D7137A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14857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4814" r="3387" b="987"/>
          <a:stretch>
            <a:fillRect/>
          </a:stretch>
        </p:blipFill>
        <p:spPr>
          <a:xfrm>
            <a:off x="554266" y="2081241"/>
            <a:ext cx="11083470" cy="3346622"/>
          </a:xfrm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898ED-CDBB-43C5-9C58-2486922339E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6752392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898ED-CDBB-43C5-9C58-2486922339EF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t="4616" r="2928" b="3195"/>
          <a:stretch>
            <a:fillRect/>
          </a:stretch>
        </p:blipFill>
        <p:spPr bwMode="auto">
          <a:xfrm>
            <a:off x="230403" y="2105025"/>
            <a:ext cx="11730568" cy="356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4978360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898ED-CDBB-43C5-9C58-2486922339EF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initial state is safe state.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5130" r="2953" b="3259"/>
          <a:stretch>
            <a:fillRect/>
          </a:stretch>
        </p:blipFill>
        <p:spPr>
          <a:xfrm>
            <a:off x="373311" y="2046287"/>
            <a:ext cx="11444752" cy="341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2612"/>
      </p:ext>
    </p:extLst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898ED-CDBB-43C5-9C58-2486922339EF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If P1 requests one additional unit of R1 and R3, and assume that the request is granted. Is the resulting state safe?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0" t="4976" r="4662" b="1183"/>
          <a:stretch>
            <a:fillRect/>
          </a:stretch>
        </p:blipFill>
        <p:spPr>
          <a:xfrm>
            <a:off x="1484668" y="3095625"/>
            <a:ext cx="9222664" cy="34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21816"/>
      </p:ext>
    </p:extLst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Determination of a Safe State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6898ED-CDBB-43C5-9C58-2486922339E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The resulting state is not safe. Thus, the request by P1 should be denied and P1 should be blocked.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" t="4964" r="2350" b="2504"/>
          <a:stretch>
            <a:fillRect/>
          </a:stretch>
        </p:blipFill>
        <p:spPr>
          <a:xfrm>
            <a:off x="1013006" y="2551112"/>
            <a:ext cx="10165362" cy="3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9292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– Advantages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It is not necessary to </a:t>
            </a:r>
            <a:r>
              <a:rPr lang="en-GB" dirty="0" smtClean="0"/>
              <a:t>pre-empt </a:t>
            </a:r>
            <a:r>
              <a:rPr lang="en-GB" dirty="0"/>
              <a:t>and rollback processes, as in deadlock </a:t>
            </a:r>
            <a:r>
              <a:rPr lang="en-GB" dirty="0" smtClean="0"/>
              <a:t>detection</a:t>
            </a:r>
          </a:p>
          <a:p>
            <a:r>
              <a:rPr lang="en-GB" dirty="0"/>
              <a:t>It is less restrictive than deadlock prevention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83401-B07A-40F1-84C9-969443E73EE7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82875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- Example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4</a:t>
            </a:fld>
            <a:endParaRPr lang="en-US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2041978" y="1296228"/>
            <a:ext cx="8107418" cy="5349648"/>
            <a:chOff x="3060295" y="1395789"/>
            <a:chExt cx="7409268" cy="488897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9" t="897" r="3430" b="6941"/>
            <a:stretch>
              <a:fillRect/>
            </a:stretch>
          </p:blipFill>
          <p:spPr>
            <a:xfrm>
              <a:off x="3060295" y="1395789"/>
              <a:ext cx="6071409" cy="4888975"/>
            </a:xfrm>
            <a:prstGeom prst="rect">
              <a:avLst/>
            </a:prstGeom>
          </p:spPr>
        </p:pic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9263063" y="2227377"/>
              <a:ext cx="1206500" cy="2746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</a:rPr>
                <a:t>Fatal region</a:t>
              </a:r>
              <a:endParaRPr lang="en-GB" alt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6343650" y="2376602"/>
              <a:ext cx="2903538" cy="11366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3696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 - Restrictions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smtClean="0"/>
              <a:t>Maximum resource requirement must be stated in advance</a:t>
            </a:r>
          </a:p>
          <a:p>
            <a:r>
              <a:rPr lang="en-US" smtClean="0"/>
              <a:t>Processes under consideration must be independent; no synchronization requirements</a:t>
            </a:r>
          </a:p>
          <a:p>
            <a:r>
              <a:rPr lang="en-US" smtClean="0"/>
              <a:t>There must be a fixed number of resources to allocate</a:t>
            </a:r>
          </a:p>
          <a:p>
            <a:r>
              <a:rPr lang="en-US" smtClean="0"/>
              <a:t>No process may exit while holding 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83401-B07A-40F1-84C9-969443E73EE7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3909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– Example 1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Total resources: </a:t>
            </a:r>
            <a:r>
              <a:rPr lang="en-US" altLang="en-US" dirty="0" smtClean="0"/>
              <a:t>R1=7  R2=5  R3=8  R4=5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83401-B07A-40F1-84C9-969443E73EE7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5" name="Group 4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931472"/>
              </p:ext>
            </p:extLst>
          </p:nvPr>
        </p:nvGraphicFramePr>
        <p:xfrm>
          <a:off x="2019781" y="1936747"/>
          <a:ext cx="8151812" cy="4473578"/>
        </p:xfrm>
        <a:graphic>
          <a:graphicData uri="http://schemas.openxmlformats.org/drawingml/2006/table">
            <a:tbl>
              <a:tblPr/>
              <a:tblGrid>
                <a:gridCol w="617537"/>
                <a:gridCol w="914400"/>
                <a:gridCol w="914400"/>
                <a:gridCol w="914400"/>
                <a:gridCol w="914400"/>
                <a:gridCol w="371475"/>
                <a:gridCol w="876300"/>
                <a:gridCol w="876300"/>
                <a:gridCol w="876300"/>
                <a:gridCol w="876300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Max. Requirement</a:t>
                      </a: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Allocated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5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P5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0</a:t>
                      </a: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7899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Avoidance – Example 2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Total resources: </a:t>
            </a:r>
            <a:r>
              <a:rPr lang="en-US" altLang="en-US" dirty="0" smtClean="0"/>
              <a:t>R1=5  R2=4  R3=5  R4=6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C83401-B07A-40F1-84C9-969443E73EE7}" type="slidenum">
              <a:rPr lang="en-US" altLang="en-US" smtClean="0"/>
              <a:pPr/>
              <a:t>42</a:t>
            </a:fld>
            <a:endParaRPr lang="en-US" altLang="en-US"/>
          </a:p>
        </p:txBody>
      </p:sp>
      <p:graphicFrame>
        <p:nvGraphicFramePr>
          <p:cNvPr id="6" name="Group 4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2289547"/>
              </p:ext>
            </p:extLst>
          </p:nvPr>
        </p:nvGraphicFramePr>
        <p:xfrm>
          <a:off x="2019781" y="2024063"/>
          <a:ext cx="8151812" cy="4473578"/>
        </p:xfrm>
        <a:graphic>
          <a:graphicData uri="http://schemas.openxmlformats.org/drawingml/2006/table">
            <a:tbl>
              <a:tblPr/>
              <a:tblGrid>
                <a:gridCol w="617537"/>
                <a:gridCol w="914400"/>
                <a:gridCol w="914400"/>
                <a:gridCol w="914400"/>
                <a:gridCol w="914400"/>
                <a:gridCol w="371475"/>
                <a:gridCol w="876300"/>
                <a:gridCol w="876300"/>
                <a:gridCol w="876300"/>
                <a:gridCol w="876300"/>
              </a:tblGrid>
              <a:tr h="654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Max. Requirement</a:t>
                      </a: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Allocated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R4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P1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P2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P3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4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6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P4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0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  <a:tr h="636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P5</a:t>
                      </a:r>
                      <a:endParaRPr kumimoji="0" lang="en-GB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2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4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3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0" algn="r"/>
                        </a:tabLst>
                      </a:pPr>
                      <a:r>
                        <a:rPr lang="en-GB" sz="2600" dirty="0">
                          <a:solidFill>
                            <a:srgbClr val="000000"/>
                          </a:solidFill>
                          <a:latin typeface="Arial" pitchFamily="34" charset="0"/>
                          <a:ea typeface="SimSun"/>
                          <a:cs typeface="Arial" pitchFamily="34" charset="0"/>
                        </a:rPr>
                        <a:t>1</a:t>
                      </a:r>
                      <a:endParaRPr lang="en-US" sz="2600" dirty="0">
                        <a:solidFill>
                          <a:srgbClr val="000000"/>
                        </a:solidFill>
                        <a:latin typeface="Arial" pitchFamily="34" charset="0"/>
                        <a:ea typeface="SimSun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FCA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9383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Strategies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Deadlock prevention strategies are very conservative</a:t>
            </a:r>
          </a:p>
          <a:p>
            <a:pPr lvl="1"/>
            <a:r>
              <a:rPr lang="en-GB" dirty="0"/>
              <a:t>limit access to resources by imposing restrictions on processes</a:t>
            </a:r>
          </a:p>
          <a:p>
            <a:r>
              <a:rPr lang="en-GB" dirty="0"/>
              <a:t>Deadlock detection strategies do the opposite</a:t>
            </a:r>
          </a:p>
          <a:p>
            <a:pPr lvl="1"/>
            <a:r>
              <a:rPr lang="en-GB" dirty="0"/>
              <a:t>resource requests are granted whenever </a:t>
            </a:r>
            <a:r>
              <a:rPr lang="en-GB" dirty="0" smtClean="0"/>
              <a:t>possible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055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</a:t>
            </a:r>
            <a:r>
              <a:rPr lang="en-US" dirty="0"/>
              <a:t>Detection Algorithms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 check for deadlock can be made as frequently as each resource request or, less frequently</a:t>
            </a:r>
            <a:r>
              <a:rPr lang="en-GB" dirty="0" smtClean="0"/>
              <a:t>, depending </a:t>
            </a:r>
            <a:r>
              <a:rPr lang="en-GB" dirty="0"/>
              <a:t>on how likely it is for a deadlock </a:t>
            </a:r>
            <a:r>
              <a:rPr lang="en-GB" dirty="0" smtClean="0"/>
              <a:t>to occur</a:t>
            </a:r>
          </a:p>
          <a:p>
            <a:r>
              <a:rPr lang="en-GB" dirty="0" smtClean="0"/>
              <a:t>Advantages:</a:t>
            </a:r>
          </a:p>
          <a:p>
            <a:pPr lvl="1"/>
            <a:r>
              <a:rPr lang="en-GB" dirty="0" smtClean="0"/>
              <a:t>it </a:t>
            </a:r>
            <a:r>
              <a:rPr lang="en-GB" dirty="0"/>
              <a:t>leads to early detection</a:t>
            </a:r>
          </a:p>
          <a:p>
            <a:pPr lvl="1"/>
            <a:r>
              <a:rPr lang="en-NZ" dirty="0"/>
              <a:t>the algorithm is relatively </a:t>
            </a:r>
            <a:r>
              <a:rPr lang="en-NZ" dirty="0" smtClean="0"/>
              <a:t>simple</a:t>
            </a:r>
          </a:p>
          <a:p>
            <a:pPr lvl="0"/>
            <a:r>
              <a:rPr lang="en-GB" dirty="0" smtClean="0"/>
              <a:t>Disadvantage is </a:t>
            </a:r>
            <a:r>
              <a:rPr lang="en-NZ" dirty="0" smtClean="0"/>
              <a:t>frequent checks consume considerable processor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41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Mark each process that has a row in the Allocation matrix of all zeros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Initialize a temporary vector W to equal the Available </a:t>
            </a:r>
            <a:r>
              <a:rPr lang="en-GB" dirty="0" smtClean="0"/>
              <a:t>vector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5289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GB" dirty="0" smtClean="0"/>
              <a:t>Find </a:t>
            </a:r>
            <a:r>
              <a:rPr lang="en-GB" dirty="0"/>
              <a:t>an index </a:t>
            </a:r>
            <a:r>
              <a:rPr lang="en-GB" dirty="0" err="1"/>
              <a:t>i</a:t>
            </a:r>
            <a:r>
              <a:rPr lang="en-GB" dirty="0"/>
              <a:t> such that process </a:t>
            </a:r>
            <a:r>
              <a:rPr lang="en-GB" dirty="0" err="1"/>
              <a:t>i</a:t>
            </a:r>
            <a:r>
              <a:rPr lang="en-GB" dirty="0"/>
              <a:t> is currently unmarked and the </a:t>
            </a:r>
            <a:r>
              <a:rPr lang="en-GB" dirty="0" err="1"/>
              <a:t>ith</a:t>
            </a:r>
            <a:r>
              <a:rPr lang="en-GB" dirty="0"/>
              <a:t> row of Q is less than or equal to W. </a:t>
            </a:r>
            <a:r>
              <a:rPr lang="en-GB" dirty="0" err="1"/>
              <a:t>Q</a:t>
            </a:r>
            <a:r>
              <a:rPr lang="en-GB" baseline="-25000" dirty="0" err="1"/>
              <a:t>ik</a:t>
            </a:r>
            <a:r>
              <a:rPr lang="en-GB" dirty="0"/>
              <a:t> ≤ </a:t>
            </a:r>
            <a:r>
              <a:rPr lang="en-GB" dirty="0" err="1"/>
              <a:t>W</a:t>
            </a:r>
            <a:r>
              <a:rPr lang="en-GB" baseline="-25000" dirty="0" err="1"/>
              <a:t>k</a:t>
            </a:r>
            <a:r>
              <a:rPr lang="en-GB" dirty="0"/>
              <a:t> for 1 ≤ k ≤ m. If no such row is found, terminate the algorithm.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GB" dirty="0"/>
              <a:t>If such row is found, mark process </a:t>
            </a:r>
            <a:r>
              <a:rPr lang="en-GB" dirty="0" err="1"/>
              <a:t>i</a:t>
            </a:r>
            <a:r>
              <a:rPr lang="en-GB" dirty="0"/>
              <a:t> and add the corresponding row of the allocation matrix to W. </a:t>
            </a:r>
            <a:r>
              <a:rPr lang="en-GB" dirty="0" err="1"/>
              <a:t>W</a:t>
            </a:r>
            <a:r>
              <a:rPr lang="en-GB" baseline="-25000" dirty="0" err="1"/>
              <a:t>k</a:t>
            </a:r>
            <a:r>
              <a:rPr lang="en-GB" dirty="0"/>
              <a:t> </a:t>
            </a:r>
            <a:r>
              <a:rPr lang="en-GB" dirty="0" smtClean="0"/>
              <a:t>= </a:t>
            </a:r>
            <a:r>
              <a:rPr lang="en-GB" dirty="0" err="1" smtClean="0"/>
              <a:t>W</a:t>
            </a:r>
            <a:r>
              <a:rPr lang="en-GB" baseline="-25000" dirty="0" err="1" smtClean="0"/>
              <a:t>k</a:t>
            </a:r>
            <a:r>
              <a:rPr lang="en-GB" dirty="0" smtClean="0"/>
              <a:t> + </a:t>
            </a:r>
            <a:r>
              <a:rPr lang="en-GB" dirty="0" err="1" smtClean="0"/>
              <a:t>A</a:t>
            </a:r>
            <a:r>
              <a:rPr lang="en-GB" baseline="-25000" dirty="0" err="1" smtClean="0"/>
              <a:t>ik</a:t>
            </a:r>
            <a:r>
              <a:rPr lang="en-GB" dirty="0" smtClean="0"/>
              <a:t> for 1 ≤ k ≤ m. Return to step 3.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40724"/>
      </p:ext>
    </p:extLst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Q</a:t>
            </a:r>
            <a:r>
              <a:rPr lang="en-GB" baseline="-25000" dirty="0" err="1"/>
              <a:t>ij</a:t>
            </a:r>
            <a:r>
              <a:rPr lang="en-GB" dirty="0"/>
              <a:t> = the amount of resources of type j requested by process </a:t>
            </a:r>
            <a:r>
              <a:rPr lang="en-GB" dirty="0" err="1"/>
              <a:t>i</a:t>
            </a:r>
            <a:endParaRPr lang="en-GB" dirty="0"/>
          </a:p>
          <a:p>
            <a:pPr marL="800100" lvl="1" indent="-563563">
              <a:buFont typeface="+mj-lt"/>
              <a:buAutoNum type="arabicPeriod"/>
            </a:pPr>
            <a:r>
              <a:rPr lang="en-GB" dirty="0"/>
              <a:t>Mark P4, because P4 has no allocated resources</a:t>
            </a:r>
          </a:p>
          <a:p>
            <a:pPr marL="800100" lvl="1" indent="-563563">
              <a:buFont typeface="+mj-lt"/>
              <a:buAutoNum type="arabicPeriod"/>
            </a:pPr>
            <a:r>
              <a:rPr lang="en-GB" dirty="0"/>
              <a:t>Set W = (0 0 0 0 1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47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7307" r="1814" b="27458"/>
          <a:stretch>
            <a:fillRect/>
          </a:stretch>
        </p:blipFill>
        <p:spPr>
          <a:xfrm>
            <a:off x="163294" y="3732213"/>
            <a:ext cx="11864786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55389"/>
      </p:ext>
    </p:extLst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Detection Steps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800100" lvl="1" indent="-565150">
              <a:buFont typeface="+mj-lt"/>
              <a:buAutoNum type="arabicPeriod" startAt="3"/>
            </a:pPr>
            <a:r>
              <a:rPr lang="en-GB" dirty="0"/>
              <a:t>The request of P3 is less than or equal to W, mark P3 and set W = W + (0 0 0 1 0) = (0 0 0 1 1)</a:t>
            </a:r>
          </a:p>
          <a:p>
            <a:pPr marL="800100" lvl="1" indent="-563563">
              <a:buFont typeface="+mj-lt"/>
              <a:buAutoNum type="arabicPeriod" startAt="3"/>
            </a:pPr>
            <a:r>
              <a:rPr lang="en-GB" dirty="0"/>
              <a:t>No other unmarked process has a row in Q that is less than or equal to W. Terminate the algorithm.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C148C4-DF3D-481D-962E-EE910E72B2ED}" type="slidenum">
              <a:rPr lang="en-US" altLang="en-US" smtClean="0"/>
              <a:pPr/>
              <a:t>48</a:t>
            </a:fld>
            <a:endParaRPr lang="en-US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" t="7307" r="1814" b="26536"/>
          <a:stretch/>
        </p:blipFill>
        <p:spPr>
          <a:xfrm>
            <a:off x="220406" y="3711929"/>
            <a:ext cx="11750562" cy="24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43431"/>
      </p:ext>
    </p:extLst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 Recovery Strategies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Abort all deadlocked processes</a:t>
            </a:r>
          </a:p>
          <a:p>
            <a:r>
              <a:rPr lang="en-US" dirty="0" smtClean="0"/>
              <a:t>Back up each deadlocked process to some previously defined checkpoint, and restart all process</a:t>
            </a:r>
          </a:p>
          <a:p>
            <a:pPr lvl="1"/>
            <a:r>
              <a:rPr lang="en-US" dirty="0" smtClean="0"/>
              <a:t>Original deadlock may occur</a:t>
            </a:r>
          </a:p>
          <a:p>
            <a:r>
              <a:rPr lang="en-US" dirty="0" smtClean="0"/>
              <a:t>Successively abort deadlocked processes until deadlock no longer exists. Deadlock detection algorithm must be </a:t>
            </a:r>
            <a:r>
              <a:rPr lang="en-US" dirty="0" err="1" smtClean="0"/>
              <a:t>reinvoked</a:t>
            </a:r>
            <a:r>
              <a:rPr lang="en-US" dirty="0" smtClean="0"/>
              <a:t> after each abortion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FF289-AB45-41F6-A4B4-CC2A3217498B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10726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/>
            </a:pPr>
            <a:r>
              <a:rPr lang="en-GB" dirty="0"/>
              <a:t>Q acquires B and then A and then releases B and A. P will be able to acquire both resources.</a:t>
            </a:r>
          </a:p>
          <a:p>
            <a:pPr marL="571500" indent="-571500">
              <a:buFont typeface="+mj-lt"/>
              <a:buAutoNum type="arabicPeriod"/>
            </a:pPr>
            <a:r>
              <a:rPr lang="en-GB" dirty="0"/>
              <a:t>Q acquires B and then A. P executes and blocks on request for A. Q resumes and then releases B and A. P will be able to acquire both resources when it resumes execution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781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 Recovery Strategies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Successively preempt resources until deadlock no longer exists. Deadlock detection algorithm must be </a:t>
            </a:r>
            <a:r>
              <a:rPr lang="en-US" dirty="0" err="1" smtClean="0"/>
              <a:t>reinvoked</a:t>
            </a:r>
            <a:r>
              <a:rPr lang="en-US" dirty="0" smtClean="0"/>
              <a:t> after each preemption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FF289-AB45-41F6-A4B4-CC2A3217498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873795"/>
      </p:ext>
    </p:extLst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Recovery Strategies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criteria for strategies 3 and 4</a:t>
            </a:r>
          </a:p>
          <a:p>
            <a:pPr lvl="1"/>
            <a:r>
              <a:rPr lang="en-US" dirty="0" smtClean="0"/>
              <a:t>Least amount of processor time consumed so far</a:t>
            </a:r>
          </a:p>
          <a:p>
            <a:pPr lvl="1"/>
            <a:r>
              <a:rPr lang="en-US" dirty="0" smtClean="0"/>
              <a:t>Least number of lines of output produced so far</a:t>
            </a:r>
          </a:p>
          <a:p>
            <a:pPr lvl="1"/>
            <a:r>
              <a:rPr lang="en-US" dirty="0" smtClean="0"/>
              <a:t>Most estimated time remaining</a:t>
            </a:r>
          </a:p>
          <a:p>
            <a:pPr lvl="1"/>
            <a:r>
              <a:rPr lang="en-US" dirty="0" smtClean="0"/>
              <a:t>Least total resources allocated so far</a:t>
            </a:r>
          </a:p>
          <a:p>
            <a:pPr lvl="1"/>
            <a:r>
              <a:rPr lang="en-US" dirty="0" smtClean="0"/>
              <a:t>Lowest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231475-8ACE-4149-956A-45D1258309B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170231"/>
      </p:ext>
    </p:extLst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</a:p>
        </p:txBody>
      </p:sp>
      <p:pic>
        <p:nvPicPr>
          <p:cNvPr id="41988" name="Picture 45"/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2" b="12617"/>
          <a:stretch/>
        </p:blipFill>
        <p:spPr>
          <a:xfrm>
            <a:off x="3590927" y="1281883"/>
            <a:ext cx="5010148" cy="52120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4BDD0B-1709-4BC9-90C6-0A67DA941309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617379"/>
      </p:ext>
    </p:extLst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Dining Philosophers Problem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Each philosopher requires two forks to eat</a:t>
            </a:r>
          </a:p>
          <a:p>
            <a:pPr lvl="1"/>
            <a:r>
              <a:rPr lang="en-GB" dirty="0" smtClean="0"/>
              <a:t>No </a:t>
            </a:r>
            <a:r>
              <a:rPr lang="en-GB" dirty="0"/>
              <a:t>two philosophers can use the same fork at the same time – mutual exclusion</a:t>
            </a:r>
          </a:p>
          <a:p>
            <a:pPr lvl="1"/>
            <a:r>
              <a:rPr lang="en-GB" dirty="0"/>
              <a:t>No philosopher must starve to death (avoid deadlock and starvation)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C7A63-F8DE-4E61-9356-C2DA91B26988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115212"/>
      </p:ext>
    </p:extLst>
  </p:cSld>
  <p:clrMapOvr>
    <a:masterClrMapping/>
  </p:clrMapOvr>
  <p:transition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1 </a:t>
            </a:r>
            <a:r>
              <a:rPr lang="en-US" dirty="0"/>
              <a:t>Using Semaphore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C7A63-F8DE-4E61-9356-C2DA91B26988}" type="slidenum">
              <a:rPr lang="en-US" altLang="en-US" smtClean="0"/>
              <a:pPr/>
              <a:t>54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3419"/>
          <a:stretch/>
        </p:blipFill>
        <p:spPr>
          <a:xfrm>
            <a:off x="1294774" y="1210159"/>
            <a:ext cx="9601826" cy="55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4591"/>
      </p:ext>
    </p:extLst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r>
              <a:rPr lang="en-US" dirty="0" smtClean="0"/>
              <a:t>2 Using </a:t>
            </a:r>
            <a:r>
              <a:rPr lang="en-US" dirty="0"/>
              <a:t>Semaphore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C7A63-F8DE-4E61-9356-C2DA91B26988}" type="slidenum">
              <a:rPr lang="en-US" altLang="en-US" smtClean="0"/>
              <a:pPr/>
              <a:t>55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99" y="1229464"/>
            <a:ext cx="8363576" cy="54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79142"/>
      </p:ext>
    </p:extLst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Using </a:t>
            </a:r>
            <a:r>
              <a:rPr lang="en-US" dirty="0" smtClean="0"/>
              <a:t>Monitor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BC7A63-F8DE-4E61-9356-C2DA91B26988}" type="slidenum">
              <a:rPr lang="en-US" altLang="en-US" smtClean="0"/>
              <a:pPr/>
              <a:t>56</a:t>
            </a:fld>
            <a:endParaRPr lang="en-US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/>
          <a:srcRect l="1010" t="803" r="1926" b="60863"/>
          <a:stretch/>
        </p:blipFill>
        <p:spPr>
          <a:xfrm>
            <a:off x="173544" y="1331234"/>
            <a:ext cx="11844286" cy="527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04032"/>
      </p:ext>
    </p:extLst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Using Monitor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9DC1E4-958A-4624-B182-D777462331DC}" type="slidenum">
              <a:rPr lang="en-US" altLang="en-US" smtClean="0"/>
              <a:pPr/>
              <a:t>57</a:t>
            </a:fld>
            <a:endParaRPr lang="en-US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293" t="38848" r="1930" b="26927"/>
          <a:stretch/>
        </p:blipFill>
        <p:spPr>
          <a:xfrm>
            <a:off x="173545" y="1359665"/>
            <a:ext cx="11844284" cy="472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4457"/>
      </p:ext>
    </p:extLst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 Using Monitor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9DC1E4-958A-4624-B182-D777462331DC}" type="slidenum">
              <a:rPr lang="en-US" altLang="en-US" smtClean="0"/>
              <a:pPr/>
              <a:t>58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43" t="78574" r="2147" b="953"/>
          <a:stretch/>
        </p:blipFill>
        <p:spPr>
          <a:xfrm>
            <a:off x="165415" y="1343026"/>
            <a:ext cx="11860544" cy="28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9848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3"/>
            </a:pPr>
            <a:r>
              <a:rPr lang="en-GB" dirty="0" smtClean="0"/>
              <a:t>Q </a:t>
            </a:r>
            <a:r>
              <a:rPr lang="en-GB" dirty="0"/>
              <a:t>acquires B and then P acquires A. As execution proceeds, Q and P will block </a:t>
            </a:r>
            <a:r>
              <a:rPr lang="en-GB" dirty="0" smtClean="0"/>
              <a:t>each other </a:t>
            </a:r>
            <a:r>
              <a:rPr lang="en-GB" dirty="0" smtClean="0">
                <a:latin typeface="Wingdings" panose="05000000000000000000" pitchFamily="2" charset="2"/>
              </a:rPr>
              <a:t></a:t>
            </a:r>
            <a:r>
              <a:rPr lang="en-GB" dirty="0" smtClean="0"/>
              <a:t> deadlock.</a:t>
            </a:r>
          </a:p>
          <a:p>
            <a:pPr marL="571500" indent="-571500">
              <a:buFont typeface="+mj-lt"/>
              <a:buAutoNum type="arabicPeriod" startAt="3"/>
            </a:pPr>
            <a:r>
              <a:rPr lang="en-GB" dirty="0"/>
              <a:t>P acquires A and then Q acquires B. As execution proceeds, Q and P will block each other </a:t>
            </a:r>
            <a:r>
              <a:rPr lang="en-GB" dirty="0">
                <a:latin typeface="Wingdings" panose="05000000000000000000" pitchFamily="2" charset="2"/>
              </a:rPr>
              <a:t></a:t>
            </a:r>
            <a:r>
              <a:rPr lang="en-GB" dirty="0"/>
              <a:t> deadlock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2575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Path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arabicPeriod" startAt="5"/>
            </a:pPr>
            <a:r>
              <a:rPr lang="en-GB" dirty="0" smtClean="0"/>
              <a:t>P </a:t>
            </a:r>
            <a:r>
              <a:rPr lang="en-GB" dirty="0"/>
              <a:t>acquires A and then B. Q executes and blocks on a request for B. P resumes and releases A and B. Q will be able to acquire both resource when it resumes execution</a:t>
            </a:r>
            <a:r>
              <a:rPr lang="en-GB" dirty="0" smtClean="0"/>
              <a:t>.</a:t>
            </a:r>
          </a:p>
          <a:p>
            <a:pPr marL="571500" indent="-571500">
              <a:buFont typeface="+mj-lt"/>
              <a:buAutoNum type="arabicPeriod" startAt="5"/>
            </a:pPr>
            <a:r>
              <a:rPr lang="en-GB" dirty="0" smtClean="0"/>
              <a:t>P acquires A and then B and then releases A and B. Q will be able to acquire both resources when it continues execution.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07127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 – Example (No deadlock)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AB7DA4-0F16-4469-8FB7-A3556E979BB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r="862" b="9933"/>
          <a:stretch>
            <a:fillRect/>
          </a:stretch>
        </p:blipFill>
        <p:spPr>
          <a:xfrm>
            <a:off x="2466349" y="1320432"/>
            <a:ext cx="7258676" cy="52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79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Categories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Reusable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Used by only one process at a time and not depleted by that use – will be releases for reuse</a:t>
            </a:r>
          </a:p>
          <a:p>
            <a:pPr lvl="1"/>
            <a:r>
              <a:rPr lang="en-US" dirty="0" smtClean="0"/>
              <a:t>Examples: processors, I/O channels, main and secondary memory, devices, and data structures such as files, databases, and semaphores</a:t>
            </a:r>
          </a:p>
          <a:p>
            <a:pPr lvl="1"/>
            <a:r>
              <a:rPr lang="en-US" dirty="0"/>
              <a:t>Deadlock occurs if each process holds one resource and requests the </a:t>
            </a:r>
            <a:r>
              <a:rPr lang="en-US" dirty="0" smtClean="0"/>
              <a:t>other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42A953-761A-4454-AA33-7C83C8ABE41E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5317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4135</TotalTime>
  <Words>1889</Words>
  <Application>Microsoft Office PowerPoint</Application>
  <PresentationFormat>Widescreen</PresentationFormat>
  <Paragraphs>395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SimSun</vt:lpstr>
      <vt:lpstr>Arial</vt:lpstr>
      <vt:lpstr>Courier New</vt:lpstr>
      <vt:lpstr>Symbol</vt:lpstr>
      <vt:lpstr>Times New Roman</vt:lpstr>
      <vt:lpstr>Tw Cen MT</vt:lpstr>
      <vt:lpstr>Wingdings</vt:lpstr>
      <vt:lpstr>Droplet</vt:lpstr>
      <vt:lpstr>Chapter 6</vt:lpstr>
      <vt:lpstr>Deadlock</vt:lpstr>
      <vt:lpstr>Deadlock - Example</vt:lpstr>
      <vt:lpstr>Deadlock - Example</vt:lpstr>
      <vt:lpstr>Execution Path</vt:lpstr>
      <vt:lpstr>Execution Path</vt:lpstr>
      <vt:lpstr>Execution Path</vt:lpstr>
      <vt:lpstr>Deadlock – Example (No deadlock)</vt:lpstr>
      <vt:lpstr>Resource Categories</vt:lpstr>
      <vt:lpstr>Deadlock - Example</vt:lpstr>
      <vt:lpstr>Example of Deadlock</vt:lpstr>
      <vt:lpstr>Resource Categories</vt:lpstr>
      <vt:lpstr>Example of Deadlock</vt:lpstr>
      <vt:lpstr>Resource Allocation Graph</vt:lpstr>
      <vt:lpstr>Resource Allocation Graph</vt:lpstr>
      <vt:lpstr>Conditions for Deadlock</vt:lpstr>
      <vt:lpstr>Conditions for Deadlock</vt:lpstr>
      <vt:lpstr>Possibility of Deadlock</vt:lpstr>
      <vt:lpstr>Deadlock</vt:lpstr>
      <vt:lpstr>Deadlock Prevention</vt:lpstr>
      <vt:lpstr>Deadlock Prevention</vt:lpstr>
      <vt:lpstr>Deadlock Prevention</vt:lpstr>
      <vt:lpstr>Deadlock Prevention</vt:lpstr>
      <vt:lpstr>Deadlock Prevention</vt:lpstr>
      <vt:lpstr>Deadlock Avoidance</vt:lpstr>
      <vt:lpstr>Deadlock Avoidance</vt:lpstr>
      <vt:lpstr>Two Approaches to Deadlock Avoidance</vt:lpstr>
      <vt:lpstr>Resource Allocation Denial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Determination of a Safe State</vt:lpstr>
      <vt:lpstr>Deadlock Avoidance – Advantages</vt:lpstr>
      <vt:lpstr>Deadlock Avoidance - Restrictions</vt:lpstr>
      <vt:lpstr>Deadlock Avoidance – Example 1</vt:lpstr>
      <vt:lpstr>Deadlock Avoidance – Example 2</vt:lpstr>
      <vt:lpstr>Deadlock Strategies</vt:lpstr>
      <vt:lpstr>Deadlock Detection Algorithms</vt:lpstr>
      <vt:lpstr>Deadlock Detection Steps</vt:lpstr>
      <vt:lpstr>Deadlock Detection Steps</vt:lpstr>
      <vt:lpstr>Deadlock Detection Steps</vt:lpstr>
      <vt:lpstr>Deadlock Detection Steps</vt:lpstr>
      <vt:lpstr>Deadlock  Recovery Strategies</vt:lpstr>
      <vt:lpstr>Deadlock  Recovery Strategies</vt:lpstr>
      <vt:lpstr>Deadlock Recovery Strategies</vt:lpstr>
      <vt:lpstr>Dining Philosophers Problem</vt:lpstr>
      <vt:lpstr>Dining Philosophers Problem</vt:lpstr>
      <vt:lpstr>Solution 1 Using Semaphore</vt:lpstr>
      <vt:lpstr>Solution 2 Using Semaphore</vt:lpstr>
      <vt:lpstr>Solution Using Monitor</vt:lpstr>
      <vt:lpstr>Solution Using Monitor</vt:lpstr>
      <vt:lpstr>Solution Using Monitor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Concurrency: Mutual Exclusion and Synchronization</dc:title>
  <dc:creator>Patricia Roy</dc:creator>
  <cp:lastModifiedBy>user</cp:lastModifiedBy>
  <cp:revision>422</cp:revision>
  <dcterms:created xsi:type="dcterms:W3CDTF">1999-06-26T21:48:38Z</dcterms:created>
  <dcterms:modified xsi:type="dcterms:W3CDTF">2017-07-12T04:34:50Z</dcterms:modified>
</cp:coreProperties>
</file>