
<file path=[Content_Types].xml><?xml version="1.0" encoding="utf-8"?>
<Types xmlns="http://schemas.openxmlformats.org/package/2006/content-types">
  <Default Extension="png" ContentType="image/png"/>
  <Default Extension="tmp"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6" r:id="rId1"/>
  </p:sldMasterIdLst>
  <p:notesMasterIdLst>
    <p:notesMasterId r:id="rId40"/>
  </p:notesMasterIdLst>
  <p:sldIdLst>
    <p:sldId id="256" r:id="rId2"/>
    <p:sldId id="257" r:id="rId3"/>
    <p:sldId id="286" r:id="rId4"/>
    <p:sldId id="258" r:id="rId5"/>
    <p:sldId id="259" r:id="rId6"/>
    <p:sldId id="287" r:id="rId7"/>
    <p:sldId id="288" r:id="rId8"/>
    <p:sldId id="289" r:id="rId9"/>
    <p:sldId id="262" r:id="rId10"/>
    <p:sldId id="263" r:id="rId11"/>
    <p:sldId id="290" r:id="rId12"/>
    <p:sldId id="264" r:id="rId13"/>
    <p:sldId id="291" r:id="rId14"/>
    <p:sldId id="265" r:id="rId15"/>
    <p:sldId id="294" r:id="rId16"/>
    <p:sldId id="295" r:id="rId17"/>
    <p:sldId id="270" r:id="rId18"/>
    <p:sldId id="296" r:id="rId19"/>
    <p:sldId id="297" r:id="rId20"/>
    <p:sldId id="298" r:id="rId21"/>
    <p:sldId id="272" r:id="rId22"/>
    <p:sldId id="299" r:id="rId23"/>
    <p:sldId id="301" r:id="rId24"/>
    <p:sldId id="274" r:id="rId25"/>
    <p:sldId id="302" r:id="rId26"/>
    <p:sldId id="276" r:id="rId27"/>
    <p:sldId id="303" r:id="rId28"/>
    <p:sldId id="292" r:id="rId29"/>
    <p:sldId id="278" r:id="rId30"/>
    <p:sldId id="304" r:id="rId31"/>
    <p:sldId id="305" r:id="rId32"/>
    <p:sldId id="306" r:id="rId33"/>
    <p:sldId id="281" r:id="rId34"/>
    <p:sldId id="282" r:id="rId35"/>
    <p:sldId id="307" r:id="rId36"/>
    <p:sldId id="308" r:id="rId37"/>
    <p:sldId id="284" r:id="rId38"/>
    <p:sldId id="285" r:id="rId3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9F0"/>
    <a:srgbClr val="36AADE"/>
    <a:srgbClr val="7AC7EA"/>
    <a:srgbClr val="A7CBFF"/>
    <a:srgbClr val="13BDDF"/>
    <a:srgbClr val="8CCEEC"/>
    <a:srgbClr val="4138F0"/>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516" y="31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484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6861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84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48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413F1B04-2FA9-4038-B972-04613D6112B9}" type="slidenum">
              <a:rPr lang="en-US" altLang="en-US"/>
              <a:pPr/>
              <a:t>‹#›</a:t>
            </a:fld>
            <a:endParaRPr lang="en-US" altLang="en-US"/>
          </a:p>
        </p:txBody>
      </p:sp>
    </p:spTree>
    <p:extLst>
      <p:ext uri="{BB962C8B-B14F-4D97-AF65-F5344CB8AC3E}">
        <p14:creationId xmlns:p14="http://schemas.microsoft.com/office/powerpoint/2010/main" val="17312473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Droplets-HD-Content-R1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itle 1"/>
          <p:cNvSpPr>
            <a:spLocks noGrp="1"/>
          </p:cNvSpPr>
          <p:nvPr>
            <p:ph type="title" hasCustomPrompt="1"/>
          </p:nvPr>
        </p:nvSpPr>
        <p:spPr>
          <a:xfrm>
            <a:off x="913774" y="1819164"/>
            <a:ext cx="10351752" cy="704962"/>
          </a:xfrm>
        </p:spPr>
        <p:txBody>
          <a:bodyPr anchor="ctr" anchorCtr="0">
            <a:noAutofit/>
          </a:bodyPr>
          <a:lstStyle>
            <a:lvl1pPr>
              <a:defRPr sz="5000" b="1" cap="none">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0" name="Text Placeholder 2"/>
          <p:cNvSpPr>
            <a:spLocks noGrp="1"/>
          </p:cNvSpPr>
          <p:nvPr>
            <p:ph type="body" idx="1" hasCustomPrompt="1"/>
          </p:nvPr>
        </p:nvSpPr>
        <p:spPr>
          <a:xfrm>
            <a:off x="913774" y="2524126"/>
            <a:ext cx="10351752" cy="1504949"/>
          </a:xfrm>
        </p:spPr>
        <p:txBody>
          <a:bodyPr anchor="ctr">
            <a:normAutofit/>
          </a:bodyPr>
          <a:lstStyle>
            <a:lvl1pPr marL="0" indent="0" algn="ctr">
              <a:buNone/>
              <a:defRPr sz="4600" b="1" cap="none">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436100928"/>
      </p:ext>
    </p:extLst>
  </p:cSld>
  <p:clrMapOvr>
    <a:masterClrMapping/>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26/07/2016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9648BA-554B-4D29-9ED7-A3511EE7AB75}" type="slidenum">
              <a:rPr lang="en-US" altLang="en-US" smtClean="0"/>
              <a:pPr/>
              <a:t>‹#›</a:t>
            </a:fld>
            <a:endParaRPr lang="en-US" altLang="en-US"/>
          </a:p>
        </p:txBody>
      </p:sp>
    </p:spTree>
    <p:extLst>
      <p:ext uri="{BB962C8B-B14F-4D97-AF65-F5344CB8AC3E}">
        <p14:creationId xmlns:p14="http://schemas.microsoft.com/office/powerpoint/2010/main" val="2329289891"/>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26/07/2016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9648BA-554B-4D29-9ED7-A3511EE7AB75}" type="slidenum">
              <a:rPr lang="en-US" altLang="en-US" smtClean="0"/>
              <a:pPr/>
              <a:t>‹#›</a:t>
            </a:fld>
            <a:endParaRPr lang="en-US" altLang="en-US"/>
          </a:p>
        </p:txBody>
      </p:sp>
    </p:spTree>
    <p:extLst>
      <p:ext uri="{BB962C8B-B14F-4D97-AF65-F5344CB8AC3E}">
        <p14:creationId xmlns:p14="http://schemas.microsoft.com/office/powerpoint/2010/main" val="2172286699"/>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26/07/2016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9648BA-554B-4D29-9ED7-A3511EE7AB75}" type="slidenum">
              <a:rPr lang="en-US" altLang="en-US" smtClean="0"/>
              <a:pPr/>
              <a:t>‹#›</a:t>
            </a:fld>
            <a:endParaRPr lang="en-US"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59298722"/>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26/07/2016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9648BA-554B-4D29-9ED7-A3511EE7AB75}" type="slidenum">
              <a:rPr lang="en-US" altLang="en-US" smtClean="0"/>
              <a:pPr/>
              <a:t>‹#›</a:t>
            </a:fld>
            <a:endParaRPr lang="en-US" altLang="en-US"/>
          </a:p>
        </p:txBody>
      </p:sp>
    </p:spTree>
    <p:extLst>
      <p:ext uri="{BB962C8B-B14F-4D97-AF65-F5344CB8AC3E}">
        <p14:creationId xmlns:p14="http://schemas.microsoft.com/office/powerpoint/2010/main" val="2926637308"/>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26/07/2016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19648BA-554B-4D29-9ED7-A3511EE7AB75}" type="slidenum">
              <a:rPr lang="en-US" altLang="en-US" smtClean="0"/>
              <a:pPr/>
              <a:t>‹#›</a:t>
            </a:fld>
            <a:endParaRPr lang="en-US" altLang="en-US"/>
          </a:p>
        </p:txBody>
      </p:sp>
    </p:spTree>
    <p:extLst>
      <p:ext uri="{BB962C8B-B14F-4D97-AF65-F5344CB8AC3E}">
        <p14:creationId xmlns:p14="http://schemas.microsoft.com/office/powerpoint/2010/main" val="190945056"/>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26/07/2016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19648BA-554B-4D29-9ED7-A3511EE7AB75}" type="slidenum">
              <a:rPr lang="en-US" altLang="en-US" smtClean="0"/>
              <a:pPr/>
              <a:t>‹#›</a:t>
            </a:fld>
            <a:endParaRPr lang="en-US" altLang="en-US"/>
          </a:p>
        </p:txBody>
      </p:sp>
    </p:spTree>
    <p:extLst>
      <p:ext uri="{BB962C8B-B14F-4D97-AF65-F5344CB8AC3E}">
        <p14:creationId xmlns:p14="http://schemas.microsoft.com/office/powerpoint/2010/main" val="2073513393"/>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26/07/2016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8D6B93-33CF-46E6-87AE-D70CFCE9C208}" type="slidenum">
              <a:rPr lang="en-US" altLang="en-US" smtClean="0"/>
              <a:pPr/>
              <a:t>‹#›</a:t>
            </a:fld>
            <a:endParaRPr lang="en-US" altLang="en-US"/>
          </a:p>
        </p:txBody>
      </p:sp>
    </p:spTree>
    <p:extLst>
      <p:ext uri="{BB962C8B-B14F-4D97-AF65-F5344CB8AC3E}">
        <p14:creationId xmlns:p14="http://schemas.microsoft.com/office/powerpoint/2010/main" val="1992609942"/>
      </p:ext>
    </p:extLst>
  </p:cSld>
  <p:clrMapOvr>
    <a:masterClrMapping/>
  </p:clrMapOvr>
  <p:transition>
    <p:fade thruBlk="1"/>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26/07/2016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E73C30-145E-4152-BED1-FB4012E94981}" type="slidenum">
              <a:rPr lang="en-US" altLang="en-US" smtClean="0"/>
              <a:pPr/>
              <a:t>‹#›</a:t>
            </a:fld>
            <a:endParaRPr lang="en-US" altLang="en-US"/>
          </a:p>
        </p:txBody>
      </p:sp>
    </p:spTree>
    <p:extLst>
      <p:ext uri="{BB962C8B-B14F-4D97-AF65-F5344CB8AC3E}">
        <p14:creationId xmlns:p14="http://schemas.microsoft.com/office/powerpoint/2010/main" val="782795484"/>
      </p:ext>
    </p:extLst>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descr="Droplets-HD-Content-R1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itle 1"/>
          <p:cNvSpPr>
            <a:spLocks noGrp="1"/>
          </p:cNvSpPr>
          <p:nvPr>
            <p:ph type="title" hasCustomPrompt="1"/>
          </p:nvPr>
        </p:nvSpPr>
        <p:spPr>
          <a:xfrm>
            <a:off x="173501" y="154059"/>
            <a:ext cx="11845000" cy="982820"/>
          </a:xfrm>
        </p:spPr>
        <p:txBody>
          <a:bodyPr lIns="45720" rIns="45720">
            <a:normAutofit/>
          </a:bodyPr>
          <a:lstStyle>
            <a:lvl1pPr>
              <a:defRPr sz="4400" cap="none">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0" name="Content Placeholder 2"/>
          <p:cNvSpPr>
            <a:spLocks noGrp="1"/>
          </p:cNvSpPr>
          <p:nvPr>
            <p:ph sz="quarter" idx="13" hasCustomPrompt="1"/>
          </p:nvPr>
        </p:nvSpPr>
        <p:spPr>
          <a:xfrm>
            <a:off x="173545" y="1188879"/>
            <a:ext cx="11844284" cy="5564346"/>
          </a:xfrm>
        </p:spPr>
        <p:txBody>
          <a:bodyPr lIns="45720" rIns="45720"/>
          <a:lstStyle>
            <a:lvl1pPr>
              <a:lnSpc>
                <a:spcPct val="100000"/>
              </a:lnSpc>
              <a:spcBef>
                <a:spcPts val="0"/>
              </a:spcBef>
              <a:defRPr sz="4000" cap="none">
                <a:latin typeface="Arial" panose="020B0604020202020204" pitchFamily="34" charset="0"/>
                <a:cs typeface="Arial" panose="020B0604020202020204" pitchFamily="34" charset="0"/>
              </a:defRPr>
            </a:lvl1pPr>
            <a:lvl2pPr marL="465138" indent="-228600">
              <a:lnSpc>
                <a:spcPct val="100000"/>
              </a:lnSpc>
              <a:spcBef>
                <a:spcPts val="0"/>
              </a:spcBef>
              <a:defRPr sz="3700" cap="none">
                <a:latin typeface="Arial" panose="020B0604020202020204" pitchFamily="34" charset="0"/>
                <a:cs typeface="Arial" panose="020B0604020202020204" pitchFamily="34" charset="0"/>
              </a:defRPr>
            </a:lvl2pPr>
            <a:lvl3pPr marL="682625" indent="-228600">
              <a:lnSpc>
                <a:spcPct val="100000"/>
              </a:lnSpc>
              <a:spcBef>
                <a:spcPts val="0"/>
              </a:spcBef>
              <a:defRPr sz="3400" cap="none">
                <a:latin typeface="Arial" panose="020B0604020202020204" pitchFamily="34" charset="0"/>
                <a:cs typeface="Arial" panose="020B0604020202020204" pitchFamily="34" charset="0"/>
              </a:defRPr>
            </a:lvl3pPr>
            <a:lvl4pPr marL="914400" indent="-228600">
              <a:lnSpc>
                <a:spcPct val="100000"/>
              </a:lnSpc>
              <a:spcBef>
                <a:spcPts val="0"/>
              </a:spcBef>
              <a:defRPr sz="3100" cap="none">
                <a:latin typeface="Arial" panose="020B0604020202020204" pitchFamily="34" charset="0"/>
                <a:cs typeface="Arial" panose="020B0604020202020204" pitchFamily="34" charset="0"/>
              </a:defRPr>
            </a:lvl4pPr>
            <a:lvl5pPr marL="1146175" indent="-228600">
              <a:lnSpc>
                <a:spcPct val="100000"/>
              </a:lnSpc>
              <a:spcBef>
                <a:spcPts val="0"/>
              </a:spcBef>
              <a:defRPr sz="2800" cap="none">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Slide Number Placeholder 5"/>
          <p:cNvSpPr>
            <a:spLocks noGrp="1"/>
          </p:cNvSpPr>
          <p:nvPr>
            <p:ph type="sldNum" sz="quarter" idx="12"/>
          </p:nvPr>
        </p:nvSpPr>
        <p:spPr>
          <a:xfrm>
            <a:off x="11637736" y="6638925"/>
            <a:ext cx="551543" cy="211137"/>
          </a:xfrm>
        </p:spPr>
        <p:txBody>
          <a:bodyPr lIns="18288" tIns="18288" rIns="18288" bIns="18288"/>
          <a:lstStyle>
            <a:lvl1pPr>
              <a:defRPr>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cxnSp>
        <p:nvCxnSpPr>
          <p:cNvPr id="13" name="Straight Connector 12"/>
          <p:cNvCxnSpPr/>
          <p:nvPr userDrawn="1"/>
        </p:nvCxnSpPr>
        <p:spPr>
          <a:xfrm>
            <a:off x="173501" y="1162878"/>
            <a:ext cx="11845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086367"/>
      </p:ext>
    </p:extLst>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26/07/2016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C551D7-BF6B-4F8F-B28D-CEFAB7C55F6B}" type="slidenum">
              <a:rPr lang="en-US" altLang="en-US" smtClean="0"/>
              <a:pPr/>
              <a:t>‹#›</a:t>
            </a:fld>
            <a:endParaRPr lang="en-US" altLang="en-US"/>
          </a:p>
        </p:txBody>
      </p:sp>
    </p:spTree>
    <p:extLst>
      <p:ext uri="{BB962C8B-B14F-4D97-AF65-F5344CB8AC3E}">
        <p14:creationId xmlns:p14="http://schemas.microsoft.com/office/powerpoint/2010/main" val="3433587980"/>
      </p:ext>
    </p:extLst>
  </p:cSld>
  <p:clrMapOvr>
    <a:masterClrMapping/>
  </p:clrMapOvr>
  <p:transition>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26/07/2016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6C4D46-2E77-4B8F-B444-03B4B2F8BE11}" type="slidenum">
              <a:rPr lang="en-US" altLang="en-US" smtClean="0"/>
              <a:pPr/>
              <a:t>‹#›</a:t>
            </a:fld>
            <a:endParaRPr lang="en-US" altLang="en-US"/>
          </a:p>
        </p:txBody>
      </p:sp>
    </p:spTree>
    <p:extLst>
      <p:ext uri="{BB962C8B-B14F-4D97-AF65-F5344CB8AC3E}">
        <p14:creationId xmlns:p14="http://schemas.microsoft.com/office/powerpoint/2010/main" val="2737830541"/>
      </p:ext>
    </p:extLst>
  </p:cSld>
  <p:clrMapOvr>
    <a:masterClrMapping/>
  </p:clrMapOvr>
  <p:transition>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26/07/2016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812A88B-E931-4F22-A5FC-D26FC8450A11}" type="slidenum">
              <a:rPr lang="en-US" altLang="en-US" smtClean="0"/>
              <a:pPr/>
              <a:t>‹#›</a:t>
            </a:fld>
            <a:endParaRPr lang="en-US" altLang="en-US"/>
          </a:p>
        </p:txBody>
      </p:sp>
    </p:spTree>
    <p:extLst>
      <p:ext uri="{BB962C8B-B14F-4D97-AF65-F5344CB8AC3E}">
        <p14:creationId xmlns:p14="http://schemas.microsoft.com/office/powerpoint/2010/main" val="3763027575"/>
      </p:ext>
    </p:extLst>
  </p:cSld>
  <p:clrMapOvr>
    <a:masterClrMapping/>
  </p:clrMapOvr>
  <p:transition>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26/07/2016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3175A0-786F-4BB1-825A-5D36892ACB93}" type="slidenum">
              <a:rPr lang="en-US" altLang="en-US" smtClean="0"/>
              <a:pPr/>
              <a:t>‹#›</a:t>
            </a:fld>
            <a:endParaRPr lang="en-US" altLang="en-US"/>
          </a:p>
        </p:txBody>
      </p:sp>
    </p:spTree>
    <p:extLst>
      <p:ext uri="{BB962C8B-B14F-4D97-AF65-F5344CB8AC3E}">
        <p14:creationId xmlns:p14="http://schemas.microsoft.com/office/powerpoint/2010/main" val="3853891696"/>
      </p:ext>
    </p:extLst>
  </p:cSld>
  <p:clrMapOvr>
    <a:masterClrMapping/>
  </p:clrMapOvr>
  <p:transition>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26/07/2016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0A52989-6A33-43A3-ADDD-AED34231CF0D}" type="slidenum">
              <a:rPr lang="en-US" altLang="en-US" smtClean="0"/>
              <a:pPr/>
              <a:t>‹#›</a:t>
            </a:fld>
            <a:endParaRPr lang="en-US" altLang="en-US"/>
          </a:p>
        </p:txBody>
      </p:sp>
    </p:spTree>
    <p:extLst>
      <p:ext uri="{BB962C8B-B14F-4D97-AF65-F5344CB8AC3E}">
        <p14:creationId xmlns:p14="http://schemas.microsoft.com/office/powerpoint/2010/main" val="2100159402"/>
      </p:ext>
    </p:extLst>
  </p:cSld>
  <p:clrMapOvr>
    <a:masterClrMapping/>
  </p:clrMapOvr>
  <p:transition>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26/07/2016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9AFD98-2B0F-448C-B6C8-331BCB1F9EDA}" type="slidenum">
              <a:rPr lang="en-US" altLang="en-US" smtClean="0"/>
              <a:pPr/>
              <a:t>‹#›</a:t>
            </a:fld>
            <a:endParaRPr lang="en-US" altLang="en-US"/>
          </a:p>
        </p:txBody>
      </p:sp>
    </p:spTree>
    <p:extLst>
      <p:ext uri="{BB962C8B-B14F-4D97-AF65-F5344CB8AC3E}">
        <p14:creationId xmlns:p14="http://schemas.microsoft.com/office/powerpoint/2010/main" val="1291479596"/>
      </p:ext>
    </p:extLst>
  </p:cSld>
  <p:clrMapOvr>
    <a:masterClrMapping/>
  </p:clrMapOvr>
  <p:transition>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26/07/2016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73AA5B-79C8-4C27-B8E5-73C29F52760E}" type="slidenum">
              <a:rPr lang="en-US" altLang="en-US" smtClean="0"/>
              <a:pPr/>
              <a:t>‹#›</a:t>
            </a:fld>
            <a:endParaRPr lang="en-US" altLang="en-US"/>
          </a:p>
        </p:txBody>
      </p:sp>
    </p:spTree>
    <p:extLst>
      <p:ext uri="{BB962C8B-B14F-4D97-AF65-F5344CB8AC3E}">
        <p14:creationId xmlns:p14="http://schemas.microsoft.com/office/powerpoint/2010/main" val="4219218829"/>
      </p:ext>
    </p:extLst>
  </p:cSld>
  <p:clrMapOvr>
    <a:masterClrMapping/>
  </p:clrMapOvr>
  <p:transition>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26/07/2016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19648BA-554B-4D29-9ED7-A3511EE7AB75}" type="slidenum">
              <a:rPr lang="en-US" altLang="en-US" smtClean="0"/>
              <a:pPr/>
              <a:t>‹#›</a:t>
            </a:fld>
            <a:endParaRPr lang="en-US" altLang="en-US"/>
          </a:p>
        </p:txBody>
      </p:sp>
    </p:spTree>
    <p:extLst>
      <p:ext uri="{BB962C8B-B14F-4D97-AF65-F5344CB8AC3E}">
        <p14:creationId xmlns:p14="http://schemas.microsoft.com/office/powerpoint/2010/main" val="117896384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ransition>
    <p:fade thruBlk="1"/>
  </p:transition>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ctrTitle"/>
          </p:nvPr>
        </p:nvSpPr>
        <p:spPr/>
        <p:txBody>
          <a:bodyPr/>
          <a:lstStyle/>
          <a:p>
            <a:r>
              <a:rPr lang="en-US" dirty="0"/>
              <a:t>Chapter 7</a:t>
            </a:r>
            <a:endParaRPr lang="en-US" dirty="0" smtClean="0"/>
          </a:p>
        </p:txBody>
      </p:sp>
      <p:sp>
        <p:nvSpPr>
          <p:cNvPr id="645123" name="Rectangle 3"/>
          <p:cNvSpPr>
            <a:spLocks noGrp="1" noChangeArrowheads="1"/>
          </p:cNvSpPr>
          <p:nvPr>
            <p:ph type="subTitle" idx="1"/>
          </p:nvPr>
        </p:nvSpPr>
        <p:spPr/>
        <p:txBody>
          <a:bodyPr/>
          <a:lstStyle/>
          <a:p>
            <a:r>
              <a:rPr lang="en-US" dirty="0"/>
              <a:t>Memory </a:t>
            </a:r>
            <a:r>
              <a:rPr lang="en-US" dirty="0" smtClean="0"/>
              <a:t>Management</a:t>
            </a:r>
            <a:endParaRPr lang="en-US" dirty="0"/>
          </a:p>
        </p:txBody>
      </p:sp>
      <p:sp>
        <p:nvSpPr>
          <p:cNvPr id="4" name="Rectangle 220"/>
          <p:cNvSpPr>
            <a:spLocks noGrp="1" noChangeArrowheads="1"/>
          </p:cNvSpPr>
          <p:nvPr>
            <p:ph type="sldNum" sz="quarter" idx="4294967295"/>
          </p:nvPr>
        </p:nvSpPr>
        <p:spPr>
          <a:xfrm>
            <a:off x="11887200" y="6626225"/>
            <a:ext cx="304800" cy="231775"/>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25300AC-3111-4499-859F-596BCC20B8E3}" type="slidenum">
              <a:rPr lang="en-US" altLang="en-US"/>
              <a:pPr/>
              <a:t>1</a:t>
            </a:fld>
            <a:endParaRPr lang="en-US" altLang="en-US"/>
          </a:p>
        </p:txBody>
      </p:sp>
    </p:spTree>
    <p:extLst>
      <p:ext uri="{BB962C8B-B14F-4D97-AF65-F5344CB8AC3E}">
        <p14:creationId xmlns:p14="http://schemas.microsoft.com/office/powerpoint/2010/main" val="774647576"/>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smtClean="0"/>
              <a:t>Memory Management Requirements</a:t>
            </a:r>
          </a:p>
        </p:txBody>
      </p:sp>
      <p:sp>
        <p:nvSpPr>
          <p:cNvPr id="651267" name="Rectangle 3"/>
          <p:cNvSpPr>
            <a:spLocks noGrp="1" noChangeArrowheads="1"/>
          </p:cNvSpPr>
          <p:nvPr>
            <p:ph type="body" idx="13"/>
          </p:nvPr>
        </p:nvSpPr>
        <p:spPr>
          <a:xfrm>
            <a:off x="173038" y="1189038"/>
            <a:ext cx="11844337" cy="5564187"/>
          </a:xfrm>
        </p:spPr>
        <p:txBody>
          <a:bodyPr>
            <a:normAutofit/>
          </a:bodyPr>
          <a:lstStyle/>
          <a:p>
            <a:r>
              <a:rPr lang="en-US" dirty="0" smtClean="0"/>
              <a:t>Logical Organization</a:t>
            </a:r>
          </a:p>
          <a:p>
            <a:pPr lvl="1"/>
            <a:r>
              <a:rPr lang="en-US" dirty="0" smtClean="0"/>
              <a:t>Memory (main and secondary) is organized as linear address space, programs are written in modules</a:t>
            </a:r>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D5268F7-D599-4F57-89FE-F7DD89799244}" type="slidenum">
              <a:rPr lang="en-US" altLang="en-US" smtClean="0"/>
              <a:pPr/>
              <a:t>10</a:t>
            </a:fld>
            <a:endParaRPr lang="en-US" altLang="en-US"/>
          </a:p>
        </p:txBody>
      </p:sp>
    </p:spTree>
    <p:extLst>
      <p:ext uri="{BB962C8B-B14F-4D97-AF65-F5344CB8AC3E}">
        <p14:creationId xmlns:p14="http://schemas.microsoft.com/office/powerpoint/2010/main" val="480375273"/>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smtClean="0"/>
              <a:t>Memory Management Requirements</a:t>
            </a:r>
          </a:p>
        </p:txBody>
      </p:sp>
      <p:sp>
        <p:nvSpPr>
          <p:cNvPr id="651267" name="Rectangle 3"/>
          <p:cNvSpPr>
            <a:spLocks noGrp="1" noChangeArrowheads="1"/>
          </p:cNvSpPr>
          <p:nvPr>
            <p:ph type="body" idx="13"/>
          </p:nvPr>
        </p:nvSpPr>
        <p:spPr>
          <a:xfrm>
            <a:off x="173038" y="1189038"/>
            <a:ext cx="11844337" cy="5564187"/>
          </a:xfrm>
        </p:spPr>
        <p:txBody>
          <a:bodyPr>
            <a:normAutofit/>
          </a:bodyPr>
          <a:lstStyle/>
          <a:p>
            <a:r>
              <a:rPr lang="en-US" dirty="0" smtClean="0"/>
              <a:t>Logical Organization</a:t>
            </a:r>
          </a:p>
          <a:p>
            <a:pPr lvl="1"/>
            <a:r>
              <a:rPr lang="en-US" dirty="0" smtClean="0"/>
              <a:t>Advantages if OS and hardware can effectively deal with programs and data in modules:</a:t>
            </a:r>
          </a:p>
          <a:p>
            <a:pPr lvl="2"/>
            <a:r>
              <a:rPr lang="en-US" dirty="0" smtClean="0"/>
              <a:t>Modules can be written and compiled independently, references from one module to another resolved by the system at run time</a:t>
            </a:r>
          </a:p>
          <a:p>
            <a:pPr lvl="2"/>
            <a:r>
              <a:rPr lang="en-US" dirty="0" smtClean="0"/>
              <a:t>Different degrees of protection given to modules (read-only, execute-only)</a:t>
            </a:r>
          </a:p>
          <a:p>
            <a:pPr lvl="2"/>
            <a:r>
              <a:rPr lang="en-US" dirty="0" smtClean="0"/>
              <a:t>Share modules among processes</a:t>
            </a:r>
          </a:p>
          <a:p>
            <a:pPr lvl="1"/>
            <a:r>
              <a:rPr lang="en-US" sz="4000" dirty="0" smtClean="0"/>
              <a:t>Tool that most readily satisfies requirements</a:t>
            </a:r>
            <a:endParaRPr lang="en-US" sz="4000" dirty="0"/>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D5268F7-D599-4F57-89FE-F7DD89799244}" type="slidenum">
              <a:rPr lang="en-US" altLang="en-US" smtClean="0"/>
              <a:pPr/>
              <a:t>11</a:t>
            </a:fld>
            <a:endParaRPr lang="en-US" altLang="en-US"/>
          </a:p>
        </p:txBody>
      </p:sp>
    </p:spTree>
    <p:extLst>
      <p:ext uri="{BB962C8B-B14F-4D97-AF65-F5344CB8AC3E}">
        <p14:creationId xmlns:p14="http://schemas.microsoft.com/office/powerpoint/2010/main" val="3496009457"/>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lstStyle/>
          <a:p>
            <a:r>
              <a:rPr lang="en-US" smtClean="0"/>
              <a:t>Memory Management Requirements</a:t>
            </a:r>
          </a:p>
        </p:txBody>
      </p:sp>
      <p:sp>
        <p:nvSpPr>
          <p:cNvPr id="652291" name="Rectangle 3"/>
          <p:cNvSpPr>
            <a:spLocks noGrp="1" noChangeArrowheads="1"/>
          </p:cNvSpPr>
          <p:nvPr>
            <p:ph type="body" idx="13"/>
          </p:nvPr>
        </p:nvSpPr>
        <p:spPr>
          <a:xfrm>
            <a:off x="173038" y="1189038"/>
            <a:ext cx="11844337" cy="5564187"/>
          </a:xfrm>
        </p:spPr>
        <p:txBody>
          <a:bodyPr>
            <a:normAutofit/>
          </a:bodyPr>
          <a:lstStyle/>
          <a:p>
            <a:r>
              <a:rPr lang="en-US" dirty="0" smtClean="0"/>
              <a:t>Physical Organization</a:t>
            </a:r>
          </a:p>
          <a:p>
            <a:pPr lvl="1"/>
            <a:r>
              <a:rPr lang="en-US" dirty="0" smtClean="0"/>
              <a:t>Information move between main memory and secondary memory </a:t>
            </a:r>
            <a:r>
              <a:rPr lang="en-US" dirty="0" smtClean="0">
                <a:sym typeface="Symbol" pitchFamily="18" charset="2"/>
              </a:rPr>
              <a:t> responsibility of OS, not the programmer, reasons:</a:t>
            </a:r>
          </a:p>
          <a:p>
            <a:pPr lvl="2"/>
            <a:r>
              <a:rPr lang="en-US" dirty="0" smtClean="0"/>
              <a:t>Memory available for a program plus its data may be insufficient</a:t>
            </a:r>
          </a:p>
          <a:p>
            <a:pPr lvl="3"/>
            <a:r>
              <a:rPr lang="en-US" dirty="0" smtClean="0"/>
              <a:t>Overlaying allows various modules to be assigned the same region of memory – waste programmer time.</a:t>
            </a:r>
          </a:p>
          <a:p>
            <a:pPr lvl="2"/>
            <a:r>
              <a:rPr lang="en-US" dirty="0" smtClean="0"/>
              <a:t>Programmer does not know how much space will be available</a:t>
            </a:r>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F1E133-5782-4D23-8626-96A06255DEFE}" type="slidenum">
              <a:rPr lang="en-US" altLang="en-US" smtClean="0"/>
              <a:pPr/>
              <a:t>12</a:t>
            </a:fld>
            <a:endParaRPr lang="en-US" altLang="en-US"/>
          </a:p>
        </p:txBody>
      </p:sp>
    </p:spTree>
    <p:extLst>
      <p:ext uri="{BB962C8B-B14F-4D97-AF65-F5344CB8AC3E}">
        <p14:creationId xmlns:p14="http://schemas.microsoft.com/office/powerpoint/2010/main" val="3343595695"/>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lstStyle/>
          <a:p>
            <a:r>
              <a:rPr lang="en-US" dirty="0" smtClean="0"/>
              <a:t>Memory Partitioning</a:t>
            </a:r>
          </a:p>
        </p:txBody>
      </p:sp>
      <p:sp>
        <p:nvSpPr>
          <p:cNvPr id="652291" name="Rectangle 3"/>
          <p:cNvSpPr>
            <a:spLocks noGrp="1" noChangeArrowheads="1"/>
          </p:cNvSpPr>
          <p:nvPr>
            <p:ph type="body" idx="13"/>
          </p:nvPr>
        </p:nvSpPr>
        <p:spPr>
          <a:xfrm>
            <a:off x="173038" y="1189038"/>
            <a:ext cx="11844337" cy="5564187"/>
          </a:xfrm>
        </p:spPr>
        <p:txBody>
          <a:bodyPr>
            <a:normAutofit/>
          </a:bodyPr>
          <a:lstStyle/>
          <a:p>
            <a:r>
              <a:rPr lang="en-GB" dirty="0"/>
              <a:t>Memory management brings processes into main memory for execution by the </a:t>
            </a:r>
            <a:r>
              <a:rPr lang="en-GB" dirty="0" smtClean="0"/>
              <a:t>processor</a:t>
            </a:r>
          </a:p>
          <a:p>
            <a:pPr lvl="1"/>
            <a:r>
              <a:rPr lang="en-US" dirty="0"/>
              <a:t>involves virtual </a:t>
            </a:r>
            <a:r>
              <a:rPr lang="en-US" dirty="0" smtClean="0"/>
              <a:t>memory</a:t>
            </a:r>
            <a:r>
              <a:rPr lang="en-US" dirty="0"/>
              <a:t> </a:t>
            </a:r>
            <a:r>
              <a:rPr lang="en-US" dirty="0" smtClean="0"/>
              <a:t>(</a:t>
            </a:r>
            <a:r>
              <a:rPr lang="en-NZ" sz="4000" dirty="0"/>
              <a:t>based on segmentation and </a:t>
            </a:r>
            <a:r>
              <a:rPr lang="en-NZ" sz="4000" dirty="0" smtClean="0"/>
              <a:t>paging)</a:t>
            </a:r>
          </a:p>
          <a:p>
            <a:r>
              <a:rPr lang="en-NZ" dirty="0" smtClean="0"/>
              <a:t>Partitioning</a:t>
            </a:r>
          </a:p>
          <a:p>
            <a:pPr lvl="1"/>
            <a:r>
              <a:rPr lang="en-NZ" sz="4000" dirty="0"/>
              <a:t>used in several variations in some now-obsolete operating </a:t>
            </a:r>
            <a:r>
              <a:rPr lang="en-NZ" sz="4000" dirty="0" smtClean="0"/>
              <a:t>systems</a:t>
            </a:r>
          </a:p>
          <a:p>
            <a:pPr lvl="1"/>
            <a:r>
              <a:rPr lang="en-NZ" sz="4000" dirty="0"/>
              <a:t>does not involve virtual </a:t>
            </a:r>
            <a:r>
              <a:rPr lang="en-NZ" sz="4000" dirty="0" smtClean="0"/>
              <a:t>memory</a:t>
            </a:r>
            <a:endParaRPr lang="en-US" dirty="0" smtClean="0"/>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F1E133-5782-4D23-8626-96A06255DEFE}" type="slidenum">
              <a:rPr lang="en-US" altLang="en-US" smtClean="0"/>
              <a:pPr/>
              <a:t>13</a:t>
            </a:fld>
            <a:endParaRPr lang="en-US" altLang="en-US"/>
          </a:p>
        </p:txBody>
      </p:sp>
    </p:spTree>
    <p:extLst>
      <p:ext uri="{BB962C8B-B14F-4D97-AF65-F5344CB8AC3E}">
        <p14:creationId xmlns:p14="http://schemas.microsoft.com/office/powerpoint/2010/main" val="4043545660"/>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smtClean="0"/>
              <a:t>Memory Partitioning: Fixed Partitioning</a:t>
            </a:r>
          </a:p>
        </p:txBody>
      </p:sp>
      <p:sp>
        <p:nvSpPr>
          <p:cNvPr id="653315" name="Rectangle 3"/>
          <p:cNvSpPr>
            <a:spLocks noGrp="1" noChangeArrowheads="1"/>
          </p:cNvSpPr>
          <p:nvPr>
            <p:ph type="body" idx="13"/>
          </p:nvPr>
        </p:nvSpPr>
        <p:spPr>
          <a:xfrm>
            <a:off x="173038" y="1189038"/>
            <a:ext cx="11844337" cy="5564187"/>
          </a:xfrm>
        </p:spPr>
        <p:txBody>
          <a:bodyPr>
            <a:normAutofit/>
          </a:bodyPr>
          <a:lstStyle/>
          <a:p>
            <a:r>
              <a:rPr lang="en-US" dirty="0" smtClean="0"/>
              <a:t>Equal-size partitions</a:t>
            </a:r>
          </a:p>
          <a:p>
            <a:pPr lvl="1"/>
            <a:r>
              <a:rPr lang="en-US" dirty="0" smtClean="0"/>
              <a:t>Any process whose size is less than or equal to the partition size can be loaded into an available partition</a:t>
            </a:r>
          </a:p>
          <a:p>
            <a:pPr lvl="1"/>
            <a:r>
              <a:rPr lang="en-US" dirty="0" smtClean="0"/>
              <a:t>If all partitions are full, the operating system can swap a process out of a partition</a:t>
            </a:r>
          </a:p>
          <a:p>
            <a:pPr lvl="1"/>
            <a:r>
              <a:rPr lang="en-US" dirty="0" smtClean="0"/>
              <a:t>A program may not fit in a partition. The programmer must design the program with overlays</a:t>
            </a:r>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9E1783B-DBD6-406B-8F18-C015E7D1887A}" type="slidenum">
              <a:rPr lang="en-US" altLang="en-US" smtClean="0"/>
              <a:pPr/>
              <a:t>14</a:t>
            </a:fld>
            <a:endParaRPr lang="en-US" altLang="en-US"/>
          </a:p>
        </p:txBody>
      </p:sp>
    </p:spTree>
    <p:extLst>
      <p:ext uri="{BB962C8B-B14F-4D97-AF65-F5344CB8AC3E}">
        <p14:creationId xmlns:p14="http://schemas.microsoft.com/office/powerpoint/2010/main" val="3309794620"/>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smtClean="0"/>
              <a:t>Memory Partitioning: Fixed Partitioning</a:t>
            </a:r>
          </a:p>
        </p:txBody>
      </p:sp>
      <p:sp>
        <p:nvSpPr>
          <p:cNvPr id="653315" name="Rectangle 3"/>
          <p:cNvSpPr>
            <a:spLocks noGrp="1" noChangeArrowheads="1"/>
          </p:cNvSpPr>
          <p:nvPr>
            <p:ph type="body" idx="13"/>
          </p:nvPr>
        </p:nvSpPr>
        <p:spPr>
          <a:xfrm>
            <a:off x="173038" y="1189038"/>
            <a:ext cx="11844337" cy="5564187"/>
          </a:xfrm>
        </p:spPr>
        <p:txBody>
          <a:bodyPr>
            <a:normAutofit/>
          </a:bodyPr>
          <a:lstStyle/>
          <a:p>
            <a:r>
              <a:rPr lang="en-US" dirty="0" smtClean="0"/>
              <a:t>Equal-size partitions</a:t>
            </a:r>
          </a:p>
          <a:p>
            <a:pPr lvl="1"/>
            <a:r>
              <a:rPr lang="en-US" dirty="0" smtClean="0"/>
              <a:t>Main memory use is inefficient. Any program, </a:t>
            </a:r>
            <a:r>
              <a:rPr lang="en-US" sz="4000" dirty="0"/>
              <a:t>regardless of size</a:t>
            </a:r>
            <a:r>
              <a:rPr lang="en-US" dirty="0" smtClean="0"/>
              <a:t>, occupies an entire partition.</a:t>
            </a:r>
          </a:p>
          <a:p>
            <a:pPr lvl="2"/>
            <a:r>
              <a:rPr lang="en-US" sz="3600" dirty="0"/>
              <a:t>wasted space due to the block of data loaded being smaller than the </a:t>
            </a:r>
            <a:r>
              <a:rPr lang="en-US" sz="3600" dirty="0" smtClean="0"/>
              <a:t>partition – </a:t>
            </a:r>
            <a:r>
              <a:rPr lang="en-US" dirty="0" smtClean="0"/>
              <a:t>internal fragmentation.</a:t>
            </a:r>
          </a:p>
          <a:p>
            <a:pPr lvl="1"/>
            <a:r>
              <a:rPr lang="en-US" dirty="0" smtClean="0"/>
              <a:t>The problems can be lessened by using unequal-size partitions</a:t>
            </a:r>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9E1783B-DBD6-406B-8F18-C015E7D1887A}" type="slidenum">
              <a:rPr lang="en-US" altLang="en-US" smtClean="0"/>
              <a:pPr/>
              <a:t>15</a:t>
            </a:fld>
            <a:endParaRPr lang="en-US" altLang="en-US"/>
          </a:p>
        </p:txBody>
      </p:sp>
    </p:spTree>
    <p:extLst>
      <p:ext uri="{BB962C8B-B14F-4D97-AF65-F5344CB8AC3E}">
        <p14:creationId xmlns:p14="http://schemas.microsoft.com/office/powerpoint/2010/main" val="49341814"/>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smtClean="0"/>
              <a:t>Memory Partitioning: Fixed Partitioning</a:t>
            </a:r>
          </a:p>
        </p:txBody>
      </p:sp>
      <p:sp>
        <p:nvSpPr>
          <p:cNvPr id="653315" name="Rectangle 3"/>
          <p:cNvSpPr>
            <a:spLocks noGrp="1" noChangeArrowheads="1"/>
          </p:cNvSpPr>
          <p:nvPr>
            <p:ph type="body" idx="13"/>
          </p:nvPr>
        </p:nvSpPr>
        <p:spPr>
          <a:xfrm>
            <a:off x="173038" y="1189038"/>
            <a:ext cx="11844337" cy="5564187"/>
          </a:xfrm>
        </p:spPr>
        <p:txBody>
          <a:bodyPr>
            <a:normAutofit/>
          </a:bodyPr>
          <a:lstStyle/>
          <a:p>
            <a:endParaRPr lang="en-US" dirty="0" smtClean="0"/>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9E1783B-DBD6-406B-8F18-C015E7D1887A}" type="slidenum">
              <a:rPr lang="en-US" altLang="en-US" smtClean="0"/>
              <a:pPr/>
              <a:t>16</a:t>
            </a:fld>
            <a:endParaRPr lang="en-US" altLang="en-US"/>
          </a:p>
        </p:txBody>
      </p:sp>
      <p:grpSp>
        <p:nvGrpSpPr>
          <p:cNvPr id="5" name="Group 8"/>
          <p:cNvGrpSpPr>
            <a:grpSpLocks/>
          </p:cNvGrpSpPr>
          <p:nvPr/>
        </p:nvGrpSpPr>
        <p:grpSpPr bwMode="auto">
          <a:xfrm>
            <a:off x="4006852" y="1218031"/>
            <a:ext cx="4175124" cy="5491914"/>
            <a:chOff x="1430" y="451"/>
            <a:chExt cx="2898" cy="3812"/>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l="11491" t="1292" r="2449" b="14726"/>
            <a:stretch>
              <a:fillRect/>
            </a:stretch>
          </p:blipFill>
          <p:spPr bwMode="auto">
            <a:xfrm>
              <a:off x="1430" y="451"/>
              <a:ext cx="2898" cy="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l="11491" t="88339" r="2449" b="8955"/>
            <a:stretch>
              <a:fillRect/>
            </a:stretch>
          </p:blipFill>
          <p:spPr bwMode="auto">
            <a:xfrm>
              <a:off x="1430" y="4144"/>
              <a:ext cx="289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92704009"/>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lstStyle/>
          <a:p>
            <a:r>
              <a:rPr lang="en-US" smtClean="0"/>
              <a:t>Dynamic Partitioning</a:t>
            </a:r>
          </a:p>
        </p:txBody>
      </p:sp>
      <p:sp>
        <p:nvSpPr>
          <p:cNvPr id="658435" name="Rectangle 3"/>
          <p:cNvSpPr>
            <a:spLocks noGrp="1" noChangeArrowheads="1"/>
          </p:cNvSpPr>
          <p:nvPr>
            <p:ph type="body" idx="13"/>
          </p:nvPr>
        </p:nvSpPr>
        <p:spPr>
          <a:xfrm>
            <a:off x="173038" y="1189038"/>
            <a:ext cx="11844337" cy="5564187"/>
          </a:xfrm>
        </p:spPr>
        <p:txBody>
          <a:bodyPr/>
          <a:lstStyle/>
          <a:p>
            <a:r>
              <a:rPr lang="en-US" dirty="0" smtClean="0"/>
              <a:t>Partitions are of variable length and number</a:t>
            </a:r>
          </a:p>
          <a:p>
            <a:r>
              <a:rPr lang="en-US" dirty="0" smtClean="0"/>
              <a:t>Process is allocated exactly as much memory as required</a:t>
            </a:r>
          </a:p>
          <a:p>
            <a:r>
              <a:rPr lang="en-US" dirty="0" smtClean="0"/>
              <a:t>Used </a:t>
            </a:r>
            <a:r>
              <a:rPr lang="en-US" dirty="0"/>
              <a:t>by IBM’s mainframe operating system, OS/MVT</a:t>
            </a:r>
            <a:endParaRPr lang="en-US" dirty="0" smtClean="0"/>
          </a:p>
        </p:txBody>
      </p:sp>
      <p:sp>
        <p:nvSpPr>
          <p:cNvPr id="5"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D4B756-55EF-4E13-8224-09FD9A200C8F}" type="slidenum">
              <a:rPr lang="en-US" altLang="en-US" smtClean="0"/>
              <a:pPr/>
              <a:t>17</a:t>
            </a:fld>
            <a:endParaRPr lang="en-US" altLang="en-US"/>
          </a:p>
        </p:txBody>
      </p:sp>
    </p:spTree>
    <p:extLst>
      <p:ext uri="{BB962C8B-B14F-4D97-AF65-F5344CB8AC3E}">
        <p14:creationId xmlns:p14="http://schemas.microsoft.com/office/powerpoint/2010/main" val="2502518810"/>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lstStyle/>
          <a:p>
            <a:r>
              <a:rPr lang="en-US" smtClean="0"/>
              <a:t>Dynamic Partitioning</a:t>
            </a:r>
          </a:p>
        </p:txBody>
      </p:sp>
      <p:sp>
        <p:nvSpPr>
          <p:cNvPr id="658435" name="Rectangle 3"/>
          <p:cNvSpPr>
            <a:spLocks noGrp="1" noChangeArrowheads="1"/>
          </p:cNvSpPr>
          <p:nvPr>
            <p:ph type="body" idx="13"/>
          </p:nvPr>
        </p:nvSpPr>
        <p:spPr>
          <a:xfrm>
            <a:off x="173038" y="1189038"/>
            <a:ext cx="11844337" cy="5564187"/>
          </a:xfrm>
        </p:spPr>
        <p:txBody>
          <a:bodyPr/>
          <a:lstStyle/>
          <a:p>
            <a:endParaRPr lang="en-US" dirty="0" smtClean="0"/>
          </a:p>
        </p:txBody>
      </p:sp>
      <p:sp>
        <p:nvSpPr>
          <p:cNvPr id="5"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D4B756-55EF-4E13-8224-09FD9A200C8F}" type="slidenum">
              <a:rPr lang="en-US" altLang="en-US" smtClean="0"/>
              <a:pPr/>
              <a:t>18</a:t>
            </a:fld>
            <a:endParaRPr lang="en-US" altLang="en-US"/>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237" y="1243726"/>
            <a:ext cx="10421938" cy="5454810"/>
          </a:xfrm>
          <a:prstGeom prst="rect">
            <a:avLst/>
          </a:prstGeom>
        </p:spPr>
      </p:pic>
    </p:spTree>
    <p:extLst>
      <p:ext uri="{BB962C8B-B14F-4D97-AF65-F5344CB8AC3E}">
        <p14:creationId xmlns:p14="http://schemas.microsoft.com/office/powerpoint/2010/main" val="3989558612"/>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lstStyle/>
          <a:p>
            <a:r>
              <a:rPr lang="en-US" smtClean="0"/>
              <a:t>Dynamic Partitioning</a:t>
            </a:r>
          </a:p>
        </p:txBody>
      </p:sp>
      <p:sp>
        <p:nvSpPr>
          <p:cNvPr id="658435" name="Rectangle 3"/>
          <p:cNvSpPr>
            <a:spLocks noGrp="1" noChangeArrowheads="1"/>
          </p:cNvSpPr>
          <p:nvPr>
            <p:ph type="body" idx="13"/>
          </p:nvPr>
        </p:nvSpPr>
        <p:spPr>
          <a:xfrm>
            <a:off x="173038" y="1189038"/>
            <a:ext cx="11844337" cy="5564187"/>
          </a:xfrm>
        </p:spPr>
        <p:txBody>
          <a:bodyPr/>
          <a:lstStyle/>
          <a:p>
            <a:endParaRPr lang="en-US" dirty="0" smtClean="0"/>
          </a:p>
        </p:txBody>
      </p:sp>
      <p:sp>
        <p:nvSpPr>
          <p:cNvPr id="5"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D4B756-55EF-4E13-8224-09FD9A200C8F}" type="slidenum">
              <a:rPr lang="en-US" altLang="en-US" smtClean="0"/>
              <a:pPr/>
              <a:t>19</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512" y="1228775"/>
            <a:ext cx="10593388" cy="5484712"/>
          </a:xfrm>
          <a:prstGeom prst="rect">
            <a:avLst/>
          </a:prstGeom>
        </p:spPr>
      </p:pic>
    </p:spTree>
    <p:extLst>
      <p:ext uri="{BB962C8B-B14F-4D97-AF65-F5344CB8AC3E}">
        <p14:creationId xmlns:p14="http://schemas.microsoft.com/office/powerpoint/2010/main" val="2970284116"/>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r>
              <a:rPr lang="en-US" smtClean="0"/>
              <a:t>Memory Management</a:t>
            </a:r>
          </a:p>
        </p:txBody>
      </p:sp>
      <p:sp>
        <p:nvSpPr>
          <p:cNvPr id="646147" name="Rectangle 3"/>
          <p:cNvSpPr>
            <a:spLocks noGrp="1" noChangeArrowheads="1"/>
          </p:cNvSpPr>
          <p:nvPr>
            <p:ph type="body" idx="13"/>
          </p:nvPr>
        </p:nvSpPr>
        <p:spPr>
          <a:xfrm>
            <a:off x="173038" y="1189038"/>
            <a:ext cx="11844337" cy="5564187"/>
          </a:xfrm>
        </p:spPr>
        <p:txBody>
          <a:bodyPr/>
          <a:lstStyle/>
          <a:p>
            <a:endParaRPr lang="en-US" dirty="0" smtClean="0">
              <a:sym typeface="Symbol" pitchFamily="18" charset="2"/>
            </a:endParaRPr>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D05764-7531-4ACD-966A-AE2FD06FC114}" type="slidenum">
              <a:rPr lang="en-US" altLang="en-US" smtClean="0"/>
              <a:pPr/>
              <a:t>2</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762468406"/>
              </p:ext>
            </p:extLst>
          </p:nvPr>
        </p:nvGraphicFramePr>
        <p:xfrm>
          <a:off x="207284" y="1358923"/>
          <a:ext cx="11777432" cy="4969488"/>
        </p:xfrm>
        <a:graphic>
          <a:graphicData uri="http://schemas.openxmlformats.org/drawingml/2006/table">
            <a:tbl>
              <a:tblPr firstRow="1" bandRow="1">
                <a:tableStyleId>{5C22544A-7EE6-4342-B048-85BDC9FD1C3A}</a:tableStyleId>
              </a:tblPr>
              <a:tblGrid>
                <a:gridCol w="2059666"/>
                <a:gridCol w="9717766"/>
              </a:tblGrid>
              <a:tr h="537345">
                <a:tc>
                  <a:txBody>
                    <a:bodyPr/>
                    <a:lstStyle/>
                    <a:p>
                      <a:r>
                        <a:rPr lang="en-GB" sz="3000" b="0" dirty="0" smtClean="0">
                          <a:solidFill>
                            <a:schemeClr val="tx1"/>
                          </a:solidFill>
                          <a:latin typeface="Arial" panose="020B0604020202020204" pitchFamily="34" charset="0"/>
                          <a:cs typeface="Arial" panose="020B0604020202020204" pitchFamily="34" charset="0"/>
                        </a:rPr>
                        <a:t>Frame</a:t>
                      </a:r>
                      <a:endParaRPr lang="en-GB" sz="3000" b="0" dirty="0">
                        <a:solidFill>
                          <a:schemeClr val="tx1"/>
                        </a:solidFill>
                        <a:latin typeface="Arial" panose="020B0604020202020204" pitchFamily="34" charset="0"/>
                        <a:cs typeface="Arial" panose="020B0604020202020204" pitchFamily="34" charset="0"/>
                      </a:endParaRPr>
                    </a:p>
                  </a:txBody>
                  <a:tcPr marL="132496" marR="132496" marT="66248" marB="66248">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8E9F0"/>
                    </a:solidFill>
                  </a:tcPr>
                </a:tc>
                <a:tc>
                  <a:txBody>
                    <a:bodyPr/>
                    <a:lstStyle/>
                    <a:p>
                      <a:r>
                        <a:rPr lang="en-GB" sz="3000" b="0" dirty="0" smtClean="0">
                          <a:solidFill>
                            <a:schemeClr val="tx1"/>
                          </a:solidFill>
                          <a:latin typeface="Arial" panose="020B0604020202020204" pitchFamily="34" charset="0"/>
                          <a:cs typeface="Arial" panose="020B0604020202020204" pitchFamily="34" charset="0"/>
                        </a:rPr>
                        <a:t>A fixed-length block of</a:t>
                      </a:r>
                      <a:r>
                        <a:rPr lang="en-GB" sz="3000" b="0" baseline="0" dirty="0" smtClean="0">
                          <a:solidFill>
                            <a:schemeClr val="tx1"/>
                          </a:solidFill>
                          <a:latin typeface="Arial" panose="020B0604020202020204" pitchFamily="34" charset="0"/>
                          <a:cs typeface="Arial" panose="020B0604020202020204" pitchFamily="34" charset="0"/>
                        </a:rPr>
                        <a:t> main memory.</a:t>
                      </a:r>
                      <a:endParaRPr lang="en-GB" sz="3000" b="0" dirty="0">
                        <a:solidFill>
                          <a:schemeClr val="tx1"/>
                        </a:solidFill>
                        <a:latin typeface="Arial" panose="020B0604020202020204" pitchFamily="34" charset="0"/>
                        <a:cs typeface="Arial" panose="020B0604020202020204" pitchFamily="34" charset="0"/>
                      </a:endParaRPr>
                    </a:p>
                  </a:txBody>
                  <a:tcPr marL="132496" marR="132496" marT="66248" marB="66248">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8E9F0"/>
                    </a:solidFill>
                  </a:tcPr>
                </a:tc>
              </a:tr>
              <a:tr h="537345">
                <a:tc>
                  <a:txBody>
                    <a:bodyPr/>
                    <a:lstStyle/>
                    <a:p>
                      <a:r>
                        <a:rPr lang="en-GB" sz="3000" b="0" dirty="0" smtClean="0">
                          <a:solidFill>
                            <a:schemeClr val="tx1"/>
                          </a:solidFill>
                          <a:latin typeface="Arial" panose="020B0604020202020204" pitchFamily="34" charset="0"/>
                          <a:cs typeface="Arial" panose="020B0604020202020204" pitchFamily="34" charset="0"/>
                        </a:rPr>
                        <a:t>Page</a:t>
                      </a:r>
                      <a:endParaRPr lang="en-GB" sz="3000" b="0" dirty="0">
                        <a:solidFill>
                          <a:schemeClr val="tx1"/>
                        </a:solidFill>
                        <a:latin typeface="Arial" panose="020B0604020202020204" pitchFamily="34" charset="0"/>
                        <a:cs typeface="Arial" panose="020B0604020202020204" pitchFamily="34" charset="0"/>
                      </a:endParaRPr>
                    </a:p>
                  </a:txBody>
                  <a:tcPr marL="132496" marR="132496" marT="66248" marB="66248">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GB" sz="3000" b="0" dirty="0" smtClean="0">
                          <a:solidFill>
                            <a:schemeClr val="tx1"/>
                          </a:solidFill>
                          <a:latin typeface="Arial" panose="020B0604020202020204" pitchFamily="34" charset="0"/>
                          <a:cs typeface="Arial" panose="020B0604020202020204" pitchFamily="34" charset="0"/>
                        </a:rPr>
                        <a:t>A fixed-length block of data that resides in secondary memory (such as</a:t>
                      </a:r>
                      <a:r>
                        <a:rPr lang="en-GB" sz="3000" b="0" baseline="0" dirty="0" smtClean="0">
                          <a:solidFill>
                            <a:schemeClr val="tx1"/>
                          </a:solidFill>
                          <a:latin typeface="Arial" panose="020B0604020202020204" pitchFamily="34" charset="0"/>
                          <a:cs typeface="Arial" panose="020B0604020202020204" pitchFamily="34" charset="0"/>
                        </a:rPr>
                        <a:t> disk). A page of data may temporarily be copied into a frame of main memory.</a:t>
                      </a:r>
                      <a:endParaRPr lang="en-GB" sz="3000" b="0" dirty="0">
                        <a:solidFill>
                          <a:schemeClr val="tx1"/>
                        </a:solidFill>
                        <a:latin typeface="Arial" panose="020B0604020202020204" pitchFamily="34" charset="0"/>
                        <a:cs typeface="Arial" panose="020B0604020202020204" pitchFamily="34" charset="0"/>
                      </a:endParaRPr>
                    </a:p>
                  </a:txBody>
                  <a:tcPr marL="132496" marR="132496" marT="66248" marB="66248">
                    <a:lnL w="12700" cmpd="sng">
                      <a:noFill/>
                    </a:lnL>
                    <a:lnR w="12700" cmpd="sng">
                      <a:noFill/>
                    </a:lnR>
                    <a:lnT w="38100" cmpd="sng">
                      <a:noFill/>
                    </a:lnT>
                    <a:lnB w="12700" cmpd="sng">
                      <a:noFill/>
                    </a:lnB>
                    <a:lnTlToBr w="12700" cmpd="sng">
                      <a:noFill/>
                      <a:prstDash val="solid"/>
                    </a:lnTlToBr>
                    <a:lnBlToTr w="12700" cmpd="sng">
                      <a:noFill/>
                      <a:prstDash val="solid"/>
                    </a:lnBlToTr>
                  </a:tcPr>
                </a:tc>
              </a:tr>
              <a:tr h="537345">
                <a:tc>
                  <a:txBody>
                    <a:bodyPr/>
                    <a:lstStyle/>
                    <a:p>
                      <a:r>
                        <a:rPr lang="en-GB" sz="3000" b="0" dirty="0" smtClean="0">
                          <a:solidFill>
                            <a:schemeClr val="tx1"/>
                          </a:solidFill>
                          <a:latin typeface="Arial" panose="020B0604020202020204" pitchFamily="34" charset="0"/>
                          <a:cs typeface="Arial" panose="020B0604020202020204" pitchFamily="34" charset="0"/>
                        </a:rPr>
                        <a:t>Segment</a:t>
                      </a:r>
                      <a:endParaRPr lang="en-GB" sz="3000" b="0" dirty="0">
                        <a:solidFill>
                          <a:schemeClr val="tx1"/>
                        </a:solidFill>
                        <a:latin typeface="Arial" panose="020B0604020202020204" pitchFamily="34" charset="0"/>
                        <a:cs typeface="Arial" panose="020B0604020202020204" pitchFamily="34" charset="0"/>
                      </a:endParaRPr>
                    </a:p>
                  </a:txBody>
                  <a:tcPr marL="132496" marR="132496" marT="66248" marB="66248">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GB" sz="3000" b="0" dirty="0" smtClean="0">
                          <a:solidFill>
                            <a:schemeClr val="tx1"/>
                          </a:solidFill>
                          <a:latin typeface="Arial" panose="020B0604020202020204" pitchFamily="34" charset="0"/>
                          <a:cs typeface="Arial" panose="020B0604020202020204" pitchFamily="34" charset="0"/>
                        </a:rPr>
                        <a:t>A variable-length</a:t>
                      </a:r>
                      <a:r>
                        <a:rPr lang="en-GB" sz="3000" b="0" baseline="0" dirty="0" smtClean="0">
                          <a:solidFill>
                            <a:schemeClr val="tx1"/>
                          </a:solidFill>
                          <a:latin typeface="Arial" panose="020B0604020202020204" pitchFamily="34" charset="0"/>
                          <a:cs typeface="Arial" panose="020B0604020202020204" pitchFamily="34" charset="0"/>
                        </a:rPr>
                        <a:t> block of data that resides in secondary memory. An entire segment may temporarily be copied into an available region of main memory (segmentation) or the segment may be divided into pages which can be individually copied into main memory (combined segmentation and paging).</a:t>
                      </a:r>
                      <a:endParaRPr lang="en-GB" sz="3000" b="0" dirty="0">
                        <a:solidFill>
                          <a:schemeClr val="tx1"/>
                        </a:solidFill>
                        <a:latin typeface="Arial" panose="020B0604020202020204" pitchFamily="34" charset="0"/>
                        <a:cs typeface="Arial" panose="020B0604020202020204" pitchFamily="34" charset="0"/>
                      </a:endParaRPr>
                    </a:p>
                  </a:txBody>
                  <a:tcPr marL="132496" marR="132496" marT="66248" marB="66248">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187571859"/>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lstStyle/>
          <a:p>
            <a:r>
              <a:rPr lang="en-US" smtClean="0"/>
              <a:t>Dynamic Partitioning</a:t>
            </a:r>
          </a:p>
        </p:txBody>
      </p:sp>
      <p:sp>
        <p:nvSpPr>
          <p:cNvPr id="658435" name="Rectangle 3"/>
          <p:cNvSpPr>
            <a:spLocks noGrp="1" noChangeArrowheads="1"/>
          </p:cNvSpPr>
          <p:nvPr>
            <p:ph type="body" idx="13"/>
          </p:nvPr>
        </p:nvSpPr>
        <p:spPr>
          <a:xfrm>
            <a:off x="173038" y="1189038"/>
            <a:ext cx="11844337" cy="5564187"/>
          </a:xfrm>
        </p:spPr>
        <p:txBody>
          <a:bodyPr/>
          <a:lstStyle/>
          <a:p>
            <a:pPr lvl="0"/>
            <a:r>
              <a:rPr lang="en-NZ" dirty="0" smtClean="0"/>
              <a:t>Memory </a:t>
            </a:r>
            <a:r>
              <a:rPr lang="en-NZ" dirty="0"/>
              <a:t>becomes more and more </a:t>
            </a:r>
            <a:r>
              <a:rPr lang="en-NZ" dirty="0" smtClean="0"/>
              <a:t>fragmented – external fragmentation</a:t>
            </a:r>
            <a:endParaRPr lang="en-GB" dirty="0"/>
          </a:p>
          <a:p>
            <a:pPr lvl="0"/>
            <a:r>
              <a:rPr lang="en-NZ" dirty="0" smtClean="0"/>
              <a:t>Memory </a:t>
            </a:r>
            <a:r>
              <a:rPr lang="en-NZ" dirty="0"/>
              <a:t>utilization </a:t>
            </a:r>
            <a:r>
              <a:rPr lang="en-NZ" dirty="0" smtClean="0"/>
              <a:t>declines</a:t>
            </a:r>
          </a:p>
          <a:p>
            <a:pPr lvl="0"/>
            <a:r>
              <a:rPr lang="en-NZ" dirty="0" smtClean="0"/>
              <a:t>To overcome external fragmentation – compaction</a:t>
            </a:r>
          </a:p>
          <a:p>
            <a:pPr lvl="1"/>
            <a:r>
              <a:rPr lang="en-NZ" dirty="0" smtClean="0"/>
              <a:t>Shifts the processes </a:t>
            </a:r>
            <a:r>
              <a:rPr lang="en-NZ" dirty="0"/>
              <a:t>so that they are contiguous</a:t>
            </a:r>
            <a:endParaRPr lang="en-GB" dirty="0"/>
          </a:p>
          <a:p>
            <a:pPr lvl="1"/>
            <a:r>
              <a:rPr lang="en-NZ" dirty="0" smtClean="0"/>
              <a:t>Free </a:t>
            </a:r>
            <a:r>
              <a:rPr lang="en-NZ" dirty="0"/>
              <a:t>memory </a:t>
            </a:r>
            <a:r>
              <a:rPr lang="en-NZ" dirty="0" smtClean="0"/>
              <a:t>in </a:t>
            </a:r>
            <a:r>
              <a:rPr lang="en-NZ" dirty="0"/>
              <a:t>one </a:t>
            </a:r>
            <a:r>
              <a:rPr lang="en-NZ" dirty="0" smtClean="0"/>
              <a:t>block</a:t>
            </a:r>
            <a:endParaRPr lang="en-GB" dirty="0"/>
          </a:p>
          <a:p>
            <a:pPr lvl="1"/>
            <a:r>
              <a:rPr lang="en-NZ" dirty="0" smtClean="0"/>
              <a:t>Time </a:t>
            </a:r>
            <a:r>
              <a:rPr lang="en-NZ" dirty="0"/>
              <a:t>consuming and wastes CPU </a:t>
            </a:r>
            <a:r>
              <a:rPr lang="en-NZ" dirty="0" smtClean="0"/>
              <a:t>time</a:t>
            </a:r>
            <a:endParaRPr lang="en-GB" dirty="0"/>
          </a:p>
          <a:p>
            <a:endParaRPr lang="en-US" dirty="0" smtClean="0"/>
          </a:p>
        </p:txBody>
      </p:sp>
      <p:sp>
        <p:nvSpPr>
          <p:cNvPr id="5"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D4B756-55EF-4E13-8224-09FD9A200C8F}" type="slidenum">
              <a:rPr lang="en-US" altLang="en-US" smtClean="0"/>
              <a:pPr/>
              <a:t>20</a:t>
            </a:fld>
            <a:endParaRPr lang="en-US" altLang="en-US"/>
          </a:p>
        </p:txBody>
      </p:sp>
    </p:spTree>
    <p:extLst>
      <p:ext uri="{BB962C8B-B14F-4D97-AF65-F5344CB8AC3E}">
        <p14:creationId xmlns:p14="http://schemas.microsoft.com/office/powerpoint/2010/main" val="3797629175"/>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lstStyle/>
          <a:p>
            <a:r>
              <a:rPr lang="en-US" smtClean="0"/>
              <a:t>Dynamic Partitioning Placement Algorithm</a:t>
            </a:r>
          </a:p>
        </p:txBody>
      </p:sp>
      <p:sp>
        <p:nvSpPr>
          <p:cNvPr id="661507" name="Rectangle 3"/>
          <p:cNvSpPr>
            <a:spLocks noGrp="1" noChangeArrowheads="1"/>
          </p:cNvSpPr>
          <p:nvPr>
            <p:ph type="body" idx="13"/>
          </p:nvPr>
        </p:nvSpPr>
        <p:spPr>
          <a:xfrm>
            <a:off x="173038" y="1189038"/>
            <a:ext cx="11844337" cy="5564187"/>
          </a:xfrm>
        </p:spPr>
        <p:txBody>
          <a:bodyPr>
            <a:normAutofit/>
          </a:bodyPr>
          <a:lstStyle/>
          <a:p>
            <a:r>
              <a:rPr lang="en-US" dirty="0" smtClean="0"/>
              <a:t>Operating system must decide which free block to allocate to a process</a:t>
            </a:r>
          </a:p>
          <a:p>
            <a:r>
              <a:rPr lang="en-US" dirty="0" smtClean="0"/>
              <a:t>Three algorithms:</a:t>
            </a:r>
          </a:p>
          <a:p>
            <a:pPr lvl="1"/>
            <a:r>
              <a:rPr lang="en-US" dirty="0" smtClean="0"/>
              <a:t>Best-fit</a:t>
            </a:r>
          </a:p>
          <a:p>
            <a:pPr lvl="1"/>
            <a:r>
              <a:rPr lang="en-US" dirty="0" smtClean="0"/>
              <a:t>First-fit</a:t>
            </a:r>
          </a:p>
          <a:p>
            <a:pPr lvl="1"/>
            <a:r>
              <a:rPr lang="en-US" dirty="0" smtClean="0"/>
              <a:t>Next-fit</a:t>
            </a:r>
            <a:endParaRPr lang="en-US" dirty="0" smtClean="0"/>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ACAB299-6943-41BA-82A6-7101FFBC03FB}" type="slidenum">
              <a:rPr lang="en-US" altLang="en-US" smtClean="0"/>
              <a:pPr/>
              <a:t>21</a:t>
            </a:fld>
            <a:endParaRPr lang="en-US" altLang="en-US"/>
          </a:p>
        </p:txBody>
      </p:sp>
    </p:spTree>
    <p:extLst>
      <p:ext uri="{BB962C8B-B14F-4D97-AF65-F5344CB8AC3E}">
        <p14:creationId xmlns:p14="http://schemas.microsoft.com/office/powerpoint/2010/main" val="791852431"/>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lstStyle/>
          <a:p>
            <a:r>
              <a:rPr lang="en-US" smtClean="0"/>
              <a:t>Dynamic Partitioning Placement Algorithm</a:t>
            </a:r>
          </a:p>
        </p:txBody>
      </p:sp>
      <p:sp>
        <p:nvSpPr>
          <p:cNvPr id="661507" name="Rectangle 3"/>
          <p:cNvSpPr>
            <a:spLocks noGrp="1" noChangeArrowheads="1"/>
          </p:cNvSpPr>
          <p:nvPr>
            <p:ph type="body" idx="13"/>
          </p:nvPr>
        </p:nvSpPr>
        <p:spPr>
          <a:xfrm>
            <a:off x="173038" y="1189038"/>
            <a:ext cx="11844337" cy="5564187"/>
          </a:xfrm>
        </p:spPr>
        <p:txBody>
          <a:bodyPr>
            <a:normAutofit/>
          </a:bodyPr>
          <a:lstStyle/>
          <a:p>
            <a:r>
              <a:rPr lang="en-US" dirty="0" smtClean="0"/>
              <a:t>Best-fit </a:t>
            </a:r>
            <a:r>
              <a:rPr lang="en-US" dirty="0" smtClean="0"/>
              <a:t>algorithm</a:t>
            </a:r>
          </a:p>
          <a:p>
            <a:pPr lvl="1"/>
            <a:r>
              <a:rPr lang="en-US" dirty="0" smtClean="0"/>
              <a:t>Chooses the block that is closest in size to the request</a:t>
            </a:r>
          </a:p>
          <a:p>
            <a:pPr lvl="1"/>
            <a:r>
              <a:rPr lang="en-US" dirty="0" smtClean="0"/>
              <a:t>Worst performer overall</a:t>
            </a:r>
          </a:p>
          <a:p>
            <a:pPr lvl="1"/>
            <a:r>
              <a:rPr lang="en-US" dirty="0" smtClean="0"/>
              <a:t>Since smallest block is found for process, the smallest amount of fragmentation is left</a:t>
            </a:r>
          </a:p>
          <a:p>
            <a:pPr lvl="1"/>
            <a:r>
              <a:rPr lang="en-US" dirty="0" smtClean="0"/>
              <a:t>Memory compaction must be done more often</a:t>
            </a:r>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ACAB299-6943-41BA-82A6-7101FFBC03FB}" type="slidenum">
              <a:rPr lang="en-US" altLang="en-US" smtClean="0"/>
              <a:pPr/>
              <a:t>22</a:t>
            </a:fld>
            <a:endParaRPr lang="en-US" altLang="en-US"/>
          </a:p>
        </p:txBody>
      </p:sp>
    </p:spTree>
    <p:extLst>
      <p:ext uri="{BB962C8B-B14F-4D97-AF65-F5344CB8AC3E}">
        <p14:creationId xmlns:p14="http://schemas.microsoft.com/office/powerpoint/2010/main" val="1824034515"/>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lstStyle/>
          <a:p>
            <a:r>
              <a:rPr lang="en-US" smtClean="0"/>
              <a:t>Dynamic Partitioning Placement Algorithm</a:t>
            </a:r>
          </a:p>
        </p:txBody>
      </p:sp>
      <p:sp>
        <p:nvSpPr>
          <p:cNvPr id="661507" name="Rectangle 3"/>
          <p:cNvSpPr>
            <a:spLocks noGrp="1" noChangeArrowheads="1"/>
          </p:cNvSpPr>
          <p:nvPr>
            <p:ph type="body" idx="13"/>
          </p:nvPr>
        </p:nvSpPr>
        <p:spPr>
          <a:xfrm>
            <a:off x="173038" y="1189038"/>
            <a:ext cx="11844337" cy="5564187"/>
          </a:xfrm>
        </p:spPr>
        <p:txBody>
          <a:bodyPr>
            <a:normAutofit/>
          </a:bodyPr>
          <a:lstStyle/>
          <a:p>
            <a:endParaRPr lang="en-US" dirty="0" smtClean="0"/>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ACAB299-6943-41BA-82A6-7101FFBC03FB}" type="slidenum">
              <a:rPr lang="en-US" altLang="en-US" smtClean="0"/>
              <a:pPr/>
              <a:t>23</a:t>
            </a:fld>
            <a:endParaRPr lang="en-US" altLang="en-US"/>
          </a:p>
        </p:txBody>
      </p:sp>
      <p:grpSp>
        <p:nvGrpSpPr>
          <p:cNvPr id="2" name="Group 1"/>
          <p:cNvGrpSpPr/>
          <p:nvPr/>
        </p:nvGrpSpPr>
        <p:grpSpPr>
          <a:xfrm>
            <a:off x="3416300" y="941389"/>
            <a:ext cx="5365750" cy="5913437"/>
            <a:chOff x="3416300" y="750889"/>
            <a:chExt cx="5365750" cy="5913437"/>
          </a:xfrm>
        </p:grpSpPr>
        <p:grpSp>
          <p:nvGrpSpPr>
            <p:cNvPr id="6" name="Group 7"/>
            <p:cNvGrpSpPr>
              <a:grpSpLocks/>
            </p:cNvGrpSpPr>
            <p:nvPr/>
          </p:nvGrpSpPr>
          <p:grpSpPr bwMode="auto">
            <a:xfrm>
              <a:off x="3416300" y="750889"/>
              <a:ext cx="5365750" cy="5913437"/>
              <a:chOff x="1192" y="473"/>
              <a:chExt cx="3380" cy="3725"/>
            </a:xfrm>
          </p:grpSpPr>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l="1950" t="4062" r="1950" b="21275"/>
              <a:stretch>
                <a:fillRect/>
              </a:stretch>
            </p:blipFill>
            <p:spPr bwMode="auto">
              <a:xfrm>
                <a:off x="1192" y="473"/>
                <a:ext cx="3380" cy="3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p:cNvPicPr>
                <a:picLocks noChangeAspect="1" noChangeArrowheads="1"/>
              </p:cNvPicPr>
              <p:nvPr/>
            </p:nvPicPr>
            <p:blipFill>
              <a:blip r:embed="rId2">
                <a:extLst>
                  <a:ext uri="{28A0092B-C50C-407E-A947-70E740481C1C}">
                    <a14:useLocalDpi xmlns:a14="http://schemas.microsoft.com/office/drawing/2010/main" val="0"/>
                  </a:ext>
                </a:extLst>
              </a:blip>
              <a:srcRect l="39040" t="95514" r="12413" b="1224"/>
              <a:stretch>
                <a:fillRect/>
              </a:stretch>
            </p:blipFill>
            <p:spPr bwMode="auto">
              <a:xfrm>
                <a:off x="2048" y="4046"/>
                <a:ext cx="1661"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Rectangle 8"/>
            <p:cNvSpPr>
              <a:spLocks noChangeArrowheads="1"/>
            </p:cNvSpPr>
            <p:nvPr/>
          </p:nvSpPr>
          <p:spPr bwMode="auto">
            <a:xfrm>
              <a:off x="6429375" y="1617664"/>
              <a:ext cx="1296988" cy="276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8" name="Rectangle 9"/>
            <p:cNvSpPr>
              <a:spLocks noChangeArrowheads="1"/>
            </p:cNvSpPr>
            <p:nvPr/>
          </p:nvSpPr>
          <p:spPr bwMode="auto">
            <a:xfrm>
              <a:off x="6429375" y="1331914"/>
              <a:ext cx="617538" cy="276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9" name="Rectangle 10"/>
            <p:cNvSpPr>
              <a:spLocks noChangeArrowheads="1"/>
            </p:cNvSpPr>
            <p:nvPr/>
          </p:nvSpPr>
          <p:spPr bwMode="auto">
            <a:xfrm>
              <a:off x="6429375" y="5143500"/>
              <a:ext cx="1296988" cy="495300"/>
            </a:xfrm>
            <a:prstGeom prst="rect">
              <a:avLst/>
            </a:prstGeom>
            <a:solidFill>
              <a:schemeClr val="bg1"/>
            </a:solidFill>
            <a:ln>
              <a:noFill/>
            </a:ln>
            <a:extLst/>
          </p:spPr>
          <p:txBody>
            <a:bodyPr lIns="0" tIns="0" rIns="0" bIns="0" anchor="ctr">
              <a:no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pic>
          <p:nvPicPr>
            <p:cNvPr id="10" name="Picture 13"/>
            <p:cNvPicPr>
              <a:picLocks noChangeAspect="1" noChangeArrowheads="1"/>
            </p:cNvPicPr>
            <p:nvPr/>
          </p:nvPicPr>
          <p:blipFill>
            <a:blip r:embed="rId2">
              <a:extLst>
                <a:ext uri="{28A0092B-C50C-407E-A947-70E740481C1C}">
                  <a14:useLocalDpi xmlns:a14="http://schemas.microsoft.com/office/drawing/2010/main" val="0"/>
                </a:ext>
              </a:extLst>
            </a:blip>
            <a:srcRect l="22307" t="56276" r="75191" b="41780"/>
            <a:stretch>
              <a:fillRect/>
            </a:stretch>
          </p:blipFill>
          <p:spPr bwMode="auto">
            <a:xfrm>
              <a:off x="3998913" y="2765426"/>
              <a:ext cx="139700" cy="14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59742234"/>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smtClean="0"/>
              <a:t>Dynamic Partitioning Placement Algorithm</a:t>
            </a:r>
          </a:p>
        </p:txBody>
      </p:sp>
      <p:sp>
        <p:nvSpPr>
          <p:cNvPr id="662531" name="Rectangle 3"/>
          <p:cNvSpPr>
            <a:spLocks noGrp="1" noChangeArrowheads="1"/>
          </p:cNvSpPr>
          <p:nvPr>
            <p:ph type="body" idx="13"/>
          </p:nvPr>
        </p:nvSpPr>
        <p:spPr>
          <a:xfrm>
            <a:off x="173038" y="1189038"/>
            <a:ext cx="11844337" cy="5564187"/>
          </a:xfrm>
        </p:spPr>
        <p:txBody>
          <a:bodyPr/>
          <a:lstStyle/>
          <a:p>
            <a:r>
              <a:rPr lang="en-US" dirty="0" smtClean="0"/>
              <a:t>First-fit algorithm</a:t>
            </a:r>
          </a:p>
          <a:p>
            <a:pPr lvl="1"/>
            <a:r>
              <a:rPr lang="en-US" dirty="0" smtClean="0"/>
              <a:t>Scans memory from the beginning and chooses the first available block that is large enough</a:t>
            </a:r>
          </a:p>
          <a:p>
            <a:pPr lvl="1"/>
            <a:r>
              <a:rPr lang="en-US" dirty="0" smtClean="0"/>
              <a:t>Simplest and fastest</a:t>
            </a:r>
          </a:p>
          <a:p>
            <a:pPr lvl="1"/>
            <a:r>
              <a:rPr lang="en-US" dirty="0" smtClean="0"/>
              <a:t>May have many process loaded in the front end of memory, litter with small free partitions that must be searched over when trying to find a free block</a:t>
            </a:r>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97EE547-6D21-4272-957A-B0CD6370BF91}" type="slidenum">
              <a:rPr lang="en-US" altLang="en-US" smtClean="0"/>
              <a:pPr/>
              <a:t>24</a:t>
            </a:fld>
            <a:endParaRPr lang="en-US" altLang="en-US"/>
          </a:p>
        </p:txBody>
      </p:sp>
    </p:spTree>
    <p:extLst>
      <p:ext uri="{BB962C8B-B14F-4D97-AF65-F5344CB8AC3E}">
        <p14:creationId xmlns:p14="http://schemas.microsoft.com/office/powerpoint/2010/main" val="3121862150"/>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lstStyle/>
          <a:p>
            <a:r>
              <a:rPr lang="en-US" smtClean="0"/>
              <a:t>Dynamic Partitioning Placement Algorithm</a:t>
            </a:r>
          </a:p>
        </p:txBody>
      </p:sp>
      <p:sp>
        <p:nvSpPr>
          <p:cNvPr id="661507" name="Rectangle 3"/>
          <p:cNvSpPr>
            <a:spLocks noGrp="1" noChangeArrowheads="1"/>
          </p:cNvSpPr>
          <p:nvPr>
            <p:ph type="body" idx="13"/>
          </p:nvPr>
        </p:nvSpPr>
        <p:spPr>
          <a:xfrm>
            <a:off x="173038" y="1189038"/>
            <a:ext cx="11844337" cy="5564187"/>
          </a:xfrm>
        </p:spPr>
        <p:txBody>
          <a:bodyPr>
            <a:normAutofit/>
          </a:bodyPr>
          <a:lstStyle/>
          <a:p>
            <a:endParaRPr lang="en-US" dirty="0" smtClean="0"/>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ACAB299-6943-41BA-82A6-7101FFBC03FB}" type="slidenum">
              <a:rPr lang="en-US" altLang="en-US" smtClean="0"/>
              <a:pPr/>
              <a:t>25</a:t>
            </a:fld>
            <a:endParaRPr lang="en-US" altLang="en-US"/>
          </a:p>
        </p:txBody>
      </p:sp>
      <p:grpSp>
        <p:nvGrpSpPr>
          <p:cNvPr id="3" name="Group 2"/>
          <p:cNvGrpSpPr/>
          <p:nvPr/>
        </p:nvGrpSpPr>
        <p:grpSpPr>
          <a:xfrm>
            <a:off x="3416300" y="941389"/>
            <a:ext cx="5365750" cy="5913437"/>
            <a:chOff x="3416300" y="941389"/>
            <a:chExt cx="5365750" cy="5913437"/>
          </a:xfrm>
        </p:grpSpPr>
        <p:grpSp>
          <p:nvGrpSpPr>
            <p:cNvPr id="6" name="Group 7"/>
            <p:cNvGrpSpPr>
              <a:grpSpLocks/>
            </p:cNvGrpSpPr>
            <p:nvPr/>
          </p:nvGrpSpPr>
          <p:grpSpPr bwMode="auto">
            <a:xfrm>
              <a:off x="3416300" y="941389"/>
              <a:ext cx="5365750" cy="5913437"/>
              <a:chOff x="1192" y="473"/>
              <a:chExt cx="3380" cy="3725"/>
            </a:xfrm>
          </p:grpSpPr>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l="1950" t="4062" r="1950" b="21275"/>
              <a:stretch>
                <a:fillRect/>
              </a:stretch>
            </p:blipFill>
            <p:spPr bwMode="auto">
              <a:xfrm>
                <a:off x="1192" y="473"/>
                <a:ext cx="3380" cy="3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p:cNvPicPr>
                <a:picLocks noChangeAspect="1" noChangeArrowheads="1"/>
              </p:cNvPicPr>
              <p:nvPr/>
            </p:nvPicPr>
            <p:blipFill>
              <a:blip r:embed="rId2">
                <a:extLst>
                  <a:ext uri="{28A0092B-C50C-407E-A947-70E740481C1C}">
                    <a14:useLocalDpi xmlns:a14="http://schemas.microsoft.com/office/drawing/2010/main" val="0"/>
                  </a:ext>
                </a:extLst>
              </a:blip>
              <a:srcRect l="39040" t="95514" r="12413" b="1224"/>
              <a:stretch>
                <a:fillRect/>
              </a:stretch>
            </p:blipFill>
            <p:spPr bwMode="auto">
              <a:xfrm>
                <a:off x="2048" y="4046"/>
                <a:ext cx="1661"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Rectangle 8"/>
            <p:cNvSpPr>
              <a:spLocks noChangeArrowheads="1"/>
            </p:cNvSpPr>
            <p:nvPr/>
          </p:nvSpPr>
          <p:spPr bwMode="auto">
            <a:xfrm>
              <a:off x="6398419" y="2324101"/>
              <a:ext cx="1296988" cy="4915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o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9" name="Rectangle 10"/>
            <p:cNvSpPr>
              <a:spLocks noChangeArrowheads="1"/>
            </p:cNvSpPr>
            <p:nvPr/>
          </p:nvSpPr>
          <p:spPr bwMode="auto">
            <a:xfrm>
              <a:off x="6429375" y="5334000"/>
              <a:ext cx="1296988" cy="495300"/>
            </a:xfrm>
            <a:prstGeom prst="rect">
              <a:avLst/>
            </a:prstGeom>
            <a:solidFill>
              <a:schemeClr val="bg1"/>
            </a:solidFill>
            <a:ln>
              <a:noFill/>
            </a:ln>
            <a:extLst/>
          </p:spPr>
          <p:txBody>
            <a:bodyPr lIns="0" tIns="0" rIns="0" bIns="0" anchor="ctr">
              <a:no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pic>
          <p:nvPicPr>
            <p:cNvPr id="10" name="Picture 13"/>
            <p:cNvPicPr>
              <a:picLocks noChangeAspect="1" noChangeArrowheads="1"/>
            </p:cNvPicPr>
            <p:nvPr/>
          </p:nvPicPr>
          <p:blipFill>
            <a:blip r:embed="rId2">
              <a:extLst>
                <a:ext uri="{28A0092B-C50C-407E-A947-70E740481C1C}">
                  <a14:useLocalDpi xmlns:a14="http://schemas.microsoft.com/office/drawing/2010/main" val="0"/>
                </a:ext>
              </a:extLst>
            </a:blip>
            <a:srcRect l="22307" t="56276" r="75191" b="41780"/>
            <a:stretch>
              <a:fillRect/>
            </a:stretch>
          </p:blipFill>
          <p:spPr bwMode="auto">
            <a:xfrm>
              <a:off x="3998913" y="2955926"/>
              <a:ext cx="139700" cy="14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662940807"/>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p:txBody>
          <a:bodyPr/>
          <a:lstStyle/>
          <a:p>
            <a:r>
              <a:rPr lang="en-US" smtClean="0"/>
              <a:t>Dynamic Partitioning Placement Algorithm</a:t>
            </a:r>
          </a:p>
        </p:txBody>
      </p:sp>
      <p:sp>
        <p:nvSpPr>
          <p:cNvPr id="663555" name="Rectangle 3"/>
          <p:cNvSpPr>
            <a:spLocks noGrp="1" noChangeArrowheads="1"/>
          </p:cNvSpPr>
          <p:nvPr>
            <p:ph type="body" idx="13"/>
          </p:nvPr>
        </p:nvSpPr>
        <p:spPr>
          <a:xfrm>
            <a:off x="173038" y="1189038"/>
            <a:ext cx="11844337" cy="5564187"/>
          </a:xfrm>
        </p:spPr>
        <p:txBody>
          <a:bodyPr/>
          <a:lstStyle/>
          <a:p>
            <a:r>
              <a:rPr lang="en-US" dirty="0" smtClean="0"/>
              <a:t>Next-fit</a:t>
            </a:r>
          </a:p>
          <a:p>
            <a:pPr lvl="1"/>
            <a:r>
              <a:rPr lang="en-US" dirty="0" smtClean="0"/>
              <a:t>Scans memory from the location of the last placement</a:t>
            </a:r>
          </a:p>
          <a:p>
            <a:pPr lvl="1"/>
            <a:r>
              <a:rPr lang="en-US" dirty="0" smtClean="0"/>
              <a:t>More often allocate a block of memory at the end of memory where the largest block is found</a:t>
            </a:r>
          </a:p>
          <a:p>
            <a:pPr lvl="1"/>
            <a:r>
              <a:rPr lang="en-US" dirty="0" smtClean="0"/>
              <a:t>The largest block of memory is broken up into smaller blocks</a:t>
            </a:r>
          </a:p>
          <a:p>
            <a:pPr lvl="1"/>
            <a:r>
              <a:rPr lang="en-US" dirty="0" smtClean="0"/>
              <a:t>Compaction is required to obtain a large block at the end of </a:t>
            </a:r>
            <a:r>
              <a:rPr lang="en-US" dirty="0" smtClean="0"/>
              <a:t>memory</a:t>
            </a:r>
            <a:endParaRPr lang="en-US" dirty="0" smtClean="0"/>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DB39728-40D8-46B1-B8D3-C030612F8974}" type="slidenum">
              <a:rPr lang="en-US" altLang="en-US" smtClean="0"/>
              <a:pPr/>
              <a:t>26</a:t>
            </a:fld>
            <a:endParaRPr lang="en-US" altLang="en-US"/>
          </a:p>
        </p:txBody>
      </p:sp>
    </p:spTree>
    <p:extLst>
      <p:ext uri="{BB962C8B-B14F-4D97-AF65-F5344CB8AC3E}">
        <p14:creationId xmlns:p14="http://schemas.microsoft.com/office/powerpoint/2010/main" val="3064022849"/>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lstStyle/>
          <a:p>
            <a:r>
              <a:rPr lang="en-US" smtClean="0"/>
              <a:t>Dynamic Partitioning Placement Algorithm</a:t>
            </a:r>
          </a:p>
        </p:txBody>
      </p:sp>
      <p:sp>
        <p:nvSpPr>
          <p:cNvPr id="661507" name="Rectangle 3"/>
          <p:cNvSpPr>
            <a:spLocks noGrp="1" noChangeArrowheads="1"/>
          </p:cNvSpPr>
          <p:nvPr>
            <p:ph type="body" idx="13"/>
          </p:nvPr>
        </p:nvSpPr>
        <p:spPr>
          <a:xfrm>
            <a:off x="173038" y="1189038"/>
            <a:ext cx="11844337" cy="5564187"/>
          </a:xfrm>
        </p:spPr>
        <p:txBody>
          <a:bodyPr>
            <a:normAutofit/>
          </a:bodyPr>
          <a:lstStyle/>
          <a:p>
            <a:endParaRPr lang="en-US" dirty="0" smtClean="0"/>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ACAB299-6943-41BA-82A6-7101FFBC03FB}" type="slidenum">
              <a:rPr lang="en-US" altLang="en-US" smtClean="0"/>
              <a:pPr/>
              <a:t>27</a:t>
            </a:fld>
            <a:endParaRPr lang="en-US" altLang="en-US"/>
          </a:p>
        </p:txBody>
      </p:sp>
      <p:grpSp>
        <p:nvGrpSpPr>
          <p:cNvPr id="3" name="Group 2"/>
          <p:cNvGrpSpPr/>
          <p:nvPr/>
        </p:nvGrpSpPr>
        <p:grpSpPr>
          <a:xfrm>
            <a:off x="3416300" y="941389"/>
            <a:ext cx="5365750" cy="5913437"/>
            <a:chOff x="3416300" y="941389"/>
            <a:chExt cx="5365750" cy="5913437"/>
          </a:xfrm>
        </p:grpSpPr>
        <p:grpSp>
          <p:nvGrpSpPr>
            <p:cNvPr id="6" name="Group 7"/>
            <p:cNvGrpSpPr>
              <a:grpSpLocks/>
            </p:cNvGrpSpPr>
            <p:nvPr/>
          </p:nvGrpSpPr>
          <p:grpSpPr bwMode="auto">
            <a:xfrm>
              <a:off x="3416300" y="941389"/>
              <a:ext cx="5365750" cy="5913437"/>
              <a:chOff x="1192" y="473"/>
              <a:chExt cx="3380" cy="3725"/>
            </a:xfrm>
          </p:grpSpPr>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l="1950" t="4062" r="1950" b="21275"/>
              <a:stretch>
                <a:fillRect/>
              </a:stretch>
            </p:blipFill>
            <p:spPr bwMode="auto">
              <a:xfrm>
                <a:off x="1192" y="473"/>
                <a:ext cx="3380" cy="3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p:cNvPicPr>
                <a:picLocks noChangeAspect="1" noChangeArrowheads="1"/>
              </p:cNvPicPr>
              <p:nvPr/>
            </p:nvPicPr>
            <p:blipFill>
              <a:blip r:embed="rId2">
                <a:extLst>
                  <a:ext uri="{28A0092B-C50C-407E-A947-70E740481C1C}">
                    <a14:useLocalDpi xmlns:a14="http://schemas.microsoft.com/office/drawing/2010/main" val="0"/>
                  </a:ext>
                </a:extLst>
              </a:blip>
              <a:srcRect l="39040" t="95514" r="12413" b="1224"/>
              <a:stretch>
                <a:fillRect/>
              </a:stretch>
            </p:blipFill>
            <p:spPr bwMode="auto">
              <a:xfrm>
                <a:off x="2048" y="4046"/>
                <a:ext cx="1661"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Rectangle 8"/>
            <p:cNvSpPr>
              <a:spLocks noChangeArrowheads="1"/>
            </p:cNvSpPr>
            <p:nvPr/>
          </p:nvSpPr>
          <p:spPr bwMode="auto">
            <a:xfrm>
              <a:off x="6429375" y="1808164"/>
              <a:ext cx="1296988" cy="276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8" name="Rectangle 9"/>
            <p:cNvSpPr>
              <a:spLocks noChangeArrowheads="1"/>
            </p:cNvSpPr>
            <p:nvPr/>
          </p:nvSpPr>
          <p:spPr bwMode="auto">
            <a:xfrm>
              <a:off x="6429375" y="1522414"/>
              <a:ext cx="617538" cy="276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9" name="Rectangle 10"/>
            <p:cNvSpPr>
              <a:spLocks noChangeArrowheads="1"/>
            </p:cNvSpPr>
            <p:nvPr/>
          </p:nvSpPr>
          <p:spPr bwMode="auto">
            <a:xfrm>
              <a:off x="6416675" y="2338319"/>
              <a:ext cx="1296988" cy="495300"/>
            </a:xfrm>
            <a:prstGeom prst="rect">
              <a:avLst/>
            </a:prstGeom>
            <a:solidFill>
              <a:schemeClr val="bg1"/>
            </a:solidFill>
            <a:ln>
              <a:noFill/>
            </a:ln>
            <a:extLst/>
          </p:spPr>
          <p:txBody>
            <a:bodyPr lIns="0" tIns="0" rIns="0" bIns="0" anchor="ctr">
              <a:no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pic>
          <p:nvPicPr>
            <p:cNvPr id="10" name="Picture 13"/>
            <p:cNvPicPr>
              <a:picLocks noChangeAspect="1" noChangeArrowheads="1"/>
            </p:cNvPicPr>
            <p:nvPr/>
          </p:nvPicPr>
          <p:blipFill>
            <a:blip r:embed="rId2">
              <a:extLst>
                <a:ext uri="{28A0092B-C50C-407E-A947-70E740481C1C}">
                  <a14:useLocalDpi xmlns:a14="http://schemas.microsoft.com/office/drawing/2010/main" val="0"/>
                </a:ext>
              </a:extLst>
            </a:blip>
            <a:srcRect l="22307" t="56276" r="75191" b="41780"/>
            <a:stretch>
              <a:fillRect/>
            </a:stretch>
          </p:blipFill>
          <p:spPr bwMode="auto">
            <a:xfrm>
              <a:off x="3998913" y="2955926"/>
              <a:ext cx="139700" cy="14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693986013"/>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lstStyle/>
          <a:p>
            <a:r>
              <a:rPr lang="en-US" dirty="0" smtClean="0"/>
              <a:t>Memory Partitioning</a:t>
            </a:r>
          </a:p>
        </p:txBody>
      </p:sp>
      <p:sp>
        <p:nvSpPr>
          <p:cNvPr id="652291" name="Rectangle 3"/>
          <p:cNvSpPr>
            <a:spLocks noGrp="1" noChangeArrowheads="1"/>
          </p:cNvSpPr>
          <p:nvPr>
            <p:ph type="body" idx="13"/>
          </p:nvPr>
        </p:nvSpPr>
        <p:spPr>
          <a:xfrm>
            <a:off x="173038" y="1189038"/>
            <a:ext cx="11844337" cy="5564187"/>
          </a:xfrm>
        </p:spPr>
        <p:txBody>
          <a:bodyPr>
            <a:normAutofit/>
          </a:bodyPr>
          <a:lstStyle/>
          <a:p>
            <a:endParaRPr lang="en-US" dirty="0" smtClean="0"/>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F1E133-5782-4D23-8626-96A06255DEFE}" type="slidenum">
              <a:rPr lang="en-US" altLang="en-US" smtClean="0"/>
              <a:pPr/>
              <a:t>28</a:t>
            </a:fld>
            <a:endParaRPr lang="en-US" altLang="en-US"/>
          </a:p>
        </p:txBody>
      </p:sp>
      <p:graphicFrame>
        <p:nvGraphicFramePr>
          <p:cNvPr id="2" name="Table 1"/>
          <p:cNvGraphicFramePr>
            <a:graphicFrameLocks noGrp="1"/>
          </p:cNvGraphicFramePr>
          <p:nvPr>
            <p:extLst>
              <p:ext uri="{D42A27DB-BD31-4B8C-83A1-F6EECF244321}">
                <p14:modId xmlns:p14="http://schemas.microsoft.com/office/powerpoint/2010/main" val="3716398861"/>
              </p:ext>
            </p:extLst>
          </p:nvPr>
        </p:nvGraphicFramePr>
        <p:xfrm>
          <a:off x="206375" y="1208088"/>
          <a:ext cx="11811000" cy="5230368"/>
        </p:xfrm>
        <a:graphic>
          <a:graphicData uri="http://schemas.openxmlformats.org/drawingml/2006/table">
            <a:tbl>
              <a:tblPr firstRow="1" bandRow="1">
                <a:tableStyleId>{5C22544A-7EE6-4342-B048-85BDC9FD1C3A}</a:tableStyleId>
              </a:tblPr>
              <a:tblGrid>
                <a:gridCol w="2432050"/>
                <a:gridCol w="3352800"/>
                <a:gridCol w="3013075"/>
                <a:gridCol w="3013075"/>
              </a:tblGrid>
              <a:tr h="370840">
                <a:tc>
                  <a:txBody>
                    <a:bodyPr/>
                    <a:lstStyle/>
                    <a:p>
                      <a:pPr algn="just"/>
                      <a:r>
                        <a:rPr lang="en-GB" sz="2400" b="0" dirty="0" smtClean="0">
                          <a:solidFill>
                            <a:schemeClr val="tx1"/>
                          </a:solidFill>
                          <a:latin typeface="Arial" panose="020B0604020202020204" pitchFamily="34" charset="0"/>
                          <a:cs typeface="Arial" panose="020B0604020202020204" pitchFamily="34" charset="0"/>
                        </a:rPr>
                        <a:t>Techniques</a:t>
                      </a:r>
                      <a:endParaRPr lang="en-GB" sz="2400" b="0" dirty="0">
                        <a:solidFill>
                          <a:schemeClr val="tx1"/>
                        </a:solidFill>
                        <a:latin typeface="Arial" panose="020B0604020202020204" pitchFamily="34" charset="0"/>
                        <a:cs typeface="Arial" panose="020B0604020202020204" pitchFamily="34" charset="0"/>
                      </a:endParaRPr>
                    </a:p>
                  </a:txBody>
                  <a:tcPr marL="18288" marR="18288" marT="18288" marB="18288" anchor="ctr">
                    <a:solidFill>
                      <a:srgbClr val="E8E9F0"/>
                    </a:solidFill>
                  </a:tcPr>
                </a:tc>
                <a:tc>
                  <a:txBody>
                    <a:bodyPr/>
                    <a:lstStyle/>
                    <a:p>
                      <a:pPr algn="just"/>
                      <a:r>
                        <a:rPr lang="en-GB" sz="2400" b="0" dirty="0" smtClean="0">
                          <a:solidFill>
                            <a:schemeClr val="tx1"/>
                          </a:solidFill>
                          <a:latin typeface="Arial" panose="020B0604020202020204" pitchFamily="34" charset="0"/>
                          <a:cs typeface="Arial" panose="020B0604020202020204" pitchFamily="34" charset="0"/>
                        </a:rPr>
                        <a:t>Description</a:t>
                      </a:r>
                      <a:endParaRPr lang="en-GB" sz="2400" b="0" dirty="0">
                        <a:solidFill>
                          <a:schemeClr val="tx1"/>
                        </a:solidFill>
                        <a:latin typeface="Arial" panose="020B0604020202020204" pitchFamily="34" charset="0"/>
                        <a:cs typeface="Arial" panose="020B0604020202020204" pitchFamily="34" charset="0"/>
                      </a:endParaRPr>
                    </a:p>
                  </a:txBody>
                  <a:tcPr marL="18288" marR="18288" marT="18288" marB="18288" anchor="ctr">
                    <a:solidFill>
                      <a:srgbClr val="E8E9F0"/>
                    </a:solidFill>
                  </a:tcPr>
                </a:tc>
                <a:tc>
                  <a:txBody>
                    <a:bodyPr/>
                    <a:lstStyle/>
                    <a:p>
                      <a:pPr algn="just"/>
                      <a:r>
                        <a:rPr lang="en-GB" sz="2400" b="0" dirty="0" smtClean="0">
                          <a:solidFill>
                            <a:schemeClr val="tx1"/>
                          </a:solidFill>
                          <a:latin typeface="Arial" panose="020B0604020202020204" pitchFamily="34" charset="0"/>
                          <a:cs typeface="Arial" panose="020B0604020202020204" pitchFamily="34" charset="0"/>
                        </a:rPr>
                        <a:t>Strengths</a:t>
                      </a:r>
                      <a:endParaRPr lang="en-GB" sz="2400" b="0" dirty="0">
                        <a:solidFill>
                          <a:schemeClr val="tx1"/>
                        </a:solidFill>
                        <a:latin typeface="Arial" panose="020B0604020202020204" pitchFamily="34" charset="0"/>
                        <a:cs typeface="Arial" panose="020B0604020202020204" pitchFamily="34" charset="0"/>
                      </a:endParaRPr>
                    </a:p>
                  </a:txBody>
                  <a:tcPr marL="18288" marR="18288" marT="18288" marB="18288" anchor="ctr">
                    <a:solidFill>
                      <a:srgbClr val="E8E9F0"/>
                    </a:solidFill>
                  </a:tcPr>
                </a:tc>
                <a:tc>
                  <a:txBody>
                    <a:bodyPr/>
                    <a:lstStyle/>
                    <a:p>
                      <a:pPr algn="just"/>
                      <a:r>
                        <a:rPr lang="en-GB" sz="2400" b="0" dirty="0" smtClean="0">
                          <a:solidFill>
                            <a:schemeClr val="tx1"/>
                          </a:solidFill>
                          <a:latin typeface="Arial" panose="020B0604020202020204" pitchFamily="34" charset="0"/>
                          <a:cs typeface="Arial" panose="020B0604020202020204" pitchFamily="34" charset="0"/>
                        </a:rPr>
                        <a:t>Weaknesses</a:t>
                      </a:r>
                      <a:endParaRPr lang="en-GB" sz="2400" b="0" dirty="0">
                        <a:solidFill>
                          <a:schemeClr val="tx1"/>
                        </a:solidFill>
                        <a:latin typeface="Arial" panose="020B0604020202020204" pitchFamily="34" charset="0"/>
                        <a:cs typeface="Arial" panose="020B0604020202020204" pitchFamily="34" charset="0"/>
                      </a:endParaRPr>
                    </a:p>
                  </a:txBody>
                  <a:tcPr marL="18288" marR="18288" marT="18288" marB="18288" anchor="ctr">
                    <a:solidFill>
                      <a:srgbClr val="E8E9F0"/>
                    </a:solidFill>
                  </a:tcPr>
                </a:tc>
              </a:tr>
              <a:tr h="370840">
                <a:tc>
                  <a:txBody>
                    <a:bodyPr/>
                    <a:lstStyle/>
                    <a:p>
                      <a:pPr algn="just"/>
                      <a:r>
                        <a:rPr lang="en-GB" sz="2400" dirty="0" smtClean="0">
                          <a:solidFill>
                            <a:schemeClr val="tx1"/>
                          </a:solidFill>
                          <a:latin typeface="Arial" panose="020B0604020202020204" pitchFamily="34" charset="0"/>
                          <a:cs typeface="Arial" panose="020B0604020202020204" pitchFamily="34" charset="0"/>
                        </a:rPr>
                        <a:t>Fixed Partitioning</a:t>
                      </a:r>
                      <a:endParaRPr lang="en-GB" sz="2400" dirty="0">
                        <a:solidFill>
                          <a:schemeClr val="tx1"/>
                        </a:solidFill>
                        <a:latin typeface="Arial" panose="020B0604020202020204" pitchFamily="34" charset="0"/>
                        <a:cs typeface="Arial" panose="020B0604020202020204" pitchFamily="34" charset="0"/>
                      </a:endParaRPr>
                    </a:p>
                  </a:txBody>
                  <a:tcPr marL="18288" marR="18288" marT="18288" marB="18288" anchor="ctr"/>
                </a:tc>
                <a:tc>
                  <a:txBody>
                    <a:bodyPr/>
                    <a:lstStyle/>
                    <a:p>
                      <a:pPr algn="l"/>
                      <a:r>
                        <a:rPr lang="en-GB" sz="2400" dirty="0" smtClean="0">
                          <a:solidFill>
                            <a:schemeClr val="tx1"/>
                          </a:solidFill>
                          <a:latin typeface="Arial" panose="020B0604020202020204" pitchFamily="34" charset="0"/>
                          <a:cs typeface="Arial" panose="020B0604020202020204" pitchFamily="34" charset="0"/>
                        </a:rPr>
                        <a:t>Main memory is divided into a number of static partitions at system generation time. A process may be loaded</a:t>
                      </a:r>
                      <a:r>
                        <a:rPr lang="en-GB" sz="2400" baseline="0" dirty="0" smtClean="0">
                          <a:solidFill>
                            <a:schemeClr val="tx1"/>
                          </a:solidFill>
                          <a:latin typeface="Arial" panose="020B0604020202020204" pitchFamily="34" charset="0"/>
                          <a:cs typeface="Arial" panose="020B0604020202020204" pitchFamily="34" charset="0"/>
                        </a:rPr>
                        <a:t> into a partition of equal or greater size.</a:t>
                      </a:r>
                      <a:endParaRPr lang="en-GB" sz="2400" dirty="0">
                        <a:solidFill>
                          <a:schemeClr val="tx1"/>
                        </a:solidFill>
                        <a:latin typeface="Arial" panose="020B0604020202020204" pitchFamily="34" charset="0"/>
                        <a:cs typeface="Arial" panose="020B0604020202020204" pitchFamily="34" charset="0"/>
                      </a:endParaRPr>
                    </a:p>
                  </a:txBody>
                  <a:tcPr marL="18288" marR="18288" marT="18288" marB="18288"/>
                </a:tc>
                <a:tc>
                  <a:txBody>
                    <a:bodyPr/>
                    <a:lstStyle/>
                    <a:p>
                      <a:pPr algn="l"/>
                      <a:r>
                        <a:rPr lang="en-GB" sz="2400" dirty="0" smtClean="0">
                          <a:solidFill>
                            <a:schemeClr val="tx1"/>
                          </a:solidFill>
                          <a:latin typeface="Arial" panose="020B0604020202020204" pitchFamily="34" charset="0"/>
                          <a:cs typeface="Arial" panose="020B0604020202020204" pitchFamily="34" charset="0"/>
                        </a:rPr>
                        <a:t>Simple to implement, little operating system overhead.</a:t>
                      </a:r>
                      <a:endParaRPr lang="en-GB" sz="2400" dirty="0">
                        <a:solidFill>
                          <a:schemeClr val="tx1"/>
                        </a:solidFill>
                        <a:latin typeface="Arial" panose="020B0604020202020204" pitchFamily="34" charset="0"/>
                        <a:cs typeface="Arial" panose="020B0604020202020204" pitchFamily="34" charset="0"/>
                      </a:endParaRPr>
                    </a:p>
                  </a:txBody>
                  <a:tcPr marL="18288" marR="18288" marT="18288" marB="18288"/>
                </a:tc>
                <a:tc>
                  <a:txBody>
                    <a:bodyPr/>
                    <a:lstStyle/>
                    <a:p>
                      <a:pPr algn="l"/>
                      <a:r>
                        <a:rPr lang="en-GB" sz="2400" dirty="0" smtClean="0">
                          <a:solidFill>
                            <a:schemeClr val="tx1"/>
                          </a:solidFill>
                          <a:latin typeface="Arial" panose="020B0604020202020204" pitchFamily="34" charset="0"/>
                          <a:cs typeface="Arial" panose="020B0604020202020204" pitchFamily="34" charset="0"/>
                        </a:rPr>
                        <a:t>Inefficient use of memory due to internal fragmentation, maximum</a:t>
                      </a:r>
                      <a:r>
                        <a:rPr lang="en-GB" sz="2400" baseline="0" dirty="0" smtClean="0">
                          <a:solidFill>
                            <a:schemeClr val="tx1"/>
                          </a:solidFill>
                          <a:latin typeface="Arial" panose="020B0604020202020204" pitchFamily="34" charset="0"/>
                          <a:cs typeface="Arial" panose="020B0604020202020204" pitchFamily="34" charset="0"/>
                        </a:rPr>
                        <a:t> number of active processes is fixed.</a:t>
                      </a:r>
                      <a:endParaRPr lang="en-GB" sz="2400" dirty="0">
                        <a:solidFill>
                          <a:schemeClr val="tx1"/>
                        </a:solidFill>
                        <a:latin typeface="Arial" panose="020B0604020202020204" pitchFamily="34" charset="0"/>
                        <a:cs typeface="Arial" panose="020B0604020202020204" pitchFamily="34" charset="0"/>
                      </a:endParaRPr>
                    </a:p>
                  </a:txBody>
                  <a:tcPr marL="18288" marR="18288" marT="18288" marB="18288"/>
                </a:tc>
              </a:tr>
              <a:tr h="370840">
                <a:tc>
                  <a:txBody>
                    <a:bodyPr/>
                    <a:lstStyle/>
                    <a:p>
                      <a:pPr algn="just"/>
                      <a:r>
                        <a:rPr lang="en-GB" sz="2400" dirty="0" smtClean="0">
                          <a:solidFill>
                            <a:schemeClr val="tx1"/>
                          </a:solidFill>
                          <a:latin typeface="Arial" panose="020B0604020202020204" pitchFamily="34" charset="0"/>
                          <a:cs typeface="Arial" panose="020B0604020202020204" pitchFamily="34" charset="0"/>
                        </a:rPr>
                        <a:t>Dynamic Partitioning</a:t>
                      </a:r>
                      <a:endParaRPr lang="en-GB" sz="2400" dirty="0">
                        <a:solidFill>
                          <a:schemeClr val="tx1"/>
                        </a:solidFill>
                        <a:latin typeface="Arial" panose="020B0604020202020204" pitchFamily="34" charset="0"/>
                        <a:cs typeface="Arial" panose="020B0604020202020204" pitchFamily="34" charset="0"/>
                      </a:endParaRPr>
                    </a:p>
                  </a:txBody>
                  <a:tcPr marL="18288" marR="18288" marT="18288" marB="18288" anchor="ctr"/>
                </a:tc>
                <a:tc>
                  <a:txBody>
                    <a:bodyPr/>
                    <a:lstStyle/>
                    <a:p>
                      <a:pPr algn="l"/>
                      <a:r>
                        <a:rPr lang="en-GB" sz="2400" dirty="0" smtClean="0">
                          <a:solidFill>
                            <a:schemeClr val="tx1"/>
                          </a:solidFill>
                          <a:latin typeface="Arial" panose="020B0604020202020204" pitchFamily="34" charset="0"/>
                          <a:cs typeface="Arial" panose="020B0604020202020204" pitchFamily="34" charset="0"/>
                        </a:rPr>
                        <a:t>Partitions are created dynamically,</a:t>
                      </a:r>
                      <a:r>
                        <a:rPr lang="en-GB" sz="2400" baseline="0" dirty="0" smtClean="0">
                          <a:solidFill>
                            <a:schemeClr val="tx1"/>
                          </a:solidFill>
                          <a:latin typeface="Arial" panose="020B0604020202020204" pitchFamily="34" charset="0"/>
                          <a:cs typeface="Arial" panose="020B0604020202020204" pitchFamily="34" charset="0"/>
                        </a:rPr>
                        <a:t> so that each process is loaded into a partition of exactly the same size as that process.</a:t>
                      </a:r>
                      <a:endParaRPr lang="en-GB" sz="2400" dirty="0">
                        <a:solidFill>
                          <a:schemeClr val="tx1"/>
                        </a:solidFill>
                        <a:latin typeface="Arial" panose="020B0604020202020204" pitchFamily="34" charset="0"/>
                        <a:cs typeface="Arial" panose="020B0604020202020204" pitchFamily="34" charset="0"/>
                      </a:endParaRPr>
                    </a:p>
                  </a:txBody>
                  <a:tcPr marL="18288" marR="18288" marT="18288" marB="18288"/>
                </a:tc>
                <a:tc>
                  <a:txBody>
                    <a:bodyPr/>
                    <a:lstStyle/>
                    <a:p>
                      <a:pPr algn="l"/>
                      <a:r>
                        <a:rPr lang="en-GB" sz="2400" dirty="0" smtClean="0">
                          <a:solidFill>
                            <a:schemeClr val="tx1"/>
                          </a:solidFill>
                          <a:latin typeface="Arial" panose="020B0604020202020204" pitchFamily="34" charset="0"/>
                          <a:cs typeface="Arial" panose="020B0604020202020204" pitchFamily="34" charset="0"/>
                        </a:rPr>
                        <a:t>No internal fragmentation,</a:t>
                      </a:r>
                      <a:r>
                        <a:rPr lang="en-GB" sz="2400" baseline="0" dirty="0" smtClean="0">
                          <a:solidFill>
                            <a:schemeClr val="tx1"/>
                          </a:solidFill>
                          <a:latin typeface="Arial" panose="020B0604020202020204" pitchFamily="34" charset="0"/>
                          <a:cs typeface="Arial" panose="020B0604020202020204" pitchFamily="34" charset="0"/>
                        </a:rPr>
                        <a:t> more efficient use of main memory.</a:t>
                      </a:r>
                      <a:endParaRPr lang="en-GB" sz="2400" dirty="0">
                        <a:solidFill>
                          <a:schemeClr val="tx1"/>
                        </a:solidFill>
                        <a:latin typeface="Arial" panose="020B0604020202020204" pitchFamily="34" charset="0"/>
                        <a:cs typeface="Arial" panose="020B0604020202020204" pitchFamily="34" charset="0"/>
                      </a:endParaRPr>
                    </a:p>
                  </a:txBody>
                  <a:tcPr marL="18288" marR="18288" marT="18288" marB="18288"/>
                </a:tc>
                <a:tc>
                  <a:txBody>
                    <a:bodyPr/>
                    <a:lstStyle/>
                    <a:p>
                      <a:pPr algn="l"/>
                      <a:r>
                        <a:rPr lang="en-GB" sz="2400" dirty="0" smtClean="0">
                          <a:solidFill>
                            <a:schemeClr val="tx1"/>
                          </a:solidFill>
                          <a:latin typeface="Arial" panose="020B0604020202020204" pitchFamily="34" charset="0"/>
                          <a:cs typeface="Arial" panose="020B0604020202020204" pitchFamily="34" charset="0"/>
                        </a:rPr>
                        <a:t>Inefficient use of processor due to the need for compaction to counter external fragmentation.</a:t>
                      </a:r>
                      <a:endParaRPr lang="en-GB" sz="2400" dirty="0">
                        <a:solidFill>
                          <a:schemeClr val="tx1"/>
                        </a:solidFill>
                        <a:latin typeface="Arial" panose="020B0604020202020204" pitchFamily="34" charset="0"/>
                        <a:cs typeface="Arial" panose="020B0604020202020204" pitchFamily="34" charset="0"/>
                      </a:endParaRPr>
                    </a:p>
                  </a:txBody>
                  <a:tcPr marL="18288" marR="18288" marT="18288" marB="18288"/>
                </a:tc>
              </a:tr>
            </a:tbl>
          </a:graphicData>
        </a:graphic>
      </p:graphicFrame>
    </p:spTree>
    <p:extLst>
      <p:ext uri="{BB962C8B-B14F-4D97-AF65-F5344CB8AC3E}">
        <p14:creationId xmlns:p14="http://schemas.microsoft.com/office/powerpoint/2010/main" val="4274350784"/>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r>
              <a:rPr lang="en-US" smtClean="0"/>
              <a:t>Buddy System</a:t>
            </a:r>
          </a:p>
        </p:txBody>
      </p:sp>
      <p:sp>
        <p:nvSpPr>
          <p:cNvPr id="665603" name="Rectangle 3"/>
          <p:cNvSpPr>
            <a:spLocks noGrp="1" noChangeArrowheads="1"/>
          </p:cNvSpPr>
          <p:nvPr>
            <p:ph type="body" idx="13"/>
          </p:nvPr>
        </p:nvSpPr>
        <p:spPr>
          <a:xfrm>
            <a:off x="173038" y="1189038"/>
            <a:ext cx="11844337" cy="5564187"/>
          </a:xfrm>
        </p:spPr>
        <p:txBody>
          <a:bodyPr>
            <a:normAutofit/>
          </a:bodyPr>
          <a:lstStyle/>
          <a:p>
            <a:r>
              <a:rPr lang="en-US" dirty="0" smtClean="0"/>
              <a:t>Memory blocks are available of size 2</a:t>
            </a:r>
            <a:r>
              <a:rPr lang="en-US" baseline="30000" dirty="0" smtClean="0"/>
              <a:t>K</a:t>
            </a:r>
            <a:r>
              <a:rPr lang="en-US" dirty="0" smtClean="0"/>
              <a:t>, L ≤ K ≤ U</a:t>
            </a:r>
          </a:p>
          <a:p>
            <a:pPr lvl="1"/>
            <a:r>
              <a:rPr lang="en-US" dirty="0" smtClean="0"/>
              <a:t>2</a:t>
            </a:r>
            <a:r>
              <a:rPr lang="en-US" baseline="30000" dirty="0" smtClean="0"/>
              <a:t>L</a:t>
            </a:r>
            <a:r>
              <a:rPr lang="en-US" dirty="0" smtClean="0"/>
              <a:t> = smallest size block</a:t>
            </a:r>
          </a:p>
          <a:p>
            <a:pPr lvl="1"/>
            <a:r>
              <a:rPr lang="en-US" dirty="0" smtClean="0"/>
              <a:t>2</a:t>
            </a:r>
            <a:r>
              <a:rPr lang="en-US" baseline="30000" dirty="0" smtClean="0"/>
              <a:t>U</a:t>
            </a:r>
            <a:r>
              <a:rPr lang="en-US" dirty="0" smtClean="0"/>
              <a:t> = largest size block, generally is the entire memory available</a:t>
            </a:r>
          </a:p>
          <a:p>
            <a:r>
              <a:rPr lang="en-US" dirty="0" smtClean="0"/>
              <a:t>Entire space available is treated as a single block of </a:t>
            </a:r>
            <a:r>
              <a:rPr lang="en-US" dirty="0" smtClean="0"/>
              <a:t>2</a:t>
            </a:r>
            <a:r>
              <a:rPr lang="en-US" baseline="30000" dirty="0" smtClean="0"/>
              <a:t>U</a:t>
            </a:r>
            <a:endParaRPr lang="en-US" baseline="30000" dirty="0" smtClean="0"/>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9C2C5C-8A0F-4CA3-94FE-39960805F874}" type="slidenum">
              <a:rPr lang="en-US" altLang="en-US" smtClean="0"/>
              <a:pPr/>
              <a:t>29</a:t>
            </a:fld>
            <a:endParaRPr lang="en-US" altLang="en-US"/>
          </a:p>
        </p:txBody>
      </p:sp>
    </p:spTree>
    <p:extLst>
      <p:ext uri="{BB962C8B-B14F-4D97-AF65-F5344CB8AC3E}">
        <p14:creationId xmlns:p14="http://schemas.microsoft.com/office/powerpoint/2010/main" val="477345169"/>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r>
              <a:rPr lang="en-US" smtClean="0"/>
              <a:t>Memory Management</a:t>
            </a:r>
          </a:p>
        </p:txBody>
      </p:sp>
      <p:sp>
        <p:nvSpPr>
          <p:cNvPr id="646147" name="Rectangle 3"/>
          <p:cNvSpPr>
            <a:spLocks noGrp="1" noChangeArrowheads="1"/>
          </p:cNvSpPr>
          <p:nvPr>
            <p:ph type="body" idx="13"/>
          </p:nvPr>
        </p:nvSpPr>
        <p:spPr>
          <a:xfrm>
            <a:off x="173038" y="1189038"/>
            <a:ext cx="11844337" cy="5564187"/>
          </a:xfrm>
        </p:spPr>
        <p:txBody>
          <a:bodyPr/>
          <a:lstStyle/>
          <a:p>
            <a:r>
              <a:rPr lang="en-US" smtClean="0"/>
              <a:t>Subdividing memory to accommodate multiple processes (multiprogramming system)</a:t>
            </a:r>
          </a:p>
          <a:p>
            <a:r>
              <a:rPr lang="en-US" smtClean="0"/>
              <a:t>Memory needs to be allocated to ensure a reasonable supply of ready processes to consume available processor time</a:t>
            </a:r>
          </a:p>
          <a:p>
            <a:pPr lvl="1"/>
            <a:r>
              <a:rPr lang="en-US" smtClean="0"/>
              <a:t>If only a few processes are in memory and most of the time waiting for I/O </a:t>
            </a:r>
            <a:r>
              <a:rPr lang="en-US" smtClean="0">
                <a:sym typeface="Symbol" pitchFamily="18" charset="2"/>
              </a:rPr>
              <a:t> processor will be idle</a:t>
            </a:r>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D05764-7531-4ACD-966A-AE2FD06FC114}" type="slidenum">
              <a:rPr lang="en-US" altLang="en-US" smtClean="0"/>
              <a:pPr/>
              <a:t>3</a:t>
            </a:fld>
            <a:endParaRPr lang="en-US" altLang="en-US"/>
          </a:p>
        </p:txBody>
      </p:sp>
    </p:spTree>
    <p:extLst>
      <p:ext uri="{BB962C8B-B14F-4D97-AF65-F5344CB8AC3E}">
        <p14:creationId xmlns:p14="http://schemas.microsoft.com/office/powerpoint/2010/main" val="413096213"/>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r>
              <a:rPr lang="en-US" smtClean="0"/>
              <a:t>Buddy System</a:t>
            </a:r>
          </a:p>
        </p:txBody>
      </p:sp>
      <p:sp>
        <p:nvSpPr>
          <p:cNvPr id="665603" name="Rectangle 3"/>
          <p:cNvSpPr>
            <a:spLocks noGrp="1" noChangeArrowheads="1"/>
          </p:cNvSpPr>
          <p:nvPr>
            <p:ph type="body" idx="13"/>
          </p:nvPr>
        </p:nvSpPr>
        <p:spPr>
          <a:xfrm>
            <a:off x="173038" y="1189038"/>
            <a:ext cx="11844337" cy="5564187"/>
          </a:xfrm>
        </p:spPr>
        <p:txBody>
          <a:bodyPr>
            <a:normAutofit/>
          </a:bodyPr>
          <a:lstStyle/>
          <a:p>
            <a:r>
              <a:rPr lang="en-US" dirty="0" smtClean="0"/>
              <a:t>If </a:t>
            </a:r>
            <a:r>
              <a:rPr lang="en-US" dirty="0" smtClean="0"/>
              <a:t>a request of size s such that 2</a:t>
            </a:r>
            <a:r>
              <a:rPr lang="en-US" baseline="30000" dirty="0" smtClean="0"/>
              <a:t>U-1</a:t>
            </a:r>
            <a:r>
              <a:rPr lang="en-US" dirty="0" smtClean="0"/>
              <a:t> &lt; s &lt;= 2</a:t>
            </a:r>
            <a:r>
              <a:rPr lang="en-US" baseline="30000" dirty="0" smtClean="0"/>
              <a:t>U</a:t>
            </a:r>
            <a:r>
              <a:rPr lang="en-US" dirty="0" smtClean="0"/>
              <a:t>, entire block is allocated</a:t>
            </a:r>
          </a:p>
          <a:p>
            <a:pPr lvl="1"/>
            <a:r>
              <a:rPr lang="en-US" dirty="0" smtClean="0"/>
              <a:t>Otherwise block is split into two equal buddies</a:t>
            </a:r>
          </a:p>
          <a:p>
            <a:pPr lvl="1"/>
            <a:r>
              <a:rPr lang="en-US" dirty="0" smtClean="0"/>
              <a:t>Process continues until smallest block greater than or equal to s is generated</a:t>
            </a:r>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9C2C5C-8A0F-4CA3-94FE-39960805F874}" type="slidenum">
              <a:rPr lang="en-US" altLang="en-US" smtClean="0"/>
              <a:pPr/>
              <a:t>30</a:t>
            </a:fld>
            <a:endParaRPr lang="en-US" altLang="en-US"/>
          </a:p>
        </p:txBody>
      </p:sp>
    </p:spTree>
    <p:extLst>
      <p:ext uri="{BB962C8B-B14F-4D97-AF65-F5344CB8AC3E}">
        <p14:creationId xmlns:p14="http://schemas.microsoft.com/office/powerpoint/2010/main" val="3198387128"/>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r>
              <a:rPr lang="en-US" smtClean="0"/>
              <a:t>Buddy System</a:t>
            </a:r>
          </a:p>
        </p:txBody>
      </p:sp>
      <p:sp>
        <p:nvSpPr>
          <p:cNvPr id="665603" name="Rectangle 3"/>
          <p:cNvSpPr>
            <a:spLocks noGrp="1" noChangeArrowheads="1"/>
          </p:cNvSpPr>
          <p:nvPr>
            <p:ph type="body" idx="13"/>
          </p:nvPr>
        </p:nvSpPr>
        <p:spPr>
          <a:xfrm>
            <a:off x="173038" y="1189038"/>
            <a:ext cx="11844337" cy="5564187"/>
          </a:xfrm>
        </p:spPr>
        <p:txBody>
          <a:bodyPr>
            <a:normAutofit/>
          </a:bodyPr>
          <a:lstStyle/>
          <a:p>
            <a:endParaRPr lang="en-US" dirty="0" smtClean="0"/>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9C2C5C-8A0F-4CA3-94FE-39960805F874}" type="slidenum">
              <a:rPr lang="en-US" altLang="en-US" smtClean="0"/>
              <a:pPr/>
              <a:t>31</a:t>
            </a:fld>
            <a:endParaRPr lang="en-US" altLang="en-US"/>
          </a:p>
        </p:txBody>
      </p:sp>
      <p:grpSp>
        <p:nvGrpSpPr>
          <p:cNvPr id="5" name="Group 7"/>
          <p:cNvGrpSpPr>
            <a:grpSpLocks/>
          </p:cNvGrpSpPr>
          <p:nvPr/>
        </p:nvGrpSpPr>
        <p:grpSpPr bwMode="auto">
          <a:xfrm>
            <a:off x="1320800" y="1228464"/>
            <a:ext cx="9563100" cy="5485334"/>
            <a:chOff x="146" y="523"/>
            <a:chExt cx="5476" cy="3141"/>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l="922" t="1671" r="3145" b="15604"/>
            <a:stretch>
              <a:fillRect/>
            </a:stretch>
          </p:blipFill>
          <p:spPr bwMode="auto">
            <a:xfrm>
              <a:off x="146" y="523"/>
              <a:ext cx="5476" cy="3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l="8139" t="32828" r="86342" b="63591"/>
            <a:stretch>
              <a:fillRect/>
            </a:stretch>
          </p:blipFill>
          <p:spPr bwMode="auto">
            <a:xfrm>
              <a:off x="566" y="1130"/>
              <a:ext cx="31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72663536"/>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r>
              <a:rPr lang="en-US" smtClean="0"/>
              <a:t>Buddy System</a:t>
            </a:r>
          </a:p>
        </p:txBody>
      </p:sp>
      <p:sp>
        <p:nvSpPr>
          <p:cNvPr id="665603" name="Rectangle 3"/>
          <p:cNvSpPr>
            <a:spLocks noGrp="1" noChangeArrowheads="1"/>
          </p:cNvSpPr>
          <p:nvPr>
            <p:ph type="body" idx="13"/>
          </p:nvPr>
        </p:nvSpPr>
        <p:spPr>
          <a:xfrm>
            <a:off x="173038" y="1189038"/>
            <a:ext cx="11844337" cy="5564187"/>
          </a:xfrm>
        </p:spPr>
        <p:txBody>
          <a:bodyPr>
            <a:normAutofit/>
          </a:bodyPr>
          <a:lstStyle/>
          <a:p>
            <a:endParaRPr lang="en-US" dirty="0" smtClean="0"/>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9C2C5C-8A0F-4CA3-94FE-39960805F874}" type="slidenum">
              <a:rPr lang="en-US" altLang="en-US" smtClean="0"/>
              <a:pPr/>
              <a:t>32</a:t>
            </a:fld>
            <a:endParaRPr lang="en-US" altLang="en-US"/>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b="17967"/>
          <a:stretch>
            <a:fillRect/>
          </a:stretch>
        </p:blipFill>
        <p:spPr>
          <a:xfrm>
            <a:off x="1612899" y="1230438"/>
            <a:ext cx="8966202" cy="5481386"/>
          </a:xfrm>
          <a:prstGeom prst="rect">
            <a:avLst/>
          </a:prstGeom>
        </p:spPr>
      </p:pic>
    </p:spTree>
    <p:extLst>
      <p:ext uri="{BB962C8B-B14F-4D97-AF65-F5344CB8AC3E}">
        <p14:creationId xmlns:p14="http://schemas.microsoft.com/office/powerpoint/2010/main" val="3424638214"/>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smtClean="0"/>
              <a:t>Relocation</a:t>
            </a:r>
          </a:p>
        </p:txBody>
      </p:sp>
      <p:sp>
        <p:nvSpPr>
          <p:cNvPr id="668675" name="Rectangle 3"/>
          <p:cNvSpPr>
            <a:spLocks noGrp="1" noChangeArrowheads="1"/>
          </p:cNvSpPr>
          <p:nvPr>
            <p:ph type="body" idx="13"/>
          </p:nvPr>
        </p:nvSpPr>
        <p:spPr>
          <a:xfrm>
            <a:off x="173038" y="1189038"/>
            <a:ext cx="11844337" cy="5564187"/>
          </a:xfrm>
        </p:spPr>
        <p:txBody>
          <a:bodyPr/>
          <a:lstStyle/>
          <a:p>
            <a:r>
              <a:rPr lang="en-US" dirty="0" smtClean="0"/>
              <a:t>When program loaded into memory the actual (absolute) memory locations are determined</a:t>
            </a:r>
          </a:p>
          <a:p>
            <a:r>
              <a:rPr lang="en-US" dirty="0" smtClean="0"/>
              <a:t>A process may occupy different partitions which means different absolute memory locations during execution (from swapping)</a:t>
            </a:r>
          </a:p>
          <a:p>
            <a:r>
              <a:rPr lang="en-US" dirty="0" smtClean="0"/>
              <a:t>Compaction will also cause a program to occupy </a:t>
            </a:r>
            <a:r>
              <a:rPr lang="en-US" dirty="0" smtClean="0"/>
              <a:t>a different partition which means different absolute memory locations</a:t>
            </a:r>
            <a:endParaRPr lang="en-US" dirty="0" smtClean="0"/>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9007706-E8F3-41E1-B3CC-B0EAF45E3F76}" type="slidenum">
              <a:rPr lang="en-US" altLang="en-US" smtClean="0"/>
              <a:pPr/>
              <a:t>33</a:t>
            </a:fld>
            <a:endParaRPr lang="en-US" altLang="en-US"/>
          </a:p>
        </p:txBody>
      </p:sp>
    </p:spTree>
    <p:extLst>
      <p:ext uri="{BB962C8B-B14F-4D97-AF65-F5344CB8AC3E}">
        <p14:creationId xmlns:p14="http://schemas.microsoft.com/office/powerpoint/2010/main" val="2057794122"/>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dirty="0" smtClean="0"/>
              <a:t>Relocation: </a:t>
            </a:r>
            <a:r>
              <a:rPr lang="en-US" dirty="0" smtClean="0"/>
              <a:t>Types of Addresses</a:t>
            </a:r>
            <a:endParaRPr lang="en-US" dirty="0" smtClean="0"/>
          </a:p>
        </p:txBody>
      </p:sp>
      <p:sp>
        <p:nvSpPr>
          <p:cNvPr id="669699" name="Rectangle 3"/>
          <p:cNvSpPr>
            <a:spLocks noGrp="1" noChangeArrowheads="1"/>
          </p:cNvSpPr>
          <p:nvPr>
            <p:ph type="body" idx="13"/>
          </p:nvPr>
        </p:nvSpPr>
        <p:spPr>
          <a:xfrm>
            <a:off x="173038" y="1189038"/>
            <a:ext cx="11844337" cy="5564187"/>
          </a:xfrm>
        </p:spPr>
        <p:txBody>
          <a:bodyPr>
            <a:normAutofit/>
          </a:bodyPr>
          <a:lstStyle/>
          <a:p>
            <a:r>
              <a:rPr lang="en-US" dirty="0" smtClean="0"/>
              <a:t>Logical</a:t>
            </a:r>
          </a:p>
          <a:p>
            <a:pPr lvl="1"/>
            <a:r>
              <a:rPr lang="en-US" dirty="0" smtClean="0"/>
              <a:t>Reference to a memory location independent of the current assignment of data to memory</a:t>
            </a:r>
          </a:p>
          <a:p>
            <a:pPr lvl="1"/>
            <a:r>
              <a:rPr lang="en-US" dirty="0" smtClean="0"/>
              <a:t>Translation must be made to the physical address</a:t>
            </a:r>
          </a:p>
          <a:p>
            <a:r>
              <a:rPr lang="en-US" dirty="0" smtClean="0"/>
              <a:t>Relative </a:t>
            </a:r>
            <a:r>
              <a:rPr lang="en-US" dirty="0" smtClean="0"/>
              <a:t>(example of logical address)</a:t>
            </a:r>
            <a:endParaRPr lang="en-US" dirty="0" smtClean="0"/>
          </a:p>
          <a:p>
            <a:pPr lvl="1"/>
            <a:r>
              <a:rPr lang="en-US" dirty="0" smtClean="0"/>
              <a:t>Address expressed as a location relative to some known </a:t>
            </a:r>
            <a:r>
              <a:rPr lang="en-US" dirty="0" smtClean="0"/>
              <a:t>point</a:t>
            </a:r>
            <a:endParaRPr lang="en-US" dirty="0" smtClean="0"/>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E14394D-771F-4785-B9C4-24C35847433B}" type="slidenum">
              <a:rPr lang="en-US" altLang="en-US" smtClean="0"/>
              <a:pPr/>
              <a:t>34</a:t>
            </a:fld>
            <a:endParaRPr lang="en-US" altLang="en-US"/>
          </a:p>
        </p:txBody>
      </p:sp>
    </p:spTree>
    <p:extLst>
      <p:ext uri="{BB962C8B-B14F-4D97-AF65-F5344CB8AC3E}">
        <p14:creationId xmlns:p14="http://schemas.microsoft.com/office/powerpoint/2010/main" val="560944478"/>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dirty="0" smtClean="0"/>
              <a:t>Relocation: </a:t>
            </a:r>
            <a:r>
              <a:rPr lang="en-US" dirty="0" smtClean="0"/>
              <a:t>Types of Addresses</a:t>
            </a:r>
            <a:endParaRPr lang="en-US" dirty="0" smtClean="0"/>
          </a:p>
        </p:txBody>
      </p:sp>
      <p:sp>
        <p:nvSpPr>
          <p:cNvPr id="669699" name="Rectangle 3"/>
          <p:cNvSpPr>
            <a:spLocks noGrp="1" noChangeArrowheads="1"/>
          </p:cNvSpPr>
          <p:nvPr>
            <p:ph type="body" idx="13"/>
          </p:nvPr>
        </p:nvSpPr>
        <p:spPr>
          <a:xfrm>
            <a:off x="173038" y="1189038"/>
            <a:ext cx="11844337" cy="5564187"/>
          </a:xfrm>
        </p:spPr>
        <p:txBody>
          <a:bodyPr>
            <a:normAutofit/>
          </a:bodyPr>
          <a:lstStyle/>
          <a:p>
            <a:r>
              <a:rPr lang="en-US" dirty="0" smtClean="0"/>
              <a:t>Physical</a:t>
            </a:r>
          </a:p>
          <a:p>
            <a:pPr lvl="1"/>
            <a:r>
              <a:rPr lang="en-US" dirty="0" smtClean="0"/>
              <a:t>The absolute address or actual location in main memory</a:t>
            </a:r>
            <a:endParaRPr lang="en-US" dirty="0"/>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E14394D-771F-4785-B9C4-24C35847433B}" type="slidenum">
              <a:rPr lang="en-US" altLang="en-US" smtClean="0"/>
              <a:pPr/>
              <a:t>35</a:t>
            </a:fld>
            <a:endParaRPr lang="en-US" altLang="en-US"/>
          </a:p>
        </p:txBody>
      </p:sp>
    </p:spTree>
    <p:extLst>
      <p:ext uri="{BB962C8B-B14F-4D97-AF65-F5344CB8AC3E}">
        <p14:creationId xmlns:p14="http://schemas.microsoft.com/office/powerpoint/2010/main" val="1371586181"/>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dirty="0" smtClean="0"/>
              <a:t>Relocation: </a:t>
            </a:r>
            <a:r>
              <a:rPr lang="en-US" dirty="0" smtClean="0"/>
              <a:t>Types of Addresses</a:t>
            </a:r>
            <a:endParaRPr lang="en-US" dirty="0" smtClean="0"/>
          </a:p>
        </p:txBody>
      </p:sp>
      <p:sp>
        <p:nvSpPr>
          <p:cNvPr id="669699" name="Rectangle 3"/>
          <p:cNvSpPr>
            <a:spLocks noGrp="1" noChangeArrowheads="1"/>
          </p:cNvSpPr>
          <p:nvPr>
            <p:ph type="body" idx="13"/>
          </p:nvPr>
        </p:nvSpPr>
        <p:spPr>
          <a:xfrm>
            <a:off x="173038" y="1189038"/>
            <a:ext cx="11844337" cy="5564187"/>
          </a:xfrm>
        </p:spPr>
        <p:txBody>
          <a:bodyPr>
            <a:normAutofit/>
          </a:bodyPr>
          <a:lstStyle/>
          <a:p>
            <a:endParaRPr lang="en-US" dirty="0"/>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E14394D-771F-4785-B9C4-24C35847433B}" type="slidenum">
              <a:rPr lang="en-US" altLang="en-US" smtClean="0"/>
              <a:pPr/>
              <a:t>36</a:t>
            </a:fld>
            <a:endParaRPr lang="en-US" alt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l="4271" t="3638" r="4051" b="14931"/>
          <a:stretch>
            <a:fillRect/>
          </a:stretch>
        </p:blipFill>
        <p:spPr>
          <a:xfrm>
            <a:off x="3022599" y="1207907"/>
            <a:ext cx="6146802" cy="5551848"/>
          </a:xfrm>
          <a:prstGeom prst="rect">
            <a:avLst/>
          </a:prstGeom>
        </p:spPr>
      </p:pic>
    </p:spTree>
    <p:extLst>
      <p:ext uri="{BB962C8B-B14F-4D97-AF65-F5344CB8AC3E}">
        <p14:creationId xmlns:p14="http://schemas.microsoft.com/office/powerpoint/2010/main" val="2158253154"/>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smtClean="0"/>
              <a:t>Registers Used during Execution</a:t>
            </a:r>
          </a:p>
        </p:txBody>
      </p:sp>
      <p:sp>
        <p:nvSpPr>
          <p:cNvPr id="671747" name="Rectangle 3"/>
          <p:cNvSpPr>
            <a:spLocks noGrp="1" noChangeArrowheads="1"/>
          </p:cNvSpPr>
          <p:nvPr>
            <p:ph type="body" idx="13"/>
          </p:nvPr>
        </p:nvSpPr>
        <p:spPr>
          <a:xfrm>
            <a:off x="173038" y="1189038"/>
            <a:ext cx="11844337" cy="5564187"/>
          </a:xfrm>
        </p:spPr>
        <p:txBody>
          <a:bodyPr/>
          <a:lstStyle/>
          <a:p>
            <a:r>
              <a:rPr lang="en-US" smtClean="0"/>
              <a:t>Base register</a:t>
            </a:r>
          </a:p>
          <a:p>
            <a:pPr lvl="1"/>
            <a:r>
              <a:rPr lang="en-US" smtClean="0"/>
              <a:t>Starting address for the process</a:t>
            </a:r>
          </a:p>
          <a:p>
            <a:r>
              <a:rPr lang="en-US" smtClean="0"/>
              <a:t>Bounds register</a:t>
            </a:r>
          </a:p>
          <a:p>
            <a:pPr lvl="1"/>
            <a:r>
              <a:rPr lang="en-US" smtClean="0"/>
              <a:t>Ending location of the process</a:t>
            </a:r>
          </a:p>
          <a:p>
            <a:r>
              <a:rPr lang="en-US" smtClean="0"/>
              <a:t>These values are set when the process is loaded or when the process is swapped in</a:t>
            </a:r>
          </a:p>
          <a:p>
            <a:endParaRPr lang="en-US" smtClean="0"/>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A1F9408-846D-4EFF-AE00-AAA512694C94}" type="slidenum">
              <a:rPr lang="en-US" altLang="en-US" smtClean="0"/>
              <a:pPr/>
              <a:t>37</a:t>
            </a:fld>
            <a:endParaRPr lang="en-US" altLang="en-US"/>
          </a:p>
        </p:txBody>
      </p:sp>
    </p:spTree>
    <p:extLst>
      <p:ext uri="{BB962C8B-B14F-4D97-AF65-F5344CB8AC3E}">
        <p14:creationId xmlns:p14="http://schemas.microsoft.com/office/powerpoint/2010/main" val="4003968794"/>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smtClean="0"/>
              <a:t>Registers Used during Execution</a:t>
            </a:r>
          </a:p>
        </p:txBody>
      </p:sp>
      <p:sp>
        <p:nvSpPr>
          <p:cNvPr id="672771" name="Rectangle 3"/>
          <p:cNvSpPr>
            <a:spLocks noGrp="1" noChangeArrowheads="1"/>
          </p:cNvSpPr>
          <p:nvPr>
            <p:ph type="body" idx="13"/>
          </p:nvPr>
        </p:nvSpPr>
        <p:spPr>
          <a:xfrm>
            <a:off x="173038" y="1189038"/>
            <a:ext cx="11844337" cy="5564187"/>
          </a:xfrm>
        </p:spPr>
        <p:txBody>
          <a:bodyPr/>
          <a:lstStyle/>
          <a:p>
            <a:r>
              <a:rPr lang="en-US" smtClean="0"/>
              <a:t>The value of the base register is added to a relative address to produce an absolute address</a:t>
            </a:r>
          </a:p>
          <a:p>
            <a:r>
              <a:rPr lang="en-US" smtClean="0"/>
              <a:t>The resulting address is compared with the value in the bounds register</a:t>
            </a:r>
          </a:p>
          <a:p>
            <a:r>
              <a:rPr lang="en-US" smtClean="0"/>
              <a:t>If the address is not within bounds, an interrupt is generated to the operating system</a:t>
            </a:r>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DD5FCE-6A6D-425D-9D46-5B806C8C0A1E}" type="slidenum">
              <a:rPr lang="en-US" altLang="en-US" smtClean="0"/>
              <a:pPr/>
              <a:t>38</a:t>
            </a:fld>
            <a:endParaRPr lang="en-US" altLang="en-US"/>
          </a:p>
        </p:txBody>
      </p:sp>
      <p:sp>
        <p:nvSpPr>
          <p:cNvPr id="5" name="Right Triangle 4"/>
          <p:cNvSpPr/>
          <p:nvPr/>
        </p:nvSpPr>
        <p:spPr>
          <a:xfrm>
            <a:off x="1588" y="6479382"/>
            <a:ext cx="371475" cy="371475"/>
          </a:xfrm>
          <a:prstGeom prst="rtTriangl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42604678"/>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smtClean="0"/>
              <a:t>Memory Management</a:t>
            </a:r>
          </a:p>
        </p:txBody>
      </p:sp>
      <p:sp>
        <p:nvSpPr>
          <p:cNvPr id="700419" name="Rectangle 3"/>
          <p:cNvSpPr>
            <a:spLocks noGrp="1" noChangeArrowheads="1"/>
          </p:cNvSpPr>
          <p:nvPr>
            <p:ph type="body" idx="13"/>
          </p:nvPr>
        </p:nvSpPr>
        <p:spPr>
          <a:xfrm>
            <a:off x="173038" y="1189038"/>
            <a:ext cx="11844337" cy="5564187"/>
          </a:xfrm>
        </p:spPr>
        <p:txBody>
          <a:bodyPr/>
          <a:lstStyle/>
          <a:p>
            <a:r>
              <a:rPr lang="en-US" smtClean="0"/>
              <a:t>Requirements to satisfy</a:t>
            </a:r>
          </a:p>
          <a:p>
            <a:pPr lvl="1"/>
            <a:r>
              <a:rPr lang="en-US" smtClean="0">
                <a:sym typeface="Symbol" pitchFamily="18" charset="2"/>
              </a:rPr>
              <a:t>Relocation</a:t>
            </a:r>
          </a:p>
          <a:p>
            <a:pPr lvl="1"/>
            <a:r>
              <a:rPr lang="en-US" smtClean="0">
                <a:sym typeface="Symbol" pitchFamily="18" charset="2"/>
              </a:rPr>
              <a:t>Protection</a:t>
            </a:r>
          </a:p>
          <a:p>
            <a:pPr lvl="1"/>
            <a:r>
              <a:rPr lang="en-US" smtClean="0">
                <a:sym typeface="Symbol" pitchFamily="18" charset="2"/>
              </a:rPr>
              <a:t>Sharing</a:t>
            </a:r>
          </a:p>
          <a:p>
            <a:pPr lvl="1"/>
            <a:r>
              <a:rPr lang="en-US" smtClean="0">
                <a:sym typeface="Symbol" pitchFamily="18" charset="2"/>
              </a:rPr>
              <a:t>Logical organization</a:t>
            </a:r>
          </a:p>
          <a:p>
            <a:pPr lvl="1"/>
            <a:r>
              <a:rPr lang="en-US" smtClean="0">
                <a:sym typeface="Symbol" pitchFamily="18" charset="2"/>
              </a:rPr>
              <a:t>Physical organization</a:t>
            </a:r>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5B4210-2260-4D81-B4C4-2C197D81B917}" type="slidenum">
              <a:rPr lang="en-US" altLang="en-US" smtClean="0"/>
              <a:pPr/>
              <a:t>4</a:t>
            </a:fld>
            <a:endParaRPr lang="en-US" altLang="en-US"/>
          </a:p>
        </p:txBody>
      </p:sp>
    </p:spTree>
    <p:extLst>
      <p:ext uri="{BB962C8B-B14F-4D97-AF65-F5344CB8AC3E}">
        <p14:creationId xmlns:p14="http://schemas.microsoft.com/office/powerpoint/2010/main" val="1047595274"/>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r>
              <a:rPr lang="en-US" smtClean="0"/>
              <a:t>Memory Management Requirements</a:t>
            </a:r>
          </a:p>
        </p:txBody>
      </p:sp>
      <p:sp>
        <p:nvSpPr>
          <p:cNvPr id="647171" name="Rectangle 3"/>
          <p:cNvSpPr>
            <a:spLocks noGrp="1" noChangeArrowheads="1"/>
          </p:cNvSpPr>
          <p:nvPr>
            <p:ph type="body" idx="13"/>
          </p:nvPr>
        </p:nvSpPr>
        <p:spPr>
          <a:xfrm>
            <a:off x="173038" y="1189038"/>
            <a:ext cx="11844337" cy="5564187"/>
          </a:xfrm>
        </p:spPr>
        <p:txBody>
          <a:bodyPr/>
          <a:lstStyle/>
          <a:p>
            <a:r>
              <a:rPr lang="en-US" dirty="0" smtClean="0"/>
              <a:t>Relocation</a:t>
            </a:r>
          </a:p>
          <a:p>
            <a:pPr lvl="1"/>
            <a:r>
              <a:rPr lang="en-US" dirty="0" smtClean="0"/>
              <a:t>Programmer does not know where the program will be placed in memory when it is executed</a:t>
            </a:r>
          </a:p>
          <a:p>
            <a:pPr lvl="1"/>
            <a:r>
              <a:rPr lang="en-US" dirty="0" smtClean="0"/>
              <a:t>While the program is executing, it may be swapped to disk and returned to main memory at a different location (</a:t>
            </a:r>
            <a:r>
              <a:rPr lang="en-US" dirty="0"/>
              <a:t>relocated) </a:t>
            </a:r>
            <a:r>
              <a:rPr lang="en-US" dirty="0" smtClean="0"/>
              <a:t>– maximize processor utilization</a:t>
            </a:r>
          </a:p>
          <a:p>
            <a:pPr lvl="1"/>
            <a:r>
              <a:rPr lang="en-US" dirty="0" smtClean="0"/>
              <a:t>Memory references in the code must be translated to actual physical memory address (by hardware and OS)</a:t>
            </a:r>
          </a:p>
          <a:p>
            <a:endParaRPr lang="en-US" dirty="0" smtClean="0"/>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D1529CE-95C1-4D79-A9A0-BF61A9953A60}" type="slidenum">
              <a:rPr lang="en-US" altLang="en-US" smtClean="0"/>
              <a:pPr/>
              <a:t>5</a:t>
            </a:fld>
            <a:endParaRPr lang="en-US" altLang="en-US"/>
          </a:p>
        </p:txBody>
      </p:sp>
    </p:spTree>
    <p:extLst>
      <p:ext uri="{BB962C8B-B14F-4D97-AF65-F5344CB8AC3E}">
        <p14:creationId xmlns:p14="http://schemas.microsoft.com/office/powerpoint/2010/main" val="2835619804"/>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r>
              <a:rPr lang="en-US" smtClean="0"/>
              <a:t>Memory Management Requirements</a:t>
            </a:r>
          </a:p>
        </p:txBody>
      </p:sp>
      <p:sp>
        <p:nvSpPr>
          <p:cNvPr id="647171" name="Rectangle 3"/>
          <p:cNvSpPr>
            <a:spLocks noGrp="1" noChangeArrowheads="1"/>
          </p:cNvSpPr>
          <p:nvPr>
            <p:ph type="body" idx="13"/>
          </p:nvPr>
        </p:nvSpPr>
        <p:spPr>
          <a:xfrm>
            <a:off x="173038" y="1189038"/>
            <a:ext cx="11844337" cy="5564187"/>
          </a:xfrm>
        </p:spPr>
        <p:txBody>
          <a:bodyPr/>
          <a:lstStyle/>
          <a:p>
            <a:endParaRPr lang="en-US" dirty="0" smtClean="0"/>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D1529CE-95C1-4D79-A9A0-BF61A9953A60}" type="slidenum">
              <a:rPr lang="en-US" altLang="en-US" smtClean="0"/>
              <a:pPr/>
              <a:t>6</a:t>
            </a:fld>
            <a:endParaRPr lang="en-US" altLang="en-US"/>
          </a:p>
        </p:txBody>
      </p:sp>
      <p:grpSp>
        <p:nvGrpSpPr>
          <p:cNvPr id="6" name="Group 5"/>
          <p:cNvGrpSpPr/>
          <p:nvPr/>
        </p:nvGrpSpPr>
        <p:grpSpPr>
          <a:xfrm>
            <a:off x="2341562" y="1378856"/>
            <a:ext cx="7507288" cy="5184550"/>
            <a:chOff x="3278189" y="665668"/>
            <a:chExt cx="5594350" cy="3863470"/>
          </a:xfrm>
        </p:grpSpPr>
        <p:grpSp>
          <p:nvGrpSpPr>
            <p:cNvPr id="7" name="Group 7"/>
            <p:cNvGrpSpPr>
              <a:grpSpLocks/>
            </p:cNvGrpSpPr>
            <p:nvPr/>
          </p:nvGrpSpPr>
          <p:grpSpPr bwMode="auto">
            <a:xfrm>
              <a:off x="3325814" y="742950"/>
              <a:ext cx="5546725" cy="3786188"/>
              <a:chOff x="1135" y="468"/>
              <a:chExt cx="3494" cy="2385"/>
            </a:xfrm>
          </p:grpSpPr>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l="1904" t="2586" r="2747" b="26358"/>
              <a:stretch>
                <a:fillRect/>
              </a:stretch>
            </p:blipFill>
            <p:spPr bwMode="auto">
              <a:xfrm>
                <a:off x="1135" y="468"/>
                <a:ext cx="3494" cy="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p:cNvPicPr>
                <a:picLocks noChangeAspect="1" noChangeArrowheads="1"/>
              </p:cNvPicPr>
              <p:nvPr/>
            </p:nvPicPr>
            <p:blipFill>
              <a:blip r:embed="rId2">
                <a:extLst>
                  <a:ext uri="{28A0092B-C50C-407E-A947-70E740481C1C}">
                    <a14:useLocalDpi xmlns:a14="http://schemas.microsoft.com/office/drawing/2010/main" val="0"/>
                  </a:ext>
                </a:extLst>
              </a:blip>
              <a:srcRect l="1904" t="93234" r="2747" b="2208"/>
              <a:stretch>
                <a:fillRect/>
              </a:stretch>
            </p:blipFill>
            <p:spPr bwMode="auto">
              <a:xfrm>
                <a:off x="1135" y="2709"/>
                <a:ext cx="34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Oval 9"/>
            <p:cNvSpPr>
              <a:spLocks noChangeArrowheads="1"/>
            </p:cNvSpPr>
            <p:nvPr/>
          </p:nvSpPr>
          <p:spPr bwMode="auto">
            <a:xfrm>
              <a:off x="3278189" y="665668"/>
              <a:ext cx="1076325" cy="389513"/>
            </a:xfrm>
            <a:prstGeom prst="ellipse">
              <a:avLst/>
            </a:prstGeom>
            <a:noFill/>
            <a:ln w="1905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9" name="Oval 10"/>
            <p:cNvSpPr>
              <a:spLocks noChangeArrowheads="1"/>
            </p:cNvSpPr>
            <p:nvPr/>
          </p:nvSpPr>
          <p:spPr bwMode="auto">
            <a:xfrm>
              <a:off x="4425950" y="902206"/>
              <a:ext cx="915988" cy="389513"/>
            </a:xfrm>
            <a:prstGeom prst="ellipse">
              <a:avLst/>
            </a:prstGeom>
            <a:noFill/>
            <a:ln w="1905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pSp>
    </p:spTree>
    <p:extLst>
      <p:ext uri="{BB962C8B-B14F-4D97-AF65-F5344CB8AC3E}">
        <p14:creationId xmlns:p14="http://schemas.microsoft.com/office/powerpoint/2010/main" val="214495218"/>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r>
              <a:rPr lang="en-US" smtClean="0"/>
              <a:t>Memory Management Requirements</a:t>
            </a:r>
          </a:p>
        </p:txBody>
      </p:sp>
      <p:sp>
        <p:nvSpPr>
          <p:cNvPr id="647171" name="Rectangle 3"/>
          <p:cNvSpPr>
            <a:spLocks noGrp="1" noChangeArrowheads="1"/>
          </p:cNvSpPr>
          <p:nvPr>
            <p:ph type="body" idx="13"/>
          </p:nvPr>
        </p:nvSpPr>
        <p:spPr>
          <a:xfrm>
            <a:off x="173038" y="1189038"/>
            <a:ext cx="11844337" cy="5564187"/>
          </a:xfrm>
        </p:spPr>
        <p:txBody>
          <a:bodyPr>
            <a:normAutofit/>
          </a:bodyPr>
          <a:lstStyle/>
          <a:p>
            <a:r>
              <a:rPr lang="en-US" dirty="0" smtClean="0"/>
              <a:t>Protection</a:t>
            </a:r>
          </a:p>
          <a:p>
            <a:pPr lvl="1"/>
            <a:r>
              <a:rPr lang="en-GB" dirty="0"/>
              <a:t>Processes need to acquire permission to reference memory locations for reading or writing purposes</a:t>
            </a:r>
          </a:p>
          <a:p>
            <a:pPr lvl="1"/>
            <a:r>
              <a:rPr lang="en-US" dirty="0"/>
              <a:t>Location of a program in main memory is </a:t>
            </a:r>
            <a:r>
              <a:rPr lang="en-US" dirty="0" smtClean="0"/>
              <a:t>unpredictable – </a:t>
            </a:r>
            <a:r>
              <a:rPr lang="en-GB" dirty="0" smtClean="0"/>
              <a:t>impossible to </a:t>
            </a:r>
            <a:r>
              <a:rPr lang="en-GB" dirty="0"/>
              <a:t>check </a:t>
            </a:r>
            <a:r>
              <a:rPr lang="en-GB" dirty="0" smtClean="0"/>
              <a:t>absolute addresses </a:t>
            </a:r>
            <a:r>
              <a:rPr lang="en-GB" dirty="0"/>
              <a:t>at compile </a:t>
            </a:r>
            <a:r>
              <a:rPr lang="en-GB" dirty="0" smtClean="0"/>
              <a:t>time</a:t>
            </a:r>
            <a:endParaRPr lang="en-US" dirty="0"/>
          </a:p>
          <a:p>
            <a:pPr lvl="1"/>
            <a:r>
              <a:rPr lang="en-US" dirty="0"/>
              <a:t>Memory references generated by a process must be checked at run time</a:t>
            </a:r>
          </a:p>
          <a:p>
            <a:pPr lvl="1"/>
            <a:r>
              <a:rPr lang="en-US" dirty="0" smtClean="0"/>
              <a:t>Protection must be supported by processor</a:t>
            </a:r>
            <a:endParaRPr lang="en-US" dirty="0"/>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D1529CE-95C1-4D79-A9A0-BF61A9953A60}" type="slidenum">
              <a:rPr lang="en-US" altLang="en-US" smtClean="0"/>
              <a:pPr/>
              <a:t>7</a:t>
            </a:fld>
            <a:endParaRPr lang="en-US" altLang="en-US"/>
          </a:p>
        </p:txBody>
      </p:sp>
    </p:spTree>
    <p:extLst>
      <p:ext uri="{BB962C8B-B14F-4D97-AF65-F5344CB8AC3E}">
        <p14:creationId xmlns:p14="http://schemas.microsoft.com/office/powerpoint/2010/main" val="1194668877"/>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r>
              <a:rPr lang="en-US" smtClean="0"/>
              <a:t>Memory Management Requirements</a:t>
            </a:r>
          </a:p>
        </p:txBody>
      </p:sp>
      <p:sp>
        <p:nvSpPr>
          <p:cNvPr id="647171" name="Rectangle 3"/>
          <p:cNvSpPr>
            <a:spLocks noGrp="1" noChangeArrowheads="1"/>
          </p:cNvSpPr>
          <p:nvPr>
            <p:ph type="body" idx="13"/>
          </p:nvPr>
        </p:nvSpPr>
        <p:spPr>
          <a:xfrm>
            <a:off x="173038" y="1189038"/>
            <a:ext cx="11844337" cy="5564187"/>
          </a:xfrm>
        </p:spPr>
        <p:txBody>
          <a:bodyPr>
            <a:normAutofit/>
          </a:bodyPr>
          <a:lstStyle/>
          <a:p>
            <a:r>
              <a:rPr lang="en-US" dirty="0" smtClean="0"/>
              <a:t>Protection</a:t>
            </a:r>
          </a:p>
          <a:p>
            <a:pPr lvl="1"/>
            <a:r>
              <a:rPr lang="en-GB" dirty="0"/>
              <a:t>Processes need to acquire permission to reference memory locations for reading or writing purposes</a:t>
            </a:r>
          </a:p>
          <a:p>
            <a:pPr lvl="1"/>
            <a:r>
              <a:rPr lang="en-US" dirty="0"/>
              <a:t>Location of a program in main memory is </a:t>
            </a:r>
            <a:r>
              <a:rPr lang="en-US" dirty="0" smtClean="0"/>
              <a:t>unpredictable – </a:t>
            </a:r>
            <a:r>
              <a:rPr lang="en-GB" dirty="0" smtClean="0"/>
              <a:t>impossible to </a:t>
            </a:r>
            <a:r>
              <a:rPr lang="en-GB" dirty="0"/>
              <a:t>check </a:t>
            </a:r>
            <a:r>
              <a:rPr lang="en-GB" dirty="0" smtClean="0"/>
              <a:t>absolute addresses </a:t>
            </a:r>
            <a:r>
              <a:rPr lang="en-GB" dirty="0"/>
              <a:t>at compile </a:t>
            </a:r>
            <a:r>
              <a:rPr lang="en-GB" dirty="0" smtClean="0"/>
              <a:t>time</a:t>
            </a:r>
            <a:endParaRPr lang="en-US" dirty="0"/>
          </a:p>
          <a:p>
            <a:pPr lvl="1"/>
            <a:r>
              <a:rPr lang="en-US" dirty="0"/>
              <a:t>Memory references generated by a process must be checked at run time</a:t>
            </a:r>
          </a:p>
          <a:p>
            <a:pPr lvl="1"/>
            <a:r>
              <a:rPr lang="en-US" dirty="0" smtClean="0"/>
              <a:t>Protection must be supported by processor</a:t>
            </a:r>
            <a:endParaRPr lang="en-US" dirty="0"/>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D1529CE-95C1-4D79-A9A0-BF61A9953A60}" type="slidenum">
              <a:rPr lang="en-US" altLang="en-US" smtClean="0"/>
              <a:pPr/>
              <a:t>8</a:t>
            </a:fld>
            <a:endParaRPr lang="en-US" altLang="en-US"/>
          </a:p>
        </p:txBody>
      </p:sp>
    </p:spTree>
    <p:extLst>
      <p:ext uri="{BB962C8B-B14F-4D97-AF65-F5344CB8AC3E}">
        <p14:creationId xmlns:p14="http://schemas.microsoft.com/office/powerpoint/2010/main" val="4199897674"/>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r>
              <a:rPr lang="en-US" smtClean="0"/>
              <a:t>Memory Management Requirements</a:t>
            </a:r>
          </a:p>
        </p:txBody>
      </p:sp>
      <p:sp>
        <p:nvSpPr>
          <p:cNvPr id="650243" name="Rectangle 3"/>
          <p:cNvSpPr>
            <a:spLocks noGrp="1" noChangeArrowheads="1"/>
          </p:cNvSpPr>
          <p:nvPr>
            <p:ph type="body" idx="13"/>
          </p:nvPr>
        </p:nvSpPr>
        <p:spPr>
          <a:xfrm>
            <a:off x="173038" y="1189038"/>
            <a:ext cx="11844337" cy="5564187"/>
          </a:xfrm>
        </p:spPr>
        <p:txBody>
          <a:bodyPr/>
          <a:lstStyle/>
          <a:p>
            <a:r>
              <a:rPr lang="en-US" dirty="0" smtClean="0"/>
              <a:t>Sharing</a:t>
            </a:r>
          </a:p>
          <a:p>
            <a:pPr lvl="1"/>
            <a:r>
              <a:rPr lang="en-GB" dirty="0" smtClean="0"/>
              <a:t>Allow </a:t>
            </a:r>
            <a:r>
              <a:rPr lang="en-GB" dirty="0"/>
              <a:t>each process access to the same copy of the program rather than have their own separate copy</a:t>
            </a:r>
          </a:p>
          <a:p>
            <a:pPr lvl="1"/>
            <a:r>
              <a:rPr lang="en-GB" dirty="0" smtClean="0"/>
              <a:t>Allow </a:t>
            </a:r>
            <a:r>
              <a:rPr lang="en-GB" dirty="0"/>
              <a:t>controlled access to shared areas of memory without compromising </a:t>
            </a:r>
            <a:r>
              <a:rPr lang="en-GB" dirty="0" smtClean="0"/>
              <a:t>protection. Example, processes access to the same data structure</a:t>
            </a:r>
            <a:endParaRPr lang="en-GB" dirty="0"/>
          </a:p>
        </p:txBody>
      </p:sp>
      <p:sp>
        <p:nvSpPr>
          <p:cNvPr id="4" name="Slide Number Placeholder 3"/>
          <p:cNvSpPr>
            <a:spLocks noGrp="1"/>
          </p:cNvSpPr>
          <p:nvPr>
            <p:ph type="sldNum" sz="quarter" idx="12"/>
          </p:nvPr>
        </p:nvSpPr>
        <p:spPr>
          <a:xfrm>
            <a:off x="11637963" y="6638925"/>
            <a:ext cx="550862" cy="211138"/>
          </a:xfr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F0A7DA-82CB-470D-8661-FC906DB1A906}" type="slidenum">
              <a:rPr lang="en-US" altLang="en-US" smtClean="0"/>
              <a:pPr/>
              <a:t>9</a:t>
            </a:fld>
            <a:endParaRPr lang="en-US" altLang="en-US"/>
          </a:p>
        </p:txBody>
      </p:sp>
    </p:spTree>
    <p:extLst>
      <p:ext uri="{BB962C8B-B14F-4D97-AF65-F5344CB8AC3E}">
        <p14:creationId xmlns:p14="http://schemas.microsoft.com/office/powerpoint/2010/main" val="333917943"/>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4344</TotalTime>
  <Words>1377</Words>
  <Application>Microsoft Office PowerPoint</Application>
  <PresentationFormat>Widescreen</PresentationFormat>
  <Paragraphs>200</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Symbol</vt:lpstr>
      <vt:lpstr>Times New Roman</vt:lpstr>
      <vt:lpstr>Tw Cen MT</vt:lpstr>
      <vt:lpstr>Droplet</vt:lpstr>
      <vt:lpstr>Chapter 7</vt:lpstr>
      <vt:lpstr>Memory Management</vt:lpstr>
      <vt:lpstr>Memory Management</vt:lpstr>
      <vt:lpstr>Memory Management</vt:lpstr>
      <vt:lpstr>Memory Management Requirements</vt:lpstr>
      <vt:lpstr>Memory Management Requirements</vt:lpstr>
      <vt:lpstr>Memory Management Requirements</vt:lpstr>
      <vt:lpstr>Memory Management Requirements</vt:lpstr>
      <vt:lpstr>Memory Management Requirements</vt:lpstr>
      <vt:lpstr>Memory Management Requirements</vt:lpstr>
      <vt:lpstr>Memory Management Requirements</vt:lpstr>
      <vt:lpstr>Memory Management Requirements</vt:lpstr>
      <vt:lpstr>Memory Partitioning</vt:lpstr>
      <vt:lpstr>Memory Partitioning: Fixed Partitioning</vt:lpstr>
      <vt:lpstr>Memory Partitioning: Fixed Partitioning</vt:lpstr>
      <vt:lpstr>Memory Partitioning: Fixed Partitioning</vt:lpstr>
      <vt:lpstr>Dynamic Partitioning</vt:lpstr>
      <vt:lpstr>Dynamic Partitioning</vt:lpstr>
      <vt:lpstr>Dynamic Partitioning</vt:lpstr>
      <vt:lpstr>Dynamic Partitioning</vt:lpstr>
      <vt:lpstr>Dynamic Partitioning Placement Algorithm</vt:lpstr>
      <vt:lpstr>Dynamic Partitioning Placement Algorithm</vt:lpstr>
      <vt:lpstr>Dynamic Partitioning Placement Algorithm</vt:lpstr>
      <vt:lpstr>Dynamic Partitioning Placement Algorithm</vt:lpstr>
      <vt:lpstr>Dynamic Partitioning Placement Algorithm</vt:lpstr>
      <vt:lpstr>Dynamic Partitioning Placement Algorithm</vt:lpstr>
      <vt:lpstr>Dynamic Partitioning Placement Algorithm</vt:lpstr>
      <vt:lpstr>Memory Partitioning</vt:lpstr>
      <vt:lpstr>Buddy System</vt:lpstr>
      <vt:lpstr>Buddy System</vt:lpstr>
      <vt:lpstr>Buddy System</vt:lpstr>
      <vt:lpstr>Buddy System</vt:lpstr>
      <vt:lpstr>Relocation</vt:lpstr>
      <vt:lpstr>Relocation: Types of Addresses</vt:lpstr>
      <vt:lpstr>Relocation: Types of Addresses</vt:lpstr>
      <vt:lpstr>Relocation: Types of Addresses</vt:lpstr>
      <vt:lpstr>Registers Used during Execution</vt:lpstr>
      <vt:lpstr>Registers Used during Execution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Mutual Exclusion and Synchronization</dc:title>
  <dc:creator>Patricia Roy</dc:creator>
  <cp:lastModifiedBy>user</cp:lastModifiedBy>
  <cp:revision>459</cp:revision>
  <dcterms:created xsi:type="dcterms:W3CDTF">1999-06-26T21:48:38Z</dcterms:created>
  <dcterms:modified xsi:type="dcterms:W3CDTF">2016-07-26T15:22:49Z</dcterms:modified>
</cp:coreProperties>
</file>