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87"/>
  </p:notesMasterIdLst>
  <p:sldIdLst>
    <p:sldId id="256" r:id="rId2"/>
    <p:sldId id="286" r:id="rId3"/>
    <p:sldId id="356" r:id="rId4"/>
    <p:sldId id="357" r:id="rId5"/>
    <p:sldId id="358" r:id="rId6"/>
    <p:sldId id="359" r:id="rId7"/>
    <p:sldId id="360" r:id="rId8"/>
    <p:sldId id="361" r:id="rId9"/>
    <p:sldId id="355" r:id="rId10"/>
    <p:sldId id="287" r:id="rId11"/>
    <p:sldId id="288" r:id="rId12"/>
    <p:sldId id="289" r:id="rId13"/>
    <p:sldId id="290" r:id="rId14"/>
    <p:sldId id="291" r:id="rId15"/>
    <p:sldId id="362" r:id="rId16"/>
    <p:sldId id="293" r:id="rId17"/>
    <p:sldId id="364" r:id="rId18"/>
    <p:sldId id="294" r:id="rId19"/>
    <p:sldId id="365" r:id="rId20"/>
    <p:sldId id="296" r:id="rId21"/>
    <p:sldId id="366" r:id="rId22"/>
    <p:sldId id="298" r:id="rId23"/>
    <p:sldId id="299" r:id="rId24"/>
    <p:sldId id="300" r:id="rId25"/>
    <p:sldId id="302" r:id="rId26"/>
    <p:sldId id="301" r:id="rId27"/>
    <p:sldId id="387" r:id="rId28"/>
    <p:sldId id="304" r:id="rId29"/>
    <p:sldId id="388" r:id="rId30"/>
    <p:sldId id="367" r:id="rId31"/>
    <p:sldId id="306" r:id="rId32"/>
    <p:sldId id="368" r:id="rId33"/>
    <p:sldId id="307" r:id="rId34"/>
    <p:sldId id="369" r:id="rId35"/>
    <p:sldId id="370" r:id="rId36"/>
    <p:sldId id="310" r:id="rId37"/>
    <p:sldId id="371" r:id="rId38"/>
    <p:sldId id="372" r:id="rId39"/>
    <p:sldId id="313" r:id="rId40"/>
    <p:sldId id="373" r:id="rId41"/>
    <p:sldId id="314" r:id="rId42"/>
    <p:sldId id="374" r:id="rId43"/>
    <p:sldId id="316" r:id="rId44"/>
    <p:sldId id="317" r:id="rId45"/>
    <p:sldId id="375" r:id="rId46"/>
    <p:sldId id="318" r:id="rId47"/>
    <p:sldId id="376" r:id="rId48"/>
    <p:sldId id="320" r:id="rId49"/>
    <p:sldId id="377" r:id="rId50"/>
    <p:sldId id="323" r:id="rId51"/>
    <p:sldId id="324" r:id="rId52"/>
    <p:sldId id="325" r:id="rId53"/>
    <p:sldId id="378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79" r:id="rId63"/>
    <p:sldId id="335" r:id="rId64"/>
    <p:sldId id="380" r:id="rId65"/>
    <p:sldId id="336" r:id="rId66"/>
    <p:sldId id="381" r:id="rId67"/>
    <p:sldId id="382" r:id="rId68"/>
    <p:sldId id="383" r:id="rId69"/>
    <p:sldId id="341" r:id="rId70"/>
    <p:sldId id="384" r:id="rId71"/>
    <p:sldId id="342" r:id="rId72"/>
    <p:sldId id="343" r:id="rId73"/>
    <p:sldId id="344" r:id="rId74"/>
    <p:sldId id="345" r:id="rId75"/>
    <p:sldId id="38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86" r:id="rId8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0000FF"/>
    <a:srgbClr val="4138F0"/>
    <a:srgbClr val="E8E9F0"/>
    <a:srgbClr val="36AADE"/>
    <a:srgbClr val="7AC7EA"/>
    <a:srgbClr val="A7CBFF"/>
    <a:srgbClr val="13BDDF"/>
    <a:srgbClr val="8CC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8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887200" y="6626225"/>
            <a:ext cx="304800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5300AC-3111-4499-859F-596BCC20B8E3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4757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Memory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Real memory</a:t>
            </a:r>
          </a:p>
          <a:p>
            <a:pPr lvl="1"/>
            <a:r>
              <a:rPr lang="en-US" dirty="0" smtClean="0"/>
              <a:t>Main memory (RAM)</a:t>
            </a:r>
          </a:p>
          <a:p>
            <a:r>
              <a:rPr lang="en-US" dirty="0" smtClean="0"/>
              <a:t>Virtual memory</a:t>
            </a:r>
          </a:p>
          <a:p>
            <a:pPr lvl="1"/>
            <a:r>
              <a:rPr lang="en-US" dirty="0" smtClean="0"/>
              <a:t>Memory on disk</a:t>
            </a:r>
          </a:p>
          <a:p>
            <a:pPr lvl="1"/>
            <a:r>
              <a:rPr lang="en-US" dirty="0" smtClean="0"/>
              <a:t>Allows for effective multiprogramming and relieves the user of tight constraints of main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54EDD851-D0BB-4D2A-A928-D8F6AA4AE1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080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 of Locality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Program and data references within a process tend to cluster</a:t>
            </a:r>
          </a:p>
          <a:p>
            <a:r>
              <a:rPr lang="en-US" dirty="0" smtClean="0"/>
              <a:t>Assume that only a few pieces of a process will be needed over a short period of time</a:t>
            </a:r>
          </a:p>
          <a:p>
            <a:r>
              <a:rPr lang="en-US" dirty="0" smtClean="0"/>
              <a:t>Possible to make intelligent guesses about which pieces will be needed in the future – avoid thrashing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D7746CA9-168E-4C57-8C4E-0925273CBB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406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Needed for Virtual Memory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Hardware must support paging and segmentation </a:t>
            </a:r>
          </a:p>
          <a:p>
            <a:r>
              <a:rPr lang="en-US" dirty="0" smtClean="0"/>
              <a:t>OS must be able to management the movement of pages and/or segments between secondary memory and main memory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C98C2B8-0776-4EB1-A343-11418E0D3E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3833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2 basic approaches:</a:t>
            </a:r>
          </a:p>
          <a:p>
            <a:pPr lvl="1"/>
            <a:r>
              <a:rPr lang="en-US" smtClean="0"/>
              <a:t>Paging</a:t>
            </a:r>
          </a:p>
          <a:p>
            <a:pPr lvl="1"/>
            <a:r>
              <a:rPr lang="en-US" smtClean="0"/>
              <a:t>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EE5B7E6-43EB-4F0D-847D-0178F1A288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702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Partition memory into small equal fixed-size chunks</a:t>
            </a:r>
          </a:p>
          <a:p>
            <a:pPr lvl="1"/>
            <a:r>
              <a:rPr lang="en-US" dirty="0" smtClean="0"/>
              <a:t>The chunks are called </a:t>
            </a:r>
            <a:r>
              <a:rPr lang="en-US" b="1" dirty="0" smtClean="0"/>
              <a:t>pages</a:t>
            </a:r>
          </a:p>
          <a:p>
            <a:r>
              <a:rPr lang="en-US" dirty="0" smtClean="0"/>
              <a:t>Divide each process into the same size chunks</a:t>
            </a:r>
          </a:p>
          <a:p>
            <a:pPr lvl="1"/>
            <a:r>
              <a:rPr lang="en-US" dirty="0" smtClean="0"/>
              <a:t>The chunks are called </a:t>
            </a:r>
            <a:r>
              <a:rPr lang="en-US" b="1" dirty="0" smtClean="0"/>
              <a:t>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F61216A-735A-4E87-8C56-210F1CA540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887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OS maintains a page table for each process</a:t>
            </a:r>
          </a:p>
          <a:p>
            <a:pPr lvl="1"/>
            <a:r>
              <a:rPr lang="en-US" dirty="0" smtClean="0"/>
              <a:t>Contains the frame location for each page in the process</a:t>
            </a:r>
          </a:p>
          <a:p>
            <a:pPr lvl="1"/>
            <a:r>
              <a:rPr lang="en-US" dirty="0" smtClean="0"/>
              <a:t>Memory address (logical address) consist of a page number and offset within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F61216A-735A-4E87-8C56-210F1CA540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816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of Process Pages to Free Frames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5E16957-AC3A-481F-AD39-8C450959C1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4811" y="1218710"/>
            <a:ext cx="8840790" cy="550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8856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of Process Pages to Free Frames</a:t>
            </a:r>
            <a:endParaRPr lang="en-US"/>
          </a:p>
        </p:txBody>
      </p:sp>
      <p:pic>
        <p:nvPicPr>
          <p:cNvPr id="11268" name="Picture 3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2451" r="2265" b="14981"/>
          <a:stretch/>
        </p:blipFill>
        <p:spPr>
          <a:xfrm>
            <a:off x="1524002" y="1202016"/>
            <a:ext cx="9143998" cy="55241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5E16957-AC3A-481F-AD39-8C450959C1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744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Tables for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B384A455-62E5-4C8F-9B8F-42E1EEF9F2B6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292" name="Group 13"/>
          <p:cNvGrpSpPr>
            <a:grpSpLocks/>
          </p:cNvGrpSpPr>
          <p:nvPr/>
        </p:nvGrpSpPr>
        <p:grpSpPr bwMode="auto">
          <a:xfrm>
            <a:off x="456573" y="2638250"/>
            <a:ext cx="11278228" cy="2665604"/>
            <a:chOff x="264" y="566"/>
            <a:chExt cx="5238" cy="1238"/>
          </a:xfrm>
        </p:grpSpPr>
        <p:pic>
          <p:nvPicPr>
            <p:cNvPr id="12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609"/>
            <a:stretch>
              <a:fillRect/>
            </a:stretch>
          </p:blipFill>
          <p:spPr bwMode="auto">
            <a:xfrm>
              <a:off x="264" y="566"/>
              <a:ext cx="5238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1696" y="662"/>
              <a:ext cx="171" cy="461"/>
              <a:chOff x="1696" y="662"/>
              <a:chExt cx="171" cy="461"/>
            </a:xfrm>
          </p:grpSpPr>
          <p:pic>
            <p:nvPicPr>
              <p:cNvPr id="1229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63" t="11856" r="87971" b="82909"/>
              <a:stretch>
                <a:fillRect/>
              </a:stretch>
            </p:blipFill>
            <p:spPr bwMode="auto">
              <a:xfrm>
                <a:off x="1696" y="682"/>
                <a:ext cx="171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6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63" t="11856" r="87971" b="82909"/>
              <a:stretch>
                <a:fillRect/>
              </a:stretch>
            </p:blipFill>
            <p:spPr bwMode="auto">
              <a:xfrm>
                <a:off x="1696" y="830"/>
                <a:ext cx="171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7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63" t="11856" r="87971" b="82909"/>
              <a:stretch>
                <a:fillRect/>
              </a:stretch>
            </p:blipFill>
            <p:spPr bwMode="auto">
              <a:xfrm>
                <a:off x="1696" y="970"/>
                <a:ext cx="171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8" name="Text Box 9"/>
              <p:cNvSpPr txBox="1">
                <a:spLocks noChangeArrowheads="1"/>
              </p:cNvSpPr>
              <p:nvPr/>
            </p:nvSpPr>
            <p:spPr bwMode="auto">
              <a:xfrm>
                <a:off x="1759" y="662"/>
                <a:ext cx="6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-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2299" name="Text Box 10"/>
              <p:cNvSpPr txBox="1">
                <a:spLocks noChangeArrowheads="1"/>
              </p:cNvSpPr>
              <p:nvPr/>
            </p:nvSpPr>
            <p:spPr bwMode="auto">
              <a:xfrm>
                <a:off x="1759" y="802"/>
                <a:ext cx="6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-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0" name="Text Box 11"/>
              <p:cNvSpPr txBox="1">
                <a:spLocks noChangeArrowheads="1"/>
              </p:cNvSpPr>
              <p:nvPr/>
            </p:nvSpPr>
            <p:spPr bwMode="auto">
              <a:xfrm>
                <a:off x="1759" y="950"/>
                <a:ext cx="6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-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55762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Each process has its own page table</a:t>
            </a:r>
          </a:p>
          <a:p>
            <a:r>
              <a:rPr lang="en-US" dirty="0"/>
              <a:t>Each page table entry contains the frame number of the corresponding page in main </a:t>
            </a:r>
            <a:r>
              <a:rPr lang="en-US" dirty="0" smtClean="0"/>
              <a:t>memory</a:t>
            </a:r>
          </a:p>
          <a:p>
            <a:r>
              <a:rPr lang="en-US" dirty="0"/>
              <a:t>A bit is needed to indicate whether the page is in main memory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F61216A-735A-4E87-8C56-210F1CA540C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94" y="3885043"/>
            <a:ext cx="6654800" cy="26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831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Terminology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Virtual memory</a:t>
            </a:r>
          </a:p>
          <a:p>
            <a:pPr lvl="1"/>
            <a:r>
              <a:rPr lang="en-US" dirty="0"/>
              <a:t>A storage allocation scheme in which secondary memory can be addressed </a:t>
            </a:r>
            <a:r>
              <a:rPr lang="en-US" dirty="0" smtClean="0"/>
              <a:t>as though </a:t>
            </a:r>
            <a:r>
              <a:rPr lang="en-US" dirty="0"/>
              <a:t>it were part of main memory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size of virtual storage is </a:t>
            </a:r>
            <a:r>
              <a:rPr lang="en-US" dirty="0" smtClean="0"/>
              <a:t>limited by </a:t>
            </a:r>
            <a:r>
              <a:rPr lang="en-US" dirty="0"/>
              <a:t>the addressing scheme of the computer system and by the amount of </a:t>
            </a:r>
            <a:r>
              <a:rPr lang="en-US" dirty="0" smtClean="0"/>
              <a:t>secondary memory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732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 Bit in Page Table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Modify bit is needed to indicate if the page has been altered since it was last loaded into main memory</a:t>
            </a:r>
          </a:p>
          <a:p>
            <a:r>
              <a:rPr lang="en-US" smtClean="0"/>
              <a:t>If no change has been made, the page does not have to be written to the disk when it needs to be swapped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A28B5F00-9570-4987-9C97-E80BC13666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09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– Address Translation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F61216A-735A-4E87-8C56-210F1CA540C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1176"/>
          <a:stretch/>
        </p:blipFill>
        <p:spPr>
          <a:xfrm>
            <a:off x="1878012" y="1242207"/>
            <a:ext cx="8434388" cy="54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5363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A register holds the starting address of the page table for a running process</a:t>
            </a:r>
          </a:p>
          <a:p>
            <a:r>
              <a:rPr lang="en-US" smtClean="0"/>
              <a:t>The page number of virtual address is used to look up the corresponding frame number</a:t>
            </a:r>
          </a:p>
          <a:p>
            <a:r>
              <a:rPr lang="en-US" smtClean="0"/>
              <a:t>The frame number is combined with the offset to produce the real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8BF2D6EC-E6B1-4361-B327-F52AE59505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517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Tables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The entire page table may take up too much main memory</a:t>
            </a:r>
          </a:p>
          <a:p>
            <a:r>
              <a:rPr lang="en-US" smtClean="0"/>
              <a:t>Page tables are also stored in virtual memory</a:t>
            </a:r>
          </a:p>
          <a:p>
            <a:r>
              <a:rPr lang="en-US" smtClean="0"/>
              <a:t>When a process is running, part of its page table is in main memory</a:t>
            </a:r>
          </a:p>
          <a:p>
            <a:r>
              <a:rPr lang="en-US" smtClean="0"/>
              <a:t>Some processors use two-level scheme to </a:t>
            </a:r>
            <a:r>
              <a:rPr lang="en-GB" smtClean="0"/>
              <a:t>organise</a:t>
            </a:r>
            <a:r>
              <a:rPr lang="en-US" smtClean="0"/>
              <a:t> large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BEF06C2-FC8B-4CCB-8434-1127022B90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859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Scheme for 32-bit Address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57" y="1421607"/>
            <a:ext cx="9297698" cy="4439270"/>
          </a:xfr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871447B9-E7B1-44FC-AC8F-7BA355E4382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598299" y="1421607"/>
            <a:ext cx="4145756" cy="738664"/>
          </a:xfrm>
          <a:prstGeom prst="rect">
            <a:avLst/>
          </a:prstGeom>
          <a:solidFill>
            <a:srgbClr val="C0C0C0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1024 PTEs, each PTE 4 bytes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Total = 4KB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5411788" y="4141789"/>
            <a:ext cx="5167312" cy="369332"/>
          </a:xfrm>
          <a:prstGeom prst="rect">
            <a:avLst/>
          </a:prstGeom>
          <a:solidFill>
            <a:srgbClr val="C0C0C0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</a:rPr>
              <a:t>20</a:t>
            </a:r>
            <a:r>
              <a:rPr lang="en-US" sz="2400" dirty="0">
                <a:solidFill>
                  <a:srgbClr val="000000"/>
                </a:solidFill>
              </a:rPr>
              <a:t> (1M) PTEs, occupying 1024 pages</a:t>
            </a:r>
          </a:p>
        </p:txBody>
      </p:sp>
      <p:sp>
        <p:nvSpPr>
          <p:cNvPr id="18439" name="AutoShape 11"/>
          <p:cNvSpPr>
            <a:spLocks/>
          </p:cNvSpPr>
          <p:nvPr/>
        </p:nvSpPr>
        <p:spPr bwMode="auto">
          <a:xfrm rot="5400000">
            <a:off x="5302249" y="1554163"/>
            <a:ext cx="317500" cy="4876801"/>
          </a:xfrm>
          <a:prstGeom prst="rightBrace">
            <a:avLst>
              <a:gd name="adj1" fmla="val 111875"/>
              <a:gd name="adj2" fmla="val 50000"/>
            </a:avLst>
          </a:prstGeom>
          <a:noFill/>
          <a:ln w="19050">
            <a:solidFill>
              <a:srgbClr val="4138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/>
          <a:p>
            <a:endParaRPr lang="en-GB"/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4330553" y="6255536"/>
            <a:ext cx="5054748" cy="369332"/>
          </a:xfrm>
          <a:prstGeom prst="rect">
            <a:avLst/>
          </a:prstGeom>
          <a:solidFill>
            <a:srgbClr val="C0C0C0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</a:rPr>
              <a:t>20</a:t>
            </a:r>
            <a:r>
              <a:rPr lang="en-US" sz="2400" dirty="0">
                <a:solidFill>
                  <a:srgbClr val="000000"/>
                </a:solidFill>
              </a:rPr>
              <a:t> (1M) </a:t>
            </a:r>
            <a:r>
              <a:rPr lang="en-US" sz="2400" dirty="0" smtClean="0">
                <a:solidFill>
                  <a:srgbClr val="000000"/>
                </a:solidFill>
              </a:rPr>
              <a:t>pages. Each </a:t>
            </a:r>
            <a:r>
              <a:rPr lang="en-US" sz="2400" dirty="0">
                <a:solidFill>
                  <a:srgbClr val="000000"/>
                </a:solidFill>
              </a:rPr>
              <a:t>page is 4KB</a:t>
            </a:r>
          </a:p>
        </p:txBody>
      </p:sp>
      <p:sp>
        <p:nvSpPr>
          <p:cNvPr id="18441" name="AutoShape 13"/>
          <p:cNvSpPr>
            <a:spLocks/>
          </p:cNvSpPr>
          <p:nvPr/>
        </p:nvSpPr>
        <p:spPr bwMode="auto">
          <a:xfrm rot="5400000">
            <a:off x="6699177" y="2108099"/>
            <a:ext cx="317500" cy="7670655"/>
          </a:xfrm>
          <a:prstGeom prst="rightBrace">
            <a:avLst>
              <a:gd name="adj1" fmla="val 175417"/>
              <a:gd name="adj2" fmla="val 50000"/>
            </a:avLst>
          </a:prstGeom>
          <a:noFill/>
          <a:ln w="19050">
            <a:solidFill>
              <a:srgbClr val="4138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2983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Scheme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The root page always in the main memory</a:t>
            </a:r>
          </a:p>
          <a:p>
            <a:r>
              <a:rPr lang="en-US" dirty="0" smtClean="0"/>
              <a:t>First 10 bits of a virtual address index into the root page to find a page table entry (PTE) for a page of the user page table</a:t>
            </a:r>
          </a:p>
          <a:p>
            <a:pPr lvl="1"/>
            <a:r>
              <a:rPr lang="en-US" dirty="0" smtClean="0"/>
              <a:t>If that page is not in main memory </a:t>
            </a:r>
            <a:r>
              <a:rPr lang="en-US" dirty="0" smtClean="0">
                <a:sym typeface="Symbol" pitchFamily="18" charset="2"/>
              </a:rPr>
              <a:t> page fault</a:t>
            </a:r>
          </a:p>
          <a:p>
            <a:r>
              <a:rPr lang="en-US" dirty="0" smtClean="0">
                <a:sym typeface="Symbol" pitchFamily="18" charset="2"/>
              </a:rPr>
              <a:t>The next 10 bits are index into the user PTE page to find the PTE for the page referenced by the virtual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67F1D139-9E6E-4B92-8161-CFA18C8CCD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676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Scheme for 32-bit Address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4383"/>
          <a:stretch/>
        </p:blipFill>
        <p:spPr>
          <a:xfrm>
            <a:off x="1320802" y="1273281"/>
            <a:ext cx="9550398" cy="54434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A6CCE48-EFCC-4ED9-BAEF-63E928FA460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667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Scheme for 32-bit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A6CCE48-EFCC-4ED9-BAEF-63E928FA460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78132" y="28061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78132" y="314227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78132" y="347232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78132" y="38063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78132" y="414247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84432" y="5764451"/>
            <a:ext cx="17018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/>
              <a:t>Root page table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0624" y="2801299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0</a:t>
            </a:r>
            <a:endParaRPr lang="en-GB" sz="2200" dirty="0"/>
          </a:p>
        </p:txBody>
      </p:sp>
      <p:sp>
        <p:nvSpPr>
          <p:cNvPr id="17" name="Rectangle 16"/>
          <p:cNvSpPr/>
          <p:nvPr/>
        </p:nvSpPr>
        <p:spPr>
          <a:xfrm>
            <a:off x="3478132" y="4477747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478132" y="4812825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8132" y="5149245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478132" y="548317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090624" y="3139853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GB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90624" y="3466105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2</a:t>
            </a:r>
            <a:endParaRPr lang="en-GB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0624" y="380872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GB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90624" y="4151335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4</a:t>
            </a:r>
            <a:endParaRPr lang="en-GB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0624" y="449354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5</a:t>
            </a:r>
            <a:endParaRPr lang="en-GB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90624" y="4804527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FF"/>
                </a:solidFill>
              </a:rPr>
              <a:t>6</a:t>
            </a:r>
            <a:endParaRPr lang="en-GB" sz="22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0624" y="5148057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7</a:t>
            </a:r>
            <a:endParaRPr lang="en-GB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90624" y="548022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8</a:t>
            </a:r>
            <a:endParaRPr lang="en-GB" sz="2200" dirty="0"/>
          </a:p>
        </p:txBody>
      </p:sp>
      <p:sp>
        <p:nvSpPr>
          <p:cNvPr id="30" name="Rectangle 29"/>
          <p:cNvSpPr/>
          <p:nvPr/>
        </p:nvSpPr>
        <p:spPr>
          <a:xfrm>
            <a:off x="669963" y="28061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69963" y="314227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69963" y="347232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69963" y="38063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9963" y="4142479"/>
            <a:ext cx="914400" cy="33617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33892" y="5764451"/>
            <a:ext cx="138654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/>
              <a:t>Main memory</a:t>
            </a:r>
            <a:endParaRPr lang="en-GB" sz="2800" dirty="0"/>
          </a:p>
        </p:txBody>
      </p:sp>
      <p:sp>
        <p:nvSpPr>
          <p:cNvPr id="36" name="Rectangle 35"/>
          <p:cNvSpPr/>
          <p:nvPr/>
        </p:nvSpPr>
        <p:spPr>
          <a:xfrm>
            <a:off x="669963" y="4477747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69963" y="4812825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69963" y="5149245"/>
            <a:ext cx="914400" cy="336178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69963" y="548317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298300" y="2801299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0</a:t>
            </a:r>
            <a:endParaRPr lang="en-GB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298300" y="3139853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GB" sz="2200" dirty="0"/>
          </a:p>
        </p:txBody>
      </p:sp>
      <p:sp>
        <p:nvSpPr>
          <p:cNvPr id="42" name="TextBox 41"/>
          <p:cNvSpPr txBox="1"/>
          <p:nvPr/>
        </p:nvSpPr>
        <p:spPr>
          <a:xfrm>
            <a:off x="298300" y="3466105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2</a:t>
            </a:r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8300" y="380872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GB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00" y="4151335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4</a:t>
            </a:r>
            <a:endParaRPr lang="en-GB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8300" y="449354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5</a:t>
            </a:r>
            <a:endParaRPr lang="en-GB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300" y="4804527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6</a:t>
            </a:r>
            <a:endParaRPr lang="en-GB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298300" y="5148057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7</a:t>
            </a:r>
            <a:endParaRPr lang="en-GB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8300" y="548022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8</a:t>
            </a:r>
            <a:endParaRPr lang="en-GB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43180" y="2278636"/>
            <a:ext cx="7993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Frame</a:t>
            </a:r>
          </a:p>
          <a:p>
            <a:pPr algn="ctr"/>
            <a:r>
              <a:rPr lang="en-US" dirty="0" smtClean="0"/>
              <a:t>No.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5643191" y="28061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643191" y="314227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5643191" y="347232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643191" y="38063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643191" y="4142479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5249491" y="5764451"/>
            <a:ext cx="17018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/>
              <a:t>User page table</a:t>
            </a:r>
            <a:endParaRPr lang="en-GB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5293565" y="2801299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0</a:t>
            </a:r>
            <a:endParaRPr lang="en-GB" sz="2200" dirty="0"/>
          </a:p>
        </p:txBody>
      </p:sp>
      <p:sp>
        <p:nvSpPr>
          <p:cNvPr id="60" name="Rectangle 59"/>
          <p:cNvSpPr/>
          <p:nvPr/>
        </p:nvSpPr>
        <p:spPr>
          <a:xfrm>
            <a:off x="5643191" y="4477747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5643191" y="4812825"/>
            <a:ext cx="914400" cy="33617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191" y="5149245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5643191" y="548317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5293565" y="3139853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1</a:t>
            </a:r>
            <a:endParaRPr lang="en-GB" sz="2200" dirty="0"/>
          </a:p>
        </p:txBody>
      </p:sp>
      <p:sp>
        <p:nvSpPr>
          <p:cNvPr id="65" name="TextBox 64"/>
          <p:cNvSpPr txBox="1"/>
          <p:nvPr/>
        </p:nvSpPr>
        <p:spPr>
          <a:xfrm>
            <a:off x="5293565" y="3466105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2</a:t>
            </a:r>
            <a:endParaRPr lang="en-GB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3565" y="380872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3</a:t>
            </a:r>
            <a:endParaRPr lang="en-GB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93565" y="4151335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4</a:t>
            </a:r>
            <a:endParaRPr lang="en-GB" sz="2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93565" y="449354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5</a:t>
            </a:r>
            <a:endParaRPr lang="en-GB" sz="2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3565" y="4804527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FF"/>
                </a:solidFill>
              </a:rPr>
              <a:t>6</a:t>
            </a:r>
            <a:endParaRPr lang="en-GB" sz="22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93565" y="5148057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7</a:t>
            </a:r>
            <a:endParaRPr lang="en-GB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5293565" y="5480220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8</a:t>
            </a:r>
            <a:endParaRPr lang="en-GB" sz="2200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557591" y="2832634"/>
            <a:ext cx="1779866" cy="198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7591" y="5143081"/>
            <a:ext cx="1779866" cy="70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338391" y="2841026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338391" y="3177204"/>
            <a:ext cx="914400" cy="627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8338391" y="3804660"/>
            <a:ext cx="914400" cy="337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38391" y="4142479"/>
            <a:ext cx="914400" cy="1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38391" y="5518096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>
            <a:stCxn id="78" idx="0"/>
            <a:endCxn id="78" idx="2"/>
          </p:cNvCxnSpPr>
          <p:nvPr/>
        </p:nvCxnSpPr>
        <p:spPr>
          <a:xfrm>
            <a:off x="8795591" y="3177204"/>
            <a:ext cx="0" cy="6274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3" idx="0"/>
            <a:endCxn id="85" idx="0"/>
          </p:cNvCxnSpPr>
          <p:nvPr/>
        </p:nvCxnSpPr>
        <p:spPr>
          <a:xfrm>
            <a:off x="8795591" y="4142479"/>
            <a:ext cx="0" cy="13756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332165" y="2801299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0</a:t>
            </a:r>
            <a:endParaRPr lang="en-GB" sz="2200" dirty="0"/>
          </a:p>
        </p:txBody>
      </p:sp>
      <p:sp>
        <p:nvSpPr>
          <p:cNvPr id="94" name="TextBox 93"/>
          <p:cNvSpPr txBox="1"/>
          <p:nvPr/>
        </p:nvSpPr>
        <p:spPr>
          <a:xfrm>
            <a:off x="9332165" y="5516908"/>
            <a:ext cx="655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1023</a:t>
            </a:r>
            <a:endParaRPr lang="en-GB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7470685" y="4142479"/>
            <a:ext cx="78348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1024</a:t>
            </a:r>
          </a:p>
          <a:p>
            <a:pPr algn="ctr"/>
            <a:r>
              <a:rPr lang="en-US" sz="2200" dirty="0" smtClean="0"/>
              <a:t>PTEs</a:t>
            </a:r>
            <a:endParaRPr lang="en-GB" sz="2200" dirty="0"/>
          </a:p>
        </p:txBody>
      </p:sp>
      <p:sp>
        <p:nvSpPr>
          <p:cNvPr id="92" name="Rounded Rectangular Callout 91"/>
          <p:cNvSpPr/>
          <p:nvPr/>
        </p:nvSpPr>
        <p:spPr>
          <a:xfrm>
            <a:off x="2099238" y="3531566"/>
            <a:ext cx="867896" cy="627115"/>
          </a:xfrm>
          <a:prstGeom prst="wedgeRoundRectCallout">
            <a:avLst>
              <a:gd name="adj1" fmla="val 130620"/>
              <a:gd name="adj2" fmla="val 1728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no.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ular Callout 96"/>
          <p:cNvSpPr/>
          <p:nvPr/>
        </p:nvSpPr>
        <p:spPr>
          <a:xfrm>
            <a:off x="9476722" y="3164849"/>
            <a:ext cx="867896" cy="627115"/>
          </a:xfrm>
          <a:prstGeom prst="wedgeRoundRectCallout">
            <a:avLst>
              <a:gd name="adj1" fmla="val -109728"/>
              <a:gd name="adj2" fmla="val 690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no.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1028740" y="280610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11028740" y="3142279"/>
            <a:ext cx="914400" cy="1347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10812087" y="5764451"/>
            <a:ext cx="134770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/>
              <a:t>User</a:t>
            </a:r>
          </a:p>
          <a:p>
            <a:pPr algn="ctr"/>
            <a:r>
              <a:rPr lang="en-US" sz="2800" dirty="0" smtClean="0"/>
              <a:t>process</a:t>
            </a:r>
            <a:endParaRPr lang="en-GB" sz="2800" dirty="0"/>
          </a:p>
        </p:txBody>
      </p:sp>
      <p:sp>
        <p:nvSpPr>
          <p:cNvPr id="105" name="Rectangle 104"/>
          <p:cNvSpPr/>
          <p:nvPr/>
        </p:nvSpPr>
        <p:spPr>
          <a:xfrm>
            <a:off x="11028740" y="4477747"/>
            <a:ext cx="914400" cy="336178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11028740" y="4812825"/>
            <a:ext cx="914400" cy="67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028740" y="5483171"/>
            <a:ext cx="914400" cy="33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>
            <a:off x="10667530" y="2801299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0</a:t>
            </a:r>
            <a:endParaRPr lang="en-GB" sz="2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277474" y="4493540"/>
            <a:ext cx="67916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/>
              <a:t>6147</a:t>
            </a:r>
            <a:endParaRPr lang="en-GB" sz="2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412410" y="2278636"/>
            <a:ext cx="7993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Page</a:t>
            </a:r>
          </a:p>
          <a:p>
            <a:pPr algn="ctr"/>
            <a:r>
              <a:rPr lang="en-US" dirty="0" smtClean="0"/>
              <a:t>No.</a:t>
            </a:r>
            <a:endParaRPr lang="en-GB" dirty="0"/>
          </a:p>
        </p:txBody>
      </p:sp>
      <p:cxnSp>
        <p:nvCxnSpPr>
          <p:cNvPr id="811008" name="Straight Connector 811007"/>
          <p:cNvCxnSpPr>
            <a:stCxn id="99" idx="0"/>
            <a:endCxn id="105" idx="0"/>
          </p:cNvCxnSpPr>
          <p:nvPr/>
        </p:nvCxnSpPr>
        <p:spPr>
          <a:xfrm>
            <a:off x="11485940" y="3142279"/>
            <a:ext cx="0" cy="133546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011" name="Straight Connector 811010"/>
          <p:cNvCxnSpPr>
            <a:stCxn id="106" idx="0"/>
            <a:endCxn id="108" idx="0"/>
          </p:cNvCxnSpPr>
          <p:nvPr/>
        </p:nvCxnSpPr>
        <p:spPr>
          <a:xfrm>
            <a:off x="11485940" y="4812825"/>
            <a:ext cx="0" cy="67034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4743" y="1307046"/>
            <a:ext cx="11643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400" dirty="0" smtClean="0">
                <a:solidFill>
                  <a:srgbClr val="0000FF"/>
                </a:solidFill>
              </a:rPr>
              <a:t>0000000110</a:t>
            </a:r>
            <a:r>
              <a:rPr lang="en-US" sz="3400" dirty="0" smtClean="0"/>
              <a:t> | </a:t>
            </a:r>
            <a:r>
              <a:rPr lang="en-US" sz="3400" dirty="0" smtClean="0">
                <a:solidFill>
                  <a:srgbClr val="FF0000"/>
                </a:solidFill>
              </a:rPr>
              <a:t>0000000011 </a:t>
            </a:r>
            <a:r>
              <a:rPr lang="en-US" sz="3400" dirty="0" smtClean="0"/>
              <a:t>| 000000001100</a:t>
            </a:r>
            <a:endParaRPr lang="en-GB" sz="3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332165" y="3817731"/>
            <a:ext cx="2891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3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439806" y="1838269"/>
            <a:ext cx="28911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0000FF"/>
                </a:solidFill>
              </a:rPr>
              <a:t>6</a:t>
            </a:r>
            <a:endParaRPr lang="en-GB" sz="3400" dirty="0">
              <a:solidFill>
                <a:srgbClr val="0000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129659" y="1838269"/>
            <a:ext cx="28911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FF0000"/>
                </a:solidFill>
              </a:rPr>
              <a:t>3</a:t>
            </a:r>
            <a:endParaRPr lang="en-GB" sz="340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38226" y="1838269"/>
            <a:ext cx="66561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dirty="0" smtClean="0"/>
              <a:t>12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2387216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Page Table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There is one entry for each real memory page frame rather than one per virtual page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Fixed proportion of real memory is required for the tables regardless of the number of processes / virtual pages</a:t>
            </a:r>
          </a:p>
          <a:p>
            <a:r>
              <a:rPr lang="en-US" dirty="0" smtClean="0"/>
              <a:t>Page </a:t>
            </a:r>
            <a:r>
              <a:rPr lang="en-US" dirty="0"/>
              <a:t>number portion of a virtual address is mapped into a hash </a:t>
            </a:r>
            <a:r>
              <a:rPr lang="en-US" dirty="0" smtClean="0"/>
              <a:t>value.</a:t>
            </a:r>
          </a:p>
          <a:p>
            <a:r>
              <a:rPr lang="en-US" dirty="0"/>
              <a:t>Hash value points to inverted page </a:t>
            </a:r>
            <a:r>
              <a:rPr lang="en-US" dirty="0" smtClean="0"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E7B331BC-520C-40DA-86FE-D192783693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Page Table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Each entry in page table includes</a:t>
            </a:r>
          </a:p>
          <a:p>
            <a:pPr lvl="1"/>
            <a:r>
              <a:rPr lang="en-US" dirty="0" smtClean="0"/>
              <a:t>Page number</a:t>
            </a:r>
          </a:p>
          <a:p>
            <a:pPr lvl="1"/>
            <a:r>
              <a:rPr lang="en-US" dirty="0" smtClean="0"/>
              <a:t>Process identifier – </a:t>
            </a:r>
            <a:r>
              <a:rPr lang="en-NZ" dirty="0" smtClean="0"/>
              <a:t>the process </a:t>
            </a:r>
            <a:r>
              <a:rPr lang="en-NZ" dirty="0"/>
              <a:t>that owns this </a:t>
            </a:r>
            <a:r>
              <a:rPr lang="en-NZ" dirty="0" smtClean="0"/>
              <a:t>page</a:t>
            </a:r>
            <a:endParaRPr lang="en-US" dirty="0" smtClean="0"/>
          </a:p>
          <a:p>
            <a:pPr lvl="1"/>
            <a:r>
              <a:rPr lang="en-US" dirty="0" smtClean="0"/>
              <a:t>Control bits – </a:t>
            </a:r>
            <a:r>
              <a:rPr lang="en-NZ" dirty="0" smtClean="0"/>
              <a:t>includes flags </a:t>
            </a:r>
            <a:r>
              <a:rPr lang="en-NZ" dirty="0"/>
              <a:t>and protection and locking </a:t>
            </a:r>
            <a:r>
              <a:rPr lang="en-NZ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Chain pointer – </a:t>
            </a:r>
            <a:r>
              <a:rPr lang="en-NZ" dirty="0" smtClean="0"/>
              <a:t>the index </a:t>
            </a:r>
            <a:r>
              <a:rPr lang="en-NZ" dirty="0"/>
              <a:t>value of the next entry in the </a:t>
            </a:r>
            <a:r>
              <a:rPr lang="en-NZ" dirty="0" smtClean="0"/>
              <a:t>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E7B331BC-520C-40DA-86FE-D192783693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1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Terminology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Virtual address</a:t>
            </a:r>
          </a:p>
          <a:p>
            <a:pPr lvl="1"/>
            <a:r>
              <a:rPr lang="en-US" dirty="0"/>
              <a:t>The address assigned to a location in virtual memory to allow that location to </a:t>
            </a:r>
            <a:r>
              <a:rPr lang="en-US" dirty="0" smtClean="0"/>
              <a:t>be accessed </a:t>
            </a:r>
            <a:r>
              <a:rPr lang="en-US" dirty="0"/>
              <a:t>as though it were part of main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Virtual address space</a:t>
            </a:r>
          </a:p>
          <a:p>
            <a:pPr lvl="1"/>
            <a:r>
              <a:rPr lang="en-US" dirty="0"/>
              <a:t>The virtual storage assigned to a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/>
              <a:t>The range of memory addresses available to a process.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5189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Page Table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E7B331BC-520C-40DA-86FE-D1927836931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1" y="1237559"/>
            <a:ext cx="7697790" cy="55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7836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Each virtual memory reference can cause two physical memory accesses</a:t>
            </a:r>
          </a:p>
          <a:p>
            <a:pPr lvl="1"/>
            <a:r>
              <a:rPr lang="en-US" dirty="0" smtClean="0"/>
              <a:t>One to fetch the page table</a:t>
            </a:r>
          </a:p>
          <a:p>
            <a:pPr lvl="1"/>
            <a:r>
              <a:rPr lang="en-US" dirty="0" smtClean="0"/>
              <a:t>One to fetch the data</a:t>
            </a:r>
          </a:p>
          <a:p>
            <a:r>
              <a:rPr lang="en-US" dirty="0" smtClean="0"/>
              <a:t>Memory access time is doubled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9ECFC6D-529D-432B-A6C9-A7112214CCC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867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To overcome this problem a high-speed cache is set up for page table entries, called a Translation Lookaside Buffer (TLB)</a:t>
            </a:r>
          </a:p>
          <a:p>
            <a:pPr lvl="1"/>
            <a:r>
              <a:rPr lang="en-US" dirty="0" smtClean="0"/>
              <a:t>Contains page table entries that have been most recently used</a:t>
            </a:r>
          </a:p>
          <a:p>
            <a:r>
              <a:rPr lang="en-US" dirty="0"/>
              <a:t>Given a virtual address, processor examines the TLB</a:t>
            </a:r>
          </a:p>
          <a:p>
            <a:r>
              <a:rPr lang="en-US" dirty="0"/>
              <a:t>If page table entry is present (TLB hit), the </a:t>
            </a:r>
            <a:r>
              <a:rPr lang="en-US" dirty="0" smtClean="0"/>
              <a:t>frame number is retrieved and the real address is formed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F9ECFC6D-529D-432B-A6C9-A7112214CCC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738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If page table entry is not found in the TLB (TLB miss), the page number is used to index the process page table</a:t>
            </a:r>
          </a:p>
          <a:p>
            <a:r>
              <a:rPr lang="en-US" dirty="0" smtClean="0"/>
              <a:t>First checks if page is already in main memory </a:t>
            </a:r>
          </a:p>
          <a:p>
            <a:pPr lvl="1"/>
            <a:r>
              <a:rPr lang="en-US" dirty="0" smtClean="0"/>
              <a:t>If not in main memory a page fault is issued</a:t>
            </a:r>
          </a:p>
          <a:p>
            <a:r>
              <a:rPr lang="en-US" dirty="0" smtClean="0"/>
              <a:t>The TLB is updated to include the new page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D5CA2B64-8322-4DC9-A7EC-A86493C58B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713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D5CA2B64-8322-4DC9-A7EC-A86493C58B7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2" y="1226852"/>
            <a:ext cx="8129588" cy="54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472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D5CA2B64-8322-4DC9-A7EC-A86493C58B7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1238926"/>
            <a:ext cx="4141788" cy="54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60653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TLB contains only some entries in a full page table, cannot simply index to TLB based on the page number </a:t>
            </a:r>
          </a:p>
          <a:p>
            <a:pPr lvl="1"/>
            <a:r>
              <a:rPr lang="en-US" smtClean="0">
                <a:sym typeface="Symbol" pitchFamily="18" charset="2"/>
              </a:rPr>
              <a:t>each entry must include the page number and the complete page table entry  associative mapping (allows processor to interrogate simultaneously a number of TLB entries to determine if there is a match on page number)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CD80751-F842-4DA5-B008-550CAB2A87D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879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CD80751-F842-4DA5-B008-550CAB2A87D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2" y="1242318"/>
            <a:ext cx="8815388" cy="54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1672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Translation Lookaside Buffer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CD80751-F842-4DA5-B008-550CAB2A87D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5"/>
          <a:stretch/>
        </p:blipFill>
        <p:spPr>
          <a:xfrm>
            <a:off x="2157412" y="1235468"/>
            <a:ext cx="7875588" cy="54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6500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Size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Smaller page size</a:t>
            </a:r>
          </a:p>
          <a:p>
            <a:pPr lvl="1"/>
            <a:r>
              <a:rPr lang="en-US" dirty="0" smtClean="0"/>
              <a:t>less amount of internal fragmentation </a:t>
            </a:r>
            <a:r>
              <a:rPr lang="en-US" dirty="0" smtClean="0">
                <a:sym typeface="Symbol" pitchFamily="18" charset="2"/>
              </a:rPr>
              <a:t> optimize the use of main memory</a:t>
            </a:r>
          </a:p>
          <a:p>
            <a:pPr lvl="1"/>
            <a:r>
              <a:rPr lang="en-US" dirty="0" smtClean="0"/>
              <a:t>more pages required per process </a:t>
            </a:r>
            <a:r>
              <a:rPr lang="en-US" dirty="0" smtClean="0">
                <a:sym typeface="Symbol" pitchFamily="18" charset="2"/>
              </a:rPr>
              <a:t> means </a:t>
            </a:r>
            <a:r>
              <a:rPr lang="en-US" dirty="0" smtClean="0"/>
              <a:t>larger page tables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means large portion of page tables in virtual memory</a:t>
            </a:r>
          </a:p>
          <a:p>
            <a:pPr lvl="2"/>
            <a:r>
              <a:rPr lang="en-US" dirty="0" smtClean="0"/>
              <a:t>Might be a double page fault for a single reference:</a:t>
            </a:r>
          </a:p>
          <a:p>
            <a:pPr lvl="3"/>
            <a:r>
              <a:rPr lang="en-US" dirty="0" smtClean="0"/>
              <a:t>Bring in the needed portion of the page table</a:t>
            </a:r>
          </a:p>
          <a:p>
            <a:pPr lvl="3"/>
            <a:r>
              <a:rPr lang="en-US" dirty="0" smtClean="0"/>
              <a:t>Bring in the process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190C5B77-67D1-451B-A40C-779DC717D2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029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Terminology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Real address</a:t>
            </a:r>
          </a:p>
          <a:p>
            <a:pPr lvl="1"/>
            <a:r>
              <a:rPr lang="en-US" dirty="0"/>
              <a:t>The address of a storage location in main memory.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8505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Size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Secondary memory is designed to efficiently  transfer large blocks of data so a large page size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190C5B77-67D1-451B-A40C-779DC717D2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9438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Size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Small page size, large number of pages will be found in main memory</a:t>
            </a:r>
          </a:p>
          <a:p>
            <a:r>
              <a:rPr lang="en-US" dirty="0" smtClean="0"/>
              <a:t>As time goes on during execution, the pages in memory will all contain portions of the process near recent references.  Page faults low.</a:t>
            </a:r>
          </a:p>
          <a:p>
            <a:r>
              <a:rPr lang="en-US" dirty="0" smtClean="0"/>
              <a:t>Increased page size causes pages to contain locations further from any recent reference.  Page faults 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94F1750-74BD-49B2-BABC-C381FDD3F2B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3402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Size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94F1750-74BD-49B2-BABC-C381FDD3F2B4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8" y="1210350"/>
            <a:ext cx="11085516" cy="55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0747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Page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5854DD5-20FA-4DC1-AAD8-7E0AF9FDB131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36280748"/>
              </p:ext>
            </p:extLst>
          </p:nvPr>
        </p:nvGraphicFramePr>
        <p:xfrm>
          <a:off x="3173412" y="1274088"/>
          <a:ext cx="5843588" cy="5394084"/>
        </p:xfrm>
        <a:graphic>
          <a:graphicData uri="http://schemas.openxmlformats.org/drawingml/2006/table">
            <a:tbl>
              <a:tblPr/>
              <a:tblGrid>
                <a:gridCol w="2921794"/>
                <a:gridCol w="2921794"/>
              </a:tblGrid>
              <a:tr h="4495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 Size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Atlas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 48-bit words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Honeywell-Multics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1024 36-bit words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370/XA and 370/ESA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Kbytes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VAX family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AS/400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 Alpha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Kbytes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Kbytes to 16 Mbytes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UltraSPARC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Kbytes to 4 Mbytes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Pentium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Kbytes or 4 Mbytes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IBM POWER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Kbytes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449507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Itanium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Kbytes to 256 Mbytes</a:t>
                      </a:r>
                    </a:p>
                  </a:txBody>
                  <a:tcPr marL="74918" marR="74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136577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Program and its associated data are divided into segments</a:t>
            </a:r>
          </a:p>
          <a:p>
            <a:r>
              <a:rPr lang="en-US" dirty="0" smtClean="0"/>
              <a:t>All segments of all programs do not have to be of the same length, but there is a maximum segment length</a:t>
            </a:r>
          </a:p>
          <a:p>
            <a:r>
              <a:rPr lang="en-US" dirty="0" smtClean="0"/>
              <a:t>Addressing consist of two parts - a segment number and an offset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C30D4EC-212F-4A46-BAE2-71718D41B1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0758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Since segments are not equal, segmentation is similar to dynamic partitioning, but a program may occupy more than one partition that need not to be contiguous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C30D4EC-212F-4A46-BAE2-71718D41B1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7604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 Tables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Each entry contains</a:t>
            </a:r>
          </a:p>
          <a:p>
            <a:pPr lvl="1"/>
            <a:r>
              <a:rPr lang="en-US" dirty="0" smtClean="0"/>
              <a:t>starting address of corresponding segment in main memory</a:t>
            </a:r>
          </a:p>
          <a:p>
            <a:pPr lvl="1"/>
            <a:r>
              <a:rPr lang="en-US" dirty="0" smtClean="0"/>
              <a:t>the length of the segment</a:t>
            </a:r>
          </a:p>
          <a:p>
            <a:r>
              <a:rPr lang="en-US" dirty="0" smtClean="0"/>
              <a:t>Only some of the segments in main memory</a:t>
            </a:r>
          </a:p>
          <a:p>
            <a:pPr lvl="1"/>
            <a:r>
              <a:rPr lang="en-US" dirty="0" smtClean="0"/>
              <a:t>A bit is needed to determine if segment is already in main memory</a:t>
            </a:r>
          </a:p>
          <a:p>
            <a:pPr lvl="1"/>
            <a:r>
              <a:rPr lang="en-US" dirty="0" smtClean="0"/>
              <a:t>Another bit is needed to determine if the segment has been modified since it was loaded in main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68A797B9-933C-41E3-85D3-BF283921E8E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7104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68A797B9-933C-41E3-85D3-BF283921E8E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0" t="1475" r="1701" b="27490"/>
          <a:stretch/>
        </p:blipFill>
        <p:spPr bwMode="auto">
          <a:xfrm>
            <a:off x="4661809" y="1315715"/>
            <a:ext cx="2866793" cy="531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706105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Address translation:</a:t>
            </a:r>
          </a:p>
          <a:p>
            <a:pPr lvl="1"/>
            <a:r>
              <a:rPr lang="en-US" smtClean="0"/>
              <a:t>Extract the segment number from logical address</a:t>
            </a:r>
          </a:p>
          <a:p>
            <a:pPr lvl="1"/>
            <a:r>
              <a:rPr lang="en-US" smtClean="0"/>
              <a:t>Use the segment number to find the starting physical address of the segment</a:t>
            </a:r>
          </a:p>
          <a:p>
            <a:pPr lvl="1"/>
            <a:r>
              <a:rPr lang="en-US" smtClean="0"/>
              <a:t>Compare the offset to the length of the segment, if the offset is greater than or equal to the length, the address is invalid</a:t>
            </a:r>
          </a:p>
          <a:p>
            <a:pPr lvl="1"/>
            <a:r>
              <a:rPr lang="en-US" smtClean="0"/>
              <a:t>The physical address is the sum of the segment starting physical address plus the offset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DA4FEDD7-736E-4E35-A07E-0CEA5FBBD2D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3834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DA4FEDD7-736E-4E35-A07E-0CEA5FBBD2DE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78" y="1189038"/>
            <a:ext cx="971685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275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Terminology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Two characteristics of paging and </a:t>
            </a:r>
            <a:r>
              <a:rPr lang="en-US" dirty="0" smtClean="0"/>
              <a:t>segmentation</a:t>
            </a:r>
          </a:p>
          <a:p>
            <a:pPr lvl="1"/>
            <a:r>
              <a:rPr lang="en-US" sz="3700" dirty="0"/>
              <a:t>all memory references are logical addresses that are dynamically translated into physical addresses at run </a:t>
            </a:r>
            <a:r>
              <a:rPr lang="en-US" sz="3700" dirty="0" smtClean="0"/>
              <a:t>time – </a:t>
            </a:r>
            <a:r>
              <a:rPr lang="en-US" dirty="0" smtClean="0"/>
              <a:t>a process may </a:t>
            </a:r>
            <a:r>
              <a:rPr lang="en-US" dirty="0"/>
              <a:t>be swapped in and out of main memory</a:t>
            </a:r>
            <a:endParaRPr lang="en-US" sz="9300" dirty="0"/>
          </a:p>
          <a:p>
            <a:pPr lvl="1"/>
            <a:r>
              <a:rPr lang="en-US" sz="4000" dirty="0"/>
              <a:t>a process may be broken up into a number of pieces that don’t need to be contiguously located in main memory during </a:t>
            </a:r>
            <a:r>
              <a:rPr lang="en-US" sz="4000" dirty="0" smtClean="0"/>
              <a:t>execution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3939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Advantages to programmer:</a:t>
            </a:r>
          </a:p>
          <a:p>
            <a:pPr lvl="1"/>
            <a:r>
              <a:rPr lang="en-US" dirty="0" smtClean="0"/>
              <a:t>Simplifies handling of growing data structures </a:t>
            </a:r>
            <a:r>
              <a:rPr lang="en-US" dirty="0" smtClean="0">
                <a:sym typeface="Symbol" pitchFamily="18" charset="2"/>
              </a:rPr>
              <a:t> operating system will expand or shrink the segment as needed</a:t>
            </a:r>
          </a:p>
          <a:p>
            <a:pPr lvl="1"/>
            <a:r>
              <a:rPr lang="en-US" dirty="0" smtClean="0"/>
              <a:t>Allows programs to be altered and recompiled independently</a:t>
            </a:r>
          </a:p>
          <a:p>
            <a:pPr lvl="1"/>
            <a:r>
              <a:rPr lang="en-US" dirty="0" smtClean="0"/>
              <a:t>Lends itself to sharing data / procedures among processes</a:t>
            </a:r>
          </a:p>
          <a:p>
            <a:pPr lvl="1"/>
            <a:r>
              <a:rPr lang="en-US" dirty="0" smtClean="0"/>
              <a:t>Lends itself to protection </a:t>
            </a:r>
            <a:r>
              <a:rPr lang="en-US" dirty="0" smtClean="0">
                <a:sym typeface="Symbol" pitchFamily="18" charset="2"/>
              </a:rPr>
              <a:t> assign access privileges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3619578B-3FAB-49E4-B61E-3C6304D5FC3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8543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Paging and Segmentation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User’s address space is broken up into a number of segments</a:t>
            </a:r>
          </a:p>
          <a:p>
            <a:r>
              <a:rPr lang="en-US" smtClean="0"/>
              <a:t>Each segment is broken into fixed-size pages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413FA727-9658-49AB-9E93-2FE94461057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5820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Segmentation and Paging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4" y="1282267"/>
            <a:ext cx="11634786" cy="4793530"/>
          </a:xfr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E066660-7D6C-44BC-AB9F-A88C3B1954E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7108825" y="2643189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3300"/>
                </a:solidFill>
              </a:rPr>
              <a:t>Refer to a page table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7245350" y="2927350"/>
            <a:ext cx="0" cy="406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7876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Segmentation and Paging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E066660-7D6C-44BC-AB9F-A88C3B1954E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1179508"/>
            <a:ext cx="9094788" cy="5583246"/>
          </a:xfrm>
        </p:spPr>
      </p:pic>
    </p:spTree>
    <p:extLst>
      <p:ext uri="{BB962C8B-B14F-4D97-AF65-F5344CB8AC3E}">
        <p14:creationId xmlns:p14="http://schemas.microsoft.com/office/powerpoint/2010/main" val="3028066003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Thrashing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Swapping out a piece of a process just before that piece is needed</a:t>
            </a:r>
          </a:p>
          <a:p>
            <a:r>
              <a:rPr lang="en-US" smtClean="0"/>
              <a:t>The processor spends most of its time swapping pieces rather than executing user instructions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CC9238D0-7293-4465-90F2-5D6D7491DD9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775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Policies for Virtual Memory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Fetch policy</a:t>
            </a:r>
          </a:p>
          <a:p>
            <a:r>
              <a:rPr lang="en-US" smtClean="0"/>
              <a:t>Placement policy</a:t>
            </a:r>
          </a:p>
          <a:p>
            <a:r>
              <a:rPr lang="en-US" smtClean="0"/>
              <a:t>Replacement policy</a:t>
            </a:r>
          </a:p>
          <a:p>
            <a:r>
              <a:rPr lang="en-US" smtClean="0"/>
              <a:t>Resident set management</a:t>
            </a:r>
          </a:p>
          <a:p>
            <a:r>
              <a:rPr lang="en-US" smtClean="0"/>
              <a:t>Cleaning policy</a:t>
            </a:r>
          </a:p>
          <a:p>
            <a:r>
              <a:rPr lang="en-US" smtClean="0"/>
              <a:t>Load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7B1B5BAC-A161-4785-918E-D416EA36EF0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3824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Policy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Determines when a page should be brought into memory</a:t>
            </a:r>
          </a:p>
          <a:p>
            <a:r>
              <a:rPr lang="en-US" dirty="0" smtClean="0"/>
              <a:t>Two common alternatives:</a:t>
            </a:r>
          </a:p>
          <a:p>
            <a:pPr lvl="1"/>
            <a:r>
              <a:rPr lang="en-US" dirty="0" smtClean="0"/>
              <a:t>Demand paging only brings pages into main memory when a reference is made to a location on the page</a:t>
            </a:r>
          </a:p>
          <a:p>
            <a:pPr lvl="2"/>
            <a:r>
              <a:rPr lang="en-US" dirty="0" smtClean="0"/>
              <a:t>Many page faults when process first started</a:t>
            </a:r>
          </a:p>
          <a:p>
            <a:pPr lvl="1"/>
            <a:r>
              <a:rPr lang="en-US" dirty="0" err="1" smtClean="0"/>
              <a:t>Prepaging</a:t>
            </a:r>
            <a:r>
              <a:rPr lang="en-US" dirty="0" smtClean="0"/>
              <a:t> brings in more pages than needed</a:t>
            </a:r>
          </a:p>
          <a:p>
            <a:pPr lvl="2"/>
            <a:r>
              <a:rPr lang="en-US" dirty="0" smtClean="0"/>
              <a:t>More efficient to bring in pages that reside contiguously on the disk (due to the seek times and rotational latency)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3965CCB8-DD2F-4AF5-8223-EBA8FB4F13A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334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Policy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Which page is replaced?</a:t>
            </a:r>
          </a:p>
          <a:p>
            <a:r>
              <a:rPr lang="en-US" smtClean="0"/>
              <a:t>Page removed should be the page least likely to be referenced in the near future</a:t>
            </a:r>
          </a:p>
          <a:p>
            <a:r>
              <a:rPr lang="en-US" smtClean="0"/>
              <a:t>Most policies predict the future behavior on the basis of past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8C204F4E-3F19-456E-A78D-4128C1C6B90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0559"/>
      </p:ext>
    </p:extLst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Policy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Restriction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Frame Locking</a:t>
            </a:r>
          </a:p>
          <a:p>
            <a:pPr lvl="1"/>
            <a:r>
              <a:rPr lang="en-US" smtClean="0"/>
              <a:t>If frame is locked, it may not be replaced</a:t>
            </a:r>
          </a:p>
          <a:p>
            <a:pPr lvl="1"/>
            <a:r>
              <a:rPr lang="en-US" smtClean="0"/>
              <a:t>Locked frames holding</a:t>
            </a:r>
          </a:p>
          <a:p>
            <a:pPr lvl="2"/>
            <a:r>
              <a:rPr lang="en-US" smtClean="0"/>
              <a:t>Kernel of the operating system</a:t>
            </a:r>
          </a:p>
          <a:p>
            <a:pPr lvl="2"/>
            <a:r>
              <a:rPr lang="en-US" smtClean="0"/>
              <a:t>Control structures</a:t>
            </a:r>
          </a:p>
          <a:p>
            <a:pPr lvl="2"/>
            <a:r>
              <a:rPr lang="en-US" smtClean="0"/>
              <a:t>I/O buffers</a:t>
            </a:r>
          </a:p>
          <a:p>
            <a:pPr lvl="1"/>
            <a:r>
              <a:rPr lang="en-US" smtClean="0"/>
              <a:t>Associate a lock bit with each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46531D0A-CEE2-4307-9160-72770ACD1BC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1814"/>
      </p:ext>
    </p:extLst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Optimal policy</a:t>
            </a:r>
          </a:p>
          <a:p>
            <a:r>
              <a:rPr lang="en-US" smtClean="0"/>
              <a:t>Least recently used (LRU) policy</a:t>
            </a:r>
          </a:p>
          <a:p>
            <a:r>
              <a:rPr lang="en-US" smtClean="0"/>
              <a:t>First-in-first-out (FIFO) policy</a:t>
            </a:r>
          </a:p>
          <a:p>
            <a:r>
              <a:rPr lang="en-US" smtClean="0"/>
              <a:t>Clock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7367B6E8-33E5-4F96-9F68-A0AA5CCEE27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51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Terminology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the two characteristics </a:t>
            </a:r>
            <a:r>
              <a:rPr lang="en-US" dirty="0"/>
              <a:t>are present, it is not necessary that all of the pages or segments of a process be in main memory during execution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5849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Optimal policy</a:t>
            </a:r>
          </a:p>
          <a:p>
            <a:pPr lvl="1"/>
            <a:r>
              <a:rPr lang="en-US" smtClean="0"/>
              <a:t>Selects for replacement that page for which the time to the next reference is the longest</a:t>
            </a:r>
          </a:p>
          <a:p>
            <a:pPr lvl="1"/>
            <a:r>
              <a:rPr lang="en-US" smtClean="0"/>
              <a:t>Impossible to have perfect knowledge of future events</a:t>
            </a:r>
          </a:p>
          <a:p>
            <a:endParaRPr lang="en-US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864AD9CA-01EF-4811-926B-ED1920AA143E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1448" r="3152" b="75836"/>
          <a:stretch>
            <a:fillRect/>
          </a:stretch>
        </p:blipFill>
        <p:spPr bwMode="auto">
          <a:xfrm>
            <a:off x="166965" y="4025900"/>
            <a:ext cx="11856482" cy="21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170012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Replaces the page that has not been referenced for the longest time</a:t>
            </a:r>
          </a:p>
          <a:p>
            <a:pPr lvl="1"/>
            <a:r>
              <a:rPr lang="en-US" dirty="0" smtClean="0"/>
              <a:t>By the principle of locality, this should be the page least likely to be referenced in the near future</a:t>
            </a:r>
          </a:p>
          <a:p>
            <a:pPr lvl="1"/>
            <a:r>
              <a:rPr lang="en-US" dirty="0" smtClean="0"/>
              <a:t>Each page could be tagged with the time of last reference. This would require a great deal of overhead.</a:t>
            </a:r>
          </a:p>
          <a:p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C3E4267E-A254-4426-998E-180EB40F93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484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C3E4267E-A254-4426-998E-180EB40F9310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53253" name="Group 6"/>
          <p:cNvGrpSpPr>
            <a:grpSpLocks/>
          </p:cNvGrpSpPr>
          <p:nvPr/>
        </p:nvGrpSpPr>
        <p:grpSpPr bwMode="auto">
          <a:xfrm>
            <a:off x="239115" y="2120900"/>
            <a:ext cx="11712182" cy="1804988"/>
            <a:chOff x="136" y="3023"/>
            <a:chExt cx="5496" cy="847"/>
          </a:xfrm>
        </p:grpSpPr>
        <p:pic>
          <p:nvPicPr>
            <p:cNvPr id="5325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1448" r="3152" b="91191"/>
            <a:stretch>
              <a:fillRect/>
            </a:stretch>
          </p:blipFill>
          <p:spPr bwMode="auto">
            <a:xfrm>
              <a:off x="136" y="3023"/>
              <a:ext cx="549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30891" r="3152" b="57332"/>
            <a:stretch>
              <a:fillRect/>
            </a:stretch>
          </p:blipFill>
          <p:spPr bwMode="auto">
            <a:xfrm>
              <a:off x="136" y="3350"/>
              <a:ext cx="549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4756822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First-in, first-out (FIFO)</a:t>
            </a:r>
          </a:p>
          <a:p>
            <a:pPr lvl="1"/>
            <a:r>
              <a:rPr lang="en-US" smtClean="0"/>
              <a:t>Treats page frames allocated to a process as a circular buffer</a:t>
            </a:r>
          </a:p>
          <a:p>
            <a:pPr lvl="1"/>
            <a:r>
              <a:rPr lang="en-US" smtClean="0"/>
              <a:t>Pages are removed in round-robin style</a:t>
            </a:r>
          </a:p>
          <a:p>
            <a:pPr lvl="1"/>
            <a:r>
              <a:rPr lang="en-US" smtClean="0"/>
              <a:t>Simplest replacement policy to implement</a:t>
            </a:r>
          </a:p>
          <a:p>
            <a:pPr lvl="1"/>
            <a:r>
              <a:rPr lang="en-US" smtClean="0"/>
              <a:t>Page that has been in memory the longest is replaced</a:t>
            </a:r>
          </a:p>
          <a:p>
            <a:pPr lvl="1"/>
            <a:r>
              <a:rPr lang="en-US" smtClean="0"/>
              <a:t>These pages may be needed again very soon</a:t>
            </a:r>
          </a:p>
          <a:p>
            <a:endParaRPr lang="en-US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CA3EC7A-7702-4207-BCD6-6504C6188F2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3094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CA3EC7A-7702-4207-BCD6-6504C6188F2A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4277" name="Group 6"/>
          <p:cNvGrpSpPr>
            <a:grpSpLocks/>
          </p:cNvGrpSpPr>
          <p:nvPr/>
        </p:nvGrpSpPr>
        <p:grpSpPr bwMode="auto">
          <a:xfrm>
            <a:off x="209276" y="2116932"/>
            <a:ext cx="11771860" cy="1797050"/>
            <a:chOff x="136" y="2971"/>
            <a:chExt cx="5496" cy="839"/>
          </a:xfrm>
        </p:grpSpPr>
        <p:pic>
          <p:nvPicPr>
            <p:cNvPr id="5427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1448" r="3152" b="91191"/>
            <a:stretch>
              <a:fillRect/>
            </a:stretch>
          </p:blipFill>
          <p:spPr bwMode="auto">
            <a:xfrm>
              <a:off x="136" y="2971"/>
              <a:ext cx="549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49916" r="3152" b="38464"/>
            <a:stretch>
              <a:fillRect/>
            </a:stretch>
          </p:blipFill>
          <p:spPr bwMode="auto">
            <a:xfrm>
              <a:off x="136" y="3297"/>
              <a:ext cx="549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6102598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Clock Policy</a:t>
            </a:r>
          </a:p>
          <a:p>
            <a:pPr lvl="1"/>
            <a:r>
              <a:rPr lang="en-US" dirty="0" smtClean="0"/>
              <a:t>Associate an additional bit called a use bit with each frame</a:t>
            </a:r>
          </a:p>
          <a:p>
            <a:pPr lvl="1"/>
            <a:r>
              <a:rPr lang="en-US" dirty="0" smtClean="0"/>
              <a:t>When a page is first loaded in memory, the use bit is set to 1</a:t>
            </a:r>
          </a:p>
          <a:p>
            <a:pPr lvl="1"/>
            <a:r>
              <a:rPr lang="en-US" dirty="0" smtClean="0"/>
              <a:t>When the page is referenced, the use bit is set to 1</a:t>
            </a:r>
          </a:p>
          <a:p>
            <a:pPr lvl="1"/>
            <a:r>
              <a:rPr lang="en-US" dirty="0" smtClean="0"/>
              <a:t>When it is time to replace a page, the first frame encountered with the use bit set to 0 is replaced.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B02BFAF1-EF9E-4E0F-97AC-8281F4A0078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5942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Clock Policy</a:t>
            </a:r>
          </a:p>
          <a:p>
            <a:pPr lvl="1"/>
            <a:r>
              <a:rPr lang="en-US" dirty="0" smtClean="0"/>
              <a:t>During the search for replacement, each use bit set to 1 is changed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B02BFAF1-EF9E-4E0F-97AC-8281F4A0078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4175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incoming page - 727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B02BFAF1-EF9E-4E0F-97AC-8281F4A0078A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r="1393"/>
          <a:stretch>
            <a:fillRect/>
          </a:stretch>
        </p:blipFill>
        <p:spPr>
          <a:xfrm>
            <a:off x="519829" y="1920875"/>
            <a:ext cx="5385672" cy="47180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822" r="18223" b="14675"/>
          <a:stretch/>
        </p:blipFill>
        <p:spPr>
          <a:xfrm>
            <a:off x="6604000" y="1889674"/>
            <a:ext cx="4521200" cy="47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1627"/>
      </p:ext>
    </p:extLst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Replacement Algorithms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/>
              <a:t>Asterisk: use bit is set to 1</a:t>
            </a:r>
          </a:p>
          <a:p>
            <a:r>
              <a:rPr lang="en-US" dirty="0"/>
              <a:t>Arrow: current position of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B02BFAF1-EF9E-4E0F-97AC-8281F4A0078A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29539" y="2870201"/>
            <a:ext cx="11731334" cy="1771652"/>
            <a:chOff x="136" y="543"/>
            <a:chExt cx="5496" cy="830"/>
          </a:xfrm>
        </p:grpSpPr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1448" r="3152" b="91191"/>
            <a:stretch>
              <a:fillRect/>
            </a:stretch>
          </p:blipFill>
          <p:spPr bwMode="auto">
            <a:xfrm>
              <a:off x="136" y="543"/>
              <a:ext cx="549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" t="68602" r="3152" b="19981"/>
            <a:stretch>
              <a:fillRect/>
            </a:stretch>
          </p:blipFill>
          <p:spPr bwMode="auto">
            <a:xfrm>
              <a:off x="136" y="869"/>
              <a:ext cx="5496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1701000"/>
      </p:ext>
    </p:extLst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Resident Set Size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How many pages to bring in?</a:t>
            </a:r>
          </a:p>
          <a:p>
            <a:r>
              <a:rPr lang="en-US" dirty="0" smtClean="0"/>
              <a:t>How much memory to allocate to a process?</a:t>
            </a:r>
          </a:p>
          <a:p>
            <a:r>
              <a:rPr lang="en-US" dirty="0" smtClean="0"/>
              <a:t>Two policies:</a:t>
            </a:r>
          </a:p>
          <a:p>
            <a:pPr lvl="1"/>
            <a:r>
              <a:rPr lang="en-US" dirty="0" smtClean="0"/>
              <a:t>Fixed-allocation</a:t>
            </a:r>
          </a:p>
          <a:p>
            <a:pPr lvl="2"/>
            <a:r>
              <a:rPr lang="en-US" dirty="0" smtClean="0"/>
              <a:t>Gives a process a fixed number of pages within which to execute</a:t>
            </a:r>
          </a:p>
          <a:p>
            <a:pPr lvl="2"/>
            <a:r>
              <a:rPr lang="en-US" dirty="0" smtClean="0"/>
              <a:t>When a page fault occurs, one of the pages of that process must be replaced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7237BC6D-9BFF-427B-9BCD-BF32FE66101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846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OS brings </a:t>
            </a:r>
            <a:r>
              <a:rPr lang="en-US" dirty="0"/>
              <a:t>a few pieces of the </a:t>
            </a:r>
            <a:r>
              <a:rPr lang="en-US" dirty="0" smtClean="0"/>
              <a:t>program into </a:t>
            </a:r>
            <a:r>
              <a:rPr lang="en-US" dirty="0"/>
              <a:t>main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</a:t>
            </a:r>
            <a:r>
              <a:rPr lang="en-US" dirty="0" smtClean="0"/>
              <a:t>a process </a:t>
            </a:r>
            <a:r>
              <a:rPr lang="en-US" dirty="0"/>
              <a:t>that is in main </a:t>
            </a:r>
            <a:r>
              <a:rPr lang="en-US" dirty="0" smtClean="0"/>
              <a:t>memory is called </a:t>
            </a:r>
            <a:r>
              <a:rPr lang="en-US" b="1" dirty="0" smtClean="0"/>
              <a:t>Resident Set</a:t>
            </a:r>
          </a:p>
          <a:p>
            <a:r>
              <a:rPr lang="en-US" dirty="0"/>
              <a:t>An interrupt is generated when </a:t>
            </a:r>
            <a:r>
              <a:rPr lang="en-US" dirty="0" smtClean="0"/>
              <a:t>an address needed </a:t>
            </a:r>
            <a:r>
              <a:rPr lang="en-US" dirty="0"/>
              <a:t>that is not in </a:t>
            </a:r>
            <a:r>
              <a:rPr lang="en-US" dirty="0" smtClean="0"/>
              <a:t>main memory – memory access fault</a:t>
            </a:r>
          </a:p>
          <a:p>
            <a:pPr lvl="1"/>
            <a:r>
              <a:rPr lang="en-US" dirty="0" smtClean="0"/>
              <a:t>OS </a:t>
            </a:r>
            <a:r>
              <a:rPr lang="en-US" sz="4000" dirty="0"/>
              <a:t>places the </a:t>
            </a:r>
            <a:r>
              <a:rPr lang="en-US" sz="4000" dirty="0" smtClean="0"/>
              <a:t>process in </a:t>
            </a:r>
            <a:r>
              <a:rPr lang="en-US" sz="4000" dirty="0"/>
              <a:t>a blocking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9379"/>
      </p:ext>
    </p:extLst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Resident Set Size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Two policies:</a:t>
            </a:r>
          </a:p>
          <a:p>
            <a:pPr lvl="1"/>
            <a:r>
              <a:rPr lang="en-US" dirty="0" smtClean="0"/>
              <a:t>Variable-allocation</a:t>
            </a:r>
          </a:p>
          <a:p>
            <a:pPr lvl="2"/>
            <a:r>
              <a:rPr lang="en-US" dirty="0" smtClean="0"/>
              <a:t>Number of pages allocated to a process varies over the lifetime of the process (if page faults level is high, additional page frames will be given)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7237BC6D-9BFF-427B-9BCD-BF32FE66101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5276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Scope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Local replacement policy: a page in the resident pages of the process that generated the page fault is selected to replace</a:t>
            </a:r>
          </a:p>
          <a:p>
            <a:r>
              <a:rPr lang="en-US" dirty="0" smtClean="0"/>
              <a:t>Global replacement policy: all unblocked pages are considered as candidates to replace</a:t>
            </a:r>
          </a:p>
          <a:p>
            <a:r>
              <a:rPr lang="en-US" dirty="0" smtClean="0"/>
              <a:t>Fixed-allocation: employ local replacement policy</a:t>
            </a:r>
          </a:p>
          <a:p>
            <a:r>
              <a:rPr lang="en-US" dirty="0" smtClean="0"/>
              <a:t>Variable-allocation: can employ both local and global replacement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9EEF131-A846-473E-BE8C-942B6A3240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3342"/>
      </p:ext>
    </p:extLst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Allocation, Local Scope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Decide ahead of time the amount of allocation to give a process</a:t>
            </a:r>
          </a:p>
          <a:p>
            <a:r>
              <a:rPr lang="en-US" smtClean="0"/>
              <a:t>Drawbacks:</a:t>
            </a:r>
          </a:p>
          <a:p>
            <a:pPr lvl="1"/>
            <a:r>
              <a:rPr lang="en-US" smtClean="0"/>
              <a:t>If allocation is too small, there will be  a high page fault rate</a:t>
            </a:r>
          </a:p>
          <a:p>
            <a:pPr lvl="1"/>
            <a:r>
              <a:rPr lang="en-US" smtClean="0"/>
              <a:t>If allocation is too large there will be too few programs in main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20176584-DA09-432E-9734-67522E38EB0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3584"/>
      </p:ext>
    </p:extLst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Allocation, Global Scope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Easiest to implement</a:t>
            </a:r>
          </a:p>
          <a:p>
            <a:r>
              <a:rPr lang="en-US" smtClean="0"/>
              <a:t>Adopted by many operating systems</a:t>
            </a:r>
          </a:p>
          <a:p>
            <a:r>
              <a:rPr lang="en-US" smtClean="0"/>
              <a:t>Operating system keeps list of free frames</a:t>
            </a:r>
          </a:p>
          <a:p>
            <a:r>
              <a:rPr lang="en-US" smtClean="0"/>
              <a:t>Free frame is added to resident set of process when a page fault occurs</a:t>
            </a:r>
          </a:p>
          <a:p>
            <a:r>
              <a:rPr lang="en-US" smtClean="0"/>
              <a:t>If no free frame, replaces one from another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5AB1033E-3E89-4445-BDAE-F248E578798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6438"/>
      </p:ext>
    </p:extLst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Allocation, Local Scope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When new process added, allocate number of page frames based on application type, program request, or other criteria</a:t>
            </a:r>
          </a:p>
          <a:p>
            <a:r>
              <a:rPr lang="en-US" dirty="0" smtClean="0"/>
              <a:t>When page fault occurs, select page from among the resident set of the process that suffers the fault</a:t>
            </a:r>
          </a:p>
          <a:p>
            <a:r>
              <a:rPr lang="en-US" dirty="0" smtClean="0"/>
              <a:t>Reevaluate allocation from time to time, increase / decrease the allocation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AF41F558-1A30-4017-9C05-5C2B724B553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3717"/>
      </p:ext>
    </p:extLst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Allocation, Local Scope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Decision to increase or decrease a resident set size is based on the assessment of the likely future demands of active processes – more complex but better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AF41F558-1A30-4017-9C05-5C2B724B553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9446"/>
      </p:ext>
    </p:extLst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Cleaning Policy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 smtClean="0"/>
              <a:t>Opposite of the fetch policy, determine when a modified page should be written out to secondary memory</a:t>
            </a:r>
          </a:p>
          <a:p>
            <a:r>
              <a:rPr lang="en-US" dirty="0" smtClean="0"/>
              <a:t>Demand cleaning</a:t>
            </a:r>
          </a:p>
          <a:p>
            <a:pPr lvl="1"/>
            <a:r>
              <a:rPr lang="en-US" dirty="0" smtClean="0"/>
              <a:t>A page is written out only when it has been selected for replacement</a:t>
            </a:r>
          </a:p>
          <a:p>
            <a:r>
              <a:rPr lang="en-US" dirty="0" err="1" smtClean="0"/>
              <a:t>Precleaning</a:t>
            </a:r>
            <a:endParaRPr lang="en-US" dirty="0" smtClean="0"/>
          </a:p>
          <a:p>
            <a:pPr lvl="1"/>
            <a:r>
              <a:rPr lang="en-US" dirty="0" smtClean="0"/>
              <a:t>Pages are written out in batches, before their frames are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3C9807E0-FF20-41A2-BE5A-3CA8659EF92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1405"/>
      </p:ext>
    </p:extLst>
  </p:cSld>
  <p:clrMapOvr>
    <a:masterClrMapping/>
  </p:clrMapOvr>
  <p:transition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Cleaning Policy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Best approach uses page buffering</a:t>
            </a:r>
          </a:p>
          <a:p>
            <a:pPr lvl="1"/>
            <a:r>
              <a:rPr lang="en-US" smtClean="0"/>
              <a:t>Replaced pages are placed in two lists</a:t>
            </a:r>
          </a:p>
          <a:p>
            <a:pPr lvl="2"/>
            <a:r>
              <a:rPr lang="en-US" smtClean="0"/>
              <a:t>Modified and unmodified</a:t>
            </a:r>
          </a:p>
          <a:p>
            <a:pPr lvl="1"/>
            <a:r>
              <a:rPr lang="en-US" smtClean="0"/>
              <a:t>Pages in the modified list are periodically written out in batches</a:t>
            </a:r>
          </a:p>
          <a:p>
            <a:pPr lvl="1"/>
            <a:r>
              <a:rPr lang="en-US" smtClean="0"/>
              <a:t>Pages in the unmodified list are either reclaimed if referenced again or lost when its frame is assigned to another page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6D7B329-D9BB-4B62-AD0C-6CC18883407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2240"/>
      </p:ext>
    </p:extLst>
  </p:cSld>
  <p:clrMapOvr>
    <a:masterClrMapping/>
  </p:clrMapOvr>
  <p:transition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Control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Determines the number of processes that will be resident in main memory (multiprogramming level)</a:t>
            </a:r>
          </a:p>
          <a:p>
            <a:r>
              <a:rPr lang="en-US" smtClean="0"/>
              <a:t>Too few processes, many occasions when all processes will be blocked and much time will be spent in swapping</a:t>
            </a:r>
          </a:p>
          <a:p>
            <a:r>
              <a:rPr lang="en-US" smtClean="0"/>
              <a:t>Too many processes will lead to thrashing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1C4FBC11-603A-4577-94E6-F39F26D379F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4267"/>
      </p:ext>
    </p:extLst>
  </p:cSld>
  <p:clrMapOvr>
    <a:masterClrMapping/>
  </p:clrMapOvr>
  <p:transition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</a:t>
            </a:r>
          </a:p>
        </p:txBody>
      </p:sp>
      <p:pic>
        <p:nvPicPr>
          <p:cNvPr id="68612" name="Picture 4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114" r="3862"/>
          <a:stretch>
            <a:fillRect/>
          </a:stretch>
        </p:blipFill>
        <p:spPr>
          <a:xfrm>
            <a:off x="3634557" y="1328739"/>
            <a:ext cx="4922888" cy="52085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752811A0-3E6A-416C-A192-4B418D316CA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34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dirty="0"/>
              <a:t>Piece of process that contains the logical address is brought into main </a:t>
            </a:r>
            <a:r>
              <a:rPr lang="en-US" dirty="0" smtClean="0"/>
              <a:t>memory</a:t>
            </a:r>
          </a:p>
          <a:p>
            <a:pPr lvl="1"/>
            <a:r>
              <a:rPr lang="en-US" sz="4000" dirty="0" smtClean="0"/>
              <a:t>OS issues </a:t>
            </a:r>
            <a:r>
              <a:rPr lang="en-US" sz="4000" dirty="0"/>
              <a:t>a disk I/O Read request</a:t>
            </a:r>
          </a:p>
          <a:p>
            <a:pPr lvl="1"/>
            <a:r>
              <a:rPr lang="en-US" sz="4000" dirty="0" smtClean="0"/>
              <a:t>Another </a:t>
            </a:r>
            <a:r>
              <a:rPr lang="en-US" sz="4000" dirty="0"/>
              <a:t>process is dispatched to run while the disk I/O takes place</a:t>
            </a:r>
          </a:p>
          <a:p>
            <a:pPr lvl="1"/>
            <a:r>
              <a:rPr lang="en-US" sz="4000" dirty="0" smtClean="0"/>
              <a:t>An </a:t>
            </a:r>
            <a:r>
              <a:rPr lang="en-US" sz="4000" dirty="0"/>
              <a:t>interrupt is issued when disk I/O is complete, which causes the </a:t>
            </a:r>
            <a:r>
              <a:rPr lang="en-US" sz="4000" dirty="0" smtClean="0"/>
              <a:t>OS to </a:t>
            </a:r>
            <a:r>
              <a:rPr lang="en-US" sz="4000" dirty="0"/>
              <a:t>place the affected process in the Ready </a:t>
            </a:r>
            <a:r>
              <a:rPr lang="en-US" sz="4000" dirty="0" smtClean="0"/>
              <a:t>state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0327"/>
      </p:ext>
    </p:extLst>
  </p:cSld>
  <p:clrMapOvr>
    <a:masterClrMapping/>
  </p:clrMapOvr>
  <p:transition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Suspension</a:t>
            </a:r>
            <a:endParaRPr lang="en-US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Lowest priority process</a:t>
            </a:r>
          </a:p>
          <a:p>
            <a:r>
              <a:rPr lang="en-US" smtClean="0"/>
              <a:t>Faulting process</a:t>
            </a:r>
          </a:p>
          <a:p>
            <a:pPr lvl="1"/>
            <a:r>
              <a:rPr lang="en-US" smtClean="0"/>
              <a:t>This process does not have its working set in main memory so it will be blocked anyway</a:t>
            </a:r>
          </a:p>
          <a:p>
            <a:r>
              <a:rPr lang="en-US" smtClean="0"/>
              <a:t>Last process activated</a:t>
            </a:r>
          </a:p>
          <a:p>
            <a:pPr lvl="1"/>
            <a:r>
              <a:rPr lang="en-US" smtClean="0"/>
              <a:t>This process is least likely to have its working set resident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7F57DF8D-0C82-4ECF-853A-B9ECA7F417FE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0318"/>
      </p:ext>
    </p:extLst>
  </p:cSld>
  <p:clrMapOvr>
    <a:masterClrMapping/>
  </p:clrMapOvr>
  <p:transition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Suspension</a:t>
            </a:r>
            <a:endParaRPr lang="en-US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Process with smallest resident set</a:t>
            </a:r>
          </a:p>
          <a:p>
            <a:pPr lvl="1"/>
            <a:r>
              <a:rPr lang="en-US" smtClean="0"/>
              <a:t>This process requires the least future effort to reload</a:t>
            </a:r>
          </a:p>
          <a:p>
            <a:r>
              <a:rPr lang="en-US" smtClean="0"/>
              <a:t>Largest process</a:t>
            </a:r>
          </a:p>
          <a:p>
            <a:pPr lvl="1"/>
            <a:r>
              <a:rPr lang="en-US" smtClean="0"/>
              <a:t>Obtains the most free frames </a:t>
            </a:r>
          </a:p>
          <a:p>
            <a:r>
              <a:rPr lang="en-US" smtClean="0"/>
              <a:t>Process with the largest remaining execution window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883E2FE9-67CF-40B5-B311-4D8F4B45EE2E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73674"/>
      </p:ext>
    </p:extLst>
  </p:cSld>
  <p:clrMapOvr>
    <a:masterClrMapping/>
  </p:clrMapOvr>
  <p:transition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Memory Management</a:t>
            </a:r>
            <a:endParaRPr lang="en-US"/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3-level page table (size of 1 page)</a:t>
            </a:r>
          </a:p>
          <a:p>
            <a:pPr lvl="1"/>
            <a:r>
              <a:rPr lang="en-US" smtClean="0"/>
              <a:t>Page directory</a:t>
            </a:r>
          </a:p>
          <a:p>
            <a:pPr lvl="2"/>
            <a:r>
              <a:rPr lang="en-US" smtClean="0"/>
              <a:t>Reside in main memory</a:t>
            </a:r>
          </a:p>
          <a:p>
            <a:pPr lvl="2"/>
            <a:r>
              <a:rPr lang="en-US" smtClean="0"/>
              <a:t>Each entry points to 1 page of page middle directory</a:t>
            </a:r>
          </a:p>
          <a:p>
            <a:pPr lvl="1"/>
            <a:r>
              <a:rPr lang="en-US" smtClean="0"/>
              <a:t>Page middle directory</a:t>
            </a:r>
          </a:p>
          <a:p>
            <a:pPr lvl="2"/>
            <a:r>
              <a:rPr lang="en-US" smtClean="0"/>
              <a:t>Each entry points to 1 page of page table</a:t>
            </a:r>
          </a:p>
          <a:p>
            <a:pPr lvl="1"/>
            <a:r>
              <a:rPr lang="en-US" smtClean="0"/>
              <a:t>Page table</a:t>
            </a:r>
          </a:p>
          <a:p>
            <a:r>
              <a:rPr lang="en-US" smtClean="0"/>
              <a:t>Virtual address consisting of 4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3EA1BD90-8B07-418F-8624-BE3B948E27F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7221"/>
      </p:ext>
    </p:extLst>
  </p:cSld>
  <p:clrMapOvr>
    <a:masterClrMapping/>
  </p:clrMapOvr>
  <p:transition>
    <p:fade thruBlk="1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Memory Management</a:t>
            </a:r>
            <a:endParaRPr lang="en-US"/>
          </a:p>
        </p:txBody>
      </p:sp>
      <p:pic>
        <p:nvPicPr>
          <p:cNvPr id="72708" name="Picture 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1"/>
          <a:stretch>
            <a:fillRect/>
          </a:stretch>
        </p:blipFill>
        <p:spPr>
          <a:xfrm>
            <a:off x="1752601" y="1281196"/>
            <a:ext cx="8686800" cy="5405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8A078690-D4A2-41ED-90BC-EEA04532FF6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76"/>
      </p:ext>
    </p:extLst>
  </p:cSld>
  <p:clrMapOvr>
    <a:masterClrMapping/>
  </p:clrMapOvr>
  <p:transition>
    <p:fade thruBlk="1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Memory Management</a:t>
            </a:r>
            <a:endParaRPr lang="en-US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Contiguous blocks of pages are mapped into contiguous blocks of frames by using buddy system</a:t>
            </a:r>
          </a:p>
          <a:p>
            <a:pPr lvl="1"/>
            <a:r>
              <a:rPr lang="en-US" dirty="0" smtClean="0"/>
              <a:t>Kernel maintains a list of contiguous frame groups (a group may consist 1, 2, 4, 8, 16 or 32 frames)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0EA4F16-20A6-4982-A7F1-69FDEF54BF1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1652"/>
      </p:ext>
    </p:extLst>
  </p:cSld>
  <p:clrMapOvr>
    <a:masterClrMapping/>
  </p:clrMapOvr>
  <p:transition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Memory Management</a:t>
            </a:r>
            <a:endParaRPr lang="en-US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>
            <a:normAutofit/>
          </a:bodyPr>
          <a:lstStyle/>
          <a:p>
            <a:r>
              <a:rPr lang="en-US" dirty="0" smtClean="0"/>
              <a:t>Using clock replacement algorithm, but the use bit is replaced with an age variable</a:t>
            </a:r>
          </a:p>
          <a:p>
            <a:pPr lvl="1"/>
            <a:r>
              <a:rPr lang="en-US" dirty="0" smtClean="0"/>
              <a:t>Age variable is incremented on every access</a:t>
            </a:r>
          </a:p>
          <a:p>
            <a:pPr lvl="1"/>
            <a:r>
              <a:rPr lang="en-US" dirty="0" smtClean="0"/>
              <a:t>Linux periodically decrements the age variable</a:t>
            </a:r>
          </a:p>
          <a:p>
            <a:pPr lvl="1"/>
            <a:r>
              <a:rPr lang="en-US" dirty="0" smtClean="0"/>
              <a:t>Page with age variable equal to zero can be replaced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90EA4F16-20A6-4982-A7F1-69FDEF54BF11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1588" y="6479382"/>
            <a:ext cx="371475" cy="371475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2373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Breaking up a Process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173038" y="1189038"/>
            <a:ext cx="11844337" cy="5564187"/>
          </a:xfrm>
        </p:spPr>
        <p:txBody>
          <a:bodyPr/>
          <a:lstStyle/>
          <a:p>
            <a:r>
              <a:rPr lang="en-US" smtClean="0"/>
              <a:t>More processes may be maintained in main memory</a:t>
            </a:r>
          </a:p>
          <a:p>
            <a:pPr lvl="1"/>
            <a:r>
              <a:rPr lang="en-US" smtClean="0"/>
              <a:t>Only load in some of the pieces of each process</a:t>
            </a:r>
          </a:p>
          <a:p>
            <a:pPr lvl="1"/>
            <a:r>
              <a:rPr lang="en-US" smtClean="0"/>
              <a:t>With so many processes in main memory, it is very likely a process will be in the Ready state at any particular time</a:t>
            </a:r>
          </a:p>
          <a:p>
            <a:r>
              <a:rPr lang="en-US" smtClean="0"/>
              <a:t>A process may be larger than all of main memory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37963" y="6638925"/>
            <a:ext cx="550862" cy="211138"/>
          </a:xfrm>
        </p:spPr>
        <p:txBody>
          <a:bodyPr/>
          <a:lstStyle/>
          <a:p>
            <a:fld id="{0D1514B3-39C6-43DC-8780-411DA89302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6434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4866</TotalTime>
  <Words>2974</Words>
  <Application>Microsoft Office PowerPoint</Application>
  <PresentationFormat>Widescreen</PresentationFormat>
  <Paragraphs>486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Symbol</vt:lpstr>
      <vt:lpstr>Times</vt:lpstr>
      <vt:lpstr>Times New Roman</vt:lpstr>
      <vt:lpstr>Tw Cen MT</vt:lpstr>
      <vt:lpstr>Droplet</vt:lpstr>
      <vt:lpstr>Chapter 8</vt:lpstr>
      <vt:lpstr>Virtual Memory Terminology</vt:lpstr>
      <vt:lpstr>Virtual Memory Terminology</vt:lpstr>
      <vt:lpstr>Virtual Memory Terminology</vt:lpstr>
      <vt:lpstr>Virtual Memory Terminology</vt:lpstr>
      <vt:lpstr>Virtual Memory Terminology</vt:lpstr>
      <vt:lpstr>Process Execution</vt:lpstr>
      <vt:lpstr>Process Execution</vt:lpstr>
      <vt:lpstr>Advantages of Breaking up a Process</vt:lpstr>
      <vt:lpstr>Types of Memory</vt:lpstr>
      <vt:lpstr>Principle of Locality</vt:lpstr>
      <vt:lpstr>Support Needed for Virtual Memory</vt:lpstr>
      <vt:lpstr>Virtual Memory</vt:lpstr>
      <vt:lpstr>Paging</vt:lpstr>
      <vt:lpstr>Paging</vt:lpstr>
      <vt:lpstr>Assignment of Process Pages to Free Frames</vt:lpstr>
      <vt:lpstr>Assignment of Process Pages to Free Frames</vt:lpstr>
      <vt:lpstr>Page Tables for Example</vt:lpstr>
      <vt:lpstr>Paging</vt:lpstr>
      <vt:lpstr>Modify Bit in Page Table</vt:lpstr>
      <vt:lpstr>Paging – Address Translation</vt:lpstr>
      <vt:lpstr>Paging</vt:lpstr>
      <vt:lpstr>Page Tables</vt:lpstr>
      <vt:lpstr>Two-Level Scheme for 32-bit Address</vt:lpstr>
      <vt:lpstr>Two-Level Scheme</vt:lpstr>
      <vt:lpstr>Two-Level Scheme for 32-bit Address</vt:lpstr>
      <vt:lpstr>Two-Level Scheme for 32-bit Address</vt:lpstr>
      <vt:lpstr>Inverted Page Table</vt:lpstr>
      <vt:lpstr>Inverted Page Table</vt:lpstr>
      <vt:lpstr>Inverted Page Table</vt:lpstr>
      <vt:lpstr>Translation Lookaside Buffer</vt:lpstr>
      <vt:lpstr>Translation Lookaside Buffer</vt:lpstr>
      <vt:lpstr>Translation Lookaside Buffer</vt:lpstr>
      <vt:lpstr>Translation Lookaside Buffer</vt:lpstr>
      <vt:lpstr>Translation Lookaside Buffer</vt:lpstr>
      <vt:lpstr>Translation Lookaside Buffer</vt:lpstr>
      <vt:lpstr>Translation Lookaside Buffer</vt:lpstr>
      <vt:lpstr>Translation Lookaside Buffer</vt:lpstr>
      <vt:lpstr>Page Size</vt:lpstr>
      <vt:lpstr>Page Size</vt:lpstr>
      <vt:lpstr>Page Size</vt:lpstr>
      <vt:lpstr>Page Size</vt:lpstr>
      <vt:lpstr>Example Page Sizes</vt:lpstr>
      <vt:lpstr>Segmentation</vt:lpstr>
      <vt:lpstr>Segmentation</vt:lpstr>
      <vt:lpstr>Segment Tables</vt:lpstr>
      <vt:lpstr>Segmentation</vt:lpstr>
      <vt:lpstr>Segmentation</vt:lpstr>
      <vt:lpstr>Segmentation</vt:lpstr>
      <vt:lpstr>Segmentation</vt:lpstr>
      <vt:lpstr>Combined Paging and Segmentation</vt:lpstr>
      <vt:lpstr>Combined Segmentation and Paging</vt:lpstr>
      <vt:lpstr>Combined Segmentation and Paging</vt:lpstr>
      <vt:lpstr>Thrashing</vt:lpstr>
      <vt:lpstr>OS Policies for Virtual Memory</vt:lpstr>
      <vt:lpstr>Fetch Policy</vt:lpstr>
      <vt:lpstr>Replacement Policy</vt:lpstr>
      <vt:lpstr>Replacement Policy</vt:lpstr>
      <vt:lpstr>Basic Replacement Algorithms</vt:lpstr>
      <vt:lpstr>Basic Replacement Algorithms</vt:lpstr>
      <vt:lpstr>Basic Replacement Algorithms</vt:lpstr>
      <vt:lpstr>Basic Replacement Algorithms</vt:lpstr>
      <vt:lpstr>Basic Replacement Algorithms</vt:lpstr>
      <vt:lpstr>Basic Replacement Algorithms</vt:lpstr>
      <vt:lpstr>Basic Replacement Algorithms</vt:lpstr>
      <vt:lpstr>Basic Replacement Algorithms</vt:lpstr>
      <vt:lpstr>Basic Replacement Algorithms</vt:lpstr>
      <vt:lpstr>Basic Replacement Algorithms</vt:lpstr>
      <vt:lpstr>Resident Set Size</vt:lpstr>
      <vt:lpstr>Resident Set Size</vt:lpstr>
      <vt:lpstr>Replacement Scope</vt:lpstr>
      <vt:lpstr>Fixed Allocation, Local Scope</vt:lpstr>
      <vt:lpstr>Variable Allocation, Global Scope</vt:lpstr>
      <vt:lpstr>Variable Allocation, Local Scope</vt:lpstr>
      <vt:lpstr>Variable Allocation, Local Scope</vt:lpstr>
      <vt:lpstr>Cleaning Policy</vt:lpstr>
      <vt:lpstr>Cleaning Policy</vt:lpstr>
      <vt:lpstr>Load Control</vt:lpstr>
      <vt:lpstr>Multiprogramming</vt:lpstr>
      <vt:lpstr>Process Suspension</vt:lpstr>
      <vt:lpstr>Process Suspension</vt:lpstr>
      <vt:lpstr>Linux Memory Management</vt:lpstr>
      <vt:lpstr>Linux Memory Management</vt:lpstr>
      <vt:lpstr>Linux Memory Management</vt:lpstr>
      <vt:lpstr>Linux Memory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user</cp:lastModifiedBy>
  <cp:revision>559</cp:revision>
  <dcterms:created xsi:type="dcterms:W3CDTF">1999-06-26T21:48:38Z</dcterms:created>
  <dcterms:modified xsi:type="dcterms:W3CDTF">2017-08-01T10:42:38Z</dcterms:modified>
</cp:coreProperties>
</file>