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36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82" r:id="rId6"/>
    <p:sldId id="261" r:id="rId7"/>
    <p:sldId id="262" r:id="rId8"/>
    <p:sldId id="299" r:id="rId9"/>
    <p:sldId id="283" r:id="rId10"/>
    <p:sldId id="264" r:id="rId11"/>
    <p:sldId id="265" r:id="rId12"/>
    <p:sldId id="284" r:id="rId13"/>
    <p:sldId id="267" r:id="rId14"/>
    <p:sldId id="268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76" r:id="rId26"/>
    <p:sldId id="295" r:id="rId27"/>
    <p:sldId id="296" r:id="rId28"/>
    <p:sldId id="279" r:id="rId29"/>
    <p:sldId id="297" r:id="rId30"/>
    <p:sldId id="298" r:id="rId3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9F0"/>
    <a:srgbClr val="36AADE"/>
    <a:srgbClr val="7AC7EA"/>
    <a:srgbClr val="A7CBFF"/>
    <a:srgbClr val="13BDDF"/>
    <a:srgbClr val="8CCEEC"/>
    <a:srgbClr val="4138F0"/>
    <a:srgbClr val="FF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9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48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8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413F1B04-2FA9-4038-B972-04613D6112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12473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13774" y="1819164"/>
            <a:ext cx="10351752" cy="704962"/>
          </a:xfrm>
        </p:spPr>
        <p:txBody>
          <a:bodyPr anchor="ctr" anchorCtr="0">
            <a:noAutofit/>
          </a:bodyPr>
          <a:lstStyle>
            <a:lvl1pPr>
              <a:defRPr sz="5000" b="1" cap="none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774" y="2524126"/>
            <a:ext cx="10351752" cy="1504949"/>
          </a:xfrm>
        </p:spPr>
        <p:txBody>
          <a:bodyPr anchor="ctr">
            <a:normAutofit/>
          </a:bodyPr>
          <a:lstStyle>
            <a:lvl1pPr marL="0" indent="0" algn="ctr">
              <a:buNone/>
              <a:defRPr sz="4600" b="1" cap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610092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48BA-554B-4D29-9ED7-A3511EE7AB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928989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48BA-554B-4D29-9ED7-A3511EE7AB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228669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48BA-554B-4D29-9ED7-A3511EE7AB75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929872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48BA-554B-4D29-9ED7-A3511EE7AB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663730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48BA-554B-4D29-9ED7-A3511EE7AB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94505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48BA-554B-4D29-9ED7-A3511EE7AB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351339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6B93-33CF-46E6-87AE-D70CFCE9C20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260994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3C30-145E-4152-BED1-FB4012E9498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279548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73501" y="154059"/>
            <a:ext cx="11845000" cy="982820"/>
          </a:xfrm>
        </p:spPr>
        <p:txBody>
          <a:bodyPr lIns="45720" rIns="45720">
            <a:normAutofit/>
          </a:bodyPr>
          <a:lstStyle>
            <a:lvl1pPr>
              <a:defRPr sz="4400" cap="none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173545" y="1188879"/>
            <a:ext cx="11844284" cy="5564346"/>
          </a:xfrm>
        </p:spPr>
        <p:txBody>
          <a:bodyPr lIns="45720" rIns="45720"/>
          <a:lstStyle>
            <a:lvl1pPr>
              <a:lnSpc>
                <a:spcPct val="100000"/>
              </a:lnSpc>
              <a:spcBef>
                <a:spcPts val="0"/>
              </a:spcBef>
              <a:defRPr sz="4000" cap="none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28600">
              <a:lnSpc>
                <a:spcPct val="100000"/>
              </a:lnSpc>
              <a:spcBef>
                <a:spcPts val="0"/>
              </a:spcBef>
              <a:defRPr sz="3700" cap="none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indent="-228600">
              <a:lnSpc>
                <a:spcPct val="100000"/>
              </a:lnSpc>
              <a:spcBef>
                <a:spcPts val="0"/>
              </a:spcBef>
              <a:defRPr sz="3400" cap="none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28600">
              <a:lnSpc>
                <a:spcPct val="100000"/>
              </a:lnSpc>
              <a:spcBef>
                <a:spcPts val="0"/>
              </a:spcBef>
              <a:defRPr sz="3100" cap="none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28600">
              <a:lnSpc>
                <a:spcPct val="100000"/>
              </a:lnSpc>
              <a:spcBef>
                <a:spcPts val="0"/>
              </a:spcBef>
              <a:defRPr sz="2800" cap="none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37736" y="6638925"/>
            <a:ext cx="551543" cy="211137"/>
          </a:xfrm>
        </p:spPr>
        <p:txBody>
          <a:bodyPr lIns="18288" tIns="18288" rIns="18288" bIns="18288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73501" y="1162878"/>
            <a:ext cx="11845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08636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551D7-BF6B-4F8F-B28D-CEFAB7C55F6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35879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4D46-2E77-4B8F-B444-03B4B2F8BE1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783054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2A88B-E931-4F22-A5FC-D26FC8450A1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302757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75A0-786F-4BB1-825A-5D36892ACB9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389169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52989-6A33-43A3-ADDD-AED34231CF0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015940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AFD98-2B0F-448C-B6C8-331BCB1F9ED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147959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3AA5B-79C8-4C27-B8E5-73C29F52760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921882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19648BA-554B-4D29-9ED7-A3511EE7AB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8963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9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9</a:t>
            </a:r>
            <a:endParaRPr lang="en-US" dirty="0" smtClean="0"/>
          </a:p>
        </p:txBody>
      </p:sp>
      <p:sp>
        <p:nvSpPr>
          <p:cNvPr id="80486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Uniprocessor </a:t>
            </a:r>
            <a:r>
              <a:rPr lang="en-US" dirty="0" smtClean="0"/>
              <a:t>Scheduling</a:t>
            </a:r>
            <a:endParaRPr lang="en-US" dirty="0"/>
          </a:p>
        </p:txBody>
      </p:sp>
      <p:sp>
        <p:nvSpPr>
          <p:cNvPr id="4" name="Rectangle 220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11887200" y="6626225"/>
            <a:ext cx="304800" cy="2317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D31D5B-138C-4700-9E5A-D16A19552B27}" type="slidenum">
              <a:rPr lang="en-US" altLang="en-US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927814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Short-Term Scheduling Criteria</a:t>
            </a:r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/>
          <a:lstStyle/>
          <a:p>
            <a:r>
              <a:rPr lang="en-US" smtClean="0"/>
              <a:t>User-oriented (system behavior perceived by user)</a:t>
            </a:r>
          </a:p>
          <a:p>
            <a:pPr lvl="1"/>
            <a:r>
              <a:rPr lang="en-US" smtClean="0"/>
              <a:t>Response Time</a:t>
            </a:r>
          </a:p>
          <a:p>
            <a:pPr lvl="2"/>
            <a:r>
              <a:rPr lang="en-US" smtClean="0"/>
              <a:t>Elapsed time between the submission of a request until there is output.</a:t>
            </a:r>
          </a:p>
          <a:p>
            <a:r>
              <a:rPr lang="en-US" smtClean="0"/>
              <a:t>System-oriented</a:t>
            </a:r>
          </a:p>
          <a:p>
            <a:pPr lvl="1"/>
            <a:r>
              <a:rPr lang="en-US" smtClean="0"/>
              <a:t>Effective and efficient utilization of the processor</a:t>
            </a:r>
          </a:p>
          <a:p>
            <a:r>
              <a:rPr lang="en-US" smtClean="0"/>
              <a:t>Performance-related</a:t>
            </a:r>
          </a:p>
          <a:p>
            <a:pPr lvl="1"/>
            <a:r>
              <a:rPr lang="en-US" smtClean="0"/>
              <a:t>Quantitative</a:t>
            </a:r>
          </a:p>
          <a:p>
            <a:pPr lvl="1"/>
            <a:r>
              <a:rPr lang="en-US" smtClean="0"/>
              <a:t>Measurable such as response time and throughput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E73078D-AD9D-4935-A034-7EAC43A526EE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690252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Priorities</a:t>
            </a:r>
          </a:p>
        </p:txBody>
      </p:sp>
      <p:sp>
        <p:nvSpPr>
          <p:cNvPr id="815107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/>
          <a:lstStyle/>
          <a:p>
            <a:r>
              <a:rPr lang="en-US" smtClean="0"/>
              <a:t>Scheduler will always choose a process of higher priority over one of lower priority</a:t>
            </a:r>
          </a:p>
          <a:p>
            <a:r>
              <a:rPr lang="en-US" smtClean="0"/>
              <a:t>Have multiple ready queues to represent each level of priority</a:t>
            </a:r>
          </a:p>
          <a:p>
            <a:r>
              <a:rPr lang="en-US" smtClean="0"/>
              <a:t>Lower-priority may suffer starvation</a:t>
            </a:r>
          </a:p>
          <a:p>
            <a:pPr lvl="1"/>
            <a:r>
              <a:rPr lang="en-US" smtClean="0"/>
              <a:t>Allow a process to change its priority based on its age or execution history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5F97EE-4F1A-4AEC-B48C-CF5078A9DBB6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6331541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Priorities</a:t>
            </a:r>
          </a:p>
        </p:txBody>
      </p:sp>
      <p:sp>
        <p:nvSpPr>
          <p:cNvPr id="815107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5F97EE-4F1A-4AEC-B48C-CF5078A9DBB6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8" r="1920" b="18881"/>
          <a:stretch>
            <a:fillRect/>
          </a:stretch>
        </p:blipFill>
        <p:spPr>
          <a:xfrm>
            <a:off x="2303462" y="1241640"/>
            <a:ext cx="7583488" cy="545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051315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Decision Mode</a:t>
            </a:r>
          </a:p>
        </p:txBody>
      </p:sp>
      <p:sp>
        <p:nvSpPr>
          <p:cNvPr id="818179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/>
          <a:lstStyle/>
          <a:p>
            <a:r>
              <a:rPr lang="en-US" smtClean="0"/>
              <a:t>Nonpreemptive</a:t>
            </a:r>
          </a:p>
          <a:p>
            <a:pPr lvl="1"/>
            <a:r>
              <a:rPr lang="en-US" smtClean="0"/>
              <a:t>Once a process is in the running state, it will continue until it terminates or blocks itself for I/O</a:t>
            </a:r>
          </a:p>
          <a:p>
            <a:r>
              <a:rPr lang="en-US" smtClean="0"/>
              <a:t>Preemptive</a:t>
            </a:r>
          </a:p>
          <a:p>
            <a:pPr lvl="1"/>
            <a:r>
              <a:rPr lang="en-US" smtClean="0"/>
              <a:t>Currently running process may be interrupted and moved to the Ready state by the operating system</a:t>
            </a:r>
          </a:p>
          <a:p>
            <a:pPr lvl="1"/>
            <a:r>
              <a:rPr lang="en-US" smtClean="0"/>
              <a:t>Allows for better service since any one process cannot monopolize the processor for very long</a:t>
            </a:r>
          </a:p>
          <a:p>
            <a:pPr lvl="1"/>
            <a:r>
              <a:rPr lang="en-US" smtClean="0"/>
              <a:t>Greater overhead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12BDC92-E127-4A27-B744-866A7F84E1ED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9891597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 Scheduling Example</a:t>
            </a:r>
          </a:p>
        </p:txBody>
      </p:sp>
      <p:pic>
        <p:nvPicPr>
          <p:cNvPr id="17412" name="Picture 4"/>
          <p:cNvPicPr>
            <a:picLocks noGrp="1" noChangeAspect="1" noChangeArrowheads="1"/>
          </p:cNvPicPr>
          <p:nvPr>
            <p:ph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7" t="18867" r="2998" b="2722"/>
          <a:stretch/>
        </p:blipFill>
        <p:spPr>
          <a:xfrm>
            <a:off x="1350962" y="1562101"/>
            <a:ext cx="9490078" cy="465160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9556B16-DF06-4BA8-A38C-A7ED34F7FD3A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540724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First-Come-First-Served (FCFS)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9556B16-DF06-4BA8-A38C-A7ED34F7FD3A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Each process joins the Ready queue</a:t>
            </a:r>
          </a:p>
          <a:p>
            <a:r>
              <a:rPr lang="en-GB" dirty="0" smtClean="0"/>
              <a:t>When the current process ceases to execute, the oldest process in the Ready queue is selected</a:t>
            </a:r>
          </a:p>
          <a:p>
            <a:r>
              <a:rPr lang="en-GB" dirty="0" smtClean="0"/>
              <a:t>A short process may have to wait a very long time before it can execute</a:t>
            </a:r>
          </a:p>
          <a:p>
            <a:r>
              <a:rPr lang="en-GB" dirty="0" smtClean="0"/>
              <a:t>Favours CPU-bound processes</a:t>
            </a:r>
          </a:p>
          <a:p>
            <a:pPr lvl="1"/>
            <a:r>
              <a:rPr lang="en-GB" dirty="0" smtClean="0"/>
              <a:t>I/O processes have to wait until CPU-bound process completes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5456591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First-Come-First-Served (FCFS)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9556B16-DF06-4BA8-A38C-A7ED34F7FD3A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" r="2850"/>
          <a:stretch>
            <a:fillRect/>
          </a:stretch>
        </p:blipFill>
        <p:spPr>
          <a:xfrm>
            <a:off x="549845" y="1337390"/>
            <a:ext cx="11091684" cy="257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861194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First-Come-First-Served (FCFS)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9556B16-DF06-4BA8-A38C-A7ED34F7FD3A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Turnaround time – total time that item spend in the system (waiting time plus service time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6" name="Group 15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5091557"/>
              </p:ext>
            </p:extLst>
          </p:nvPr>
        </p:nvGraphicFramePr>
        <p:xfrm>
          <a:off x="1460796" y="2516973"/>
          <a:ext cx="9270408" cy="3902877"/>
        </p:xfrm>
        <a:graphic>
          <a:graphicData uri="http://schemas.openxmlformats.org/drawingml/2006/table">
            <a:tbl>
              <a:tblPr/>
              <a:tblGrid>
                <a:gridCol w="1545068"/>
                <a:gridCol w="1545068"/>
                <a:gridCol w="1545068"/>
                <a:gridCol w="1545068"/>
                <a:gridCol w="1545068"/>
                <a:gridCol w="1545068"/>
              </a:tblGrid>
              <a:tr h="9619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Process</a:t>
                      </a:r>
                      <a:endParaRPr kumimoji="0" lang="en-GB" sz="2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Arrival Time</a:t>
                      </a:r>
                      <a:endParaRPr kumimoji="0" lang="en-GB" sz="2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Service Time</a:t>
                      </a:r>
                      <a:endParaRPr kumimoji="0" lang="en-GB" sz="2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Start Time</a:t>
                      </a:r>
                      <a:endParaRPr kumimoji="0" lang="en-GB" sz="2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Finish Time</a:t>
                      </a:r>
                      <a:endParaRPr kumimoji="0" lang="en-GB" sz="2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TAT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(</a:t>
                      </a:r>
                      <a:r>
                        <a:rPr kumimoji="0" lang="en-US" sz="29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T</a:t>
                      </a:r>
                      <a:r>
                        <a:rPr kumimoji="0" lang="en-US" sz="29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r</a:t>
                      </a:r>
                      <a:r>
                        <a:rPr kumimoji="0" lang="en-US" sz="2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)</a:t>
                      </a:r>
                      <a:endParaRPr kumimoji="0" lang="en-GB" sz="2900" b="0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7322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W</a:t>
                      </a:r>
                      <a:endParaRPr kumimoji="0" lang="en-GB" sz="2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0</a:t>
                      </a:r>
                      <a:endParaRPr kumimoji="0" lang="en-GB" sz="2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0" lang="en-GB" sz="2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0</a:t>
                      </a:r>
                      <a:endParaRPr kumimoji="0" lang="en-GB" sz="2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0" lang="en-GB" sz="2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0" lang="en-GB" sz="2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7339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X</a:t>
                      </a:r>
                      <a:endParaRPr kumimoji="0" lang="en-GB" sz="2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0" lang="en-GB" sz="2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100</a:t>
                      </a:r>
                      <a:endParaRPr kumimoji="0" lang="en-GB" sz="2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0" lang="en-GB" sz="2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101</a:t>
                      </a:r>
                      <a:endParaRPr kumimoji="0" lang="en-GB" sz="2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100</a:t>
                      </a:r>
                      <a:endParaRPr kumimoji="0" lang="en-GB" sz="2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7322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Y</a:t>
                      </a:r>
                      <a:endParaRPr kumimoji="0" lang="en-GB" sz="2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0" lang="en-GB" sz="2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0" lang="en-GB" sz="2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101</a:t>
                      </a:r>
                      <a:endParaRPr kumimoji="0" lang="en-GB" sz="2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102</a:t>
                      </a:r>
                      <a:endParaRPr kumimoji="0" lang="en-GB" sz="2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100</a:t>
                      </a:r>
                      <a:endParaRPr kumimoji="0" lang="en-GB" sz="2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7322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Z</a:t>
                      </a:r>
                      <a:endParaRPr kumimoji="0" lang="en-GB" sz="2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0" lang="en-GB" sz="2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100</a:t>
                      </a:r>
                      <a:endParaRPr kumimoji="0" lang="en-GB" sz="2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102</a:t>
                      </a:r>
                      <a:endParaRPr kumimoji="0" lang="en-GB" sz="2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202</a:t>
                      </a:r>
                      <a:endParaRPr kumimoji="0" lang="en-GB" sz="2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199</a:t>
                      </a:r>
                      <a:endParaRPr kumimoji="0" lang="en-GB" sz="2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556708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Robin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9556B16-DF06-4BA8-A38C-A7ED34F7FD3A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Uses preemption based on a clock</a:t>
            </a:r>
          </a:p>
          <a:p>
            <a:r>
              <a:rPr lang="en-US" dirty="0"/>
              <a:t>An amount of time is determined that allows each process to use the processor for that length of time</a:t>
            </a:r>
          </a:p>
          <a:p>
            <a:r>
              <a:rPr lang="en-US" dirty="0"/>
              <a:t>Clock interrupt is generated at periodic intervals</a:t>
            </a:r>
          </a:p>
          <a:p>
            <a:r>
              <a:rPr lang="en-US" dirty="0"/>
              <a:t>When an interrupt occurs, the currently running process is placed in the read queue</a:t>
            </a:r>
          </a:p>
          <a:p>
            <a:pPr lvl="1"/>
            <a:r>
              <a:rPr lang="en-US" dirty="0"/>
              <a:t>Next ready job is </a:t>
            </a:r>
            <a:r>
              <a:rPr lang="en-US" dirty="0" smtClean="0"/>
              <a:t>selected</a:t>
            </a:r>
          </a:p>
          <a:p>
            <a:r>
              <a:rPr lang="en-US" dirty="0" smtClean="0"/>
              <a:t>Known as time slicing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83608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Robin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9556B16-DF06-4BA8-A38C-A7ED34F7FD3A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33677" y="1295401"/>
            <a:ext cx="11724494" cy="2867026"/>
            <a:chOff x="233677" y="1295401"/>
            <a:chExt cx="11724494" cy="2867026"/>
          </a:xfrm>
        </p:grpSpPr>
        <p:pic>
          <p:nvPicPr>
            <p:cNvPr id="9" name="Picture 6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89" r="74776"/>
            <a:stretch/>
          </p:blipFill>
          <p:spPr bwMode="auto">
            <a:xfrm>
              <a:off x="11604625" y="2331381"/>
              <a:ext cx="352425" cy="1828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312" r="1384"/>
            <a:stretch>
              <a:fillRect/>
            </a:stretch>
          </p:blipFill>
          <p:spPr bwMode="auto">
            <a:xfrm>
              <a:off x="3134211" y="1295401"/>
              <a:ext cx="8823960" cy="1035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677" y="2333872"/>
              <a:ext cx="11610450" cy="1828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59086880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Aim of Scheduling</a:t>
            </a:r>
          </a:p>
        </p:txBody>
      </p:sp>
      <p:sp>
        <p:nvSpPr>
          <p:cNvPr id="805891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/>
          <a:lstStyle/>
          <a:p>
            <a:r>
              <a:rPr lang="en-US" smtClean="0"/>
              <a:t>Assign processes to be executed by the processor(s) to meet system objectives:</a:t>
            </a:r>
          </a:p>
          <a:p>
            <a:pPr lvl="1"/>
            <a:r>
              <a:rPr lang="en-US" smtClean="0"/>
              <a:t>Response time</a:t>
            </a:r>
          </a:p>
          <a:p>
            <a:pPr lvl="1"/>
            <a:r>
              <a:rPr lang="en-US" smtClean="0"/>
              <a:t>Throughput (processes completed rate)</a:t>
            </a:r>
          </a:p>
          <a:p>
            <a:pPr lvl="1"/>
            <a:r>
              <a:rPr lang="en-US" smtClean="0"/>
              <a:t>Processor efficiency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484504-88C9-42E5-AE1F-89D28ACB42DE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38161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Robin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9556B16-DF06-4BA8-A38C-A7ED34F7FD3A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10351" y="1253250"/>
            <a:ext cx="11505140" cy="2717802"/>
            <a:chOff x="410351" y="2190750"/>
            <a:chExt cx="11505140" cy="2717802"/>
          </a:xfrm>
        </p:grpSpPr>
        <p:pic>
          <p:nvPicPr>
            <p:cNvPr id="14" name="Picture 9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23" r="76327"/>
            <a:stretch/>
          </p:blipFill>
          <p:spPr bwMode="auto">
            <a:xfrm>
              <a:off x="11486866" y="3178428"/>
              <a:ext cx="428625" cy="1730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312" r="1384"/>
            <a:stretch>
              <a:fillRect/>
            </a:stretch>
          </p:blipFill>
          <p:spPr bwMode="auto">
            <a:xfrm>
              <a:off x="3134903" y="2190750"/>
              <a:ext cx="8778240" cy="1031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351" y="3178428"/>
              <a:ext cx="11429167" cy="1730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22537781"/>
      </p:ext>
    </p:extLst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Process Next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9556B16-DF06-4BA8-A38C-A7ED34F7FD3A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Non preemptive </a:t>
            </a:r>
            <a:r>
              <a:rPr lang="en-US" dirty="0"/>
              <a:t>policy</a:t>
            </a:r>
          </a:p>
          <a:p>
            <a:r>
              <a:rPr lang="en-US" dirty="0"/>
              <a:t>Process with shortest expected processing time is selected next</a:t>
            </a:r>
          </a:p>
          <a:p>
            <a:r>
              <a:rPr lang="en-US" dirty="0"/>
              <a:t>Short process jumps ahead of longer processes</a:t>
            </a:r>
          </a:p>
          <a:p>
            <a:r>
              <a:rPr lang="en-US" dirty="0"/>
              <a:t>If estimated time for process not correct, the operating system may abort it</a:t>
            </a:r>
          </a:p>
          <a:p>
            <a:r>
              <a:rPr lang="en-US" dirty="0"/>
              <a:t>Possibility of starvation for longer </a:t>
            </a:r>
            <a:r>
              <a:rPr lang="en-US" dirty="0" smtClean="0"/>
              <a:t>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672541"/>
      </p:ext>
    </p:extLst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Process Next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9556B16-DF06-4BA8-A38C-A7ED34F7FD3A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433603" y="3527879"/>
            <a:ext cx="0" cy="368438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GB" altLang="en-US"/>
          </a:p>
        </p:txBody>
      </p:sp>
      <p:grpSp>
        <p:nvGrpSpPr>
          <p:cNvPr id="3" name="Group 2"/>
          <p:cNvGrpSpPr/>
          <p:nvPr/>
        </p:nvGrpSpPr>
        <p:grpSpPr>
          <a:xfrm>
            <a:off x="273284" y="1317071"/>
            <a:ext cx="11644806" cy="2807900"/>
            <a:chOff x="459013" y="2466976"/>
            <a:chExt cx="11152654" cy="2689228"/>
          </a:xfrm>
        </p:grpSpPr>
        <p:pic>
          <p:nvPicPr>
            <p:cNvPr id="7" name="Picture 6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540"/>
            <a:stretch/>
          </p:blipFill>
          <p:spPr bwMode="auto">
            <a:xfrm>
              <a:off x="3239243" y="2466976"/>
              <a:ext cx="8368557" cy="990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013" y="3383892"/>
              <a:ext cx="11152654" cy="1772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9453825"/>
      </p:ext>
    </p:extLst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</a:t>
            </a:r>
            <a:r>
              <a:rPr lang="en-US" dirty="0" smtClean="0"/>
              <a:t>Remaining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9556B16-DF06-4BA8-A38C-A7ED34F7FD3A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Preemptive version of shortest process next policy</a:t>
            </a:r>
          </a:p>
          <a:p>
            <a:r>
              <a:rPr lang="en-US" dirty="0"/>
              <a:t>Must estimate processing </a:t>
            </a:r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71285" y="3761429"/>
            <a:ext cx="0" cy="392198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GB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395627" y="2660571"/>
            <a:ext cx="11256681" cy="2620962"/>
            <a:chOff x="395627" y="2660571"/>
            <a:chExt cx="11256681" cy="2620962"/>
          </a:xfrm>
        </p:grpSpPr>
        <p:pic>
          <p:nvPicPr>
            <p:cNvPr id="13" name="Picture 6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30" r="73839"/>
            <a:stretch/>
          </p:blipFill>
          <p:spPr bwMode="auto">
            <a:xfrm>
              <a:off x="11291581" y="3669466"/>
              <a:ext cx="360727" cy="1612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90"/>
            <a:stretch/>
          </p:blipFill>
          <p:spPr bwMode="auto">
            <a:xfrm>
              <a:off x="3138697" y="2660571"/>
              <a:ext cx="8513611" cy="1020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627" y="3669466"/>
              <a:ext cx="11164815" cy="1612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05816877"/>
      </p:ext>
    </p:extLst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Highest Response Ratio Next (HRRN)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9556B16-DF06-4BA8-A38C-A7ED34F7FD3A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When the current process completes or is blocked, choose next process with the greatest ratio (minimum is 1.0)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59040" y="3804107"/>
            <a:ext cx="11705971" cy="2737980"/>
            <a:chOff x="259040" y="3280096"/>
            <a:chExt cx="11705971" cy="2737980"/>
          </a:xfrm>
        </p:grpSpPr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262291" y="4358850"/>
              <a:ext cx="11696900" cy="1659226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lIns="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GB" altLang="en-US"/>
            </a:p>
          </p:txBody>
        </p:sp>
        <p:pic>
          <p:nvPicPr>
            <p:cNvPr id="1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1777" y="3280096"/>
              <a:ext cx="8863234" cy="107875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xtLst/>
          </p:spPr>
        </p:pic>
        <p:pic>
          <p:nvPicPr>
            <p:cNvPr id="17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40" y="4361418"/>
              <a:ext cx="11527342" cy="165665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xtLst/>
          </p:spPr>
        </p:pic>
      </p:grpSp>
      <p:graphicFrame>
        <p:nvGraphicFramePr>
          <p:cNvPr id="1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722190"/>
              </p:ext>
            </p:extLst>
          </p:nvPr>
        </p:nvGraphicFramePr>
        <p:xfrm>
          <a:off x="4643438" y="2592388"/>
          <a:ext cx="699452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3098520" imgH="431640" progId="Equation.3">
                  <p:embed/>
                </p:oleObj>
              </mc:Choice>
              <mc:Fallback>
                <p:oleObj name="Equation" r:id="rId5" imgW="30985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2592388"/>
                        <a:ext cx="6994525" cy="9747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5957456"/>
      </p:ext>
    </p:extLst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 dirty="0" smtClean="0"/>
          </a:p>
        </p:txBody>
      </p:sp>
      <p:sp>
        <p:nvSpPr>
          <p:cNvPr id="830467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/>
          <a:lstStyle/>
          <a:p>
            <a:r>
              <a:rPr lang="en-US" smtClean="0"/>
              <a:t>Round robin, with time quantum of 3</a:t>
            </a:r>
          </a:p>
          <a:p>
            <a:r>
              <a:rPr lang="en-US" smtClean="0"/>
              <a:t>Highest Respond Ratio Next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E92E100-B533-48AF-867E-536E8EA70155}" type="slidenum">
              <a:rPr lang="en-US" altLang="en-US" smtClean="0"/>
              <a:pPr/>
              <a:t>25</a:t>
            </a:fld>
            <a:endParaRPr lang="en-US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816931"/>
              </p:ext>
            </p:extLst>
          </p:nvPr>
        </p:nvGraphicFramePr>
        <p:xfrm>
          <a:off x="2431256" y="2796680"/>
          <a:ext cx="7327900" cy="2560638"/>
        </p:xfrm>
        <a:graphic>
          <a:graphicData uri="http://schemas.openxmlformats.org/drawingml/2006/table">
            <a:tbl>
              <a:tblPr/>
              <a:tblGrid>
                <a:gridCol w="1431531"/>
                <a:gridCol w="2965209"/>
                <a:gridCol w="2931160"/>
              </a:tblGrid>
              <a:tr h="4267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2800" dirty="0">
                          <a:latin typeface="Times New Roman"/>
                          <a:ea typeface="宋体"/>
                          <a:cs typeface="Times New Roman"/>
                        </a:rPr>
                        <a:t>Process</a:t>
                      </a:r>
                      <a:endParaRPr lang="en-US" sz="28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59881" marR="1598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2800" dirty="0">
                          <a:latin typeface="Times New Roman"/>
                          <a:ea typeface="宋体"/>
                          <a:cs typeface="Times New Roman"/>
                        </a:rPr>
                        <a:t>Arrival </a:t>
                      </a:r>
                      <a:r>
                        <a:rPr lang="en-GB" sz="2800" dirty="0" smtClean="0">
                          <a:latin typeface="Times New Roman"/>
                          <a:ea typeface="宋体"/>
                          <a:cs typeface="Times New Roman"/>
                        </a:rPr>
                        <a:t>Time</a:t>
                      </a:r>
                      <a:endParaRPr lang="en-US" sz="28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59881" marR="1598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2800" dirty="0">
                          <a:latin typeface="Times New Roman"/>
                          <a:ea typeface="宋体"/>
                          <a:cs typeface="Times New Roman"/>
                        </a:rPr>
                        <a:t>Service </a:t>
                      </a:r>
                      <a:r>
                        <a:rPr lang="en-GB" sz="2800" dirty="0" smtClean="0">
                          <a:latin typeface="Times New Roman"/>
                          <a:ea typeface="宋体"/>
                          <a:cs typeface="Times New Roman"/>
                        </a:rPr>
                        <a:t>Time</a:t>
                      </a:r>
                      <a:endParaRPr lang="en-US" sz="28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59881" marR="1598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267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2800"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endParaRPr lang="en-US" sz="28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59881" marR="1598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2800">
                          <a:latin typeface="Times New Roman"/>
                          <a:ea typeface="宋体"/>
                          <a:cs typeface="Times New Roman"/>
                        </a:rPr>
                        <a:t>7</a:t>
                      </a:r>
                      <a:endParaRPr lang="en-US" sz="28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59881" marR="1598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28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en-US" sz="28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59881" marR="1598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267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2800">
                          <a:latin typeface="Times New Roman"/>
                          <a:ea typeface="宋体"/>
                          <a:cs typeface="Times New Roman"/>
                        </a:rPr>
                        <a:t>B</a:t>
                      </a:r>
                      <a:endParaRPr lang="en-US" sz="28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59881" marR="1598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280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en-US" sz="28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59881" marR="1598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280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en-US" sz="28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59881" marR="1598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267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2800">
                          <a:latin typeface="Times New Roman"/>
                          <a:ea typeface="宋体"/>
                          <a:cs typeface="Times New Roman"/>
                        </a:rPr>
                        <a:t>C</a:t>
                      </a:r>
                      <a:endParaRPr lang="en-US" sz="28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59881" marR="1598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280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en-US" sz="28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59881" marR="1598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28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en-US" sz="28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59881" marR="1598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267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2800">
                          <a:latin typeface="Times New Roman"/>
                          <a:ea typeface="宋体"/>
                          <a:cs typeface="Times New Roman"/>
                        </a:rPr>
                        <a:t>D</a:t>
                      </a:r>
                      <a:endParaRPr lang="en-US" sz="28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59881" marR="1598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28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en-US" sz="28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59881" marR="1598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2800"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en-US" sz="28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59881" marR="1598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267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2800" dirty="0"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endParaRPr lang="en-US" sz="28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59881" marR="1598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2800" dirty="0"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en-US" sz="28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59881" marR="1598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2800" dirty="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en-US" sz="28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59881" marR="1598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0407420"/>
      </p:ext>
    </p:extLst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Scheduling</a:t>
            </a:r>
          </a:p>
        </p:txBody>
      </p:sp>
      <p:sp>
        <p:nvSpPr>
          <p:cNvPr id="830467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/>
          <a:lstStyle/>
          <a:p>
            <a:r>
              <a:rPr lang="en-US" dirty="0"/>
              <a:t>Penalize jobs that have been running longer</a:t>
            </a:r>
          </a:p>
          <a:p>
            <a:r>
              <a:rPr lang="en-US" dirty="0"/>
              <a:t>Don’t know remaining time process needs to execute</a:t>
            </a:r>
          </a:p>
          <a:p>
            <a:r>
              <a:rPr lang="en-US" dirty="0"/>
              <a:t>A process from </a:t>
            </a:r>
            <a:r>
              <a:rPr lang="en-US" dirty="0" err="1"/>
              <a:t>RQ</a:t>
            </a:r>
            <a:r>
              <a:rPr lang="en-US" baseline="-25000" dirty="0" err="1"/>
              <a:t>i</a:t>
            </a:r>
            <a:r>
              <a:rPr lang="en-US" dirty="0"/>
              <a:t> is allowed to execute 2</a:t>
            </a:r>
            <a:r>
              <a:rPr lang="en-US" i="1" dirty="0"/>
              <a:t>i</a:t>
            </a:r>
            <a:r>
              <a:rPr lang="en-US" dirty="0"/>
              <a:t> time </a:t>
            </a:r>
            <a:r>
              <a:rPr lang="en-US" dirty="0" smtClean="0"/>
              <a:t>units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E92E100-B533-48AF-867E-536E8EA70155}" type="slidenum">
              <a:rPr lang="en-US" altLang="en-US" smtClean="0"/>
              <a:pPr/>
              <a:t>26</a:t>
            </a:fld>
            <a:endParaRPr lang="en-US" altLang="en-US"/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7512" y="3826772"/>
            <a:ext cx="7775388" cy="276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668529"/>
      </p:ext>
    </p:extLst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Scheduling</a:t>
            </a:r>
          </a:p>
        </p:txBody>
      </p:sp>
      <p:sp>
        <p:nvSpPr>
          <p:cNvPr id="830467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E92E100-B533-48AF-867E-536E8EA70155}" type="slidenum">
              <a:rPr lang="en-US" altLang="en-US" smtClean="0"/>
              <a:pPr/>
              <a:t>27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70024" y="1240779"/>
            <a:ext cx="5850364" cy="529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735213"/>
      </p:ext>
    </p:extLst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Fair-Share Scheduling (Multiuser System)</a:t>
            </a:r>
          </a:p>
        </p:txBody>
      </p:sp>
      <p:sp>
        <p:nvSpPr>
          <p:cNvPr id="830467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/>
          <a:lstStyle/>
          <a:p>
            <a:r>
              <a:rPr lang="en-US" smtClean="0"/>
              <a:t>User’s application runs as a collection of processes (threads)</a:t>
            </a:r>
          </a:p>
          <a:p>
            <a:r>
              <a:rPr lang="en-US" smtClean="0"/>
              <a:t>User is concerned about the performance of the application</a:t>
            </a:r>
          </a:p>
          <a:p>
            <a:r>
              <a:rPr lang="en-US" smtClean="0"/>
              <a:t>Need to make scheduling decisions based on process sets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8DBF8A4-384C-403A-A355-635FB88EDCCE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5088872"/>
      </p:ext>
    </p:extLst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Fair-Share Scheduling (Multiuser System)</a:t>
            </a:r>
          </a:p>
        </p:txBody>
      </p:sp>
      <p:sp>
        <p:nvSpPr>
          <p:cNvPr id="830467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/>
          <a:lstStyle/>
          <a:p>
            <a:r>
              <a:rPr lang="en-US" dirty="0"/>
              <a:t>For process j in group k</a:t>
            </a:r>
            <a:r>
              <a:rPr lang="en-US" dirty="0" smtClean="0"/>
              <a:t>:</a:t>
            </a:r>
          </a:p>
          <a:p>
            <a:pPr marL="685800" lvl="3" indent="0">
              <a:buNone/>
            </a:pPr>
            <a:endParaRPr lang="en-GB" dirty="0" smtClean="0"/>
          </a:p>
          <a:p>
            <a:pPr marL="685800" lvl="3" indent="0">
              <a:buNone/>
            </a:pPr>
            <a:endParaRPr lang="en-GB" dirty="0"/>
          </a:p>
          <a:p>
            <a:pPr marL="685800" lvl="3" indent="0">
              <a:buNone/>
            </a:pPr>
            <a:endParaRPr lang="en-GB" dirty="0" smtClean="0"/>
          </a:p>
          <a:p>
            <a:pPr marL="685800" lvl="3" indent="0">
              <a:buNone/>
            </a:pPr>
            <a:endParaRPr lang="en-GB" dirty="0"/>
          </a:p>
          <a:p>
            <a:pPr marL="685800" lvl="3" indent="0">
              <a:buNone/>
            </a:pPr>
            <a:endParaRPr lang="en-GB" dirty="0" smtClean="0"/>
          </a:p>
          <a:p>
            <a:pPr marL="685800" lvl="3" indent="0">
              <a:buNone/>
            </a:pPr>
            <a:r>
              <a:rPr lang="en-GB" dirty="0" err="1" smtClean="0"/>
              <a:t>CPU</a:t>
            </a:r>
            <a:r>
              <a:rPr lang="en-GB" baseline="-25000" dirty="0" err="1" smtClean="0"/>
              <a:t>j</a:t>
            </a:r>
            <a:r>
              <a:rPr lang="en-GB" dirty="0" smtClean="0"/>
              <a:t>(</a:t>
            </a:r>
            <a:r>
              <a:rPr lang="en-GB" dirty="0" err="1" smtClean="0"/>
              <a:t>i</a:t>
            </a:r>
            <a:r>
              <a:rPr lang="en-GB" dirty="0"/>
              <a:t>) = measure of processor utilization by process j through interval </a:t>
            </a:r>
            <a:r>
              <a:rPr lang="en-GB" i="1" dirty="0" err="1"/>
              <a:t>i</a:t>
            </a:r>
            <a:endParaRPr lang="en-GB" i="1" dirty="0"/>
          </a:p>
          <a:p>
            <a:pPr marL="685800" lvl="3" indent="0">
              <a:buNone/>
            </a:pPr>
            <a:r>
              <a:rPr lang="en-GB" dirty="0" err="1"/>
              <a:t>GCPU</a:t>
            </a:r>
            <a:r>
              <a:rPr lang="en-GB" baseline="-25000" dirty="0" err="1"/>
              <a:t>k</a:t>
            </a:r>
            <a:r>
              <a:rPr lang="en-GB" dirty="0"/>
              <a:t>(</a:t>
            </a:r>
            <a:r>
              <a:rPr lang="en-GB" dirty="0" err="1"/>
              <a:t>i</a:t>
            </a:r>
            <a:r>
              <a:rPr lang="en-GB" dirty="0"/>
              <a:t>) = measure of processor utilization by group k through interval </a:t>
            </a:r>
            <a:r>
              <a:rPr lang="en-GB" i="1" dirty="0" err="1"/>
              <a:t>i</a:t>
            </a:r>
            <a:endParaRPr lang="en-GB" i="1" dirty="0"/>
          </a:p>
          <a:p>
            <a:pPr marL="685800" lvl="3" indent="0">
              <a:buNone/>
            </a:pPr>
            <a:r>
              <a:rPr lang="en-GB" dirty="0" err="1"/>
              <a:t>W</a:t>
            </a:r>
            <a:r>
              <a:rPr lang="en-GB" baseline="-25000" dirty="0" err="1"/>
              <a:t>k</a:t>
            </a:r>
            <a:r>
              <a:rPr lang="en-GB" dirty="0"/>
              <a:t> = weighting assigned to group </a:t>
            </a:r>
            <a:r>
              <a:rPr lang="en-GB" dirty="0" smtClean="0"/>
              <a:t>k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8DBF8A4-384C-403A-A355-635FB88EDCCE}" type="slidenum">
              <a:rPr lang="en-US" altLang="en-US" smtClean="0"/>
              <a:pPr/>
              <a:t>29</a:t>
            </a:fld>
            <a:endParaRPr lang="en-US" alt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779851"/>
              </p:ext>
            </p:extLst>
          </p:nvPr>
        </p:nvGraphicFramePr>
        <p:xfrm>
          <a:off x="1323975" y="2069162"/>
          <a:ext cx="2984559" cy="856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Equation" r:id="rId3" imgW="1460160" imgH="419040" progId="Equation.3">
                  <p:embed/>
                </p:oleObj>
              </mc:Choice>
              <mc:Fallback>
                <p:oleObj name="Equation" r:id="rId3" imgW="14601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3975" y="2069162"/>
                        <a:ext cx="2984559" cy="8564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1011496"/>
              </p:ext>
            </p:extLst>
          </p:nvPr>
        </p:nvGraphicFramePr>
        <p:xfrm>
          <a:off x="1323975" y="3115695"/>
          <a:ext cx="3827463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Equation" r:id="rId5" imgW="1676160" imgH="393480" progId="Equation.3">
                  <p:embed/>
                </p:oleObj>
              </mc:Choice>
              <mc:Fallback>
                <p:oleObj name="Equation" r:id="rId5" imgW="16761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3975" y="3115695"/>
                        <a:ext cx="3827463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9100057"/>
              </p:ext>
            </p:extLst>
          </p:nvPr>
        </p:nvGraphicFramePr>
        <p:xfrm>
          <a:off x="6302375" y="2069162"/>
          <a:ext cx="5335588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Equation" r:id="rId7" imgW="2336760" imgH="457200" progId="Equation.3">
                  <p:embed/>
                </p:oleObj>
              </mc:Choice>
              <mc:Fallback>
                <p:oleObj name="Equation" r:id="rId7" imgW="23367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2375" y="2069162"/>
                        <a:ext cx="5335588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8671718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Scheduling</a:t>
            </a:r>
          </a:p>
        </p:txBody>
      </p:sp>
      <p:sp>
        <p:nvSpPr>
          <p:cNvPr id="885763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/>
          <a:lstStyle/>
          <a:p>
            <a:r>
              <a:rPr lang="en-US" smtClean="0"/>
              <a:t>Long-term</a:t>
            </a:r>
          </a:p>
          <a:p>
            <a:r>
              <a:rPr lang="en-US" smtClean="0"/>
              <a:t>Medium-term</a:t>
            </a:r>
          </a:p>
          <a:p>
            <a:r>
              <a:rPr lang="en-US" smtClean="0"/>
              <a:t>Short-term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1A1D890-C29F-4E6B-A479-D56579F2E548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47440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Fair-Share Scheduling (Multiuser System)</a:t>
            </a:r>
          </a:p>
        </p:txBody>
      </p:sp>
      <p:sp>
        <p:nvSpPr>
          <p:cNvPr id="830467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/>
          <a:lstStyle/>
          <a:p>
            <a:r>
              <a:rPr lang="en-US" dirty="0" err="1"/>
              <a:t>Base</a:t>
            </a:r>
            <a:r>
              <a:rPr lang="en-US" baseline="-25000" dirty="0" err="1"/>
              <a:t>j</a:t>
            </a:r>
            <a:r>
              <a:rPr lang="en-US" dirty="0"/>
              <a:t> = 60</a:t>
            </a:r>
          </a:p>
          <a:p>
            <a:r>
              <a:rPr lang="en-US" dirty="0" err="1"/>
              <a:t>W</a:t>
            </a:r>
            <a:r>
              <a:rPr lang="en-US" baseline="-25000" dirty="0" err="1"/>
              <a:t>k</a:t>
            </a:r>
            <a:r>
              <a:rPr lang="en-US" dirty="0"/>
              <a:t> = </a:t>
            </a:r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8DBF8A4-384C-403A-A355-635FB88EDCCE}" type="slidenum">
              <a:rPr lang="en-US" altLang="en-US" smtClean="0"/>
              <a:pPr/>
              <a:t>30</a:t>
            </a:fld>
            <a:endParaRPr lang="en-US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6" t="1271" r="8282" b="12869"/>
          <a:stretch>
            <a:fillRect/>
          </a:stretch>
        </p:blipFill>
        <p:spPr>
          <a:xfrm>
            <a:off x="3893700" y="1243314"/>
            <a:ext cx="4403012" cy="5455634"/>
          </a:xfrm>
          <a:prstGeom prst="rect">
            <a:avLst/>
          </a:prstGeom>
        </p:spPr>
      </p:pic>
      <p:sp>
        <p:nvSpPr>
          <p:cNvPr id="2" name="Right Triangle 1"/>
          <p:cNvSpPr/>
          <p:nvPr/>
        </p:nvSpPr>
        <p:spPr>
          <a:xfrm>
            <a:off x="1588" y="6479382"/>
            <a:ext cx="371475" cy="371475"/>
          </a:xfrm>
          <a:prstGeom prst="rt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543998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Long-Term Scheduling</a:t>
            </a:r>
          </a:p>
        </p:txBody>
      </p:sp>
      <p:sp>
        <p:nvSpPr>
          <p:cNvPr id="809987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/>
          <a:lstStyle/>
          <a:p>
            <a:r>
              <a:rPr lang="en-US" smtClean="0"/>
              <a:t>Determines which programs are admitted to the system for processing</a:t>
            </a:r>
          </a:p>
          <a:p>
            <a:pPr lvl="1"/>
            <a:r>
              <a:rPr lang="en-US" smtClean="0"/>
              <a:t>A job or user program becomes a process and added to the queue for the short-term scheduler</a:t>
            </a:r>
          </a:p>
          <a:p>
            <a:r>
              <a:rPr lang="en-US" smtClean="0"/>
              <a:t>Controls the degree of multiprogramming</a:t>
            </a:r>
          </a:p>
          <a:p>
            <a:r>
              <a:rPr lang="en-US" smtClean="0"/>
              <a:t>More processes, smaller percentage of time each process is executed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DBFFE56-5242-4F29-9B32-A959EAA76313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7751051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Scheduling</a:t>
            </a:r>
          </a:p>
        </p:txBody>
      </p:sp>
      <p:sp>
        <p:nvSpPr>
          <p:cNvPr id="809987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DBFFE56-5242-4F29-9B32-A959EAA76313}" type="slidenum">
              <a:rPr lang="en-US" altLang="en-US" smtClean="0"/>
              <a:pPr/>
              <a:t>5</a:t>
            </a:fld>
            <a:endParaRPr lang="en-US" altLang="en-US"/>
          </a:p>
        </p:txBody>
      </p:sp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2906713" y="1207408"/>
            <a:ext cx="6527800" cy="5513388"/>
            <a:chOff x="871" y="513"/>
            <a:chExt cx="4112" cy="3473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872" y="2155"/>
              <a:ext cx="4110" cy="174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GB" altLang="en-US"/>
            </a:p>
          </p:txBody>
        </p:sp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5" t="2943" r="27545" b="14665"/>
            <a:stretch>
              <a:fillRect/>
            </a:stretch>
          </p:blipFill>
          <p:spPr bwMode="auto">
            <a:xfrm>
              <a:off x="871" y="513"/>
              <a:ext cx="4112" cy="3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29" t="91747" r="10379" b="2524"/>
            <a:stretch>
              <a:fillRect/>
            </a:stretch>
          </p:blipFill>
          <p:spPr bwMode="auto">
            <a:xfrm>
              <a:off x="1100" y="3761"/>
              <a:ext cx="3653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4315555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Medium-Term Scheduling</a:t>
            </a:r>
          </a:p>
        </p:txBody>
      </p:sp>
      <p:sp>
        <p:nvSpPr>
          <p:cNvPr id="811011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/>
          <a:lstStyle/>
          <a:p>
            <a:r>
              <a:rPr lang="en-US" smtClean="0"/>
              <a:t>Part of the swapping function</a:t>
            </a:r>
          </a:p>
          <a:p>
            <a:r>
              <a:rPr lang="en-US" smtClean="0"/>
              <a:t>Based on the need to manage the degree of multiprogramming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F8B5DA-3781-4955-A154-5893BFB975F5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1340216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Short-Term Scheduling</a:t>
            </a:r>
          </a:p>
        </p:txBody>
      </p:sp>
      <p:sp>
        <p:nvSpPr>
          <p:cNvPr id="812035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/>
          <a:lstStyle/>
          <a:p>
            <a:r>
              <a:rPr lang="en-US" smtClean="0"/>
              <a:t>Known as the dispatcher</a:t>
            </a:r>
          </a:p>
          <a:p>
            <a:r>
              <a:rPr lang="en-US" smtClean="0"/>
              <a:t>Executes most frequently</a:t>
            </a:r>
          </a:p>
          <a:p>
            <a:r>
              <a:rPr lang="en-US" smtClean="0"/>
              <a:t>Invoked when an event occurs</a:t>
            </a:r>
          </a:p>
          <a:p>
            <a:pPr lvl="1"/>
            <a:r>
              <a:rPr lang="en-US" smtClean="0"/>
              <a:t>Clock interrupts</a:t>
            </a:r>
          </a:p>
          <a:p>
            <a:pPr lvl="1"/>
            <a:r>
              <a:rPr lang="en-US" smtClean="0"/>
              <a:t>I/O interrupts</a:t>
            </a:r>
          </a:p>
          <a:p>
            <a:pPr lvl="1"/>
            <a:r>
              <a:rPr lang="en-US" smtClean="0"/>
              <a:t>Operating system calls</a:t>
            </a:r>
          </a:p>
          <a:p>
            <a:pPr lvl="1"/>
            <a:r>
              <a:rPr lang="en-US" smtClean="0"/>
              <a:t>Signals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D4160EF-805F-4EBA-A752-8153E55AE949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4898367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</a:t>
            </a:r>
          </a:p>
        </p:txBody>
      </p:sp>
      <p:sp>
        <p:nvSpPr>
          <p:cNvPr id="812035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D4160EF-805F-4EBA-A752-8153E55AE949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669" y="1217613"/>
            <a:ext cx="3053074" cy="548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84342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</a:t>
            </a:r>
          </a:p>
        </p:txBody>
      </p:sp>
      <p:sp>
        <p:nvSpPr>
          <p:cNvPr id="812035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D4160EF-805F-4EBA-A752-8153E55AE949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" t="2159" r="2600" b="15726"/>
          <a:stretch>
            <a:fillRect/>
          </a:stretch>
        </p:blipFill>
        <p:spPr>
          <a:xfrm>
            <a:off x="1874837" y="1243457"/>
            <a:ext cx="8440738" cy="545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858190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4027</TotalTime>
  <Words>725</Words>
  <Application>Microsoft Office PowerPoint</Application>
  <PresentationFormat>Widescreen</PresentationFormat>
  <Paragraphs>187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宋体</vt:lpstr>
      <vt:lpstr>Arial</vt:lpstr>
      <vt:lpstr>Times New Roman</vt:lpstr>
      <vt:lpstr>Tw Cen MT</vt:lpstr>
      <vt:lpstr>Wingdings</vt:lpstr>
      <vt:lpstr>Droplet</vt:lpstr>
      <vt:lpstr>Equation</vt:lpstr>
      <vt:lpstr>Microsoft Equation 3.0</vt:lpstr>
      <vt:lpstr>Chapter 9</vt:lpstr>
      <vt:lpstr>Aim of Scheduling</vt:lpstr>
      <vt:lpstr>Types of Scheduling</vt:lpstr>
      <vt:lpstr>Long-Term Scheduling</vt:lpstr>
      <vt:lpstr>Types of Scheduling</vt:lpstr>
      <vt:lpstr>Medium-Term Scheduling</vt:lpstr>
      <vt:lpstr>Short-Term Scheduling</vt:lpstr>
      <vt:lpstr>Scheduling</vt:lpstr>
      <vt:lpstr>Scheduling</vt:lpstr>
      <vt:lpstr>Short-Term Scheduling Criteria</vt:lpstr>
      <vt:lpstr>Priorities</vt:lpstr>
      <vt:lpstr>Priorities</vt:lpstr>
      <vt:lpstr>Decision Mode</vt:lpstr>
      <vt:lpstr>Process Scheduling Example</vt:lpstr>
      <vt:lpstr>First-Come-First-Served (FCFS)</vt:lpstr>
      <vt:lpstr>First-Come-First-Served (FCFS)</vt:lpstr>
      <vt:lpstr>First-Come-First-Served (FCFS)</vt:lpstr>
      <vt:lpstr>Round Robin</vt:lpstr>
      <vt:lpstr>Round Robin</vt:lpstr>
      <vt:lpstr>Round Robin</vt:lpstr>
      <vt:lpstr>Shortest Process Next</vt:lpstr>
      <vt:lpstr>Shortest Process Next</vt:lpstr>
      <vt:lpstr>Shortest Remaining Time</vt:lpstr>
      <vt:lpstr>Highest Response Ratio Next (HRRN)</vt:lpstr>
      <vt:lpstr>Example</vt:lpstr>
      <vt:lpstr>Feedback Scheduling</vt:lpstr>
      <vt:lpstr>Feedback Scheduling</vt:lpstr>
      <vt:lpstr>Fair-Share Scheduling (Multiuser System)</vt:lpstr>
      <vt:lpstr>Fair-Share Scheduling (Multiuser System)</vt:lpstr>
      <vt:lpstr>Fair-Share Scheduling (Multiuser System)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Concurrency: Mutual Exclusion and Synchronization</dc:title>
  <dc:creator>Patricia Roy</dc:creator>
  <cp:lastModifiedBy>user</cp:lastModifiedBy>
  <cp:revision>428</cp:revision>
  <dcterms:created xsi:type="dcterms:W3CDTF">1999-06-26T21:48:38Z</dcterms:created>
  <dcterms:modified xsi:type="dcterms:W3CDTF">2017-06-09T07:08:54Z</dcterms:modified>
</cp:coreProperties>
</file>