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69"/>
  </p:notesMasterIdLst>
  <p:sldIdLst>
    <p:sldId id="256" r:id="rId2"/>
    <p:sldId id="257" r:id="rId3"/>
    <p:sldId id="279" r:id="rId4"/>
    <p:sldId id="280" r:id="rId5"/>
    <p:sldId id="282" r:id="rId6"/>
    <p:sldId id="283" r:id="rId7"/>
    <p:sldId id="284" r:id="rId8"/>
    <p:sldId id="285" r:id="rId9"/>
    <p:sldId id="287" r:id="rId10"/>
    <p:sldId id="286" r:id="rId11"/>
    <p:sldId id="281" r:id="rId12"/>
    <p:sldId id="288" r:id="rId13"/>
    <p:sldId id="289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278" r:id="rId34"/>
    <p:sldId id="309" r:id="rId35"/>
    <p:sldId id="258" r:id="rId36"/>
    <p:sldId id="310" r:id="rId37"/>
    <p:sldId id="260" r:id="rId38"/>
    <p:sldId id="311" r:id="rId39"/>
    <p:sldId id="312" r:id="rId40"/>
    <p:sldId id="261" r:id="rId41"/>
    <p:sldId id="26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267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273" r:id="rId61"/>
    <p:sldId id="330" r:id="rId62"/>
    <p:sldId id="275" r:id="rId63"/>
    <p:sldId id="331" r:id="rId64"/>
    <p:sldId id="332" r:id="rId65"/>
    <p:sldId id="334" r:id="rId66"/>
    <p:sldId id="333" r:id="rId67"/>
    <p:sldId id="335" r:id="rId6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0"/>
    <a:srgbClr val="36AADE"/>
    <a:srgbClr val="7AC7EA"/>
    <a:srgbClr val="A7CBFF"/>
    <a:srgbClr val="13BDDF"/>
    <a:srgbClr val="8CCEEC"/>
    <a:srgbClr val="4138F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13F1B04-2FA9-4038-B972-04613D611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1819164"/>
            <a:ext cx="10351752" cy="704962"/>
          </a:xfrm>
        </p:spPr>
        <p:txBody>
          <a:bodyPr anchor="ctr" anchorCtr="0">
            <a:noAutofit/>
          </a:bodyPr>
          <a:lstStyle>
            <a:lvl1pPr>
              <a:defRPr sz="5000" b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524126"/>
            <a:ext cx="10351752" cy="15049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00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289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286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2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63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50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13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6B93-33CF-46E6-87AE-D70CFCE9C2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609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C30-145E-4152-BED1-FB4012E949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95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501" y="154059"/>
            <a:ext cx="11845000" cy="982820"/>
          </a:xfrm>
        </p:spPr>
        <p:txBody>
          <a:bodyPr lIns="45720" rIns="45720">
            <a:normAutofit/>
          </a:bodyPr>
          <a:lstStyle>
            <a:lvl1pPr>
              <a:defRPr sz="44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73545" y="1188879"/>
            <a:ext cx="11844284" cy="556434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0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28600">
              <a:lnSpc>
                <a:spcPct val="100000"/>
              </a:lnSpc>
              <a:spcBef>
                <a:spcPts val="0"/>
              </a:spcBef>
              <a:defRPr sz="3700" cap="none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228600">
              <a:lnSpc>
                <a:spcPct val="100000"/>
              </a:lnSpc>
              <a:spcBef>
                <a:spcPts val="0"/>
              </a:spcBef>
              <a:defRPr sz="3400" cap="none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defRPr sz="3100" cap="none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28600">
              <a:lnSpc>
                <a:spcPct val="100000"/>
              </a:lnSpc>
              <a:spcBef>
                <a:spcPts val="0"/>
              </a:spcBef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71600" indent="-228600">
              <a:lnSpc>
                <a:spcPct val="100000"/>
              </a:lnSpc>
              <a:spcBef>
                <a:spcPts val="0"/>
              </a:spcBef>
              <a:defRPr sz="2500" cap="none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736" y="6638925"/>
            <a:ext cx="551543" cy="211137"/>
          </a:xfrm>
        </p:spPr>
        <p:txBody>
          <a:bodyPr lIns="18288" tIns="18288" rIns="18288" bIns="18288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73501" y="1162878"/>
            <a:ext cx="1184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86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51D7-BF6B-4F8F-B28D-CEFAB7C55F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5879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4D46-2E77-4B8F-B444-03B4B2F8B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30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A88B-E931-4F22-A5FC-D26FC8450A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27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5A0-786F-4BB1-825A-5D36892ACB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91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2989-6A33-43A3-ADDD-AED34231CF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594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FD98-2B0F-448C-B6C8-331BCB1F9E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4795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A5B-79C8-4C27-B8E5-73C29F5276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2188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9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10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3774" y="2524127"/>
            <a:ext cx="10351752" cy="2028824"/>
          </a:xfrm>
        </p:spPr>
        <p:txBody>
          <a:bodyPr>
            <a:normAutofit/>
          </a:bodyPr>
          <a:lstStyle/>
          <a:p>
            <a:r>
              <a:rPr lang="en-US" dirty="0" smtClean="0"/>
              <a:t>Multiprocessor, Multicore, Real-time Scheduling</a:t>
            </a:r>
            <a:endParaRPr lang="en-US" dirty="0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1887200" y="6626225"/>
            <a:ext cx="304800" cy="231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31D5B-138C-4700-9E5A-D16A19552B27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2781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Peer architecture</a:t>
            </a:r>
          </a:p>
          <a:p>
            <a:pPr lvl="1"/>
            <a:r>
              <a:rPr lang="en-GB" dirty="0"/>
              <a:t>Kernel can execute on any processor</a:t>
            </a:r>
          </a:p>
          <a:p>
            <a:pPr lvl="1"/>
            <a:r>
              <a:rPr lang="en-GB" dirty="0"/>
              <a:t>Each processor does self-scheduling from the pool of available processes</a:t>
            </a:r>
          </a:p>
          <a:p>
            <a:pPr lvl="1"/>
            <a:r>
              <a:rPr lang="en-GB" dirty="0"/>
              <a:t>Complicates the operating system</a:t>
            </a:r>
          </a:p>
          <a:p>
            <a:pPr lvl="2"/>
            <a:r>
              <a:rPr lang="en-GB" dirty="0"/>
              <a:t>must ensure that two processors do not choose the same process </a:t>
            </a:r>
            <a:r>
              <a:rPr lang="en-GB" dirty="0" smtClean="0"/>
              <a:t>and</a:t>
            </a:r>
          </a:p>
          <a:p>
            <a:pPr lvl="2"/>
            <a:r>
              <a:rPr lang="en-GB" dirty="0" smtClean="0"/>
              <a:t>processes </a:t>
            </a:r>
            <a:r>
              <a:rPr lang="en-GB" dirty="0"/>
              <a:t>are not somehow lost from the </a:t>
            </a:r>
            <a:r>
              <a:rPr lang="en-GB" dirty="0" smtClean="0"/>
              <a:t>queue</a:t>
            </a:r>
          </a:p>
          <a:p>
            <a:pPr lvl="2"/>
            <a:r>
              <a:rPr lang="en-GB" dirty="0" smtClean="0"/>
              <a:t>required techniques to </a:t>
            </a:r>
            <a:r>
              <a:rPr lang="en-GB" dirty="0"/>
              <a:t>resolve and </a:t>
            </a:r>
            <a:r>
              <a:rPr lang="en-GB" dirty="0" smtClean="0"/>
              <a:t>synchronise competing claims to resources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12190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GB" dirty="0" smtClean="0"/>
              <a:t>use </a:t>
            </a:r>
            <a:r>
              <a:rPr lang="en-GB" dirty="0"/>
              <a:t>of multiprogramming on individual </a:t>
            </a:r>
            <a:r>
              <a:rPr lang="en-GB" dirty="0" smtClean="0"/>
              <a:t>processors</a:t>
            </a:r>
          </a:p>
          <a:p>
            <a:pPr lvl="1"/>
            <a:r>
              <a:rPr lang="en-GB" dirty="0"/>
              <a:t>Should </a:t>
            </a:r>
            <a:r>
              <a:rPr lang="en-GB" dirty="0" smtClean="0"/>
              <a:t>a dedicated processor </a:t>
            </a:r>
            <a:r>
              <a:rPr lang="en-GB" dirty="0"/>
              <a:t>be </a:t>
            </a:r>
            <a:r>
              <a:rPr lang="en-GB" dirty="0" smtClean="0"/>
              <a:t>multi-programmed?</a:t>
            </a:r>
          </a:p>
          <a:p>
            <a:pPr lvl="2"/>
            <a:r>
              <a:rPr lang="en-GB" dirty="0" smtClean="0"/>
              <a:t>Depend on granularity of application and number of processors.</a:t>
            </a:r>
          </a:p>
          <a:p>
            <a:pPr lvl="1"/>
            <a:r>
              <a:rPr lang="en-GB" dirty="0"/>
              <a:t>Main concern: provide </a:t>
            </a:r>
            <a:r>
              <a:rPr lang="en-GB" dirty="0" smtClean="0"/>
              <a:t>the best performance for applications</a:t>
            </a:r>
          </a:p>
          <a:p>
            <a:pPr lvl="1"/>
            <a:r>
              <a:rPr lang="en-GB" dirty="0" smtClean="0"/>
              <a:t>Application with </a:t>
            </a:r>
            <a:r>
              <a:rPr lang="en-GB" dirty="0"/>
              <a:t>multiple threads may run </a:t>
            </a:r>
            <a:r>
              <a:rPr lang="en-GB" dirty="0" smtClean="0"/>
              <a:t>poorly if the threads are unable to run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24893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Process Scheduling</a:t>
            </a:r>
          </a:p>
          <a:p>
            <a:pPr lvl="1"/>
            <a:r>
              <a:rPr lang="en-GB" dirty="0"/>
              <a:t>Usually processes are not dedicated to </a:t>
            </a:r>
            <a:r>
              <a:rPr lang="en-GB" dirty="0" smtClean="0"/>
              <a:t>processors in traditional multiprocessor system</a:t>
            </a:r>
            <a:endParaRPr lang="en-GB" dirty="0"/>
          </a:p>
          <a:p>
            <a:pPr lvl="1"/>
            <a:r>
              <a:rPr lang="en-GB" dirty="0"/>
              <a:t>A single queue is used for all processors</a:t>
            </a:r>
          </a:p>
          <a:p>
            <a:pPr lvl="2"/>
            <a:r>
              <a:rPr lang="en-GB" dirty="0"/>
              <a:t>if some sort of priority scheme is used, there are multiple queues based on priority</a:t>
            </a:r>
          </a:p>
          <a:p>
            <a:pPr lvl="1"/>
            <a:r>
              <a:rPr lang="en-GB" dirty="0"/>
              <a:t>System is viewed as being a multi-server queuing architecture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539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Thread Scheduling</a:t>
            </a:r>
          </a:p>
          <a:p>
            <a:pPr lvl="1"/>
            <a:r>
              <a:rPr lang="en-GB" dirty="0"/>
              <a:t>Thread execution is separated from the rest of the definition of a process</a:t>
            </a:r>
          </a:p>
          <a:p>
            <a:pPr lvl="1"/>
            <a:r>
              <a:rPr lang="en-GB" dirty="0"/>
              <a:t>An application can be a set of threads that cooperate and execute concurrently in the same address </a:t>
            </a:r>
            <a:r>
              <a:rPr lang="en-GB" dirty="0" smtClean="0"/>
              <a:t>space, can </a:t>
            </a:r>
            <a:r>
              <a:rPr lang="en-GB" dirty="0"/>
              <a:t>be used to exploit true parallelism in </a:t>
            </a:r>
            <a:r>
              <a:rPr lang="en-GB" dirty="0" smtClean="0"/>
              <a:t>an application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82167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Thread Scheduling – 4 approaches:</a:t>
            </a:r>
          </a:p>
          <a:p>
            <a:pPr marL="742950" lvl="1" indent="-506413">
              <a:buFont typeface="+mj-lt"/>
              <a:buAutoNum type="arabicPeriod"/>
            </a:pPr>
            <a:r>
              <a:rPr lang="en-GB" dirty="0" smtClean="0"/>
              <a:t>Load sharing</a:t>
            </a:r>
          </a:p>
          <a:p>
            <a:pPr marL="742950" lvl="1" indent="-506413">
              <a:buFont typeface="+mj-lt"/>
              <a:buAutoNum type="arabicPeriod"/>
            </a:pPr>
            <a:r>
              <a:rPr lang="en-GB" dirty="0" smtClean="0"/>
              <a:t>Gang scheduling</a:t>
            </a:r>
          </a:p>
          <a:p>
            <a:pPr marL="742950" lvl="1" indent="-506413">
              <a:buFont typeface="+mj-lt"/>
              <a:buAutoNum type="arabicPeriod"/>
            </a:pPr>
            <a:r>
              <a:rPr lang="en-GB" dirty="0"/>
              <a:t>Dedicated processor </a:t>
            </a:r>
            <a:r>
              <a:rPr lang="en-GB" dirty="0" smtClean="0"/>
              <a:t>assignment</a:t>
            </a:r>
          </a:p>
          <a:p>
            <a:pPr marL="742950" lvl="1" indent="-506413">
              <a:buFont typeface="+mj-lt"/>
              <a:buAutoNum type="arabicPeriod"/>
            </a:pPr>
            <a:r>
              <a:rPr lang="en-GB" dirty="0"/>
              <a:t>Dynamic scheduling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900101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Thread Scheduling: Load sharing</a:t>
            </a:r>
          </a:p>
          <a:p>
            <a:pPr marL="457200" lvl="1" indent="-222250"/>
            <a:r>
              <a:rPr lang="en-GB" dirty="0" smtClean="0"/>
              <a:t>Processes </a:t>
            </a:r>
            <a:r>
              <a:rPr lang="en-GB" dirty="0"/>
              <a:t>are not assigned to a particular </a:t>
            </a:r>
            <a:r>
              <a:rPr lang="en-GB" dirty="0" smtClean="0"/>
              <a:t>processor</a:t>
            </a:r>
          </a:p>
          <a:p>
            <a:pPr marL="468313" lvl="1" indent="-233363"/>
            <a:r>
              <a:rPr lang="en-GB" dirty="0" smtClean="0"/>
              <a:t>Ready threads are placed into a global queue, idle processor will select a thread from the queue</a:t>
            </a:r>
          </a:p>
          <a:p>
            <a:pPr marL="468313" lvl="1" indent="-233363"/>
            <a:r>
              <a:rPr lang="en-GB" dirty="0" smtClean="0"/>
              <a:t>The </a:t>
            </a:r>
            <a:r>
              <a:rPr lang="en-GB" dirty="0"/>
              <a:t>simplest approach and </a:t>
            </a:r>
            <a:r>
              <a:rPr lang="en-GB" dirty="0" smtClean="0"/>
              <a:t>carries </a:t>
            </a:r>
            <a:r>
              <a:rPr lang="en-GB" dirty="0"/>
              <a:t>over most directly from a uniprocessor </a:t>
            </a:r>
            <a:r>
              <a:rPr lang="en-GB" dirty="0" smtClean="0"/>
              <a:t>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91367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Thread Scheduling: Load sharing</a:t>
            </a:r>
          </a:p>
          <a:p>
            <a:pPr marL="468313" lvl="1" indent="-233363"/>
            <a:r>
              <a:rPr lang="en-GB" dirty="0" smtClean="0"/>
              <a:t>Advantages:</a:t>
            </a:r>
          </a:p>
          <a:p>
            <a:pPr marL="685800" lvl="2" indent="-233363"/>
            <a:r>
              <a:rPr lang="en-GB" dirty="0" smtClean="0"/>
              <a:t>Load </a:t>
            </a:r>
            <a:r>
              <a:rPr lang="en-GB" dirty="0"/>
              <a:t>is distributed evenly across the </a:t>
            </a:r>
            <a:r>
              <a:rPr lang="en-GB" dirty="0" smtClean="0"/>
              <a:t>processors, no processor will be idle if work available</a:t>
            </a:r>
            <a:endParaRPr lang="en-GB" dirty="0"/>
          </a:p>
          <a:p>
            <a:pPr marL="685800" lvl="2" indent="-233363"/>
            <a:r>
              <a:rPr lang="en-GB" dirty="0" smtClean="0"/>
              <a:t>No </a:t>
            </a:r>
            <a:r>
              <a:rPr lang="en-GB" dirty="0"/>
              <a:t>centralized scheduler </a:t>
            </a:r>
            <a:r>
              <a:rPr lang="en-GB" dirty="0" smtClean="0"/>
              <a:t>required, scheduling routine can run on any available processor</a:t>
            </a:r>
            <a:endParaRPr lang="en-GB" dirty="0"/>
          </a:p>
          <a:p>
            <a:pPr marL="685800" lvl="2" indent="-233363"/>
            <a:r>
              <a:rPr lang="en-GB" dirty="0" smtClean="0"/>
              <a:t>The </a:t>
            </a:r>
            <a:r>
              <a:rPr lang="en-GB" dirty="0"/>
              <a:t>global queue can be organized and accessed using any of the schemes </a:t>
            </a:r>
            <a:r>
              <a:rPr lang="en-GB" dirty="0" smtClean="0"/>
              <a:t>in </a:t>
            </a:r>
            <a:r>
              <a:rPr lang="en-GB" dirty="0"/>
              <a:t>Chapter </a:t>
            </a:r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054490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Load sharing</a:t>
            </a:r>
          </a:p>
          <a:p>
            <a:pPr marL="468313" lvl="1" indent="-233363"/>
            <a:r>
              <a:rPr lang="en-GB" dirty="0"/>
              <a:t>Versions of load </a:t>
            </a:r>
            <a:r>
              <a:rPr lang="en-GB" dirty="0" smtClean="0"/>
              <a:t>sharing</a:t>
            </a:r>
          </a:p>
          <a:p>
            <a:pPr marL="685800" lvl="2" indent="-233363"/>
            <a:r>
              <a:rPr lang="en-GB" dirty="0" smtClean="0"/>
              <a:t>First-come-first-served</a:t>
            </a:r>
            <a:endParaRPr lang="en-GB" dirty="0"/>
          </a:p>
          <a:p>
            <a:pPr marL="685800" lvl="2" indent="-233363"/>
            <a:r>
              <a:rPr lang="en-GB" dirty="0" smtClean="0"/>
              <a:t>Smallest </a:t>
            </a:r>
            <a:r>
              <a:rPr lang="en-GB" dirty="0"/>
              <a:t>number of threads </a:t>
            </a:r>
            <a:r>
              <a:rPr lang="en-GB" dirty="0" smtClean="0"/>
              <a:t>first</a:t>
            </a:r>
          </a:p>
          <a:p>
            <a:pPr marL="917575" lvl="3" indent="-233363"/>
            <a:r>
              <a:rPr lang="en-GB" dirty="0" smtClean="0"/>
              <a:t>Highest </a:t>
            </a:r>
            <a:r>
              <a:rPr lang="en-GB" dirty="0"/>
              <a:t>priority given to threads from jobs with the </a:t>
            </a:r>
            <a:r>
              <a:rPr lang="en-GB" dirty="0" smtClean="0"/>
              <a:t>smallest number </a:t>
            </a:r>
            <a:r>
              <a:rPr lang="en-GB" dirty="0"/>
              <a:t>of unscheduled </a:t>
            </a:r>
            <a:r>
              <a:rPr lang="en-GB" dirty="0" smtClean="0"/>
              <a:t>threads, run </a:t>
            </a:r>
            <a:r>
              <a:rPr lang="en-GB" dirty="0"/>
              <a:t>to </a:t>
            </a:r>
            <a:r>
              <a:rPr lang="en-GB" dirty="0" smtClean="0"/>
              <a:t>completion or </a:t>
            </a:r>
            <a:r>
              <a:rPr lang="en-GB" dirty="0"/>
              <a:t>blocking</a:t>
            </a:r>
          </a:p>
          <a:p>
            <a:pPr marL="685800" lvl="2" indent="-233363"/>
            <a:r>
              <a:rPr lang="en-GB" dirty="0" smtClean="0"/>
              <a:t>Pre-emptive </a:t>
            </a:r>
            <a:r>
              <a:rPr lang="en-GB" dirty="0"/>
              <a:t>smallest number of threads </a:t>
            </a:r>
            <a:r>
              <a:rPr lang="en-GB" dirty="0" smtClean="0"/>
              <a:t>first</a:t>
            </a:r>
            <a:endParaRPr lang="en-GB" dirty="0"/>
          </a:p>
          <a:p>
            <a:pPr marL="917575" lvl="3" indent="-233363"/>
            <a:r>
              <a:rPr lang="en-GB" dirty="0"/>
              <a:t>Highest priority </a:t>
            </a:r>
            <a:r>
              <a:rPr lang="en-GB" dirty="0" smtClean="0"/>
              <a:t>given </a:t>
            </a:r>
            <a:r>
              <a:rPr lang="en-GB" dirty="0"/>
              <a:t>to </a:t>
            </a:r>
            <a:r>
              <a:rPr lang="en-GB" dirty="0" smtClean="0"/>
              <a:t>jobs with </a:t>
            </a:r>
            <a:r>
              <a:rPr lang="en-GB" dirty="0"/>
              <a:t>the smallest number of </a:t>
            </a:r>
            <a:r>
              <a:rPr lang="en-GB" dirty="0" smtClean="0"/>
              <a:t>unscheduled threads</a:t>
            </a:r>
          </a:p>
          <a:p>
            <a:pPr marL="917575" lvl="3" indent="-233363"/>
            <a:r>
              <a:rPr lang="en-GB" dirty="0" smtClean="0"/>
              <a:t>Arriving </a:t>
            </a:r>
            <a:r>
              <a:rPr lang="en-GB" dirty="0"/>
              <a:t>job with a </a:t>
            </a:r>
            <a:r>
              <a:rPr lang="en-GB" dirty="0" smtClean="0"/>
              <a:t>smaller number </a:t>
            </a:r>
            <a:r>
              <a:rPr lang="en-GB" dirty="0"/>
              <a:t>of </a:t>
            </a:r>
            <a:r>
              <a:rPr lang="en-GB" dirty="0" smtClean="0"/>
              <a:t>threads will pre-empt executing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753733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Load sharing</a:t>
            </a:r>
          </a:p>
          <a:p>
            <a:pPr marL="468313" lvl="1" indent="-233363"/>
            <a:r>
              <a:rPr lang="en-GB" dirty="0" smtClean="0"/>
              <a:t>Disadvantages:</a:t>
            </a:r>
          </a:p>
          <a:p>
            <a:pPr marL="685800" lvl="2" indent="-233363"/>
            <a:r>
              <a:rPr lang="en-GB" dirty="0" smtClean="0"/>
              <a:t>Must enforce mutual exclusion on the central queue, </a:t>
            </a:r>
            <a:r>
              <a:rPr lang="en-GB" dirty="0"/>
              <a:t>may become a </a:t>
            </a:r>
            <a:r>
              <a:rPr lang="en-GB" dirty="0" smtClean="0"/>
              <a:t>bottleneck</a:t>
            </a:r>
          </a:p>
          <a:p>
            <a:pPr marL="685800" lvl="2" indent="-233363"/>
            <a:r>
              <a:rPr lang="en-GB" dirty="0" smtClean="0"/>
              <a:t>Pre-empted </a:t>
            </a:r>
            <a:r>
              <a:rPr lang="en-GB" dirty="0"/>
              <a:t>threads are unlikely to resume execution on the same </a:t>
            </a:r>
            <a:r>
              <a:rPr lang="en-GB" dirty="0" smtClean="0"/>
              <a:t>processor - </a:t>
            </a:r>
            <a:r>
              <a:rPr lang="en-GB" dirty="0"/>
              <a:t>caching becomes less </a:t>
            </a:r>
            <a:r>
              <a:rPr lang="en-GB" dirty="0" smtClean="0"/>
              <a:t>efficient</a:t>
            </a:r>
          </a:p>
          <a:p>
            <a:pPr marL="685800" lvl="2" indent="-233363"/>
            <a:r>
              <a:rPr lang="en-GB" dirty="0"/>
              <a:t>If all threads are treated as a common pool of threads, it is unlikely that all </a:t>
            </a:r>
            <a:r>
              <a:rPr lang="en-GB" dirty="0" smtClean="0"/>
              <a:t>threads </a:t>
            </a:r>
            <a:r>
              <a:rPr lang="en-GB" dirty="0"/>
              <a:t>of a program will gain access to processors at the same </a:t>
            </a:r>
            <a:r>
              <a:rPr lang="en-GB" dirty="0" smtClean="0"/>
              <a:t>time - </a:t>
            </a:r>
            <a:r>
              <a:rPr lang="en-US" dirty="0"/>
              <a:t>the process switches involved may seriously compromise performance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59809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Gang scheduling</a:t>
            </a:r>
          </a:p>
          <a:p>
            <a:pPr marL="468313" lvl="1" indent="-233363"/>
            <a:r>
              <a:rPr lang="en-GB" dirty="0"/>
              <a:t>Simultaneous scheduling of the threads that make up a single </a:t>
            </a:r>
            <a:r>
              <a:rPr lang="en-GB" dirty="0" smtClean="0"/>
              <a:t>process</a:t>
            </a:r>
          </a:p>
          <a:p>
            <a:pPr marL="468313" lvl="1" indent="-233363"/>
            <a:r>
              <a:rPr lang="en-US" dirty="0"/>
              <a:t>Benefits:</a:t>
            </a:r>
            <a:endParaRPr lang="en-GB" dirty="0"/>
          </a:p>
          <a:p>
            <a:pPr marL="685800" lvl="2" indent="-233363"/>
            <a:r>
              <a:rPr lang="en-GB" dirty="0" smtClean="0"/>
              <a:t>reduce synchronization blocking, </a:t>
            </a:r>
            <a:r>
              <a:rPr lang="en-GB" dirty="0"/>
              <a:t>less </a:t>
            </a:r>
            <a:r>
              <a:rPr lang="en-GB" dirty="0" smtClean="0"/>
              <a:t>process switching, performance will increase</a:t>
            </a:r>
            <a:endParaRPr lang="en-GB" dirty="0"/>
          </a:p>
          <a:p>
            <a:pPr marL="685800" lvl="2" indent="-233363"/>
            <a:r>
              <a:rPr lang="en-GB" dirty="0" smtClean="0"/>
              <a:t>reduce </a:t>
            </a:r>
            <a:r>
              <a:rPr lang="en-GB" dirty="0"/>
              <a:t>scheduling overhead (single scheduling decision affects a number of processors and </a:t>
            </a:r>
            <a:r>
              <a:rPr lang="en-GB" dirty="0" smtClean="0"/>
              <a:t>processes)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504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Classification of </a:t>
            </a:r>
            <a:r>
              <a:rPr lang="en-GB" dirty="0"/>
              <a:t>multiprocessor </a:t>
            </a:r>
            <a:r>
              <a:rPr lang="en-GB" dirty="0" smtClean="0"/>
              <a:t>systems</a:t>
            </a:r>
          </a:p>
          <a:p>
            <a:pPr lvl="1"/>
            <a:r>
              <a:rPr lang="en-GB" dirty="0"/>
              <a:t>Loosely coupled or distributed multiprocessor, or </a:t>
            </a:r>
            <a:r>
              <a:rPr lang="en-GB" dirty="0" smtClean="0"/>
              <a:t>cluster</a:t>
            </a:r>
          </a:p>
          <a:p>
            <a:pPr lvl="2"/>
            <a:r>
              <a:rPr lang="en-GB" dirty="0" smtClean="0"/>
              <a:t>Consists of </a:t>
            </a:r>
            <a:r>
              <a:rPr lang="en-GB" dirty="0"/>
              <a:t>a collection of </a:t>
            </a:r>
            <a:r>
              <a:rPr lang="en-GB" dirty="0" smtClean="0"/>
              <a:t>systems</a:t>
            </a:r>
            <a:r>
              <a:rPr lang="en-GB" dirty="0"/>
              <a:t>, each processor having its own </a:t>
            </a:r>
            <a:r>
              <a:rPr lang="en-GB" dirty="0" smtClean="0"/>
              <a:t>main memory </a:t>
            </a:r>
            <a:r>
              <a:rPr lang="en-GB" dirty="0"/>
              <a:t>and I/O </a:t>
            </a:r>
            <a:r>
              <a:rPr lang="en-GB" dirty="0" smtClean="0"/>
              <a:t>channels.</a:t>
            </a:r>
          </a:p>
          <a:p>
            <a:pPr lvl="1"/>
            <a:r>
              <a:rPr lang="en-US" dirty="0"/>
              <a:t>Functionally specialized </a:t>
            </a:r>
            <a:r>
              <a:rPr lang="en-US" dirty="0" smtClean="0"/>
              <a:t>processors</a:t>
            </a:r>
          </a:p>
          <a:p>
            <a:pPr lvl="2"/>
            <a:r>
              <a:rPr lang="en-US" dirty="0" smtClean="0"/>
              <a:t>Example, </a:t>
            </a:r>
            <a:r>
              <a:rPr lang="en-GB" dirty="0" smtClean="0"/>
              <a:t>I/O processor, controlled by master processor (general-purpose processor) and provides services to it.</a:t>
            </a:r>
            <a:endParaRPr lang="en-US" dirty="0" smtClean="0"/>
          </a:p>
          <a:p>
            <a:pPr lvl="1"/>
            <a:r>
              <a:rPr lang="en-US" dirty="0"/>
              <a:t>Tightly coupled </a:t>
            </a:r>
            <a:r>
              <a:rPr lang="en-US" dirty="0" smtClean="0"/>
              <a:t>multiprocessor</a:t>
            </a:r>
          </a:p>
          <a:p>
            <a:pPr lvl="2"/>
            <a:r>
              <a:rPr lang="en-GB" dirty="0" smtClean="0"/>
              <a:t>A set of processors that share a common main memory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30054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Gang scheduling</a:t>
            </a:r>
          </a:p>
          <a:p>
            <a:pPr marL="468313" lvl="1" indent="-233363"/>
            <a:r>
              <a:rPr lang="en-GB" dirty="0"/>
              <a:t>Useful for medium-grained to fine-grained parallel applications whose performance severely degrades when any part of the application is not running while other parts are ready to run</a:t>
            </a:r>
          </a:p>
          <a:p>
            <a:pPr marL="468313" lvl="1" indent="-233363"/>
            <a:r>
              <a:rPr lang="en-GB" dirty="0" smtClean="0"/>
              <a:t>Beneficial </a:t>
            </a:r>
            <a:r>
              <a:rPr lang="en-GB" dirty="0"/>
              <a:t>for any parallel application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077682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</a:t>
            </a:r>
            <a:r>
              <a:rPr lang="en-GB" dirty="0"/>
              <a:t>Dedicated Processor Assignment</a:t>
            </a:r>
            <a:endParaRPr lang="en-GB" dirty="0" smtClean="0"/>
          </a:p>
          <a:p>
            <a:pPr marL="468313" lvl="1" indent="-233363"/>
            <a:r>
              <a:rPr lang="en-GB" dirty="0" smtClean="0"/>
              <a:t>Each </a:t>
            </a:r>
            <a:r>
              <a:rPr lang="en-GB" dirty="0"/>
              <a:t>of </a:t>
            </a:r>
            <a:r>
              <a:rPr lang="en-GB" dirty="0" smtClean="0"/>
              <a:t>the threads in </a:t>
            </a:r>
            <a:r>
              <a:rPr lang="en-GB" dirty="0"/>
              <a:t>an application </a:t>
            </a:r>
            <a:r>
              <a:rPr lang="en-GB" dirty="0" smtClean="0"/>
              <a:t>is </a:t>
            </a:r>
            <a:r>
              <a:rPr lang="en-GB" dirty="0"/>
              <a:t>assigned to a processor that remains dedicated to that thread until the </a:t>
            </a:r>
            <a:r>
              <a:rPr lang="en-GB" dirty="0" smtClean="0"/>
              <a:t>completion</a:t>
            </a:r>
            <a:endParaRPr lang="en-GB" dirty="0"/>
          </a:p>
          <a:p>
            <a:pPr marL="468313" lvl="1" indent="-233363"/>
            <a:r>
              <a:rPr lang="en-GB" dirty="0"/>
              <a:t>If a thread </a:t>
            </a:r>
            <a:r>
              <a:rPr lang="en-GB" dirty="0" smtClean="0"/>
              <a:t>is </a:t>
            </a:r>
            <a:r>
              <a:rPr lang="en-GB" dirty="0"/>
              <a:t>blocked waiting for I/O or </a:t>
            </a:r>
            <a:r>
              <a:rPr lang="en-GB" dirty="0" smtClean="0"/>
              <a:t>synchronization </a:t>
            </a:r>
            <a:r>
              <a:rPr lang="en-GB" dirty="0"/>
              <a:t>with another thread, then that thread’s processor remains idle - no multiprogramming of processors</a:t>
            </a:r>
          </a:p>
          <a:p>
            <a:pPr marL="468313" lvl="1" indent="-233363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707484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</a:t>
            </a:r>
            <a:r>
              <a:rPr lang="en-GB" dirty="0"/>
              <a:t>Dedicated Processor Assignment</a:t>
            </a:r>
            <a:endParaRPr lang="en-GB" dirty="0" smtClean="0"/>
          </a:p>
          <a:p>
            <a:pPr marL="468313" lvl="1" indent="-233363"/>
            <a:r>
              <a:rPr lang="en-GB" dirty="0" smtClean="0"/>
              <a:t>Defence </a:t>
            </a:r>
            <a:r>
              <a:rPr lang="en-GB" dirty="0"/>
              <a:t>of this strategy</a:t>
            </a:r>
            <a:r>
              <a:rPr lang="en-GB" dirty="0" smtClean="0"/>
              <a:t>:</a:t>
            </a:r>
          </a:p>
          <a:p>
            <a:pPr marL="685800" lvl="2" indent="-233363"/>
            <a:r>
              <a:rPr lang="en-GB" dirty="0"/>
              <a:t>in a highly parallel system, with tens or hundreds of processors, processor utilization is no longer so important as a metric for effectiveness or performance</a:t>
            </a:r>
          </a:p>
          <a:p>
            <a:pPr marL="685800" lvl="2" indent="-233363"/>
            <a:r>
              <a:rPr lang="en-GB" dirty="0"/>
              <a:t>the total avoidance of process switching during the lifetime of a program should result in a substantial speedup of that program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215789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</a:t>
            </a:r>
            <a:r>
              <a:rPr lang="en-GB" dirty="0"/>
              <a:t>Dedicated Processor </a:t>
            </a:r>
            <a:r>
              <a:rPr lang="en-GB" dirty="0" smtClean="0"/>
              <a:t>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903399" name="Group 903398"/>
          <p:cNvGrpSpPr/>
          <p:nvPr/>
        </p:nvGrpSpPr>
        <p:grpSpPr>
          <a:xfrm>
            <a:off x="2284412" y="2333625"/>
            <a:ext cx="7858125" cy="4448969"/>
            <a:chOff x="2284412" y="2333625"/>
            <a:chExt cx="7858125" cy="444896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0398" r="10174" b="5582"/>
            <a:stretch/>
          </p:blipFill>
          <p:spPr>
            <a:xfrm>
              <a:off x="2284412" y="2333625"/>
              <a:ext cx="7858125" cy="4114800"/>
            </a:xfrm>
            <a:prstGeom prst="rect">
              <a:avLst/>
            </a:prstGeom>
          </p:spPr>
        </p:pic>
        <p:sp>
          <p:nvSpPr>
            <p:cNvPr id="903396" name="Rectangle 903395"/>
            <p:cNvSpPr/>
            <p:nvPr/>
          </p:nvSpPr>
          <p:spPr>
            <a:xfrm>
              <a:off x="2284412" y="4314825"/>
              <a:ext cx="7858125" cy="4572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3398" name="TextBox 903397"/>
            <p:cNvSpPr txBox="1"/>
            <p:nvPr/>
          </p:nvSpPr>
          <p:spPr>
            <a:xfrm>
              <a:off x="4015596" y="6413262"/>
              <a:ext cx="421108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400" dirty="0" smtClean="0"/>
                <a:t>Experiment with 16 processors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708993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</a:t>
            </a:r>
            <a:r>
              <a:rPr lang="en-GB" dirty="0"/>
              <a:t>Dedicated Processor </a:t>
            </a:r>
            <a:r>
              <a:rPr lang="en-GB" dirty="0" smtClean="0"/>
              <a:t>Assignment</a:t>
            </a:r>
          </a:p>
          <a:p>
            <a:pPr lvl="1"/>
            <a:r>
              <a:rPr lang="en-GB" dirty="0"/>
              <a:t>the </a:t>
            </a:r>
            <a:r>
              <a:rPr lang="en-GB" dirty="0" smtClean="0"/>
              <a:t>performance worsens when </a:t>
            </a:r>
            <a:r>
              <a:rPr lang="en-GB" dirty="0"/>
              <a:t>the number of threads in </a:t>
            </a:r>
            <a:r>
              <a:rPr lang="en-GB" dirty="0" smtClean="0"/>
              <a:t>each application </a:t>
            </a:r>
            <a:r>
              <a:rPr lang="en-GB" dirty="0"/>
              <a:t>exceeds </a:t>
            </a:r>
            <a:r>
              <a:rPr lang="en-GB" dirty="0" smtClean="0"/>
              <a:t>8</a:t>
            </a:r>
          </a:p>
          <a:p>
            <a:pPr lvl="2"/>
            <a:r>
              <a:rPr lang="en-GB" dirty="0" smtClean="0"/>
              <a:t>there </a:t>
            </a:r>
            <a:r>
              <a:rPr lang="en-GB" dirty="0"/>
              <a:t>is a greater frequency of </a:t>
            </a:r>
            <a:r>
              <a:rPr lang="en-GB" dirty="0" smtClean="0"/>
              <a:t>thread pre-emption </a:t>
            </a:r>
            <a:r>
              <a:rPr lang="en-GB" dirty="0"/>
              <a:t>and rescheduling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102176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Dynamic Scheduling</a:t>
            </a:r>
          </a:p>
          <a:p>
            <a:pPr lvl="1"/>
            <a:r>
              <a:rPr lang="en-GB" dirty="0" smtClean="0"/>
              <a:t>It </a:t>
            </a:r>
            <a:r>
              <a:rPr lang="en-GB" dirty="0"/>
              <a:t>is possible to provide language and system tools that permit the number of threads in the process to be altered dynamically - allow the </a:t>
            </a:r>
            <a:r>
              <a:rPr lang="en-GB" dirty="0" smtClean="0"/>
              <a:t>OS to </a:t>
            </a:r>
            <a:r>
              <a:rPr lang="en-GB" dirty="0"/>
              <a:t>adjust the load to improve </a:t>
            </a:r>
            <a:r>
              <a:rPr lang="en-GB" dirty="0" smtClean="0"/>
              <a:t>utilisation</a:t>
            </a:r>
            <a:endParaRPr lang="en-GB" dirty="0"/>
          </a:p>
          <a:p>
            <a:pPr lvl="1"/>
            <a:r>
              <a:rPr lang="en-GB" dirty="0"/>
              <a:t>Both the </a:t>
            </a:r>
            <a:r>
              <a:rPr lang="en-GB" dirty="0" smtClean="0"/>
              <a:t>OS and application </a:t>
            </a:r>
            <a:r>
              <a:rPr lang="en-GB" dirty="0"/>
              <a:t>are involved in making scheduling </a:t>
            </a:r>
            <a:r>
              <a:rPr lang="en-GB" dirty="0" smtClean="0"/>
              <a:t>decisions</a:t>
            </a:r>
          </a:p>
          <a:p>
            <a:pPr lvl="2"/>
            <a:r>
              <a:rPr lang="en-GB" dirty="0" smtClean="0"/>
              <a:t>Responsibility </a:t>
            </a:r>
            <a:r>
              <a:rPr lang="en-GB" dirty="0"/>
              <a:t>of </a:t>
            </a:r>
            <a:r>
              <a:rPr lang="en-GB" dirty="0" smtClean="0"/>
              <a:t>OS: processor </a:t>
            </a:r>
            <a:r>
              <a:rPr lang="en-GB" dirty="0"/>
              <a:t>allocation</a:t>
            </a:r>
          </a:p>
          <a:p>
            <a:pPr lvl="2"/>
            <a:r>
              <a:rPr lang="en-GB" dirty="0" smtClean="0"/>
              <a:t>Application performs the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430744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Dynamic Scheduling</a:t>
            </a:r>
          </a:p>
          <a:p>
            <a:pPr lvl="1"/>
            <a:r>
              <a:rPr lang="en-GB" dirty="0" smtClean="0"/>
              <a:t>Policy for </a:t>
            </a:r>
            <a:r>
              <a:rPr lang="en-GB" dirty="0"/>
              <a:t>processor </a:t>
            </a:r>
            <a:r>
              <a:rPr lang="en-GB" dirty="0" smtClean="0"/>
              <a:t>allocation, when a job requests one or more processors</a:t>
            </a:r>
            <a:endParaRPr lang="en-GB" dirty="0"/>
          </a:p>
          <a:p>
            <a:pPr lvl="2"/>
            <a:r>
              <a:rPr lang="en-GB" dirty="0" smtClean="0"/>
              <a:t>Use idle processors to </a:t>
            </a:r>
            <a:r>
              <a:rPr lang="en-GB" dirty="0"/>
              <a:t>satisfy the </a:t>
            </a:r>
            <a:r>
              <a:rPr lang="en-GB" dirty="0" smtClean="0"/>
              <a:t>request</a:t>
            </a:r>
          </a:p>
          <a:p>
            <a:pPr lvl="2"/>
            <a:r>
              <a:rPr lang="en-GB" dirty="0"/>
              <a:t>If new arrival, allocate </a:t>
            </a:r>
            <a:r>
              <a:rPr lang="en-GB" dirty="0" smtClean="0"/>
              <a:t>a processor taken from </a:t>
            </a:r>
            <a:r>
              <a:rPr lang="en-GB" dirty="0"/>
              <a:t>any job currently allocated more than </a:t>
            </a:r>
            <a:r>
              <a:rPr lang="en-GB" dirty="0" smtClean="0"/>
              <a:t>one processor</a:t>
            </a:r>
          </a:p>
          <a:p>
            <a:pPr lvl="2"/>
            <a:r>
              <a:rPr lang="en-GB" dirty="0"/>
              <a:t>If any portion of the request cannot be satisfied, it remains outstanding </a:t>
            </a:r>
            <a:r>
              <a:rPr lang="en-GB" dirty="0" smtClean="0"/>
              <a:t>until either </a:t>
            </a:r>
            <a:r>
              <a:rPr lang="en-GB" dirty="0"/>
              <a:t>a processor </a:t>
            </a:r>
            <a:r>
              <a:rPr lang="en-GB" dirty="0" smtClean="0"/>
              <a:t>is available or the request is cancelled</a:t>
            </a:r>
          </a:p>
          <a:p>
            <a:pPr marL="914400" lvl="2" indent="-460375"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785185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Dynamic Scheduling</a:t>
            </a:r>
          </a:p>
          <a:p>
            <a:pPr lvl="1"/>
            <a:r>
              <a:rPr lang="en-GB" dirty="0" smtClean="0"/>
              <a:t>Policy for </a:t>
            </a:r>
            <a:r>
              <a:rPr lang="en-GB" dirty="0"/>
              <a:t>processor </a:t>
            </a:r>
            <a:r>
              <a:rPr lang="en-GB" dirty="0" smtClean="0"/>
              <a:t>allocation, when a job requests one or more processors</a:t>
            </a:r>
            <a:endParaRPr lang="en-GB" dirty="0"/>
          </a:p>
          <a:p>
            <a:pPr lvl="2"/>
            <a:r>
              <a:rPr lang="en-GB" dirty="0" smtClean="0"/>
              <a:t>When processor(s</a:t>
            </a:r>
            <a:r>
              <a:rPr lang="en-GB" dirty="0"/>
              <a:t>) available, </a:t>
            </a:r>
            <a:r>
              <a:rPr lang="en-GB" dirty="0" smtClean="0"/>
              <a:t>assign </a:t>
            </a:r>
            <a:r>
              <a:rPr lang="en-GB" dirty="0"/>
              <a:t>a </a:t>
            </a:r>
            <a:r>
              <a:rPr lang="en-GB" dirty="0" smtClean="0"/>
              <a:t>processor </a:t>
            </a:r>
            <a:r>
              <a:rPr lang="en-GB" dirty="0"/>
              <a:t>to each </a:t>
            </a:r>
            <a:r>
              <a:rPr lang="en-GB" dirty="0" smtClean="0"/>
              <a:t>new arrival job that has </a:t>
            </a:r>
            <a:r>
              <a:rPr lang="en-GB" dirty="0"/>
              <a:t>no </a:t>
            </a:r>
            <a:r>
              <a:rPr lang="en-GB" dirty="0" smtClean="0"/>
              <a:t>processors. </a:t>
            </a:r>
            <a:r>
              <a:rPr lang="en-GB" dirty="0"/>
              <a:t>Then, </a:t>
            </a:r>
            <a:r>
              <a:rPr lang="en-GB" dirty="0" smtClean="0"/>
              <a:t>allocate </a:t>
            </a:r>
            <a:r>
              <a:rPr lang="en-GB" dirty="0"/>
              <a:t>the rest of the processors on an FCFS basis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Dynamic scheduling is </a:t>
            </a:r>
            <a:r>
              <a:rPr lang="en-GB" dirty="0"/>
              <a:t>superior to gang scheduling or dedicated processor assignment for applications that can take advantage of </a:t>
            </a:r>
            <a:r>
              <a:rPr lang="en-GB" dirty="0" smtClean="0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56068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Multicore Thread Scheduling</a:t>
            </a:r>
          </a:p>
          <a:p>
            <a:pPr lvl="1"/>
            <a:r>
              <a:rPr lang="en-GB" dirty="0" smtClean="0"/>
              <a:t>Treat </a:t>
            </a:r>
            <a:r>
              <a:rPr lang="en-GB" dirty="0"/>
              <a:t>in the same fashion as a </a:t>
            </a:r>
            <a:r>
              <a:rPr lang="en-GB" dirty="0" smtClean="0"/>
              <a:t>multiprocessor system</a:t>
            </a:r>
          </a:p>
          <a:p>
            <a:pPr lvl="1"/>
            <a:r>
              <a:rPr lang="en-GB" dirty="0" smtClean="0"/>
              <a:t>Number </a:t>
            </a:r>
            <a:r>
              <a:rPr lang="en-GB" dirty="0"/>
              <a:t>of cores per chip increases, use of caches to take advantage of </a:t>
            </a:r>
            <a:r>
              <a:rPr lang="en-GB" dirty="0" smtClean="0"/>
              <a:t>locality will take </a:t>
            </a:r>
            <a:r>
              <a:rPr lang="en-GB" dirty="0"/>
              <a:t>precedence over </a:t>
            </a:r>
            <a:r>
              <a:rPr lang="en-GB" dirty="0" smtClean="0"/>
              <a:t>the desire </a:t>
            </a:r>
            <a:r>
              <a:rPr lang="en-GB" dirty="0"/>
              <a:t>to maximize processor </a:t>
            </a:r>
            <a:r>
              <a:rPr lang="en-GB" dirty="0" smtClean="0"/>
              <a:t>utilisation</a:t>
            </a:r>
          </a:p>
          <a:p>
            <a:pPr lvl="2"/>
            <a:r>
              <a:rPr lang="en-GB" dirty="0" smtClean="0"/>
              <a:t>Some cache architectures complicates the approach, </a:t>
            </a:r>
            <a:r>
              <a:rPr lang="en-GB" dirty="0"/>
              <a:t>for example, AMD Bulldozer chip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944881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Multicore Thread Scheduling</a:t>
            </a:r>
          </a:p>
          <a:p>
            <a:pPr marL="454025" lvl="2" indent="0" algn="ctr">
              <a:buNone/>
            </a:pPr>
            <a:r>
              <a:rPr lang="en-GB" dirty="0"/>
              <a:t>L2 cache shared by adjacent cores</a:t>
            </a:r>
          </a:p>
          <a:p>
            <a:pPr marL="454025" lvl="2" indent="0" algn="ctr">
              <a:buNone/>
            </a:pPr>
            <a:r>
              <a:rPr lang="en-GB" dirty="0" smtClean="0"/>
              <a:t>E.g. Core 1 &amp; 2, 3 &amp; 4,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29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2675" y="2882453"/>
            <a:ext cx="7496176" cy="3569147"/>
            <a:chOff x="2352675" y="1933574"/>
            <a:chExt cx="7496176" cy="3569147"/>
          </a:xfrm>
        </p:grpSpPr>
        <p:pic>
          <p:nvPicPr>
            <p:cNvPr id="5" name="Picture 4" descr="f3.pdf"/>
            <p:cNvPicPr>
              <a:picLocks noChangeAspect="1"/>
            </p:cNvPicPr>
            <p:nvPr/>
          </p:nvPicPr>
          <p:blipFill rotWithShape="1">
            <a:blip r:embed="rId2"/>
            <a:srcRect l="5835" t="23170" r="5405" b="48594"/>
            <a:stretch/>
          </p:blipFill>
          <p:spPr>
            <a:xfrm>
              <a:off x="2352675" y="1933574"/>
              <a:ext cx="7496176" cy="3086101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896976" y="5071834"/>
              <a:ext cx="4396460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2800" dirty="0" smtClean="0"/>
                <a:t>AMD Bulldozer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76204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Issues in multiprocessor scheduling</a:t>
            </a:r>
          </a:p>
          <a:p>
            <a:pPr lvl="1"/>
            <a:r>
              <a:rPr lang="en-GB" dirty="0" smtClean="0"/>
              <a:t>The assignment </a:t>
            </a:r>
            <a:r>
              <a:rPr lang="en-GB" dirty="0"/>
              <a:t>of processes to </a:t>
            </a:r>
            <a:r>
              <a:rPr lang="en-GB" dirty="0" smtClean="0"/>
              <a:t>processors</a:t>
            </a:r>
          </a:p>
          <a:p>
            <a:pPr lvl="1"/>
            <a:r>
              <a:rPr lang="en-US" dirty="0" smtClean="0"/>
              <a:t>The </a:t>
            </a:r>
            <a:r>
              <a:rPr lang="en-GB" dirty="0" smtClean="0"/>
              <a:t>use </a:t>
            </a:r>
            <a:r>
              <a:rPr lang="en-GB" dirty="0"/>
              <a:t>of multiprogramming on individual </a:t>
            </a:r>
            <a:r>
              <a:rPr lang="en-GB" dirty="0" smtClean="0"/>
              <a:t>processors</a:t>
            </a:r>
          </a:p>
          <a:p>
            <a:pPr lvl="1"/>
            <a:r>
              <a:rPr lang="en-GB" dirty="0"/>
              <a:t>The actual dispatching of a </a:t>
            </a:r>
            <a:r>
              <a:rPr lang="en-GB" dirty="0" smtClean="0"/>
              <a:t>process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490785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Multicore Thread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30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2675730" y="2115469"/>
            <a:ext cx="6838951" cy="3292921"/>
            <a:chOff x="2676524" y="1981199"/>
            <a:chExt cx="6838951" cy="3292921"/>
          </a:xfrm>
        </p:grpSpPr>
        <p:pic>
          <p:nvPicPr>
            <p:cNvPr id="5" name="Picture 4" descr="f20.pdf"/>
            <p:cNvPicPr>
              <a:picLocks noChangeAspect="1"/>
            </p:cNvPicPr>
            <p:nvPr/>
          </p:nvPicPr>
          <p:blipFill rotWithShape="1">
            <a:blip r:embed="rId2"/>
            <a:srcRect l="6486" t="23499" r="6060" b="48736"/>
            <a:stretch/>
          </p:blipFill>
          <p:spPr>
            <a:xfrm>
              <a:off x="2676524" y="1981199"/>
              <a:ext cx="6838951" cy="2809875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426206" y="4843233"/>
              <a:ext cx="5338000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2800" dirty="0" smtClean="0"/>
                <a:t>Intel Core i7-990X Block Diagram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062023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Multicore Thread Scheduling</a:t>
            </a:r>
          </a:p>
          <a:p>
            <a:pPr lvl="1"/>
            <a:r>
              <a:rPr lang="en-GB" dirty="0" smtClean="0"/>
              <a:t>2 aspects </a:t>
            </a:r>
            <a:r>
              <a:rPr lang="en-GB" dirty="0"/>
              <a:t>of cache </a:t>
            </a:r>
            <a:r>
              <a:rPr lang="en-GB" dirty="0" smtClean="0"/>
              <a:t>sharing to be concerned:</a:t>
            </a:r>
          </a:p>
          <a:p>
            <a:pPr marL="914400" lvl="2" indent="-460375">
              <a:buFont typeface="+mj-lt"/>
              <a:buAutoNum type="arabicPeriod"/>
            </a:pPr>
            <a:r>
              <a:rPr lang="en-GB" dirty="0" smtClean="0"/>
              <a:t>Cooperative </a:t>
            </a:r>
            <a:r>
              <a:rPr lang="en-GB" dirty="0"/>
              <a:t>resource </a:t>
            </a:r>
            <a:r>
              <a:rPr lang="en-GB" dirty="0" smtClean="0"/>
              <a:t>sharing</a:t>
            </a:r>
          </a:p>
          <a:p>
            <a:pPr lvl="3"/>
            <a:r>
              <a:rPr lang="en-GB" dirty="0"/>
              <a:t>Multiple threads access the same set of main memory </a:t>
            </a:r>
            <a:r>
              <a:rPr lang="en-GB" dirty="0" smtClean="0"/>
              <a:t>locations. Examples:</a:t>
            </a:r>
          </a:p>
          <a:p>
            <a:pPr lvl="4"/>
            <a:r>
              <a:rPr lang="en-GB" dirty="0"/>
              <a:t>applications that are </a:t>
            </a:r>
            <a:r>
              <a:rPr lang="en-GB" dirty="0" smtClean="0"/>
              <a:t>multithreaded</a:t>
            </a:r>
          </a:p>
          <a:p>
            <a:pPr lvl="4"/>
            <a:r>
              <a:rPr lang="en-GB" dirty="0"/>
              <a:t>producer-consumer thread </a:t>
            </a:r>
            <a:r>
              <a:rPr lang="en-GB" dirty="0" smtClean="0"/>
              <a:t>interaction</a:t>
            </a:r>
          </a:p>
          <a:p>
            <a:pPr lvl="3"/>
            <a:r>
              <a:rPr lang="en-GB" dirty="0" smtClean="0"/>
              <a:t>Schedule </a:t>
            </a:r>
            <a:r>
              <a:rPr lang="en-GB" dirty="0"/>
              <a:t>cooperating threads </a:t>
            </a:r>
            <a:r>
              <a:rPr lang="en-GB" dirty="0" smtClean="0"/>
              <a:t>on adjacent </a:t>
            </a:r>
            <a:r>
              <a:rPr lang="en-GB" dirty="0"/>
              <a:t>cores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407250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 lIns="0" tIns="0" rIns="0" bIns="0">
            <a:normAutofit/>
          </a:bodyPr>
          <a:lstStyle/>
          <a:p>
            <a:r>
              <a:rPr lang="en-GB" dirty="0" smtClean="0"/>
              <a:t>Thread Scheduling: Multicore Thread Scheduling</a:t>
            </a:r>
          </a:p>
          <a:p>
            <a:pPr lvl="1"/>
            <a:r>
              <a:rPr lang="en-GB" dirty="0" smtClean="0"/>
              <a:t>2 aspects </a:t>
            </a:r>
            <a:r>
              <a:rPr lang="en-GB" dirty="0"/>
              <a:t>of cache </a:t>
            </a:r>
            <a:r>
              <a:rPr lang="en-GB" dirty="0" smtClean="0"/>
              <a:t>sharing to be concerned:</a:t>
            </a:r>
          </a:p>
          <a:p>
            <a:pPr marL="914400" lvl="2" indent="-460375">
              <a:buFont typeface="+mj-lt"/>
              <a:buAutoNum type="arabicPeriod" startAt="2"/>
            </a:pPr>
            <a:r>
              <a:rPr lang="en-GB" dirty="0" smtClean="0"/>
              <a:t>Resource contention</a:t>
            </a:r>
          </a:p>
          <a:p>
            <a:pPr lvl="3"/>
            <a:r>
              <a:rPr lang="en-GB" dirty="0" smtClean="0"/>
              <a:t>Threads that are operating </a:t>
            </a:r>
            <a:r>
              <a:rPr lang="en-GB" dirty="0"/>
              <a:t>on adjacent cores, compete for </a:t>
            </a:r>
            <a:r>
              <a:rPr lang="en-GB" dirty="0" smtClean="0"/>
              <a:t>cache </a:t>
            </a:r>
            <a:r>
              <a:rPr lang="en-GB" dirty="0"/>
              <a:t>memory </a:t>
            </a:r>
            <a:r>
              <a:rPr lang="en-GB" dirty="0" smtClean="0"/>
              <a:t>locations</a:t>
            </a:r>
          </a:p>
          <a:p>
            <a:pPr lvl="3"/>
            <a:r>
              <a:rPr lang="en-GB" dirty="0"/>
              <a:t>If more </a:t>
            </a:r>
            <a:r>
              <a:rPr lang="en-GB" dirty="0" smtClean="0"/>
              <a:t>cache </a:t>
            </a:r>
            <a:r>
              <a:rPr lang="en-GB" dirty="0"/>
              <a:t>is dynamically allocated to one thread, the competing thread </a:t>
            </a:r>
            <a:r>
              <a:rPr lang="en-GB" dirty="0" smtClean="0"/>
              <a:t>has </a:t>
            </a:r>
            <a:r>
              <a:rPr lang="en-GB" dirty="0"/>
              <a:t>less cache space available and thus suffers performance </a:t>
            </a:r>
            <a:r>
              <a:rPr lang="en-GB" dirty="0" smtClean="0"/>
              <a:t>degradation</a:t>
            </a:r>
          </a:p>
          <a:p>
            <a:pPr lvl="3"/>
            <a:r>
              <a:rPr lang="en-GB" dirty="0"/>
              <a:t>Objective of contention-aware scheduling is to allocate threads to cores to maximize the effectiveness of the shared cache </a:t>
            </a:r>
            <a:r>
              <a:rPr lang="en-GB" dirty="0" smtClean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194208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Control of laboratory experiments</a:t>
            </a:r>
          </a:p>
          <a:p>
            <a:pPr lvl="1"/>
            <a:r>
              <a:rPr lang="en-US" dirty="0" smtClean="0"/>
              <a:t>Process control in industrial plants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Air traffic control</a:t>
            </a:r>
          </a:p>
          <a:p>
            <a:pPr lvl="1"/>
            <a:r>
              <a:rPr lang="en-US" dirty="0" smtClean="0"/>
              <a:t>Telecommunications</a:t>
            </a:r>
          </a:p>
          <a:p>
            <a:pPr lvl="1"/>
            <a:r>
              <a:rPr lang="en-US" dirty="0" smtClean="0"/>
              <a:t>Military command and control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219558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/>
              <a:t>Correctness of the system depends not only on the logical result </a:t>
            </a:r>
            <a:r>
              <a:rPr lang="en-US" dirty="0" smtClean="0"/>
              <a:t>but </a:t>
            </a:r>
            <a:r>
              <a:rPr lang="en-US" dirty="0"/>
              <a:t>also on the time at which the results are </a:t>
            </a:r>
            <a:r>
              <a:rPr lang="en-US" dirty="0" smtClean="0"/>
              <a:t>produced</a:t>
            </a:r>
          </a:p>
          <a:p>
            <a:r>
              <a:rPr lang="en-GB" dirty="0" smtClean="0"/>
              <a:t>Real-time tasks </a:t>
            </a:r>
            <a:r>
              <a:rPr lang="en-GB" dirty="0"/>
              <a:t>or processes attempt to control or react to events that take place in the outside </a:t>
            </a:r>
            <a:r>
              <a:rPr lang="en-GB" dirty="0" smtClean="0"/>
              <a:t>world</a:t>
            </a:r>
          </a:p>
          <a:p>
            <a:pPr lvl="1"/>
            <a:r>
              <a:rPr lang="en-GB" dirty="0"/>
              <a:t>tasks must be able to keep up with </a:t>
            </a:r>
            <a:r>
              <a:rPr lang="en-GB" dirty="0" smtClean="0"/>
              <a:t>the events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01746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Tasks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A real time task is associated with a deadline, either a start time or a completion time.</a:t>
            </a:r>
          </a:p>
          <a:p>
            <a:r>
              <a:rPr lang="en-US" dirty="0" smtClean="0"/>
              <a:t>Hard real-time task – must </a:t>
            </a:r>
            <a:r>
              <a:rPr lang="en-NZ" dirty="0" smtClean="0"/>
              <a:t>meet </a:t>
            </a:r>
            <a:r>
              <a:rPr lang="en-NZ" dirty="0"/>
              <a:t>its </a:t>
            </a:r>
            <a:r>
              <a:rPr lang="en-NZ" dirty="0" smtClean="0"/>
              <a:t>deadline, </a:t>
            </a:r>
            <a:r>
              <a:rPr lang="en-GB" dirty="0"/>
              <a:t>otherwise it will cause unacceptable damage or a fatal error to the system</a:t>
            </a:r>
            <a:endParaRPr lang="en-US" dirty="0" smtClean="0"/>
          </a:p>
          <a:p>
            <a:r>
              <a:rPr lang="en-US" dirty="0" smtClean="0"/>
              <a:t>Soft real-time task – associated with deadline but not mandatory.</a:t>
            </a:r>
          </a:p>
          <a:p>
            <a:pPr lvl="1"/>
            <a:r>
              <a:rPr lang="en-GB" dirty="0" smtClean="0"/>
              <a:t>Still </a:t>
            </a:r>
            <a:r>
              <a:rPr lang="en-GB" dirty="0"/>
              <a:t>makes sense to schedule and complete the task even if it has passed its deadline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CE28EE-DC1A-42E9-990B-4A71F6B4BEF2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328144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Tasks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/>
              <a:t>Periodic </a:t>
            </a:r>
            <a:r>
              <a:rPr lang="en-US" dirty="0" smtClean="0"/>
              <a:t>tasks – </a:t>
            </a:r>
            <a:r>
              <a:rPr lang="en-GB" dirty="0" smtClean="0"/>
              <a:t>requirement may </a:t>
            </a:r>
            <a:r>
              <a:rPr lang="en-GB" dirty="0"/>
              <a:t>be </a:t>
            </a:r>
            <a:r>
              <a:rPr lang="en-GB"/>
              <a:t>stated </a:t>
            </a:r>
            <a:r>
              <a:rPr lang="en-GB" smtClean="0"/>
              <a:t>as</a:t>
            </a:r>
            <a:endParaRPr lang="en-GB" dirty="0" smtClean="0"/>
          </a:p>
          <a:p>
            <a:pPr lvl="1"/>
            <a:r>
              <a:rPr lang="en-GB" dirty="0"/>
              <a:t>once per period </a:t>
            </a:r>
            <a:r>
              <a:rPr lang="en-GB" i="1" dirty="0"/>
              <a:t>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exactly </a:t>
            </a:r>
            <a:r>
              <a:rPr lang="en-GB" i="1" dirty="0"/>
              <a:t>T</a:t>
            </a:r>
            <a:r>
              <a:rPr lang="en-GB" dirty="0"/>
              <a:t> units apart</a:t>
            </a:r>
          </a:p>
          <a:p>
            <a:r>
              <a:rPr lang="en-US" dirty="0"/>
              <a:t>Aperiodic </a:t>
            </a:r>
            <a:r>
              <a:rPr lang="en-US" dirty="0" smtClean="0"/>
              <a:t>tasks</a:t>
            </a:r>
          </a:p>
          <a:p>
            <a:pPr lvl="1"/>
            <a:r>
              <a:rPr lang="en-GB" dirty="0"/>
              <a:t>has a deadline by which it must finish or start</a:t>
            </a:r>
          </a:p>
          <a:p>
            <a:pPr lvl="1"/>
            <a:r>
              <a:rPr lang="en-GB" dirty="0"/>
              <a:t>may have a constraint on both start and finish time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CE28EE-DC1A-42E9-990B-4A71F6B4BEF2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932910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smtClean="0"/>
              <a:t>Real-Time Systems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Responsiveness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Fail-soft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9DA19-476D-4AA4-B576-F6748B2A36D6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61918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smtClean="0"/>
              <a:t>Real-Time Systems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Determinism</a:t>
            </a:r>
          </a:p>
          <a:p>
            <a:pPr lvl="1"/>
            <a:r>
              <a:rPr lang="en-US" dirty="0" smtClean="0"/>
              <a:t>Operations are performed at fixed, predetermined times or within predetermined time intervals</a:t>
            </a:r>
          </a:p>
          <a:p>
            <a:pPr lvl="2"/>
            <a:r>
              <a:rPr lang="en-GB" dirty="0"/>
              <a:t>no system will be fully </a:t>
            </a:r>
            <a:r>
              <a:rPr lang="en-GB" dirty="0" smtClean="0"/>
              <a:t>deterministic when </a:t>
            </a:r>
            <a:r>
              <a:rPr lang="en-GB" dirty="0"/>
              <a:t>multiple processes are competing for resources and processor </a:t>
            </a:r>
            <a:r>
              <a:rPr lang="en-GB" dirty="0" smtClean="0"/>
              <a:t>time</a:t>
            </a:r>
          </a:p>
          <a:p>
            <a:pPr lvl="1"/>
            <a:r>
              <a:rPr lang="en-GB" dirty="0"/>
              <a:t>The extent to which an </a:t>
            </a:r>
            <a:r>
              <a:rPr lang="en-GB" dirty="0" smtClean="0"/>
              <a:t>OS can </a:t>
            </a:r>
            <a:r>
              <a:rPr lang="en-GB" dirty="0"/>
              <a:t>deterministically satisfy requests depends on:</a:t>
            </a:r>
          </a:p>
          <a:p>
            <a:pPr lvl="2"/>
            <a:r>
              <a:rPr lang="en-GB" dirty="0"/>
              <a:t>the speed </a:t>
            </a:r>
            <a:r>
              <a:rPr lang="en-GB" dirty="0" smtClean="0"/>
              <a:t>to respond </a:t>
            </a:r>
            <a:r>
              <a:rPr lang="en-GB" dirty="0"/>
              <a:t>to interrupts</a:t>
            </a:r>
          </a:p>
          <a:p>
            <a:pPr lvl="2"/>
            <a:r>
              <a:rPr lang="en-GB" dirty="0" smtClean="0"/>
              <a:t>capacity </a:t>
            </a:r>
            <a:r>
              <a:rPr lang="en-GB" dirty="0"/>
              <a:t>to handle </a:t>
            </a:r>
            <a:r>
              <a:rPr lang="en-GB" dirty="0" smtClean="0"/>
              <a:t>all requests </a:t>
            </a:r>
            <a:r>
              <a:rPr lang="en-GB" dirty="0"/>
              <a:t>within the required time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9DA19-476D-4AA4-B576-F6748B2A36D6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465582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smtClean="0"/>
              <a:t>Real-Time Systems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Determinism</a:t>
            </a:r>
          </a:p>
          <a:p>
            <a:pPr lvl="1"/>
            <a:r>
              <a:rPr lang="en-US" dirty="0" smtClean="0"/>
              <a:t>Concerned with how long the OS delays (a few microseconds to a millisecond) before acknowledging an interrupt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9DA19-476D-4AA4-B576-F6748B2A36D6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3028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The assignment </a:t>
            </a:r>
            <a:r>
              <a:rPr lang="en-GB" dirty="0"/>
              <a:t>of processes to </a:t>
            </a:r>
            <a:r>
              <a:rPr lang="en-GB" dirty="0" smtClean="0"/>
              <a:t>processors</a:t>
            </a:r>
          </a:p>
          <a:p>
            <a:pPr lvl="1"/>
            <a:r>
              <a:rPr lang="en-GB" dirty="0"/>
              <a:t>Assuming all processors are equal, </a:t>
            </a:r>
            <a:r>
              <a:rPr lang="en-GB" dirty="0" smtClean="0"/>
              <a:t>it’s </a:t>
            </a:r>
            <a:r>
              <a:rPr lang="en-GB" dirty="0"/>
              <a:t>simplest to treat processors as a pooled resource and assign processes to processors on </a:t>
            </a:r>
            <a:r>
              <a:rPr lang="en-GB" dirty="0" smtClean="0"/>
              <a:t>demand (statically or dynamically)</a:t>
            </a:r>
            <a:endParaRPr lang="en-GB" dirty="0"/>
          </a:p>
          <a:p>
            <a:pPr lvl="2"/>
            <a:r>
              <a:rPr lang="en-GB" dirty="0" smtClean="0"/>
              <a:t>Static assignment: a </a:t>
            </a:r>
            <a:r>
              <a:rPr lang="en-GB" dirty="0"/>
              <a:t>process is permanently assigned to one processor </a:t>
            </a:r>
            <a:r>
              <a:rPr lang="en-GB" dirty="0" smtClean="0"/>
              <a:t>until </a:t>
            </a:r>
            <a:r>
              <a:rPr lang="en-GB" dirty="0"/>
              <a:t>its completion, </a:t>
            </a:r>
            <a:r>
              <a:rPr lang="en-GB" dirty="0" smtClean="0"/>
              <a:t>a </a:t>
            </a:r>
            <a:r>
              <a:rPr lang="en-GB" dirty="0"/>
              <a:t>dedicated short-term queue is maintained for each </a:t>
            </a:r>
            <a:r>
              <a:rPr lang="en-GB" dirty="0" smtClean="0"/>
              <a:t>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108644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Real-Time Systems</a:t>
            </a:r>
            <a:endParaRPr lang="en-US" dirty="0" smtClean="0"/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Responsiveness</a:t>
            </a:r>
          </a:p>
          <a:p>
            <a:pPr lvl="1"/>
            <a:r>
              <a:rPr lang="en-US" dirty="0" smtClean="0"/>
              <a:t>Concern with how long the OS takes to service the interrupt after acknowledgment</a:t>
            </a:r>
          </a:p>
          <a:p>
            <a:pPr lvl="2"/>
            <a:r>
              <a:rPr lang="en-GB" dirty="0"/>
              <a:t>critical for real-time systems that must meet timing requirements imposed by individuals, devices, and data flows external to the system</a:t>
            </a:r>
            <a:endParaRPr lang="en-US" dirty="0" smtClean="0"/>
          </a:p>
          <a:p>
            <a:pPr lvl="1"/>
            <a:r>
              <a:rPr lang="en-US" dirty="0" smtClean="0"/>
              <a:t>Includes</a:t>
            </a:r>
          </a:p>
          <a:p>
            <a:pPr lvl="2"/>
            <a:r>
              <a:rPr lang="en-US" dirty="0"/>
              <a:t>amount of time to start </a:t>
            </a:r>
            <a:r>
              <a:rPr lang="en-US" dirty="0" smtClean="0"/>
              <a:t>execution of ISR (</a:t>
            </a:r>
            <a:r>
              <a:rPr lang="en-US" sz="2200" dirty="0" smtClean="0"/>
              <a:t>Interrupt Service Routine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amount of time to perform </a:t>
            </a:r>
            <a:r>
              <a:rPr lang="en-US" dirty="0" smtClean="0"/>
              <a:t>the ISR</a:t>
            </a:r>
          </a:p>
          <a:p>
            <a:pPr lvl="2"/>
            <a:r>
              <a:rPr lang="en-US" dirty="0" smtClean="0"/>
              <a:t>effect of interrupt nesting (ISR is interrupted)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64893-3DA9-424F-8755-487F541408C7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252298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Real-Time Systems</a:t>
            </a:r>
            <a:endParaRPr lang="en-US" dirty="0" smtClean="0"/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User control</a:t>
            </a:r>
          </a:p>
          <a:p>
            <a:pPr lvl="1"/>
            <a:r>
              <a:rPr lang="en-GB" dirty="0" smtClean="0"/>
              <a:t>Allow user </a:t>
            </a:r>
            <a:r>
              <a:rPr lang="en-GB" dirty="0"/>
              <a:t>fine-grained control over task priority</a:t>
            </a:r>
          </a:p>
          <a:p>
            <a:pPr lvl="1"/>
            <a:r>
              <a:rPr lang="en-GB" dirty="0"/>
              <a:t>User should be able to distinguish between hard and soft tasks and </a:t>
            </a:r>
            <a:r>
              <a:rPr lang="en-GB" dirty="0" smtClean="0"/>
              <a:t>specify </a:t>
            </a:r>
            <a:r>
              <a:rPr lang="en-GB" dirty="0"/>
              <a:t>relative priorities within each class</a:t>
            </a:r>
          </a:p>
          <a:p>
            <a:pPr lvl="1"/>
            <a:r>
              <a:rPr lang="en-GB" dirty="0"/>
              <a:t>May allow user to specify </a:t>
            </a:r>
            <a:r>
              <a:rPr lang="en-GB" dirty="0" smtClean="0"/>
              <a:t>such characteristics </a:t>
            </a:r>
            <a:r>
              <a:rPr lang="en-GB" dirty="0"/>
              <a:t>as</a:t>
            </a:r>
            <a:r>
              <a:rPr lang="en-GB" dirty="0" smtClean="0"/>
              <a:t>:</a:t>
            </a:r>
          </a:p>
          <a:p>
            <a:pPr lvl="2"/>
            <a:r>
              <a:rPr lang="en-US" dirty="0"/>
              <a:t>paging or process swapping</a:t>
            </a:r>
          </a:p>
          <a:p>
            <a:pPr lvl="2"/>
            <a:r>
              <a:rPr lang="en-GB" dirty="0"/>
              <a:t>what processes must always be resident in main memory</a:t>
            </a:r>
          </a:p>
          <a:p>
            <a:pPr lvl="2"/>
            <a:r>
              <a:rPr lang="en-GB" dirty="0" smtClean="0"/>
              <a:t>disk </a:t>
            </a:r>
            <a:r>
              <a:rPr lang="en-GB" dirty="0"/>
              <a:t>transfer algorithms </a:t>
            </a:r>
            <a:r>
              <a:rPr lang="en-GB" dirty="0" smtClean="0"/>
              <a:t>to </a:t>
            </a:r>
            <a:r>
              <a:rPr lang="en-GB" dirty="0"/>
              <a:t>be used</a:t>
            </a:r>
          </a:p>
          <a:p>
            <a:pPr lvl="2"/>
            <a:r>
              <a:rPr lang="en-GB" dirty="0" smtClean="0"/>
              <a:t>processes rights in </a:t>
            </a:r>
            <a:r>
              <a:rPr lang="en-GB" dirty="0"/>
              <a:t>various priority </a:t>
            </a:r>
            <a:r>
              <a:rPr lang="en-GB" dirty="0" smtClean="0"/>
              <a:t>bands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2C293-B816-4C96-9A32-05C1FBDB4D95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496164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Real-Time Systems</a:t>
            </a:r>
            <a:endParaRPr lang="en-US" dirty="0" smtClean="0"/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Degradation of performance may have catastrophic consequences (equipment damage, financial loss</a:t>
            </a:r>
            <a:r>
              <a:rPr lang="en-US" dirty="0"/>
              <a:t>, loss of </a:t>
            </a:r>
            <a:r>
              <a:rPr lang="en-US" dirty="0" smtClean="0"/>
              <a:t>life)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Fail-soft operation</a:t>
            </a:r>
          </a:p>
          <a:p>
            <a:pPr lvl="1"/>
            <a:r>
              <a:rPr lang="en-US" dirty="0" smtClean="0"/>
              <a:t>Ability of a system to fail in such a way as to preserve as much capability and data as possible</a:t>
            </a:r>
          </a:p>
          <a:p>
            <a:pPr lvl="1"/>
            <a:r>
              <a:rPr lang="en-US" dirty="0" smtClean="0"/>
              <a:t>Important aspect: Stability</a:t>
            </a:r>
          </a:p>
          <a:p>
            <a:pPr lvl="2"/>
            <a:r>
              <a:rPr lang="en-GB" dirty="0" smtClean="0"/>
              <a:t>system will meet </a:t>
            </a:r>
            <a:r>
              <a:rPr lang="en-GB" dirty="0"/>
              <a:t>the deadlines of its most critical, highest-priority tasks even if some less critical task deadlines </a:t>
            </a:r>
            <a:r>
              <a:rPr lang="en-GB" dirty="0" smtClean="0"/>
              <a:t>are not always 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2C293-B816-4C96-9A32-05C1FBDB4D95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905104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Round-robin: re</a:t>
            </a:r>
            <a:r>
              <a:rPr lang="en-GB" dirty="0" smtClean="0"/>
              <a:t>al-time </a:t>
            </a:r>
            <a:r>
              <a:rPr lang="en-GB" dirty="0"/>
              <a:t>task would be added to </a:t>
            </a:r>
            <a:r>
              <a:rPr lang="en-GB" dirty="0" smtClean="0"/>
              <a:t>the ready </a:t>
            </a:r>
            <a:r>
              <a:rPr lang="en-GB" dirty="0"/>
              <a:t>queue to await its next </a:t>
            </a:r>
            <a:r>
              <a:rPr lang="en-GB" dirty="0" smtClean="0"/>
              <a:t>time slice</a:t>
            </a:r>
          </a:p>
          <a:p>
            <a:pPr lvl="1"/>
            <a:r>
              <a:rPr lang="en-US" dirty="0"/>
              <a:t>unacceptable for real-time applications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2C293-B816-4C96-9A32-05C1FBDB4D95}" type="slidenum">
              <a:rPr lang="en-US" altLang="en-US" smtClean="0"/>
              <a:pPr/>
              <a:t>43</a:t>
            </a:fld>
            <a:endParaRPr lang="en-US" alt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9" y="3087060"/>
            <a:ext cx="9829802" cy="34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48239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Non pre-emptive scheduling, priority based</a:t>
            </a:r>
          </a:p>
          <a:p>
            <a:pPr lvl="1"/>
            <a:r>
              <a:rPr lang="en-GB" dirty="0" smtClean="0"/>
              <a:t>giving </a:t>
            </a:r>
            <a:r>
              <a:rPr lang="en-GB" dirty="0"/>
              <a:t>real-time tasks higher </a:t>
            </a:r>
            <a:r>
              <a:rPr lang="en-GB" dirty="0" smtClean="0"/>
              <a:t>priority</a:t>
            </a:r>
          </a:p>
          <a:p>
            <a:pPr lvl="1"/>
            <a:r>
              <a:rPr lang="en-GB" dirty="0" smtClean="0"/>
              <a:t>ready task is scheduled as soon as the current process blocks or completes – lead to unacceptable delay if a slow, low-priority task were executing at a critical time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2C293-B816-4C96-9A32-05C1FBDB4D95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57" y="4094453"/>
            <a:ext cx="5295898" cy="27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9563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Combine priority with clock-interrupt</a:t>
            </a:r>
          </a:p>
          <a:p>
            <a:pPr lvl="1"/>
            <a:r>
              <a:rPr lang="en-GB" altLang="zh-TW" dirty="0"/>
              <a:t>When a </a:t>
            </a:r>
            <a:r>
              <a:rPr lang="en-GB" altLang="zh-TW" dirty="0" smtClean="0"/>
              <a:t>pre-emption point occurs (at regular intervals), currently </a:t>
            </a:r>
            <a:r>
              <a:rPr lang="en-GB" altLang="zh-TW" dirty="0"/>
              <a:t>running task is </a:t>
            </a:r>
            <a:r>
              <a:rPr lang="en-GB" altLang="zh-TW" dirty="0" smtClean="0"/>
              <a:t>pre-empted </a:t>
            </a:r>
            <a:r>
              <a:rPr lang="en-GB" altLang="zh-TW" dirty="0"/>
              <a:t>if a higher-priority task is </a:t>
            </a:r>
            <a:r>
              <a:rPr lang="en-GB" altLang="zh-TW" dirty="0" smtClean="0"/>
              <a:t>waiting – </a:t>
            </a:r>
            <a:r>
              <a:rPr lang="en-GB" dirty="0" smtClean="0"/>
              <a:t>not suffice </a:t>
            </a:r>
            <a:r>
              <a:rPr lang="en-GB" dirty="0"/>
              <a:t>for more demanding </a:t>
            </a:r>
            <a:r>
              <a:rPr lang="en-GB" dirty="0" smtClean="0"/>
              <a:t>applications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2C293-B816-4C96-9A32-05C1FBDB4D95}" type="slidenum">
              <a:rPr lang="en-US" altLang="en-US" smtClean="0"/>
              <a:pPr/>
              <a:t>45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36" y="3514725"/>
            <a:ext cx="7432078" cy="31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214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Combine priority with clock-interrupt</a:t>
            </a:r>
          </a:p>
          <a:p>
            <a:pPr lvl="1"/>
            <a:r>
              <a:rPr lang="en-US" altLang="zh-TW" dirty="0" smtClean="0"/>
              <a:t>Another variant – immediate pre-emption</a:t>
            </a:r>
          </a:p>
          <a:p>
            <a:pPr lvl="2"/>
            <a:r>
              <a:rPr lang="en-GB" dirty="0"/>
              <a:t>responds to an interrupt almost immediately, unless the </a:t>
            </a:r>
            <a:r>
              <a:rPr lang="en-GB" dirty="0" smtClean="0"/>
              <a:t>system is </a:t>
            </a:r>
            <a:r>
              <a:rPr lang="en-GB" dirty="0"/>
              <a:t>in a critical-code lockout </a:t>
            </a:r>
            <a:r>
              <a:rPr lang="en-GB" dirty="0" smtClean="0"/>
              <a:t>section, delays </a:t>
            </a:r>
            <a:r>
              <a:rPr lang="en-GB" dirty="0" smtClean="0">
                <a:sym typeface="Symbol" panose="05050102010706020507" pitchFamily="18" charset="2"/>
              </a:rPr>
              <a:t></a:t>
            </a:r>
            <a:r>
              <a:rPr lang="el-GR" dirty="0" smtClean="0"/>
              <a:t>100μ</a:t>
            </a:r>
            <a:r>
              <a:rPr lang="en-GB" dirty="0"/>
              <a:t>s</a:t>
            </a:r>
            <a:br>
              <a:rPr lang="en-GB" dirty="0"/>
            </a:b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2C293-B816-4C96-9A32-05C1FBDB4D95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11" y="3415630"/>
            <a:ext cx="7088190" cy="33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67561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Scheduling approaches depend on:</a:t>
            </a:r>
          </a:p>
          <a:p>
            <a:pPr lvl="1"/>
            <a:r>
              <a:rPr lang="en-GB" altLang="zh-TW" dirty="0"/>
              <a:t>whether a system performs </a:t>
            </a:r>
            <a:r>
              <a:rPr lang="en-GB" altLang="zh-TW" dirty="0" err="1"/>
              <a:t>schedulability</a:t>
            </a:r>
            <a:r>
              <a:rPr lang="en-GB" altLang="zh-TW" dirty="0"/>
              <a:t> </a:t>
            </a:r>
            <a:r>
              <a:rPr lang="en-GB" altLang="zh-TW" dirty="0" smtClean="0"/>
              <a:t>analysis</a:t>
            </a:r>
          </a:p>
          <a:p>
            <a:pPr lvl="2"/>
            <a:r>
              <a:rPr lang="en-US" altLang="zh-TW" dirty="0"/>
              <a:t>i</a:t>
            </a:r>
            <a:r>
              <a:rPr lang="en-US" altLang="zh-TW" dirty="0" smtClean="0"/>
              <a:t>f yes, </a:t>
            </a:r>
            <a:r>
              <a:rPr lang="en-GB" altLang="zh-TW" dirty="0"/>
              <a:t>whether it is done statically or </a:t>
            </a:r>
            <a:r>
              <a:rPr lang="en-GB" altLang="zh-TW" dirty="0" smtClean="0"/>
              <a:t>dynamically</a:t>
            </a:r>
            <a:endParaRPr lang="en-GB" altLang="zh-TW" dirty="0"/>
          </a:p>
          <a:p>
            <a:pPr lvl="1"/>
            <a:r>
              <a:rPr lang="en-US" dirty="0"/>
              <a:t>whether the result of the analysis itself produces a scheduler </a:t>
            </a:r>
            <a:r>
              <a:rPr lang="en-US" dirty="0" smtClean="0"/>
              <a:t>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2C293-B816-4C96-9A32-05C1FBDB4D95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25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Classes of scheduling algorithms:</a:t>
            </a:r>
          </a:p>
          <a:p>
            <a:pPr marL="685800" lvl="1" indent="-449263">
              <a:buFont typeface="+mj-lt"/>
              <a:buAutoNum type="arabicPeriod"/>
            </a:pPr>
            <a:r>
              <a:rPr lang="en-US" altLang="zh-TW" dirty="0"/>
              <a:t>Static table-driven </a:t>
            </a:r>
            <a:r>
              <a:rPr lang="en-US" altLang="zh-TW" dirty="0" smtClean="0"/>
              <a:t>approaches</a:t>
            </a:r>
          </a:p>
          <a:p>
            <a:pPr marL="685800" lvl="2" indent="-233363"/>
            <a:r>
              <a:rPr lang="en-GB" altLang="zh-TW" dirty="0"/>
              <a:t>performs a static analysis of feasible schedules of dispatching</a:t>
            </a:r>
          </a:p>
          <a:p>
            <a:pPr marL="685800" lvl="2" indent="-233363"/>
            <a:r>
              <a:rPr lang="en-GB" altLang="zh-TW" dirty="0"/>
              <a:t>result is a schedule that determines, at run time, when a task must begin </a:t>
            </a:r>
            <a:r>
              <a:rPr lang="en-GB" altLang="zh-TW" dirty="0" smtClean="0"/>
              <a:t>execution</a:t>
            </a:r>
          </a:p>
          <a:p>
            <a:pPr marL="685800" lvl="2" indent="-233363"/>
            <a:r>
              <a:rPr lang="en-US" altLang="zh-TW" dirty="0" smtClean="0"/>
              <a:t>applicable to periodic task</a:t>
            </a:r>
          </a:p>
          <a:p>
            <a:pPr marL="685800" lvl="2" indent="-233363"/>
            <a:r>
              <a:rPr lang="en-US" altLang="zh-TW" dirty="0" smtClean="0"/>
              <a:t>analysis input: </a:t>
            </a:r>
            <a:r>
              <a:rPr lang="en-GB" dirty="0" smtClean="0"/>
              <a:t>arrival </a:t>
            </a:r>
            <a:r>
              <a:rPr lang="en-GB" dirty="0"/>
              <a:t>time, execution time, </a:t>
            </a:r>
            <a:r>
              <a:rPr lang="en-GB" dirty="0" smtClean="0"/>
              <a:t>ending </a:t>
            </a:r>
            <a:r>
              <a:rPr lang="en-GB" dirty="0"/>
              <a:t>deadline, and </a:t>
            </a:r>
            <a:r>
              <a:rPr lang="en-GB" dirty="0" smtClean="0"/>
              <a:t>priority</a:t>
            </a:r>
          </a:p>
          <a:p>
            <a:pPr marL="685800" lvl="2" indent="-233363"/>
            <a:r>
              <a:rPr lang="en-GB" dirty="0"/>
              <a:t>inflexible, </a:t>
            </a:r>
            <a:r>
              <a:rPr lang="en-GB" dirty="0" smtClean="0"/>
              <a:t>any </a:t>
            </a:r>
            <a:r>
              <a:rPr lang="en-GB" dirty="0"/>
              <a:t>change to any </a:t>
            </a:r>
            <a:r>
              <a:rPr lang="en-GB" dirty="0" smtClean="0"/>
              <a:t>task requires the schedule be redone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2C293-B816-4C96-9A32-05C1FBDB4D95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3502"/>
      </p:ext>
    </p:extLst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Classes of scheduling algorithms:</a:t>
            </a:r>
          </a:p>
          <a:p>
            <a:pPr marL="685800" lvl="1" indent="-449263">
              <a:buFont typeface="+mj-lt"/>
              <a:buAutoNum type="arabicPeriod" startAt="2"/>
            </a:pPr>
            <a:r>
              <a:rPr lang="en-US" altLang="zh-TW" dirty="0" smtClean="0"/>
              <a:t>Static </a:t>
            </a:r>
            <a:r>
              <a:rPr lang="en-US" altLang="zh-TW" dirty="0"/>
              <a:t>priority-driven preemptive approaches</a:t>
            </a:r>
          </a:p>
          <a:p>
            <a:pPr lvl="2"/>
            <a:r>
              <a:rPr lang="en-GB" altLang="zh-TW" dirty="0" smtClean="0"/>
              <a:t>A </a:t>
            </a:r>
            <a:r>
              <a:rPr lang="en-GB" altLang="zh-TW" dirty="0"/>
              <a:t>static analysis is performed but no schedule is drawn up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is used to assign priorities to </a:t>
            </a:r>
            <a:r>
              <a:rPr lang="en-US" dirty="0" smtClean="0"/>
              <a:t>tasks, traditional </a:t>
            </a:r>
            <a:r>
              <a:rPr lang="en-US" dirty="0"/>
              <a:t>priority-driven preemptive scheduler can be </a:t>
            </a:r>
            <a:r>
              <a:rPr lang="en-US" dirty="0" smtClean="0"/>
              <a:t>used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2C293-B816-4C96-9A32-05C1FBDB4D95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14425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Advantages</a:t>
            </a:r>
            <a:r>
              <a:rPr lang="en-GB" dirty="0"/>
              <a:t> </a:t>
            </a:r>
            <a:r>
              <a:rPr lang="en-GB" dirty="0" smtClean="0"/>
              <a:t>of static assignment:</a:t>
            </a:r>
          </a:p>
          <a:p>
            <a:pPr lvl="1"/>
            <a:r>
              <a:rPr lang="en-GB" dirty="0" smtClean="0"/>
              <a:t>may </a:t>
            </a:r>
            <a:r>
              <a:rPr lang="en-GB" dirty="0"/>
              <a:t>be less overhead in the scheduling function (processor assignment is made once and for </a:t>
            </a:r>
            <a:r>
              <a:rPr lang="en-GB" dirty="0" smtClean="0"/>
              <a:t>all)</a:t>
            </a:r>
            <a:endParaRPr lang="en-GB" dirty="0"/>
          </a:p>
          <a:p>
            <a:pPr lvl="1"/>
            <a:r>
              <a:rPr lang="en-GB" dirty="0"/>
              <a:t>allows group or gang </a:t>
            </a:r>
            <a:r>
              <a:rPr lang="en-GB" dirty="0" smtClean="0"/>
              <a:t>scheduling</a:t>
            </a:r>
          </a:p>
          <a:p>
            <a:r>
              <a:rPr lang="en-GB" dirty="0" smtClean="0"/>
              <a:t>Disadvantage:</a:t>
            </a:r>
          </a:p>
          <a:p>
            <a:pPr lvl="1"/>
            <a:r>
              <a:rPr lang="en-GB" dirty="0"/>
              <a:t>one processor can be idle, with an empty queue, while another processor has a </a:t>
            </a:r>
            <a:r>
              <a:rPr lang="en-GB" dirty="0" smtClean="0"/>
              <a:t>backlog</a:t>
            </a:r>
            <a:r>
              <a:rPr lang="en-GB" baseline="30000" dirty="0" smtClean="0">
                <a:sym typeface="Symbol" panose="05050102010706020507" pitchFamily="18" charset="2"/>
              </a:rPr>
              <a:t></a:t>
            </a:r>
            <a:endParaRPr lang="en-GB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345707"/>
      </p:ext>
    </p:extLst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Classes of scheduling algorithms:</a:t>
            </a:r>
          </a:p>
          <a:p>
            <a:pPr marL="685800" lvl="1" indent="-449263">
              <a:buFont typeface="+mj-lt"/>
              <a:buAutoNum type="arabicPeriod" startAt="3"/>
            </a:pPr>
            <a:r>
              <a:rPr lang="en-US" altLang="zh-TW" dirty="0" smtClean="0"/>
              <a:t>Dynamic </a:t>
            </a:r>
            <a:r>
              <a:rPr lang="en-US" altLang="zh-TW" dirty="0"/>
              <a:t>planning-based </a:t>
            </a:r>
            <a:r>
              <a:rPr lang="en-US" altLang="zh-TW" dirty="0" smtClean="0"/>
              <a:t>approaches</a:t>
            </a:r>
          </a:p>
          <a:p>
            <a:pPr marL="685800" lvl="2" indent="-233363"/>
            <a:r>
              <a:rPr lang="en-GB" altLang="zh-TW" dirty="0"/>
              <a:t>feasibility is determined at run </a:t>
            </a:r>
            <a:r>
              <a:rPr lang="en-GB" altLang="zh-TW" dirty="0" smtClean="0"/>
              <a:t>time</a:t>
            </a:r>
          </a:p>
          <a:p>
            <a:pPr marL="685800" lvl="2" indent="-233363"/>
            <a:r>
              <a:rPr lang="en-GB" altLang="zh-TW" dirty="0" smtClean="0"/>
              <a:t>one of </a:t>
            </a:r>
            <a:r>
              <a:rPr lang="en-GB" altLang="zh-TW" dirty="0"/>
              <a:t>the analysis </a:t>
            </a:r>
            <a:r>
              <a:rPr lang="en-GB" altLang="zh-TW" dirty="0" smtClean="0"/>
              <a:t>results is </a:t>
            </a:r>
            <a:r>
              <a:rPr lang="en-GB" altLang="zh-TW" dirty="0"/>
              <a:t>a schedule </a:t>
            </a:r>
            <a:r>
              <a:rPr lang="en-GB" altLang="zh-TW" dirty="0" smtClean="0"/>
              <a:t>to </a:t>
            </a:r>
            <a:r>
              <a:rPr lang="en-GB" altLang="zh-TW" dirty="0"/>
              <a:t>decide when to dispatch this task</a:t>
            </a:r>
          </a:p>
          <a:p>
            <a:pPr marL="685800" lvl="2" indent="-233363"/>
            <a:r>
              <a:rPr lang="en-GB" altLang="zh-TW" dirty="0"/>
              <a:t>If </a:t>
            </a:r>
            <a:r>
              <a:rPr lang="en-GB" altLang="zh-TW" dirty="0" smtClean="0"/>
              <a:t>a new </a:t>
            </a:r>
            <a:r>
              <a:rPr lang="en-GB" altLang="zh-TW" dirty="0"/>
              <a:t>arrival can be </a:t>
            </a:r>
            <a:r>
              <a:rPr lang="en-GB" altLang="zh-TW" dirty="0" smtClean="0"/>
              <a:t>scheduled in </a:t>
            </a:r>
            <a:r>
              <a:rPr lang="en-GB" altLang="zh-TW" dirty="0"/>
              <a:t>such a way that its deadlines are satisfied and </a:t>
            </a:r>
            <a:r>
              <a:rPr lang="en-GB" altLang="zh-TW" dirty="0" smtClean="0"/>
              <a:t>no </a:t>
            </a:r>
            <a:r>
              <a:rPr lang="en-GB" altLang="zh-TW" dirty="0"/>
              <a:t>currently scheduled </a:t>
            </a:r>
            <a:r>
              <a:rPr lang="en-GB" altLang="zh-TW" dirty="0" smtClean="0"/>
              <a:t>task misses </a:t>
            </a:r>
            <a:r>
              <a:rPr lang="en-GB" altLang="zh-TW" dirty="0"/>
              <a:t>a deadline, </a:t>
            </a:r>
            <a:r>
              <a:rPr lang="en-GB" altLang="zh-TW" dirty="0" smtClean="0"/>
              <a:t>the </a:t>
            </a:r>
            <a:r>
              <a:rPr lang="en-GB" altLang="zh-TW" dirty="0"/>
              <a:t>schedule is revised </a:t>
            </a:r>
            <a:r>
              <a:rPr lang="en-GB" altLang="zh-TW" dirty="0" smtClean="0"/>
              <a:t>to accommodate </a:t>
            </a:r>
            <a:r>
              <a:rPr lang="en-GB" altLang="zh-TW" dirty="0"/>
              <a:t>the new task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2C293-B816-4C96-9A32-05C1FBDB4D95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783107"/>
      </p:ext>
    </p:extLst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Classes of scheduling algorithms:</a:t>
            </a:r>
          </a:p>
          <a:p>
            <a:pPr marL="685800" lvl="1" indent="-449263">
              <a:buFont typeface="+mj-lt"/>
              <a:buAutoNum type="arabicPeriod" startAt="4"/>
            </a:pPr>
            <a:r>
              <a:rPr lang="en-US" altLang="zh-TW" dirty="0" smtClean="0"/>
              <a:t>Dynamic </a:t>
            </a:r>
            <a:r>
              <a:rPr lang="en-US" altLang="zh-TW" dirty="0"/>
              <a:t>best effort </a:t>
            </a:r>
            <a:r>
              <a:rPr lang="en-US" altLang="zh-TW" dirty="0" smtClean="0"/>
              <a:t>approaches</a:t>
            </a:r>
          </a:p>
          <a:p>
            <a:pPr marL="685800" lvl="2" indent="-233363"/>
            <a:r>
              <a:rPr lang="en-GB" altLang="zh-TW" dirty="0" smtClean="0"/>
              <a:t>Aperiodic task, static analysis </a:t>
            </a:r>
            <a:r>
              <a:rPr lang="en-GB" altLang="zh-TW" dirty="0"/>
              <a:t>is </a:t>
            </a:r>
            <a:r>
              <a:rPr lang="en-GB" altLang="zh-TW" dirty="0" smtClean="0"/>
              <a:t>not possible</a:t>
            </a:r>
            <a:endParaRPr lang="en-GB" altLang="zh-TW" dirty="0"/>
          </a:p>
          <a:p>
            <a:pPr marL="685800" lvl="2" indent="-233363"/>
            <a:r>
              <a:rPr lang="en-GB" altLang="zh-TW" dirty="0" smtClean="0"/>
              <a:t>System </a:t>
            </a:r>
            <a:r>
              <a:rPr lang="en-GB" altLang="zh-TW" dirty="0"/>
              <a:t>tries to meet all deadlines and aborts any started process whose deadline is missed</a:t>
            </a:r>
          </a:p>
          <a:p>
            <a:pPr marL="685800" lvl="2" indent="-233363"/>
            <a:r>
              <a:rPr lang="en-US" altLang="zh-TW" dirty="0" smtClean="0"/>
              <a:t>Disadvantage: </a:t>
            </a:r>
            <a:r>
              <a:rPr lang="en-GB" dirty="0"/>
              <a:t>do not know whether </a:t>
            </a:r>
            <a:r>
              <a:rPr lang="en-GB" dirty="0" smtClean="0"/>
              <a:t>a timing </a:t>
            </a:r>
            <a:r>
              <a:rPr lang="en-GB" dirty="0"/>
              <a:t>constraint will be </a:t>
            </a:r>
            <a:r>
              <a:rPr lang="en-GB" dirty="0" smtClean="0"/>
              <a:t>met</a:t>
            </a:r>
          </a:p>
          <a:p>
            <a:pPr marL="685800" lvl="2" indent="-233363"/>
            <a:r>
              <a:rPr lang="en-GB" dirty="0" smtClean="0"/>
              <a:t>Advantage: </a:t>
            </a:r>
            <a:r>
              <a:rPr lang="en-GB" dirty="0"/>
              <a:t>easy to </a:t>
            </a:r>
            <a:r>
              <a:rPr lang="en-GB" dirty="0" smtClean="0"/>
              <a:t>implement</a:t>
            </a:r>
            <a:r>
              <a:rPr lang="en-GB" dirty="0"/>
              <a:t/>
            </a:r>
            <a:br>
              <a:rPr lang="en-GB" dirty="0"/>
            </a:b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2C293-B816-4C96-9A32-05C1FBDB4D95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326026"/>
      </p:ext>
    </p:extLst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Deadline Scheduling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/>
              <a:t>Real-time </a:t>
            </a:r>
            <a:r>
              <a:rPr lang="en-US" dirty="0" smtClean="0"/>
              <a:t>operating systems are </a:t>
            </a:r>
            <a:r>
              <a:rPr lang="en-US" dirty="0"/>
              <a:t>designed </a:t>
            </a:r>
            <a:r>
              <a:rPr lang="en-US" dirty="0" smtClean="0"/>
              <a:t>to start </a:t>
            </a:r>
            <a:r>
              <a:rPr lang="en-US" dirty="0"/>
              <a:t>real-time tasks as rapidly as possible and emphasize rapid interrupt handling and </a:t>
            </a:r>
            <a:r>
              <a:rPr lang="en-US" dirty="0" smtClean="0"/>
              <a:t>task dispatching</a:t>
            </a:r>
          </a:p>
          <a:p>
            <a:pPr lvl="1"/>
            <a:r>
              <a:rPr lang="en-US" dirty="0" smtClean="0"/>
              <a:t>not concerned with speed but with completing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F5B36-7176-47AA-9BA3-532134F187F7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304873"/>
      </p:ext>
    </p:extLst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Deadline Scheduling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used for scheduling</a:t>
            </a:r>
          </a:p>
          <a:p>
            <a:pPr lvl="1"/>
            <a:r>
              <a:rPr lang="en-US" dirty="0" smtClean="0"/>
              <a:t>Ready time</a:t>
            </a:r>
          </a:p>
          <a:p>
            <a:pPr lvl="1"/>
            <a:r>
              <a:rPr lang="en-US" dirty="0" smtClean="0"/>
              <a:t>Starting deadline</a:t>
            </a:r>
          </a:p>
          <a:p>
            <a:pPr lvl="1"/>
            <a:r>
              <a:rPr lang="en-US" dirty="0" smtClean="0"/>
              <a:t>Completion deadline</a:t>
            </a:r>
          </a:p>
          <a:p>
            <a:pPr lvl="1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Resource requirements</a:t>
            </a:r>
          </a:p>
          <a:p>
            <a:pPr lvl="1"/>
            <a:r>
              <a:rPr lang="en-US" dirty="0" smtClean="0"/>
              <a:t>Priority</a:t>
            </a:r>
          </a:p>
          <a:p>
            <a:pPr lvl="1"/>
            <a:r>
              <a:rPr lang="en-US" dirty="0" smtClean="0"/>
              <a:t>Subtask </a:t>
            </a:r>
            <a:r>
              <a:rPr lang="en-US" dirty="0"/>
              <a:t>scheduler - a task may be decomposed into </a:t>
            </a:r>
            <a:r>
              <a:rPr lang="en-US" dirty="0" smtClean="0"/>
              <a:t>subtasks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F5B36-7176-47AA-9BA3-532134F187F7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558826"/>
      </p:ext>
    </p:extLst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 Scheduling – Example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/>
              <a:t>Deadline for A is 20ms and 50ms for B</a:t>
            </a:r>
          </a:p>
          <a:p>
            <a:r>
              <a:rPr lang="en-GB" dirty="0"/>
              <a:t>Scheduling decision is made every </a:t>
            </a:r>
            <a:r>
              <a:rPr lang="en-GB" dirty="0" smtClean="0"/>
              <a:t>10ms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F5B36-7176-47AA-9BA3-532134F187F7}" type="slidenum">
              <a:rPr lang="en-US" altLang="en-US" smtClean="0"/>
              <a:pPr/>
              <a:t>54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20554" r="996" b="2451"/>
          <a:stretch>
            <a:fillRect/>
          </a:stretch>
        </p:blipFill>
        <p:spPr>
          <a:xfrm>
            <a:off x="1236662" y="2454939"/>
            <a:ext cx="9717088" cy="41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08031"/>
      </p:ext>
    </p:extLst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 Scheduling – Example (Periodic)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F5B36-7176-47AA-9BA3-532134F187F7}" type="slidenum">
              <a:rPr lang="en-US" altLang="en-US" smtClean="0"/>
              <a:pPr/>
              <a:t>55</a:t>
            </a:fld>
            <a:endParaRPr lang="en-US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1639" r="461" b="28001"/>
          <a:stretch>
            <a:fillRect/>
          </a:stretch>
        </p:blipFill>
        <p:spPr>
          <a:xfrm>
            <a:off x="1333499" y="1242994"/>
            <a:ext cx="9525002" cy="545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78592"/>
      </p:ext>
    </p:extLst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 Scheduling – Example (Periodic)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Tasks </a:t>
            </a:r>
            <a:r>
              <a:rPr lang="en-GB" dirty="0"/>
              <a:t>are periodic and predictable, a static table-driven scheduling approach </a:t>
            </a:r>
            <a:r>
              <a:rPr lang="en-GB" dirty="0" smtClean="0"/>
              <a:t>can be used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F5B36-7176-47AA-9BA3-532134F187F7}" type="slidenum">
              <a:rPr lang="en-US" altLang="en-US" smtClean="0"/>
              <a:pPr/>
              <a:t>56</a:t>
            </a:fld>
            <a:endParaRPr lang="en-US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1353" y="2444183"/>
            <a:ext cx="10902948" cy="4234996"/>
            <a:chOff x="536" y="526"/>
            <a:chExt cx="4685" cy="1821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3" t="1639" r="621" b="65230"/>
            <a:stretch>
              <a:fillRect/>
            </a:stretch>
          </p:blipFill>
          <p:spPr bwMode="auto">
            <a:xfrm>
              <a:off x="536" y="526"/>
              <a:ext cx="4685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3" t="74484" r="621" b="10286"/>
            <a:stretch>
              <a:fillRect/>
            </a:stretch>
          </p:blipFill>
          <p:spPr bwMode="auto">
            <a:xfrm>
              <a:off x="536" y="1771"/>
              <a:ext cx="4685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867321"/>
      </p:ext>
    </p:extLst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 Scheduling – Example (Aperiodic)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F5B36-7176-47AA-9BA3-532134F187F7}" type="slidenum">
              <a:rPr lang="en-US" altLang="en-US" smtClean="0"/>
              <a:pPr/>
              <a:t>57</a:t>
            </a:fld>
            <a:endParaRPr lang="en-US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37776" r="1283" b="5321"/>
          <a:stretch>
            <a:fillRect/>
          </a:stretch>
        </p:blipFill>
        <p:spPr>
          <a:xfrm>
            <a:off x="296083" y="1591471"/>
            <a:ext cx="11598246" cy="237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60655"/>
      </p:ext>
    </p:extLst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 Scheduling – Example (Aperiodic)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/>
              <a:t>Schedule </a:t>
            </a:r>
            <a:r>
              <a:rPr lang="en-GB" b="1" i="1" dirty="0"/>
              <a:t>ready task</a:t>
            </a:r>
            <a:r>
              <a:rPr lang="en-GB" dirty="0"/>
              <a:t> with the earliest </a:t>
            </a:r>
            <a:r>
              <a:rPr lang="en-GB" dirty="0" smtClean="0"/>
              <a:t>deadline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F5B36-7176-47AA-9BA3-532134F187F7}" type="slidenum">
              <a:rPr lang="en-US" altLang="en-US" smtClean="0"/>
              <a:pPr/>
              <a:t>58</a:t>
            </a:fld>
            <a:endParaRPr lang="en-US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2219" r="1227" b="48564"/>
          <a:stretch>
            <a:fillRect/>
          </a:stretch>
        </p:blipFill>
        <p:spPr bwMode="auto">
          <a:xfrm>
            <a:off x="173038" y="1835719"/>
            <a:ext cx="11844340" cy="451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924984"/>
      </p:ext>
    </p:extLst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 Scheduling – Example (Aperiodic)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/>
              <a:t>Schedule </a:t>
            </a:r>
            <a:r>
              <a:rPr lang="en-GB" b="1" i="1" dirty="0"/>
              <a:t>eligible task </a:t>
            </a:r>
            <a:r>
              <a:rPr lang="en-GB" dirty="0"/>
              <a:t>(might not be ready</a:t>
            </a:r>
            <a:r>
              <a:rPr lang="en-GB" dirty="0" smtClean="0"/>
              <a:t>) </a:t>
            </a:r>
            <a:r>
              <a:rPr lang="en-GB" dirty="0"/>
              <a:t>with the earliest </a:t>
            </a:r>
            <a:r>
              <a:rPr lang="en-GB" dirty="0" smtClean="0"/>
              <a:t>deadline – processor may not fully utilised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F5B36-7176-47AA-9BA3-532134F187F7}" type="slidenum">
              <a:rPr lang="en-US" altLang="en-US" smtClean="0"/>
              <a:pPr/>
              <a:t>59</a:t>
            </a:fld>
            <a:endParaRPr lang="en-US" altLang="en-US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103312" y="2939352"/>
            <a:ext cx="9983788" cy="3768212"/>
            <a:chOff x="158750" y="3033035"/>
            <a:chExt cx="8807450" cy="3324222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" t="2219" r="1227" b="68669"/>
            <a:stretch>
              <a:fillRect/>
            </a:stretch>
          </p:blipFill>
          <p:spPr bwMode="auto">
            <a:xfrm>
              <a:off x="158750" y="3033035"/>
              <a:ext cx="8807450" cy="1987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" t="51201" r="1227" b="28996"/>
            <a:stretch>
              <a:fillRect/>
            </a:stretch>
          </p:blipFill>
          <p:spPr bwMode="auto">
            <a:xfrm>
              <a:off x="158750" y="5004920"/>
              <a:ext cx="8807450" cy="135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061202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baseline="30000" dirty="0">
                <a:sym typeface="Symbol" panose="05050102010706020507" pitchFamily="18" charset="2"/>
              </a:rPr>
              <a:t> </a:t>
            </a:r>
            <a:r>
              <a:rPr lang="en-GB" dirty="0" smtClean="0"/>
              <a:t>To prevent the backlog situation</a:t>
            </a:r>
          </a:p>
          <a:p>
            <a:pPr lvl="1"/>
            <a:r>
              <a:rPr lang="en-GB" dirty="0" smtClean="0"/>
              <a:t>Use a common queue for </a:t>
            </a:r>
            <a:r>
              <a:rPr lang="en-GB" dirty="0"/>
              <a:t>all processes, </a:t>
            </a:r>
            <a:r>
              <a:rPr lang="en-GB" dirty="0" smtClean="0"/>
              <a:t>schedule a process to any </a:t>
            </a:r>
            <a:r>
              <a:rPr lang="en-GB" dirty="0"/>
              <a:t>available </a:t>
            </a:r>
            <a:r>
              <a:rPr lang="en-GB" dirty="0" smtClean="0"/>
              <a:t>processor</a:t>
            </a:r>
          </a:p>
          <a:p>
            <a:pPr lvl="2"/>
            <a:r>
              <a:rPr lang="en-GB" dirty="0"/>
              <a:t>A process may be </a:t>
            </a:r>
            <a:r>
              <a:rPr lang="en-GB" dirty="0" smtClean="0"/>
              <a:t>executed on </a:t>
            </a:r>
            <a:r>
              <a:rPr lang="en-GB" dirty="0"/>
              <a:t>different processors at different times</a:t>
            </a:r>
            <a:endParaRPr lang="en-GB" dirty="0" smtClean="0"/>
          </a:p>
          <a:p>
            <a:pPr lvl="1"/>
            <a:r>
              <a:rPr lang="en-GB" dirty="0" smtClean="0"/>
              <a:t>Use dynamic assignment</a:t>
            </a:r>
          </a:p>
          <a:p>
            <a:pPr lvl="2"/>
            <a:r>
              <a:rPr lang="en-GB" dirty="0"/>
              <a:t>threads are moved from a queue for one processor to a queue for </a:t>
            </a:r>
            <a:r>
              <a:rPr lang="en-GB" dirty="0" smtClean="0"/>
              <a:t>another processor (approach used in Linux)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262562"/>
      </p:ext>
    </p:extLst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Rate Monotonic Scheduling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Task period, T, is the amount of time between the arrival of 1 instance of the task and the arrival of the next instance of the task</a:t>
            </a:r>
          </a:p>
          <a:p>
            <a:r>
              <a:rPr lang="en-US" dirty="0" smtClean="0"/>
              <a:t>Assigns priorities to tasks on the basis of their periods – highest priority task is the one with the shortest period</a:t>
            </a:r>
          </a:p>
          <a:p>
            <a:r>
              <a:rPr lang="en-US" dirty="0" smtClean="0"/>
              <a:t>Task’s rate = 1/T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3D8D05-662F-4FEC-B0C6-710563013F41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075351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Rate Monotonic Scheduling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3D8D05-662F-4FEC-B0C6-710563013F41}" type="slidenum">
              <a:rPr lang="en-US" altLang="en-US" smtClean="0"/>
              <a:pPr/>
              <a:t>61</a:t>
            </a:fld>
            <a:endParaRPr lang="en-US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t="1189" r="1811" b="23705"/>
          <a:stretch>
            <a:fillRect/>
          </a:stretch>
        </p:blipFill>
        <p:spPr>
          <a:xfrm>
            <a:off x="3552031" y="3091508"/>
            <a:ext cx="5086350" cy="3652986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" r="1884" b="49883"/>
          <a:stretch>
            <a:fillRect/>
          </a:stretch>
        </p:blipFill>
        <p:spPr bwMode="auto">
          <a:xfrm>
            <a:off x="2324172" y="1211377"/>
            <a:ext cx="754206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499700"/>
      </p:ext>
    </p:extLst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Inversion</a:t>
            </a:r>
          </a:p>
        </p:txBody>
      </p:sp>
      <p:sp>
        <p:nvSpPr>
          <p:cNvPr id="947204" name="Rectangle 4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occur in any priority-based preemptive scheduling scheme</a:t>
            </a:r>
          </a:p>
          <a:p>
            <a:r>
              <a:rPr lang="en-US" dirty="0" smtClean="0"/>
              <a:t>Occurs when circumstances within the system force a higher priority task to wait for a lower priority task</a:t>
            </a:r>
          </a:p>
          <a:p>
            <a:r>
              <a:rPr lang="en-GB" dirty="0" smtClean="0"/>
              <a:t>Occurred in the Mars </a:t>
            </a:r>
            <a:r>
              <a:rPr lang="en-GB" dirty="0"/>
              <a:t>Pathfinder </a:t>
            </a:r>
            <a:r>
              <a:rPr lang="en-GB" dirty="0" smtClean="0"/>
              <a:t>mission</a:t>
            </a:r>
          </a:p>
          <a:p>
            <a:pPr lvl="1"/>
            <a:r>
              <a:rPr lang="en-GB" dirty="0"/>
              <a:t>rover robot landed on Mars </a:t>
            </a:r>
            <a:r>
              <a:rPr lang="en-GB" dirty="0" smtClean="0"/>
              <a:t>and </a:t>
            </a:r>
            <a:r>
              <a:rPr lang="en-GB" dirty="0"/>
              <a:t>began gathering and </a:t>
            </a:r>
            <a:r>
              <a:rPr lang="en-GB" dirty="0" smtClean="0"/>
              <a:t>transmitting data </a:t>
            </a:r>
            <a:r>
              <a:rPr lang="en-GB" dirty="0"/>
              <a:t>back to </a:t>
            </a:r>
            <a:r>
              <a:rPr lang="en-GB" dirty="0" smtClean="0"/>
              <a:t>Earth</a:t>
            </a:r>
          </a:p>
          <a:p>
            <a:pPr lvl="1"/>
            <a:r>
              <a:rPr lang="en-GB" dirty="0" smtClean="0"/>
              <a:t>Few days later, the software began </a:t>
            </a:r>
            <a:r>
              <a:rPr lang="en-GB" dirty="0"/>
              <a:t>experiencing total system resets, </a:t>
            </a:r>
            <a:r>
              <a:rPr lang="en-GB" dirty="0" smtClean="0"/>
              <a:t>each resulting in losses of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A7243-0A0D-4B03-9931-C4EEDE629667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197643"/>
      </p:ext>
    </p:extLst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Inversion</a:t>
            </a:r>
          </a:p>
        </p:txBody>
      </p:sp>
      <p:sp>
        <p:nvSpPr>
          <p:cNvPr id="947204" name="Rectangle 4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/>
              <a:t>Unbounded Priority Inversion</a:t>
            </a:r>
          </a:p>
          <a:p>
            <a:pPr lvl="1"/>
            <a:r>
              <a:rPr lang="en-GB" dirty="0"/>
              <a:t>the duration of a priority inversion depends not only on the time required to handle a shared resource, but also on the unpredictable actions of other unrelated </a:t>
            </a:r>
            <a:r>
              <a:rPr lang="en-GB" dirty="0" smtClean="0"/>
              <a:t>tasks</a:t>
            </a:r>
          </a:p>
          <a:p>
            <a:r>
              <a:rPr lang="en-US" dirty="0" smtClean="0"/>
              <a:t>Experienced by the Pathfinder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A7243-0A0D-4B03-9931-C4EEDE629667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541862"/>
      </p:ext>
    </p:extLst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Inversion</a:t>
            </a:r>
          </a:p>
        </p:txBody>
      </p:sp>
      <p:sp>
        <p:nvSpPr>
          <p:cNvPr id="947204" name="Rectangle 4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3 tasks in Pathfinder, in decreasing priority order</a:t>
            </a:r>
          </a:p>
          <a:p>
            <a:pPr lvl="1"/>
            <a:r>
              <a:rPr lang="en-US" dirty="0" smtClean="0"/>
              <a:t>T1: </a:t>
            </a:r>
            <a:r>
              <a:rPr lang="en-GB" dirty="0"/>
              <a:t>Periodically checks the health of the </a:t>
            </a:r>
            <a:r>
              <a:rPr lang="en-GB" dirty="0" smtClean="0"/>
              <a:t>spacecraft systems </a:t>
            </a:r>
            <a:r>
              <a:rPr lang="en-GB" dirty="0"/>
              <a:t>and </a:t>
            </a:r>
            <a:r>
              <a:rPr lang="en-GB" dirty="0" smtClean="0"/>
              <a:t>software</a:t>
            </a:r>
          </a:p>
          <a:p>
            <a:pPr lvl="1"/>
            <a:r>
              <a:rPr lang="en-US" dirty="0"/>
              <a:t>T2: Processes image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T3: </a:t>
            </a:r>
            <a:r>
              <a:rPr lang="en-GB" dirty="0"/>
              <a:t>Performs an occasional test on equipment </a:t>
            </a:r>
            <a:r>
              <a:rPr lang="en-GB" dirty="0" smtClean="0"/>
              <a:t>status</a:t>
            </a:r>
          </a:p>
          <a:p>
            <a:endParaRPr lang="en-GB" dirty="0" smtClean="0"/>
          </a:p>
          <a:p>
            <a:r>
              <a:rPr lang="en-GB" dirty="0" smtClean="0"/>
              <a:t>After </a:t>
            </a:r>
            <a:r>
              <a:rPr lang="en-GB" dirty="0"/>
              <a:t>T1 executes, it reinitializes a timer to its maximum value.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A7243-0A0D-4B03-9931-C4EEDE629667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772699"/>
      </p:ext>
    </p:extLst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Inversion</a:t>
            </a:r>
          </a:p>
        </p:txBody>
      </p:sp>
      <p:sp>
        <p:nvSpPr>
          <p:cNvPr id="947204" name="Rectangle 4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If timer expires, </a:t>
            </a:r>
            <a:r>
              <a:rPr lang="en-GB" dirty="0" smtClean="0"/>
              <a:t>the </a:t>
            </a:r>
            <a:r>
              <a:rPr lang="en-GB" dirty="0"/>
              <a:t>processor is halted, all devices are reset, the software is completely reloaded, the spacecraft systems are tested, and the system starts </a:t>
            </a:r>
            <a:r>
              <a:rPr lang="en-GB" dirty="0" smtClean="0"/>
              <a:t>over</a:t>
            </a:r>
          </a:p>
          <a:p>
            <a:r>
              <a:rPr lang="en-GB" dirty="0"/>
              <a:t>T1 and T3 share a </a:t>
            </a:r>
            <a:r>
              <a:rPr lang="en-GB" dirty="0" smtClean="0"/>
              <a:t>common data </a:t>
            </a:r>
            <a:r>
              <a:rPr lang="en-GB" dirty="0"/>
              <a:t>structure, protected by a binary semaphore </a:t>
            </a:r>
            <a:r>
              <a:rPr lang="en-GB" i="1" dirty="0" smtClean="0"/>
              <a:t>s</a:t>
            </a:r>
          </a:p>
          <a:p>
            <a:r>
              <a:rPr lang="en-US" dirty="0" smtClean="0"/>
              <a:t>The sequence of execution that causes the unbounded priority inversion is shown in the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A7243-0A0D-4B03-9931-C4EEDE629667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734940"/>
      </p:ext>
    </p:extLst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Inversion</a:t>
            </a:r>
          </a:p>
        </p:txBody>
      </p:sp>
      <p:sp>
        <p:nvSpPr>
          <p:cNvPr id="947204" name="Rectangle 4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/>
              <a:t>T1 must wait for both T3 and T2 to complete </a:t>
            </a:r>
            <a:r>
              <a:rPr lang="en-GB" dirty="0" smtClean="0"/>
              <a:t>and fails to reset </a:t>
            </a:r>
            <a:r>
              <a:rPr lang="en-GB" dirty="0"/>
              <a:t>the timer before it expires</a:t>
            </a:r>
            <a:r>
              <a:rPr lang="en-GB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A7243-0A0D-4B03-9931-C4EEDE629667}" type="slidenum">
              <a:rPr lang="en-US" altLang="en-US" smtClean="0"/>
              <a:pPr/>
              <a:t>66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94" y="2390261"/>
            <a:ext cx="6008424" cy="436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3732"/>
      </p:ext>
    </p:extLst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Inversion</a:t>
            </a:r>
          </a:p>
        </p:txBody>
      </p:sp>
      <p:sp>
        <p:nvSpPr>
          <p:cNvPr id="947204" name="Rectangle 4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2 approaches to </a:t>
            </a:r>
            <a:r>
              <a:rPr lang="en-GB" dirty="0"/>
              <a:t>avoid </a:t>
            </a:r>
            <a:r>
              <a:rPr lang="en-GB" dirty="0" smtClean="0"/>
              <a:t>unbounded priority inversion:</a:t>
            </a:r>
          </a:p>
          <a:p>
            <a:pPr lvl="1"/>
            <a:r>
              <a:rPr lang="en-GB" dirty="0" smtClean="0"/>
              <a:t>priority inheritance</a:t>
            </a:r>
          </a:p>
          <a:p>
            <a:pPr lvl="2"/>
            <a:r>
              <a:rPr lang="en-GB" dirty="0"/>
              <a:t>lower-priority task inherits </a:t>
            </a:r>
            <a:r>
              <a:rPr lang="en-GB" dirty="0" smtClean="0"/>
              <a:t>the priority </a:t>
            </a:r>
            <a:r>
              <a:rPr lang="en-GB" dirty="0"/>
              <a:t>of any higher-priority task pending on a resource they share</a:t>
            </a:r>
            <a:endParaRPr lang="en-GB" dirty="0" smtClean="0"/>
          </a:p>
          <a:p>
            <a:pPr lvl="1"/>
            <a:r>
              <a:rPr lang="en-GB" dirty="0" smtClean="0"/>
              <a:t>priority ceiling</a:t>
            </a:r>
          </a:p>
          <a:p>
            <a:pPr lvl="2"/>
            <a:r>
              <a:rPr lang="en-GB" dirty="0"/>
              <a:t>each </a:t>
            </a:r>
            <a:r>
              <a:rPr lang="en-GB" dirty="0" smtClean="0"/>
              <a:t>resource is </a:t>
            </a:r>
            <a:r>
              <a:rPr lang="en-GB" dirty="0"/>
              <a:t>associated </a:t>
            </a:r>
            <a:r>
              <a:rPr lang="en-GB" dirty="0" smtClean="0"/>
              <a:t>with a priority which is </a:t>
            </a:r>
            <a:r>
              <a:rPr lang="en-GB" dirty="0"/>
              <a:t>one level higher than the priority of </a:t>
            </a:r>
            <a:r>
              <a:rPr lang="en-GB" dirty="0" smtClean="0"/>
              <a:t>its</a:t>
            </a:r>
          </a:p>
          <a:p>
            <a:pPr lvl="2"/>
            <a:r>
              <a:rPr lang="en-GB" dirty="0"/>
              <a:t>any task </a:t>
            </a:r>
            <a:r>
              <a:rPr lang="en-GB" dirty="0" smtClean="0"/>
              <a:t>accesses that the resource will be assigned with the priority and returns to normal priority once it finishes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A7243-0A0D-4B03-9931-C4EEDE629667}" type="slidenum">
              <a:rPr lang="en-US" altLang="en-US" smtClean="0"/>
              <a:pPr/>
              <a:t>67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>
            <a:off x="0" y="6477000"/>
            <a:ext cx="373062" cy="373062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5785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GB" dirty="0" smtClean="0"/>
              <a:t>Two approaches in assigning processes to processors:</a:t>
            </a:r>
          </a:p>
          <a:p>
            <a:pPr lvl="1"/>
            <a:r>
              <a:rPr lang="en-GB" dirty="0" smtClean="0"/>
              <a:t>Master-slave</a:t>
            </a:r>
          </a:p>
          <a:p>
            <a:pPr lvl="1"/>
            <a:r>
              <a:rPr lang="en-GB" dirty="0" smtClean="0"/>
              <a:t>Peer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21529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pPr marL="228600" lvl="1"/>
            <a:r>
              <a:rPr lang="en-GB" dirty="0" smtClean="0"/>
              <a:t>Master-slave architecture</a:t>
            </a:r>
          </a:p>
          <a:p>
            <a:pPr marL="446087" lvl="2"/>
            <a:r>
              <a:rPr lang="en-GB" dirty="0"/>
              <a:t>Key kernel functions always run on a particular </a:t>
            </a:r>
            <a:r>
              <a:rPr lang="en-GB" dirty="0" smtClean="0"/>
              <a:t>processor</a:t>
            </a:r>
          </a:p>
          <a:p>
            <a:pPr marL="446087" lvl="2"/>
            <a:r>
              <a:rPr lang="en-GB" dirty="0" smtClean="0"/>
              <a:t>Other processors may only execute user programs</a:t>
            </a:r>
            <a:endParaRPr lang="en-GB" dirty="0"/>
          </a:p>
          <a:p>
            <a:pPr marL="446087" lvl="2"/>
            <a:r>
              <a:rPr lang="en-GB" dirty="0"/>
              <a:t>Master is responsible for scheduling</a:t>
            </a:r>
          </a:p>
          <a:p>
            <a:pPr marL="446087" lvl="2"/>
            <a:r>
              <a:rPr lang="en-GB" dirty="0"/>
              <a:t>Slave sends service request to the master</a:t>
            </a:r>
          </a:p>
          <a:p>
            <a:pPr marL="446087" lvl="2"/>
            <a:r>
              <a:rPr lang="en-GB" dirty="0" smtClean="0"/>
              <a:t>Simple </a:t>
            </a:r>
            <a:r>
              <a:rPr lang="en-GB" dirty="0"/>
              <a:t>and requires little enhancement to a uniprocessor multiprogramming operating system</a:t>
            </a:r>
          </a:p>
          <a:p>
            <a:pPr marL="446087" lvl="2"/>
            <a:r>
              <a:rPr lang="en-GB" dirty="0"/>
              <a:t>Conflict resolution is simplified because one processor </a:t>
            </a:r>
            <a:r>
              <a:rPr lang="en-GB" dirty="0" smtClean="0"/>
              <a:t>controls all </a:t>
            </a:r>
            <a:r>
              <a:rPr lang="en-GB" dirty="0"/>
              <a:t>memory and I/O </a:t>
            </a:r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5467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pPr marL="228600" lvl="1"/>
            <a:r>
              <a:rPr lang="en-GB" dirty="0" smtClean="0"/>
              <a:t>Master-slave architecture</a:t>
            </a:r>
          </a:p>
          <a:p>
            <a:pPr marL="446087" lvl="2"/>
            <a:r>
              <a:rPr lang="en-GB" dirty="0" smtClean="0"/>
              <a:t>Disadvantages:</a:t>
            </a:r>
          </a:p>
          <a:p>
            <a:pPr marL="677862" lvl="3"/>
            <a:r>
              <a:rPr lang="en-GB" dirty="0"/>
              <a:t>failure of master brings down whole system</a:t>
            </a:r>
          </a:p>
          <a:p>
            <a:pPr marL="677862" lvl="3"/>
            <a:r>
              <a:rPr lang="en-GB" dirty="0"/>
              <a:t>master can become a performance </a:t>
            </a:r>
            <a:r>
              <a:rPr lang="en-GB" dirty="0" smtClean="0"/>
              <a:t>bottleneck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C851A-946A-451A-BB8A-B4FAD5FBCA8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3894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5173</TotalTime>
  <Words>2935</Words>
  <Application>Microsoft Office PowerPoint</Application>
  <PresentationFormat>Widescreen</PresentationFormat>
  <Paragraphs>409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新細明體</vt:lpstr>
      <vt:lpstr>Tw Cen MT</vt:lpstr>
      <vt:lpstr>Arial</vt:lpstr>
      <vt:lpstr>Symbol</vt:lpstr>
      <vt:lpstr>Times New Roman</vt:lpstr>
      <vt:lpstr>Droplet</vt:lpstr>
      <vt:lpstr>Chapter 10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Multiprocessor Systems</vt:lpstr>
      <vt:lpstr>Real-Time Systems</vt:lpstr>
      <vt:lpstr>Real-Time Systems</vt:lpstr>
      <vt:lpstr>Real-Time Tasks</vt:lpstr>
      <vt:lpstr>Real-Time Tasks</vt:lpstr>
      <vt:lpstr>Characteristics of Real-Time Systems</vt:lpstr>
      <vt:lpstr>Characteristics of Real-Time Systems</vt:lpstr>
      <vt:lpstr>Characteristics of Real-Time Systems</vt:lpstr>
      <vt:lpstr>Characteristics of Real-Time Systems</vt:lpstr>
      <vt:lpstr>Characteristics of Real-Time Systems</vt:lpstr>
      <vt:lpstr>Characteristics of Real-Time Systems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Deadline Scheduling</vt:lpstr>
      <vt:lpstr>Deadline Scheduling</vt:lpstr>
      <vt:lpstr>Deadline Scheduling – Example</vt:lpstr>
      <vt:lpstr>Deadline Scheduling – Example (Periodic)</vt:lpstr>
      <vt:lpstr>Deadline Scheduling – Example (Periodic)</vt:lpstr>
      <vt:lpstr>Deadline Scheduling – Example (Aperiodic)</vt:lpstr>
      <vt:lpstr>Deadline Scheduling – Example (Aperiodic)</vt:lpstr>
      <vt:lpstr>Deadline Scheduling – Example (Aperiodic)</vt:lpstr>
      <vt:lpstr>Rate Monotonic Scheduling</vt:lpstr>
      <vt:lpstr>Rate Monotonic Scheduling</vt:lpstr>
      <vt:lpstr>Priority Inversion</vt:lpstr>
      <vt:lpstr>Priority Inversion</vt:lpstr>
      <vt:lpstr>Priority Inversion</vt:lpstr>
      <vt:lpstr>Priority Inversion</vt:lpstr>
      <vt:lpstr>Priority Inversion</vt:lpstr>
      <vt:lpstr>Priority Inversion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Mutual Exclusion and Synchronization</dc:title>
  <dc:creator>Patricia Roy</dc:creator>
  <cp:lastModifiedBy>KV</cp:lastModifiedBy>
  <cp:revision>772</cp:revision>
  <dcterms:created xsi:type="dcterms:W3CDTF">1999-06-26T21:48:38Z</dcterms:created>
  <dcterms:modified xsi:type="dcterms:W3CDTF">2016-06-26T06:13:59Z</dcterms:modified>
</cp:coreProperties>
</file>