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61"/>
  </p:notesMasterIdLst>
  <p:sldIdLst>
    <p:sldId id="256" r:id="rId2"/>
    <p:sldId id="387" r:id="rId3"/>
    <p:sldId id="425" r:id="rId4"/>
    <p:sldId id="389" r:id="rId5"/>
    <p:sldId id="427" r:id="rId6"/>
    <p:sldId id="426" r:id="rId7"/>
    <p:sldId id="390" r:id="rId8"/>
    <p:sldId id="428" r:id="rId9"/>
    <p:sldId id="391" r:id="rId10"/>
    <p:sldId id="429" r:id="rId11"/>
    <p:sldId id="392" r:id="rId12"/>
    <p:sldId id="393" r:id="rId13"/>
    <p:sldId id="394" r:id="rId14"/>
    <p:sldId id="430" r:id="rId15"/>
    <p:sldId id="395" r:id="rId16"/>
    <p:sldId id="431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32" r:id="rId25"/>
    <p:sldId id="433" r:id="rId26"/>
    <p:sldId id="459" r:id="rId27"/>
    <p:sldId id="434" r:id="rId28"/>
    <p:sldId id="435" r:id="rId29"/>
    <p:sldId id="436" r:id="rId30"/>
    <p:sldId id="437" r:id="rId31"/>
    <p:sldId id="404" r:id="rId32"/>
    <p:sldId id="438" r:id="rId33"/>
    <p:sldId id="439" r:id="rId34"/>
    <p:sldId id="440" r:id="rId35"/>
    <p:sldId id="441" r:id="rId36"/>
    <p:sldId id="442" r:id="rId37"/>
    <p:sldId id="443" r:id="rId38"/>
    <p:sldId id="410" r:id="rId39"/>
    <p:sldId id="411" r:id="rId40"/>
    <p:sldId id="412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21" r:id="rId50"/>
    <p:sldId id="452" r:id="rId51"/>
    <p:sldId id="422" r:id="rId52"/>
    <p:sldId id="423" r:id="rId53"/>
    <p:sldId id="453" r:id="rId54"/>
    <p:sldId id="424" r:id="rId55"/>
    <p:sldId id="454" r:id="rId56"/>
    <p:sldId id="455" r:id="rId57"/>
    <p:sldId id="456" r:id="rId58"/>
    <p:sldId id="457" r:id="rId59"/>
    <p:sldId id="45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38F0"/>
    <a:srgbClr val="E8E9F0"/>
    <a:srgbClr val="36AADE"/>
    <a:srgbClr val="7AC7EA"/>
    <a:srgbClr val="A7CBFF"/>
    <a:srgbClr val="13BDDF"/>
    <a:srgbClr val="8CCE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>
        <p:scale>
          <a:sx n="66" d="100"/>
          <a:sy n="66" d="100"/>
        </p:scale>
        <p:origin x="858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23643-239F-704D-9174-375EC0C99BF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C726-30C1-4247-B54C-41E7A51C97E5}">
      <dgm:prSet phldrT="[Text]" custT="1"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sz="2600" dirty="0" smtClean="0">
              <a:latin typeface="Arial" panose="020B0604020202020204" pitchFamily="34" charset="0"/>
              <a:cs typeface="Arial" panose="020B0604020202020204" pitchFamily="34" charset="0"/>
            </a:rPr>
            <a:t>when an I/O request is made for a particular sector, a check is made to determine if the sector is in the disk cache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BD9205-419E-3941-9C8A-2518EF1625EF}" type="parTrans" cxnId="{D1437C7A-974C-0040-BCDC-D5B6A13C80D1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D0AC24-DAB7-6045-A2F1-82D3F976336D}" type="sibTrans" cxnId="{D1437C7A-974C-0040-BCDC-D5B6A13C80D1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25D627-D40F-2741-9F28-46F703BC210C}">
      <dgm:prSet phldrT="[Text]" custT="1"/>
      <dgm:spPr>
        <a:solidFill>
          <a:srgbClr val="660066"/>
        </a:solidFill>
      </dgm:spPr>
      <dgm:t>
        <a:bodyPr/>
        <a:lstStyle/>
        <a:p>
          <a:r>
            <a:rPr lang="en-NZ" sz="2600" dirty="0" smtClean="0">
              <a:latin typeface="Arial" panose="020B0604020202020204" pitchFamily="34" charset="0"/>
              <a:cs typeface="Arial" panose="020B0604020202020204" pitchFamily="34" charset="0"/>
            </a:rPr>
            <a:t>if YES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22DB38-8FBF-054A-BCB0-D289130A0A0A}" type="parTrans" cxnId="{BAF0654F-567B-A845-AFB0-7B93CB7C39F1}">
      <dgm:prSet custT="1"/>
      <dgm:spPr>
        <a:ln>
          <a:solidFill>
            <a:srgbClr val="660066"/>
          </a:solidFill>
        </a:ln>
      </dgm:spPr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C44360-EBD3-C14D-9EE9-B79B59607E1C}" type="sibTrans" cxnId="{BAF0654F-567B-A845-AFB0-7B93CB7C39F1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40615-2FC6-544E-8172-70D3CA0D2D22}">
      <dgm:prSet phldrT="[Text]" custT="1"/>
      <dgm:spPr>
        <a:solidFill>
          <a:srgbClr val="660066"/>
        </a:solidFill>
      </dgm:spPr>
      <dgm:t>
        <a:bodyPr/>
        <a:lstStyle/>
        <a:p>
          <a:r>
            <a:rPr lang="en-NZ" sz="2600" dirty="0" smtClean="0">
              <a:latin typeface="Arial" panose="020B0604020202020204" pitchFamily="34" charset="0"/>
              <a:cs typeface="Arial" panose="020B0604020202020204" pitchFamily="34" charset="0"/>
            </a:rPr>
            <a:t>the request is satisfied via the cache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55875-DA89-A44C-91D2-AAA4F5C43743}" type="parTrans" cxnId="{6BD8AAC7-2104-8647-9A3F-A0384AD5FFF3}">
      <dgm:prSet custT="1"/>
      <dgm:spPr>
        <a:ln>
          <a:solidFill>
            <a:srgbClr val="660066"/>
          </a:solidFill>
        </a:ln>
      </dgm:spPr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15E2F2-EEFB-FF4C-82E0-3BEC6B1089BE}" type="sibTrans" cxnId="{6BD8AAC7-2104-8647-9A3F-A0384AD5FFF3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BC94C9-D2B2-B040-A5E8-759FC3DB7DD8}">
      <dgm:prSet phldrT="[Text]" custT="1"/>
      <dgm:spPr>
        <a:solidFill>
          <a:srgbClr val="660066"/>
        </a:solidFill>
      </dgm:spPr>
      <dgm:t>
        <a:bodyPr/>
        <a:lstStyle/>
        <a:p>
          <a:r>
            <a:rPr lang="en-NZ" sz="2600" dirty="0" smtClean="0">
              <a:latin typeface="Arial" panose="020B0604020202020204" pitchFamily="34" charset="0"/>
              <a:cs typeface="Arial" panose="020B0604020202020204" pitchFamily="34" charset="0"/>
            </a:rPr>
            <a:t>if NO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7926B-6046-784F-828D-890126172FEF}" type="parTrans" cxnId="{EA2575A1-32F1-4F44-97D0-B89762A781DA}">
      <dgm:prSet custT="1"/>
      <dgm:spPr>
        <a:ln>
          <a:solidFill>
            <a:srgbClr val="660066"/>
          </a:solidFill>
        </a:ln>
      </dgm:spPr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56DDB-718D-6D4C-819A-49EB3F767203}" type="sibTrans" cxnId="{EA2575A1-32F1-4F44-97D0-B89762A781DA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99BF13-058F-4142-AC15-ADBB3A9E19B8}">
      <dgm:prSet phldrT="[Text]" custT="1"/>
      <dgm:spPr>
        <a:solidFill>
          <a:srgbClr val="660066"/>
        </a:solidFill>
      </dgm:spPr>
      <dgm:t>
        <a:bodyPr/>
        <a:lstStyle/>
        <a:p>
          <a:r>
            <a:rPr lang="en-NZ" sz="2600" dirty="0" smtClean="0">
              <a:latin typeface="Arial" panose="020B0604020202020204" pitchFamily="34" charset="0"/>
              <a:cs typeface="Arial" panose="020B0604020202020204" pitchFamily="34" charset="0"/>
            </a:rPr>
            <a:t>the requested sector is read into the disk cache from the disk</a:t>
          </a:r>
          <a:endParaRPr lang="en-US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0289E-014E-E543-8A21-C98C3DD295EE}" type="parTrans" cxnId="{C0280B93-3116-B949-B666-F20D9E7B25D0}">
      <dgm:prSet custT="1"/>
      <dgm:spPr>
        <a:ln>
          <a:solidFill>
            <a:srgbClr val="660066"/>
          </a:solidFill>
        </a:ln>
      </dgm:spPr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7A5DDC-E19D-634B-9CDF-60D564885F31}" type="sibTrans" cxnId="{C0280B93-3116-B949-B666-F20D9E7B25D0}">
      <dgm:prSet/>
      <dgm:spPr/>
      <dgm:t>
        <a:bodyPr/>
        <a:lstStyle/>
        <a:p>
          <a:endParaRPr lang="en-US" sz="2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D64273-F6AA-3340-BDCE-439DA5608A05}" type="pres">
      <dgm:prSet presAssocID="{03E23643-239F-704D-9174-375EC0C99B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76870-DC46-0946-8BE6-A31DD92D2004}" type="pres">
      <dgm:prSet presAssocID="{E339C726-30C1-4247-B54C-41E7A51C97E5}" presName="root1" presStyleCnt="0"/>
      <dgm:spPr/>
    </dgm:pt>
    <dgm:pt modelId="{805BFE25-984C-A04D-AA30-C56FFDB121DB}" type="pres">
      <dgm:prSet presAssocID="{E339C726-30C1-4247-B54C-41E7A51C97E5}" presName="LevelOneTextNode" presStyleLbl="node0" presStyleIdx="0" presStyleCnt="1" custScaleX="128694" custScaleY="139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6B11F-3E83-9C4E-B4D0-9DC67F82824D}" type="pres">
      <dgm:prSet presAssocID="{E339C726-30C1-4247-B54C-41E7A51C97E5}" presName="level2hierChild" presStyleCnt="0"/>
      <dgm:spPr/>
    </dgm:pt>
    <dgm:pt modelId="{123B932B-EEEB-6D44-B64A-312A0F015D5D}" type="pres">
      <dgm:prSet presAssocID="{1D22DB38-8FBF-054A-BCB0-D289130A0A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5FDC7EC-6B35-6F44-B619-D552976C0CD0}" type="pres">
      <dgm:prSet presAssocID="{1D22DB38-8FBF-054A-BCB0-D289130A0A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5BD53E-8213-9B43-AC35-B03CA02B525E}" type="pres">
      <dgm:prSet presAssocID="{6125D627-D40F-2741-9F28-46F703BC210C}" presName="root2" presStyleCnt="0"/>
      <dgm:spPr/>
    </dgm:pt>
    <dgm:pt modelId="{CEDE1FB3-33A8-8848-8CAA-483726766D5D}" type="pres">
      <dgm:prSet presAssocID="{6125D627-D40F-2741-9F28-46F703BC21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3EEC3-61F8-6A41-881D-EF6A02A22B8B}" type="pres">
      <dgm:prSet presAssocID="{6125D627-D40F-2741-9F28-46F703BC210C}" presName="level3hierChild" presStyleCnt="0"/>
      <dgm:spPr/>
    </dgm:pt>
    <dgm:pt modelId="{D65D3A73-CA3C-F74F-9094-55B13D878142}" type="pres">
      <dgm:prSet presAssocID="{BF855875-DA89-A44C-91D2-AAA4F5C4374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870CB0C-A92F-E745-85DF-DC66ED5B62A9}" type="pres">
      <dgm:prSet presAssocID="{BF855875-DA89-A44C-91D2-AAA4F5C4374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CEB6922-B13B-6845-B782-060E1309B5A8}" type="pres">
      <dgm:prSet presAssocID="{ABB40615-2FC6-544E-8172-70D3CA0D2D22}" presName="root2" presStyleCnt="0"/>
      <dgm:spPr/>
    </dgm:pt>
    <dgm:pt modelId="{500F2F28-DF3C-6945-893C-BD2FCDABF125}" type="pres">
      <dgm:prSet presAssocID="{ABB40615-2FC6-544E-8172-70D3CA0D2D2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404C-3ADB-2B49-929F-5D5E43E6C040}" type="pres">
      <dgm:prSet presAssocID="{ABB40615-2FC6-544E-8172-70D3CA0D2D22}" presName="level3hierChild" presStyleCnt="0"/>
      <dgm:spPr/>
    </dgm:pt>
    <dgm:pt modelId="{8EE7C0DA-F16A-C245-8FB0-BB6CDAFC25A1}" type="pres">
      <dgm:prSet presAssocID="{8697926B-6046-784F-828D-890126172F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72AB11D-E2F2-CE48-8383-1B632A3076CB}" type="pres">
      <dgm:prSet presAssocID="{8697926B-6046-784F-828D-890126172F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D892B85-5E85-2F4E-A366-C2D125F7C548}" type="pres">
      <dgm:prSet presAssocID="{E1BC94C9-D2B2-B040-A5E8-759FC3DB7DD8}" presName="root2" presStyleCnt="0"/>
      <dgm:spPr/>
    </dgm:pt>
    <dgm:pt modelId="{7B0A7DFA-A561-8C45-B1C5-6750CFC00DB6}" type="pres">
      <dgm:prSet presAssocID="{E1BC94C9-D2B2-B040-A5E8-759FC3DB7D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78BA9-DE36-1C4F-982D-F2008F44F8C6}" type="pres">
      <dgm:prSet presAssocID="{E1BC94C9-D2B2-B040-A5E8-759FC3DB7DD8}" presName="level3hierChild" presStyleCnt="0"/>
      <dgm:spPr/>
    </dgm:pt>
    <dgm:pt modelId="{F7A4FD81-375C-2E4F-BDF1-3D1909345CF5}" type="pres">
      <dgm:prSet presAssocID="{C590289E-014E-E543-8A21-C98C3DD295E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D6D2667-6B28-9B44-AC80-48AB201060FC}" type="pres">
      <dgm:prSet presAssocID="{C590289E-014E-E543-8A21-C98C3DD295E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46323F7-262A-254D-9328-5C164DAE3A0B}" type="pres">
      <dgm:prSet presAssocID="{8399BF13-058F-4142-AC15-ADBB3A9E19B8}" presName="root2" presStyleCnt="0"/>
      <dgm:spPr/>
    </dgm:pt>
    <dgm:pt modelId="{79FE47B7-A032-BA43-9EED-8D802012E4A3}" type="pres">
      <dgm:prSet presAssocID="{8399BF13-058F-4142-AC15-ADBB3A9E19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74A32-11EB-3047-83E2-C43537E92B40}" type="pres">
      <dgm:prSet presAssocID="{8399BF13-058F-4142-AC15-ADBB3A9E19B8}" presName="level3hierChild" presStyleCnt="0"/>
      <dgm:spPr/>
    </dgm:pt>
  </dgm:ptLst>
  <dgm:cxnLst>
    <dgm:cxn modelId="{9C16B8C4-E1FE-4E80-B595-DC932AFC5BAE}" type="presOf" srcId="{6125D627-D40F-2741-9F28-46F703BC210C}" destId="{CEDE1FB3-33A8-8848-8CAA-483726766D5D}" srcOrd="0" destOrd="0" presId="urn:microsoft.com/office/officeart/2005/8/layout/hierarchy2"/>
    <dgm:cxn modelId="{F8B25416-1FF9-49E2-98A3-9A1413278601}" type="presOf" srcId="{E1BC94C9-D2B2-B040-A5E8-759FC3DB7DD8}" destId="{7B0A7DFA-A561-8C45-B1C5-6750CFC00DB6}" srcOrd="0" destOrd="0" presId="urn:microsoft.com/office/officeart/2005/8/layout/hierarchy2"/>
    <dgm:cxn modelId="{4A28B94C-3D57-44C7-B7A4-6C7E252D4EF8}" type="presOf" srcId="{BF855875-DA89-A44C-91D2-AAA4F5C43743}" destId="{0870CB0C-A92F-E745-85DF-DC66ED5B62A9}" srcOrd="1" destOrd="0" presId="urn:microsoft.com/office/officeart/2005/8/layout/hierarchy2"/>
    <dgm:cxn modelId="{722FF694-9B41-44D4-B092-C6BC5CFBE46F}" type="presOf" srcId="{E339C726-30C1-4247-B54C-41E7A51C97E5}" destId="{805BFE25-984C-A04D-AA30-C56FFDB121DB}" srcOrd="0" destOrd="0" presId="urn:microsoft.com/office/officeart/2005/8/layout/hierarchy2"/>
    <dgm:cxn modelId="{8004238C-01A2-4364-B949-CCB57C2E8F60}" type="presOf" srcId="{1D22DB38-8FBF-054A-BCB0-D289130A0A0A}" destId="{123B932B-EEEB-6D44-B64A-312A0F015D5D}" srcOrd="0" destOrd="0" presId="urn:microsoft.com/office/officeart/2005/8/layout/hierarchy2"/>
    <dgm:cxn modelId="{EA2575A1-32F1-4F44-97D0-B89762A781DA}" srcId="{E339C726-30C1-4247-B54C-41E7A51C97E5}" destId="{E1BC94C9-D2B2-B040-A5E8-759FC3DB7DD8}" srcOrd="1" destOrd="0" parTransId="{8697926B-6046-784F-828D-890126172FEF}" sibTransId="{64356DDB-718D-6D4C-819A-49EB3F767203}"/>
    <dgm:cxn modelId="{95C5D419-F558-403B-B37C-CC6F50E25594}" type="presOf" srcId="{8697926B-6046-784F-828D-890126172FEF}" destId="{E72AB11D-E2F2-CE48-8383-1B632A3076CB}" srcOrd="1" destOrd="0" presId="urn:microsoft.com/office/officeart/2005/8/layout/hierarchy2"/>
    <dgm:cxn modelId="{A568B1F4-643D-425E-8F71-84DB3D6F2AE0}" type="presOf" srcId="{BF855875-DA89-A44C-91D2-AAA4F5C43743}" destId="{D65D3A73-CA3C-F74F-9094-55B13D878142}" srcOrd="0" destOrd="0" presId="urn:microsoft.com/office/officeart/2005/8/layout/hierarchy2"/>
    <dgm:cxn modelId="{D1437C7A-974C-0040-BCDC-D5B6A13C80D1}" srcId="{03E23643-239F-704D-9174-375EC0C99BFB}" destId="{E339C726-30C1-4247-B54C-41E7A51C97E5}" srcOrd="0" destOrd="0" parTransId="{BEBD9205-419E-3941-9C8A-2518EF1625EF}" sibTransId="{63D0AC24-DAB7-6045-A2F1-82D3F976336D}"/>
    <dgm:cxn modelId="{CDFE6068-8F72-4104-B7F7-0F05A73703EF}" type="presOf" srcId="{C590289E-014E-E543-8A21-C98C3DD295EE}" destId="{4D6D2667-6B28-9B44-AC80-48AB201060FC}" srcOrd="1" destOrd="0" presId="urn:microsoft.com/office/officeart/2005/8/layout/hierarchy2"/>
    <dgm:cxn modelId="{23A39346-26CC-4940-B641-F76DBA7645C1}" type="presOf" srcId="{1D22DB38-8FBF-054A-BCB0-D289130A0A0A}" destId="{35FDC7EC-6B35-6F44-B619-D552976C0CD0}" srcOrd="1" destOrd="0" presId="urn:microsoft.com/office/officeart/2005/8/layout/hierarchy2"/>
    <dgm:cxn modelId="{12056456-A9A2-4ED7-8D96-6112BFD1E6CF}" type="presOf" srcId="{8697926B-6046-784F-828D-890126172FEF}" destId="{8EE7C0DA-F16A-C245-8FB0-BB6CDAFC25A1}" srcOrd="0" destOrd="0" presId="urn:microsoft.com/office/officeart/2005/8/layout/hierarchy2"/>
    <dgm:cxn modelId="{4E0C5320-CA23-430F-A625-B76BE070CC92}" type="presOf" srcId="{ABB40615-2FC6-544E-8172-70D3CA0D2D22}" destId="{500F2F28-DF3C-6945-893C-BD2FCDABF125}" srcOrd="0" destOrd="0" presId="urn:microsoft.com/office/officeart/2005/8/layout/hierarchy2"/>
    <dgm:cxn modelId="{8C1B2DBB-84DC-4156-A261-47085517483D}" type="presOf" srcId="{8399BF13-058F-4142-AC15-ADBB3A9E19B8}" destId="{79FE47B7-A032-BA43-9EED-8D802012E4A3}" srcOrd="0" destOrd="0" presId="urn:microsoft.com/office/officeart/2005/8/layout/hierarchy2"/>
    <dgm:cxn modelId="{B1CBA264-F271-4BEA-B948-8B1CAEAE4D0B}" type="presOf" srcId="{03E23643-239F-704D-9174-375EC0C99BFB}" destId="{99D64273-F6AA-3340-BDCE-439DA5608A05}" srcOrd="0" destOrd="0" presId="urn:microsoft.com/office/officeart/2005/8/layout/hierarchy2"/>
    <dgm:cxn modelId="{BAF0654F-567B-A845-AFB0-7B93CB7C39F1}" srcId="{E339C726-30C1-4247-B54C-41E7A51C97E5}" destId="{6125D627-D40F-2741-9F28-46F703BC210C}" srcOrd="0" destOrd="0" parTransId="{1D22DB38-8FBF-054A-BCB0-D289130A0A0A}" sibTransId="{4BC44360-EBD3-C14D-9EE9-B79B59607E1C}"/>
    <dgm:cxn modelId="{C0280B93-3116-B949-B666-F20D9E7B25D0}" srcId="{E1BC94C9-D2B2-B040-A5E8-759FC3DB7DD8}" destId="{8399BF13-058F-4142-AC15-ADBB3A9E19B8}" srcOrd="0" destOrd="0" parTransId="{C590289E-014E-E543-8A21-C98C3DD295EE}" sibTransId="{FE7A5DDC-E19D-634B-9CDF-60D564885F31}"/>
    <dgm:cxn modelId="{6BD8AAC7-2104-8647-9A3F-A0384AD5FFF3}" srcId="{6125D627-D40F-2741-9F28-46F703BC210C}" destId="{ABB40615-2FC6-544E-8172-70D3CA0D2D22}" srcOrd="0" destOrd="0" parTransId="{BF855875-DA89-A44C-91D2-AAA4F5C43743}" sibTransId="{3615E2F2-EEFB-FF4C-82E0-3BEC6B1089BE}"/>
    <dgm:cxn modelId="{3BDD4112-55A4-442A-A311-5503FB0E61F8}" type="presOf" srcId="{C590289E-014E-E543-8A21-C98C3DD295EE}" destId="{F7A4FD81-375C-2E4F-BDF1-3D1909345CF5}" srcOrd="0" destOrd="0" presId="urn:microsoft.com/office/officeart/2005/8/layout/hierarchy2"/>
    <dgm:cxn modelId="{25D354CF-F7BE-4642-8B0E-AE9B50793254}" type="presParOf" srcId="{99D64273-F6AA-3340-BDCE-439DA5608A05}" destId="{28A76870-DC46-0946-8BE6-A31DD92D2004}" srcOrd="0" destOrd="0" presId="urn:microsoft.com/office/officeart/2005/8/layout/hierarchy2"/>
    <dgm:cxn modelId="{AAF62193-9178-48C5-AB23-4F6ABE359E7E}" type="presParOf" srcId="{28A76870-DC46-0946-8BE6-A31DD92D2004}" destId="{805BFE25-984C-A04D-AA30-C56FFDB121DB}" srcOrd="0" destOrd="0" presId="urn:microsoft.com/office/officeart/2005/8/layout/hierarchy2"/>
    <dgm:cxn modelId="{3FADE94B-89D5-42C9-B974-69329461268D}" type="presParOf" srcId="{28A76870-DC46-0946-8BE6-A31DD92D2004}" destId="{30F6B11F-3E83-9C4E-B4D0-9DC67F82824D}" srcOrd="1" destOrd="0" presId="urn:microsoft.com/office/officeart/2005/8/layout/hierarchy2"/>
    <dgm:cxn modelId="{667270B2-8363-4C31-ABED-375EBF2CDAE2}" type="presParOf" srcId="{30F6B11F-3E83-9C4E-B4D0-9DC67F82824D}" destId="{123B932B-EEEB-6D44-B64A-312A0F015D5D}" srcOrd="0" destOrd="0" presId="urn:microsoft.com/office/officeart/2005/8/layout/hierarchy2"/>
    <dgm:cxn modelId="{DF3B2BAC-FBC8-4360-BA8A-2D0733AA4E16}" type="presParOf" srcId="{123B932B-EEEB-6D44-B64A-312A0F015D5D}" destId="{35FDC7EC-6B35-6F44-B619-D552976C0CD0}" srcOrd="0" destOrd="0" presId="urn:microsoft.com/office/officeart/2005/8/layout/hierarchy2"/>
    <dgm:cxn modelId="{7F57BDE2-EABF-4996-B3B4-2D9C11538990}" type="presParOf" srcId="{30F6B11F-3E83-9C4E-B4D0-9DC67F82824D}" destId="{C55BD53E-8213-9B43-AC35-B03CA02B525E}" srcOrd="1" destOrd="0" presId="urn:microsoft.com/office/officeart/2005/8/layout/hierarchy2"/>
    <dgm:cxn modelId="{0EED642F-696E-4B62-B9BF-34FC385E491C}" type="presParOf" srcId="{C55BD53E-8213-9B43-AC35-B03CA02B525E}" destId="{CEDE1FB3-33A8-8848-8CAA-483726766D5D}" srcOrd="0" destOrd="0" presId="urn:microsoft.com/office/officeart/2005/8/layout/hierarchy2"/>
    <dgm:cxn modelId="{D288C199-F2C4-4678-84E5-75B232DE5E1A}" type="presParOf" srcId="{C55BD53E-8213-9B43-AC35-B03CA02B525E}" destId="{E5E3EEC3-61F8-6A41-881D-EF6A02A22B8B}" srcOrd="1" destOrd="0" presId="urn:microsoft.com/office/officeart/2005/8/layout/hierarchy2"/>
    <dgm:cxn modelId="{86CA4692-83B7-48A2-8559-5D7DE78A1A24}" type="presParOf" srcId="{E5E3EEC3-61F8-6A41-881D-EF6A02A22B8B}" destId="{D65D3A73-CA3C-F74F-9094-55B13D878142}" srcOrd="0" destOrd="0" presId="urn:microsoft.com/office/officeart/2005/8/layout/hierarchy2"/>
    <dgm:cxn modelId="{47574084-4360-425F-BA06-4B325D15AF49}" type="presParOf" srcId="{D65D3A73-CA3C-F74F-9094-55B13D878142}" destId="{0870CB0C-A92F-E745-85DF-DC66ED5B62A9}" srcOrd="0" destOrd="0" presId="urn:microsoft.com/office/officeart/2005/8/layout/hierarchy2"/>
    <dgm:cxn modelId="{F498AC4B-770A-41BD-94CB-336EB89AAD5A}" type="presParOf" srcId="{E5E3EEC3-61F8-6A41-881D-EF6A02A22B8B}" destId="{3CEB6922-B13B-6845-B782-060E1309B5A8}" srcOrd="1" destOrd="0" presId="urn:microsoft.com/office/officeart/2005/8/layout/hierarchy2"/>
    <dgm:cxn modelId="{CFDD9152-9710-4F1D-861B-12276BA65502}" type="presParOf" srcId="{3CEB6922-B13B-6845-B782-060E1309B5A8}" destId="{500F2F28-DF3C-6945-893C-BD2FCDABF125}" srcOrd="0" destOrd="0" presId="urn:microsoft.com/office/officeart/2005/8/layout/hierarchy2"/>
    <dgm:cxn modelId="{C52E00CF-92C7-4133-B549-CDD82E8E93AB}" type="presParOf" srcId="{3CEB6922-B13B-6845-B782-060E1309B5A8}" destId="{45ED404C-3ADB-2B49-929F-5D5E43E6C040}" srcOrd="1" destOrd="0" presId="urn:microsoft.com/office/officeart/2005/8/layout/hierarchy2"/>
    <dgm:cxn modelId="{C7E88E8D-8D15-4D79-8A21-4314889E0FC5}" type="presParOf" srcId="{30F6B11F-3E83-9C4E-B4D0-9DC67F82824D}" destId="{8EE7C0DA-F16A-C245-8FB0-BB6CDAFC25A1}" srcOrd="2" destOrd="0" presId="urn:microsoft.com/office/officeart/2005/8/layout/hierarchy2"/>
    <dgm:cxn modelId="{4519EB49-3A71-4E19-BD02-B18F89746874}" type="presParOf" srcId="{8EE7C0DA-F16A-C245-8FB0-BB6CDAFC25A1}" destId="{E72AB11D-E2F2-CE48-8383-1B632A3076CB}" srcOrd="0" destOrd="0" presId="urn:microsoft.com/office/officeart/2005/8/layout/hierarchy2"/>
    <dgm:cxn modelId="{6C361E33-F5BE-4730-98D5-69ABD247C3FC}" type="presParOf" srcId="{30F6B11F-3E83-9C4E-B4D0-9DC67F82824D}" destId="{ED892B85-5E85-2F4E-A366-C2D125F7C548}" srcOrd="3" destOrd="0" presId="urn:microsoft.com/office/officeart/2005/8/layout/hierarchy2"/>
    <dgm:cxn modelId="{728A2DF3-DEDE-48C7-9DAB-05639D2E7ED0}" type="presParOf" srcId="{ED892B85-5E85-2F4E-A366-C2D125F7C548}" destId="{7B0A7DFA-A561-8C45-B1C5-6750CFC00DB6}" srcOrd="0" destOrd="0" presId="urn:microsoft.com/office/officeart/2005/8/layout/hierarchy2"/>
    <dgm:cxn modelId="{5662F47B-561F-4A96-AE26-42B5E64C1542}" type="presParOf" srcId="{ED892B85-5E85-2F4E-A366-C2D125F7C548}" destId="{27E78BA9-DE36-1C4F-982D-F2008F44F8C6}" srcOrd="1" destOrd="0" presId="urn:microsoft.com/office/officeart/2005/8/layout/hierarchy2"/>
    <dgm:cxn modelId="{667AEC57-B55C-4737-A0F0-71B56F78045D}" type="presParOf" srcId="{27E78BA9-DE36-1C4F-982D-F2008F44F8C6}" destId="{F7A4FD81-375C-2E4F-BDF1-3D1909345CF5}" srcOrd="0" destOrd="0" presId="urn:microsoft.com/office/officeart/2005/8/layout/hierarchy2"/>
    <dgm:cxn modelId="{12EBE930-E9DA-4670-B139-D64247245F86}" type="presParOf" srcId="{F7A4FD81-375C-2E4F-BDF1-3D1909345CF5}" destId="{4D6D2667-6B28-9B44-AC80-48AB201060FC}" srcOrd="0" destOrd="0" presId="urn:microsoft.com/office/officeart/2005/8/layout/hierarchy2"/>
    <dgm:cxn modelId="{C2437DBA-9076-4AC2-973B-9C5B7988933B}" type="presParOf" srcId="{27E78BA9-DE36-1C4F-982D-F2008F44F8C6}" destId="{A46323F7-262A-254D-9328-5C164DAE3A0B}" srcOrd="1" destOrd="0" presId="urn:microsoft.com/office/officeart/2005/8/layout/hierarchy2"/>
    <dgm:cxn modelId="{AFD25D32-88B6-4599-BD26-EAC6976D6514}" type="presParOf" srcId="{A46323F7-262A-254D-9328-5C164DAE3A0B}" destId="{79FE47B7-A032-BA43-9EED-8D802012E4A3}" srcOrd="0" destOrd="0" presId="urn:microsoft.com/office/officeart/2005/8/layout/hierarchy2"/>
    <dgm:cxn modelId="{F061CCD3-3668-4087-B93C-62A846D5AA79}" type="presParOf" srcId="{A46323F7-262A-254D-9328-5C164DAE3A0B}" destId="{42674A32-11EB-3047-83E2-C43537E92B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FE73428-BF49-4380-9650-7924718ACB7B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628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2BDDA6E-6351-4EE8-90C5-ED6B1ABD3C4D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916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2219DF-4E23-46AA-B299-389ED33E13D1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93332ED-82C9-43C4-B6DB-B6AD2080E396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163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93332ED-82C9-43C4-B6DB-B6AD2080E396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7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2156239-A900-463C-B802-FC7E3C041840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308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D2156239-A900-463C-B802-FC7E3C041840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007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4AD3FD0-F89F-4270-B190-9937F15F38D2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75417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F4EBFC0F-893C-47DA-BD4A-206F6C361F92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5300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185216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8B53F9A-2D4F-49B8-A901-A06BF9C557EA}" type="slidenum">
              <a:rPr lang="en-US" altLang="en-US" sz="1200">
                <a:solidFill>
                  <a:srgbClr val="000000"/>
                </a:solidFill>
              </a:rPr>
              <a:pPr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4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93980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D404DF0-A0C9-4AF3-A229-91B01B98F809}" type="slidenum">
              <a:rPr lang="en-US" altLang="en-US" sz="1200">
                <a:solidFill>
                  <a:srgbClr val="000000"/>
                </a:solidFill>
              </a:rPr>
              <a:pPr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4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450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FE73428-BF49-4380-9650-7924718ACB7B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4618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AFD3EC7-B329-4B58-A499-E09A46FE8A0E}" type="slidenum">
              <a:rPr lang="en-US" altLang="en-US" sz="1200">
                <a:solidFill>
                  <a:srgbClr val="000000"/>
                </a:solidFill>
              </a:rPr>
              <a:pPr/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8372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93369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547EB9C-F023-436A-BA53-B4F31D9B6577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543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1301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9056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1693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442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3091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596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1509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1A09205-17BF-4A7B-B2EA-CAF110EB6D2C}" type="slidenum">
              <a:rPr lang="en-US" altLang="en-US" sz="1200">
                <a:solidFill>
                  <a:srgbClr val="000000"/>
                </a:solidFill>
              </a:rPr>
              <a:pPr/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547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430107B-C449-47F3-8281-FC4B01AB185D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692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4347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9985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2299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4901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913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2770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C365E94-1E59-4C9B-B772-096FD43BC0A3}" type="slidenum">
              <a:rPr lang="en-US" altLang="en-US" sz="1200">
                <a:solidFill>
                  <a:srgbClr val="000000"/>
                </a:solidFill>
              </a:rPr>
              <a:pPr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813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CDD24DB-6B13-401F-B8A8-4455C55AFB09}" type="slidenum">
              <a:rPr lang="en-US" altLang="en-US" sz="1200">
                <a:solidFill>
                  <a:srgbClr val="000000"/>
                </a:solidFill>
              </a:rPr>
              <a:pPr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659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380B57D-3141-4E06-BB02-51F6E8D25429}" type="slidenum">
              <a:rPr lang="en-US" altLang="en-US" sz="1200">
                <a:solidFill>
                  <a:srgbClr val="000000"/>
                </a:solidFill>
              </a:rPr>
              <a:pPr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6481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78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430107B-C449-47F3-8281-FC4B01AB185D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2513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6083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5930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5646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303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9994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6709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65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6A0B662-01A9-44F9-808A-89D4A45AFC7D}" type="slidenum">
              <a:rPr lang="en-US" altLang="en-US" sz="1200">
                <a:solidFill>
                  <a:srgbClr val="000000"/>
                </a:solidFill>
              </a:rPr>
              <a:pPr/>
              <a:t>48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6030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09107EB-1FA4-4E31-B7D2-70786E29244F}" type="slidenum">
              <a:rPr lang="en-US" altLang="en-US" sz="1200">
                <a:solidFill>
                  <a:srgbClr val="000000"/>
                </a:solidFill>
              </a:rPr>
              <a:pPr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3753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09107EB-1FA4-4E31-B7D2-70786E29244F}" type="slidenum">
              <a:rPr lang="en-US" altLang="en-US" sz="1200">
                <a:solidFill>
                  <a:srgbClr val="000000"/>
                </a:solidFill>
              </a:rPr>
              <a:pPr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35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430107B-C449-47F3-8281-FC4B01AB185D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963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ECA4624-D371-46ED-9F80-6CEC091851C7}" type="slidenum">
              <a:rPr lang="en-US" altLang="en-US" sz="1200">
                <a:solidFill>
                  <a:srgbClr val="000000"/>
                </a:solidFill>
              </a:rPr>
              <a:pPr/>
              <a:t>51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8851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130EF85-D497-4D36-A4BA-B5D837EFD888}" type="slidenum">
              <a:rPr lang="en-US" altLang="en-US" sz="1200">
                <a:solidFill>
                  <a:srgbClr val="000000"/>
                </a:solidFill>
              </a:rPr>
              <a:pPr/>
              <a:t>52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6033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130EF85-D497-4D36-A4BA-B5D837EFD888}" type="slidenum">
              <a:rPr lang="en-US" altLang="en-US" sz="1200">
                <a:solidFill>
                  <a:srgbClr val="000000"/>
                </a:solidFill>
              </a:rPr>
              <a:pPr/>
              <a:t>53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176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88167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4075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71579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355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632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529962-4650-497A-BDC6-EA95F05AFEAC}" type="slidenum">
              <a:rPr lang="en-US" altLang="en-US" sz="1200">
                <a:solidFill>
                  <a:srgbClr val="000000"/>
                </a:solidFill>
              </a:rPr>
              <a:pPr/>
              <a:t>59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11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0AB7EDC1-FC49-437A-B926-3847B4ADBC90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063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0AB7EDC1-FC49-437A-B926-3847B4ADBC90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357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D3AD021-FC0E-426E-A79C-75E949F83903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79338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D3AD021-FC0E-426E-A79C-75E949F83903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ea typeface="MS Gothic" panose="020B0609070205080204" pitchFamily="49" charset="-128"/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75628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11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3774" y="2524127"/>
            <a:ext cx="10351752" cy="1679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I/O Management and </a:t>
            </a:r>
            <a:r>
              <a:rPr lang="en-US" dirty="0" smtClean="0"/>
              <a:t>Disk </a:t>
            </a:r>
            <a:r>
              <a:rPr lang="en-US" dirty="0"/>
              <a:t>Scheduling</a:t>
            </a:r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5300AC-3111-4499-859F-596BCC20B8E3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4757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Functions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 </a:t>
            </a:r>
            <a:r>
              <a:rPr lang="en-US" dirty="0"/>
              <a:t>techniques for performing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Memory Access (DMA)</a:t>
            </a:r>
          </a:p>
          <a:p>
            <a:pPr lvl="2"/>
            <a:r>
              <a:rPr lang="en-US" dirty="0"/>
              <a:t>DMA module controls the exchange of data between </a:t>
            </a:r>
            <a:r>
              <a:rPr lang="en-US" dirty="0" smtClean="0"/>
              <a:t>main memory and an I/O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02605E5-4E40-47C1-ABEF-869E007CF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674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I/O Techniques</a:t>
            </a:r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2926947"/>
              </p:ext>
            </p:extLst>
          </p:nvPr>
        </p:nvGraphicFramePr>
        <p:xfrm>
          <a:off x="590948" y="1765300"/>
          <a:ext cx="11283552" cy="2286000"/>
        </p:xfrm>
        <a:graphic>
          <a:graphicData uri="http://schemas.openxmlformats.org/drawingml/2006/table">
            <a:tbl>
              <a:tblPr/>
              <a:tblGrid>
                <a:gridCol w="4489847"/>
                <a:gridCol w="2616200"/>
                <a:gridCol w="4177505"/>
              </a:tblGrid>
              <a:tr h="338772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4103" marR="9410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Interrupts</a:t>
                      </a:r>
                      <a:endParaRPr lang="en-US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of Interrupts</a:t>
                      </a:r>
                      <a:endParaRPr lang="en-US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I/O-to-memory transfer through processor</a:t>
                      </a:r>
                      <a:endParaRPr lang="en-US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Programmed I/O</a:t>
                      </a: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Interrupt-driven I/O</a:t>
                      </a: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 I/O-to-memory transfer</a:t>
                      </a:r>
                      <a:endParaRPr lang="en-US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42900" algn="l"/>
                        </a:tabLs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 memory access (DMA)</a:t>
                      </a:r>
                    </a:p>
                  </a:txBody>
                  <a:tcPr marL="94103" marR="94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BB537FA-1F7D-4F4F-8DE7-2D6B7884B6F3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880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Evolution of the I/O Function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Processor directly controls a peripheral device</a:t>
            </a:r>
          </a:p>
          <a:p>
            <a:r>
              <a:rPr lang="en-GB" smtClean="0"/>
              <a:t>Controller or I/O module is added</a:t>
            </a:r>
          </a:p>
          <a:p>
            <a:pPr lvl="1"/>
            <a:r>
              <a:rPr lang="en-GB" smtClean="0"/>
              <a:t>Processor uses programmed I/O without interrupts</a:t>
            </a:r>
          </a:p>
          <a:p>
            <a:pPr lvl="1"/>
            <a:r>
              <a:rPr lang="en-GB" smtClean="0"/>
              <a:t>Processor does not need to handle details of external devices</a:t>
            </a:r>
          </a:p>
          <a:p>
            <a:r>
              <a:rPr lang="en-GB" smtClean="0"/>
              <a:t>Controller or I/O module with interrupts</a:t>
            </a:r>
          </a:p>
          <a:p>
            <a:pPr lvl="1"/>
            <a:r>
              <a:rPr lang="en-GB" smtClean="0"/>
              <a:t>Processor does not spend time waiting for an I/O operation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B9FC7B26-A463-43EA-BED8-44E4F5FC0C54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29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Evolution of the I/O Function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 Memory Access</a:t>
            </a:r>
          </a:p>
          <a:p>
            <a:pPr lvl="1"/>
            <a:r>
              <a:rPr lang="en-GB" dirty="0" smtClean="0"/>
              <a:t>Blocks of data are moved into memory without involving the processor except at the beginning and end of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958195A-9D46-42B6-8FBD-997E91A9D8CA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1527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Evolution of the I/O Function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I/O module is a separate processor</a:t>
            </a:r>
          </a:p>
          <a:p>
            <a:pPr lvl="1"/>
            <a:r>
              <a:rPr lang="en-US" dirty="0"/>
              <a:t>CPU directs the I/O processor to execute an I/O program in main memory</a:t>
            </a:r>
          </a:p>
          <a:p>
            <a:pPr lvl="1"/>
            <a:r>
              <a:rPr lang="en-US" dirty="0"/>
              <a:t>processor able to specify a sequence of I/O activities and to be interrupted only when the entire sequence has been performed</a:t>
            </a:r>
            <a:r>
              <a:rPr lang="en-US" dirty="0" smtClean="0"/>
              <a:t>.</a:t>
            </a:r>
          </a:p>
          <a:p>
            <a:r>
              <a:rPr lang="en-GB" dirty="0" smtClean="0"/>
              <a:t>I/O processor</a:t>
            </a:r>
          </a:p>
          <a:p>
            <a:pPr lvl="1"/>
            <a:r>
              <a:rPr lang="en-GB" dirty="0" smtClean="0"/>
              <a:t>I/O module has its own local memory</a:t>
            </a:r>
          </a:p>
          <a:p>
            <a:pPr lvl="1"/>
            <a:r>
              <a:rPr lang="en-GB" dirty="0" smtClean="0"/>
              <a:t>Its a computer in its own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958195A-9D46-42B6-8FBD-997E91A9D8CA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7661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Processor delegates I/O operation to the DMA module, with the following information provided</a:t>
            </a:r>
          </a:p>
          <a:p>
            <a:pPr lvl="1"/>
            <a:r>
              <a:rPr lang="en-GB" dirty="0" smtClean="0"/>
              <a:t>Read or write request</a:t>
            </a:r>
          </a:p>
          <a:p>
            <a:pPr lvl="1"/>
            <a:r>
              <a:rPr lang="en-GB" dirty="0" smtClean="0"/>
              <a:t>Address of I/O device</a:t>
            </a:r>
          </a:p>
          <a:p>
            <a:pPr lvl="1"/>
            <a:r>
              <a:rPr lang="en-GB" dirty="0" smtClean="0"/>
              <a:t>Starting location in memory to read from / write to</a:t>
            </a:r>
          </a:p>
          <a:p>
            <a:pPr lvl="1"/>
            <a:r>
              <a:rPr lang="en-GB" dirty="0" smtClean="0"/>
              <a:t>Number of words to read / write</a:t>
            </a:r>
          </a:p>
          <a:p>
            <a:r>
              <a:rPr lang="en-GB" dirty="0" smtClean="0"/>
              <a:t>DMA module transfers data directly to or from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FCA6C84-2A8D-414F-B8D7-E603623E0858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3839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complete, DMA module sends an interrupt signal to the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FCA6C84-2A8D-414F-B8D7-E603623E0858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50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Step 1: information are written to controller’s registers (memory address register, byte count register, control register(s)).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EC674FC6-D167-4E9A-8EA9-3C5B1F6C92B4}" type="slidenum">
              <a:rPr lang="en-GB" altLang="en-US" smtClean="0"/>
              <a:pPr/>
              <a:t>17</a:t>
            </a:fld>
            <a:endParaRPr lang="en-GB" altLang="en-US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56" y="3101868"/>
            <a:ext cx="8237662" cy="36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4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Step 2: DMA issues read request to the disk controller.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3C89342-83C4-4212-B750-94668534D943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99" y="2539303"/>
            <a:ext cx="89185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522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Step 3: disk controller write the data stored in internal buffer to memory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2D5E4C7-DDB0-4CDA-96E8-B9743163C8DD}" type="slidenum">
              <a:rPr lang="en-GB" altLang="en-US" smtClean="0"/>
              <a:pPr/>
              <a:t>19</a:t>
            </a:fld>
            <a:endParaRPr lang="en-GB" altLang="en-US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99" y="2550454"/>
            <a:ext cx="89185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3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Categories of I/O Devices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Human readable</a:t>
            </a:r>
          </a:p>
          <a:p>
            <a:pPr lvl="1"/>
            <a:r>
              <a:rPr lang="en-GB" smtClean="0"/>
              <a:t>For communicating with the user</a:t>
            </a:r>
          </a:p>
          <a:p>
            <a:pPr lvl="1"/>
            <a:r>
              <a:rPr lang="en-GB" smtClean="0"/>
              <a:t>Examples: printers, terminals, video display, keyboard, mouse</a:t>
            </a:r>
          </a:p>
          <a:p>
            <a:r>
              <a:rPr lang="en-GB" smtClean="0"/>
              <a:t>Machine readable</a:t>
            </a:r>
          </a:p>
          <a:p>
            <a:pPr lvl="1"/>
            <a:r>
              <a:rPr lang="en-GB" smtClean="0"/>
              <a:t>For communicating with electronic equipment</a:t>
            </a:r>
          </a:p>
          <a:p>
            <a:pPr lvl="1"/>
            <a:r>
              <a:rPr lang="en-GB" smtClean="0"/>
              <a:t>Examples: </a:t>
            </a:r>
            <a:r>
              <a:rPr lang="en-NZ" smtClean="0"/>
              <a:t>disk drives, USB keys</a:t>
            </a:r>
            <a:r>
              <a:rPr lang="en-GB" smtClean="0"/>
              <a:t>, sensors, controllers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166CBC6-B756-4CBD-993C-258005285531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56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Step 4: disk controller sends acknowledgement signal to DMA controller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47CF779-DE93-48AC-892D-6D08D6D90CF3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99" y="2470537"/>
            <a:ext cx="89185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217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Memory Access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DMA controller increments the memory address to use and decrements the byte count.</a:t>
            </a:r>
          </a:p>
          <a:p>
            <a:r>
              <a:rPr lang="en-GB" smtClean="0"/>
              <a:t>Steps 2 – 4 are repeated until the byte count reaches 0 and the DMA controller will interrupts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9254D198-F6AC-4052-8421-C08009D82791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9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Operating System Design Issues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objectives: Efficiency and Generality</a:t>
            </a:r>
          </a:p>
          <a:p>
            <a:r>
              <a:rPr lang="en-GB" dirty="0" smtClean="0"/>
              <a:t>Efficiency</a:t>
            </a:r>
          </a:p>
          <a:p>
            <a:pPr lvl="1"/>
            <a:r>
              <a:rPr lang="en-US" dirty="0"/>
              <a:t>Important because I/O operations often form a bottleneck</a:t>
            </a:r>
          </a:p>
          <a:p>
            <a:pPr lvl="2"/>
            <a:r>
              <a:rPr lang="en-US" dirty="0"/>
              <a:t>Most I/O devices are extremely slow compared with main memory and the processor</a:t>
            </a:r>
          </a:p>
          <a:p>
            <a:pPr lvl="3"/>
            <a:r>
              <a:rPr lang="en-US" dirty="0" smtClean="0"/>
              <a:t>Multiprogramming </a:t>
            </a:r>
            <a:r>
              <a:rPr lang="en-US" dirty="0"/>
              <a:t>allows some processes to be </a:t>
            </a:r>
            <a:r>
              <a:rPr lang="en-US" dirty="0" smtClean="0"/>
              <a:t>waiting on </a:t>
            </a:r>
            <a:r>
              <a:rPr lang="en-US" dirty="0"/>
              <a:t>I/O operations while another process is </a:t>
            </a:r>
            <a:r>
              <a:rPr lang="en-US" dirty="0" smtClean="0"/>
              <a:t>executing</a:t>
            </a:r>
          </a:p>
          <a:p>
            <a:pPr lvl="3"/>
            <a:r>
              <a:rPr lang="en-US" dirty="0"/>
              <a:t>Swapping is used to bring in </a:t>
            </a:r>
            <a:r>
              <a:rPr lang="en-US" dirty="0" smtClean="0"/>
              <a:t>additional ready </a:t>
            </a:r>
            <a:r>
              <a:rPr lang="en-US" dirty="0"/>
              <a:t>processes </a:t>
            </a:r>
            <a:r>
              <a:rPr lang="en-US" dirty="0" smtClean="0"/>
              <a:t>to keep the processor busy, but this in itself is an I/O operation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4870F9E-C1D3-4DC0-B910-062FF6AD60F1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5004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Operating System Design Issues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Generality</a:t>
            </a:r>
          </a:p>
          <a:p>
            <a:pPr lvl="1"/>
            <a:r>
              <a:rPr lang="en-GB" dirty="0" smtClean="0"/>
              <a:t>Desirable to handle all I/O devices in a uniform manner</a:t>
            </a:r>
          </a:p>
          <a:p>
            <a:pPr lvl="1"/>
            <a:r>
              <a:rPr lang="en-US" dirty="0"/>
              <a:t>Applies to the way processes view I/O devices and the way the </a:t>
            </a:r>
            <a:r>
              <a:rPr lang="en-US" dirty="0" smtClean="0"/>
              <a:t>OS manages </a:t>
            </a:r>
            <a:r>
              <a:rPr lang="en-US" dirty="0"/>
              <a:t>I/O devices and </a:t>
            </a:r>
            <a:r>
              <a:rPr lang="en-US" dirty="0" smtClean="0"/>
              <a:t>operations</a:t>
            </a:r>
            <a:endParaRPr lang="en-GB" dirty="0" smtClean="0"/>
          </a:p>
          <a:p>
            <a:pPr lvl="1"/>
            <a:r>
              <a:rPr lang="en-GB" dirty="0" smtClean="0"/>
              <a:t>Hide most of the details of device I/O in lower-level routines so that processes and upper levels see devices in general terms such as read, write, open, close, lock, unlock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14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Operating System Design Issues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Generality</a:t>
            </a:r>
          </a:p>
          <a:p>
            <a:pPr lvl="1"/>
            <a:r>
              <a:rPr lang="en-US" dirty="0"/>
              <a:t>Use a hierarchical, modular approach to the design of the I/O </a:t>
            </a:r>
            <a:r>
              <a:rPr lang="en-US" dirty="0" smtClean="0"/>
              <a:t>function</a:t>
            </a:r>
            <a:endParaRPr lang="en-GB" dirty="0" smtClean="0"/>
          </a:p>
          <a:p>
            <a:pPr lvl="2"/>
            <a:r>
              <a:rPr lang="en-GB" dirty="0" smtClean="0"/>
              <a:t>Hide most of the details of device I/O in lower-level routines so that processes and upper levels see devices in general terms such as read, write, open, close, lock and unlock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628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peripheral </a:t>
            </a:r>
            <a:r>
              <a:rPr lang="en-US" dirty="0" smtClean="0"/>
              <a:t>device (communicates in stream of bytes or records) involves a few layers</a:t>
            </a:r>
            <a:endParaRPr lang="en-US" dirty="0" smtClean="0"/>
          </a:p>
          <a:p>
            <a:pPr lvl="1"/>
            <a:r>
              <a:rPr lang="en-US" dirty="0" smtClean="0"/>
              <a:t>Logical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Device I/O</a:t>
            </a:r>
          </a:p>
          <a:p>
            <a:pPr lvl="1"/>
            <a:r>
              <a:rPr lang="en-US" dirty="0" smtClean="0"/>
              <a:t>Scheduling &amp;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mtClean="0"/>
              <a:pPr/>
              <a:t>25</a:t>
            </a:fld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95472" y="4412382"/>
            <a:ext cx="11333402" cy="838099"/>
            <a:chOff x="495472" y="3322263"/>
            <a:chExt cx="11333402" cy="838099"/>
          </a:xfrm>
        </p:grpSpPr>
        <p:sp>
          <p:nvSpPr>
            <p:cNvPr id="6" name="Rounded Rectangle 5"/>
            <p:cNvSpPr/>
            <p:nvPr/>
          </p:nvSpPr>
          <p:spPr>
            <a:xfrm>
              <a:off x="495472" y="3503053"/>
              <a:ext cx="1803042" cy="515155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3360900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Scheduling &amp; control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25790" y="3360900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I/O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08380" y="3322263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Logical I/O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890970" y="3322263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processes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2298514" y="3760631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4681104" y="3760631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 flipV="1">
              <a:off x="7063694" y="3721994"/>
              <a:ext cx="444686" cy="3863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1"/>
            </p:cNvCxnSpPr>
            <p:nvPr/>
          </p:nvCxnSpPr>
          <p:spPr>
            <a:xfrm>
              <a:off x="9446284" y="3721994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177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peripheral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Logical I/O</a:t>
            </a:r>
          </a:p>
          <a:p>
            <a:pPr lvl="2"/>
            <a:r>
              <a:rPr lang="en-US" dirty="0" smtClean="0"/>
              <a:t>Logical </a:t>
            </a:r>
            <a:r>
              <a:rPr lang="en-US" dirty="0"/>
              <a:t>I/O module deals with the device as a logical </a:t>
            </a:r>
            <a:r>
              <a:rPr lang="en-US" dirty="0" smtClean="0"/>
              <a:t>resource and </a:t>
            </a:r>
            <a:r>
              <a:rPr lang="en-US" dirty="0"/>
              <a:t>is not concerned with the details of actually controlling the device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Manage </a:t>
            </a:r>
            <a:r>
              <a:rPr lang="en-US" dirty="0"/>
              <a:t>general I/O functions on </a:t>
            </a:r>
            <a:r>
              <a:rPr lang="en-US" dirty="0" smtClean="0"/>
              <a:t>behalf of </a:t>
            </a:r>
            <a:r>
              <a:rPr lang="en-US" dirty="0"/>
              <a:t>user processes, allowing them to deal with the device in terms of a </a:t>
            </a:r>
            <a:r>
              <a:rPr lang="en-US" dirty="0" smtClean="0"/>
              <a:t>device </a:t>
            </a:r>
            <a:r>
              <a:rPr lang="en-US" dirty="0" smtClean="0"/>
              <a:t>identifier and simple commands such as open, close, read, and write.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612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peripheral device</a:t>
            </a:r>
          </a:p>
          <a:p>
            <a:pPr lvl="1"/>
            <a:r>
              <a:rPr lang="en-US" dirty="0" smtClean="0"/>
              <a:t>Device I/O</a:t>
            </a:r>
          </a:p>
          <a:p>
            <a:pPr lvl="2"/>
            <a:r>
              <a:rPr lang="en-US" dirty="0" smtClean="0"/>
              <a:t>Requested </a:t>
            </a:r>
            <a:r>
              <a:rPr lang="en-US" dirty="0"/>
              <a:t>operations and </a:t>
            </a:r>
            <a:r>
              <a:rPr lang="en-US" dirty="0" smtClean="0"/>
              <a:t>data </a:t>
            </a:r>
            <a:r>
              <a:rPr lang="en-US" dirty="0"/>
              <a:t>are converted into </a:t>
            </a:r>
            <a:r>
              <a:rPr lang="en-US" dirty="0" smtClean="0"/>
              <a:t>sequences </a:t>
            </a:r>
            <a:r>
              <a:rPr lang="en-US" dirty="0"/>
              <a:t>of I/O instructions, </a:t>
            </a:r>
            <a:r>
              <a:rPr lang="en-US" dirty="0" smtClean="0"/>
              <a:t>channel commands</a:t>
            </a:r>
            <a:r>
              <a:rPr lang="en-US" dirty="0"/>
              <a:t>, and controller orders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Schedule and Control</a:t>
            </a:r>
          </a:p>
          <a:p>
            <a:pPr lvl="2"/>
            <a:r>
              <a:rPr lang="en-US" dirty="0"/>
              <a:t>The actual queuing and scheduling of I/O </a:t>
            </a:r>
            <a:r>
              <a:rPr lang="en-US" dirty="0" smtClean="0"/>
              <a:t>operations, control of operations. Interrupts are </a:t>
            </a:r>
            <a:r>
              <a:rPr lang="en-US" dirty="0"/>
              <a:t>handled at this layer </a:t>
            </a:r>
            <a:r>
              <a:rPr lang="en-US" dirty="0" smtClean="0"/>
              <a:t>and I/O status is collected and reported.</a:t>
            </a:r>
          </a:p>
          <a:p>
            <a:pPr lvl="2"/>
            <a:r>
              <a:rPr lang="en-US" dirty="0" smtClean="0"/>
              <a:t>The layer that actually interacts with the I/O module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394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device</a:t>
            </a:r>
          </a:p>
          <a:p>
            <a:pPr lvl="1"/>
            <a:r>
              <a:rPr lang="en-US" dirty="0"/>
              <a:t>logical I/O module </a:t>
            </a:r>
            <a:r>
              <a:rPr lang="en-US" dirty="0" smtClean="0"/>
              <a:t>is replaced </a:t>
            </a:r>
            <a:r>
              <a:rPr lang="en-US" dirty="0"/>
              <a:t>by a communications </a:t>
            </a:r>
            <a:r>
              <a:rPr lang="en-US" dirty="0" smtClean="0"/>
              <a:t>architecture, example TCP/IP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8986" y="3793583"/>
            <a:ext cx="11333402" cy="838099"/>
            <a:chOff x="495472" y="5274040"/>
            <a:chExt cx="11333402" cy="838099"/>
          </a:xfrm>
        </p:grpSpPr>
        <p:sp>
          <p:nvSpPr>
            <p:cNvPr id="14" name="Rounded Rectangle 13"/>
            <p:cNvSpPr/>
            <p:nvPr/>
          </p:nvSpPr>
          <p:spPr>
            <a:xfrm>
              <a:off x="495472" y="5454830"/>
              <a:ext cx="1803042" cy="515155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43200" y="5312677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Scheduling &amp; control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125790" y="5312677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I/O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508380" y="5274040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Communication architecture</a:t>
              </a:r>
              <a:endPara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890970" y="5274040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processes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4" idx="3"/>
              <a:endCxn id="15" idx="1"/>
            </p:cNvCxnSpPr>
            <p:nvPr/>
          </p:nvCxnSpPr>
          <p:spPr>
            <a:xfrm>
              <a:off x="2298514" y="5712408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3"/>
              <a:endCxn id="18" idx="1"/>
            </p:cNvCxnSpPr>
            <p:nvPr/>
          </p:nvCxnSpPr>
          <p:spPr>
            <a:xfrm>
              <a:off x="4681104" y="5712408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3"/>
              <a:endCxn id="19" idx="1"/>
            </p:cNvCxnSpPr>
            <p:nvPr/>
          </p:nvCxnSpPr>
          <p:spPr>
            <a:xfrm flipV="1">
              <a:off x="7063694" y="5673771"/>
              <a:ext cx="444686" cy="3863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3"/>
              <a:endCxn id="20" idx="1"/>
            </p:cNvCxnSpPr>
            <p:nvPr/>
          </p:nvCxnSpPr>
          <p:spPr>
            <a:xfrm>
              <a:off x="9446284" y="5673771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03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device – three different layers</a:t>
            </a:r>
          </a:p>
          <a:p>
            <a:pPr lvl="1"/>
            <a:r>
              <a:rPr lang="en-US" dirty="0" smtClean="0"/>
              <a:t>Directory management</a:t>
            </a:r>
          </a:p>
          <a:p>
            <a:pPr lvl="2"/>
            <a:r>
              <a:rPr lang="en-US" dirty="0"/>
              <a:t>symbolic file </a:t>
            </a:r>
            <a:r>
              <a:rPr lang="en-US" dirty="0" smtClean="0"/>
              <a:t>names (link) </a:t>
            </a:r>
            <a:r>
              <a:rPr lang="en-US" dirty="0"/>
              <a:t>are converted </a:t>
            </a:r>
            <a:r>
              <a:rPr lang="en-US" dirty="0" smtClean="0"/>
              <a:t>to identifiers </a:t>
            </a:r>
            <a:r>
              <a:rPr lang="en-US" dirty="0"/>
              <a:t>that </a:t>
            </a:r>
            <a:r>
              <a:rPr lang="en-US" dirty="0" smtClean="0"/>
              <a:t>either reference </a:t>
            </a:r>
            <a:r>
              <a:rPr lang="en-US" dirty="0"/>
              <a:t>the file directly or indirectly through a </a:t>
            </a:r>
            <a:r>
              <a:rPr lang="en-US" dirty="0" smtClean="0"/>
              <a:t>file </a:t>
            </a:r>
            <a:r>
              <a:rPr lang="en-US" dirty="0"/>
              <a:t>descriptor or index 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28986" y="4533902"/>
            <a:ext cx="11333402" cy="2105023"/>
            <a:chOff x="495472" y="3652701"/>
            <a:chExt cx="11333402" cy="2105023"/>
          </a:xfrm>
        </p:grpSpPr>
        <p:sp>
          <p:nvSpPr>
            <p:cNvPr id="26" name="Rounded Rectangle 25"/>
            <p:cNvSpPr/>
            <p:nvPr/>
          </p:nvSpPr>
          <p:spPr>
            <a:xfrm>
              <a:off x="495472" y="3833491"/>
              <a:ext cx="1803042" cy="515155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43200" y="3691338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Scheduling &amp; control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125790" y="3691338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I/O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508380" y="3652701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organisation</a:t>
              </a:r>
              <a:endPara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90970" y="3652701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system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6" idx="3"/>
              <a:endCxn id="27" idx="1"/>
            </p:cNvCxnSpPr>
            <p:nvPr/>
          </p:nvCxnSpPr>
          <p:spPr>
            <a:xfrm>
              <a:off x="2298514" y="4091069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28" idx="1"/>
            </p:cNvCxnSpPr>
            <p:nvPr/>
          </p:nvCxnSpPr>
          <p:spPr>
            <a:xfrm>
              <a:off x="4681104" y="4091069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29" idx="1"/>
            </p:cNvCxnSpPr>
            <p:nvPr/>
          </p:nvCxnSpPr>
          <p:spPr>
            <a:xfrm flipV="1">
              <a:off x="7063694" y="4052432"/>
              <a:ext cx="444686" cy="3863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3"/>
              <a:endCxn id="30" idx="1"/>
            </p:cNvCxnSpPr>
            <p:nvPr/>
          </p:nvCxnSpPr>
          <p:spPr>
            <a:xfrm>
              <a:off x="9446284" y="4052432"/>
              <a:ext cx="44468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9890970" y="4958262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Directory management</a:t>
              </a:r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511510" y="4958262"/>
              <a:ext cx="1937904" cy="799462"/>
            </a:xfrm>
            <a:prstGeom prst="roundRect">
              <a:avLst>
                <a:gd name="adj" fmla="val 491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processes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/>
            <p:cNvCxnSpPr>
              <a:stCxn id="38" idx="3"/>
              <a:endCxn id="37" idx="1"/>
            </p:cNvCxnSpPr>
            <p:nvPr/>
          </p:nvCxnSpPr>
          <p:spPr>
            <a:xfrm>
              <a:off x="9449414" y="5357993"/>
              <a:ext cx="44155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  <a:endCxn id="30" idx="2"/>
            </p:cNvCxnSpPr>
            <p:nvPr/>
          </p:nvCxnSpPr>
          <p:spPr>
            <a:xfrm flipV="1">
              <a:off x="10859922" y="4452163"/>
              <a:ext cx="0" cy="50609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61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Categories of I/O Devices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Communication</a:t>
            </a:r>
          </a:p>
          <a:p>
            <a:pPr lvl="1"/>
            <a:r>
              <a:rPr lang="en-GB" smtClean="0"/>
              <a:t>For communicating with remote devices</a:t>
            </a:r>
          </a:p>
          <a:p>
            <a:pPr lvl="1"/>
            <a:r>
              <a:rPr lang="en-GB" smtClean="0"/>
              <a:t>Example: modem, </a:t>
            </a:r>
            <a:r>
              <a:rPr lang="en-US" smtClean="0"/>
              <a:t>digital line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166CBC6-B756-4CBD-993C-258005285531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6014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Structure of I/O Function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device – three different layers</a:t>
            </a:r>
          </a:p>
          <a:p>
            <a:pPr lvl="1"/>
            <a:r>
              <a:rPr lang="en-US" dirty="0" smtClean="0"/>
              <a:t>File system</a:t>
            </a:r>
          </a:p>
          <a:p>
            <a:pPr lvl="2"/>
            <a:r>
              <a:rPr lang="en-US" dirty="0" smtClean="0"/>
              <a:t>Deal </a:t>
            </a:r>
            <a:r>
              <a:rPr lang="en-US" dirty="0"/>
              <a:t>with the logical structure of files and with </a:t>
            </a:r>
            <a:r>
              <a:rPr lang="en-US" dirty="0" smtClean="0"/>
              <a:t>the operations such </a:t>
            </a:r>
            <a:r>
              <a:rPr lang="en-US" dirty="0"/>
              <a:t>as open, close, read, and write.</a:t>
            </a:r>
          </a:p>
          <a:p>
            <a:pPr lvl="2"/>
            <a:r>
              <a:rPr lang="en-US" dirty="0" smtClean="0"/>
              <a:t>Manage access rights</a:t>
            </a:r>
          </a:p>
          <a:p>
            <a:pPr lvl="1"/>
            <a:r>
              <a:rPr lang="en-US" dirty="0" smtClean="0"/>
              <a:t>Physical organization</a:t>
            </a:r>
          </a:p>
          <a:p>
            <a:pPr lvl="2"/>
            <a:r>
              <a:rPr lang="en-US" dirty="0" smtClean="0"/>
              <a:t>Convert logical </a:t>
            </a:r>
            <a:r>
              <a:rPr lang="en-US" dirty="0"/>
              <a:t>references to files and records </a:t>
            </a:r>
            <a:r>
              <a:rPr lang="en-US" dirty="0" smtClean="0"/>
              <a:t>to </a:t>
            </a:r>
            <a:r>
              <a:rPr lang="en-US" dirty="0"/>
              <a:t>physical secondary storage </a:t>
            </a:r>
            <a:r>
              <a:rPr lang="en-US" dirty="0" smtClean="0"/>
              <a:t>addresses</a:t>
            </a:r>
          </a:p>
          <a:p>
            <a:pPr lvl="2"/>
            <a:r>
              <a:rPr lang="en-US" dirty="0" smtClean="0"/>
              <a:t> Allocate secondary storage </a:t>
            </a:r>
            <a:r>
              <a:rPr lang="en-US" dirty="0"/>
              <a:t>space and main </a:t>
            </a:r>
            <a:r>
              <a:rPr lang="en-US" dirty="0" smtClean="0"/>
              <a:t>storage 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B81B66-D554-4F7D-9CB2-4CD5461DCCE4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93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Buffering: perform </a:t>
            </a:r>
            <a:r>
              <a:rPr lang="en-US" dirty="0"/>
              <a:t>input transfers in advance </a:t>
            </a:r>
            <a:r>
              <a:rPr lang="en-US" dirty="0" smtClean="0"/>
              <a:t>and perform output </a:t>
            </a:r>
            <a:r>
              <a:rPr lang="en-US" dirty="0"/>
              <a:t>transfers some time after the </a:t>
            </a:r>
            <a:r>
              <a:rPr lang="en-US" dirty="0" smtClean="0"/>
              <a:t>request - efficiency</a:t>
            </a:r>
            <a:endParaRPr lang="en-GB" dirty="0" smtClean="0"/>
          </a:p>
          <a:p>
            <a:r>
              <a:rPr lang="en-GB" dirty="0" smtClean="0"/>
              <a:t>Block-oriented device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information in blocks that are usually of fixed size</a:t>
            </a:r>
          </a:p>
          <a:p>
            <a:pPr lvl="1"/>
            <a:r>
              <a:rPr lang="en-US" dirty="0" smtClean="0"/>
              <a:t>Transfers </a:t>
            </a:r>
            <a:r>
              <a:rPr lang="en-US" dirty="0"/>
              <a:t>are made one block at a time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to reference data by its block number</a:t>
            </a:r>
          </a:p>
          <a:p>
            <a:pPr lvl="1"/>
            <a:r>
              <a:rPr lang="en-GB" dirty="0" smtClean="0"/>
              <a:t>Examples: </a:t>
            </a:r>
            <a:r>
              <a:rPr lang="en-US" dirty="0"/>
              <a:t>disks and USB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31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Stream-oriented device</a:t>
            </a:r>
          </a:p>
          <a:p>
            <a:pPr lvl="1"/>
            <a:r>
              <a:rPr lang="en-US" dirty="0" smtClean="0"/>
              <a:t>Transfers </a:t>
            </a:r>
            <a:r>
              <a:rPr lang="en-US" dirty="0"/>
              <a:t>data </a:t>
            </a:r>
            <a:r>
              <a:rPr lang="en-US" dirty="0" smtClean="0"/>
              <a:t>as </a:t>
            </a:r>
            <a:r>
              <a:rPr lang="en-US" dirty="0"/>
              <a:t>a stream of </a:t>
            </a:r>
            <a:r>
              <a:rPr lang="en-US" dirty="0" smtClean="0"/>
              <a:t>bytes</a:t>
            </a:r>
          </a:p>
          <a:p>
            <a:pPr lvl="1"/>
            <a:r>
              <a:rPr lang="en-GB" dirty="0" smtClean="0"/>
              <a:t>Examples: </a:t>
            </a:r>
            <a:r>
              <a:rPr lang="en-US" dirty="0"/>
              <a:t>terminals, printers, communications ports, and most other devices that are not secondary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78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Buffer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OS assigns </a:t>
            </a:r>
            <a:r>
              <a:rPr lang="en-US" dirty="0"/>
              <a:t>a buffer in main memory for an I/O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Fig11_05b.gif"/>
          <p:cNvPicPr>
            <a:picLocks noChangeAspect="1"/>
          </p:cNvPicPr>
          <p:nvPr/>
        </p:nvPicPr>
        <p:blipFill rotWithShape="1">
          <a:blip r:embed="rId3"/>
          <a:srcRect l="4827" t="6064" r="3332" b="29616"/>
          <a:stretch/>
        </p:blipFill>
        <p:spPr>
          <a:xfrm>
            <a:off x="2386571" y="3644722"/>
            <a:ext cx="7418232" cy="17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Buffer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Block-oriented</a:t>
            </a:r>
          </a:p>
          <a:p>
            <a:pPr lvl="1"/>
            <a:r>
              <a:rPr lang="en-US" dirty="0"/>
              <a:t>Reading ahead/anticipated input</a:t>
            </a:r>
          </a:p>
          <a:p>
            <a:pPr lvl="2">
              <a:buClr>
                <a:srgbClr val="660066"/>
              </a:buClr>
            </a:pPr>
            <a:r>
              <a:rPr lang="en-US" dirty="0"/>
              <a:t>is done in the expectation that the block will eventually be </a:t>
            </a:r>
            <a:r>
              <a:rPr lang="en-US" dirty="0" smtClean="0"/>
              <a:t>needed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when </a:t>
            </a:r>
            <a:r>
              <a:rPr lang="en-US" dirty="0"/>
              <a:t>the transfer is complete, the process moves the block into user space and immediately requests another block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34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09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Buffer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Stream-oriented</a:t>
            </a:r>
          </a:p>
          <a:p>
            <a:pPr lvl="1"/>
            <a:r>
              <a:rPr lang="en-US" dirty="0"/>
              <a:t>Line-at-a-time operation</a:t>
            </a:r>
          </a:p>
          <a:p>
            <a:pPr lvl="2"/>
            <a:r>
              <a:rPr lang="en-US" dirty="0"/>
              <a:t>user input is one line at a time with a carriage return signaling the end of a line</a:t>
            </a:r>
          </a:p>
          <a:p>
            <a:pPr lvl="2"/>
            <a:r>
              <a:rPr lang="en-US" dirty="0"/>
              <a:t>output to the terminal is </a:t>
            </a:r>
            <a:r>
              <a:rPr lang="en-US" dirty="0" smtClean="0"/>
              <a:t>one </a:t>
            </a:r>
            <a:r>
              <a:rPr lang="en-US" dirty="0"/>
              <a:t>line at a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Examples: dumb terminals, line printer</a:t>
            </a:r>
            <a:endParaRPr lang="en-US" dirty="0"/>
          </a:p>
          <a:p>
            <a:pPr lvl="1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Byte-at-a-time operation</a:t>
            </a:r>
          </a:p>
          <a:p>
            <a:pPr lvl="2"/>
            <a:r>
              <a:rPr lang="en-US" dirty="0" smtClean="0"/>
              <a:t>used when </a:t>
            </a:r>
            <a:r>
              <a:rPr lang="en-US" dirty="0"/>
              <a:t>each keystroke is </a:t>
            </a:r>
            <a:r>
              <a:rPr lang="en-US" dirty="0" smtClean="0"/>
              <a:t>significant</a:t>
            </a:r>
          </a:p>
          <a:p>
            <a:pPr lvl="2"/>
            <a:r>
              <a:rPr lang="en-US" dirty="0" smtClean="0"/>
              <a:t>Examples: sensors and controllers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35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29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 Buffer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process can transfer data to or from one buffer while the operating system empties or fills the other buffer</a:t>
            </a:r>
          </a:p>
          <a:p>
            <a:r>
              <a:rPr lang="en-US" dirty="0"/>
              <a:t>Also known as buffer swapping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36</a:t>
            </a:fld>
            <a:endParaRPr lang="en-GB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Fig11_05c.gif"/>
          <p:cNvPicPr>
            <a:picLocks noChangeAspect="1"/>
          </p:cNvPicPr>
          <p:nvPr/>
        </p:nvPicPr>
        <p:blipFill rotWithShape="1">
          <a:blip r:embed="rId3"/>
          <a:srcRect l="3443" t="4898" r="5023" b="28163"/>
          <a:stretch/>
        </p:blipFill>
        <p:spPr>
          <a:xfrm>
            <a:off x="942803" y="3831470"/>
            <a:ext cx="10305768" cy="2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5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Circular Buffer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Each individual buffer is one unit in a circular buffer</a:t>
            </a:r>
          </a:p>
          <a:p>
            <a:r>
              <a:rPr lang="en-US" dirty="0"/>
              <a:t>Used when I/O operation must keep up with process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DB66F5D-BB7A-4DC8-A9A4-B24FCA7BD4A8}" type="slidenum">
              <a:rPr lang="en-GB" altLang="en-US" sz="11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 descr="Fig11_05d.gif"/>
          <p:cNvPicPr>
            <a:picLocks noChangeAspect="1"/>
          </p:cNvPicPr>
          <p:nvPr/>
        </p:nvPicPr>
        <p:blipFill rotWithShape="1">
          <a:blip r:embed="rId3"/>
          <a:srcRect l="4149" t="11266" r="2201" b="29269"/>
          <a:stretch/>
        </p:blipFill>
        <p:spPr>
          <a:xfrm>
            <a:off x="957317" y="3493029"/>
            <a:ext cx="10276740" cy="24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7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Performance Parameters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NZ" dirty="0" smtClean="0"/>
              <a:t>Disk </a:t>
            </a:r>
            <a:r>
              <a:rPr lang="en-NZ" dirty="0"/>
              <a:t>is rotating at constant speed</a:t>
            </a:r>
            <a:endParaRPr lang="en-GB" dirty="0" smtClean="0"/>
          </a:p>
          <a:p>
            <a:r>
              <a:rPr lang="en-GB" dirty="0" smtClean="0"/>
              <a:t>To read or write, the disk head must be positioned at the desired track and at the beginning of the desired sector</a:t>
            </a:r>
          </a:p>
          <a:p>
            <a:r>
              <a:rPr lang="en-GB" dirty="0" smtClean="0"/>
              <a:t>Seek time</a:t>
            </a:r>
          </a:p>
          <a:p>
            <a:pPr lvl="1"/>
            <a:r>
              <a:rPr lang="en-GB" dirty="0" smtClean="0"/>
              <a:t>Time it takes to position the head at the desired track</a:t>
            </a:r>
          </a:p>
          <a:p>
            <a:r>
              <a:rPr lang="en-GB" dirty="0" smtClean="0"/>
              <a:t>Rotational delay or rotational latency</a:t>
            </a:r>
          </a:p>
          <a:p>
            <a:pPr lvl="1"/>
            <a:r>
              <a:rPr lang="en-GB" dirty="0" smtClean="0"/>
              <a:t>Time its takes for the beginning of the sector to reach the head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A5426A5-F961-4634-A45C-30AEEAB56813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38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81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Performance Parameters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Access time</a:t>
            </a:r>
          </a:p>
          <a:p>
            <a:pPr lvl="1"/>
            <a:r>
              <a:rPr lang="en-GB" dirty="0" smtClean="0"/>
              <a:t>Sum of seek time and rotational delay</a:t>
            </a:r>
          </a:p>
          <a:p>
            <a:pPr lvl="1"/>
            <a:r>
              <a:rPr lang="en-GB" dirty="0" smtClean="0"/>
              <a:t>The time it takes to get in position to read or write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3BB5E306-E3F4-4183-A661-F8CFBD38402E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" y="3593206"/>
            <a:ext cx="11593954" cy="211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Differences in I/O Devices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GB" dirty="0"/>
              <a:t>Data rate: </a:t>
            </a:r>
            <a:r>
              <a:rPr lang="en-NZ" dirty="0"/>
              <a:t>may be differences of magnitude between the data transfer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4D7B887D-2728-4110-B22E-87DB4FEF6A7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4236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Seek time is the reason for differences in performance</a:t>
            </a:r>
          </a:p>
          <a:p>
            <a:r>
              <a:rPr lang="en-GB" smtClean="0"/>
              <a:t>For a single disk there will be a number of I/O requests, if requests are selected randomly, giving poor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40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5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/>
              <a:t>First-in, first-out (FIFO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Process request sequentially</a:t>
            </a:r>
          </a:p>
          <a:p>
            <a:pPr lvl="1"/>
            <a:r>
              <a:rPr lang="en-GB" dirty="0"/>
              <a:t>Fair to all processes</a:t>
            </a:r>
          </a:p>
          <a:p>
            <a:pPr lvl="1"/>
            <a:r>
              <a:rPr lang="en-GB" dirty="0"/>
              <a:t>Approaches random scheduling in performance if there are many </a:t>
            </a:r>
            <a:r>
              <a:rPr lang="en-GB" dirty="0" smtClean="0"/>
              <a:t>processes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41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FIFO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5779" b="1781"/>
          <a:stretch>
            <a:fillRect/>
          </a:stretch>
        </p:blipFill>
        <p:spPr bwMode="auto">
          <a:xfrm>
            <a:off x="173501" y="3321359"/>
            <a:ext cx="6994538" cy="232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6397"/>
              </p:ext>
            </p:extLst>
          </p:nvPr>
        </p:nvGraphicFramePr>
        <p:xfrm>
          <a:off x="7303505" y="1876658"/>
          <a:ext cx="4313239" cy="477386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969284"/>
                <a:gridCol w="2343955"/>
              </a:tblGrid>
              <a:tr h="39002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starting at track 100)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Next track accessed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 of tracks traversed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146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seek length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55.3</a:t>
                      </a: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0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/>
              <a:t>Shortest Service Time First</a:t>
            </a:r>
          </a:p>
          <a:p>
            <a:pPr lvl="1"/>
            <a:r>
              <a:rPr lang="en-GB" dirty="0"/>
              <a:t>Select the disk I/O request that requires the least movement of the disk arm from its current position</a:t>
            </a:r>
          </a:p>
          <a:p>
            <a:pPr lvl="1"/>
            <a:r>
              <a:rPr lang="en-GB" dirty="0"/>
              <a:t>Always choose the minimum Seek </a:t>
            </a:r>
            <a:r>
              <a:rPr lang="en-GB" dirty="0" smtClean="0"/>
              <a:t>time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0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SSTF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95292"/>
              </p:ext>
            </p:extLst>
          </p:nvPr>
        </p:nvGraphicFramePr>
        <p:xfrm>
          <a:off x="7303505" y="1876658"/>
          <a:ext cx="4313239" cy="477386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969284"/>
                <a:gridCol w="2343955"/>
              </a:tblGrid>
              <a:tr h="39002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starting at track 100)</a:t>
                      </a: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Next track accessed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 of tracks traversed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seek length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7" y="3463405"/>
            <a:ext cx="6822622" cy="22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608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SCAN</a:t>
            </a:r>
            <a:endParaRPr lang="en-GB" dirty="0"/>
          </a:p>
          <a:p>
            <a:pPr lvl="1"/>
            <a:r>
              <a:rPr lang="en-US" dirty="0"/>
              <a:t>Also known as the elevator algorithm</a:t>
            </a:r>
          </a:p>
          <a:p>
            <a:pPr lvl="1"/>
            <a:r>
              <a:rPr lang="en-US" dirty="0" smtClean="0"/>
              <a:t>Arm moves in one direction only</a:t>
            </a:r>
            <a:r>
              <a:rPr lang="en-GB" dirty="0" smtClean="0"/>
              <a:t>, </a:t>
            </a:r>
            <a:r>
              <a:rPr lang="en-US" dirty="0"/>
              <a:t>satisfies all outstanding requests until it reaches the last track in that direction then the direction is reversed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5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SCAN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90418"/>
              </p:ext>
            </p:extLst>
          </p:nvPr>
        </p:nvGraphicFramePr>
        <p:xfrm>
          <a:off x="7025105" y="1799384"/>
          <a:ext cx="4887853" cy="505440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231634"/>
                <a:gridCol w="2656219"/>
              </a:tblGrid>
              <a:tr h="39002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starting at track </a:t>
                      </a: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100,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the direction of increasing track number</a:t>
                      </a: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Next track accessed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 of tracks traversed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seek length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27.8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" r="1193"/>
          <a:stretch/>
        </p:blipFill>
        <p:spPr bwMode="auto">
          <a:xfrm>
            <a:off x="163855" y="3347222"/>
            <a:ext cx="6851560" cy="23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45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C-SCAN (Circular SCAN)</a:t>
            </a:r>
            <a:endParaRPr lang="en-GB" dirty="0"/>
          </a:p>
          <a:p>
            <a:pPr lvl="1"/>
            <a:r>
              <a:rPr lang="en-US" dirty="0"/>
              <a:t>Restricts scanning to one direction only</a:t>
            </a:r>
          </a:p>
          <a:p>
            <a:pPr lvl="1"/>
            <a:r>
              <a:rPr lang="en-US" dirty="0"/>
              <a:t>When the last track has been visited in one direction, the arm is returned to the opposite end of the disk and the scan begins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5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Requested tracks: 55, 58, 39, 18, 90, 160, 150, 38, </a:t>
            </a:r>
            <a:r>
              <a:rPr lang="en-GB" dirty="0" smtClean="0"/>
              <a:t>184</a:t>
            </a:r>
          </a:p>
          <a:p>
            <a:r>
              <a:rPr lang="en-GB" dirty="0" smtClean="0"/>
              <a:t>C-SCAN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7F23D28-E0AC-48A6-B1D8-4A5C06F410C7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41000"/>
              </p:ext>
            </p:extLst>
          </p:nvPr>
        </p:nvGraphicFramePr>
        <p:xfrm>
          <a:off x="7025105" y="1799384"/>
          <a:ext cx="4887853" cy="505440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231634"/>
                <a:gridCol w="2656219"/>
              </a:tblGrid>
              <a:tr h="39002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starting at track </a:t>
                      </a: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100,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the direction of increasing track number</a:t>
                      </a: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Next track accessed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 of tracks traversed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166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7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83161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seek length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dec"/>
                        </a:tabLst>
                      </a:pPr>
                      <a:r>
                        <a:rPr lang="en-US" sz="2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35.8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109" marR="6310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r="921"/>
          <a:stretch/>
        </p:blipFill>
        <p:spPr bwMode="auto">
          <a:xfrm>
            <a:off x="173501" y="3183585"/>
            <a:ext cx="679847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5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N-step-SCAN</a:t>
            </a:r>
          </a:p>
          <a:p>
            <a:pPr lvl="1"/>
            <a:r>
              <a:rPr lang="en-US" dirty="0" smtClean="0"/>
              <a:t>Segments the disk request queue into </a:t>
            </a:r>
            <a:r>
              <a:rPr lang="en-US" dirty="0" err="1" smtClean="0"/>
              <a:t>subqueues</a:t>
            </a:r>
            <a:r>
              <a:rPr lang="en-US" dirty="0" smtClean="0"/>
              <a:t> of length N</a:t>
            </a:r>
          </a:p>
          <a:p>
            <a:pPr lvl="1"/>
            <a:r>
              <a:rPr lang="en-US" dirty="0" err="1" smtClean="0"/>
              <a:t>Subqueues</a:t>
            </a:r>
            <a:r>
              <a:rPr lang="en-US" dirty="0" smtClean="0"/>
              <a:t> are processed one at a time, using SCAN</a:t>
            </a:r>
          </a:p>
          <a:p>
            <a:pPr lvl="1"/>
            <a:r>
              <a:rPr lang="en-US" dirty="0" smtClean="0"/>
              <a:t>New requests added to other queue when a queue is being processed</a:t>
            </a:r>
          </a:p>
          <a:p>
            <a:pPr lvl="1"/>
            <a:r>
              <a:rPr lang="en-US" dirty="0"/>
              <a:t>If fewer than </a:t>
            </a:r>
            <a:r>
              <a:rPr lang="en-US" i="1" dirty="0"/>
              <a:t>N</a:t>
            </a:r>
            <a:r>
              <a:rPr lang="en-US" dirty="0"/>
              <a:t> requests are available at the end of a scan, all of them are processed with the next </a:t>
            </a:r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05497E-2385-46F5-8405-C0DF3F317495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78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Differences in I/O Devices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4D7B887D-2728-4110-B22E-87DB4FEF6A7D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70" y="1285128"/>
            <a:ext cx="829743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24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Scheduling Policies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-SCAN</a:t>
            </a:r>
          </a:p>
          <a:p>
            <a:pPr lvl="1"/>
            <a:r>
              <a:rPr lang="en-US" dirty="0"/>
              <a:t>Uses two </a:t>
            </a:r>
            <a:r>
              <a:rPr lang="en-US" dirty="0" err="1"/>
              <a:t>subqueues</a:t>
            </a:r>
            <a:endParaRPr lang="en-US" dirty="0"/>
          </a:p>
          <a:p>
            <a:pPr lvl="1"/>
            <a:r>
              <a:rPr lang="en-NZ" dirty="0"/>
              <a:t>When a scan begins, all of the requests are in one of the queues, with the other empty</a:t>
            </a:r>
          </a:p>
          <a:p>
            <a:pPr lvl="1"/>
            <a:r>
              <a:rPr lang="en-NZ" dirty="0"/>
              <a:t>During scan, all new requests are put into the other queue</a:t>
            </a:r>
          </a:p>
          <a:p>
            <a:pPr lvl="1"/>
            <a:r>
              <a:rPr lang="en-NZ" dirty="0"/>
              <a:t>Service of new requests is deferred until all of the old requests have been </a:t>
            </a:r>
            <a:r>
              <a:rPr lang="en-NZ" dirty="0" smtClean="0"/>
              <a:t>processed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CE05497E-2385-46F5-8405-C0DF3F317495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50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20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Disk Cache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mtClean="0"/>
              <a:t>Buffer in main memory for disk sectors</a:t>
            </a:r>
          </a:p>
          <a:p>
            <a:r>
              <a:rPr lang="en-GB" smtClean="0"/>
              <a:t>Contains a copy of some of the sectors on the disk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5A4010AA-89E9-4E88-8BCB-0778CABED34F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51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3483366"/>
              </p:ext>
            </p:extLst>
          </p:nvPr>
        </p:nvGraphicFramePr>
        <p:xfrm>
          <a:off x="173545" y="2753178"/>
          <a:ext cx="11844284" cy="330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484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Replacement - Least Recently Used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commonly used algorithm that deals with the design issue of replacement strategy</a:t>
            </a:r>
          </a:p>
          <a:p>
            <a:r>
              <a:rPr lang="en-GB" dirty="0" smtClean="0"/>
              <a:t>The block that has been in the cache the longest with no reference to it is replaced</a:t>
            </a:r>
          </a:p>
          <a:p>
            <a:r>
              <a:rPr lang="en-US" dirty="0"/>
              <a:t>A stack of pointers reference the </a:t>
            </a:r>
            <a:r>
              <a:rPr lang="en-US" dirty="0" smtClean="0"/>
              <a:t>cache</a:t>
            </a:r>
            <a:endParaRPr lang="en-GB" dirty="0" smtClean="0"/>
          </a:p>
          <a:p>
            <a:pPr lvl="1"/>
            <a:r>
              <a:rPr lang="en-GB" dirty="0" smtClean="0"/>
              <a:t>Most recently referenced block is on the top of the stack</a:t>
            </a:r>
          </a:p>
          <a:p>
            <a:pPr lvl="1"/>
            <a:r>
              <a:rPr lang="en-GB" dirty="0" smtClean="0"/>
              <a:t>When a block is referenced or brought into the cache, it is placed on the top of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5D72ED2-FA9E-42D7-96C4-6C78D4C13E81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52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6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Replacement - Least Recently Used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block on the bottom of the stack is removed when a new block is brought in</a:t>
            </a:r>
          </a:p>
          <a:p>
            <a:r>
              <a:rPr lang="en-GB" dirty="0" smtClean="0"/>
              <a:t>Blocks don’t actually move around in main memory</a:t>
            </a:r>
          </a:p>
          <a:p>
            <a:r>
              <a:rPr lang="en-GB" dirty="0" smtClean="0"/>
              <a:t>A stack of pointers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65D72ED2-FA9E-42D7-96C4-6C78D4C13E81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53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8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Replacement - Least Frequently Used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block that has experienced the fewest references is replaced</a:t>
            </a:r>
          </a:p>
          <a:p>
            <a:r>
              <a:rPr lang="en-GB" dirty="0" smtClean="0"/>
              <a:t>A counter is associated with each block</a:t>
            </a:r>
          </a:p>
          <a:p>
            <a:r>
              <a:rPr lang="en-GB" dirty="0" smtClean="0"/>
              <a:t>Counter is incremented each time block accessed</a:t>
            </a:r>
          </a:p>
          <a:p>
            <a:r>
              <a:rPr lang="en-GB" dirty="0" smtClean="0"/>
              <a:t>Block with smallest count is selected for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54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82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Replacement - Least Frequently Used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some blocks may be referenced many times in a short period of time and the reference count is misleading</a:t>
            </a:r>
          </a:p>
          <a:p>
            <a:r>
              <a:rPr lang="en-GB" dirty="0" smtClean="0"/>
              <a:t>To overcome: Frequency-based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55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3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Replacement – Frequency-based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Overcome problem in Least Frequently Used</a:t>
            </a:r>
          </a:p>
          <a:p>
            <a:r>
              <a:rPr lang="en-US" dirty="0" smtClean="0"/>
              <a:t>Blocks </a:t>
            </a:r>
            <a:r>
              <a:rPr lang="en-US" dirty="0"/>
              <a:t>are logically organized in a </a:t>
            </a:r>
            <a:r>
              <a:rPr lang="en-US" dirty="0" smtClean="0"/>
              <a:t>stack</a:t>
            </a:r>
          </a:p>
          <a:p>
            <a:pPr lvl="1"/>
            <a:r>
              <a:rPr lang="en-US" dirty="0"/>
              <a:t>certain portion of the top part of the stack is </a:t>
            </a:r>
            <a:r>
              <a:rPr lang="en-US" dirty="0" smtClean="0"/>
              <a:t>designated the </a:t>
            </a:r>
            <a:r>
              <a:rPr lang="en-US" dirty="0"/>
              <a:t>new section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cache </a:t>
            </a:r>
            <a:r>
              <a:rPr lang="en-US" dirty="0"/>
              <a:t>hit, the referenced block is moved to the </a:t>
            </a:r>
            <a:r>
              <a:rPr lang="en-US" dirty="0" smtClean="0"/>
              <a:t>top of </a:t>
            </a:r>
            <a:r>
              <a:rPr lang="en-US" dirty="0"/>
              <a:t>the </a:t>
            </a:r>
            <a:r>
              <a:rPr lang="en-US" dirty="0" smtClean="0"/>
              <a:t>stack</a:t>
            </a:r>
          </a:p>
          <a:p>
            <a:pPr lvl="1"/>
            <a:r>
              <a:rPr lang="en-US" dirty="0"/>
              <a:t>If the block was already in the new section, </a:t>
            </a:r>
            <a:r>
              <a:rPr lang="en-US" dirty="0" smtClean="0"/>
              <a:t>reference </a:t>
            </a:r>
            <a:r>
              <a:rPr lang="en-US" dirty="0"/>
              <a:t>count is </a:t>
            </a:r>
            <a:r>
              <a:rPr lang="en-US" dirty="0" smtClean="0"/>
              <a:t>not incremented, </a:t>
            </a:r>
            <a:r>
              <a:rPr lang="en-US" dirty="0"/>
              <a:t>otherwise it is incremented by 1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56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55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Replacement – Frequency-based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miss, the block with the </a:t>
            </a:r>
            <a:r>
              <a:rPr lang="en-US" dirty="0" smtClean="0"/>
              <a:t>smallest</a:t>
            </a:r>
            <a:r>
              <a:rPr lang="en-GB" dirty="0"/>
              <a:t> </a:t>
            </a:r>
            <a:r>
              <a:rPr lang="en-US" dirty="0"/>
              <a:t>reference count that is not in the new section is chosen for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event of a </a:t>
            </a:r>
            <a:r>
              <a:rPr lang="en-US" dirty="0" smtClean="0"/>
              <a:t>tie, the least recently </a:t>
            </a:r>
            <a:r>
              <a:rPr lang="en-US" dirty="0"/>
              <a:t>used </a:t>
            </a:r>
            <a:r>
              <a:rPr lang="en-US" dirty="0" smtClean="0"/>
              <a:t>block </a:t>
            </a:r>
            <a:r>
              <a:rPr lang="en-US" dirty="0"/>
              <a:t>is </a:t>
            </a:r>
            <a:r>
              <a:rPr lang="en-US" dirty="0" smtClean="0"/>
              <a:t>chosen.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57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/>
          <a:stretch/>
        </p:blipFill>
        <p:spPr>
          <a:xfrm>
            <a:off x="3769023" y="3591723"/>
            <a:ext cx="7868940" cy="30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36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Replacement – Frequency-based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with frequency-based:</a:t>
            </a:r>
          </a:p>
          <a:p>
            <a:pPr lvl="1"/>
            <a:r>
              <a:rPr lang="en-US" dirty="0"/>
              <a:t>The count remains at 1 as long as the block remains in the new </a:t>
            </a:r>
            <a:r>
              <a:rPr lang="en-US" dirty="0" smtClean="0"/>
              <a:t>section</a:t>
            </a:r>
          </a:p>
          <a:p>
            <a:pPr lvl="1"/>
            <a:r>
              <a:rPr lang="en-US" dirty="0"/>
              <a:t>Eventually the block ages out of the new section, with its count still at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Insufficient long </a:t>
            </a:r>
            <a:r>
              <a:rPr lang="en-US" dirty="0"/>
              <a:t>interval </a:t>
            </a:r>
            <a:r>
              <a:rPr lang="en-US" dirty="0" smtClean="0"/>
              <a:t>to </a:t>
            </a:r>
            <a:r>
              <a:rPr lang="en-US" dirty="0"/>
              <a:t>build up </a:t>
            </a:r>
            <a:r>
              <a:rPr lang="en-US" dirty="0" smtClean="0"/>
              <a:t>reference counts, the block is </a:t>
            </a:r>
            <a:r>
              <a:rPr lang="en-US" dirty="0"/>
              <a:t>very likely to be </a:t>
            </a:r>
            <a:r>
              <a:rPr lang="en-US" dirty="0" smtClean="0"/>
              <a:t>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58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24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Replacement – Frequency-based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Refined policy, </a:t>
            </a:r>
            <a:r>
              <a:rPr lang="en-US" dirty="0"/>
              <a:t>the </a:t>
            </a:r>
            <a:r>
              <a:rPr lang="en-US" dirty="0" smtClean="0"/>
              <a:t>stack is divided </a:t>
            </a:r>
            <a:r>
              <a:rPr lang="en-US" dirty="0"/>
              <a:t>into </a:t>
            </a:r>
            <a:r>
              <a:rPr lang="en-US" dirty="0" smtClean="0"/>
              <a:t>three sections: new, middle, and old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eference </a:t>
            </a:r>
            <a:r>
              <a:rPr lang="en-US" dirty="0"/>
              <a:t>counts are not </a:t>
            </a:r>
            <a:r>
              <a:rPr lang="en-US" dirty="0" smtClean="0"/>
              <a:t>incremented on </a:t>
            </a:r>
            <a:r>
              <a:rPr lang="en-US" dirty="0"/>
              <a:t>blocks in the new </a:t>
            </a:r>
            <a:r>
              <a:rPr lang="en-US" dirty="0" smtClean="0"/>
              <a:t>section.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blocks in the old section </a:t>
            </a:r>
            <a:r>
              <a:rPr lang="en-US" dirty="0" smtClean="0"/>
              <a:t>are eligible </a:t>
            </a:r>
            <a:r>
              <a:rPr lang="en-US" dirty="0"/>
              <a:t>for replacement.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E64AAD2-AA77-4452-ACE3-15A7F94C5F86}" type="slidenum">
              <a:rPr lang="en-GB" altLang="en-US" sz="11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59</a:t>
            </a:fld>
            <a:endParaRPr lang="en-GB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r="-1"/>
          <a:stretch/>
        </p:blipFill>
        <p:spPr>
          <a:xfrm>
            <a:off x="368568" y="4863750"/>
            <a:ext cx="11454238" cy="161234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39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Differences in I/O Devices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Application: </a:t>
            </a:r>
            <a:r>
              <a:rPr lang="en-US" dirty="0"/>
              <a:t>has an influence on the </a:t>
            </a:r>
            <a:r>
              <a:rPr lang="en-US" dirty="0" smtClean="0"/>
              <a:t>software and </a:t>
            </a:r>
            <a:r>
              <a:rPr lang="en-US" dirty="0"/>
              <a:t>policies in the OS and supporting </a:t>
            </a:r>
            <a:r>
              <a:rPr lang="en-US" dirty="0" smtClean="0"/>
              <a:t>utilities. Examples:</a:t>
            </a:r>
            <a:endParaRPr lang="en-GB" dirty="0" smtClean="0"/>
          </a:p>
          <a:p>
            <a:pPr lvl="1"/>
            <a:r>
              <a:rPr lang="en-GB" dirty="0" smtClean="0"/>
              <a:t>Disk used to store files requires file management software</a:t>
            </a:r>
          </a:p>
          <a:p>
            <a:pPr lvl="1"/>
            <a:r>
              <a:rPr lang="en-GB" dirty="0" smtClean="0"/>
              <a:t>Disk used to store virtual memory pages needs special hardware and software to support it</a:t>
            </a:r>
          </a:p>
          <a:p>
            <a:pPr lvl="1"/>
            <a:r>
              <a:rPr lang="en-GB" dirty="0" smtClean="0"/>
              <a:t>Terminal used by system administrator may have a higher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4D7B887D-2728-4110-B22E-87DB4FEF6A7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399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Differences in I/O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Complexity of control: </a:t>
            </a:r>
            <a:r>
              <a:rPr lang="en-NZ" dirty="0"/>
              <a:t>the effect on the </a:t>
            </a:r>
            <a:r>
              <a:rPr lang="en-NZ" dirty="0" smtClean="0"/>
              <a:t>OS is </a:t>
            </a:r>
            <a:r>
              <a:rPr lang="en-NZ" dirty="0"/>
              <a:t>filtered by the complexity of the I/O module </a:t>
            </a:r>
            <a:r>
              <a:rPr lang="en-NZ" dirty="0" smtClean="0"/>
              <a:t>that controls the device. Examples:</a:t>
            </a:r>
            <a:endParaRPr lang="en-GB" dirty="0" smtClean="0"/>
          </a:p>
          <a:p>
            <a:pPr lvl="1"/>
            <a:r>
              <a:rPr lang="en-GB" dirty="0" smtClean="0"/>
              <a:t>Printer – simple control interface</a:t>
            </a:r>
          </a:p>
          <a:p>
            <a:pPr lvl="1"/>
            <a:r>
              <a:rPr lang="en-GB" dirty="0" smtClean="0"/>
              <a:t>Disk – complex control interface</a:t>
            </a:r>
          </a:p>
          <a:p>
            <a:r>
              <a:rPr lang="en-GB" dirty="0" smtClean="0"/>
              <a:t>Unit of transfer</a:t>
            </a:r>
          </a:p>
          <a:p>
            <a:pPr lvl="1"/>
            <a:r>
              <a:rPr lang="en-GB" dirty="0" smtClean="0"/>
              <a:t>Data may be transferred as a stream of bytes (e.g. terminal I/O) or in larger blocks (e.g. disk I/O)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A04D1CB-408F-4C76-99B0-C183FBB5CABD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8194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Differences in I/O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representation</a:t>
            </a:r>
          </a:p>
          <a:p>
            <a:pPr lvl="1"/>
            <a:r>
              <a:rPr lang="en-NZ" dirty="0" smtClean="0"/>
              <a:t>Different </a:t>
            </a:r>
            <a:r>
              <a:rPr lang="en-NZ" dirty="0"/>
              <a:t>data encoding schemes are used by different devices</a:t>
            </a:r>
            <a:endParaRPr lang="en-US" dirty="0"/>
          </a:p>
          <a:p>
            <a:r>
              <a:rPr lang="en-GB" dirty="0" smtClean="0"/>
              <a:t>Error conditions</a:t>
            </a:r>
          </a:p>
          <a:p>
            <a:pPr lvl="1"/>
            <a:r>
              <a:rPr lang="en-NZ" dirty="0"/>
              <a:t>the nature of errors, the way in which they are reported, their consequences, and </a:t>
            </a:r>
            <a:r>
              <a:rPr lang="en-NZ" dirty="0" smtClean="0"/>
              <a:t>the available </a:t>
            </a:r>
            <a:r>
              <a:rPr lang="en-NZ" dirty="0"/>
              <a:t>range of responses differs from one device to another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1A04D1CB-408F-4C76-99B0-C183FBB5CABD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6109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Functions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 </a:t>
            </a:r>
            <a:r>
              <a:rPr lang="en-US" dirty="0"/>
              <a:t>techniques for performing </a:t>
            </a:r>
            <a:r>
              <a:rPr lang="en-US" dirty="0" smtClean="0"/>
              <a:t>I/O</a:t>
            </a:r>
          </a:p>
          <a:p>
            <a:pPr lvl="1"/>
            <a:r>
              <a:rPr lang="en-GB" dirty="0"/>
              <a:t>Programmed </a:t>
            </a:r>
            <a:r>
              <a:rPr lang="en-GB" dirty="0" smtClean="0"/>
              <a:t>I/O</a:t>
            </a:r>
          </a:p>
          <a:p>
            <a:pPr lvl="2"/>
            <a:r>
              <a:rPr lang="en-US" dirty="0" smtClean="0"/>
              <a:t>processor </a:t>
            </a:r>
            <a:r>
              <a:rPr lang="en-US" dirty="0"/>
              <a:t>issues an I/O command on behalf of a process to an I/O module; that process then busy waits for the operation to be completed before </a:t>
            </a:r>
            <a:r>
              <a:rPr lang="en-US" dirty="0" smtClean="0"/>
              <a:t>proceeding</a:t>
            </a:r>
          </a:p>
          <a:p>
            <a:pPr lvl="1"/>
            <a:r>
              <a:rPr lang="en-US" dirty="0"/>
              <a:t>Interrupt-driven I/O</a:t>
            </a:r>
          </a:p>
          <a:p>
            <a:pPr lvl="2"/>
            <a:r>
              <a:rPr lang="en-US" dirty="0"/>
              <a:t>processor issues an I/O command on behalf of a </a:t>
            </a:r>
            <a:r>
              <a:rPr lang="en-US" dirty="0" smtClean="0"/>
              <a:t>process</a:t>
            </a:r>
          </a:p>
          <a:p>
            <a:pPr lvl="3"/>
            <a:r>
              <a:rPr lang="en-US" dirty="0"/>
              <a:t>if </a:t>
            </a:r>
            <a:r>
              <a:rPr lang="en-US" dirty="0" smtClean="0"/>
              <a:t>blocking </a:t>
            </a:r>
            <a:r>
              <a:rPr lang="en-US" dirty="0"/>
              <a:t>– </a:t>
            </a:r>
            <a:r>
              <a:rPr lang="en-US" dirty="0" smtClean="0"/>
              <a:t>OS will </a:t>
            </a:r>
            <a:r>
              <a:rPr lang="en-US" dirty="0"/>
              <a:t>put the current process in a blocked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202605E5-4E40-47C1-ABEF-869E007CF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8358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5966</TotalTime>
  <Words>2701</Words>
  <Application>Microsoft Office PowerPoint</Application>
  <PresentationFormat>Widescreen</PresentationFormat>
  <Paragraphs>507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MS Gothic</vt:lpstr>
      <vt:lpstr>Arial</vt:lpstr>
      <vt:lpstr>Times New Roman</vt:lpstr>
      <vt:lpstr>Tw Cen MT</vt:lpstr>
      <vt:lpstr>Droplet</vt:lpstr>
      <vt:lpstr>Chapter 11</vt:lpstr>
      <vt:lpstr>Categories of I/O Devices</vt:lpstr>
      <vt:lpstr>Categories of I/O Devices</vt:lpstr>
      <vt:lpstr>Differences in I/O Devices</vt:lpstr>
      <vt:lpstr>Differences in I/O Devices</vt:lpstr>
      <vt:lpstr>Differences in I/O Devices</vt:lpstr>
      <vt:lpstr>Differences in I/O Devices</vt:lpstr>
      <vt:lpstr>Differences in I/O Devices</vt:lpstr>
      <vt:lpstr>I/O Functions</vt:lpstr>
      <vt:lpstr>I/O Functions</vt:lpstr>
      <vt:lpstr>I/O Techniques</vt:lpstr>
      <vt:lpstr>Evolution of the I/O Function</vt:lpstr>
      <vt:lpstr>Evolution of the I/O Function</vt:lpstr>
      <vt:lpstr>Evolution of the I/O Function</vt:lpstr>
      <vt:lpstr>Direct Memory Access</vt:lpstr>
      <vt:lpstr>Direct Memory Access</vt:lpstr>
      <vt:lpstr>Direct Memory Access</vt:lpstr>
      <vt:lpstr>Direct Memory Access</vt:lpstr>
      <vt:lpstr>Direct Memory Access</vt:lpstr>
      <vt:lpstr>Direct Memory Access</vt:lpstr>
      <vt:lpstr>Direct Memory Access</vt:lpstr>
      <vt:lpstr>Operating System Design Issues</vt:lpstr>
      <vt:lpstr>Operating System Design Issues</vt:lpstr>
      <vt:lpstr>Operating System Design Issues</vt:lpstr>
      <vt:lpstr>Logical Structure of I/O Function </vt:lpstr>
      <vt:lpstr>Logical Structure of I/O Function </vt:lpstr>
      <vt:lpstr>Logical Structure of I/O Function </vt:lpstr>
      <vt:lpstr>Logical Structure of I/O Function </vt:lpstr>
      <vt:lpstr>Logical Structure of I/O Function </vt:lpstr>
      <vt:lpstr>Logical Structure of I/O Function </vt:lpstr>
      <vt:lpstr>Buffering</vt:lpstr>
      <vt:lpstr>Buffering</vt:lpstr>
      <vt:lpstr>Single Buffer</vt:lpstr>
      <vt:lpstr>Single Buffer</vt:lpstr>
      <vt:lpstr>Single Buffer</vt:lpstr>
      <vt:lpstr>Double Buffer</vt:lpstr>
      <vt:lpstr>Circular Buffer</vt:lpstr>
      <vt:lpstr>Disk Performance Parameters</vt:lpstr>
      <vt:lpstr>Disk Performance Parameters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Scheduling Policies</vt:lpstr>
      <vt:lpstr>Disk Cache</vt:lpstr>
      <vt:lpstr>Replacement - Least Recently Used</vt:lpstr>
      <vt:lpstr>Replacement - Least Recently Used</vt:lpstr>
      <vt:lpstr>Replacement - Least Frequently Used</vt:lpstr>
      <vt:lpstr>Replacement - Least Frequently Used</vt:lpstr>
      <vt:lpstr>Replacement – Frequency-based</vt:lpstr>
      <vt:lpstr>Replacement – Frequency-based</vt:lpstr>
      <vt:lpstr>Replacement – Frequency-based</vt:lpstr>
      <vt:lpstr>Replacement – Frequency-based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673</cp:revision>
  <dcterms:created xsi:type="dcterms:W3CDTF">1999-06-26T21:48:38Z</dcterms:created>
  <dcterms:modified xsi:type="dcterms:W3CDTF">2017-08-08T15:34:05Z</dcterms:modified>
</cp:coreProperties>
</file>