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5" r:id="rId14"/>
    <p:sldId id="276" r:id="rId15"/>
    <p:sldId id="277" r:id="rId16"/>
    <p:sldId id="278" r:id="rId17"/>
    <p:sldId id="279" r:id="rId18"/>
    <p:sldId id="280" r:id="rId19"/>
    <p:sldId id="274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1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501" y="154059"/>
            <a:ext cx="11845000" cy="1282856"/>
          </a:xfrm>
        </p:spPr>
        <p:txBody>
          <a:bodyPr lIns="45720" rIns="45720">
            <a:normAutofit/>
          </a:bodyPr>
          <a:lstStyle>
            <a:lvl1pPr>
              <a:defRPr sz="40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73545" y="1436916"/>
            <a:ext cx="11844284" cy="5065484"/>
          </a:xfrm>
        </p:spPr>
        <p:txBody>
          <a:bodyPr lIns="45720" rIns="45720"/>
          <a:lstStyle>
            <a:lvl1pPr>
              <a:lnSpc>
                <a:spcPct val="100000"/>
              </a:lnSpc>
              <a:spcBef>
                <a:spcPts val="0"/>
              </a:spcBef>
              <a:defRPr sz="36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28600">
              <a:lnSpc>
                <a:spcPct val="100000"/>
              </a:lnSpc>
              <a:spcBef>
                <a:spcPts val="0"/>
              </a:spcBef>
              <a:defRPr sz="3200" cap="none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228600">
              <a:lnSpc>
                <a:spcPct val="100000"/>
              </a:lnSpc>
              <a:spcBef>
                <a:spcPts val="0"/>
              </a:spcBef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defRPr sz="2600" cap="none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28600">
              <a:lnSpc>
                <a:spcPct val="100000"/>
              </a:lnSpc>
              <a:spcBef>
                <a:spcPts val="0"/>
              </a:spcBef>
              <a:defRPr sz="2400" cap="none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6286" y="6502400"/>
            <a:ext cx="551543" cy="300037"/>
          </a:xfrm>
        </p:spPr>
        <p:txBody>
          <a:bodyPr lIns="18288" tIns="18288" rIns="18288" bIns="18288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3501" y="1448628"/>
            <a:ext cx="1184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971259"/>
          </a:xfrm>
        </p:spPr>
        <p:txBody>
          <a:bodyPr anchor="ctr" anchorCtr="0"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799823"/>
            <a:ext cx="10351752" cy="22258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mware.com/en/web/vmware/free#desktop_end_user_computing/vmware_player/7_0|PLAYER-714|product_downloads" TargetMode="External"/><Relationship Id="rId2" Type="http://schemas.openxmlformats.org/officeDocument/2006/relationships/hyperlink" Target="https://my.vmware.com/en/web/vmware/free#desktop_end_user_computing/vmware_workstation_player/12_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wiki/Download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lementary.io/" TargetMode="External"/><Relationship Id="rId2" Type="http://schemas.openxmlformats.org/officeDocument/2006/relationships/hyperlink" Target="https://www.ubuntu.com/download/deskt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fedora.org/en/workstation/download/" TargetMode="External"/><Relationship Id="rId4" Type="http://schemas.openxmlformats.org/officeDocument/2006/relationships/hyperlink" Target="https://software.opensuse.org/422/e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UECS2103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Operating Systems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42296" y="1474493"/>
            <a:ext cx="5234430" cy="5065486"/>
            <a:chOff x="815" y="509"/>
            <a:chExt cx="3718" cy="3598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15" y="509"/>
              <a:ext cx="3718" cy="3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7FE14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43BFD"/>
                </a:buClr>
                <a:buFont typeface="Wingdings" panose="05000000000000000000" pitchFamily="2" charset="2"/>
                <a:buChar char="ª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7FE14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428" r="58150" b="55992"/>
            <a:stretch>
              <a:fillRect/>
            </a:stretch>
          </p:blipFill>
          <p:spPr bwMode="auto">
            <a:xfrm>
              <a:off x="828" y="515"/>
              <a:ext cx="1790" cy="1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82" t="1257" r="5795" b="43489"/>
            <a:stretch>
              <a:fillRect/>
            </a:stretch>
          </p:blipFill>
          <p:spPr bwMode="auto">
            <a:xfrm>
              <a:off x="3320" y="519"/>
              <a:ext cx="1199" cy="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0" t="50504" r="60208" b="18484"/>
            <a:stretch>
              <a:fillRect/>
            </a:stretch>
          </p:blipFill>
          <p:spPr bwMode="auto">
            <a:xfrm>
              <a:off x="932" y="2632"/>
              <a:ext cx="1581" cy="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AutoShape 7"/>
            <p:cNvCxnSpPr>
              <a:cxnSpLocks noChangeShapeType="1"/>
            </p:cNvCxnSpPr>
            <p:nvPr/>
          </p:nvCxnSpPr>
          <p:spPr bwMode="auto">
            <a:xfrm flipH="1">
              <a:off x="2513" y="1515"/>
              <a:ext cx="105" cy="1845"/>
            </a:xfrm>
            <a:prstGeom prst="bentConnector3">
              <a:avLst>
                <a:gd name="adj1" fmla="val -330477"/>
              </a:avLst>
            </a:prstGeom>
            <a:noFill/>
            <a:ln w="57150">
              <a:solidFill>
                <a:srgbClr val="000000"/>
              </a:solidFill>
              <a:miter lim="800000"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2962" y="1833"/>
              <a:ext cx="359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73286" y="1489155"/>
            <a:ext cx="5538757" cy="5013245"/>
          </a:xfrm>
          <a:prstGeom prst="rect">
            <a:avLst/>
          </a:prstGeom>
          <a:solidFill>
            <a:srgbClr val="5252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0" bIns="0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7FE14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43BFD"/>
              </a:buClr>
              <a:buFont typeface="Wingdings" panose="05000000000000000000" pitchFamily="2" charset="2"/>
              <a:buChar char="ª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7FE14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PC	: Program counter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IR	: Instruction register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MAR	: Memory address register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MBR	: Memory buffer register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I/O AR : I/O address register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I/O BR : I/O buffer register</a:t>
            </a:r>
          </a:p>
        </p:txBody>
      </p:sp>
    </p:spTree>
    <p:extLst>
      <p:ext uri="{BB962C8B-B14F-4D97-AF65-F5344CB8AC3E}">
        <p14:creationId xmlns:p14="http://schemas.microsoft.com/office/powerpoint/2010/main" val="36791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PC - </a:t>
            </a:r>
            <a:r>
              <a:rPr lang="en-US" dirty="0"/>
              <a:t>Contains the address of an instruction to be </a:t>
            </a:r>
            <a:r>
              <a:rPr lang="en-US" dirty="0" smtClean="0"/>
              <a:t>fetched</a:t>
            </a:r>
          </a:p>
          <a:p>
            <a:r>
              <a:rPr lang="en-US" dirty="0" smtClean="0"/>
              <a:t>IR - </a:t>
            </a:r>
            <a:r>
              <a:rPr lang="en-US" dirty="0"/>
              <a:t>Contains the instruction most recently fetched</a:t>
            </a:r>
            <a:endParaRPr lang="en-US" dirty="0" smtClean="0"/>
          </a:p>
          <a:p>
            <a:r>
              <a:rPr lang="en-US" dirty="0" smtClean="0"/>
              <a:t>MAR - </a:t>
            </a:r>
            <a:r>
              <a:rPr lang="en-US" dirty="0"/>
              <a:t>Specifies the address for the next read or </a:t>
            </a:r>
            <a:r>
              <a:rPr lang="en-US" dirty="0" smtClean="0"/>
              <a:t>write</a:t>
            </a:r>
          </a:p>
          <a:p>
            <a:r>
              <a:rPr lang="en-US" dirty="0" smtClean="0"/>
              <a:t>MBR - </a:t>
            </a:r>
            <a:r>
              <a:rPr lang="en-US" dirty="0"/>
              <a:t>Contains data written into memory or receives data read from </a:t>
            </a:r>
            <a:r>
              <a:rPr lang="en-US" dirty="0" smtClean="0"/>
              <a:t>memory</a:t>
            </a:r>
          </a:p>
          <a:p>
            <a:r>
              <a:rPr lang="en-US" dirty="0"/>
              <a:t>I/O address register – specifies a particular I/O </a:t>
            </a:r>
            <a:r>
              <a:rPr lang="en-US" dirty="0" smtClean="0"/>
              <a:t>device</a:t>
            </a:r>
          </a:p>
          <a:p>
            <a:r>
              <a:rPr lang="en-US" dirty="0"/>
              <a:t>I/O buffer register – for exchanging data between I/O module and the processor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8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steps</a:t>
            </a:r>
          </a:p>
          <a:p>
            <a:pPr lvl="1">
              <a:defRPr/>
            </a:pPr>
            <a:r>
              <a:rPr lang="en-US" dirty="0"/>
              <a:t>Processor reads (fetches) instructions from </a:t>
            </a:r>
            <a:r>
              <a:rPr lang="en-US" dirty="0" smtClean="0"/>
              <a:t>memory (based on address stored in PC), </a:t>
            </a:r>
            <a:r>
              <a:rPr lang="en-US" dirty="0"/>
              <a:t>one at a </a:t>
            </a:r>
            <a:r>
              <a:rPr lang="en-US" dirty="0" smtClean="0"/>
              <a:t>time, and </a:t>
            </a:r>
            <a:r>
              <a:rPr lang="en-US" dirty="0"/>
              <a:t>placed in </a:t>
            </a:r>
            <a:r>
              <a:rPr lang="en-US" dirty="0" smtClean="0"/>
              <a:t>IR</a:t>
            </a:r>
            <a:endParaRPr lang="en-US" dirty="0"/>
          </a:p>
          <a:p>
            <a:pPr lvl="1">
              <a:defRPr/>
            </a:pPr>
            <a:r>
              <a:rPr lang="en-US" dirty="0"/>
              <a:t>Processor executes each instruction</a:t>
            </a:r>
          </a:p>
          <a:p>
            <a:r>
              <a:rPr lang="en-US" i="1" dirty="0"/>
              <a:t>Instruction cycle</a:t>
            </a:r>
            <a:r>
              <a:rPr lang="en-US" dirty="0"/>
              <a:t> – the processing required for a single </a:t>
            </a:r>
            <a:r>
              <a:rPr lang="en-US" dirty="0" smtClean="0"/>
              <a:t>instruction</a:t>
            </a:r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091267" y="4158641"/>
            <a:ext cx="8589202" cy="2396430"/>
            <a:chOff x="390" y="1881"/>
            <a:chExt cx="5025" cy="140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" t="6679" r="1006" b="41344"/>
            <a:stretch>
              <a:fillRect/>
            </a:stretch>
          </p:blipFill>
          <p:spPr bwMode="auto">
            <a:xfrm>
              <a:off x="390" y="1881"/>
              <a:ext cx="5025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" t="91324" r="1006" b="298"/>
            <a:stretch>
              <a:fillRect/>
            </a:stretch>
          </p:blipFill>
          <p:spPr bwMode="auto">
            <a:xfrm>
              <a:off x="390" y="3086"/>
              <a:ext cx="5025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12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Action of an instruction can be categorised into</a:t>
            </a:r>
          </a:p>
          <a:p>
            <a:pPr lvl="1">
              <a:defRPr/>
            </a:pPr>
            <a:r>
              <a:rPr lang="en-US" dirty="0" smtClean="0"/>
              <a:t>Processor-memory - transfer </a:t>
            </a:r>
            <a:r>
              <a:rPr lang="en-US" dirty="0"/>
              <a:t>data between processor and memory</a:t>
            </a:r>
          </a:p>
          <a:p>
            <a:pPr lvl="1">
              <a:defRPr/>
            </a:pPr>
            <a:r>
              <a:rPr lang="en-US" dirty="0" smtClean="0"/>
              <a:t>Processor-I/O - data </a:t>
            </a:r>
            <a:r>
              <a:rPr lang="en-US" dirty="0"/>
              <a:t>transferred to or from a peripheral device</a:t>
            </a:r>
          </a:p>
          <a:p>
            <a:pPr lvl="1">
              <a:defRPr/>
            </a:pPr>
            <a:r>
              <a:rPr lang="en-US" dirty="0"/>
              <a:t>Data </a:t>
            </a:r>
            <a:r>
              <a:rPr lang="en-US" dirty="0" smtClean="0"/>
              <a:t>processing - arithmetic </a:t>
            </a:r>
            <a:r>
              <a:rPr lang="en-US" dirty="0"/>
              <a:t>or logic operation on data</a:t>
            </a:r>
          </a:p>
          <a:p>
            <a:pPr lvl="1">
              <a:defRPr/>
            </a:pPr>
            <a:r>
              <a:rPr lang="en-US" dirty="0" smtClean="0"/>
              <a:t>Control - alter </a:t>
            </a:r>
            <a:r>
              <a:rPr lang="en-US" dirty="0"/>
              <a:t>sequence of execution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541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</a:t>
            </a:r>
            <a:r>
              <a:rPr lang="en-US" dirty="0" smtClean="0"/>
              <a:t>Execution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6" b="62973"/>
          <a:stretch/>
        </p:blipFill>
        <p:spPr>
          <a:xfrm>
            <a:off x="2801946" y="2962361"/>
            <a:ext cx="6823075" cy="10584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" b="84372"/>
          <a:stretch/>
        </p:blipFill>
        <p:spPr>
          <a:xfrm>
            <a:off x="2802618" y="1684707"/>
            <a:ext cx="6823075" cy="107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1" b="39914"/>
          <a:stretch/>
        </p:blipFill>
        <p:spPr>
          <a:xfrm>
            <a:off x="2801946" y="4020854"/>
            <a:ext cx="6823075" cy="12150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6" b="16155"/>
          <a:stretch/>
        </p:blipFill>
        <p:spPr>
          <a:xfrm>
            <a:off x="2801946" y="5235880"/>
            <a:ext cx="6823075" cy="12526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</a:t>
            </a:r>
            <a:r>
              <a:rPr lang="en-US" dirty="0" smtClean="0"/>
              <a:t>Execution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PC (Program Counter) contains 300, address of 1</a:t>
            </a:r>
            <a:r>
              <a:rPr lang="en-US" baseline="30000" dirty="0"/>
              <a:t>st</a:t>
            </a:r>
            <a:r>
              <a:rPr lang="en-US" dirty="0"/>
              <a:t> instruction (in hexadecimal, 1940). The instruction is loaded into the instruction register (IR) and the PC increased by 1)</a:t>
            </a:r>
          </a:p>
          <a:p>
            <a:endParaRPr lang="en-GB" dirty="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3072" r="4637" b="72105"/>
          <a:stretch>
            <a:fillRect/>
          </a:stretch>
        </p:blipFill>
        <p:spPr>
          <a:xfrm>
            <a:off x="2655574" y="3869064"/>
            <a:ext cx="6880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</a:t>
            </a:r>
            <a:r>
              <a:rPr lang="en-US" dirty="0" smtClean="0"/>
              <a:t>Execution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4 bits (1</a:t>
            </a:r>
            <a:r>
              <a:rPr lang="en-US" baseline="30000" dirty="0"/>
              <a:t>st</a:t>
            </a:r>
            <a:r>
              <a:rPr lang="en-US" dirty="0"/>
              <a:t> hexadecimal digit) indicate the AC to be loaded from memory (address  940, the remaining 12 bits or 3 hexadecimal digits)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3072" r="4637" b="72105"/>
          <a:stretch>
            <a:fillRect/>
          </a:stretch>
        </p:blipFill>
        <p:spPr>
          <a:xfrm>
            <a:off x="2655574" y="3142554"/>
            <a:ext cx="6880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6" b="22900"/>
          <a:stretch/>
        </p:blipFill>
        <p:spPr>
          <a:xfrm>
            <a:off x="2655572" y="5720130"/>
            <a:ext cx="6880228" cy="775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</a:t>
            </a:r>
            <a:r>
              <a:rPr lang="en-US" dirty="0" smtClean="0"/>
              <a:t>Execution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Next instruction (5941) fetched and PC incremented</a:t>
            </a:r>
            <a:r>
              <a:rPr lang="en-US" dirty="0" smtClean="0"/>
              <a:t>.</a:t>
            </a:r>
          </a:p>
          <a:p>
            <a:r>
              <a:rPr lang="en-US" dirty="0"/>
              <a:t>Old contents of AC and contents of location 941 are added and result stored in AC.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6" b="22900"/>
          <a:stretch/>
        </p:blipFill>
        <p:spPr>
          <a:xfrm>
            <a:off x="2655572" y="5720130"/>
            <a:ext cx="6880228" cy="775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27515" r="4637" b="47426"/>
          <a:stretch>
            <a:fillRect/>
          </a:stretch>
        </p:blipFill>
        <p:spPr>
          <a:xfrm>
            <a:off x="2655572" y="3114588"/>
            <a:ext cx="6880225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</a:t>
            </a:r>
            <a:r>
              <a:rPr lang="en-US" dirty="0" smtClean="0"/>
              <a:t>Execution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Next instruction (2941) fetched and PC incremented</a:t>
            </a:r>
            <a:r>
              <a:rPr lang="en-US" dirty="0" smtClean="0"/>
              <a:t>.</a:t>
            </a:r>
          </a:p>
          <a:p>
            <a:r>
              <a:rPr lang="en-US" dirty="0"/>
              <a:t>Contents of AC are stored in location 941.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6" b="22900"/>
          <a:stretch/>
        </p:blipFill>
        <p:spPr>
          <a:xfrm>
            <a:off x="2655572" y="5720130"/>
            <a:ext cx="6880228" cy="775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52321" r="4637" b="22777"/>
          <a:stretch>
            <a:fillRect/>
          </a:stretch>
        </p:blipFill>
        <p:spPr>
          <a:xfrm>
            <a:off x="2655572" y="2717914"/>
            <a:ext cx="6880225" cy="250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5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Interrupt the normal sequencing of the processor </a:t>
            </a:r>
            <a:r>
              <a:rPr lang="en-US" dirty="0" smtClean="0"/>
              <a:t>to improve </a:t>
            </a:r>
            <a:r>
              <a:rPr lang="en-US" dirty="0"/>
              <a:t>the </a:t>
            </a:r>
            <a:r>
              <a:rPr lang="en-US" dirty="0" err="1" smtClean="0"/>
              <a:t>utilisation</a:t>
            </a:r>
            <a:r>
              <a:rPr lang="en-US" dirty="0" smtClean="0"/>
              <a:t> </a:t>
            </a:r>
            <a:r>
              <a:rPr lang="en-US" dirty="0"/>
              <a:t>of processor</a:t>
            </a:r>
          </a:p>
          <a:p>
            <a:pPr>
              <a:defRPr/>
            </a:pPr>
            <a:r>
              <a:rPr lang="en-US" dirty="0"/>
              <a:t>Most I/O devices are slower than the processor</a:t>
            </a:r>
          </a:p>
          <a:p>
            <a:pPr lvl="1">
              <a:defRPr/>
            </a:pPr>
            <a:r>
              <a:rPr lang="en-US" dirty="0"/>
              <a:t>Processor must pause to wait for device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8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Mr. </a:t>
            </a:r>
            <a:r>
              <a:rPr lang="en-GB" dirty="0" err="1"/>
              <a:t>Sor</a:t>
            </a:r>
            <a:r>
              <a:rPr lang="en-GB" dirty="0"/>
              <a:t> Kean </a:t>
            </a:r>
            <a:r>
              <a:rPr lang="en-GB" dirty="0" smtClean="0"/>
              <a:t>Vee</a:t>
            </a:r>
          </a:p>
          <a:p>
            <a:pPr marL="0" indent="0" algn="ctr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sorkv@utar.edu.my</a:t>
            </a:r>
          </a:p>
          <a:p>
            <a:pPr marL="0" indent="0" algn="ctr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016-2927502</a:t>
            </a:r>
          </a:p>
          <a:p>
            <a:pPr marL="0" indent="0" algn="ctr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Room: Level 8, FE33(1)</a:t>
            </a:r>
            <a:br>
              <a:rPr lang="en-GB" dirty="0"/>
            </a:br>
            <a:r>
              <a:rPr lang="en-GB" dirty="0"/>
              <a:t>Zone 1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467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 flow without interrupt </a:t>
            </a: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" t="1059" r="3773" b="7465"/>
          <a:stretch>
            <a:fillRect/>
          </a:stretch>
        </p:blipFill>
        <p:spPr>
          <a:xfrm>
            <a:off x="6991016" y="1552993"/>
            <a:ext cx="2691602" cy="525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 flow with interrupt </a:t>
            </a:r>
            <a:endParaRPr lang="en-GB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2"/>
          <a:stretch>
            <a:fillRect/>
          </a:stretch>
        </p:blipFill>
        <p:spPr>
          <a:xfrm>
            <a:off x="6269388" y="1602500"/>
            <a:ext cx="2829142" cy="519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4431" r="4776" b="16415"/>
          <a:stretch>
            <a:fillRect/>
          </a:stretch>
        </p:blipFill>
        <p:spPr bwMode="auto">
          <a:xfrm>
            <a:off x="366974" y="2640274"/>
            <a:ext cx="534352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2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Processor checks for interrupts</a:t>
            </a:r>
          </a:p>
          <a:p>
            <a:pPr lvl="1">
              <a:defRPr/>
            </a:pPr>
            <a:r>
              <a:rPr lang="en-US" sz="3400" dirty="0"/>
              <a:t>If no interrupts, fetch the next instruction for the current program</a:t>
            </a:r>
          </a:p>
          <a:p>
            <a:pPr lvl="1">
              <a:defRPr/>
            </a:pPr>
            <a:r>
              <a:rPr lang="en-US" sz="3400" dirty="0"/>
              <a:t>If an interrupt is pending, suspend execution of the current program, and execute the interrupt-handler routine</a:t>
            </a:r>
          </a:p>
          <a:p>
            <a:pPr>
              <a:defRPr/>
            </a:pPr>
            <a:endParaRPr lang="en-GB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t="3029" r="1859" b="17482"/>
          <a:stretch>
            <a:fillRect/>
          </a:stretch>
        </p:blipFill>
        <p:spPr bwMode="auto">
          <a:xfrm>
            <a:off x="3064388" y="4119448"/>
            <a:ext cx="6062598" cy="262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5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Interrupts classes</a:t>
            </a:r>
            <a:endParaRPr lang="en-US" dirty="0"/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19196" r="4782" b="4370"/>
          <a:stretch>
            <a:fillRect/>
          </a:stretch>
        </p:blipFill>
        <p:spPr>
          <a:xfrm>
            <a:off x="195323" y="2041828"/>
            <a:ext cx="11800728" cy="457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8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Occurs </a:t>
            </a:r>
            <a:r>
              <a:rPr lang="en-US" altLang="en-US" dirty="0"/>
              <a:t>after instruction at location </a:t>
            </a:r>
            <a:r>
              <a:rPr lang="en-US" altLang="en-US" i="1" dirty="0"/>
              <a:t>N</a:t>
            </a:r>
            <a:endParaRPr lang="en-GB" alt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" b="11037"/>
          <a:stretch>
            <a:fillRect/>
          </a:stretch>
        </p:blipFill>
        <p:spPr>
          <a:xfrm>
            <a:off x="8152371" y="66376"/>
            <a:ext cx="3321469" cy="671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Return from interrupt</a:t>
            </a:r>
            <a:endParaRPr lang="en-GB" alt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" b="9050"/>
          <a:stretch>
            <a:fillRect/>
          </a:stretch>
        </p:blipFill>
        <p:spPr>
          <a:xfrm>
            <a:off x="7376092" y="145166"/>
            <a:ext cx="3058090" cy="65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Multiple interrupts</a:t>
            </a:r>
            <a:endParaRPr lang="en-GB" alt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" t="2728" r="1895" b="24158"/>
          <a:stretch>
            <a:fillRect/>
          </a:stretch>
        </p:blipFill>
        <p:spPr bwMode="auto">
          <a:xfrm>
            <a:off x="4083485" y="1569969"/>
            <a:ext cx="8061456" cy="520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35501" y="6270328"/>
            <a:ext cx="4943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7FE14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43BFD"/>
              </a:buClr>
              <a:buFont typeface="Wingdings" panose="05000000000000000000" pitchFamily="2" charset="2"/>
              <a:buChar char="ª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7FE14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/>
              <a:t>Priority: printer &lt; disk &lt; comm. line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98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A program that controls the execution of application programs</a:t>
            </a:r>
          </a:p>
          <a:p>
            <a:r>
              <a:rPr lang="en-US" altLang="en-US" dirty="0"/>
              <a:t>An interface between applications and hardware</a:t>
            </a:r>
          </a:p>
          <a:p>
            <a:r>
              <a:rPr lang="en-US" altLang="en-US" dirty="0"/>
              <a:t>Exploits the hardware resources of one or more processors</a:t>
            </a:r>
          </a:p>
          <a:p>
            <a:r>
              <a:rPr lang="en-US" altLang="en-US" dirty="0"/>
              <a:t>Provides </a:t>
            </a:r>
            <a:r>
              <a:rPr lang="en-US" altLang="en-US" dirty="0" smtClean="0"/>
              <a:t>services </a:t>
            </a:r>
            <a:r>
              <a:rPr lang="en-US" altLang="en-US" dirty="0"/>
              <a:t>to system users</a:t>
            </a:r>
          </a:p>
          <a:p>
            <a:r>
              <a:rPr lang="en-US" altLang="en-US" dirty="0"/>
              <a:t>Manages secondary memory and I/O </a:t>
            </a:r>
            <a:r>
              <a:rPr lang="en-US" altLang="en-US" dirty="0" smtClean="0"/>
              <a:t>devices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91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1369" r="13176" b="17868"/>
          <a:stretch>
            <a:fillRect/>
          </a:stretch>
        </p:blipFill>
        <p:spPr>
          <a:xfrm>
            <a:off x="3770746" y="1518674"/>
            <a:ext cx="4649882" cy="5276696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0845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 smtClean="0"/>
              <a:t>Kernel</a:t>
            </a:r>
          </a:p>
          <a:p>
            <a:pPr lvl="1"/>
            <a:r>
              <a:rPr lang="en-US" altLang="en-US" sz="3400" dirty="0"/>
              <a:t>Portion of operating system that is in main memory</a:t>
            </a:r>
          </a:p>
          <a:p>
            <a:pPr lvl="1"/>
            <a:r>
              <a:rPr lang="en-US" altLang="en-US" sz="3400" dirty="0"/>
              <a:t>Contains most frequently used functions</a:t>
            </a:r>
          </a:p>
          <a:p>
            <a:pPr lvl="1"/>
            <a:r>
              <a:rPr lang="en-US" altLang="en-US" sz="3400" dirty="0"/>
              <a:t>Also called the </a:t>
            </a:r>
            <a:r>
              <a:rPr lang="en-US" altLang="en-US" sz="3400" dirty="0" smtClean="0"/>
              <a:t>nucleus</a:t>
            </a:r>
            <a:endParaRPr lang="en-US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0596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Operating Systems: Internals and Design Principles, 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Ed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William Stallings, Prentice Hall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5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 smtClean="0"/>
              <a:t>Server operating system</a:t>
            </a:r>
          </a:p>
          <a:p>
            <a:r>
              <a:rPr lang="en-US" altLang="en-US" dirty="0" smtClean="0"/>
              <a:t>Real-time </a:t>
            </a:r>
            <a:r>
              <a:rPr lang="en-US" altLang="en-US" dirty="0"/>
              <a:t>operating </a:t>
            </a:r>
            <a:r>
              <a:rPr lang="en-US" altLang="en-US" dirty="0" smtClean="0"/>
              <a:t>system</a:t>
            </a:r>
          </a:p>
          <a:p>
            <a:r>
              <a:rPr lang="en-US" altLang="en-US" dirty="0" smtClean="0"/>
              <a:t>Embedded </a:t>
            </a:r>
            <a:r>
              <a:rPr lang="en-US" altLang="en-US" dirty="0"/>
              <a:t>operating </a:t>
            </a:r>
            <a:r>
              <a:rPr lang="en-US" altLang="en-US" dirty="0" smtClean="0"/>
              <a:t>system</a:t>
            </a:r>
          </a:p>
          <a:p>
            <a:r>
              <a:rPr lang="en-US" altLang="en-US" dirty="0" smtClean="0"/>
              <a:t>Robot </a:t>
            </a:r>
            <a:r>
              <a:rPr lang="en-US" altLang="en-US" dirty="0"/>
              <a:t>operating </a:t>
            </a:r>
            <a:r>
              <a:rPr lang="en-US" altLang="en-US" dirty="0" smtClean="0"/>
              <a:t>system</a:t>
            </a:r>
          </a:p>
          <a:p>
            <a:r>
              <a:rPr lang="en-US" altLang="en-US" dirty="0" smtClean="0"/>
              <a:t>…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0" y="6469062"/>
            <a:ext cx="390525" cy="390525"/>
          </a:xfrm>
          <a:prstGeom prst="rtTriangl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Operating </a:t>
            </a:r>
            <a:r>
              <a:rPr lang="en-GB" i="1" dirty="0"/>
              <a:t>System Design - The </a:t>
            </a:r>
            <a:r>
              <a:rPr lang="en-GB" i="1" dirty="0" err="1"/>
              <a:t>Xinu</a:t>
            </a:r>
            <a:r>
              <a:rPr lang="en-GB" i="1" dirty="0"/>
              <a:t> Approach</a:t>
            </a:r>
            <a:r>
              <a:rPr lang="en-GB" dirty="0"/>
              <a:t>. (2</a:t>
            </a:r>
            <a:r>
              <a:rPr lang="en-GB" baseline="30000" dirty="0"/>
              <a:t>nd</a:t>
            </a:r>
            <a:r>
              <a:rPr lang="en-GB" dirty="0"/>
              <a:t> ed.). CRC </a:t>
            </a:r>
            <a:r>
              <a:rPr lang="en-GB" dirty="0" smtClean="0"/>
              <a:t>Press. </a:t>
            </a:r>
            <a:r>
              <a:rPr lang="en-GB" dirty="0"/>
              <a:t>D. Comer. (2015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i="1" dirty="0"/>
              <a:t>Modern operating systems.</a:t>
            </a:r>
            <a:r>
              <a:rPr lang="en-GB" dirty="0"/>
              <a:t> (4th ed.). </a:t>
            </a:r>
            <a:r>
              <a:rPr lang="en-GB" dirty="0" smtClean="0"/>
              <a:t>Pearson. </a:t>
            </a:r>
            <a:r>
              <a:rPr lang="en-GB" dirty="0"/>
              <a:t>Tanenbaum, A. S. (2014).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7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tabLst>
                <a:tab pos="5951538" algn="r"/>
              </a:tabLst>
            </a:pPr>
            <a:r>
              <a:rPr lang="en-GB" dirty="0" smtClean="0"/>
              <a:t>Coursework	40%</a:t>
            </a:r>
          </a:p>
          <a:p>
            <a:pPr lvl="1">
              <a:tabLst>
                <a:tab pos="4572000" algn="r"/>
              </a:tabLst>
            </a:pPr>
            <a:r>
              <a:rPr lang="en-GB" dirty="0" smtClean="0"/>
              <a:t>Test 1	</a:t>
            </a:r>
            <a:r>
              <a:rPr lang="en-GB" dirty="0" smtClean="0">
                <a:solidFill>
                  <a:srgbClr val="FF0000"/>
                </a:solidFill>
              </a:rPr>
              <a:t>10%</a:t>
            </a:r>
          </a:p>
          <a:p>
            <a:pPr lvl="1">
              <a:tabLst>
                <a:tab pos="4572000" algn="r"/>
              </a:tabLst>
            </a:pPr>
            <a:r>
              <a:rPr lang="en-GB" dirty="0" smtClean="0"/>
              <a:t>Test 2	</a:t>
            </a:r>
            <a:r>
              <a:rPr lang="en-GB" dirty="0" smtClean="0">
                <a:solidFill>
                  <a:srgbClr val="FF0000"/>
                </a:solidFill>
              </a:rPr>
              <a:t>10%</a:t>
            </a:r>
          </a:p>
          <a:p>
            <a:pPr lvl="1">
              <a:tabLst>
                <a:tab pos="4572000" algn="r"/>
              </a:tabLst>
            </a:pPr>
            <a:r>
              <a:rPr lang="en-GB" dirty="0" smtClean="0"/>
              <a:t>Assignment	</a:t>
            </a:r>
            <a:r>
              <a:rPr lang="en-GB" dirty="0" smtClean="0">
                <a:solidFill>
                  <a:srgbClr val="FF0000"/>
                </a:solidFill>
              </a:rPr>
              <a:t>20%</a:t>
            </a:r>
          </a:p>
          <a:p>
            <a:pPr>
              <a:tabLst>
                <a:tab pos="4572000" algn="r"/>
              </a:tabLst>
            </a:pPr>
            <a:endParaRPr lang="en-GB" dirty="0"/>
          </a:p>
          <a:p>
            <a:pPr>
              <a:tabLst>
                <a:tab pos="5951538" algn="r"/>
              </a:tabLst>
            </a:pPr>
            <a:r>
              <a:rPr lang="en-GB" dirty="0" smtClean="0"/>
              <a:t>Final exam	60%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2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tabLst>
                <a:tab pos="5951538" algn="r"/>
              </a:tabLst>
            </a:pPr>
            <a:r>
              <a:rPr lang="en-GB" dirty="0" smtClean="0"/>
              <a:t>Virtual machine</a:t>
            </a:r>
          </a:p>
          <a:p>
            <a:pPr lvl="1">
              <a:tabLst>
                <a:tab pos="5951538" algn="r"/>
              </a:tabLst>
            </a:pPr>
            <a:r>
              <a:rPr lang="en-GB" dirty="0" err="1" smtClean="0"/>
              <a:t>Vmware</a:t>
            </a:r>
            <a:r>
              <a:rPr lang="en-GB" dirty="0" smtClean="0"/>
              <a:t> Workstation Player</a:t>
            </a:r>
          </a:p>
          <a:p>
            <a:pPr lvl="2">
              <a:tabLst>
                <a:tab pos="5951538" algn="r"/>
              </a:tabLst>
            </a:pPr>
            <a:r>
              <a:rPr lang="en-GB" dirty="0" smtClean="0"/>
              <a:t>Latest version: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my.vmware.com/en/web/vmware/free#desktop_end_user_computing/vmware_workstation_player/12_0</a:t>
            </a:r>
            <a:endParaRPr lang="en-GB" dirty="0" smtClean="0"/>
          </a:p>
          <a:p>
            <a:pPr lvl="2">
              <a:tabLst>
                <a:tab pos="5951538" algn="r"/>
              </a:tabLst>
            </a:pPr>
            <a:r>
              <a:rPr lang="en-GB" dirty="0" smtClean="0"/>
              <a:t>Older version </a:t>
            </a:r>
            <a:r>
              <a:rPr lang="en-GB" dirty="0"/>
              <a:t>(Player 7):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my.vmware.com/en/web/vmware/free#desktop_end_user_computing/vmware_player/7_0|PLAYER-714|product_downloads</a:t>
            </a:r>
            <a:endParaRPr lang="en-GB" dirty="0" smtClean="0"/>
          </a:p>
          <a:p>
            <a:pPr lvl="1">
              <a:tabLst>
                <a:tab pos="4572000" algn="r"/>
              </a:tabLst>
            </a:pPr>
            <a:r>
              <a:rPr lang="en-GB" dirty="0" err="1" smtClean="0"/>
              <a:t>VirtualBox</a:t>
            </a:r>
            <a:endParaRPr lang="en-GB" dirty="0" smtClean="0"/>
          </a:p>
          <a:p>
            <a:pPr lvl="2">
              <a:tabLst>
                <a:tab pos="4572000" algn="r"/>
              </a:tabLst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www.virtualbox.org/wiki/Downloads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489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tabLst>
                <a:tab pos="5951538" algn="r"/>
              </a:tabLst>
            </a:pPr>
            <a:r>
              <a:rPr lang="en-GB" dirty="0" smtClean="0"/>
              <a:t>Image file (</a:t>
            </a:r>
            <a:r>
              <a:rPr lang="en-GB" dirty="0" err="1" smtClean="0"/>
              <a:t>iso</a:t>
            </a:r>
            <a:r>
              <a:rPr lang="en-GB" dirty="0" smtClean="0"/>
              <a:t>). Examples:</a:t>
            </a:r>
          </a:p>
          <a:p>
            <a:pPr lvl="1">
              <a:tabLst>
                <a:tab pos="5951538" algn="r"/>
              </a:tabLst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www.ubuntu.com/download/desktop</a:t>
            </a:r>
            <a:endParaRPr lang="en-GB" dirty="0" smtClean="0"/>
          </a:p>
          <a:p>
            <a:pPr lvl="1">
              <a:tabLst>
                <a:tab pos="5951538" algn="r"/>
              </a:tabLst>
            </a:pPr>
            <a:r>
              <a:rPr lang="en-GB" dirty="0">
                <a:hlinkClick r:id="rId3"/>
              </a:rPr>
              <a:t>https://elementary.io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>
              <a:tabLst>
                <a:tab pos="5951538" algn="r"/>
              </a:tabLst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software.opensuse.org/422/en</a:t>
            </a:r>
            <a:endParaRPr lang="en-GB" dirty="0" smtClean="0"/>
          </a:p>
          <a:p>
            <a:pPr lvl="1">
              <a:tabLst>
                <a:tab pos="5951538" algn="r"/>
              </a:tabLst>
            </a:pPr>
            <a:r>
              <a:rPr lang="en-GB" dirty="0">
                <a:hlinkClick r:id="rId5"/>
              </a:rPr>
              <a:t>https://getfedora.org/en/workstation/download</a:t>
            </a:r>
            <a:r>
              <a:rPr lang="en-GB" dirty="0" smtClean="0">
                <a:hlinkClick r:id="rId5"/>
              </a:rPr>
              <a:t>/</a:t>
            </a:r>
          </a:p>
          <a:p>
            <a:pPr marL="236538" lvl="1" indent="0">
              <a:buNone/>
              <a:tabLst>
                <a:tab pos="5951538" algn="r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713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 smtClean="0"/>
              <a:t>Process Management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 smtClean="0"/>
              <a:t>Scheduling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 smtClean="0"/>
              <a:t>Memory Management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 smtClean="0"/>
              <a:t>Secondary Storage Management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 smtClean="0"/>
              <a:t>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3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Processor (CPU</a:t>
            </a:r>
            <a:r>
              <a:rPr lang="en-US" dirty="0" smtClean="0"/>
              <a:t>)</a:t>
            </a:r>
          </a:p>
          <a:p>
            <a:r>
              <a:rPr lang="en-US" dirty="0"/>
              <a:t>Main Memory (RAM</a:t>
            </a:r>
            <a:r>
              <a:rPr lang="en-US" dirty="0" smtClean="0"/>
              <a:t>) </a:t>
            </a:r>
            <a:r>
              <a:rPr lang="en-US" dirty="0"/>
              <a:t>referred to as </a:t>
            </a:r>
            <a:r>
              <a:rPr lang="en-US" i="1" dirty="0" smtClean="0"/>
              <a:t>real </a:t>
            </a:r>
            <a:r>
              <a:rPr lang="en-US" i="1" dirty="0"/>
              <a:t>memory</a:t>
            </a:r>
            <a:r>
              <a:rPr lang="en-US" dirty="0"/>
              <a:t> or </a:t>
            </a:r>
            <a:r>
              <a:rPr lang="en-US" i="1" dirty="0"/>
              <a:t>primary </a:t>
            </a:r>
            <a:r>
              <a:rPr lang="en-US" i="1" dirty="0" smtClean="0"/>
              <a:t>memory</a:t>
            </a:r>
            <a:endParaRPr lang="en-US" dirty="0" smtClean="0"/>
          </a:p>
          <a:p>
            <a:r>
              <a:rPr lang="en-US" dirty="0"/>
              <a:t>I/O modules – move data between computer and its external environment</a:t>
            </a:r>
          </a:p>
          <a:p>
            <a:r>
              <a:rPr lang="en-US" dirty="0"/>
              <a:t>System </a:t>
            </a:r>
            <a:r>
              <a:rPr lang="en-US" dirty="0" smtClean="0"/>
              <a:t>bus - provides </a:t>
            </a:r>
            <a:r>
              <a:rPr lang="en-US" dirty="0"/>
              <a:t>communication among processors, memory, and I/O 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2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986</TotalTime>
  <Words>626</Words>
  <Application>Microsoft Office PowerPoint</Application>
  <PresentationFormat>Widescreen</PresentationFormat>
  <Paragraphs>118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Tw Cen MT</vt:lpstr>
      <vt:lpstr>Arial</vt:lpstr>
      <vt:lpstr>Droplet</vt:lpstr>
      <vt:lpstr>UECS2103 Operating Systems</vt:lpstr>
      <vt:lpstr>Contact</vt:lpstr>
      <vt:lpstr>Main Reference</vt:lpstr>
      <vt:lpstr>Additional References</vt:lpstr>
      <vt:lpstr>Assessment</vt:lpstr>
      <vt:lpstr>Tools</vt:lpstr>
      <vt:lpstr>Tools</vt:lpstr>
      <vt:lpstr>Topics</vt:lpstr>
      <vt:lpstr>Basic Elements</vt:lpstr>
      <vt:lpstr>Processor</vt:lpstr>
      <vt:lpstr>Processor</vt:lpstr>
      <vt:lpstr>Instruction Execution</vt:lpstr>
      <vt:lpstr>Instruction Execution</vt:lpstr>
      <vt:lpstr>Instruction Execution - Example</vt:lpstr>
      <vt:lpstr>Instruction Execution - Example</vt:lpstr>
      <vt:lpstr>Instruction Execution - Example</vt:lpstr>
      <vt:lpstr>Instruction Execution - Example</vt:lpstr>
      <vt:lpstr>Instruction Execution - Example</vt:lpstr>
      <vt:lpstr>Interrupts</vt:lpstr>
      <vt:lpstr>Interrupts</vt:lpstr>
      <vt:lpstr>Interrupts</vt:lpstr>
      <vt:lpstr>Interrupts</vt:lpstr>
      <vt:lpstr>Interrupts</vt:lpstr>
      <vt:lpstr>Interrupts</vt:lpstr>
      <vt:lpstr>Interrupts</vt:lpstr>
      <vt:lpstr>Interrupts</vt:lpstr>
      <vt:lpstr>Operating System</vt:lpstr>
      <vt:lpstr>Operating System</vt:lpstr>
      <vt:lpstr>Operating System</vt:lpstr>
      <vt:lpstr>Operating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UECS2103 Operating Systems</dc:title>
  <dc:creator>KV</dc:creator>
  <cp:lastModifiedBy>KV</cp:lastModifiedBy>
  <cp:revision>98</cp:revision>
  <dcterms:created xsi:type="dcterms:W3CDTF">2016-05-26T14:07:52Z</dcterms:created>
  <dcterms:modified xsi:type="dcterms:W3CDTF">2018-05-31T17:46:22Z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