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29"/>
  </p:notesMasterIdLst>
  <p:sldIdLst>
    <p:sldId id="256" r:id="rId2"/>
    <p:sldId id="516" r:id="rId3"/>
    <p:sldId id="544" r:id="rId4"/>
    <p:sldId id="546" r:id="rId5"/>
    <p:sldId id="545" r:id="rId6"/>
    <p:sldId id="547" r:id="rId7"/>
    <p:sldId id="548" r:id="rId8"/>
    <p:sldId id="549" r:id="rId9"/>
    <p:sldId id="551" r:id="rId10"/>
    <p:sldId id="550" r:id="rId11"/>
    <p:sldId id="552" r:id="rId12"/>
    <p:sldId id="553" r:id="rId13"/>
    <p:sldId id="554" r:id="rId14"/>
    <p:sldId id="555" r:id="rId15"/>
    <p:sldId id="556" r:id="rId16"/>
    <p:sldId id="558" r:id="rId17"/>
    <p:sldId id="557" r:id="rId18"/>
    <p:sldId id="559" r:id="rId19"/>
    <p:sldId id="560" r:id="rId20"/>
    <p:sldId id="561" r:id="rId21"/>
    <p:sldId id="562" r:id="rId22"/>
    <p:sldId id="563" r:id="rId23"/>
    <p:sldId id="567" r:id="rId24"/>
    <p:sldId id="564" r:id="rId25"/>
    <p:sldId id="566" r:id="rId26"/>
    <p:sldId id="565" r:id="rId27"/>
    <p:sldId id="568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138F0"/>
    <a:srgbClr val="E8E9F0"/>
    <a:srgbClr val="36AADE"/>
    <a:srgbClr val="7AC7EA"/>
    <a:srgbClr val="A7CBFF"/>
    <a:srgbClr val="13BDDF"/>
    <a:srgbClr val="8CCE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13F1B04-2FA9-4038-B972-04613D611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4636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208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483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787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922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0072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7471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8301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220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19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7398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530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394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21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200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4235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23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532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7927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7415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39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77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366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821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535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261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5229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2482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CC6B3C-1D74-46EC-8E40-DEB3B99C4311}" type="slidenum">
              <a:rPr lang="en-US" altLang="en-US" sz="1200">
                <a:solidFill>
                  <a:srgbClr val="000000"/>
                </a:solidFill>
              </a:rPr>
              <a:pPr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432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1819164"/>
            <a:ext cx="10351752" cy="704962"/>
          </a:xfrm>
        </p:spPr>
        <p:txBody>
          <a:bodyPr anchor="ctr" anchorCtr="0">
            <a:noAutofit/>
          </a:bodyPr>
          <a:lstStyle>
            <a:lvl1pPr>
              <a:defRPr sz="5000" b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524126"/>
            <a:ext cx="10351752" cy="15049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00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289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286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2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63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50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13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2D8D6B93-33CF-46E6-87AE-D70CFCE9C2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609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9BE73C30-145E-4152-BED1-FB4012E949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95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501" y="154059"/>
            <a:ext cx="11845000" cy="982820"/>
          </a:xfrm>
        </p:spPr>
        <p:txBody>
          <a:bodyPr lIns="45720" rIns="45720">
            <a:normAutofit/>
          </a:bodyPr>
          <a:lstStyle>
            <a:lvl1pPr>
              <a:defRPr sz="44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73545" y="1188879"/>
            <a:ext cx="11844284" cy="5564346"/>
          </a:xfrm>
        </p:spPr>
        <p:txBody>
          <a:bodyPr lIns="45720" rIns="45720"/>
          <a:lstStyle>
            <a:lvl1pPr>
              <a:lnSpc>
                <a:spcPct val="100000"/>
              </a:lnSpc>
              <a:spcBef>
                <a:spcPts val="0"/>
              </a:spcBef>
              <a:defRPr sz="40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28600">
              <a:lnSpc>
                <a:spcPct val="100000"/>
              </a:lnSpc>
              <a:spcBef>
                <a:spcPts val="0"/>
              </a:spcBef>
              <a:defRPr sz="3700" cap="none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228600">
              <a:lnSpc>
                <a:spcPct val="100000"/>
              </a:lnSpc>
              <a:spcBef>
                <a:spcPts val="0"/>
              </a:spcBef>
              <a:defRPr sz="3400" cap="none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defRPr sz="3100" cap="none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28600">
              <a:lnSpc>
                <a:spcPct val="100000"/>
              </a:lnSpc>
              <a:spcBef>
                <a:spcPts val="0"/>
              </a:spcBef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73501" y="1162878"/>
            <a:ext cx="1184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86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F0C551D7-BF6B-4F8F-B28D-CEFAB7C55F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5879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E36C4D46-2E77-4B8F-B444-03B4B2F8B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30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F812A88B-E931-4F22-A5FC-D26FC8450A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27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9D3175A0-786F-4BB1-825A-5D36892ACB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91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D0A52989-6A33-43A3-ADDD-AED34231CF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594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1A9AFD98-2B0F-448C-B6C8-331BCB1F9E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4795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/>
          <a:lstStyle/>
          <a:p>
            <a:fld id="{1673AA5B-79C8-4C27-B8E5-73C29F5276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2188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15</a:t>
            </a:r>
            <a:endParaRPr lang="en-US" dirty="0" smtClean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Operating System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475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 smtClean="0"/>
              <a:t>IDS components:</a:t>
            </a:r>
          </a:p>
          <a:p>
            <a:pPr lvl="1"/>
            <a:r>
              <a:rPr lang="en-US" b="1" dirty="0" smtClean="0"/>
              <a:t>User interface </a:t>
            </a:r>
          </a:p>
          <a:p>
            <a:pPr lvl="2"/>
            <a:r>
              <a:rPr lang="en-GB" dirty="0" smtClean="0"/>
              <a:t>Enables </a:t>
            </a:r>
            <a:r>
              <a:rPr lang="en-GB" dirty="0"/>
              <a:t>a user to view </a:t>
            </a:r>
            <a:r>
              <a:rPr lang="en-GB" dirty="0" smtClean="0"/>
              <a:t>output from </a:t>
            </a:r>
            <a:r>
              <a:rPr lang="en-GB" dirty="0"/>
              <a:t>the system or control the </a:t>
            </a:r>
            <a:r>
              <a:rPr lang="en-GB" dirty="0" smtClean="0"/>
              <a:t>behaviour </a:t>
            </a:r>
            <a:r>
              <a:rPr lang="en-GB" dirty="0"/>
              <a:t>of the </a:t>
            </a:r>
            <a:r>
              <a:rPr lang="en-GB" dirty="0" smtClean="0"/>
              <a:t>system.</a:t>
            </a:r>
          </a:p>
          <a:p>
            <a:pPr lvl="2"/>
            <a:r>
              <a:rPr lang="en-GB" dirty="0" smtClean="0"/>
              <a:t>May </a:t>
            </a:r>
            <a:r>
              <a:rPr lang="en-GB" dirty="0"/>
              <a:t>equate to a manager, director, or console component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922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 smtClean="0"/>
              <a:t>Fundamental </a:t>
            </a:r>
            <a:r>
              <a:rPr lang="en-GB" dirty="0"/>
              <a:t>building block and the primary line of </a:t>
            </a:r>
            <a:r>
              <a:rPr lang="en-GB" dirty="0" smtClean="0"/>
              <a:t>defence</a:t>
            </a:r>
            <a:endParaRPr lang="en-US" dirty="0" smtClean="0"/>
          </a:p>
          <a:p>
            <a:r>
              <a:rPr lang="en-US" dirty="0" smtClean="0"/>
              <a:t>Consists </a:t>
            </a:r>
            <a:r>
              <a:rPr lang="en-US" dirty="0"/>
              <a:t>of two steps</a:t>
            </a:r>
            <a:r>
              <a:rPr lang="en-US" dirty="0" smtClean="0"/>
              <a:t>:</a:t>
            </a:r>
          </a:p>
          <a:p>
            <a:pPr lvl="1"/>
            <a:r>
              <a:rPr lang="en-GB" b="1" dirty="0" smtClean="0"/>
              <a:t>Identification</a:t>
            </a:r>
            <a:r>
              <a:rPr lang="en-GB" dirty="0" smtClean="0"/>
              <a:t> </a:t>
            </a:r>
            <a:r>
              <a:rPr lang="en-GB" dirty="0"/>
              <a:t>step</a:t>
            </a:r>
          </a:p>
          <a:p>
            <a:pPr lvl="2"/>
            <a:r>
              <a:rPr lang="en-GB" dirty="0"/>
              <a:t>presenting an identifier to the security system</a:t>
            </a:r>
          </a:p>
          <a:p>
            <a:pPr lvl="1"/>
            <a:r>
              <a:rPr lang="en-GB" b="1" dirty="0" smtClean="0"/>
              <a:t>Verification</a:t>
            </a:r>
            <a:r>
              <a:rPr lang="en-GB" dirty="0" smtClean="0"/>
              <a:t> </a:t>
            </a:r>
            <a:r>
              <a:rPr lang="en-GB" dirty="0"/>
              <a:t>step</a:t>
            </a:r>
          </a:p>
          <a:p>
            <a:pPr lvl="2"/>
            <a:r>
              <a:rPr lang="en-GB" dirty="0"/>
              <a:t>presenting or generating authentication information that corroborates the binding between the entity and the </a:t>
            </a:r>
            <a:r>
              <a:rPr lang="en-GB" dirty="0" smtClean="0"/>
              <a:t>identifier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462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Means of Authentication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/>
              <a:t>Something the individual </a:t>
            </a:r>
            <a:r>
              <a:rPr lang="en-GB" b="1" dirty="0" smtClean="0"/>
              <a:t>knows</a:t>
            </a:r>
            <a:r>
              <a:rPr lang="en-GB" dirty="0" smtClean="0"/>
              <a:t>, include </a:t>
            </a:r>
            <a:r>
              <a:rPr lang="en-GB" dirty="0"/>
              <a:t>a password, a personal identification number (PIN), or answers to a prearranged set of </a:t>
            </a:r>
            <a:r>
              <a:rPr lang="en-GB" dirty="0" smtClean="0"/>
              <a:t>questions</a:t>
            </a:r>
          </a:p>
          <a:p>
            <a:r>
              <a:rPr lang="en-GB" dirty="0"/>
              <a:t>Something the individual </a:t>
            </a:r>
            <a:r>
              <a:rPr lang="en-GB" b="1" dirty="0" smtClean="0"/>
              <a:t>possesses</a:t>
            </a:r>
            <a:r>
              <a:rPr lang="en-GB" dirty="0" smtClean="0"/>
              <a:t> (known as </a:t>
            </a:r>
            <a:r>
              <a:rPr lang="en-GB" b="1" dirty="0" smtClean="0"/>
              <a:t>token</a:t>
            </a:r>
            <a:r>
              <a:rPr lang="en-GB" dirty="0" smtClean="0"/>
              <a:t>) such as electronic </a:t>
            </a:r>
            <a:r>
              <a:rPr lang="en-GB" dirty="0" err="1"/>
              <a:t>keycards</a:t>
            </a:r>
            <a:r>
              <a:rPr lang="en-GB" dirty="0"/>
              <a:t>, smart cards, and physical </a:t>
            </a:r>
            <a:r>
              <a:rPr lang="en-GB" dirty="0" smtClean="0"/>
              <a:t>keys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305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Means of Authentication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/>
              <a:t>Something the individual is (</a:t>
            </a:r>
            <a:r>
              <a:rPr lang="en-GB" b="1" dirty="0"/>
              <a:t>static biometrics</a:t>
            </a:r>
            <a:r>
              <a:rPr lang="en-GB" dirty="0" smtClean="0"/>
              <a:t>), such as recognition </a:t>
            </a:r>
            <a:r>
              <a:rPr lang="en-GB" dirty="0"/>
              <a:t>by fingerprint, retina, and face</a:t>
            </a:r>
          </a:p>
          <a:p>
            <a:r>
              <a:rPr lang="en-GB" dirty="0" smtClean="0"/>
              <a:t>Something the individual does (</a:t>
            </a:r>
            <a:r>
              <a:rPr lang="en-GB" b="1" dirty="0" smtClean="0"/>
              <a:t>dynamic biometrics</a:t>
            </a:r>
            <a:r>
              <a:rPr lang="en-GB" dirty="0" smtClean="0"/>
              <a:t>), examples </a:t>
            </a:r>
            <a:r>
              <a:rPr lang="en-GB" dirty="0"/>
              <a:t>include recognition by voice pattern, handwriting characteristics, and typing </a:t>
            </a:r>
            <a:r>
              <a:rPr lang="en-GB" dirty="0" smtClean="0"/>
              <a:t>rhythm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8446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/>
              <a:t>Implements a security policy that specifies who or what may have access to each specific system resource and the type of access that is permitted in each instance</a:t>
            </a:r>
          </a:p>
          <a:p>
            <a:r>
              <a:rPr lang="en-GB" dirty="0"/>
              <a:t>Mediates </a:t>
            </a:r>
            <a:r>
              <a:rPr lang="en-GB" dirty="0" smtClean="0"/>
              <a:t>between </a:t>
            </a:r>
            <a:r>
              <a:rPr lang="en-GB" dirty="0"/>
              <a:t>user and system resources, such as applications, operating systems, firewalls, routers, files, and </a:t>
            </a:r>
            <a:r>
              <a:rPr lang="en-GB" dirty="0" smtClean="0"/>
              <a:t>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102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 smtClean="0"/>
              <a:t>Security </a:t>
            </a:r>
            <a:r>
              <a:rPr lang="en-GB" dirty="0"/>
              <a:t>administrator maintains an </a:t>
            </a:r>
            <a:r>
              <a:rPr lang="en-GB" dirty="0" smtClean="0"/>
              <a:t>authorisation </a:t>
            </a:r>
            <a:r>
              <a:rPr lang="en-GB" dirty="0"/>
              <a:t>database that specifies what type of access to which resources is allowed for </a:t>
            </a:r>
            <a:r>
              <a:rPr lang="en-GB" dirty="0" smtClean="0"/>
              <a:t>each user</a:t>
            </a:r>
            <a:endParaRPr lang="en-GB" dirty="0"/>
          </a:p>
          <a:p>
            <a:pPr lvl="1"/>
            <a:r>
              <a:rPr lang="en-GB" dirty="0"/>
              <a:t>the access control function consults this database to determine whether to grant access</a:t>
            </a:r>
          </a:p>
          <a:p>
            <a:r>
              <a:rPr lang="en-GB" dirty="0"/>
              <a:t>An auditing function monitors and keeps a record of user accesses to system resources</a:t>
            </a:r>
          </a:p>
        </p:txBody>
      </p:sp>
    </p:spTree>
    <p:extLst>
      <p:ext uri="{BB962C8B-B14F-4D97-AF65-F5344CB8AC3E}">
        <p14:creationId xmlns:p14="http://schemas.microsoft.com/office/powerpoint/2010/main" val="830941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US" dirty="0" smtClean="0"/>
              <a:t>Goals:</a:t>
            </a:r>
            <a:endParaRPr lang="en-GB" dirty="0" smtClean="0"/>
          </a:p>
          <a:p>
            <a:pPr lvl="1"/>
            <a:r>
              <a:rPr lang="en-GB" dirty="0" smtClean="0"/>
              <a:t>Acts </a:t>
            </a:r>
            <a:r>
              <a:rPr lang="en-GB" dirty="0"/>
              <a:t>as a choke </a:t>
            </a:r>
            <a:r>
              <a:rPr lang="en-GB" dirty="0" smtClean="0"/>
              <a:t>point, all incoming / outgoing traffic must </a:t>
            </a:r>
            <a:r>
              <a:rPr lang="en-GB" dirty="0"/>
              <a:t>pass through the firewall</a:t>
            </a:r>
          </a:p>
          <a:p>
            <a:pPr lvl="1"/>
            <a:r>
              <a:rPr lang="en-GB" dirty="0" smtClean="0"/>
              <a:t>Enforces </a:t>
            </a:r>
            <a:r>
              <a:rPr lang="en-GB" dirty="0"/>
              <a:t>the local security policy, which defines the traffic that is authorized to pass</a:t>
            </a:r>
          </a:p>
          <a:p>
            <a:pPr lvl="1"/>
            <a:r>
              <a:rPr lang="en-GB" dirty="0" smtClean="0"/>
              <a:t>Secure </a:t>
            </a:r>
            <a:r>
              <a:rPr lang="en-GB" dirty="0"/>
              <a:t>against </a:t>
            </a:r>
            <a:r>
              <a:rPr lang="en-GB" dirty="0" smtClean="0"/>
              <a:t>attacks</a:t>
            </a:r>
          </a:p>
          <a:p>
            <a:r>
              <a:rPr lang="en-GB" dirty="0" smtClean="0"/>
              <a:t>Protect systems </a:t>
            </a:r>
            <a:r>
              <a:rPr lang="en-GB" dirty="0"/>
              <a:t>from network-based security threats while affording access to the </a:t>
            </a:r>
            <a:r>
              <a:rPr lang="en-GB" dirty="0" smtClean="0"/>
              <a:t>outside world via wide area networks (WAN) and the Internet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92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Access Control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/>
              <a:t>Identifies a user to the system</a:t>
            </a:r>
          </a:p>
          <a:p>
            <a:r>
              <a:rPr lang="en-GB" dirty="0" smtClean="0"/>
              <a:t>Each </a:t>
            </a:r>
            <a:r>
              <a:rPr lang="en-GB" dirty="0"/>
              <a:t>user </a:t>
            </a:r>
            <a:r>
              <a:rPr lang="en-GB" dirty="0" smtClean="0"/>
              <a:t>is associated with a </a:t>
            </a:r>
            <a:r>
              <a:rPr lang="en-GB" dirty="0"/>
              <a:t>profile that specifies permissible operations and file accesses</a:t>
            </a:r>
          </a:p>
          <a:p>
            <a:r>
              <a:rPr lang="en-GB" dirty="0"/>
              <a:t>The </a:t>
            </a:r>
            <a:r>
              <a:rPr lang="en-GB" dirty="0" smtClean="0"/>
              <a:t>OS enforces </a:t>
            </a:r>
            <a:r>
              <a:rPr lang="en-GB" dirty="0"/>
              <a:t>rules based on the user profile</a:t>
            </a:r>
          </a:p>
          <a:p>
            <a:r>
              <a:rPr lang="en-GB" dirty="0"/>
              <a:t>The database management </a:t>
            </a:r>
            <a:r>
              <a:rPr lang="en-GB" dirty="0" smtClean="0"/>
              <a:t>system </a:t>
            </a:r>
            <a:r>
              <a:rPr lang="en-GB" dirty="0"/>
              <a:t>must control access to specific records or even portions of </a:t>
            </a:r>
            <a:r>
              <a:rPr lang="en-GB" dirty="0" smtClean="0"/>
              <a:t>records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674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Access Control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database management system decision for access depends </a:t>
            </a:r>
            <a:r>
              <a:rPr lang="en-GB" dirty="0" smtClean="0"/>
              <a:t>on </a:t>
            </a:r>
            <a:r>
              <a:rPr lang="en-GB" dirty="0"/>
              <a:t>the user’s identity </a:t>
            </a:r>
            <a:r>
              <a:rPr lang="en-GB" dirty="0" smtClean="0"/>
              <a:t>and also on the </a:t>
            </a:r>
            <a:r>
              <a:rPr lang="en-GB" dirty="0"/>
              <a:t>specific parts of the data being accessed and even on the </a:t>
            </a:r>
            <a:r>
              <a:rPr lang="en-GB" dirty="0" smtClean="0"/>
              <a:t>information </a:t>
            </a:r>
            <a:r>
              <a:rPr lang="en-GB" dirty="0"/>
              <a:t>already divulged to the </a:t>
            </a:r>
            <a:r>
              <a:rPr lang="en-GB" dirty="0" smtClean="0"/>
              <a:t>user</a:t>
            </a:r>
          </a:p>
          <a:p>
            <a:r>
              <a:rPr lang="en-GB" dirty="0" smtClean="0"/>
              <a:t>A general </a:t>
            </a:r>
            <a:r>
              <a:rPr lang="en-GB" dirty="0"/>
              <a:t>model of access control </a:t>
            </a:r>
            <a:r>
              <a:rPr lang="en-GB" dirty="0" smtClean="0"/>
              <a:t>exercised </a:t>
            </a:r>
            <a:r>
              <a:rPr lang="en-GB" dirty="0"/>
              <a:t>by a file or database </a:t>
            </a:r>
            <a:r>
              <a:rPr lang="en-GB" dirty="0" smtClean="0"/>
              <a:t>management system </a:t>
            </a:r>
            <a:r>
              <a:rPr lang="en-GB" dirty="0"/>
              <a:t>is </a:t>
            </a:r>
            <a:r>
              <a:rPr lang="en-GB" dirty="0" smtClean="0"/>
              <a:t>access </a:t>
            </a:r>
            <a:r>
              <a:rPr lang="en-GB" dirty="0"/>
              <a:t>matrix </a:t>
            </a:r>
          </a:p>
        </p:txBody>
      </p:sp>
    </p:spTree>
    <p:extLst>
      <p:ext uri="{BB962C8B-B14F-4D97-AF65-F5344CB8AC3E}">
        <p14:creationId xmlns:p14="http://schemas.microsoft.com/office/powerpoint/2010/main" val="939160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Matrix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 smtClean="0"/>
              <a:t>Elements in access matrix:</a:t>
            </a:r>
          </a:p>
          <a:p>
            <a:pPr lvl="1"/>
            <a:r>
              <a:rPr lang="en-GB" b="1" dirty="0"/>
              <a:t>Subject</a:t>
            </a:r>
            <a:r>
              <a:rPr lang="en-GB" dirty="0"/>
              <a:t>: </a:t>
            </a:r>
            <a:r>
              <a:rPr lang="en-GB" dirty="0" smtClean="0"/>
              <a:t>An </a:t>
            </a:r>
            <a:r>
              <a:rPr lang="en-GB" dirty="0"/>
              <a:t>entity capable of accessing objects. Generally, </a:t>
            </a:r>
            <a:r>
              <a:rPr lang="en-GB" dirty="0" smtClean="0"/>
              <a:t>subject equates </a:t>
            </a:r>
            <a:r>
              <a:rPr lang="en-GB" dirty="0"/>
              <a:t>with that of process. Any user or application actually gains </a:t>
            </a:r>
            <a:r>
              <a:rPr lang="en-GB" dirty="0" smtClean="0"/>
              <a:t>access to </a:t>
            </a:r>
            <a:r>
              <a:rPr lang="en-GB" dirty="0"/>
              <a:t>an object by means of a process that represents that user or </a:t>
            </a:r>
            <a:r>
              <a:rPr lang="en-GB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909646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Access Treats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/>
          <a:lstStyle/>
          <a:p>
            <a:r>
              <a:rPr lang="en-GB" dirty="0" smtClean="0"/>
              <a:t>Intruders (</a:t>
            </a:r>
            <a:r>
              <a:rPr lang="en-US" dirty="0"/>
              <a:t>hacker or </a:t>
            </a:r>
            <a:r>
              <a:rPr lang="en-US" dirty="0" smtClean="0"/>
              <a:t>cracker)</a:t>
            </a:r>
            <a:r>
              <a:rPr lang="en-GB" dirty="0" smtClean="0"/>
              <a:t> </a:t>
            </a:r>
            <a:r>
              <a:rPr lang="en-GB" dirty="0"/>
              <a:t>- </a:t>
            </a:r>
            <a:r>
              <a:rPr lang="en-GB" dirty="0" smtClean="0"/>
              <a:t>the </a:t>
            </a:r>
            <a:r>
              <a:rPr lang="en-GB" dirty="0"/>
              <a:t>most common threats </a:t>
            </a:r>
            <a:r>
              <a:rPr lang="en-GB" dirty="0" smtClean="0"/>
              <a:t>other than viruses</a:t>
            </a:r>
            <a:endParaRPr lang="en-GB" dirty="0"/>
          </a:p>
          <a:p>
            <a:pPr lvl="2"/>
            <a:endParaRPr lang="en-GB" dirty="0" smtClean="0"/>
          </a:p>
          <a:p>
            <a:r>
              <a:rPr lang="en-US" dirty="0" smtClean="0"/>
              <a:t>Malicious software (malware) - programs </a:t>
            </a:r>
            <a:r>
              <a:rPr lang="en-US" dirty="0"/>
              <a:t>that exploit vulnerabilities in computing </a:t>
            </a:r>
            <a:r>
              <a:rPr lang="en-US" dirty="0" smtClean="0"/>
              <a:t>systems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0728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Matrix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 smtClean="0"/>
              <a:t>Elements in access matrix:</a:t>
            </a:r>
          </a:p>
          <a:p>
            <a:pPr lvl="1"/>
            <a:r>
              <a:rPr lang="en-GB" b="1" dirty="0" smtClean="0"/>
              <a:t>Object</a:t>
            </a:r>
            <a:r>
              <a:rPr lang="en-GB" dirty="0"/>
              <a:t>: </a:t>
            </a:r>
            <a:r>
              <a:rPr lang="en-GB" dirty="0" smtClean="0"/>
              <a:t>Anything </a:t>
            </a:r>
            <a:r>
              <a:rPr lang="en-GB" dirty="0"/>
              <a:t>to which access is </a:t>
            </a:r>
            <a:r>
              <a:rPr lang="en-GB" dirty="0" smtClean="0"/>
              <a:t>controlled, such as files</a:t>
            </a:r>
            <a:r>
              <a:rPr lang="en-GB" dirty="0"/>
              <a:t>, </a:t>
            </a:r>
            <a:r>
              <a:rPr lang="en-GB" dirty="0" smtClean="0"/>
              <a:t>portions of </a:t>
            </a:r>
            <a:r>
              <a:rPr lang="en-GB" dirty="0"/>
              <a:t>files, programs, </a:t>
            </a:r>
            <a:r>
              <a:rPr lang="en-GB" dirty="0" smtClean="0"/>
              <a:t>segments of memory, and software objects (e.g., Java objects)</a:t>
            </a:r>
          </a:p>
          <a:p>
            <a:pPr lvl="1"/>
            <a:r>
              <a:rPr lang="en-GB" b="1" dirty="0"/>
              <a:t>Access right</a:t>
            </a:r>
            <a:r>
              <a:rPr lang="en-GB" dirty="0"/>
              <a:t>: </a:t>
            </a:r>
            <a:r>
              <a:rPr lang="en-GB" dirty="0" smtClean="0"/>
              <a:t>The </a:t>
            </a:r>
            <a:r>
              <a:rPr lang="en-GB" dirty="0"/>
              <a:t>way in which an object is accessed by a subject. Examples </a:t>
            </a:r>
            <a:r>
              <a:rPr lang="en-GB" dirty="0" smtClean="0"/>
              <a:t>are read</a:t>
            </a:r>
            <a:r>
              <a:rPr lang="en-GB" dirty="0"/>
              <a:t>, write, execute, and functions in software objects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07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Matrix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1756171"/>
            <a:ext cx="1115533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94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Matrix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/>
              <a:t>In practice, </a:t>
            </a:r>
            <a:r>
              <a:rPr lang="en-GB" dirty="0" smtClean="0"/>
              <a:t>access </a:t>
            </a:r>
            <a:r>
              <a:rPr lang="en-GB" dirty="0"/>
              <a:t>matrix is usually sparse and is implemented by decomposition</a:t>
            </a:r>
          </a:p>
          <a:p>
            <a:pPr lvl="1"/>
            <a:r>
              <a:rPr lang="en-GB" dirty="0" smtClean="0"/>
              <a:t>by </a:t>
            </a:r>
            <a:r>
              <a:rPr lang="en-GB" b="1" dirty="0" smtClean="0"/>
              <a:t>columns</a:t>
            </a:r>
            <a:r>
              <a:rPr lang="en-GB" dirty="0" smtClean="0"/>
              <a:t> - </a:t>
            </a:r>
            <a:r>
              <a:rPr lang="en-GB" b="1" dirty="0" smtClean="0"/>
              <a:t>access </a:t>
            </a:r>
            <a:r>
              <a:rPr lang="en-GB" b="1" dirty="0"/>
              <a:t>control </a:t>
            </a:r>
            <a:r>
              <a:rPr lang="en-GB" b="1" dirty="0" smtClean="0"/>
              <a:t>lists</a:t>
            </a:r>
          </a:p>
          <a:p>
            <a:pPr lvl="2"/>
            <a:r>
              <a:rPr lang="en-GB" dirty="0" smtClean="0"/>
              <a:t>For </a:t>
            </a:r>
            <a:r>
              <a:rPr lang="en-GB" dirty="0"/>
              <a:t>each object, </a:t>
            </a:r>
            <a:r>
              <a:rPr lang="en-GB" dirty="0" smtClean="0"/>
              <a:t>access </a:t>
            </a:r>
            <a:r>
              <a:rPr lang="en-GB" dirty="0"/>
              <a:t>control list </a:t>
            </a:r>
            <a:r>
              <a:rPr lang="en-GB" dirty="0" smtClean="0"/>
              <a:t>lists users </a:t>
            </a:r>
            <a:r>
              <a:rPr lang="en-GB" dirty="0"/>
              <a:t>and their permitted access </a:t>
            </a:r>
            <a:r>
              <a:rPr lang="en-GB" dirty="0" smtClean="0"/>
              <a:t>rights.</a:t>
            </a:r>
          </a:p>
          <a:p>
            <a:pPr lvl="2"/>
            <a:r>
              <a:rPr lang="en-GB" dirty="0" smtClean="0"/>
              <a:t>May </a:t>
            </a:r>
            <a:r>
              <a:rPr lang="en-GB" dirty="0"/>
              <a:t>contain a default</a:t>
            </a:r>
            <a:r>
              <a:rPr lang="en-GB" dirty="0" smtClean="0"/>
              <a:t>, or public entry: allows </a:t>
            </a:r>
            <a:r>
              <a:rPr lang="en-GB" dirty="0"/>
              <a:t>users that are not </a:t>
            </a:r>
            <a:r>
              <a:rPr lang="en-GB" dirty="0" smtClean="0"/>
              <a:t>listed </a:t>
            </a:r>
            <a:r>
              <a:rPr lang="en-GB" dirty="0"/>
              <a:t>as having special </a:t>
            </a:r>
            <a:r>
              <a:rPr lang="en-GB" dirty="0" smtClean="0"/>
              <a:t>rights to </a:t>
            </a:r>
            <a:r>
              <a:rPr lang="en-GB" dirty="0"/>
              <a:t>have a default set of </a:t>
            </a:r>
            <a:r>
              <a:rPr lang="en-GB" dirty="0" smtClean="0"/>
              <a:t>rights.</a:t>
            </a:r>
          </a:p>
          <a:p>
            <a:pPr lvl="2"/>
            <a:r>
              <a:rPr lang="en-GB" dirty="0" smtClean="0"/>
              <a:t>Elements of the list may include individual users and groups of users.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507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Matrix (Access Control Lists)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14" y="1226950"/>
            <a:ext cx="3845172" cy="55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76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Matrix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/>
              <a:t>In practice, </a:t>
            </a:r>
            <a:r>
              <a:rPr lang="en-GB" dirty="0" smtClean="0"/>
              <a:t>access </a:t>
            </a:r>
            <a:r>
              <a:rPr lang="en-GB" dirty="0"/>
              <a:t>matrix is usually sparse and is implemented by decomposition</a:t>
            </a:r>
          </a:p>
          <a:p>
            <a:pPr lvl="1"/>
            <a:r>
              <a:rPr lang="en-US" dirty="0" smtClean="0"/>
              <a:t>by </a:t>
            </a:r>
            <a:r>
              <a:rPr lang="en-US" b="1" dirty="0"/>
              <a:t>rows</a:t>
            </a:r>
            <a:r>
              <a:rPr lang="en-US" dirty="0"/>
              <a:t> - </a:t>
            </a:r>
            <a:r>
              <a:rPr lang="en-US" b="1" dirty="0"/>
              <a:t>capability </a:t>
            </a:r>
            <a:r>
              <a:rPr lang="en-US" b="1" dirty="0" smtClean="0"/>
              <a:t>tickets</a:t>
            </a:r>
          </a:p>
          <a:p>
            <a:pPr lvl="2"/>
            <a:r>
              <a:rPr lang="en-GB" dirty="0" smtClean="0"/>
              <a:t>Specifies authorised </a:t>
            </a:r>
            <a:r>
              <a:rPr lang="en-GB" dirty="0"/>
              <a:t>objects and operations for </a:t>
            </a:r>
            <a:r>
              <a:rPr lang="en-GB" dirty="0" smtClean="0"/>
              <a:t>an user.</a:t>
            </a:r>
          </a:p>
          <a:p>
            <a:pPr lvl="2"/>
            <a:r>
              <a:rPr lang="en-GB" dirty="0" smtClean="0"/>
              <a:t>Each </a:t>
            </a:r>
            <a:r>
              <a:rPr lang="en-GB" dirty="0"/>
              <a:t>user has a </a:t>
            </a:r>
            <a:r>
              <a:rPr lang="en-GB" dirty="0" smtClean="0"/>
              <a:t>number of </a:t>
            </a:r>
            <a:r>
              <a:rPr lang="en-GB" dirty="0"/>
              <a:t>tickets and may be </a:t>
            </a:r>
            <a:r>
              <a:rPr lang="en-GB" dirty="0" smtClean="0"/>
              <a:t>authorised </a:t>
            </a:r>
            <a:r>
              <a:rPr lang="en-GB" dirty="0"/>
              <a:t>to loan or give them to </a:t>
            </a:r>
            <a:r>
              <a:rPr lang="en-GB" dirty="0" smtClean="0"/>
              <a:t>others - tickets may be </a:t>
            </a:r>
            <a:r>
              <a:rPr lang="en-GB" dirty="0"/>
              <a:t>dispersed around the system, </a:t>
            </a:r>
            <a:r>
              <a:rPr lang="en-GB" dirty="0" smtClean="0"/>
              <a:t>present a greater security problem.</a:t>
            </a:r>
          </a:p>
          <a:p>
            <a:pPr lvl="2"/>
            <a:r>
              <a:rPr lang="en-GB" dirty="0" smtClean="0"/>
              <a:t>Ticket must be unforgeable, accomplished by having the OS hold all tickets on behalf of users.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544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Matrix (Capability Tickets)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2" y="1213563"/>
            <a:ext cx="6916616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5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Operating Systems Hardening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/>
              <a:t>Basic steps to use to secure an operating system:</a:t>
            </a:r>
          </a:p>
          <a:p>
            <a:pPr lvl="1"/>
            <a:r>
              <a:rPr lang="en-GB" dirty="0"/>
              <a:t>Install and patch the operating system</a:t>
            </a:r>
          </a:p>
          <a:p>
            <a:pPr lvl="1"/>
            <a:r>
              <a:rPr lang="en-GB" dirty="0"/>
              <a:t>Harden and configure the </a:t>
            </a:r>
            <a:r>
              <a:rPr lang="en-GB" dirty="0" smtClean="0"/>
              <a:t>OS to </a:t>
            </a:r>
            <a:r>
              <a:rPr lang="en-GB" dirty="0"/>
              <a:t>adequately address the identified security needs of the system by:</a:t>
            </a:r>
          </a:p>
          <a:p>
            <a:pPr lvl="2"/>
            <a:r>
              <a:rPr lang="en-GB" dirty="0"/>
              <a:t>removing unnecessary services, applications, and protocols</a:t>
            </a:r>
          </a:p>
          <a:p>
            <a:pPr lvl="2"/>
            <a:r>
              <a:rPr lang="en-GB" dirty="0"/>
              <a:t>configuring users, groups and permissions</a:t>
            </a:r>
          </a:p>
          <a:p>
            <a:pPr lvl="2"/>
            <a:r>
              <a:rPr lang="en-GB" dirty="0"/>
              <a:t>configuring resource </a:t>
            </a:r>
            <a:r>
              <a:rPr lang="en-GB" dirty="0" smtClean="0"/>
              <a:t>controls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716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Operating Systems Hardening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/>
              <a:t>Basic steps to use to secure an operating system:</a:t>
            </a:r>
          </a:p>
          <a:p>
            <a:pPr lvl="1"/>
            <a:r>
              <a:rPr lang="en-GB" dirty="0" smtClean="0"/>
              <a:t>Install </a:t>
            </a:r>
            <a:r>
              <a:rPr lang="en-GB" dirty="0"/>
              <a:t>and configure additional security controls, such as antivirus, host-based firewalls, and intrusion detection systems (IDS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Test the security of the basic </a:t>
            </a:r>
            <a:r>
              <a:rPr lang="en-GB" dirty="0" smtClean="0"/>
              <a:t>OS to </a:t>
            </a:r>
            <a:r>
              <a:rPr lang="en-GB" dirty="0"/>
              <a:t>ensure that the steps taken adequately address its security </a:t>
            </a:r>
            <a:r>
              <a:rPr lang="en-GB" dirty="0" smtClean="0"/>
              <a:t>needs</a:t>
            </a:r>
            <a:endParaRPr lang="en-GB" dirty="0"/>
          </a:p>
        </p:txBody>
      </p:sp>
      <p:sp>
        <p:nvSpPr>
          <p:cNvPr id="4" name="Right Triangle 3"/>
          <p:cNvSpPr/>
          <p:nvPr/>
        </p:nvSpPr>
        <p:spPr>
          <a:xfrm>
            <a:off x="1588" y="6479382"/>
            <a:ext cx="371475" cy="371475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99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Access Treats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/>
          <a:lstStyle/>
          <a:p>
            <a:r>
              <a:rPr lang="en-GB" dirty="0" smtClean="0"/>
              <a:t>Intruders categories</a:t>
            </a:r>
            <a:endParaRPr lang="en-GB" dirty="0"/>
          </a:p>
          <a:p>
            <a:pPr lvl="2"/>
            <a:r>
              <a:rPr lang="en-GB" b="1" dirty="0" err="1"/>
              <a:t>Masquerader</a:t>
            </a:r>
            <a:r>
              <a:rPr lang="en-GB" dirty="0"/>
              <a:t>:  An </a:t>
            </a:r>
            <a:r>
              <a:rPr lang="en-GB" dirty="0" smtClean="0"/>
              <a:t>individual (mostly outsider) </a:t>
            </a:r>
            <a:r>
              <a:rPr lang="en-GB" dirty="0"/>
              <a:t>who is not </a:t>
            </a:r>
            <a:r>
              <a:rPr lang="en-GB" dirty="0" smtClean="0"/>
              <a:t>authorised </a:t>
            </a:r>
            <a:r>
              <a:rPr lang="en-GB" dirty="0"/>
              <a:t>to use the </a:t>
            </a:r>
            <a:r>
              <a:rPr lang="en-GB" dirty="0" smtClean="0"/>
              <a:t>computer and who penetrates </a:t>
            </a:r>
            <a:r>
              <a:rPr lang="en-GB" dirty="0"/>
              <a:t>a system’s access controls to exploit a legitimate </a:t>
            </a:r>
            <a:r>
              <a:rPr lang="en-GB" dirty="0" smtClean="0"/>
              <a:t>user’s account</a:t>
            </a:r>
          </a:p>
          <a:p>
            <a:pPr lvl="2"/>
            <a:r>
              <a:rPr lang="en-GB" b="1" dirty="0"/>
              <a:t>Misfeasor</a:t>
            </a:r>
            <a:r>
              <a:rPr lang="en-GB" dirty="0"/>
              <a:t>: A legitimate </a:t>
            </a:r>
            <a:r>
              <a:rPr lang="en-GB" dirty="0" smtClean="0"/>
              <a:t>user (insider) </a:t>
            </a:r>
            <a:r>
              <a:rPr lang="en-GB" dirty="0"/>
              <a:t>who accesses data</a:t>
            </a:r>
            <a:r>
              <a:rPr lang="en-GB" dirty="0" smtClean="0"/>
              <a:t>, programs</a:t>
            </a:r>
            <a:r>
              <a:rPr lang="en-GB" dirty="0"/>
              <a:t>, or resources </a:t>
            </a:r>
            <a:r>
              <a:rPr lang="en-GB" dirty="0" smtClean="0"/>
              <a:t>for which </a:t>
            </a:r>
            <a:r>
              <a:rPr lang="en-GB" dirty="0"/>
              <a:t>such access is not </a:t>
            </a:r>
            <a:r>
              <a:rPr lang="en-GB" dirty="0" smtClean="0"/>
              <a:t>authorised</a:t>
            </a:r>
            <a:r>
              <a:rPr lang="en-GB" dirty="0"/>
              <a:t>, or who is </a:t>
            </a:r>
            <a:r>
              <a:rPr lang="en-GB" dirty="0" smtClean="0"/>
              <a:t>authorised </a:t>
            </a:r>
            <a:r>
              <a:rPr lang="en-GB" dirty="0"/>
              <a:t>for such access </a:t>
            </a:r>
            <a:r>
              <a:rPr lang="en-GB" dirty="0" smtClean="0"/>
              <a:t>but misuses the privileges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88963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Access Treats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/>
          <a:lstStyle/>
          <a:p>
            <a:r>
              <a:rPr lang="en-GB" dirty="0" smtClean="0"/>
              <a:t>Intruders categories</a:t>
            </a:r>
            <a:endParaRPr lang="en-GB" dirty="0"/>
          </a:p>
          <a:p>
            <a:pPr lvl="2"/>
            <a:r>
              <a:rPr lang="en-GB" b="1" dirty="0"/>
              <a:t>Clandestine user: </a:t>
            </a:r>
            <a:r>
              <a:rPr lang="en-GB" dirty="0"/>
              <a:t>An </a:t>
            </a:r>
            <a:r>
              <a:rPr lang="en-GB" dirty="0" smtClean="0"/>
              <a:t>individual (outsider / insider) </a:t>
            </a:r>
            <a:r>
              <a:rPr lang="en-GB" dirty="0"/>
              <a:t>who seizes supervisory control of the </a:t>
            </a:r>
            <a:r>
              <a:rPr lang="en-GB" dirty="0" smtClean="0"/>
              <a:t>system and </a:t>
            </a:r>
            <a:r>
              <a:rPr lang="en-GB" dirty="0"/>
              <a:t>uses this control to </a:t>
            </a:r>
            <a:r>
              <a:rPr lang="en-GB" dirty="0" smtClean="0"/>
              <a:t>evade auditing </a:t>
            </a:r>
            <a:r>
              <a:rPr lang="en-GB" dirty="0"/>
              <a:t>and access controls or to suppress </a:t>
            </a:r>
            <a:r>
              <a:rPr lang="en-GB" dirty="0" smtClean="0"/>
              <a:t>audit collection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209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Access Treats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US" dirty="0" smtClean="0"/>
              <a:t>Malicious categories</a:t>
            </a:r>
          </a:p>
          <a:p>
            <a:pPr lvl="1"/>
            <a:r>
              <a:rPr lang="en-GB" dirty="0" smtClean="0"/>
              <a:t>Parasitic (requires host program)</a:t>
            </a:r>
            <a:endParaRPr lang="en-GB" dirty="0"/>
          </a:p>
          <a:p>
            <a:pPr lvl="2"/>
            <a:r>
              <a:rPr lang="en-GB" dirty="0" smtClean="0"/>
              <a:t>Fragments of programs that cannot exist independently of some actual application program, utility, or system program. Examples are viruses, logic bombs, and backdoors</a:t>
            </a:r>
          </a:p>
          <a:p>
            <a:pPr lvl="1"/>
            <a:r>
              <a:rPr lang="en-GB" dirty="0" smtClean="0"/>
              <a:t>Independent</a:t>
            </a:r>
          </a:p>
          <a:p>
            <a:pPr lvl="2"/>
            <a:r>
              <a:rPr lang="en-GB" dirty="0" smtClean="0"/>
              <a:t>Self-contained programs that can be scheduled and run by the OS. Examples are worms and bot programs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314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 smtClean="0"/>
              <a:t>Intrusion detection - a </a:t>
            </a:r>
            <a:r>
              <a:rPr lang="en-GB" dirty="0"/>
              <a:t>security service that monitors and </a:t>
            </a:r>
            <a:r>
              <a:rPr lang="en-GB" dirty="0" smtClean="0"/>
              <a:t>analyses </a:t>
            </a:r>
            <a:r>
              <a:rPr lang="en-GB" dirty="0"/>
              <a:t>system </a:t>
            </a:r>
            <a:r>
              <a:rPr lang="en-GB" dirty="0" smtClean="0"/>
              <a:t>events to find </a:t>
            </a:r>
            <a:r>
              <a:rPr lang="en-GB" dirty="0"/>
              <a:t>and </a:t>
            </a:r>
            <a:r>
              <a:rPr lang="en-GB" dirty="0" smtClean="0"/>
              <a:t>provide </a:t>
            </a:r>
            <a:r>
              <a:rPr lang="en-GB" dirty="0"/>
              <a:t>real-time or near real-time warning </a:t>
            </a:r>
            <a:r>
              <a:rPr lang="en-GB" dirty="0" smtClean="0"/>
              <a:t>of unauthorised access attempts.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36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 smtClean="0"/>
              <a:t>2 classifications of Intrusion Detection Systems(IDS):</a:t>
            </a:r>
          </a:p>
          <a:p>
            <a:pPr lvl="1"/>
            <a:r>
              <a:rPr lang="en-US" b="1" dirty="0"/>
              <a:t>host-based</a:t>
            </a:r>
            <a:r>
              <a:rPr lang="en-US" dirty="0"/>
              <a:t> </a:t>
            </a:r>
            <a:r>
              <a:rPr lang="en-US" dirty="0" smtClean="0"/>
              <a:t>IDS - </a:t>
            </a:r>
            <a:r>
              <a:rPr lang="en-GB" dirty="0"/>
              <a:t>monitors the characteristics of a single host and the events occurring within that host for suspicious activity</a:t>
            </a:r>
            <a:endParaRPr lang="en-US" dirty="0"/>
          </a:p>
          <a:p>
            <a:pPr lvl="1"/>
            <a:r>
              <a:rPr lang="en-GB" b="1" dirty="0" smtClean="0"/>
              <a:t>network-based</a:t>
            </a:r>
            <a:r>
              <a:rPr lang="en-GB" dirty="0" smtClean="0"/>
              <a:t> IDS - monitors network traffic for particular network segments or devices and analyses network, transport, and application protocols to identify suspicious activity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790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 smtClean="0"/>
              <a:t>IDS components:</a:t>
            </a:r>
          </a:p>
          <a:p>
            <a:pPr lvl="1"/>
            <a:r>
              <a:rPr lang="en-US" b="1" dirty="0" smtClean="0"/>
              <a:t>Sensors</a:t>
            </a:r>
            <a:endParaRPr lang="en-US" dirty="0" smtClean="0"/>
          </a:p>
          <a:p>
            <a:pPr lvl="2"/>
            <a:r>
              <a:rPr lang="en-US" dirty="0" smtClean="0"/>
              <a:t>Collect data.</a:t>
            </a:r>
          </a:p>
          <a:p>
            <a:pPr lvl="2"/>
            <a:r>
              <a:rPr lang="en-GB" dirty="0" smtClean="0"/>
              <a:t>Input: any </a:t>
            </a:r>
            <a:r>
              <a:rPr lang="en-GB" dirty="0"/>
              <a:t>part of a system that could contain evidence of an </a:t>
            </a:r>
            <a:r>
              <a:rPr lang="en-GB" dirty="0" smtClean="0"/>
              <a:t>intrusion, such as network </a:t>
            </a:r>
            <a:r>
              <a:rPr lang="en-GB" dirty="0"/>
              <a:t>packets, log files, and system call traces.</a:t>
            </a:r>
          </a:p>
          <a:p>
            <a:pPr lvl="2"/>
            <a:r>
              <a:rPr lang="en-GB" dirty="0" smtClean="0"/>
              <a:t>Forward information </a:t>
            </a:r>
            <a:r>
              <a:rPr lang="en-GB" dirty="0"/>
              <a:t>to the </a:t>
            </a:r>
            <a:r>
              <a:rPr lang="en-GB" dirty="0" smtClean="0"/>
              <a:t>analyser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190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>
          <a:xfrm>
            <a:off x="-626" y="1188878"/>
            <a:ext cx="12192626" cy="5669121"/>
          </a:xfrm>
        </p:spPr>
        <p:txBody>
          <a:bodyPr>
            <a:normAutofit/>
          </a:bodyPr>
          <a:lstStyle/>
          <a:p>
            <a:r>
              <a:rPr lang="en-GB" dirty="0" smtClean="0"/>
              <a:t>IDS components:</a:t>
            </a:r>
          </a:p>
          <a:p>
            <a:pPr lvl="1"/>
            <a:r>
              <a:rPr lang="en-GB" b="1" dirty="0" smtClean="0"/>
              <a:t>Analysers</a:t>
            </a:r>
            <a:endParaRPr lang="en-GB" dirty="0" smtClean="0"/>
          </a:p>
          <a:p>
            <a:pPr lvl="2"/>
            <a:r>
              <a:rPr lang="en-US" sz="3600" dirty="0" smtClean="0"/>
              <a:t>Determine </a:t>
            </a:r>
            <a:r>
              <a:rPr lang="en-US" sz="3600" dirty="0"/>
              <a:t>if an intrusion has </a:t>
            </a:r>
            <a:r>
              <a:rPr lang="en-US" sz="3600" dirty="0" smtClean="0"/>
              <a:t>occurred</a:t>
            </a:r>
          </a:p>
          <a:p>
            <a:pPr lvl="2"/>
            <a:r>
              <a:rPr lang="en-GB" sz="3600" dirty="0"/>
              <a:t>Input: from sensor(s) or other analyser(s)</a:t>
            </a:r>
          </a:p>
          <a:p>
            <a:pPr lvl="2"/>
            <a:r>
              <a:rPr lang="en-US" sz="3600" dirty="0" smtClean="0"/>
              <a:t>Output: </a:t>
            </a:r>
            <a:r>
              <a:rPr lang="en-GB" sz="3600" dirty="0"/>
              <a:t>indication </a:t>
            </a:r>
            <a:r>
              <a:rPr lang="en-GB" sz="3600" dirty="0" smtClean="0"/>
              <a:t>of an intrusion, may </a:t>
            </a:r>
            <a:r>
              <a:rPr lang="en-GB" sz="3600" dirty="0"/>
              <a:t>include </a:t>
            </a:r>
            <a:r>
              <a:rPr lang="en-GB" sz="3600" dirty="0" smtClean="0"/>
              <a:t>evidence</a:t>
            </a:r>
            <a:endParaRPr lang="en-US" sz="3600" dirty="0" smtClean="0"/>
          </a:p>
          <a:p>
            <a:pPr lvl="2"/>
            <a:r>
              <a:rPr lang="en-GB" dirty="0" smtClean="0"/>
              <a:t>May </a:t>
            </a:r>
            <a:r>
              <a:rPr lang="en-GB" dirty="0"/>
              <a:t>provide guidance about what actions </a:t>
            </a:r>
            <a:r>
              <a:rPr lang="en-GB" dirty="0" smtClean="0"/>
              <a:t>to take </a:t>
            </a:r>
            <a:r>
              <a:rPr lang="en-GB" dirty="0"/>
              <a:t>as a result of the intrusion</a:t>
            </a:r>
          </a:p>
        </p:txBody>
      </p:sp>
    </p:spTree>
    <p:extLst>
      <p:ext uri="{BB962C8B-B14F-4D97-AF65-F5344CB8AC3E}">
        <p14:creationId xmlns:p14="http://schemas.microsoft.com/office/powerpoint/2010/main" val="3990795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7577</TotalTime>
  <Words>1208</Words>
  <Application>Microsoft Office PowerPoint</Application>
  <PresentationFormat>Widescreen</PresentationFormat>
  <Paragraphs>136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MS Gothic</vt:lpstr>
      <vt:lpstr>Arial</vt:lpstr>
      <vt:lpstr>Times New Roman</vt:lpstr>
      <vt:lpstr>Tw Cen MT</vt:lpstr>
      <vt:lpstr>Droplet</vt:lpstr>
      <vt:lpstr>Chapter 15</vt:lpstr>
      <vt:lpstr>System Access Treats</vt:lpstr>
      <vt:lpstr>System Access Treats</vt:lpstr>
      <vt:lpstr>System Access Treats</vt:lpstr>
      <vt:lpstr>System Access Treats</vt:lpstr>
      <vt:lpstr>Countermeasures</vt:lpstr>
      <vt:lpstr>Countermeasures</vt:lpstr>
      <vt:lpstr>Countermeasures</vt:lpstr>
      <vt:lpstr>Countermeasures</vt:lpstr>
      <vt:lpstr>Countermeasures</vt:lpstr>
      <vt:lpstr>Authentication</vt:lpstr>
      <vt:lpstr>Means of Authentication</vt:lpstr>
      <vt:lpstr>Means of Authentication</vt:lpstr>
      <vt:lpstr>Access Control</vt:lpstr>
      <vt:lpstr>Access Control</vt:lpstr>
      <vt:lpstr>Firewall</vt:lpstr>
      <vt:lpstr>File System Access Control</vt:lpstr>
      <vt:lpstr>File System Access Control</vt:lpstr>
      <vt:lpstr>Access Matrix</vt:lpstr>
      <vt:lpstr>Access Matrix</vt:lpstr>
      <vt:lpstr>Access Matrix</vt:lpstr>
      <vt:lpstr>Access Matrix</vt:lpstr>
      <vt:lpstr>Access Matrix (Access Control Lists)</vt:lpstr>
      <vt:lpstr>Access Matrix</vt:lpstr>
      <vt:lpstr>Access Matrix (Capability Tickets)</vt:lpstr>
      <vt:lpstr>Operating Systems Hardening</vt:lpstr>
      <vt:lpstr>Operating Systems Hardening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Mutual Exclusion and Synchronization</dc:title>
  <dc:creator>Patricia Roy</dc:creator>
  <cp:lastModifiedBy>user</cp:lastModifiedBy>
  <cp:revision>997</cp:revision>
  <dcterms:created xsi:type="dcterms:W3CDTF">1999-06-26T21:48:38Z</dcterms:created>
  <dcterms:modified xsi:type="dcterms:W3CDTF">2017-08-26T18:49:23Z</dcterms:modified>
</cp:coreProperties>
</file>