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85"/>
  </p:notesMasterIdLst>
  <p:handoutMasterIdLst>
    <p:handoutMasterId r:id="rId86"/>
  </p:handoutMasterIdLst>
  <p:sldIdLst>
    <p:sldId id="330" r:id="rId2"/>
    <p:sldId id="386" r:id="rId3"/>
    <p:sldId id="443" r:id="rId4"/>
    <p:sldId id="444" r:id="rId5"/>
    <p:sldId id="445" r:id="rId6"/>
    <p:sldId id="446" r:id="rId7"/>
    <p:sldId id="447" r:id="rId8"/>
    <p:sldId id="448" r:id="rId9"/>
    <p:sldId id="449" r:id="rId10"/>
    <p:sldId id="450" r:id="rId11"/>
    <p:sldId id="451" r:id="rId12"/>
    <p:sldId id="452" r:id="rId13"/>
    <p:sldId id="453" r:id="rId14"/>
    <p:sldId id="454" r:id="rId15"/>
    <p:sldId id="455" r:id="rId16"/>
    <p:sldId id="456" r:id="rId17"/>
    <p:sldId id="457" r:id="rId18"/>
    <p:sldId id="459" r:id="rId19"/>
    <p:sldId id="461" r:id="rId20"/>
    <p:sldId id="462" r:id="rId21"/>
    <p:sldId id="463" r:id="rId22"/>
    <p:sldId id="464" r:id="rId23"/>
    <p:sldId id="465" r:id="rId24"/>
    <p:sldId id="466" r:id="rId25"/>
    <p:sldId id="467" r:id="rId26"/>
    <p:sldId id="468" r:id="rId27"/>
    <p:sldId id="469" r:id="rId28"/>
    <p:sldId id="470" r:id="rId29"/>
    <p:sldId id="471" r:id="rId30"/>
    <p:sldId id="472" r:id="rId31"/>
    <p:sldId id="473" r:id="rId32"/>
    <p:sldId id="474" r:id="rId33"/>
    <p:sldId id="375" r:id="rId34"/>
    <p:sldId id="413" r:id="rId35"/>
    <p:sldId id="414" r:id="rId36"/>
    <p:sldId id="380" r:id="rId37"/>
    <p:sldId id="379" r:id="rId38"/>
    <p:sldId id="417" r:id="rId39"/>
    <p:sldId id="357" r:id="rId40"/>
    <p:sldId id="441" r:id="rId41"/>
    <p:sldId id="433" r:id="rId42"/>
    <p:sldId id="323" r:id="rId43"/>
    <p:sldId id="404" r:id="rId44"/>
    <p:sldId id="418" r:id="rId45"/>
    <p:sldId id="419" r:id="rId46"/>
    <p:sldId id="420" r:id="rId47"/>
    <p:sldId id="421" r:id="rId48"/>
    <p:sldId id="422" r:id="rId49"/>
    <p:sldId id="423" r:id="rId50"/>
    <p:sldId id="424" r:id="rId51"/>
    <p:sldId id="425" r:id="rId52"/>
    <p:sldId id="426" r:id="rId53"/>
    <p:sldId id="427" r:id="rId54"/>
    <p:sldId id="428" r:id="rId55"/>
    <p:sldId id="324" r:id="rId56"/>
    <p:sldId id="363" r:id="rId57"/>
    <p:sldId id="335" r:id="rId58"/>
    <p:sldId id="354" r:id="rId59"/>
    <p:sldId id="429" r:id="rId60"/>
    <p:sldId id="430" r:id="rId61"/>
    <p:sldId id="259" r:id="rId62"/>
    <p:sldId id="394" r:id="rId63"/>
    <p:sldId id="437" r:id="rId64"/>
    <p:sldId id="439" r:id="rId65"/>
    <p:sldId id="440" r:id="rId66"/>
    <p:sldId id="442" r:id="rId67"/>
    <p:sldId id="382" r:id="rId68"/>
    <p:sldId id="431" r:id="rId69"/>
    <p:sldId id="383" r:id="rId70"/>
    <p:sldId id="384" r:id="rId71"/>
    <p:sldId id="385" r:id="rId72"/>
    <p:sldId id="258" r:id="rId73"/>
    <p:sldId id="346" r:id="rId74"/>
    <p:sldId id="347" r:id="rId75"/>
    <p:sldId id="348" r:id="rId76"/>
    <p:sldId id="349" r:id="rId77"/>
    <p:sldId id="344" r:id="rId78"/>
    <p:sldId id="350" r:id="rId79"/>
    <p:sldId id="352" r:id="rId80"/>
    <p:sldId id="353" r:id="rId81"/>
    <p:sldId id="345" r:id="rId82"/>
    <p:sldId id="355" r:id="rId83"/>
    <p:sldId id="356" r:id="rId84"/>
  </p:sldIdLst>
  <p:sldSz cx="9144000" cy="6858000" type="screen4x3"/>
  <p:notesSz cx="6797675" cy="987425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7C8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3" autoAdjust="0"/>
    <p:restoredTop sz="94665" autoAdjust="0"/>
  </p:normalViewPr>
  <p:slideViewPr>
    <p:cSldViewPr>
      <p:cViewPr varScale="1">
        <p:scale>
          <a:sx n="52" d="100"/>
          <a:sy n="52" d="100"/>
        </p:scale>
        <p:origin x="96" y="462"/>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670"/>
    </p:cViewPr>
  </p:sorterViewPr>
  <p:notesViewPr>
    <p:cSldViewPr>
      <p:cViewPr varScale="1">
        <p:scale>
          <a:sx n="40" d="100"/>
          <a:sy n="40" d="100"/>
        </p:scale>
        <p:origin x="-1488" y="-96"/>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pPr>
              <a:defRPr/>
            </a:pPr>
            <a:fld id="{019D40D8-FA6F-4528-8A4C-7167717BE1A8}" type="datetimeFigureOut">
              <a:rPr lang="en-US"/>
              <a:pPr>
                <a:defRPr/>
              </a:pPr>
              <a:t>27-May-19</a:t>
            </a:fld>
            <a:endParaRPr lang="en-US"/>
          </a:p>
        </p:txBody>
      </p:sp>
      <p:sp>
        <p:nvSpPr>
          <p:cNvPr id="4" name="Footer Placeholder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1199B19-F054-47C7-B95C-206DD985D2E6}" type="slidenum">
              <a:rPr lang="en-US" altLang="en-US"/>
              <a:pPr/>
              <a:t>‹#›</a:t>
            </a:fld>
            <a:endParaRPr lang="en-US" altLang="en-US"/>
          </a:p>
        </p:txBody>
      </p:sp>
    </p:spTree>
    <p:extLst>
      <p:ext uri="{BB962C8B-B14F-4D97-AF65-F5344CB8AC3E}">
        <p14:creationId xmlns:p14="http://schemas.microsoft.com/office/powerpoint/2010/main" val="20285705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0802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1343063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1568400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653207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1235075"/>
            <a:ext cx="4441825" cy="3332163"/>
          </a:xfrm>
          <a:prstGeom prst="rect">
            <a:avLst/>
          </a:prstGeom>
          <a:noFill/>
          <a:ln w="12700">
            <a:solidFill>
              <a:prstClr val="black"/>
            </a:solidFill>
          </a:ln>
        </p:spPr>
      </p:sp>
      <p:sp>
        <p:nvSpPr>
          <p:cNvPr id="3" name="Notes Placeholder 2"/>
          <p:cNvSpPr>
            <a:spLocks noGrp="1"/>
          </p:cNvSpPr>
          <p:nvPr>
            <p:ph type="body" idx="1"/>
          </p:nvPr>
        </p:nvSpPr>
        <p:spPr>
          <a:xfrm>
            <a:off x="679450" y="4751388"/>
            <a:ext cx="5438775" cy="3889375"/>
          </a:xfrm>
          <a:prstGeom prst="rect">
            <a:avLst/>
          </a:prstGeom>
        </p:spPr>
        <p:txBody>
          <a:bodyPr/>
          <a:lstStyle/>
          <a:p>
            <a:endParaRPr lang="en-US" dirty="0"/>
          </a:p>
        </p:txBody>
      </p:sp>
    </p:spTree>
    <p:extLst>
      <p:ext uri="{BB962C8B-B14F-4D97-AF65-F5344CB8AC3E}">
        <p14:creationId xmlns:p14="http://schemas.microsoft.com/office/powerpoint/2010/main" val="2648331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884281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337430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3100305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3322699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3631404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2267953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37647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1063851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1773885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3110330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3237025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2316081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3031986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4170908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2819745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2765971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3086918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927051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4294967295"/>
          </p:nvPr>
        </p:nvSpPr>
        <p:spPr bwMode="auto">
          <a:xfrm>
            <a:off x="3849688" y="9378950"/>
            <a:ext cx="2946400" cy="4937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EC8678-0491-4352-B24E-EB04B3F98883}" type="slidenum">
              <a:rPr lang="en-US" altLang="en-US"/>
              <a:pPr/>
              <a:t>7</a:t>
            </a:fld>
            <a:endParaRPr lang="en-US" altLang="en-US"/>
          </a:p>
        </p:txBody>
      </p:sp>
      <p:sp>
        <p:nvSpPr>
          <p:cNvPr id="96259"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SA" altLang="en-US" smtClean="0"/>
          </a:p>
        </p:txBody>
      </p:sp>
    </p:spTree>
    <p:extLst>
      <p:ext uri="{BB962C8B-B14F-4D97-AF65-F5344CB8AC3E}">
        <p14:creationId xmlns:p14="http://schemas.microsoft.com/office/powerpoint/2010/main" val="25024479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3728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4294967295"/>
          </p:nvPr>
        </p:nvSpPr>
        <p:spPr bwMode="auto">
          <a:xfrm>
            <a:off x="3849688" y="9378950"/>
            <a:ext cx="2946400" cy="4937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A4A04C-E7B6-43BC-98A6-F9E1769A708A}" type="slidenum">
              <a:rPr lang="en-US" altLang="en-US"/>
              <a:pPr/>
              <a:t>8</a:t>
            </a:fld>
            <a:endParaRPr lang="en-US" altLang="en-US"/>
          </a:p>
        </p:txBody>
      </p:sp>
      <p:sp>
        <p:nvSpPr>
          <p:cNvPr id="97283"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SA" altLang="en-US" smtClean="0"/>
          </a:p>
        </p:txBody>
      </p:sp>
    </p:spTree>
    <p:extLst>
      <p:ext uri="{BB962C8B-B14F-4D97-AF65-F5344CB8AC3E}">
        <p14:creationId xmlns:p14="http://schemas.microsoft.com/office/powerpoint/2010/main" val="3687569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4294967295"/>
          </p:nvPr>
        </p:nvSpPr>
        <p:spPr bwMode="auto">
          <a:xfrm>
            <a:off x="3849688" y="9378950"/>
            <a:ext cx="2946400" cy="4937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87F434-09BF-4451-BB28-70B676B01FC2}" type="slidenum">
              <a:rPr lang="en-US" altLang="en-US"/>
              <a:pPr/>
              <a:t>9</a:t>
            </a:fld>
            <a:endParaRPr lang="en-US" altLang="en-US"/>
          </a:p>
        </p:txBody>
      </p:sp>
      <p:sp>
        <p:nvSpPr>
          <p:cNvPr id="98307"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SA" altLang="en-US" smtClean="0"/>
          </a:p>
        </p:txBody>
      </p:sp>
    </p:spTree>
    <p:extLst>
      <p:ext uri="{BB962C8B-B14F-4D97-AF65-F5344CB8AC3E}">
        <p14:creationId xmlns:p14="http://schemas.microsoft.com/office/powerpoint/2010/main" val="4164469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4294967295"/>
          </p:nvPr>
        </p:nvSpPr>
        <p:spPr bwMode="auto">
          <a:xfrm>
            <a:off x="3849688" y="9378950"/>
            <a:ext cx="2946400" cy="4937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3B5659-9D15-422B-8AD2-326425E17DB8}" type="slidenum">
              <a:rPr lang="en-US" altLang="en-US"/>
              <a:pPr/>
              <a:t>10</a:t>
            </a:fld>
            <a:endParaRPr lang="en-US" altLang="en-US"/>
          </a:p>
        </p:txBody>
      </p:sp>
      <p:sp>
        <p:nvSpPr>
          <p:cNvPr id="99331"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SA" altLang="en-US" smtClean="0"/>
          </a:p>
        </p:txBody>
      </p:sp>
    </p:spTree>
    <p:extLst>
      <p:ext uri="{BB962C8B-B14F-4D97-AF65-F5344CB8AC3E}">
        <p14:creationId xmlns:p14="http://schemas.microsoft.com/office/powerpoint/2010/main" val="958901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4294967295"/>
          </p:nvPr>
        </p:nvSpPr>
        <p:spPr bwMode="auto">
          <a:xfrm>
            <a:off x="3849688" y="9378950"/>
            <a:ext cx="2946400" cy="4937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35D625-643C-4D19-9C52-26C5D291A37E}" type="slidenum">
              <a:rPr lang="en-US" altLang="en-US"/>
              <a:pPr/>
              <a:t>11</a:t>
            </a:fld>
            <a:endParaRPr lang="en-US" altLang="en-US"/>
          </a:p>
        </p:txBody>
      </p:sp>
      <p:sp>
        <p:nvSpPr>
          <p:cNvPr id="100355"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SA" altLang="en-US" smtClean="0"/>
          </a:p>
        </p:txBody>
      </p:sp>
    </p:spTree>
    <p:extLst>
      <p:ext uri="{BB962C8B-B14F-4D97-AF65-F5344CB8AC3E}">
        <p14:creationId xmlns:p14="http://schemas.microsoft.com/office/powerpoint/2010/main" val="1571057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4294967295"/>
          </p:nvPr>
        </p:nvSpPr>
        <p:spPr bwMode="auto">
          <a:xfrm>
            <a:off x="3849688" y="9378950"/>
            <a:ext cx="2946400" cy="4937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39BA16-7845-4110-BA7C-475DD0854D7D}" type="slidenum">
              <a:rPr lang="en-US" altLang="en-US"/>
              <a:pPr/>
              <a:t>12</a:t>
            </a:fld>
            <a:endParaRPr lang="en-US" altLang="en-US"/>
          </a:p>
        </p:txBody>
      </p:sp>
      <p:sp>
        <p:nvSpPr>
          <p:cNvPr id="101379"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SA" altLang="en-US" smtClean="0"/>
          </a:p>
        </p:txBody>
      </p:sp>
    </p:spTree>
    <p:extLst>
      <p:ext uri="{BB962C8B-B14F-4D97-AF65-F5344CB8AC3E}">
        <p14:creationId xmlns:p14="http://schemas.microsoft.com/office/powerpoint/2010/main" val="3727574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xfrm>
            <a:off x="931863" y="741363"/>
            <a:ext cx="493395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smtClean="0"/>
          </a:p>
        </p:txBody>
      </p:sp>
    </p:spTree>
    <p:extLst>
      <p:ext uri="{BB962C8B-B14F-4D97-AF65-F5344CB8AC3E}">
        <p14:creationId xmlns:p14="http://schemas.microsoft.com/office/powerpoint/2010/main" val="315170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w="9525">
              <a:noFill/>
              <a:miter lim="800000"/>
              <a:headEnd/>
              <a:tailEnd/>
            </a:ln>
          </p:spPr>
          <p:txBody>
            <a:bodyPr wrap="none" anchor="ctr"/>
            <a:lstStyle/>
            <a:p>
              <a:pPr>
                <a:defRPr/>
              </a:pPr>
              <a:endParaRPr lang="ar-SA"/>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w="9525">
                <a:noFill/>
                <a:miter lim="800000"/>
                <a:headEnd/>
                <a:tailEnd/>
              </a:ln>
            </p:spPr>
            <p:txBody>
              <a:bodyPr wrap="none" anchor="ctr"/>
              <a:lstStyle/>
              <a:p>
                <a:pPr>
                  <a:defRPr/>
                </a:pPr>
                <a:endParaRPr lang="ar-SA"/>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p:spPr>
              <p:txBody>
                <a:bodyPr/>
                <a:lstStyle/>
                <a:p>
                  <a:pPr>
                    <a:defRPr/>
                  </a:pPr>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p:spPr>
              <p:txBody>
                <a:bodyPr wrap="none" anchor="ctr"/>
                <a:lstStyle/>
                <a:p>
                  <a:pPr>
                    <a:defRPr/>
                  </a:pPr>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p:spPr>
              <p:txBody>
                <a:bodyPr wrap="none" anchor="ctr"/>
                <a:lstStyle/>
                <a:p>
                  <a:pPr>
                    <a:defRPr/>
                  </a:pPr>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p:spPr>
              <p:txBody>
                <a:bodyPr wrap="none" anchor="ctr"/>
                <a:lstStyle/>
                <a:p>
                  <a:pPr>
                    <a:defRPr/>
                  </a:pPr>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p:spPr>
              <p:txBody>
                <a:bodyPr/>
                <a:lstStyle/>
                <a:p>
                  <a:pPr>
                    <a:defRPr/>
                  </a:pPr>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w="9525">
                <a:noFill/>
                <a:round/>
                <a:headEnd/>
                <a:tailEnd/>
              </a:ln>
            </p:spPr>
            <p:txBody>
              <a:bodyPr wrap="none" anchor="ctr"/>
              <a:lstStyle/>
              <a:p>
                <a:pPr>
                  <a:defRPr/>
                </a:pPr>
                <a:endParaRPr lang="ar-SA"/>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w="9525" cap="rnd">
                  <a:noFill/>
                  <a:round/>
                  <a:headEnd/>
                  <a:tailEnd/>
                </a:ln>
              </p:spPr>
              <p:txBody>
                <a:bodyPr/>
                <a:lstStyle/>
                <a:p>
                  <a:pPr>
                    <a:defRPr/>
                  </a:pPr>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w="9525" cap="rnd">
                  <a:noFill/>
                  <a:round/>
                  <a:headEnd/>
                  <a:tailEnd/>
                </a:ln>
              </p:spPr>
              <p:txBody>
                <a:bodyPr/>
                <a:lstStyle/>
                <a:p>
                  <a:pPr>
                    <a:defRPr/>
                  </a:pPr>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p:spPr>
              <p:txBody>
                <a:bodyPr/>
                <a:lstStyle/>
                <a:p>
                  <a:pPr>
                    <a:defRPr/>
                  </a:pPr>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p:spPr>
              <p:txBody>
                <a:bodyPr/>
                <a:lstStyle/>
                <a:p>
                  <a:pPr>
                    <a:defRPr/>
                  </a:pPr>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p:spPr>
              <p:txBody>
                <a:bodyPr/>
                <a:lstStyle/>
                <a:p>
                  <a:pPr>
                    <a:defRPr/>
                  </a:pPr>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p:spPr>
              <p:txBody>
                <a:bodyPr/>
                <a:lstStyle/>
                <a:p>
                  <a:pPr>
                    <a:defRPr/>
                  </a:pPr>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p:spPr>
              <p:txBody>
                <a:bodyPr/>
                <a:lstStyle/>
                <a:p>
                  <a:pPr>
                    <a:defRPr/>
                  </a:pPr>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p:spPr>
              <p:txBody>
                <a:bodyPr/>
                <a:lstStyle/>
                <a:p>
                  <a:pPr>
                    <a:defRPr/>
                  </a:pPr>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p:spPr>
              <p:txBody>
                <a:bodyPr/>
                <a:lstStyle/>
                <a:p>
                  <a:pPr>
                    <a:defRPr/>
                  </a:pPr>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p:spPr>
              <p:txBody>
                <a:bodyPr/>
                <a:lstStyle/>
                <a:p>
                  <a:pPr>
                    <a:defRPr/>
                  </a:pPr>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p:spPr>
              <p:txBody>
                <a:bodyPr/>
                <a:lstStyle/>
                <a:p>
                  <a:pPr>
                    <a:defRPr/>
                  </a:pPr>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p:spPr>
              <p:txBody>
                <a:bodyPr/>
                <a:lstStyle/>
                <a:p>
                  <a:pPr>
                    <a:defRPr/>
                  </a:pPr>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p:spPr>
              <p:txBody>
                <a:bodyPr/>
                <a:lstStyle/>
                <a:p>
                  <a:pPr>
                    <a:defRPr/>
                  </a:pPr>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p:spPr>
              <p:txBody>
                <a:bodyPr/>
                <a:lstStyle/>
                <a:p>
                  <a:pPr>
                    <a:defRPr/>
                  </a:pPr>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p:spPr>
              <p:txBody>
                <a:bodyPr/>
                <a:lstStyle/>
                <a:p>
                  <a:pPr>
                    <a:defRPr/>
                  </a:pPr>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p:spPr>
              <p:txBody>
                <a:bodyPr/>
                <a:lstStyle/>
                <a:p>
                  <a:pPr>
                    <a:defRPr/>
                  </a:pPr>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p:spPr>
              <p:txBody>
                <a:bodyPr/>
                <a:lstStyle/>
                <a:p>
                  <a:pPr>
                    <a:defRPr/>
                  </a:pPr>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p:spPr>
              <p:txBody>
                <a:bodyPr/>
                <a:lstStyle/>
                <a:p>
                  <a:pPr>
                    <a:defRPr/>
                  </a:pPr>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r>
              <a:rPr lang="en-US"/>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34" name="Rectangle 34"/>
          <p:cNvSpPr>
            <a:spLocks noGrp="1" noChangeArrowheads="1"/>
          </p:cNvSpPr>
          <p:nvPr>
            <p:ph type="dt" sz="quarter" idx="10"/>
          </p:nvPr>
        </p:nvSpPr>
        <p:spPr/>
        <p:txBody>
          <a:bodyPr/>
          <a:lstStyle>
            <a:lvl1pPr>
              <a:defRPr/>
            </a:lvl1pPr>
          </a:lstStyle>
          <a:p>
            <a:pPr>
              <a:defRPr/>
            </a:pPr>
            <a:fld id="{E1FCBF5B-4638-4270-8186-D996ED6D3699}" type="datetime1">
              <a:rPr lang="en-US"/>
              <a:pPr>
                <a:defRPr/>
              </a:pPr>
              <a:t>27-May-19</a:t>
            </a:fld>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Eighth Edition, (c) 2011 Pearson Education, Inc. All rights reserved. 0132130807</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7705B0C1-4C90-463D-ABDB-DB777F85C781}" type="slidenum">
              <a:rPr lang="en-US" altLang="en-US"/>
              <a:pPr/>
              <a:t>‹#›</a:t>
            </a:fld>
            <a:endParaRPr lang="en-US" altLang="en-US"/>
          </a:p>
        </p:txBody>
      </p:sp>
    </p:spTree>
    <p:extLst>
      <p:ext uri="{BB962C8B-B14F-4D97-AF65-F5344CB8AC3E}">
        <p14:creationId xmlns:p14="http://schemas.microsoft.com/office/powerpoint/2010/main" val="164400149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fld id="{FBF7D9B2-DD59-4849-B692-A070772E2EB8}" type="datetime1">
              <a:rPr lang="en-US"/>
              <a:pPr>
                <a:defRPr/>
              </a:pPr>
              <a:t>27-May-19</a:t>
            </a:fld>
            <a:endParaRPr lang="en-US"/>
          </a:p>
        </p:txBody>
      </p:sp>
      <p:sp>
        <p:nvSpPr>
          <p:cNvPr id="5" name="Rectangle 34"/>
          <p:cNvSpPr>
            <a:spLocks noGrp="1" noChangeArrowheads="1"/>
          </p:cNvSpPr>
          <p:nvPr>
            <p:ph type="sldNum" sz="quarter" idx="11"/>
          </p:nvPr>
        </p:nvSpPr>
        <p:spPr>
          <a:ln/>
        </p:spPr>
        <p:txBody>
          <a:bodyPr/>
          <a:lstStyle>
            <a:lvl1pPr>
              <a:defRPr/>
            </a:lvl1pPr>
          </a:lstStyle>
          <a:p>
            <a:fld id="{E936A79E-8CB5-4F1D-8BD3-671966179A41}" type="slidenum">
              <a:rPr lang="en-US" altLang="en-US"/>
              <a:pPr/>
              <a:t>‹#›</a:t>
            </a:fld>
            <a:endParaRPr lang="en-US" altLang="en-US"/>
          </a:p>
        </p:txBody>
      </p:sp>
    </p:spTree>
    <p:extLst>
      <p:ext uri="{BB962C8B-B14F-4D97-AF65-F5344CB8AC3E}">
        <p14:creationId xmlns:p14="http://schemas.microsoft.com/office/powerpoint/2010/main" val="65820678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fld id="{4CC4C205-D494-4EE1-8937-8923601CCF26}" type="datetime1">
              <a:rPr lang="en-US"/>
              <a:pPr>
                <a:defRPr/>
              </a:pPr>
              <a:t>27-May-19</a:t>
            </a:fld>
            <a:endParaRPr lang="en-US"/>
          </a:p>
        </p:txBody>
      </p:sp>
      <p:sp>
        <p:nvSpPr>
          <p:cNvPr id="5" name="Rectangle 34"/>
          <p:cNvSpPr>
            <a:spLocks noGrp="1" noChangeArrowheads="1"/>
          </p:cNvSpPr>
          <p:nvPr>
            <p:ph type="sldNum" sz="quarter" idx="11"/>
          </p:nvPr>
        </p:nvSpPr>
        <p:spPr>
          <a:ln/>
        </p:spPr>
        <p:txBody>
          <a:bodyPr/>
          <a:lstStyle>
            <a:lvl1pPr>
              <a:defRPr/>
            </a:lvl1pPr>
          </a:lstStyle>
          <a:p>
            <a:fld id="{A603E812-DD50-418D-8084-351CF415B881}" type="slidenum">
              <a:rPr lang="en-US" altLang="en-US"/>
              <a:pPr/>
              <a:t>‹#›</a:t>
            </a:fld>
            <a:endParaRPr lang="en-US" altLang="en-US"/>
          </a:p>
        </p:txBody>
      </p:sp>
    </p:spTree>
    <p:extLst>
      <p:ext uri="{BB962C8B-B14F-4D97-AF65-F5344CB8AC3E}">
        <p14:creationId xmlns:p14="http://schemas.microsoft.com/office/powerpoint/2010/main" val="212352013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xfrm>
            <a:off x="3124200" y="6248400"/>
            <a:ext cx="2895600" cy="457200"/>
          </a:xfrm>
          <a:prstGeom prst="rect">
            <a:avLst/>
          </a:prstGeom>
        </p:spPr>
        <p:txBody>
          <a:bodyPr/>
          <a:lstStyle>
            <a:lvl1pPr>
              <a:defRPr/>
            </a:lvl1pPr>
          </a:lstStyle>
          <a:p>
            <a:pPr>
              <a:defRPr/>
            </a:pPr>
            <a:endParaRPr lang="en-US"/>
          </a:p>
        </p:txBody>
      </p:sp>
      <p:sp>
        <p:nvSpPr>
          <p:cNvPr id="7" name="Rectangle 3"/>
          <p:cNvSpPr>
            <a:spLocks noGrp="1" noChangeArrowheads="1"/>
          </p:cNvSpPr>
          <p:nvPr>
            <p:ph type="sldNum" sz="quarter" idx="11"/>
          </p:nvPr>
        </p:nvSpPr>
        <p:spPr/>
        <p:txBody>
          <a:bodyPr/>
          <a:lstStyle>
            <a:lvl1pPr>
              <a:defRPr/>
            </a:lvl1pPr>
          </a:lstStyle>
          <a:p>
            <a:fld id="{1421E9C8-13DC-4BA1-B09A-463C4A8F5FED}" type="slidenum">
              <a:rPr lang="en-US" altLang="en-US"/>
              <a:pPr/>
              <a:t>‹#›</a:t>
            </a:fld>
            <a:endParaRPr lang="en-US" altLang="en-US"/>
          </a:p>
        </p:txBody>
      </p:sp>
      <p:sp>
        <p:nvSpPr>
          <p:cNvPr id="8" name="Rectangle 16"/>
          <p:cNvSpPr>
            <a:spLocks noGrp="1" noChangeArrowheads="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719702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xfrm>
            <a:off x="3124200" y="6248400"/>
            <a:ext cx="2895600" cy="457200"/>
          </a:xfrm>
          <a:prstGeom prst="rect">
            <a:avLst/>
          </a:prstGeom>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fld id="{9738228D-4E9F-4766-BDC3-8E21C95FDC2A}" type="slidenum">
              <a:rPr lang="en-US" altLang="en-US"/>
              <a:pPr/>
              <a:t>‹#›</a:t>
            </a:fld>
            <a:endParaRPr lang="en-US" altLang="en-US"/>
          </a:p>
        </p:txBody>
      </p:sp>
      <p:sp>
        <p:nvSpPr>
          <p:cNvPr id="7" name="Rectangle 16"/>
          <p:cNvSpPr>
            <a:spLocks noGrp="1" noChangeArrowheads="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4149143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lstStyle/>
          <a:p>
            <a:pPr lvl="0"/>
            <a:endParaRPr lang="en-US" noProof="0" smtClean="0"/>
          </a:p>
        </p:txBody>
      </p:sp>
      <p:sp>
        <p:nvSpPr>
          <p:cNvPr id="4" name="Rectangle 2"/>
          <p:cNvSpPr>
            <a:spLocks noGrp="1" noChangeArrowheads="1"/>
          </p:cNvSpPr>
          <p:nvPr>
            <p:ph type="ftr" sz="quarter" idx="10"/>
          </p:nvPr>
        </p:nvSpPr>
        <p:spPr>
          <a:xfrm>
            <a:off x="3124200" y="6248400"/>
            <a:ext cx="2895600" cy="457200"/>
          </a:xfrm>
          <a:prstGeom prst="rect">
            <a:avLst/>
          </a:prstGeom>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fld id="{977B7589-65F6-4664-8900-76310C899606}" type="slidenum">
              <a:rPr lang="en-US" altLang="en-US"/>
              <a:pPr/>
              <a:t>‹#›</a:t>
            </a:fld>
            <a:endParaRPr lang="en-US" altLang="en-US"/>
          </a:p>
        </p:txBody>
      </p:sp>
      <p:sp>
        <p:nvSpPr>
          <p:cNvPr id="6" name="Rectangle 16"/>
          <p:cNvSpPr>
            <a:spLocks noGrp="1" noChangeArrowheads="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83237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fld id="{39F30522-C4E7-482E-9DCA-9E4D0E088AB8}" type="datetime1">
              <a:rPr lang="en-US"/>
              <a:pPr>
                <a:defRPr/>
              </a:pPr>
              <a:t>27-May-19</a:t>
            </a:fld>
            <a:endParaRPr lang="en-US"/>
          </a:p>
        </p:txBody>
      </p:sp>
      <p:sp>
        <p:nvSpPr>
          <p:cNvPr id="5" name="Rectangle 34"/>
          <p:cNvSpPr>
            <a:spLocks noGrp="1" noChangeArrowheads="1"/>
          </p:cNvSpPr>
          <p:nvPr>
            <p:ph type="sldNum" sz="quarter" idx="11"/>
          </p:nvPr>
        </p:nvSpPr>
        <p:spPr>
          <a:ln/>
        </p:spPr>
        <p:txBody>
          <a:bodyPr/>
          <a:lstStyle>
            <a:lvl1pPr>
              <a:defRPr/>
            </a:lvl1pPr>
          </a:lstStyle>
          <a:p>
            <a:fld id="{FD4525D7-D164-4D20-BB7B-92176C62D074}" type="slidenum">
              <a:rPr lang="en-US" altLang="en-US"/>
              <a:pPr/>
              <a:t>‹#›</a:t>
            </a:fld>
            <a:endParaRPr lang="en-US" altLang="en-US"/>
          </a:p>
        </p:txBody>
      </p:sp>
    </p:spTree>
    <p:extLst>
      <p:ext uri="{BB962C8B-B14F-4D97-AF65-F5344CB8AC3E}">
        <p14:creationId xmlns:p14="http://schemas.microsoft.com/office/powerpoint/2010/main" val="29351986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fld id="{118F8C69-B034-4C32-B119-C11F9782E17F}" type="datetime1">
              <a:rPr lang="en-US"/>
              <a:pPr>
                <a:defRPr/>
              </a:pPr>
              <a:t>27-May-19</a:t>
            </a:fld>
            <a:endParaRPr lang="en-US"/>
          </a:p>
        </p:txBody>
      </p:sp>
      <p:sp>
        <p:nvSpPr>
          <p:cNvPr id="5" name="Rectangle 34"/>
          <p:cNvSpPr>
            <a:spLocks noGrp="1" noChangeArrowheads="1"/>
          </p:cNvSpPr>
          <p:nvPr>
            <p:ph type="sldNum" sz="quarter" idx="11"/>
          </p:nvPr>
        </p:nvSpPr>
        <p:spPr>
          <a:ln/>
        </p:spPr>
        <p:txBody>
          <a:bodyPr/>
          <a:lstStyle>
            <a:lvl1pPr>
              <a:defRPr/>
            </a:lvl1pPr>
          </a:lstStyle>
          <a:p>
            <a:fld id="{FA520C32-FBC4-4C7D-9F3A-946418E6801E}" type="slidenum">
              <a:rPr lang="en-US" altLang="en-US"/>
              <a:pPr/>
              <a:t>‹#›</a:t>
            </a:fld>
            <a:endParaRPr lang="en-US" altLang="en-US"/>
          </a:p>
        </p:txBody>
      </p:sp>
    </p:spTree>
    <p:extLst>
      <p:ext uri="{BB962C8B-B14F-4D97-AF65-F5344CB8AC3E}">
        <p14:creationId xmlns:p14="http://schemas.microsoft.com/office/powerpoint/2010/main" val="294860617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fld id="{FB062298-D104-489B-88E5-D84FB46DE842}" type="datetime1">
              <a:rPr lang="en-US"/>
              <a:pPr>
                <a:defRPr/>
              </a:pPr>
              <a:t>27-May-19</a:t>
            </a:fld>
            <a:endParaRPr lang="en-US"/>
          </a:p>
        </p:txBody>
      </p:sp>
      <p:sp>
        <p:nvSpPr>
          <p:cNvPr id="6" name="Rectangle 34"/>
          <p:cNvSpPr>
            <a:spLocks noGrp="1" noChangeArrowheads="1"/>
          </p:cNvSpPr>
          <p:nvPr>
            <p:ph type="sldNum" sz="quarter" idx="11"/>
          </p:nvPr>
        </p:nvSpPr>
        <p:spPr>
          <a:ln/>
        </p:spPr>
        <p:txBody>
          <a:bodyPr/>
          <a:lstStyle>
            <a:lvl1pPr>
              <a:defRPr/>
            </a:lvl1pPr>
          </a:lstStyle>
          <a:p>
            <a:fld id="{7A39946C-DBE6-4D9F-B299-16A81B12503E}" type="slidenum">
              <a:rPr lang="en-US" altLang="en-US"/>
              <a:pPr/>
              <a:t>‹#›</a:t>
            </a:fld>
            <a:endParaRPr lang="en-US" altLang="en-US"/>
          </a:p>
        </p:txBody>
      </p:sp>
    </p:spTree>
    <p:extLst>
      <p:ext uri="{BB962C8B-B14F-4D97-AF65-F5344CB8AC3E}">
        <p14:creationId xmlns:p14="http://schemas.microsoft.com/office/powerpoint/2010/main" val="356927596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fld id="{60A1D54A-4ECC-4D34-8B3E-A941C01B359F}" type="datetime1">
              <a:rPr lang="en-US"/>
              <a:pPr>
                <a:defRPr/>
              </a:pPr>
              <a:t>27-May-19</a:t>
            </a:fld>
            <a:endParaRPr lang="en-US"/>
          </a:p>
        </p:txBody>
      </p:sp>
      <p:sp>
        <p:nvSpPr>
          <p:cNvPr id="8" name="Rectangle 34"/>
          <p:cNvSpPr>
            <a:spLocks noGrp="1" noChangeArrowheads="1"/>
          </p:cNvSpPr>
          <p:nvPr>
            <p:ph type="sldNum" sz="quarter" idx="11"/>
          </p:nvPr>
        </p:nvSpPr>
        <p:spPr>
          <a:ln/>
        </p:spPr>
        <p:txBody>
          <a:bodyPr/>
          <a:lstStyle>
            <a:lvl1pPr>
              <a:defRPr/>
            </a:lvl1pPr>
          </a:lstStyle>
          <a:p>
            <a:fld id="{8597FB57-E062-4C05-8DD4-81CAFEC341DB}" type="slidenum">
              <a:rPr lang="en-US" altLang="en-US"/>
              <a:pPr/>
              <a:t>‹#›</a:t>
            </a:fld>
            <a:endParaRPr lang="en-US" altLang="en-US"/>
          </a:p>
        </p:txBody>
      </p:sp>
    </p:spTree>
    <p:extLst>
      <p:ext uri="{BB962C8B-B14F-4D97-AF65-F5344CB8AC3E}">
        <p14:creationId xmlns:p14="http://schemas.microsoft.com/office/powerpoint/2010/main" val="106424124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fld id="{8F3E4547-24C6-42C0-83C0-68FB0C8AB124}" type="datetime1">
              <a:rPr lang="en-US"/>
              <a:pPr>
                <a:defRPr/>
              </a:pPr>
              <a:t>27-May-19</a:t>
            </a:fld>
            <a:endParaRPr lang="en-US"/>
          </a:p>
        </p:txBody>
      </p:sp>
      <p:sp>
        <p:nvSpPr>
          <p:cNvPr id="4" name="Rectangle 34"/>
          <p:cNvSpPr>
            <a:spLocks noGrp="1" noChangeArrowheads="1"/>
          </p:cNvSpPr>
          <p:nvPr>
            <p:ph type="sldNum" sz="quarter" idx="11"/>
          </p:nvPr>
        </p:nvSpPr>
        <p:spPr>
          <a:ln/>
        </p:spPr>
        <p:txBody>
          <a:bodyPr/>
          <a:lstStyle>
            <a:lvl1pPr>
              <a:defRPr/>
            </a:lvl1pPr>
          </a:lstStyle>
          <a:p>
            <a:fld id="{14C7A4FB-95AD-4349-B272-B59C8CCF4FC2}" type="slidenum">
              <a:rPr lang="en-US" altLang="en-US"/>
              <a:pPr/>
              <a:t>‹#›</a:t>
            </a:fld>
            <a:endParaRPr lang="en-US" altLang="en-US"/>
          </a:p>
        </p:txBody>
      </p:sp>
    </p:spTree>
    <p:extLst>
      <p:ext uri="{BB962C8B-B14F-4D97-AF65-F5344CB8AC3E}">
        <p14:creationId xmlns:p14="http://schemas.microsoft.com/office/powerpoint/2010/main" val="198889362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fld id="{7D2E17EF-B8E2-4B80-8775-22394B70B23D}" type="datetime1">
              <a:rPr lang="en-US"/>
              <a:pPr>
                <a:defRPr/>
              </a:pPr>
              <a:t>27-May-19</a:t>
            </a:fld>
            <a:endParaRPr lang="en-US"/>
          </a:p>
        </p:txBody>
      </p:sp>
      <p:sp>
        <p:nvSpPr>
          <p:cNvPr id="3" name="Rectangle 34"/>
          <p:cNvSpPr>
            <a:spLocks noGrp="1" noChangeArrowheads="1"/>
          </p:cNvSpPr>
          <p:nvPr>
            <p:ph type="sldNum" sz="quarter" idx="11"/>
          </p:nvPr>
        </p:nvSpPr>
        <p:spPr>
          <a:ln/>
        </p:spPr>
        <p:txBody>
          <a:bodyPr/>
          <a:lstStyle>
            <a:lvl1pPr>
              <a:defRPr/>
            </a:lvl1pPr>
          </a:lstStyle>
          <a:p>
            <a:fld id="{6BCCECC9-D9B1-402F-BB73-A1068A33BC0D}" type="slidenum">
              <a:rPr lang="en-US" altLang="en-US"/>
              <a:pPr/>
              <a:t>‹#›</a:t>
            </a:fld>
            <a:endParaRPr lang="en-US" altLang="en-US"/>
          </a:p>
        </p:txBody>
      </p:sp>
    </p:spTree>
    <p:extLst>
      <p:ext uri="{BB962C8B-B14F-4D97-AF65-F5344CB8AC3E}">
        <p14:creationId xmlns:p14="http://schemas.microsoft.com/office/powerpoint/2010/main" val="39697849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fld id="{DDEC0992-AD29-4D48-9E8D-3D08622A8FA2}" type="datetime1">
              <a:rPr lang="en-US"/>
              <a:pPr>
                <a:defRPr/>
              </a:pPr>
              <a:t>27-May-19</a:t>
            </a:fld>
            <a:endParaRPr lang="en-US"/>
          </a:p>
        </p:txBody>
      </p:sp>
      <p:sp>
        <p:nvSpPr>
          <p:cNvPr id="6" name="Rectangle 34"/>
          <p:cNvSpPr>
            <a:spLocks noGrp="1" noChangeArrowheads="1"/>
          </p:cNvSpPr>
          <p:nvPr>
            <p:ph type="sldNum" sz="quarter" idx="11"/>
          </p:nvPr>
        </p:nvSpPr>
        <p:spPr>
          <a:ln/>
        </p:spPr>
        <p:txBody>
          <a:bodyPr/>
          <a:lstStyle>
            <a:lvl1pPr>
              <a:defRPr/>
            </a:lvl1pPr>
          </a:lstStyle>
          <a:p>
            <a:fld id="{10712535-D29C-44CC-BC0E-38842C90AA6D}" type="slidenum">
              <a:rPr lang="en-US" altLang="en-US"/>
              <a:pPr/>
              <a:t>‹#›</a:t>
            </a:fld>
            <a:endParaRPr lang="en-US" altLang="en-US"/>
          </a:p>
        </p:txBody>
      </p:sp>
    </p:spTree>
    <p:extLst>
      <p:ext uri="{BB962C8B-B14F-4D97-AF65-F5344CB8AC3E}">
        <p14:creationId xmlns:p14="http://schemas.microsoft.com/office/powerpoint/2010/main" val="10345174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fld id="{91B8D510-DDAD-4897-90F5-5D679693AFC8}" type="datetime1">
              <a:rPr lang="en-US"/>
              <a:pPr>
                <a:defRPr/>
              </a:pPr>
              <a:t>27-May-19</a:t>
            </a:fld>
            <a:endParaRPr lang="en-US"/>
          </a:p>
        </p:txBody>
      </p:sp>
      <p:sp>
        <p:nvSpPr>
          <p:cNvPr id="6" name="Rectangle 34"/>
          <p:cNvSpPr>
            <a:spLocks noGrp="1" noChangeArrowheads="1"/>
          </p:cNvSpPr>
          <p:nvPr>
            <p:ph type="sldNum" sz="quarter" idx="11"/>
          </p:nvPr>
        </p:nvSpPr>
        <p:spPr>
          <a:ln/>
        </p:spPr>
        <p:txBody>
          <a:bodyPr/>
          <a:lstStyle>
            <a:lvl1pPr>
              <a:defRPr/>
            </a:lvl1pPr>
          </a:lstStyle>
          <a:p>
            <a:fld id="{71D0EDC5-F44E-48EB-8F3B-F683BA192441}" type="slidenum">
              <a:rPr lang="en-US" altLang="en-US"/>
              <a:pPr/>
              <a:t>‹#›</a:t>
            </a:fld>
            <a:endParaRPr lang="en-US" altLang="en-US"/>
          </a:p>
        </p:txBody>
      </p:sp>
    </p:spTree>
    <p:extLst>
      <p:ext uri="{BB962C8B-B14F-4D97-AF65-F5344CB8AC3E}">
        <p14:creationId xmlns:p14="http://schemas.microsoft.com/office/powerpoint/2010/main" val="265987773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42"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w="9525">
              <a:noFill/>
              <a:miter lim="800000"/>
              <a:headEnd/>
              <a:tailEnd/>
            </a:ln>
          </p:spPr>
          <p:txBody>
            <a:bodyPr wrap="none" anchor="ctr"/>
            <a:lstStyle/>
            <a:p>
              <a:pPr>
                <a:defRPr/>
              </a:pPr>
              <a:endParaRPr lang="ar-SA"/>
            </a:p>
          </p:txBody>
        </p:sp>
        <p:grpSp>
          <p:nvGrpSpPr>
            <p:cNvPr id="10249"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w="9525" cap="rnd">
                <a:noFill/>
                <a:round/>
                <a:headEnd/>
                <a:tailEnd/>
              </a:ln>
            </p:spPr>
            <p:txBody>
              <a:bodyPr/>
              <a:lstStyle/>
              <a:p>
                <a:pPr>
                  <a:defRPr/>
                </a:pPr>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p:spPr>
            <p:txBody>
              <a:bodyPr wrap="none" anchor="ctr"/>
              <a:lstStyle/>
              <a:p>
                <a:pPr>
                  <a:defRPr/>
                </a:pPr>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p:spPr>
            <p:txBody>
              <a:bodyPr wrap="none" anchor="ctr"/>
              <a:lstStyle/>
              <a:p>
                <a:pPr>
                  <a:defRPr/>
                </a:pPr>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p:spPr>
            <p:txBody>
              <a:bodyPr wrap="none" anchor="ctr"/>
              <a:lstStyle/>
              <a:p>
                <a:pPr>
                  <a:defRPr/>
                </a:pPr>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w="9525" cap="rnd">
                <a:noFill/>
                <a:round/>
                <a:headEnd/>
                <a:tailEnd/>
              </a:ln>
            </p:spPr>
            <p:txBody>
              <a:bodyPr/>
              <a:lstStyle/>
              <a:p>
                <a:pPr>
                  <a:defRPr/>
                </a:pPr>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w="9525">
                <a:noFill/>
                <a:round/>
                <a:headEnd/>
                <a:tailEnd/>
              </a:ln>
            </p:spPr>
            <p:txBody>
              <a:bodyPr wrap="none" anchor="ctr"/>
              <a:lstStyle/>
              <a:p>
                <a:pPr>
                  <a:defRPr/>
                </a:pPr>
                <a:endParaRPr lang="ar-SA"/>
              </a:p>
            </p:txBody>
          </p:sp>
          <p:grpSp>
            <p:nvGrpSpPr>
              <p:cNvPr id="10256"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w="9525" cap="rnd">
                  <a:noFill/>
                  <a:round/>
                  <a:headEnd/>
                  <a:tailEnd/>
                </a:ln>
              </p:spPr>
              <p:txBody>
                <a:bodyPr/>
                <a:lstStyle/>
                <a:p>
                  <a:pPr>
                    <a:defRPr/>
                  </a:pPr>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w="9525" cap="rnd">
                  <a:noFill/>
                  <a:round/>
                  <a:headEnd/>
                  <a:tailEnd/>
                </a:ln>
              </p:spPr>
              <p:txBody>
                <a:bodyPr/>
                <a:lstStyle/>
                <a:p>
                  <a:pPr>
                    <a:defRPr/>
                  </a:pPr>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w="9525" cap="rnd">
                  <a:noFill/>
                  <a:round/>
                  <a:headEnd/>
                  <a:tailEnd/>
                </a:ln>
              </p:spPr>
              <p:txBody>
                <a:bodyPr/>
                <a:lstStyle/>
                <a:p>
                  <a:pPr>
                    <a:defRPr/>
                  </a:pPr>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w="9525" cap="rnd">
                  <a:noFill/>
                  <a:round/>
                  <a:headEnd/>
                  <a:tailEnd/>
                </a:ln>
              </p:spPr>
              <p:txBody>
                <a:bodyPr/>
                <a:lstStyle/>
                <a:p>
                  <a:pPr>
                    <a:defRPr/>
                  </a:pPr>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w="9525" cap="rnd">
                  <a:noFill/>
                  <a:round/>
                  <a:headEnd/>
                  <a:tailEnd/>
                </a:ln>
              </p:spPr>
              <p:txBody>
                <a:bodyPr/>
                <a:lstStyle/>
                <a:p>
                  <a:pPr>
                    <a:defRPr/>
                  </a:pPr>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w="9525" cap="rnd">
                  <a:noFill/>
                  <a:round/>
                  <a:headEnd/>
                  <a:tailEnd/>
                </a:ln>
              </p:spPr>
              <p:txBody>
                <a:bodyPr/>
                <a:lstStyle/>
                <a:p>
                  <a:pPr>
                    <a:defRPr/>
                  </a:pPr>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w="9525" cap="rnd">
                  <a:noFill/>
                  <a:round/>
                  <a:headEnd/>
                  <a:tailEnd/>
                </a:ln>
              </p:spPr>
              <p:txBody>
                <a:bodyPr/>
                <a:lstStyle/>
                <a:p>
                  <a:pPr>
                    <a:defRPr/>
                  </a:pPr>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w="9525" cap="rnd">
                  <a:noFill/>
                  <a:round/>
                  <a:headEnd/>
                  <a:tailEnd/>
                </a:ln>
              </p:spPr>
              <p:txBody>
                <a:bodyPr/>
                <a:lstStyle/>
                <a:p>
                  <a:pPr>
                    <a:defRPr/>
                  </a:pPr>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w="9525" cap="rnd">
                  <a:noFill/>
                  <a:round/>
                  <a:headEnd/>
                  <a:tailEnd/>
                </a:ln>
              </p:spPr>
              <p:txBody>
                <a:bodyPr/>
                <a:lstStyle/>
                <a:p>
                  <a:pPr>
                    <a:defRPr/>
                  </a:pPr>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w="9525" cap="rnd">
                  <a:noFill/>
                  <a:round/>
                  <a:headEnd/>
                  <a:tailEnd/>
                </a:ln>
              </p:spPr>
              <p:txBody>
                <a:bodyPr/>
                <a:lstStyle/>
                <a:p>
                  <a:pPr>
                    <a:defRPr/>
                  </a:pPr>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w="9525" cap="rnd">
                  <a:noFill/>
                  <a:round/>
                  <a:headEnd/>
                  <a:tailEnd/>
                </a:ln>
              </p:spPr>
              <p:txBody>
                <a:bodyPr/>
                <a:lstStyle/>
                <a:p>
                  <a:pPr>
                    <a:defRPr/>
                  </a:pPr>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w="9525" cap="rnd">
                  <a:noFill/>
                  <a:round/>
                  <a:headEnd/>
                  <a:tailEnd/>
                </a:ln>
              </p:spPr>
              <p:txBody>
                <a:bodyPr/>
                <a:lstStyle/>
                <a:p>
                  <a:pPr>
                    <a:defRPr/>
                  </a:pPr>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w="9525" cap="rnd">
                  <a:noFill/>
                  <a:round/>
                  <a:headEnd/>
                  <a:tailEnd/>
                </a:ln>
              </p:spPr>
              <p:txBody>
                <a:bodyPr/>
                <a:lstStyle/>
                <a:p>
                  <a:pPr>
                    <a:defRPr/>
                  </a:pPr>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w="9525" cap="rnd">
                  <a:noFill/>
                  <a:round/>
                  <a:headEnd/>
                  <a:tailEnd/>
                </a:ln>
              </p:spPr>
              <p:txBody>
                <a:bodyPr/>
                <a:lstStyle/>
                <a:p>
                  <a:pPr>
                    <a:defRPr/>
                  </a:pPr>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w="9525" cap="rnd">
                  <a:noFill/>
                  <a:round/>
                  <a:headEnd/>
                  <a:tailEnd/>
                </a:ln>
              </p:spPr>
              <p:txBody>
                <a:bodyPr/>
                <a:lstStyle/>
                <a:p>
                  <a:pPr>
                    <a:defRPr/>
                  </a:pPr>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w="9525" cap="rnd">
                  <a:noFill/>
                  <a:round/>
                  <a:headEnd/>
                  <a:tailEnd/>
                </a:ln>
              </p:spPr>
              <p:txBody>
                <a:bodyPr/>
                <a:lstStyle/>
                <a:p>
                  <a:pPr>
                    <a:defRPr/>
                  </a:pPr>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w="9525" cap="rnd">
                  <a:noFill/>
                  <a:round/>
                  <a:headEnd/>
                  <a:tailEnd/>
                </a:ln>
              </p:spPr>
              <p:txBody>
                <a:bodyPr/>
                <a:lstStyle/>
                <a:p>
                  <a:pPr>
                    <a:defRPr/>
                  </a:pPr>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w="9525" cap="rnd">
                  <a:noFill/>
                  <a:round/>
                  <a:headEnd/>
                  <a:tailEnd/>
                </a:ln>
              </p:spPr>
              <p:txBody>
                <a:bodyPr/>
                <a:lstStyle/>
                <a:p>
                  <a:pPr>
                    <a:defRPr/>
                  </a:pPr>
                  <a:endParaRPr lang="en-US"/>
                </a:p>
              </p:txBody>
            </p:sp>
          </p:grpSp>
        </p:grpSp>
      </p:grpSp>
      <p:sp>
        <p:nvSpPr>
          <p:cNvPr id="10243" name="Rectangle 30"/>
          <p:cNvSpPr>
            <a:spLocks noGrp="1" noChangeArrowheads="1"/>
          </p:cNvSpPr>
          <p:nvPr>
            <p:ph type="title"/>
          </p:nvPr>
        </p:nvSpPr>
        <p:spPr bwMode="auto">
          <a:xfrm>
            <a:off x="685800" y="2857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44" name="Rectangle 31"/>
          <p:cNvSpPr>
            <a:spLocks noGrp="1" noChangeArrowheads="1"/>
          </p:cNvSpPr>
          <p:nvPr>
            <p:ph type="body" idx="1"/>
          </p:nvPr>
        </p:nvSpPr>
        <p:spPr bwMode="auto">
          <a:xfrm>
            <a:off x="685800" y="16573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pPr>
              <a:defRPr/>
            </a:pPr>
            <a:fld id="{210FCC22-71EF-4205-9863-3FEDCD36BECA}" type="datetime1">
              <a:rPr lang="en-US"/>
              <a:pPr>
                <a:defRPr/>
              </a:pPr>
              <a:t>27-May-19</a:t>
            </a:fld>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6556797C-3FE5-43A9-AA81-4E4A604A8528}" type="slidenum">
              <a:rPr lang="en-US" altLang="en-US"/>
              <a:pPr/>
              <a:t>‹#›</a:t>
            </a:fld>
            <a:endParaRPr lang="en-US" altLang="en-US"/>
          </a:p>
        </p:txBody>
      </p:sp>
      <p:sp>
        <p:nvSpPr>
          <p:cNvPr id="1031" name="Rectangle 35"/>
          <p:cNvSpPr>
            <a:spLocks noChangeArrowheads="1"/>
          </p:cNvSpPr>
          <p:nvPr/>
        </p:nvSpPr>
        <p:spPr bwMode="auto">
          <a:xfrm>
            <a:off x="1676400" y="6438900"/>
            <a:ext cx="5581650" cy="419100"/>
          </a:xfrm>
          <a:prstGeom prst="rect">
            <a:avLst/>
          </a:prstGeom>
          <a:noFill/>
          <a:ln w="9525">
            <a:noFill/>
            <a:miter lim="800000"/>
            <a:headEnd/>
            <a:tailEnd/>
          </a:ln>
        </p:spPr>
        <p:txBody>
          <a:bodyPr/>
          <a:lstStyle/>
          <a:p>
            <a:pPr algn="ctr" eaLnBrk="1" hangingPunct="1">
              <a:defRPr/>
            </a:pPr>
            <a:r>
              <a:rPr lang="en-US" sz="1000">
                <a:latin typeface="Arial" pitchFamily="34"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779"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80" r:id="rId12"/>
    <p:sldLayoutId id="2147483781" r:id="rId13"/>
    <p:sldLayoutId id="2147483782" r:id="rId14"/>
  </p:sldLayoutIdLst>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png"/><Relationship Id="rId4" Type="http://schemas.openxmlformats.org/officeDocument/2006/relationships/oleObject" Target="../embeddings/oleObject6.bin"/></Relationships>
</file>

<file path=ppt/slides/_rels/slide42.xml.rels><?xml version="1.0" encoding="UTF-8" standalone="yes"?>
<Relationships xmlns="http://schemas.openxmlformats.org/package/2006/relationships"><Relationship Id="rId2" Type="http://schemas.openxmlformats.org/officeDocument/2006/relationships/hyperlink" Target="http://java.sun.com/features/1998/05/birthday.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ww.cs.armstrong.edu/liang/intro8e/JavaCharacteristics.pdf"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ml/Welcome.ba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ml/Welcome.html"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png"/><Relationship Id="rId4" Type="http://schemas.openxmlformats.org/officeDocument/2006/relationships/image" Target="../media/image13.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ml/Welcome1.ba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ml/ComputeExpression.html" TargetMode="External"/><Relationship Id="rId5" Type="http://schemas.openxmlformats.org/officeDocument/2006/relationships/hyperlink" Target="html/ComputeExpression.bat" TargetMode="External"/><Relationship Id="rId4" Type="http://schemas.openxmlformats.org/officeDocument/2006/relationships/hyperlink" Target="html/Welcome1.html"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8.png"/><Relationship Id="rId4"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9.wmf"/></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ml/WelcomeInMessageDialogBox.bat"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ml/WelcomeInMessageDialogBox.html" TargetMode="External"/></Relationships>
</file>

<file path=ppt/slides/_rels/slide8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EAE468-7562-4AEE-B697-3EFE373062A9}" type="slidenum">
              <a:rPr lang="en-US" altLang="en-US" sz="1400"/>
              <a:pPr/>
              <a:t>1</a:t>
            </a:fld>
            <a:endParaRPr lang="en-US" altLang="en-US" sz="1400"/>
          </a:p>
        </p:txBody>
      </p:sp>
      <p:sp>
        <p:nvSpPr>
          <p:cNvPr id="17411" name="Rectangle 2"/>
          <p:cNvSpPr>
            <a:spLocks noGrp="1" noChangeArrowheads="1"/>
          </p:cNvSpPr>
          <p:nvPr>
            <p:ph type="title"/>
          </p:nvPr>
        </p:nvSpPr>
        <p:spPr>
          <a:xfrm>
            <a:off x="685800" y="1371600"/>
            <a:ext cx="7924800" cy="2438400"/>
          </a:xfrm>
        </p:spPr>
        <p:txBody>
          <a:bodyPr/>
          <a:lstStyle/>
          <a:p>
            <a:r>
              <a:rPr lang="en-US" altLang="en-US" dirty="0" smtClean="0"/>
              <a:t>Introduction to </a:t>
            </a:r>
            <a:r>
              <a:rPr lang="en-GB" altLang="en-US" dirty="0" smtClean="0"/>
              <a:t>Program Design &amp;</a:t>
            </a:r>
            <a:br>
              <a:rPr lang="en-GB" altLang="en-US" dirty="0" smtClean="0"/>
            </a:br>
            <a:r>
              <a:rPr lang="en-GB" altLang="en-US" dirty="0" smtClean="0"/>
              <a:t>Problem-Solving</a:t>
            </a:r>
            <a:br>
              <a:rPr lang="en-GB" altLang="en-US" dirty="0" smtClean="0"/>
            </a:br>
            <a:r>
              <a:rPr lang="en-GB" altLang="en-US" dirty="0" smtClean="0"/>
              <a:t>Techniques</a:t>
            </a:r>
            <a:r>
              <a:rPr lang="en-US" altLang="en-US" dirty="0" smtClean="0"/>
              <a:t>, Programs, and Java</a:t>
            </a:r>
          </a:p>
        </p:txBody>
      </p:sp>
      <p:sp>
        <p:nvSpPr>
          <p:cNvPr id="17412" name="Rectangle 6"/>
          <p:cNvSpPr>
            <a:spLocks noChangeArrowheads="1"/>
          </p:cNvSpPr>
          <p:nvPr/>
        </p:nvSpPr>
        <p:spPr bwMode="auto">
          <a:xfrm>
            <a:off x="3052763" y="2057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sp>
        <p:nvSpPr>
          <p:cNvPr id="17413" name="Rectangle 1029"/>
          <p:cNvSpPr>
            <a:spLocks noChangeArrowheads="1"/>
          </p:cNvSpPr>
          <p:nvPr/>
        </p:nvSpPr>
        <p:spPr bwMode="auto">
          <a:xfrm>
            <a:off x="0" y="2405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sp>
        <p:nvSpPr>
          <p:cNvPr id="17414" name="Rectangle 1031"/>
          <p:cNvSpPr>
            <a:spLocks noChangeArrowheads="1"/>
          </p:cNvSpPr>
          <p:nvPr/>
        </p:nvSpPr>
        <p:spPr bwMode="auto">
          <a:xfrm>
            <a:off x="0" y="2263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457200" y="1600200"/>
            <a:ext cx="8229600" cy="4419600"/>
          </a:xfrm>
        </p:spPr>
        <p:txBody>
          <a:bodyPr/>
          <a:lstStyle/>
          <a:p>
            <a:pPr marL="533400" indent="-533400" algn="just" eaLnBrk="1" hangingPunct="1">
              <a:buFontTx/>
              <a:buAutoNum type="arabicPeriod" startAt="4"/>
            </a:pPr>
            <a:r>
              <a:rPr lang="en-US" altLang="en-US" smtClean="0"/>
              <a:t>Test the algorithm for correctness.</a:t>
            </a:r>
          </a:p>
          <a:p>
            <a:pPr marL="990600" lvl="1" indent="-533400" algn="just" eaLnBrk="1" hangingPunct="1"/>
            <a:r>
              <a:rPr lang="en-US" altLang="en-US" smtClean="0"/>
              <a:t>Very important in the development of a program, but often forgotten</a:t>
            </a:r>
          </a:p>
          <a:p>
            <a:pPr marL="990600" lvl="1" indent="-533400" algn="just" eaLnBrk="1" hangingPunct="1"/>
            <a:r>
              <a:rPr lang="en-US" altLang="en-US" smtClean="0"/>
              <a:t>Major logic errors can be detected and corrected at an early stage.</a:t>
            </a:r>
          </a:p>
          <a:p>
            <a:pPr marL="990600" lvl="1" indent="-533400" algn="just" eaLnBrk="1" hangingPunct="1">
              <a:buFontTx/>
              <a:buNone/>
            </a:pPr>
            <a:endParaRPr lang="en-US" altLang="en-US" smtClean="0"/>
          </a:p>
          <a:p>
            <a:pPr marL="533400" indent="-533400" eaLnBrk="1" hangingPunct="1">
              <a:buFontTx/>
              <a:buAutoNum type="arabicPeriod" startAt="5"/>
            </a:pPr>
            <a:r>
              <a:rPr lang="en-US" altLang="en-US" smtClean="0"/>
              <a:t>Code the algorithm into a specific programming language.</a:t>
            </a:r>
          </a:p>
          <a:p>
            <a:pPr marL="990600" lvl="1" indent="-533400" algn="just" eaLnBrk="1" hangingPunct="1">
              <a:buFontTx/>
              <a:buNone/>
            </a:pPr>
            <a:endParaRPr lang="en-US" altLang="en-US" smtClean="0"/>
          </a:p>
        </p:txBody>
      </p:sp>
      <p:sp>
        <p:nvSpPr>
          <p:cNvPr id="266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B77F07-ACC2-4417-8799-B531A7997105}" type="slidenum">
              <a:rPr lang="en-US" altLang="en-US" sz="1400"/>
              <a:pPr/>
              <a:t>10</a:t>
            </a:fld>
            <a:endParaRPr lang="en-US" altLang="en-US" sz="1400"/>
          </a:p>
        </p:txBody>
      </p:sp>
      <p:sp>
        <p:nvSpPr>
          <p:cNvPr id="26628" name="Rectangle 2"/>
          <p:cNvSpPr>
            <a:spLocks noGrp="1" noChangeArrowheads="1"/>
          </p:cNvSpPr>
          <p:nvPr>
            <p:ph type="title"/>
          </p:nvPr>
        </p:nvSpPr>
        <p:spPr/>
        <p:txBody>
          <a:bodyPr/>
          <a:lstStyle/>
          <a:p>
            <a:pPr eaLnBrk="1" hangingPunct="1"/>
            <a:r>
              <a:rPr lang="en-US" altLang="en-US" smtClean="0"/>
              <a:t>Steps in Program Development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p:txBody>
          <a:bodyPr/>
          <a:lstStyle/>
          <a:p>
            <a:pPr marL="533400" indent="-533400" eaLnBrk="1" hangingPunct="1">
              <a:buFontTx/>
              <a:buAutoNum type="arabicPeriod" startAt="6"/>
            </a:pPr>
            <a:r>
              <a:rPr lang="en-US" altLang="en-US" smtClean="0"/>
              <a:t>Run the program on the computer.</a:t>
            </a:r>
          </a:p>
          <a:p>
            <a:pPr marL="990600" lvl="1" indent="-533400" eaLnBrk="1" hangingPunct="1"/>
            <a:r>
              <a:rPr lang="en-US" altLang="en-US" smtClean="0"/>
              <a:t>This step uses a program compiler and programmer-designed test data to machine-test the code for</a:t>
            </a:r>
          </a:p>
          <a:p>
            <a:pPr marL="1371600" lvl="2" indent="-457200" eaLnBrk="1" hangingPunct="1"/>
            <a:r>
              <a:rPr lang="en-US" altLang="en-US" smtClean="0"/>
              <a:t>syntax errors</a:t>
            </a:r>
          </a:p>
          <a:p>
            <a:pPr marL="1371600" lvl="2" indent="-457200" eaLnBrk="1" hangingPunct="1"/>
            <a:r>
              <a:rPr lang="en-US" altLang="en-US" smtClean="0"/>
              <a:t>logic errors</a:t>
            </a:r>
          </a:p>
          <a:p>
            <a:pPr marL="1371600" lvl="2" indent="-457200" eaLnBrk="1" hangingPunct="1">
              <a:buFont typeface="Monotype Sorts" pitchFamily="2" charset="2"/>
              <a:buNone/>
            </a:pPr>
            <a:endParaRPr lang="en-US" altLang="en-US" smtClean="0"/>
          </a:p>
          <a:p>
            <a:pPr marL="533400" indent="-533400" eaLnBrk="1" hangingPunct="1">
              <a:buFontTx/>
              <a:buAutoNum type="arabicPeriod" startAt="7"/>
            </a:pPr>
            <a:r>
              <a:rPr lang="en-US" altLang="en-US" smtClean="0"/>
              <a:t>Document and maintain the program.</a:t>
            </a:r>
          </a:p>
          <a:p>
            <a:pPr marL="1371600" lvl="2" indent="-457200" eaLnBrk="1" hangingPunct="1">
              <a:buFont typeface="Monotype Sorts" pitchFamily="2" charset="2"/>
              <a:buNone/>
            </a:pPr>
            <a:endParaRPr lang="en-US" altLang="en-US" smtClean="0"/>
          </a:p>
          <a:p>
            <a:pPr marL="990600" lvl="1" indent="-533400" eaLnBrk="1" hangingPunct="1">
              <a:buFontTx/>
              <a:buNone/>
            </a:pPr>
            <a:endParaRPr lang="en-US" altLang="en-US" smtClean="0"/>
          </a:p>
          <a:p>
            <a:pPr marL="990600" lvl="1" indent="-533400" eaLnBrk="1" hangingPunct="1">
              <a:buFontTx/>
              <a:buNone/>
            </a:pPr>
            <a:endParaRPr lang="en-US" altLang="en-US" smtClean="0"/>
          </a:p>
        </p:txBody>
      </p:sp>
      <p:sp>
        <p:nvSpPr>
          <p:cNvPr id="2765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7FCAD9-AEBF-4674-88A8-CCBC242C4EB2}" type="slidenum">
              <a:rPr lang="en-US" altLang="en-US" sz="1400"/>
              <a:pPr/>
              <a:t>11</a:t>
            </a:fld>
            <a:endParaRPr lang="en-US" altLang="en-US" sz="1400"/>
          </a:p>
        </p:txBody>
      </p:sp>
      <p:sp>
        <p:nvSpPr>
          <p:cNvPr id="27652" name="Rectangle 2"/>
          <p:cNvSpPr>
            <a:spLocks noGrp="1" noChangeArrowheads="1"/>
          </p:cNvSpPr>
          <p:nvPr>
            <p:ph type="title"/>
          </p:nvPr>
        </p:nvSpPr>
        <p:spPr/>
        <p:txBody>
          <a:bodyPr/>
          <a:lstStyle/>
          <a:p>
            <a:pPr eaLnBrk="1" hangingPunct="1"/>
            <a:r>
              <a:rPr lang="en-US" altLang="en-US" smtClean="0"/>
              <a:t>Steps in Program Development</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4C06A3-0D46-4AE3-8445-1398F7C12FB5}" type="slidenum">
              <a:rPr lang="en-US" altLang="en-US" sz="1400"/>
              <a:pPr/>
              <a:t>12</a:t>
            </a:fld>
            <a:endParaRPr lang="en-US" altLang="en-US" sz="1400"/>
          </a:p>
        </p:txBody>
      </p:sp>
      <p:sp>
        <p:nvSpPr>
          <p:cNvPr id="4" name="Rectangle 2"/>
          <p:cNvSpPr txBox="1">
            <a:spLocks noChangeArrowheads="1"/>
          </p:cNvSpPr>
          <p:nvPr/>
        </p:nvSpPr>
        <p:spPr bwMode="auto">
          <a:xfrm>
            <a:off x="1981200" y="3429000"/>
            <a:ext cx="5715000" cy="914400"/>
          </a:xfrm>
          <a:prstGeom prst="rect">
            <a:avLst/>
          </a:prstGeom>
          <a:noFill/>
          <a:ln w="9525">
            <a:noFill/>
            <a:miter lim="800000"/>
            <a:headEnd/>
            <a:tailEnd/>
          </a:ln>
        </p:spPr>
        <p:txBody>
          <a:bodyPr anchor="ctr"/>
          <a:lstStyle/>
          <a:p>
            <a:pPr algn="ctr" eaLnBrk="1" hangingPunct="1">
              <a:defRPr/>
            </a:pPr>
            <a:r>
              <a:rPr lang="en-US" sz="3600" kern="0" dirty="0">
                <a:solidFill>
                  <a:schemeClr val="tx2"/>
                </a:solidFill>
                <a:latin typeface="+mj-lt"/>
                <a:ea typeface="+mj-ea"/>
                <a:cs typeface="+mj-cs"/>
              </a:rPr>
              <a:t>Algorithms  &amp; Flowcharts</a:t>
            </a:r>
            <a:endParaRPr lang="en-US" sz="5000" kern="0" dirty="0">
              <a:solidFill>
                <a:schemeClr val="tx2"/>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57200" y="533400"/>
            <a:ext cx="8229600" cy="3276600"/>
          </a:xfrm>
          <a:prstGeom prst="rect">
            <a:avLst/>
          </a:prstGeom>
          <a:noFill/>
          <a:ln w="9525">
            <a:noFill/>
            <a:miter lim="800000"/>
            <a:headEnd/>
            <a:tailEnd/>
          </a:ln>
          <a:effectLst/>
        </p:spPr>
        <p:txBody>
          <a:bodyPr/>
          <a:lstStyle/>
          <a:p>
            <a:pPr marL="342900" indent="-342900" algn="just" eaLnBrk="1" hangingPunct="1">
              <a:spcBef>
                <a:spcPct val="20000"/>
              </a:spcBef>
              <a:buClr>
                <a:schemeClr val="bg2"/>
              </a:buClr>
              <a:buSzPct val="75000"/>
              <a:buFont typeface="Wingdings" pitchFamily="2" charset="2"/>
              <a:buChar char="n"/>
              <a:defRPr/>
            </a:pPr>
            <a:r>
              <a:rPr lang="en-US" sz="3200" kern="0" dirty="0">
                <a:solidFill>
                  <a:schemeClr val="tx2"/>
                </a:solidFill>
                <a:latin typeface="+mn-lt"/>
              </a:rPr>
              <a:t>What is an algorithm?</a:t>
            </a:r>
          </a:p>
          <a:p>
            <a:pPr marL="742950" lvl="1" indent="-285750" algn="just" eaLnBrk="1" hangingPunct="1">
              <a:spcBef>
                <a:spcPct val="20000"/>
              </a:spcBef>
              <a:buClr>
                <a:schemeClr val="accent2"/>
              </a:buClr>
              <a:buSzPct val="80000"/>
              <a:buFont typeface="Wingdings" pitchFamily="2" charset="2"/>
              <a:buChar char="¨"/>
              <a:defRPr/>
            </a:pPr>
            <a:r>
              <a:rPr lang="en-US" sz="2800" kern="0" dirty="0">
                <a:latin typeface="+mn-lt"/>
              </a:rPr>
              <a:t>Lists the steps involved in accomplishing a task (like a recipe)</a:t>
            </a:r>
          </a:p>
          <a:p>
            <a:pPr marL="742950" lvl="1" indent="-285750" eaLnBrk="1" hangingPunct="1">
              <a:spcBef>
                <a:spcPct val="20000"/>
              </a:spcBef>
              <a:buClr>
                <a:schemeClr val="accent2"/>
              </a:buClr>
              <a:buSzPct val="80000"/>
              <a:buFont typeface="Wingdings" pitchFamily="2" charset="2"/>
              <a:buChar char="¨"/>
              <a:defRPr/>
            </a:pPr>
            <a:r>
              <a:rPr lang="en-US" sz="2800" kern="0" dirty="0"/>
              <a:t>An algorithm must:</a:t>
            </a:r>
          </a:p>
          <a:p>
            <a:pPr marL="1143000" lvl="2" indent="-228600" eaLnBrk="1" hangingPunct="1">
              <a:spcBef>
                <a:spcPct val="20000"/>
              </a:spcBef>
              <a:buClr>
                <a:schemeClr val="bg2"/>
              </a:buClr>
              <a:buSzPct val="65000"/>
              <a:buFont typeface="Wingdings" pitchFamily="2" charset="2"/>
              <a:buChar char="n"/>
              <a:defRPr/>
            </a:pPr>
            <a:r>
              <a:rPr lang="en-US" sz="2800" kern="0" dirty="0">
                <a:latin typeface="+mn-lt"/>
              </a:rPr>
              <a:t>Be lucid (clear), precise and unambiguous</a:t>
            </a:r>
          </a:p>
          <a:p>
            <a:pPr marL="1143000" lvl="2" indent="-228600" eaLnBrk="1" hangingPunct="1">
              <a:spcBef>
                <a:spcPct val="20000"/>
              </a:spcBef>
              <a:buClr>
                <a:schemeClr val="bg2"/>
              </a:buClr>
              <a:buSzPct val="65000"/>
              <a:buFont typeface="Wingdings" pitchFamily="2" charset="2"/>
              <a:buChar char="n"/>
              <a:defRPr/>
            </a:pPr>
            <a:r>
              <a:rPr lang="en-US" sz="2800" kern="0" dirty="0">
                <a:latin typeface="+mn-lt"/>
              </a:rPr>
              <a:t>Give the correct solution in all cases</a:t>
            </a:r>
          </a:p>
          <a:p>
            <a:pPr marL="1143000" lvl="2" indent="-228600" eaLnBrk="1" hangingPunct="1">
              <a:spcBef>
                <a:spcPct val="20000"/>
              </a:spcBef>
              <a:buClr>
                <a:schemeClr val="bg2"/>
              </a:buClr>
              <a:buSzPct val="65000"/>
              <a:buFont typeface="Wingdings" pitchFamily="2" charset="2"/>
              <a:buChar char="n"/>
              <a:defRPr/>
            </a:pPr>
            <a:r>
              <a:rPr lang="en-US" sz="2800" kern="0" dirty="0">
                <a:latin typeface="+mn-lt"/>
              </a:rPr>
              <a:t>Eventually end</a:t>
            </a:r>
          </a:p>
          <a:p>
            <a:pPr marL="742950" lvl="1" indent="-285750" algn="just" eaLnBrk="1" hangingPunct="1">
              <a:spcBef>
                <a:spcPct val="20000"/>
              </a:spcBef>
              <a:buClr>
                <a:schemeClr val="accent2"/>
              </a:buClr>
              <a:buSzPct val="80000"/>
              <a:defRPr/>
            </a:pPr>
            <a:endParaRPr lang="en-US" sz="2800" kern="0" dirty="0">
              <a:latin typeface="+mn-lt"/>
            </a:endParaRPr>
          </a:p>
        </p:txBody>
      </p:sp>
      <p:sp>
        <p:nvSpPr>
          <p:cNvPr id="29699" name="Slide Number Placeholder 10"/>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2ABD7C-35EB-4729-9DD4-439DCE6C695B}" type="slidenum">
              <a:rPr lang="en-US" altLang="en-US" sz="1400"/>
              <a:pPr/>
              <a:t>13</a:t>
            </a:fld>
            <a:endParaRPr lang="en-US" altLang="en-US" sz="1400"/>
          </a:p>
        </p:txBody>
      </p:sp>
      <p:sp>
        <p:nvSpPr>
          <p:cNvPr id="5" name="Rectangle 3"/>
          <p:cNvSpPr txBox="1">
            <a:spLocks noChangeArrowheads="1"/>
          </p:cNvSpPr>
          <p:nvPr/>
        </p:nvSpPr>
        <p:spPr bwMode="auto">
          <a:xfrm>
            <a:off x="381000" y="4267200"/>
            <a:ext cx="8229600" cy="1905000"/>
          </a:xfrm>
          <a:prstGeom prst="rect">
            <a:avLst/>
          </a:prstGeom>
          <a:noFill/>
          <a:ln w="9525">
            <a:noFill/>
            <a:miter lim="800000"/>
            <a:headEnd/>
            <a:tailEnd/>
          </a:ln>
          <a:effectLst/>
        </p:spPr>
        <p:txBody>
          <a:bodyPr/>
          <a:lstStyle/>
          <a:p>
            <a:pPr marL="342900" indent="-342900" eaLnBrk="1" hangingPunct="1">
              <a:spcBef>
                <a:spcPct val="20000"/>
              </a:spcBef>
              <a:buClr>
                <a:schemeClr val="bg2"/>
              </a:buClr>
              <a:buSzPct val="75000"/>
              <a:buFont typeface="Wingdings" pitchFamily="2" charset="2"/>
              <a:buChar char="n"/>
              <a:defRPr/>
            </a:pPr>
            <a:r>
              <a:rPr lang="en-US" sz="3200" kern="0" dirty="0">
                <a:solidFill>
                  <a:schemeClr val="tx2"/>
                </a:solidFill>
                <a:latin typeface="+mn-lt"/>
              </a:rPr>
              <a:t>What is </a:t>
            </a:r>
            <a:r>
              <a:rPr lang="en-US" sz="3200" kern="0" dirty="0" err="1">
                <a:solidFill>
                  <a:schemeClr val="tx2"/>
                </a:solidFill>
                <a:latin typeface="+mn-lt"/>
              </a:rPr>
              <a:t>pseudocode</a:t>
            </a:r>
            <a:r>
              <a:rPr lang="en-US" sz="3200" kern="0" dirty="0">
                <a:solidFill>
                  <a:schemeClr val="tx2"/>
                </a:solidFill>
                <a:latin typeface="+mn-lt"/>
              </a:rPr>
              <a:t>?</a:t>
            </a:r>
          </a:p>
          <a:p>
            <a:pPr marL="742950" lvl="1" indent="-285750" algn="just" eaLnBrk="1" hangingPunct="1">
              <a:spcBef>
                <a:spcPct val="20000"/>
              </a:spcBef>
              <a:buClr>
                <a:schemeClr val="accent2"/>
              </a:buClr>
              <a:buSzPct val="80000"/>
              <a:buFont typeface="Wingdings" pitchFamily="2" charset="2"/>
              <a:buChar char="¨"/>
              <a:defRPr/>
            </a:pPr>
            <a:r>
              <a:rPr lang="en-US" sz="2800" kern="0" dirty="0">
                <a:latin typeface="+mn-lt"/>
              </a:rPr>
              <a:t>Structured English (formalized and abbreviated to look like high-level computer language)</a:t>
            </a:r>
          </a:p>
          <a:p>
            <a:pPr marL="742950" lvl="1" indent="-285750" eaLnBrk="1" hangingPunct="1">
              <a:spcBef>
                <a:spcPct val="20000"/>
              </a:spcBef>
              <a:buClr>
                <a:schemeClr val="accent2"/>
              </a:buClr>
              <a:buSzPct val="80000"/>
              <a:buFont typeface="Wingdings" pitchFamily="2" charset="2"/>
              <a:buNone/>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Pseudocode</a:t>
            </a:r>
            <a:r>
              <a:rPr lang="tr-TR" altLang="en-US" smtClean="0"/>
              <a:t> </a:t>
            </a:r>
            <a:r>
              <a:rPr lang="en-US" altLang="en-US" smtClean="0"/>
              <a:t>&amp; Algorithm</a:t>
            </a:r>
          </a:p>
        </p:txBody>
      </p:sp>
      <p:sp>
        <p:nvSpPr>
          <p:cNvPr id="30723" name="Rectangle 3"/>
          <p:cNvSpPr>
            <a:spLocks noGrp="1" noChangeArrowheads="1"/>
          </p:cNvSpPr>
          <p:nvPr>
            <p:ph type="body" idx="1"/>
          </p:nvPr>
        </p:nvSpPr>
        <p:spPr/>
        <p:txBody>
          <a:bodyPr/>
          <a:lstStyle/>
          <a:p>
            <a:pPr algn="just" eaLnBrk="1" hangingPunct="1"/>
            <a:r>
              <a:rPr lang="en-US" altLang="en-US" b="1" smtClean="0"/>
              <a:t>Example 1:</a:t>
            </a:r>
            <a:r>
              <a:rPr lang="en-US" altLang="en-US" smtClean="0"/>
              <a:t> Write an algorithm to determine a student’s final grade and indicate whether it is passing or failing. The final grade is calculated as the average of four marks.</a:t>
            </a:r>
          </a:p>
        </p:txBody>
      </p:sp>
      <p:sp>
        <p:nvSpPr>
          <p:cNvPr id="3072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50A1E1-6B31-48C6-83A1-DEB7C57A077F}" type="slidenum">
              <a:rPr lang="en-US" altLang="en-US" sz="1400"/>
              <a:pPr/>
              <a:t>14</a:t>
            </a:fld>
            <a:endParaRPr lang="en-US" altLang="en-US" sz="140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Pseudocode</a:t>
            </a:r>
            <a:r>
              <a:rPr lang="tr-TR" altLang="en-US" smtClean="0"/>
              <a:t> </a:t>
            </a:r>
            <a:r>
              <a:rPr lang="en-US" altLang="en-US" smtClean="0"/>
              <a:t>&amp; Algorithm</a:t>
            </a:r>
          </a:p>
        </p:txBody>
      </p:sp>
      <p:sp>
        <p:nvSpPr>
          <p:cNvPr id="31747"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800" b="1" smtClean="0"/>
              <a:t>Pseudocode</a:t>
            </a:r>
            <a:r>
              <a:rPr lang="en-US" altLang="en-US" sz="2800" smtClean="0"/>
              <a:t>:</a:t>
            </a:r>
          </a:p>
          <a:p>
            <a:pPr eaLnBrk="1" hangingPunct="1">
              <a:lnSpc>
                <a:spcPct val="90000"/>
              </a:lnSpc>
            </a:pPr>
            <a:r>
              <a:rPr lang="en-US" altLang="en-US" sz="2800" i="1" smtClean="0"/>
              <a:t>Input a set of 4 marks</a:t>
            </a:r>
          </a:p>
          <a:p>
            <a:pPr eaLnBrk="1" hangingPunct="1">
              <a:lnSpc>
                <a:spcPct val="90000"/>
              </a:lnSpc>
            </a:pPr>
            <a:r>
              <a:rPr lang="en-US" altLang="en-US" sz="2800" i="1" smtClean="0"/>
              <a:t>Calculate their average by summing and dividing by 4</a:t>
            </a:r>
          </a:p>
          <a:p>
            <a:pPr eaLnBrk="1" hangingPunct="1">
              <a:lnSpc>
                <a:spcPct val="90000"/>
              </a:lnSpc>
            </a:pPr>
            <a:r>
              <a:rPr lang="en-US" altLang="en-US" sz="2800" i="1" smtClean="0"/>
              <a:t>if average is below 50</a:t>
            </a:r>
          </a:p>
          <a:p>
            <a:pPr eaLnBrk="1" hangingPunct="1">
              <a:lnSpc>
                <a:spcPct val="90000"/>
              </a:lnSpc>
              <a:buFont typeface="Wingdings" panose="05000000000000000000" pitchFamily="2" charset="2"/>
              <a:buNone/>
            </a:pPr>
            <a:r>
              <a:rPr lang="en-US" altLang="en-US" sz="2800" i="1" smtClean="0"/>
              <a:t>		Print “FAIL”</a:t>
            </a:r>
          </a:p>
          <a:p>
            <a:pPr eaLnBrk="1" hangingPunct="1">
              <a:lnSpc>
                <a:spcPct val="90000"/>
              </a:lnSpc>
              <a:buFont typeface="Wingdings" panose="05000000000000000000" pitchFamily="2" charset="2"/>
              <a:buNone/>
            </a:pPr>
            <a:r>
              <a:rPr lang="en-US" altLang="en-US" sz="2800" i="1" smtClean="0"/>
              <a:t>	else</a:t>
            </a:r>
          </a:p>
          <a:p>
            <a:pPr eaLnBrk="1" hangingPunct="1">
              <a:lnSpc>
                <a:spcPct val="90000"/>
              </a:lnSpc>
              <a:buFont typeface="Wingdings" panose="05000000000000000000" pitchFamily="2" charset="2"/>
              <a:buNone/>
            </a:pPr>
            <a:r>
              <a:rPr lang="en-US" altLang="en-US" sz="2800" i="1" smtClean="0"/>
              <a:t>		Print “PASS”</a:t>
            </a:r>
            <a:endParaRPr lang="en-US" altLang="en-US" sz="2800" smtClean="0"/>
          </a:p>
        </p:txBody>
      </p:sp>
      <p:sp>
        <p:nvSpPr>
          <p:cNvPr id="3174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99E45A-EB6D-4C2E-874C-982D8528905E}" type="slidenum">
              <a:rPr lang="en-US" altLang="en-US" sz="1400"/>
              <a:pPr/>
              <a:t>15</a:t>
            </a:fld>
            <a:endParaRPr lang="en-US" altLang="en-US" sz="140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Pseudocode</a:t>
            </a:r>
            <a:r>
              <a:rPr lang="tr-TR" altLang="en-US" smtClean="0"/>
              <a:t> </a:t>
            </a:r>
            <a:r>
              <a:rPr lang="en-US" altLang="en-US" smtClean="0"/>
              <a:t>&amp; Algorithm</a:t>
            </a:r>
          </a:p>
        </p:txBody>
      </p:sp>
      <p:sp>
        <p:nvSpPr>
          <p:cNvPr id="32771" name="Rectangle 3"/>
          <p:cNvSpPr>
            <a:spLocks noGrp="1" noChangeArrowheads="1"/>
          </p:cNvSpPr>
          <p:nvPr>
            <p:ph type="body" idx="1"/>
          </p:nvPr>
        </p:nvSpPr>
        <p:spPr/>
        <p:txBody>
          <a:bodyPr/>
          <a:lstStyle/>
          <a:p>
            <a:pPr eaLnBrk="1" hangingPunct="1">
              <a:lnSpc>
                <a:spcPct val="90000"/>
              </a:lnSpc>
            </a:pPr>
            <a:r>
              <a:rPr lang="en-US" altLang="en-US" sz="2800" smtClean="0"/>
              <a:t>Detailed Algorithm </a:t>
            </a:r>
          </a:p>
          <a:p>
            <a:pPr eaLnBrk="1" hangingPunct="1">
              <a:lnSpc>
                <a:spcPct val="90000"/>
              </a:lnSpc>
            </a:pPr>
            <a:r>
              <a:rPr lang="en-US" altLang="en-US" sz="2800" smtClean="0"/>
              <a:t>	Step 1:  	Input M1,M2,M3,M4</a:t>
            </a:r>
          </a:p>
          <a:p>
            <a:pPr eaLnBrk="1" hangingPunct="1">
              <a:lnSpc>
                <a:spcPct val="90000"/>
              </a:lnSpc>
              <a:buFont typeface="Wingdings" panose="05000000000000000000" pitchFamily="2" charset="2"/>
              <a:buNone/>
            </a:pPr>
            <a:r>
              <a:rPr lang="en-US" altLang="en-US" sz="2800" smtClean="0"/>
              <a:t>		Step 2: 	GRADE </a:t>
            </a:r>
            <a:r>
              <a:rPr lang="en-US" altLang="en-US" sz="2800" smtClean="0">
                <a:sym typeface="Symbol" panose="05050102010706020507" pitchFamily="18" charset="2"/>
              </a:rPr>
              <a:t></a:t>
            </a:r>
            <a:r>
              <a:rPr lang="en-US" altLang="en-US" sz="2800" smtClean="0"/>
              <a:t> (M1+M2+M3+M4)/4 </a:t>
            </a:r>
          </a:p>
          <a:p>
            <a:pPr eaLnBrk="1" hangingPunct="1">
              <a:lnSpc>
                <a:spcPct val="90000"/>
              </a:lnSpc>
              <a:buFont typeface="Wingdings" panose="05000000000000000000" pitchFamily="2" charset="2"/>
              <a:buNone/>
            </a:pPr>
            <a:r>
              <a:rPr lang="en-US" altLang="en-US" sz="2800" smtClean="0"/>
              <a:t>		Step 3: 	if (GRADE &lt; 50) then</a:t>
            </a:r>
          </a:p>
          <a:p>
            <a:pPr eaLnBrk="1" hangingPunct="1">
              <a:lnSpc>
                <a:spcPct val="90000"/>
              </a:lnSpc>
              <a:buFont typeface="Wingdings" panose="05000000000000000000" pitchFamily="2" charset="2"/>
              <a:buNone/>
            </a:pPr>
            <a:r>
              <a:rPr lang="en-US" altLang="en-US" sz="2800" smtClean="0"/>
              <a:t>					Print “FAIL”</a:t>
            </a:r>
          </a:p>
          <a:p>
            <a:pPr eaLnBrk="1" hangingPunct="1">
              <a:lnSpc>
                <a:spcPct val="90000"/>
              </a:lnSpc>
              <a:buFont typeface="Wingdings" panose="05000000000000000000" pitchFamily="2" charset="2"/>
              <a:buNone/>
            </a:pPr>
            <a:r>
              <a:rPr lang="en-US" altLang="en-US" sz="2800" smtClean="0"/>
              <a:t>  				else</a:t>
            </a:r>
          </a:p>
          <a:p>
            <a:pPr eaLnBrk="1" hangingPunct="1">
              <a:lnSpc>
                <a:spcPct val="90000"/>
              </a:lnSpc>
              <a:buFont typeface="Wingdings" panose="05000000000000000000" pitchFamily="2" charset="2"/>
              <a:buNone/>
            </a:pPr>
            <a:r>
              <a:rPr lang="en-US" altLang="en-US" sz="2800" smtClean="0"/>
              <a:t>					Print “PASS”</a:t>
            </a:r>
          </a:p>
          <a:p>
            <a:pPr eaLnBrk="1" hangingPunct="1">
              <a:lnSpc>
                <a:spcPct val="90000"/>
              </a:lnSpc>
              <a:buFont typeface="Wingdings" panose="05000000000000000000" pitchFamily="2" charset="2"/>
              <a:buNone/>
            </a:pPr>
            <a:r>
              <a:rPr lang="en-US" altLang="en-US" sz="2800" smtClean="0"/>
              <a:t>				endif</a:t>
            </a:r>
          </a:p>
        </p:txBody>
      </p:sp>
      <p:sp>
        <p:nvSpPr>
          <p:cNvPr id="3277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70818A9-F2F0-4BAB-B298-1851593E6E5D}" type="slidenum">
              <a:rPr lang="en-US" altLang="en-US" sz="1400"/>
              <a:pPr/>
              <a:t>16</a:t>
            </a:fld>
            <a:endParaRPr lang="en-US" altLang="en-US" sz="140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0"/>
            <a:ext cx="8229600" cy="990600"/>
          </a:xfrm>
        </p:spPr>
        <p:txBody>
          <a:bodyPr/>
          <a:lstStyle/>
          <a:p>
            <a:pPr eaLnBrk="1" hangingPunct="1"/>
            <a:r>
              <a:rPr lang="en-US" altLang="en-US" smtClean="0"/>
              <a:t>Flowchart</a:t>
            </a:r>
          </a:p>
        </p:txBody>
      </p:sp>
      <p:sp>
        <p:nvSpPr>
          <p:cNvPr id="33795" name="Rectangle 3"/>
          <p:cNvSpPr>
            <a:spLocks noGrp="1" noChangeArrowheads="1"/>
          </p:cNvSpPr>
          <p:nvPr>
            <p:ph type="body" idx="1"/>
          </p:nvPr>
        </p:nvSpPr>
        <p:spPr>
          <a:xfrm>
            <a:off x="228600" y="914400"/>
            <a:ext cx="8229600" cy="4038600"/>
          </a:xfrm>
        </p:spPr>
        <p:txBody>
          <a:bodyPr/>
          <a:lstStyle/>
          <a:p>
            <a:pPr algn="just" eaLnBrk="1" hangingPunct="1">
              <a:lnSpc>
                <a:spcPct val="90000"/>
              </a:lnSpc>
            </a:pPr>
            <a:r>
              <a:rPr lang="en-US" altLang="en-US" sz="2800" smtClean="0"/>
              <a:t>A graphical representation of the sequence of operations in an information system or program. </a:t>
            </a:r>
          </a:p>
          <a:p>
            <a:pPr algn="just" eaLnBrk="1" hangingPunct="1">
              <a:lnSpc>
                <a:spcPct val="90000"/>
              </a:lnSpc>
            </a:pPr>
            <a:endParaRPr lang="en-US" altLang="en-US" sz="2800" smtClean="0"/>
          </a:p>
          <a:p>
            <a:pPr algn="just" eaLnBrk="1" hangingPunct="1">
              <a:lnSpc>
                <a:spcPct val="90000"/>
              </a:lnSpc>
            </a:pPr>
            <a:r>
              <a:rPr lang="en-US" altLang="en-US" sz="2800" smtClean="0"/>
              <a:t>Program flowcharts show the sequence of instructions in a single program or subroutine. </a:t>
            </a:r>
          </a:p>
          <a:p>
            <a:pPr lvl="1" eaLnBrk="1" hangingPunct="1"/>
            <a:r>
              <a:rPr lang="en-US" altLang="en-US" smtClean="0"/>
              <a:t>shows logic of an algorithm</a:t>
            </a:r>
          </a:p>
          <a:p>
            <a:pPr lvl="1" eaLnBrk="1" hangingPunct="1"/>
            <a:r>
              <a:rPr lang="en-US" altLang="en-US" smtClean="0"/>
              <a:t>emphasizes individual steps and their interconnections</a:t>
            </a:r>
          </a:p>
          <a:p>
            <a:pPr lvl="1" eaLnBrk="1" hangingPunct="1"/>
            <a:r>
              <a:rPr lang="en-US" altLang="en-US" smtClean="0"/>
              <a:t>e.g. control flow from one action to the next</a:t>
            </a:r>
          </a:p>
          <a:p>
            <a:pPr lvl="1" eaLnBrk="1" hangingPunct="1">
              <a:buFontTx/>
              <a:buNone/>
            </a:pPr>
            <a:r>
              <a:rPr lang="en-US" altLang="en-US" b="1" smtClean="0">
                <a:solidFill>
                  <a:schemeClr val="tx2"/>
                </a:solidFill>
              </a:rPr>
              <a:t>Note: </a:t>
            </a:r>
            <a:r>
              <a:rPr lang="en-US" altLang="en-US" smtClean="0"/>
              <a:t>Different symbols are used to draw each type of flowchart.</a:t>
            </a:r>
          </a:p>
          <a:p>
            <a:pPr algn="just" eaLnBrk="1" hangingPunct="1">
              <a:lnSpc>
                <a:spcPct val="90000"/>
              </a:lnSpc>
            </a:pPr>
            <a:endParaRPr lang="en-US" altLang="en-US" sz="2800" smtClean="0"/>
          </a:p>
        </p:txBody>
      </p:sp>
      <p:sp>
        <p:nvSpPr>
          <p:cNvPr id="3379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80E3F5A-1EE8-4BA3-B9ED-1096B7AF3AA4}" type="slidenum">
              <a:rPr lang="en-US" altLang="en-US" sz="1400"/>
              <a:pPr/>
              <a:t>17</a:t>
            </a:fld>
            <a:endParaRPr lang="en-US" altLang="en-US" sz="140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0"/>
            <a:ext cx="7772400" cy="762000"/>
          </a:xfrm>
        </p:spPr>
        <p:txBody>
          <a:bodyPr/>
          <a:lstStyle/>
          <a:p>
            <a:pPr eaLnBrk="1" hangingPunct="1"/>
            <a:r>
              <a:rPr lang="en-US" altLang="en-US" smtClean="0"/>
              <a:t>Flowchart Symbols </a:t>
            </a:r>
          </a:p>
        </p:txBody>
      </p:sp>
      <p:sp>
        <p:nvSpPr>
          <p:cNvPr id="34819"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39A2EA5-1A55-422A-B52F-C86B93BED13A}" type="slidenum">
              <a:rPr lang="en-US" altLang="en-US" sz="1400"/>
              <a:pPr/>
              <a:t>18</a:t>
            </a:fld>
            <a:endParaRPr lang="en-US" altLang="en-US" sz="1400"/>
          </a:p>
        </p:txBody>
      </p:sp>
      <p:grpSp>
        <p:nvGrpSpPr>
          <p:cNvPr id="34820" name="Group 3"/>
          <p:cNvGrpSpPr>
            <a:grpSpLocks noChangeAspect="1"/>
          </p:cNvGrpSpPr>
          <p:nvPr/>
        </p:nvGrpSpPr>
        <p:grpSpPr bwMode="auto">
          <a:xfrm>
            <a:off x="685800" y="762000"/>
            <a:ext cx="6526213" cy="5857875"/>
            <a:chOff x="720" y="1320"/>
            <a:chExt cx="10278" cy="9226"/>
          </a:xfrm>
        </p:grpSpPr>
        <p:sp>
          <p:nvSpPr>
            <p:cNvPr id="34821" name="AutoShape 4"/>
            <p:cNvSpPr>
              <a:spLocks noChangeAspect="1" noChangeArrowheads="1"/>
            </p:cNvSpPr>
            <p:nvPr/>
          </p:nvSpPr>
          <p:spPr bwMode="auto">
            <a:xfrm>
              <a:off x="720" y="1320"/>
              <a:ext cx="10278" cy="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sp>
          <p:nvSpPr>
            <p:cNvPr id="34822" name="Freeform 5"/>
            <p:cNvSpPr>
              <a:spLocks/>
            </p:cNvSpPr>
            <p:nvPr/>
          </p:nvSpPr>
          <p:spPr bwMode="auto">
            <a:xfrm>
              <a:off x="2264" y="1994"/>
              <a:ext cx="1860" cy="930"/>
            </a:xfrm>
            <a:custGeom>
              <a:avLst/>
              <a:gdLst>
                <a:gd name="T0" fmla="*/ 1858 w 1860"/>
                <a:gd name="T1" fmla="*/ 429 h 930"/>
                <a:gd name="T2" fmla="*/ 1846 w 1860"/>
                <a:gd name="T3" fmla="*/ 383 h 930"/>
                <a:gd name="T4" fmla="*/ 1826 w 1860"/>
                <a:gd name="T5" fmla="*/ 338 h 930"/>
                <a:gd name="T6" fmla="*/ 1796 w 1860"/>
                <a:gd name="T7" fmla="*/ 295 h 930"/>
                <a:gd name="T8" fmla="*/ 1759 w 1860"/>
                <a:gd name="T9" fmla="*/ 253 h 930"/>
                <a:gd name="T10" fmla="*/ 1714 w 1860"/>
                <a:gd name="T11" fmla="*/ 214 h 930"/>
                <a:gd name="T12" fmla="*/ 1661 w 1860"/>
                <a:gd name="T13" fmla="*/ 178 h 930"/>
                <a:gd name="T14" fmla="*/ 1604 w 1860"/>
                <a:gd name="T15" fmla="*/ 144 h 930"/>
                <a:gd name="T16" fmla="*/ 1486 w 1860"/>
                <a:gd name="T17" fmla="*/ 93 h 930"/>
                <a:gd name="T18" fmla="*/ 1333 w 1860"/>
                <a:gd name="T19" fmla="*/ 47 h 930"/>
                <a:gd name="T20" fmla="*/ 1162 w 1860"/>
                <a:gd name="T21" fmla="*/ 14 h 930"/>
                <a:gd name="T22" fmla="*/ 978 w 1860"/>
                <a:gd name="T23" fmla="*/ 0 h 930"/>
                <a:gd name="T24" fmla="*/ 789 w 1860"/>
                <a:gd name="T25" fmla="*/ 5 h 930"/>
                <a:gd name="T26" fmla="*/ 610 w 1860"/>
                <a:gd name="T27" fmla="*/ 28 h 930"/>
                <a:gd name="T28" fmla="*/ 448 w 1860"/>
                <a:gd name="T29" fmla="*/ 67 h 930"/>
                <a:gd name="T30" fmla="*/ 305 w 1860"/>
                <a:gd name="T31" fmla="*/ 121 h 930"/>
                <a:gd name="T32" fmla="*/ 228 w 1860"/>
                <a:gd name="T33" fmla="*/ 161 h 930"/>
                <a:gd name="T34" fmla="*/ 172 w 1860"/>
                <a:gd name="T35" fmla="*/ 195 h 930"/>
                <a:gd name="T36" fmla="*/ 124 w 1860"/>
                <a:gd name="T37" fmla="*/ 234 h 930"/>
                <a:gd name="T38" fmla="*/ 82 w 1860"/>
                <a:gd name="T39" fmla="*/ 275 h 930"/>
                <a:gd name="T40" fmla="*/ 49 w 1860"/>
                <a:gd name="T41" fmla="*/ 316 h 930"/>
                <a:gd name="T42" fmla="*/ 25 w 1860"/>
                <a:gd name="T43" fmla="*/ 360 h 930"/>
                <a:gd name="T44" fmla="*/ 8 w 1860"/>
                <a:gd name="T45" fmla="*/ 406 h 930"/>
                <a:gd name="T46" fmla="*/ 0 w 1860"/>
                <a:gd name="T47" fmla="*/ 453 h 930"/>
                <a:gd name="T48" fmla="*/ 3 w 1860"/>
                <a:gd name="T49" fmla="*/ 501 h 930"/>
                <a:gd name="T50" fmla="*/ 15 w 1860"/>
                <a:gd name="T51" fmla="*/ 547 h 930"/>
                <a:gd name="T52" fmla="*/ 35 w 1860"/>
                <a:gd name="T53" fmla="*/ 592 h 930"/>
                <a:gd name="T54" fmla="*/ 65 w 1860"/>
                <a:gd name="T55" fmla="*/ 636 h 930"/>
                <a:gd name="T56" fmla="*/ 102 w 1860"/>
                <a:gd name="T57" fmla="*/ 677 h 930"/>
                <a:gd name="T58" fmla="*/ 147 w 1860"/>
                <a:gd name="T59" fmla="*/ 716 h 930"/>
                <a:gd name="T60" fmla="*/ 198 w 1860"/>
                <a:gd name="T61" fmla="*/ 752 h 930"/>
                <a:gd name="T62" fmla="*/ 257 w 1860"/>
                <a:gd name="T63" fmla="*/ 786 h 930"/>
                <a:gd name="T64" fmla="*/ 373 w 1860"/>
                <a:gd name="T65" fmla="*/ 837 h 930"/>
                <a:gd name="T66" fmla="*/ 527 w 1860"/>
                <a:gd name="T67" fmla="*/ 884 h 930"/>
                <a:gd name="T68" fmla="*/ 697 w 1860"/>
                <a:gd name="T69" fmla="*/ 915 h 930"/>
                <a:gd name="T70" fmla="*/ 882 w 1860"/>
                <a:gd name="T71" fmla="*/ 930 h 930"/>
                <a:gd name="T72" fmla="*/ 1072 w 1860"/>
                <a:gd name="T73" fmla="*/ 925 h 930"/>
                <a:gd name="T74" fmla="*/ 1251 w 1860"/>
                <a:gd name="T75" fmla="*/ 902 h 930"/>
                <a:gd name="T76" fmla="*/ 1412 w 1860"/>
                <a:gd name="T77" fmla="*/ 863 h 930"/>
                <a:gd name="T78" fmla="*/ 1556 w 1860"/>
                <a:gd name="T79" fmla="*/ 809 h 930"/>
                <a:gd name="T80" fmla="*/ 1633 w 1860"/>
                <a:gd name="T81" fmla="*/ 769 h 930"/>
                <a:gd name="T82" fmla="*/ 1689 w 1860"/>
                <a:gd name="T83" fmla="*/ 735 h 930"/>
                <a:gd name="T84" fmla="*/ 1737 w 1860"/>
                <a:gd name="T85" fmla="*/ 696 h 930"/>
                <a:gd name="T86" fmla="*/ 1778 w 1860"/>
                <a:gd name="T87" fmla="*/ 657 h 930"/>
                <a:gd name="T88" fmla="*/ 1812 w 1860"/>
                <a:gd name="T89" fmla="*/ 614 h 930"/>
                <a:gd name="T90" fmla="*/ 1836 w 1860"/>
                <a:gd name="T91" fmla="*/ 571 h 930"/>
                <a:gd name="T92" fmla="*/ 1852 w 1860"/>
                <a:gd name="T93" fmla="*/ 524 h 930"/>
                <a:gd name="T94" fmla="*/ 1860 w 1860"/>
                <a:gd name="T95" fmla="*/ 478 h 93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860"/>
                <a:gd name="T145" fmla="*/ 0 h 930"/>
                <a:gd name="T146" fmla="*/ 1860 w 1860"/>
                <a:gd name="T147" fmla="*/ 930 h 93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860" h="930">
                  <a:moveTo>
                    <a:pt x="1860" y="465"/>
                  </a:moveTo>
                  <a:lnTo>
                    <a:pt x="1860" y="453"/>
                  </a:lnTo>
                  <a:lnTo>
                    <a:pt x="1858" y="442"/>
                  </a:lnTo>
                  <a:lnTo>
                    <a:pt x="1858" y="429"/>
                  </a:lnTo>
                  <a:lnTo>
                    <a:pt x="1855" y="417"/>
                  </a:lnTo>
                  <a:lnTo>
                    <a:pt x="1852" y="406"/>
                  </a:lnTo>
                  <a:lnTo>
                    <a:pt x="1849" y="394"/>
                  </a:lnTo>
                  <a:lnTo>
                    <a:pt x="1846" y="383"/>
                  </a:lnTo>
                  <a:lnTo>
                    <a:pt x="1841" y="372"/>
                  </a:lnTo>
                  <a:lnTo>
                    <a:pt x="1836" y="360"/>
                  </a:lnTo>
                  <a:lnTo>
                    <a:pt x="1830" y="349"/>
                  </a:lnTo>
                  <a:lnTo>
                    <a:pt x="1826" y="338"/>
                  </a:lnTo>
                  <a:lnTo>
                    <a:pt x="1818" y="327"/>
                  </a:lnTo>
                  <a:lnTo>
                    <a:pt x="1812" y="316"/>
                  </a:lnTo>
                  <a:lnTo>
                    <a:pt x="1804" y="306"/>
                  </a:lnTo>
                  <a:lnTo>
                    <a:pt x="1796" y="295"/>
                  </a:lnTo>
                  <a:lnTo>
                    <a:pt x="1787" y="284"/>
                  </a:lnTo>
                  <a:lnTo>
                    <a:pt x="1778" y="275"/>
                  </a:lnTo>
                  <a:lnTo>
                    <a:pt x="1768" y="264"/>
                  </a:lnTo>
                  <a:lnTo>
                    <a:pt x="1759" y="253"/>
                  </a:lnTo>
                  <a:lnTo>
                    <a:pt x="1748" y="244"/>
                  </a:lnTo>
                  <a:lnTo>
                    <a:pt x="1737" y="234"/>
                  </a:lnTo>
                  <a:lnTo>
                    <a:pt x="1725" y="223"/>
                  </a:lnTo>
                  <a:lnTo>
                    <a:pt x="1714" y="214"/>
                  </a:lnTo>
                  <a:lnTo>
                    <a:pt x="1702" y="205"/>
                  </a:lnTo>
                  <a:lnTo>
                    <a:pt x="1689" y="195"/>
                  </a:lnTo>
                  <a:lnTo>
                    <a:pt x="1675" y="188"/>
                  </a:lnTo>
                  <a:lnTo>
                    <a:pt x="1661" y="178"/>
                  </a:lnTo>
                  <a:lnTo>
                    <a:pt x="1647" y="169"/>
                  </a:lnTo>
                  <a:lnTo>
                    <a:pt x="1633" y="161"/>
                  </a:lnTo>
                  <a:lnTo>
                    <a:pt x="1618" y="152"/>
                  </a:lnTo>
                  <a:lnTo>
                    <a:pt x="1604" y="144"/>
                  </a:lnTo>
                  <a:lnTo>
                    <a:pt x="1588" y="137"/>
                  </a:lnTo>
                  <a:lnTo>
                    <a:pt x="1556" y="121"/>
                  </a:lnTo>
                  <a:lnTo>
                    <a:pt x="1522" y="107"/>
                  </a:lnTo>
                  <a:lnTo>
                    <a:pt x="1486" y="93"/>
                  </a:lnTo>
                  <a:lnTo>
                    <a:pt x="1451" y="79"/>
                  </a:lnTo>
                  <a:lnTo>
                    <a:pt x="1412" y="67"/>
                  </a:lnTo>
                  <a:lnTo>
                    <a:pt x="1373" y="56"/>
                  </a:lnTo>
                  <a:lnTo>
                    <a:pt x="1333" y="47"/>
                  </a:lnTo>
                  <a:lnTo>
                    <a:pt x="1292" y="37"/>
                  </a:lnTo>
                  <a:lnTo>
                    <a:pt x="1251" y="28"/>
                  </a:lnTo>
                  <a:lnTo>
                    <a:pt x="1207" y="22"/>
                  </a:lnTo>
                  <a:lnTo>
                    <a:pt x="1162" y="14"/>
                  </a:lnTo>
                  <a:lnTo>
                    <a:pt x="1117" y="9"/>
                  </a:lnTo>
                  <a:lnTo>
                    <a:pt x="1072" y="5"/>
                  </a:lnTo>
                  <a:lnTo>
                    <a:pt x="1026" y="3"/>
                  </a:lnTo>
                  <a:lnTo>
                    <a:pt x="978" y="0"/>
                  </a:lnTo>
                  <a:lnTo>
                    <a:pt x="930" y="0"/>
                  </a:lnTo>
                  <a:lnTo>
                    <a:pt x="882" y="0"/>
                  </a:lnTo>
                  <a:lnTo>
                    <a:pt x="835" y="3"/>
                  </a:lnTo>
                  <a:lnTo>
                    <a:pt x="789" y="5"/>
                  </a:lnTo>
                  <a:lnTo>
                    <a:pt x="742" y="9"/>
                  </a:lnTo>
                  <a:lnTo>
                    <a:pt x="697" y="14"/>
                  </a:lnTo>
                  <a:lnTo>
                    <a:pt x="654" y="22"/>
                  </a:lnTo>
                  <a:lnTo>
                    <a:pt x="610" y="28"/>
                  </a:lnTo>
                  <a:lnTo>
                    <a:pt x="569" y="37"/>
                  </a:lnTo>
                  <a:lnTo>
                    <a:pt x="527" y="47"/>
                  </a:lnTo>
                  <a:lnTo>
                    <a:pt x="486" y="56"/>
                  </a:lnTo>
                  <a:lnTo>
                    <a:pt x="448" y="67"/>
                  </a:lnTo>
                  <a:lnTo>
                    <a:pt x="410" y="79"/>
                  </a:lnTo>
                  <a:lnTo>
                    <a:pt x="373" y="93"/>
                  </a:lnTo>
                  <a:lnTo>
                    <a:pt x="339" y="107"/>
                  </a:lnTo>
                  <a:lnTo>
                    <a:pt x="305" y="121"/>
                  </a:lnTo>
                  <a:lnTo>
                    <a:pt x="273" y="137"/>
                  </a:lnTo>
                  <a:lnTo>
                    <a:pt x="257" y="144"/>
                  </a:lnTo>
                  <a:lnTo>
                    <a:pt x="242" y="152"/>
                  </a:lnTo>
                  <a:lnTo>
                    <a:pt x="228" y="161"/>
                  </a:lnTo>
                  <a:lnTo>
                    <a:pt x="212" y="169"/>
                  </a:lnTo>
                  <a:lnTo>
                    <a:pt x="198" y="178"/>
                  </a:lnTo>
                  <a:lnTo>
                    <a:pt x="184" y="188"/>
                  </a:lnTo>
                  <a:lnTo>
                    <a:pt x="172" y="195"/>
                  </a:lnTo>
                  <a:lnTo>
                    <a:pt x="159" y="205"/>
                  </a:lnTo>
                  <a:lnTo>
                    <a:pt x="147" y="214"/>
                  </a:lnTo>
                  <a:lnTo>
                    <a:pt x="135" y="223"/>
                  </a:lnTo>
                  <a:lnTo>
                    <a:pt x="124" y="234"/>
                  </a:lnTo>
                  <a:lnTo>
                    <a:pt x="113" y="244"/>
                  </a:lnTo>
                  <a:lnTo>
                    <a:pt x="102" y="253"/>
                  </a:lnTo>
                  <a:lnTo>
                    <a:pt x="91" y="264"/>
                  </a:lnTo>
                  <a:lnTo>
                    <a:pt x="82" y="275"/>
                  </a:lnTo>
                  <a:lnTo>
                    <a:pt x="73" y="284"/>
                  </a:lnTo>
                  <a:lnTo>
                    <a:pt x="65" y="295"/>
                  </a:lnTo>
                  <a:lnTo>
                    <a:pt x="57" y="306"/>
                  </a:lnTo>
                  <a:lnTo>
                    <a:pt x="49" y="316"/>
                  </a:lnTo>
                  <a:lnTo>
                    <a:pt x="42" y="327"/>
                  </a:lnTo>
                  <a:lnTo>
                    <a:pt x="35" y="338"/>
                  </a:lnTo>
                  <a:lnTo>
                    <a:pt x="29" y="349"/>
                  </a:lnTo>
                  <a:lnTo>
                    <a:pt x="25" y="360"/>
                  </a:lnTo>
                  <a:lnTo>
                    <a:pt x="18" y="372"/>
                  </a:lnTo>
                  <a:lnTo>
                    <a:pt x="15" y="383"/>
                  </a:lnTo>
                  <a:lnTo>
                    <a:pt x="11" y="394"/>
                  </a:lnTo>
                  <a:lnTo>
                    <a:pt x="8" y="406"/>
                  </a:lnTo>
                  <a:lnTo>
                    <a:pt x="4" y="417"/>
                  </a:lnTo>
                  <a:lnTo>
                    <a:pt x="3" y="429"/>
                  </a:lnTo>
                  <a:lnTo>
                    <a:pt x="1" y="442"/>
                  </a:lnTo>
                  <a:lnTo>
                    <a:pt x="0" y="453"/>
                  </a:lnTo>
                  <a:lnTo>
                    <a:pt x="0" y="465"/>
                  </a:lnTo>
                  <a:lnTo>
                    <a:pt x="0" y="478"/>
                  </a:lnTo>
                  <a:lnTo>
                    <a:pt x="1" y="488"/>
                  </a:lnTo>
                  <a:lnTo>
                    <a:pt x="3" y="501"/>
                  </a:lnTo>
                  <a:lnTo>
                    <a:pt x="4" y="513"/>
                  </a:lnTo>
                  <a:lnTo>
                    <a:pt x="8" y="524"/>
                  </a:lnTo>
                  <a:lnTo>
                    <a:pt x="11" y="536"/>
                  </a:lnTo>
                  <a:lnTo>
                    <a:pt x="15" y="547"/>
                  </a:lnTo>
                  <a:lnTo>
                    <a:pt x="18" y="558"/>
                  </a:lnTo>
                  <a:lnTo>
                    <a:pt x="25" y="571"/>
                  </a:lnTo>
                  <a:lnTo>
                    <a:pt x="29" y="581"/>
                  </a:lnTo>
                  <a:lnTo>
                    <a:pt x="35" y="592"/>
                  </a:lnTo>
                  <a:lnTo>
                    <a:pt x="42" y="603"/>
                  </a:lnTo>
                  <a:lnTo>
                    <a:pt x="49" y="614"/>
                  </a:lnTo>
                  <a:lnTo>
                    <a:pt x="57" y="625"/>
                  </a:lnTo>
                  <a:lnTo>
                    <a:pt x="65" y="636"/>
                  </a:lnTo>
                  <a:lnTo>
                    <a:pt x="73" y="646"/>
                  </a:lnTo>
                  <a:lnTo>
                    <a:pt x="82" y="657"/>
                  </a:lnTo>
                  <a:lnTo>
                    <a:pt x="91" y="667"/>
                  </a:lnTo>
                  <a:lnTo>
                    <a:pt x="102" y="677"/>
                  </a:lnTo>
                  <a:lnTo>
                    <a:pt x="113" y="687"/>
                  </a:lnTo>
                  <a:lnTo>
                    <a:pt x="124" y="696"/>
                  </a:lnTo>
                  <a:lnTo>
                    <a:pt x="135" y="707"/>
                  </a:lnTo>
                  <a:lnTo>
                    <a:pt x="147" y="716"/>
                  </a:lnTo>
                  <a:lnTo>
                    <a:pt x="159" y="726"/>
                  </a:lnTo>
                  <a:lnTo>
                    <a:pt x="172" y="735"/>
                  </a:lnTo>
                  <a:lnTo>
                    <a:pt x="184" y="744"/>
                  </a:lnTo>
                  <a:lnTo>
                    <a:pt x="198" y="752"/>
                  </a:lnTo>
                  <a:lnTo>
                    <a:pt x="212" y="761"/>
                  </a:lnTo>
                  <a:lnTo>
                    <a:pt x="228" y="769"/>
                  </a:lnTo>
                  <a:lnTo>
                    <a:pt x="242" y="778"/>
                  </a:lnTo>
                  <a:lnTo>
                    <a:pt x="257" y="786"/>
                  </a:lnTo>
                  <a:lnTo>
                    <a:pt x="273" y="794"/>
                  </a:lnTo>
                  <a:lnTo>
                    <a:pt x="305" y="809"/>
                  </a:lnTo>
                  <a:lnTo>
                    <a:pt x="339" y="825"/>
                  </a:lnTo>
                  <a:lnTo>
                    <a:pt x="373" y="837"/>
                  </a:lnTo>
                  <a:lnTo>
                    <a:pt x="410" y="851"/>
                  </a:lnTo>
                  <a:lnTo>
                    <a:pt x="448" y="863"/>
                  </a:lnTo>
                  <a:lnTo>
                    <a:pt x="486" y="874"/>
                  </a:lnTo>
                  <a:lnTo>
                    <a:pt x="527" y="884"/>
                  </a:lnTo>
                  <a:lnTo>
                    <a:pt x="569" y="893"/>
                  </a:lnTo>
                  <a:lnTo>
                    <a:pt x="610" y="902"/>
                  </a:lnTo>
                  <a:lnTo>
                    <a:pt x="654" y="908"/>
                  </a:lnTo>
                  <a:lnTo>
                    <a:pt x="697" y="915"/>
                  </a:lnTo>
                  <a:lnTo>
                    <a:pt x="742" y="921"/>
                  </a:lnTo>
                  <a:lnTo>
                    <a:pt x="789" y="924"/>
                  </a:lnTo>
                  <a:lnTo>
                    <a:pt x="835" y="927"/>
                  </a:lnTo>
                  <a:lnTo>
                    <a:pt x="882" y="930"/>
                  </a:lnTo>
                  <a:lnTo>
                    <a:pt x="930" y="930"/>
                  </a:lnTo>
                  <a:lnTo>
                    <a:pt x="978" y="930"/>
                  </a:lnTo>
                  <a:lnTo>
                    <a:pt x="1026" y="927"/>
                  </a:lnTo>
                  <a:lnTo>
                    <a:pt x="1072" y="925"/>
                  </a:lnTo>
                  <a:lnTo>
                    <a:pt x="1117" y="921"/>
                  </a:lnTo>
                  <a:lnTo>
                    <a:pt x="1162" y="916"/>
                  </a:lnTo>
                  <a:lnTo>
                    <a:pt x="1207" y="910"/>
                  </a:lnTo>
                  <a:lnTo>
                    <a:pt x="1251" y="902"/>
                  </a:lnTo>
                  <a:lnTo>
                    <a:pt x="1292" y="893"/>
                  </a:lnTo>
                  <a:lnTo>
                    <a:pt x="1333" y="884"/>
                  </a:lnTo>
                  <a:lnTo>
                    <a:pt x="1373" y="874"/>
                  </a:lnTo>
                  <a:lnTo>
                    <a:pt x="1412" y="863"/>
                  </a:lnTo>
                  <a:lnTo>
                    <a:pt x="1451" y="851"/>
                  </a:lnTo>
                  <a:lnTo>
                    <a:pt x="1486" y="837"/>
                  </a:lnTo>
                  <a:lnTo>
                    <a:pt x="1522" y="825"/>
                  </a:lnTo>
                  <a:lnTo>
                    <a:pt x="1556" y="809"/>
                  </a:lnTo>
                  <a:lnTo>
                    <a:pt x="1588" y="794"/>
                  </a:lnTo>
                  <a:lnTo>
                    <a:pt x="1604" y="786"/>
                  </a:lnTo>
                  <a:lnTo>
                    <a:pt x="1618" y="778"/>
                  </a:lnTo>
                  <a:lnTo>
                    <a:pt x="1633" y="769"/>
                  </a:lnTo>
                  <a:lnTo>
                    <a:pt x="1647" y="761"/>
                  </a:lnTo>
                  <a:lnTo>
                    <a:pt x="1661" y="752"/>
                  </a:lnTo>
                  <a:lnTo>
                    <a:pt x="1675" y="744"/>
                  </a:lnTo>
                  <a:lnTo>
                    <a:pt x="1689" y="735"/>
                  </a:lnTo>
                  <a:lnTo>
                    <a:pt x="1702" y="726"/>
                  </a:lnTo>
                  <a:lnTo>
                    <a:pt x="1714" y="716"/>
                  </a:lnTo>
                  <a:lnTo>
                    <a:pt x="1725" y="707"/>
                  </a:lnTo>
                  <a:lnTo>
                    <a:pt x="1737" y="696"/>
                  </a:lnTo>
                  <a:lnTo>
                    <a:pt x="1748" y="687"/>
                  </a:lnTo>
                  <a:lnTo>
                    <a:pt x="1759" y="677"/>
                  </a:lnTo>
                  <a:lnTo>
                    <a:pt x="1768" y="667"/>
                  </a:lnTo>
                  <a:lnTo>
                    <a:pt x="1778" y="657"/>
                  </a:lnTo>
                  <a:lnTo>
                    <a:pt x="1787" y="646"/>
                  </a:lnTo>
                  <a:lnTo>
                    <a:pt x="1796" y="636"/>
                  </a:lnTo>
                  <a:lnTo>
                    <a:pt x="1804" y="625"/>
                  </a:lnTo>
                  <a:lnTo>
                    <a:pt x="1812" y="614"/>
                  </a:lnTo>
                  <a:lnTo>
                    <a:pt x="1818" y="603"/>
                  </a:lnTo>
                  <a:lnTo>
                    <a:pt x="1824" y="592"/>
                  </a:lnTo>
                  <a:lnTo>
                    <a:pt x="1830" y="581"/>
                  </a:lnTo>
                  <a:lnTo>
                    <a:pt x="1836" y="571"/>
                  </a:lnTo>
                  <a:lnTo>
                    <a:pt x="1841" y="558"/>
                  </a:lnTo>
                  <a:lnTo>
                    <a:pt x="1846" y="547"/>
                  </a:lnTo>
                  <a:lnTo>
                    <a:pt x="1849" y="536"/>
                  </a:lnTo>
                  <a:lnTo>
                    <a:pt x="1852" y="524"/>
                  </a:lnTo>
                  <a:lnTo>
                    <a:pt x="1855" y="513"/>
                  </a:lnTo>
                  <a:lnTo>
                    <a:pt x="1857" y="501"/>
                  </a:lnTo>
                  <a:lnTo>
                    <a:pt x="1858" y="488"/>
                  </a:lnTo>
                  <a:lnTo>
                    <a:pt x="1860" y="478"/>
                  </a:lnTo>
                  <a:lnTo>
                    <a:pt x="1860" y="4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23" name="Freeform 6"/>
            <p:cNvSpPr>
              <a:spLocks/>
            </p:cNvSpPr>
            <p:nvPr/>
          </p:nvSpPr>
          <p:spPr bwMode="auto">
            <a:xfrm>
              <a:off x="2264" y="1994"/>
              <a:ext cx="1860" cy="930"/>
            </a:xfrm>
            <a:custGeom>
              <a:avLst/>
              <a:gdLst>
                <a:gd name="T0" fmla="*/ 1858 w 1860"/>
                <a:gd name="T1" fmla="*/ 429 h 930"/>
                <a:gd name="T2" fmla="*/ 1846 w 1860"/>
                <a:gd name="T3" fmla="*/ 383 h 930"/>
                <a:gd name="T4" fmla="*/ 1826 w 1860"/>
                <a:gd name="T5" fmla="*/ 338 h 930"/>
                <a:gd name="T6" fmla="*/ 1796 w 1860"/>
                <a:gd name="T7" fmla="*/ 295 h 930"/>
                <a:gd name="T8" fmla="*/ 1759 w 1860"/>
                <a:gd name="T9" fmla="*/ 253 h 930"/>
                <a:gd name="T10" fmla="*/ 1714 w 1860"/>
                <a:gd name="T11" fmla="*/ 214 h 930"/>
                <a:gd name="T12" fmla="*/ 1661 w 1860"/>
                <a:gd name="T13" fmla="*/ 178 h 930"/>
                <a:gd name="T14" fmla="*/ 1604 w 1860"/>
                <a:gd name="T15" fmla="*/ 144 h 930"/>
                <a:gd name="T16" fmla="*/ 1486 w 1860"/>
                <a:gd name="T17" fmla="*/ 93 h 930"/>
                <a:gd name="T18" fmla="*/ 1333 w 1860"/>
                <a:gd name="T19" fmla="*/ 47 h 930"/>
                <a:gd name="T20" fmla="*/ 1162 w 1860"/>
                <a:gd name="T21" fmla="*/ 14 h 930"/>
                <a:gd name="T22" fmla="*/ 978 w 1860"/>
                <a:gd name="T23" fmla="*/ 0 h 930"/>
                <a:gd name="T24" fmla="*/ 789 w 1860"/>
                <a:gd name="T25" fmla="*/ 5 h 930"/>
                <a:gd name="T26" fmla="*/ 610 w 1860"/>
                <a:gd name="T27" fmla="*/ 28 h 930"/>
                <a:gd name="T28" fmla="*/ 448 w 1860"/>
                <a:gd name="T29" fmla="*/ 67 h 930"/>
                <a:gd name="T30" fmla="*/ 305 w 1860"/>
                <a:gd name="T31" fmla="*/ 121 h 930"/>
                <a:gd name="T32" fmla="*/ 228 w 1860"/>
                <a:gd name="T33" fmla="*/ 161 h 930"/>
                <a:gd name="T34" fmla="*/ 172 w 1860"/>
                <a:gd name="T35" fmla="*/ 195 h 930"/>
                <a:gd name="T36" fmla="*/ 124 w 1860"/>
                <a:gd name="T37" fmla="*/ 234 h 930"/>
                <a:gd name="T38" fmla="*/ 82 w 1860"/>
                <a:gd name="T39" fmla="*/ 275 h 930"/>
                <a:gd name="T40" fmla="*/ 49 w 1860"/>
                <a:gd name="T41" fmla="*/ 316 h 930"/>
                <a:gd name="T42" fmla="*/ 25 w 1860"/>
                <a:gd name="T43" fmla="*/ 360 h 930"/>
                <a:gd name="T44" fmla="*/ 8 w 1860"/>
                <a:gd name="T45" fmla="*/ 406 h 930"/>
                <a:gd name="T46" fmla="*/ 0 w 1860"/>
                <a:gd name="T47" fmla="*/ 453 h 930"/>
                <a:gd name="T48" fmla="*/ 3 w 1860"/>
                <a:gd name="T49" fmla="*/ 501 h 930"/>
                <a:gd name="T50" fmla="*/ 15 w 1860"/>
                <a:gd name="T51" fmla="*/ 547 h 930"/>
                <a:gd name="T52" fmla="*/ 35 w 1860"/>
                <a:gd name="T53" fmla="*/ 592 h 930"/>
                <a:gd name="T54" fmla="*/ 65 w 1860"/>
                <a:gd name="T55" fmla="*/ 636 h 930"/>
                <a:gd name="T56" fmla="*/ 102 w 1860"/>
                <a:gd name="T57" fmla="*/ 677 h 930"/>
                <a:gd name="T58" fmla="*/ 147 w 1860"/>
                <a:gd name="T59" fmla="*/ 716 h 930"/>
                <a:gd name="T60" fmla="*/ 198 w 1860"/>
                <a:gd name="T61" fmla="*/ 752 h 930"/>
                <a:gd name="T62" fmla="*/ 257 w 1860"/>
                <a:gd name="T63" fmla="*/ 786 h 930"/>
                <a:gd name="T64" fmla="*/ 373 w 1860"/>
                <a:gd name="T65" fmla="*/ 837 h 930"/>
                <a:gd name="T66" fmla="*/ 527 w 1860"/>
                <a:gd name="T67" fmla="*/ 884 h 930"/>
                <a:gd name="T68" fmla="*/ 697 w 1860"/>
                <a:gd name="T69" fmla="*/ 915 h 930"/>
                <a:gd name="T70" fmla="*/ 882 w 1860"/>
                <a:gd name="T71" fmla="*/ 930 h 930"/>
                <a:gd name="T72" fmla="*/ 1072 w 1860"/>
                <a:gd name="T73" fmla="*/ 925 h 930"/>
                <a:gd name="T74" fmla="*/ 1251 w 1860"/>
                <a:gd name="T75" fmla="*/ 902 h 930"/>
                <a:gd name="T76" fmla="*/ 1412 w 1860"/>
                <a:gd name="T77" fmla="*/ 863 h 930"/>
                <a:gd name="T78" fmla="*/ 1556 w 1860"/>
                <a:gd name="T79" fmla="*/ 809 h 930"/>
                <a:gd name="T80" fmla="*/ 1633 w 1860"/>
                <a:gd name="T81" fmla="*/ 769 h 930"/>
                <a:gd name="T82" fmla="*/ 1689 w 1860"/>
                <a:gd name="T83" fmla="*/ 735 h 930"/>
                <a:gd name="T84" fmla="*/ 1737 w 1860"/>
                <a:gd name="T85" fmla="*/ 696 h 930"/>
                <a:gd name="T86" fmla="*/ 1778 w 1860"/>
                <a:gd name="T87" fmla="*/ 657 h 930"/>
                <a:gd name="T88" fmla="*/ 1812 w 1860"/>
                <a:gd name="T89" fmla="*/ 614 h 930"/>
                <a:gd name="T90" fmla="*/ 1836 w 1860"/>
                <a:gd name="T91" fmla="*/ 571 h 930"/>
                <a:gd name="T92" fmla="*/ 1852 w 1860"/>
                <a:gd name="T93" fmla="*/ 524 h 930"/>
                <a:gd name="T94" fmla="*/ 1860 w 1860"/>
                <a:gd name="T95" fmla="*/ 478 h 93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860"/>
                <a:gd name="T145" fmla="*/ 0 h 930"/>
                <a:gd name="T146" fmla="*/ 1860 w 1860"/>
                <a:gd name="T147" fmla="*/ 930 h 93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860" h="930">
                  <a:moveTo>
                    <a:pt x="1860" y="465"/>
                  </a:moveTo>
                  <a:lnTo>
                    <a:pt x="1860" y="453"/>
                  </a:lnTo>
                  <a:lnTo>
                    <a:pt x="1858" y="442"/>
                  </a:lnTo>
                  <a:lnTo>
                    <a:pt x="1858" y="429"/>
                  </a:lnTo>
                  <a:lnTo>
                    <a:pt x="1855" y="417"/>
                  </a:lnTo>
                  <a:lnTo>
                    <a:pt x="1852" y="406"/>
                  </a:lnTo>
                  <a:lnTo>
                    <a:pt x="1849" y="394"/>
                  </a:lnTo>
                  <a:lnTo>
                    <a:pt x="1846" y="383"/>
                  </a:lnTo>
                  <a:lnTo>
                    <a:pt x="1841" y="372"/>
                  </a:lnTo>
                  <a:lnTo>
                    <a:pt x="1836" y="360"/>
                  </a:lnTo>
                  <a:lnTo>
                    <a:pt x="1830" y="349"/>
                  </a:lnTo>
                  <a:lnTo>
                    <a:pt x="1826" y="338"/>
                  </a:lnTo>
                  <a:lnTo>
                    <a:pt x="1818" y="327"/>
                  </a:lnTo>
                  <a:lnTo>
                    <a:pt x="1812" y="316"/>
                  </a:lnTo>
                  <a:lnTo>
                    <a:pt x="1804" y="306"/>
                  </a:lnTo>
                  <a:lnTo>
                    <a:pt x="1796" y="295"/>
                  </a:lnTo>
                  <a:lnTo>
                    <a:pt x="1787" y="284"/>
                  </a:lnTo>
                  <a:lnTo>
                    <a:pt x="1778" y="275"/>
                  </a:lnTo>
                  <a:lnTo>
                    <a:pt x="1768" y="264"/>
                  </a:lnTo>
                  <a:lnTo>
                    <a:pt x="1759" y="253"/>
                  </a:lnTo>
                  <a:lnTo>
                    <a:pt x="1748" y="244"/>
                  </a:lnTo>
                  <a:lnTo>
                    <a:pt x="1737" y="234"/>
                  </a:lnTo>
                  <a:lnTo>
                    <a:pt x="1725" y="223"/>
                  </a:lnTo>
                  <a:lnTo>
                    <a:pt x="1714" y="214"/>
                  </a:lnTo>
                  <a:lnTo>
                    <a:pt x="1702" y="205"/>
                  </a:lnTo>
                  <a:lnTo>
                    <a:pt x="1689" y="195"/>
                  </a:lnTo>
                  <a:lnTo>
                    <a:pt x="1675" y="188"/>
                  </a:lnTo>
                  <a:lnTo>
                    <a:pt x="1661" y="178"/>
                  </a:lnTo>
                  <a:lnTo>
                    <a:pt x="1647" y="169"/>
                  </a:lnTo>
                  <a:lnTo>
                    <a:pt x="1633" y="161"/>
                  </a:lnTo>
                  <a:lnTo>
                    <a:pt x="1618" y="152"/>
                  </a:lnTo>
                  <a:lnTo>
                    <a:pt x="1604" y="144"/>
                  </a:lnTo>
                  <a:lnTo>
                    <a:pt x="1588" y="137"/>
                  </a:lnTo>
                  <a:lnTo>
                    <a:pt x="1556" y="121"/>
                  </a:lnTo>
                  <a:lnTo>
                    <a:pt x="1522" y="107"/>
                  </a:lnTo>
                  <a:lnTo>
                    <a:pt x="1486" y="93"/>
                  </a:lnTo>
                  <a:lnTo>
                    <a:pt x="1451" y="79"/>
                  </a:lnTo>
                  <a:lnTo>
                    <a:pt x="1412" y="67"/>
                  </a:lnTo>
                  <a:lnTo>
                    <a:pt x="1373" y="56"/>
                  </a:lnTo>
                  <a:lnTo>
                    <a:pt x="1333" y="47"/>
                  </a:lnTo>
                  <a:lnTo>
                    <a:pt x="1292" y="37"/>
                  </a:lnTo>
                  <a:lnTo>
                    <a:pt x="1251" y="28"/>
                  </a:lnTo>
                  <a:lnTo>
                    <a:pt x="1207" y="22"/>
                  </a:lnTo>
                  <a:lnTo>
                    <a:pt x="1162" y="14"/>
                  </a:lnTo>
                  <a:lnTo>
                    <a:pt x="1117" y="9"/>
                  </a:lnTo>
                  <a:lnTo>
                    <a:pt x="1072" y="5"/>
                  </a:lnTo>
                  <a:lnTo>
                    <a:pt x="1026" y="3"/>
                  </a:lnTo>
                  <a:lnTo>
                    <a:pt x="978" y="0"/>
                  </a:lnTo>
                  <a:lnTo>
                    <a:pt x="930" y="0"/>
                  </a:lnTo>
                  <a:lnTo>
                    <a:pt x="882" y="0"/>
                  </a:lnTo>
                  <a:lnTo>
                    <a:pt x="835" y="3"/>
                  </a:lnTo>
                  <a:lnTo>
                    <a:pt x="789" y="5"/>
                  </a:lnTo>
                  <a:lnTo>
                    <a:pt x="742" y="9"/>
                  </a:lnTo>
                  <a:lnTo>
                    <a:pt x="697" y="14"/>
                  </a:lnTo>
                  <a:lnTo>
                    <a:pt x="654" y="22"/>
                  </a:lnTo>
                  <a:lnTo>
                    <a:pt x="610" y="28"/>
                  </a:lnTo>
                  <a:lnTo>
                    <a:pt x="569" y="37"/>
                  </a:lnTo>
                  <a:lnTo>
                    <a:pt x="527" y="47"/>
                  </a:lnTo>
                  <a:lnTo>
                    <a:pt x="486" y="56"/>
                  </a:lnTo>
                  <a:lnTo>
                    <a:pt x="448" y="67"/>
                  </a:lnTo>
                  <a:lnTo>
                    <a:pt x="410" y="79"/>
                  </a:lnTo>
                  <a:lnTo>
                    <a:pt x="373" y="93"/>
                  </a:lnTo>
                  <a:lnTo>
                    <a:pt x="339" y="107"/>
                  </a:lnTo>
                  <a:lnTo>
                    <a:pt x="305" y="121"/>
                  </a:lnTo>
                  <a:lnTo>
                    <a:pt x="273" y="137"/>
                  </a:lnTo>
                  <a:lnTo>
                    <a:pt x="257" y="144"/>
                  </a:lnTo>
                  <a:lnTo>
                    <a:pt x="242" y="152"/>
                  </a:lnTo>
                  <a:lnTo>
                    <a:pt x="228" y="161"/>
                  </a:lnTo>
                  <a:lnTo>
                    <a:pt x="212" y="169"/>
                  </a:lnTo>
                  <a:lnTo>
                    <a:pt x="198" y="178"/>
                  </a:lnTo>
                  <a:lnTo>
                    <a:pt x="184" y="188"/>
                  </a:lnTo>
                  <a:lnTo>
                    <a:pt x="172" y="195"/>
                  </a:lnTo>
                  <a:lnTo>
                    <a:pt x="159" y="205"/>
                  </a:lnTo>
                  <a:lnTo>
                    <a:pt x="147" y="214"/>
                  </a:lnTo>
                  <a:lnTo>
                    <a:pt x="135" y="223"/>
                  </a:lnTo>
                  <a:lnTo>
                    <a:pt x="124" y="234"/>
                  </a:lnTo>
                  <a:lnTo>
                    <a:pt x="113" y="244"/>
                  </a:lnTo>
                  <a:lnTo>
                    <a:pt x="102" y="253"/>
                  </a:lnTo>
                  <a:lnTo>
                    <a:pt x="91" y="264"/>
                  </a:lnTo>
                  <a:lnTo>
                    <a:pt x="82" y="275"/>
                  </a:lnTo>
                  <a:lnTo>
                    <a:pt x="73" y="284"/>
                  </a:lnTo>
                  <a:lnTo>
                    <a:pt x="65" y="295"/>
                  </a:lnTo>
                  <a:lnTo>
                    <a:pt x="57" y="306"/>
                  </a:lnTo>
                  <a:lnTo>
                    <a:pt x="49" y="316"/>
                  </a:lnTo>
                  <a:lnTo>
                    <a:pt x="42" y="327"/>
                  </a:lnTo>
                  <a:lnTo>
                    <a:pt x="35" y="338"/>
                  </a:lnTo>
                  <a:lnTo>
                    <a:pt x="29" y="349"/>
                  </a:lnTo>
                  <a:lnTo>
                    <a:pt x="25" y="360"/>
                  </a:lnTo>
                  <a:lnTo>
                    <a:pt x="18" y="372"/>
                  </a:lnTo>
                  <a:lnTo>
                    <a:pt x="15" y="383"/>
                  </a:lnTo>
                  <a:lnTo>
                    <a:pt x="11" y="394"/>
                  </a:lnTo>
                  <a:lnTo>
                    <a:pt x="8" y="406"/>
                  </a:lnTo>
                  <a:lnTo>
                    <a:pt x="4" y="417"/>
                  </a:lnTo>
                  <a:lnTo>
                    <a:pt x="3" y="429"/>
                  </a:lnTo>
                  <a:lnTo>
                    <a:pt x="1" y="442"/>
                  </a:lnTo>
                  <a:lnTo>
                    <a:pt x="0" y="453"/>
                  </a:lnTo>
                  <a:lnTo>
                    <a:pt x="0" y="465"/>
                  </a:lnTo>
                  <a:lnTo>
                    <a:pt x="0" y="478"/>
                  </a:lnTo>
                  <a:lnTo>
                    <a:pt x="1" y="488"/>
                  </a:lnTo>
                  <a:lnTo>
                    <a:pt x="3" y="501"/>
                  </a:lnTo>
                  <a:lnTo>
                    <a:pt x="4" y="513"/>
                  </a:lnTo>
                  <a:lnTo>
                    <a:pt x="8" y="524"/>
                  </a:lnTo>
                  <a:lnTo>
                    <a:pt x="11" y="536"/>
                  </a:lnTo>
                  <a:lnTo>
                    <a:pt x="15" y="547"/>
                  </a:lnTo>
                  <a:lnTo>
                    <a:pt x="18" y="558"/>
                  </a:lnTo>
                  <a:lnTo>
                    <a:pt x="25" y="571"/>
                  </a:lnTo>
                  <a:lnTo>
                    <a:pt x="29" y="581"/>
                  </a:lnTo>
                  <a:lnTo>
                    <a:pt x="35" y="592"/>
                  </a:lnTo>
                  <a:lnTo>
                    <a:pt x="42" y="603"/>
                  </a:lnTo>
                  <a:lnTo>
                    <a:pt x="49" y="614"/>
                  </a:lnTo>
                  <a:lnTo>
                    <a:pt x="57" y="625"/>
                  </a:lnTo>
                  <a:lnTo>
                    <a:pt x="65" y="636"/>
                  </a:lnTo>
                  <a:lnTo>
                    <a:pt x="73" y="646"/>
                  </a:lnTo>
                  <a:lnTo>
                    <a:pt x="82" y="657"/>
                  </a:lnTo>
                  <a:lnTo>
                    <a:pt x="91" y="667"/>
                  </a:lnTo>
                  <a:lnTo>
                    <a:pt x="102" y="677"/>
                  </a:lnTo>
                  <a:lnTo>
                    <a:pt x="113" y="687"/>
                  </a:lnTo>
                  <a:lnTo>
                    <a:pt x="124" y="696"/>
                  </a:lnTo>
                  <a:lnTo>
                    <a:pt x="135" y="707"/>
                  </a:lnTo>
                  <a:lnTo>
                    <a:pt x="147" y="716"/>
                  </a:lnTo>
                  <a:lnTo>
                    <a:pt x="159" y="726"/>
                  </a:lnTo>
                  <a:lnTo>
                    <a:pt x="172" y="735"/>
                  </a:lnTo>
                  <a:lnTo>
                    <a:pt x="184" y="744"/>
                  </a:lnTo>
                  <a:lnTo>
                    <a:pt x="198" y="752"/>
                  </a:lnTo>
                  <a:lnTo>
                    <a:pt x="212" y="761"/>
                  </a:lnTo>
                  <a:lnTo>
                    <a:pt x="228" y="769"/>
                  </a:lnTo>
                  <a:lnTo>
                    <a:pt x="242" y="778"/>
                  </a:lnTo>
                  <a:lnTo>
                    <a:pt x="257" y="786"/>
                  </a:lnTo>
                  <a:lnTo>
                    <a:pt x="273" y="794"/>
                  </a:lnTo>
                  <a:lnTo>
                    <a:pt x="305" y="809"/>
                  </a:lnTo>
                  <a:lnTo>
                    <a:pt x="339" y="825"/>
                  </a:lnTo>
                  <a:lnTo>
                    <a:pt x="373" y="837"/>
                  </a:lnTo>
                  <a:lnTo>
                    <a:pt x="410" y="851"/>
                  </a:lnTo>
                  <a:lnTo>
                    <a:pt x="448" y="863"/>
                  </a:lnTo>
                  <a:lnTo>
                    <a:pt x="486" y="874"/>
                  </a:lnTo>
                  <a:lnTo>
                    <a:pt x="527" y="884"/>
                  </a:lnTo>
                  <a:lnTo>
                    <a:pt x="569" y="893"/>
                  </a:lnTo>
                  <a:lnTo>
                    <a:pt x="610" y="902"/>
                  </a:lnTo>
                  <a:lnTo>
                    <a:pt x="654" y="908"/>
                  </a:lnTo>
                  <a:lnTo>
                    <a:pt x="697" y="915"/>
                  </a:lnTo>
                  <a:lnTo>
                    <a:pt x="742" y="921"/>
                  </a:lnTo>
                  <a:lnTo>
                    <a:pt x="789" y="924"/>
                  </a:lnTo>
                  <a:lnTo>
                    <a:pt x="835" y="927"/>
                  </a:lnTo>
                  <a:lnTo>
                    <a:pt x="882" y="930"/>
                  </a:lnTo>
                  <a:lnTo>
                    <a:pt x="930" y="930"/>
                  </a:lnTo>
                  <a:lnTo>
                    <a:pt x="978" y="930"/>
                  </a:lnTo>
                  <a:lnTo>
                    <a:pt x="1026" y="927"/>
                  </a:lnTo>
                  <a:lnTo>
                    <a:pt x="1072" y="925"/>
                  </a:lnTo>
                  <a:lnTo>
                    <a:pt x="1117" y="921"/>
                  </a:lnTo>
                  <a:lnTo>
                    <a:pt x="1162" y="916"/>
                  </a:lnTo>
                  <a:lnTo>
                    <a:pt x="1207" y="910"/>
                  </a:lnTo>
                  <a:lnTo>
                    <a:pt x="1251" y="902"/>
                  </a:lnTo>
                  <a:lnTo>
                    <a:pt x="1292" y="893"/>
                  </a:lnTo>
                  <a:lnTo>
                    <a:pt x="1333" y="884"/>
                  </a:lnTo>
                  <a:lnTo>
                    <a:pt x="1373" y="874"/>
                  </a:lnTo>
                  <a:lnTo>
                    <a:pt x="1412" y="863"/>
                  </a:lnTo>
                  <a:lnTo>
                    <a:pt x="1451" y="851"/>
                  </a:lnTo>
                  <a:lnTo>
                    <a:pt x="1486" y="837"/>
                  </a:lnTo>
                  <a:lnTo>
                    <a:pt x="1522" y="825"/>
                  </a:lnTo>
                  <a:lnTo>
                    <a:pt x="1556" y="809"/>
                  </a:lnTo>
                  <a:lnTo>
                    <a:pt x="1588" y="794"/>
                  </a:lnTo>
                  <a:lnTo>
                    <a:pt x="1604" y="786"/>
                  </a:lnTo>
                  <a:lnTo>
                    <a:pt x="1618" y="778"/>
                  </a:lnTo>
                  <a:lnTo>
                    <a:pt x="1633" y="769"/>
                  </a:lnTo>
                  <a:lnTo>
                    <a:pt x="1647" y="761"/>
                  </a:lnTo>
                  <a:lnTo>
                    <a:pt x="1661" y="752"/>
                  </a:lnTo>
                  <a:lnTo>
                    <a:pt x="1675" y="744"/>
                  </a:lnTo>
                  <a:lnTo>
                    <a:pt x="1689" y="735"/>
                  </a:lnTo>
                  <a:lnTo>
                    <a:pt x="1702" y="726"/>
                  </a:lnTo>
                  <a:lnTo>
                    <a:pt x="1714" y="716"/>
                  </a:lnTo>
                  <a:lnTo>
                    <a:pt x="1725" y="707"/>
                  </a:lnTo>
                  <a:lnTo>
                    <a:pt x="1737" y="696"/>
                  </a:lnTo>
                  <a:lnTo>
                    <a:pt x="1748" y="687"/>
                  </a:lnTo>
                  <a:lnTo>
                    <a:pt x="1759" y="677"/>
                  </a:lnTo>
                  <a:lnTo>
                    <a:pt x="1768" y="667"/>
                  </a:lnTo>
                  <a:lnTo>
                    <a:pt x="1778" y="657"/>
                  </a:lnTo>
                  <a:lnTo>
                    <a:pt x="1787" y="646"/>
                  </a:lnTo>
                  <a:lnTo>
                    <a:pt x="1796" y="636"/>
                  </a:lnTo>
                  <a:lnTo>
                    <a:pt x="1804" y="625"/>
                  </a:lnTo>
                  <a:lnTo>
                    <a:pt x="1812" y="614"/>
                  </a:lnTo>
                  <a:lnTo>
                    <a:pt x="1818" y="603"/>
                  </a:lnTo>
                  <a:lnTo>
                    <a:pt x="1824" y="592"/>
                  </a:lnTo>
                  <a:lnTo>
                    <a:pt x="1830" y="581"/>
                  </a:lnTo>
                  <a:lnTo>
                    <a:pt x="1836" y="571"/>
                  </a:lnTo>
                  <a:lnTo>
                    <a:pt x="1841" y="558"/>
                  </a:lnTo>
                  <a:lnTo>
                    <a:pt x="1846" y="547"/>
                  </a:lnTo>
                  <a:lnTo>
                    <a:pt x="1849" y="536"/>
                  </a:lnTo>
                  <a:lnTo>
                    <a:pt x="1852" y="524"/>
                  </a:lnTo>
                  <a:lnTo>
                    <a:pt x="1855" y="513"/>
                  </a:lnTo>
                  <a:lnTo>
                    <a:pt x="1857" y="501"/>
                  </a:lnTo>
                  <a:lnTo>
                    <a:pt x="1858" y="488"/>
                  </a:lnTo>
                  <a:lnTo>
                    <a:pt x="1860" y="478"/>
                  </a:lnTo>
                  <a:lnTo>
                    <a:pt x="1860" y="465"/>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4824" name="Line 7"/>
            <p:cNvSpPr>
              <a:spLocks noChangeShapeType="1"/>
            </p:cNvSpPr>
            <p:nvPr/>
          </p:nvSpPr>
          <p:spPr bwMode="auto">
            <a:xfrm>
              <a:off x="2636" y="3482"/>
              <a:ext cx="18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825" name="Line 8"/>
            <p:cNvSpPr>
              <a:spLocks noChangeShapeType="1"/>
            </p:cNvSpPr>
            <p:nvPr/>
          </p:nvSpPr>
          <p:spPr bwMode="auto">
            <a:xfrm>
              <a:off x="2264" y="4412"/>
              <a:ext cx="18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826" name="Line 9"/>
            <p:cNvSpPr>
              <a:spLocks noChangeShapeType="1"/>
            </p:cNvSpPr>
            <p:nvPr/>
          </p:nvSpPr>
          <p:spPr bwMode="auto">
            <a:xfrm flipH="1">
              <a:off x="4124" y="3482"/>
              <a:ext cx="372" cy="9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827" name="Line 10"/>
            <p:cNvSpPr>
              <a:spLocks noChangeShapeType="1"/>
            </p:cNvSpPr>
            <p:nvPr/>
          </p:nvSpPr>
          <p:spPr bwMode="auto">
            <a:xfrm flipH="1">
              <a:off x="2264" y="3482"/>
              <a:ext cx="372" cy="9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828" name="Line 11"/>
            <p:cNvSpPr>
              <a:spLocks noChangeShapeType="1"/>
            </p:cNvSpPr>
            <p:nvPr/>
          </p:nvSpPr>
          <p:spPr bwMode="auto">
            <a:xfrm>
              <a:off x="2450" y="8318"/>
              <a:ext cx="18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829" name="Line 12"/>
            <p:cNvSpPr>
              <a:spLocks noChangeShapeType="1"/>
            </p:cNvSpPr>
            <p:nvPr/>
          </p:nvSpPr>
          <p:spPr bwMode="auto">
            <a:xfrm>
              <a:off x="2450" y="9433"/>
              <a:ext cx="18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830" name="Line 13"/>
            <p:cNvSpPr>
              <a:spLocks noChangeShapeType="1"/>
            </p:cNvSpPr>
            <p:nvPr/>
          </p:nvSpPr>
          <p:spPr bwMode="auto">
            <a:xfrm flipH="1">
              <a:off x="1892" y="8318"/>
              <a:ext cx="558" cy="5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831" name="Line 14"/>
            <p:cNvSpPr>
              <a:spLocks noChangeShapeType="1"/>
            </p:cNvSpPr>
            <p:nvPr/>
          </p:nvSpPr>
          <p:spPr bwMode="auto">
            <a:xfrm>
              <a:off x="1892" y="8876"/>
              <a:ext cx="558" cy="5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832" name="Freeform 15"/>
            <p:cNvSpPr>
              <a:spLocks/>
            </p:cNvSpPr>
            <p:nvPr/>
          </p:nvSpPr>
          <p:spPr bwMode="auto">
            <a:xfrm>
              <a:off x="4310" y="8318"/>
              <a:ext cx="558" cy="558"/>
            </a:xfrm>
            <a:custGeom>
              <a:avLst/>
              <a:gdLst>
                <a:gd name="T0" fmla="*/ 0 w 558"/>
                <a:gd name="T1" fmla="*/ 0 h 558"/>
                <a:gd name="T2" fmla="*/ 29 w 558"/>
                <a:gd name="T3" fmla="*/ 0 h 558"/>
                <a:gd name="T4" fmla="*/ 57 w 558"/>
                <a:gd name="T5" fmla="*/ 3 h 558"/>
                <a:gd name="T6" fmla="*/ 85 w 558"/>
                <a:gd name="T7" fmla="*/ 6 h 558"/>
                <a:gd name="T8" fmla="*/ 113 w 558"/>
                <a:gd name="T9" fmla="*/ 10 h 558"/>
                <a:gd name="T10" fmla="*/ 139 w 558"/>
                <a:gd name="T11" fmla="*/ 17 h 558"/>
                <a:gd name="T12" fmla="*/ 166 w 558"/>
                <a:gd name="T13" fmla="*/ 24 h 558"/>
                <a:gd name="T14" fmla="*/ 192 w 558"/>
                <a:gd name="T15" fmla="*/ 34 h 558"/>
                <a:gd name="T16" fmla="*/ 217 w 558"/>
                <a:gd name="T17" fmla="*/ 43 h 558"/>
                <a:gd name="T18" fmla="*/ 241 w 558"/>
                <a:gd name="T19" fmla="*/ 55 h 558"/>
                <a:gd name="T20" fmla="*/ 266 w 558"/>
                <a:gd name="T21" fmla="*/ 66 h 558"/>
                <a:gd name="T22" fmla="*/ 290 w 558"/>
                <a:gd name="T23" fmla="*/ 80 h 558"/>
                <a:gd name="T24" fmla="*/ 313 w 558"/>
                <a:gd name="T25" fmla="*/ 96 h 558"/>
                <a:gd name="T26" fmla="*/ 334 w 558"/>
                <a:gd name="T27" fmla="*/ 111 h 558"/>
                <a:gd name="T28" fmla="*/ 355 w 558"/>
                <a:gd name="T29" fmla="*/ 127 h 558"/>
                <a:gd name="T30" fmla="*/ 375 w 558"/>
                <a:gd name="T31" fmla="*/ 145 h 558"/>
                <a:gd name="T32" fmla="*/ 395 w 558"/>
                <a:gd name="T33" fmla="*/ 162 h 558"/>
                <a:gd name="T34" fmla="*/ 414 w 558"/>
                <a:gd name="T35" fmla="*/ 182 h 558"/>
                <a:gd name="T36" fmla="*/ 431 w 558"/>
                <a:gd name="T37" fmla="*/ 203 h 558"/>
                <a:gd name="T38" fmla="*/ 448 w 558"/>
                <a:gd name="T39" fmla="*/ 224 h 558"/>
                <a:gd name="T40" fmla="*/ 463 w 558"/>
                <a:gd name="T41" fmla="*/ 246 h 558"/>
                <a:gd name="T42" fmla="*/ 477 w 558"/>
                <a:gd name="T43" fmla="*/ 268 h 558"/>
                <a:gd name="T44" fmla="*/ 491 w 558"/>
                <a:gd name="T45" fmla="*/ 291 h 558"/>
                <a:gd name="T46" fmla="*/ 503 w 558"/>
                <a:gd name="T47" fmla="*/ 316 h 558"/>
                <a:gd name="T48" fmla="*/ 514 w 558"/>
                <a:gd name="T49" fmla="*/ 341 h 558"/>
                <a:gd name="T50" fmla="*/ 524 w 558"/>
                <a:gd name="T51" fmla="*/ 365 h 558"/>
                <a:gd name="T52" fmla="*/ 533 w 558"/>
                <a:gd name="T53" fmla="*/ 392 h 558"/>
                <a:gd name="T54" fmla="*/ 541 w 558"/>
                <a:gd name="T55" fmla="*/ 418 h 558"/>
                <a:gd name="T56" fmla="*/ 547 w 558"/>
                <a:gd name="T57" fmla="*/ 444 h 558"/>
                <a:gd name="T58" fmla="*/ 551 w 558"/>
                <a:gd name="T59" fmla="*/ 472 h 558"/>
                <a:gd name="T60" fmla="*/ 555 w 558"/>
                <a:gd name="T61" fmla="*/ 500 h 558"/>
                <a:gd name="T62" fmla="*/ 558 w 558"/>
                <a:gd name="T63" fmla="*/ 530 h 558"/>
                <a:gd name="T64" fmla="*/ 558 w 558"/>
                <a:gd name="T65" fmla="*/ 558 h 5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8"/>
                <a:gd name="T100" fmla="*/ 0 h 558"/>
                <a:gd name="T101" fmla="*/ 558 w 558"/>
                <a:gd name="T102" fmla="*/ 558 h 5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8" h="558">
                  <a:moveTo>
                    <a:pt x="0" y="0"/>
                  </a:moveTo>
                  <a:lnTo>
                    <a:pt x="29" y="0"/>
                  </a:lnTo>
                  <a:lnTo>
                    <a:pt x="57" y="3"/>
                  </a:lnTo>
                  <a:lnTo>
                    <a:pt x="85" y="6"/>
                  </a:lnTo>
                  <a:lnTo>
                    <a:pt x="113" y="10"/>
                  </a:lnTo>
                  <a:lnTo>
                    <a:pt x="139" y="17"/>
                  </a:lnTo>
                  <a:lnTo>
                    <a:pt x="166" y="24"/>
                  </a:lnTo>
                  <a:lnTo>
                    <a:pt x="192" y="34"/>
                  </a:lnTo>
                  <a:lnTo>
                    <a:pt x="217" y="43"/>
                  </a:lnTo>
                  <a:lnTo>
                    <a:pt x="241" y="55"/>
                  </a:lnTo>
                  <a:lnTo>
                    <a:pt x="266" y="66"/>
                  </a:lnTo>
                  <a:lnTo>
                    <a:pt x="290" y="80"/>
                  </a:lnTo>
                  <a:lnTo>
                    <a:pt x="313" y="96"/>
                  </a:lnTo>
                  <a:lnTo>
                    <a:pt x="334" y="111"/>
                  </a:lnTo>
                  <a:lnTo>
                    <a:pt x="355" y="127"/>
                  </a:lnTo>
                  <a:lnTo>
                    <a:pt x="375" y="145"/>
                  </a:lnTo>
                  <a:lnTo>
                    <a:pt x="395" y="162"/>
                  </a:lnTo>
                  <a:lnTo>
                    <a:pt x="414" y="182"/>
                  </a:lnTo>
                  <a:lnTo>
                    <a:pt x="431" y="203"/>
                  </a:lnTo>
                  <a:lnTo>
                    <a:pt x="448" y="224"/>
                  </a:lnTo>
                  <a:lnTo>
                    <a:pt x="463" y="246"/>
                  </a:lnTo>
                  <a:lnTo>
                    <a:pt x="477" y="268"/>
                  </a:lnTo>
                  <a:lnTo>
                    <a:pt x="491" y="291"/>
                  </a:lnTo>
                  <a:lnTo>
                    <a:pt x="503" y="316"/>
                  </a:lnTo>
                  <a:lnTo>
                    <a:pt x="514" y="341"/>
                  </a:lnTo>
                  <a:lnTo>
                    <a:pt x="524" y="365"/>
                  </a:lnTo>
                  <a:lnTo>
                    <a:pt x="533" y="392"/>
                  </a:lnTo>
                  <a:lnTo>
                    <a:pt x="541" y="418"/>
                  </a:lnTo>
                  <a:lnTo>
                    <a:pt x="547" y="444"/>
                  </a:lnTo>
                  <a:lnTo>
                    <a:pt x="551" y="472"/>
                  </a:lnTo>
                  <a:lnTo>
                    <a:pt x="555" y="500"/>
                  </a:lnTo>
                  <a:lnTo>
                    <a:pt x="558" y="530"/>
                  </a:lnTo>
                  <a:lnTo>
                    <a:pt x="558" y="558"/>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4833" name="Freeform 16"/>
            <p:cNvSpPr>
              <a:spLocks/>
            </p:cNvSpPr>
            <p:nvPr/>
          </p:nvSpPr>
          <p:spPr bwMode="auto">
            <a:xfrm>
              <a:off x="4310" y="8876"/>
              <a:ext cx="558" cy="557"/>
            </a:xfrm>
            <a:custGeom>
              <a:avLst/>
              <a:gdLst>
                <a:gd name="T0" fmla="*/ 0 w 558"/>
                <a:gd name="T1" fmla="*/ 557 h 557"/>
                <a:gd name="T2" fmla="*/ 29 w 558"/>
                <a:gd name="T3" fmla="*/ 557 h 557"/>
                <a:gd name="T4" fmla="*/ 57 w 558"/>
                <a:gd name="T5" fmla="*/ 554 h 557"/>
                <a:gd name="T6" fmla="*/ 85 w 558"/>
                <a:gd name="T7" fmla="*/ 551 h 557"/>
                <a:gd name="T8" fmla="*/ 113 w 558"/>
                <a:gd name="T9" fmla="*/ 547 h 557"/>
                <a:gd name="T10" fmla="*/ 139 w 558"/>
                <a:gd name="T11" fmla="*/ 540 h 557"/>
                <a:gd name="T12" fmla="*/ 166 w 558"/>
                <a:gd name="T13" fmla="*/ 533 h 557"/>
                <a:gd name="T14" fmla="*/ 192 w 558"/>
                <a:gd name="T15" fmla="*/ 523 h 557"/>
                <a:gd name="T16" fmla="*/ 217 w 558"/>
                <a:gd name="T17" fmla="*/ 514 h 557"/>
                <a:gd name="T18" fmla="*/ 241 w 558"/>
                <a:gd name="T19" fmla="*/ 503 h 557"/>
                <a:gd name="T20" fmla="*/ 266 w 558"/>
                <a:gd name="T21" fmla="*/ 491 h 557"/>
                <a:gd name="T22" fmla="*/ 290 w 558"/>
                <a:gd name="T23" fmla="*/ 477 h 557"/>
                <a:gd name="T24" fmla="*/ 313 w 558"/>
                <a:gd name="T25" fmla="*/ 463 h 557"/>
                <a:gd name="T26" fmla="*/ 334 w 558"/>
                <a:gd name="T27" fmla="*/ 447 h 557"/>
                <a:gd name="T28" fmla="*/ 355 w 558"/>
                <a:gd name="T29" fmla="*/ 430 h 557"/>
                <a:gd name="T30" fmla="*/ 375 w 558"/>
                <a:gd name="T31" fmla="*/ 413 h 557"/>
                <a:gd name="T32" fmla="*/ 395 w 558"/>
                <a:gd name="T33" fmla="*/ 395 h 557"/>
                <a:gd name="T34" fmla="*/ 414 w 558"/>
                <a:gd name="T35" fmla="*/ 375 h 557"/>
                <a:gd name="T36" fmla="*/ 431 w 558"/>
                <a:gd name="T37" fmla="*/ 354 h 557"/>
                <a:gd name="T38" fmla="*/ 448 w 558"/>
                <a:gd name="T39" fmla="*/ 333 h 557"/>
                <a:gd name="T40" fmla="*/ 463 w 558"/>
                <a:gd name="T41" fmla="*/ 311 h 557"/>
                <a:gd name="T42" fmla="*/ 477 w 558"/>
                <a:gd name="T43" fmla="*/ 289 h 557"/>
                <a:gd name="T44" fmla="*/ 491 w 558"/>
                <a:gd name="T45" fmla="*/ 266 h 557"/>
                <a:gd name="T46" fmla="*/ 503 w 558"/>
                <a:gd name="T47" fmla="*/ 241 h 557"/>
                <a:gd name="T48" fmla="*/ 514 w 558"/>
                <a:gd name="T49" fmla="*/ 217 h 557"/>
                <a:gd name="T50" fmla="*/ 524 w 558"/>
                <a:gd name="T51" fmla="*/ 192 h 557"/>
                <a:gd name="T52" fmla="*/ 533 w 558"/>
                <a:gd name="T53" fmla="*/ 165 h 557"/>
                <a:gd name="T54" fmla="*/ 541 w 558"/>
                <a:gd name="T55" fmla="*/ 139 h 557"/>
                <a:gd name="T56" fmla="*/ 547 w 558"/>
                <a:gd name="T57" fmla="*/ 113 h 557"/>
                <a:gd name="T58" fmla="*/ 551 w 558"/>
                <a:gd name="T59" fmla="*/ 85 h 557"/>
                <a:gd name="T60" fmla="*/ 555 w 558"/>
                <a:gd name="T61" fmla="*/ 57 h 557"/>
                <a:gd name="T62" fmla="*/ 558 w 558"/>
                <a:gd name="T63" fmla="*/ 29 h 557"/>
                <a:gd name="T64" fmla="*/ 558 w 558"/>
                <a:gd name="T65" fmla="*/ 0 h 5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8"/>
                <a:gd name="T100" fmla="*/ 0 h 557"/>
                <a:gd name="T101" fmla="*/ 558 w 558"/>
                <a:gd name="T102" fmla="*/ 557 h 5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8" h="557">
                  <a:moveTo>
                    <a:pt x="0" y="557"/>
                  </a:moveTo>
                  <a:lnTo>
                    <a:pt x="29" y="557"/>
                  </a:lnTo>
                  <a:lnTo>
                    <a:pt x="57" y="554"/>
                  </a:lnTo>
                  <a:lnTo>
                    <a:pt x="85" y="551"/>
                  </a:lnTo>
                  <a:lnTo>
                    <a:pt x="113" y="547"/>
                  </a:lnTo>
                  <a:lnTo>
                    <a:pt x="139" y="540"/>
                  </a:lnTo>
                  <a:lnTo>
                    <a:pt x="166" y="533"/>
                  </a:lnTo>
                  <a:lnTo>
                    <a:pt x="192" y="523"/>
                  </a:lnTo>
                  <a:lnTo>
                    <a:pt x="217" y="514"/>
                  </a:lnTo>
                  <a:lnTo>
                    <a:pt x="241" y="503"/>
                  </a:lnTo>
                  <a:lnTo>
                    <a:pt x="266" y="491"/>
                  </a:lnTo>
                  <a:lnTo>
                    <a:pt x="290" y="477"/>
                  </a:lnTo>
                  <a:lnTo>
                    <a:pt x="313" y="463"/>
                  </a:lnTo>
                  <a:lnTo>
                    <a:pt x="334" y="447"/>
                  </a:lnTo>
                  <a:lnTo>
                    <a:pt x="355" y="430"/>
                  </a:lnTo>
                  <a:lnTo>
                    <a:pt x="375" y="413"/>
                  </a:lnTo>
                  <a:lnTo>
                    <a:pt x="395" y="395"/>
                  </a:lnTo>
                  <a:lnTo>
                    <a:pt x="414" y="375"/>
                  </a:lnTo>
                  <a:lnTo>
                    <a:pt x="431" y="354"/>
                  </a:lnTo>
                  <a:lnTo>
                    <a:pt x="448" y="333"/>
                  </a:lnTo>
                  <a:lnTo>
                    <a:pt x="463" y="311"/>
                  </a:lnTo>
                  <a:lnTo>
                    <a:pt x="477" y="289"/>
                  </a:lnTo>
                  <a:lnTo>
                    <a:pt x="491" y="266"/>
                  </a:lnTo>
                  <a:lnTo>
                    <a:pt x="503" y="241"/>
                  </a:lnTo>
                  <a:lnTo>
                    <a:pt x="514" y="217"/>
                  </a:lnTo>
                  <a:lnTo>
                    <a:pt x="524" y="192"/>
                  </a:lnTo>
                  <a:lnTo>
                    <a:pt x="533" y="165"/>
                  </a:lnTo>
                  <a:lnTo>
                    <a:pt x="541" y="139"/>
                  </a:lnTo>
                  <a:lnTo>
                    <a:pt x="547" y="113"/>
                  </a:lnTo>
                  <a:lnTo>
                    <a:pt x="551" y="85"/>
                  </a:lnTo>
                  <a:lnTo>
                    <a:pt x="555" y="57"/>
                  </a:lnTo>
                  <a:lnTo>
                    <a:pt x="558" y="29"/>
                  </a:lnTo>
                  <a:lnTo>
                    <a:pt x="558"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4834" name="Line 17"/>
            <p:cNvSpPr>
              <a:spLocks noChangeShapeType="1"/>
            </p:cNvSpPr>
            <p:nvPr/>
          </p:nvSpPr>
          <p:spPr bwMode="auto">
            <a:xfrm>
              <a:off x="2264" y="4970"/>
              <a:ext cx="1" cy="9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835" name="Line 18"/>
            <p:cNvSpPr>
              <a:spLocks noChangeShapeType="1"/>
            </p:cNvSpPr>
            <p:nvPr/>
          </p:nvSpPr>
          <p:spPr bwMode="auto">
            <a:xfrm>
              <a:off x="4124" y="4970"/>
              <a:ext cx="1" cy="9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836" name="Line 19"/>
            <p:cNvSpPr>
              <a:spLocks noChangeShapeType="1"/>
            </p:cNvSpPr>
            <p:nvPr/>
          </p:nvSpPr>
          <p:spPr bwMode="auto">
            <a:xfrm>
              <a:off x="2264" y="4970"/>
              <a:ext cx="18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837" name="Line 20"/>
            <p:cNvSpPr>
              <a:spLocks noChangeShapeType="1"/>
            </p:cNvSpPr>
            <p:nvPr/>
          </p:nvSpPr>
          <p:spPr bwMode="auto">
            <a:xfrm>
              <a:off x="2264" y="5900"/>
              <a:ext cx="18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838" name="Rectangle 21"/>
            <p:cNvSpPr>
              <a:spLocks noChangeArrowheads="1"/>
            </p:cNvSpPr>
            <p:nvPr/>
          </p:nvSpPr>
          <p:spPr bwMode="auto">
            <a:xfrm>
              <a:off x="754" y="2357"/>
              <a:ext cx="494"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Oval</a:t>
              </a:r>
              <a:endParaRPr lang="en-US" altLang="en-US"/>
            </a:p>
          </p:txBody>
        </p:sp>
        <p:sp>
          <p:nvSpPr>
            <p:cNvPr id="34839" name="Rectangle 22"/>
            <p:cNvSpPr>
              <a:spLocks noChangeArrowheads="1"/>
            </p:cNvSpPr>
            <p:nvPr/>
          </p:nvSpPr>
          <p:spPr bwMode="auto">
            <a:xfrm>
              <a:off x="802" y="3705"/>
              <a:ext cx="1481"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Parallelogram</a:t>
              </a:r>
              <a:endParaRPr lang="en-US" altLang="en-US"/>
            </a:p>
          </p:txBody>
        </p:sp>
        <p:sp>
          <p:nvSpPr>
            <p:cNvPr id="34840" name="Rectangle 23"/>
            <p:cNvSpPr>
              <a:spLocks noChangeArrowheads="1"/>
            </p:cNvSpPr>
            <p:nvPr/>
          </p:nvSpPr>
          <p:spPr bwMode="auto">
            <a:xfrm>
              <a:off x="776" y="5193"/>
              <a:ext cx="1081"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Rectangle</a:t>
              </a:r>
              <a:endParaRPr lang="en-US" altLang="en-US"/>
            </a:p>
          </p:txBody>
        </p:sp>
        <p:sp>
          <p:nvSpPr>
            <p:cNvPr id="34841" name="Rectangle 24"/>
            <p:cNvSpPr>
              <a:spLocks noChangeArrowheads="1"/>
            </p:cNvSpPr>
            <p:nvPr/>
          </p:nvSpPr>
          <p:spPr bwMode="auto">
            <a:xfrm>
              <a:off x="745" y="6774"/>
              <a:ext cx="961"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Diamond</a:t>
              </a:r>
              <a:endParaRPr lang="en-US" altLang="en-US"/>
            </a:p>
          </p:txBody>
        </p:sp>
        <p:sp>
          <p:nvSpPr>
            <p:cNvPr id="34842" name="Line 25"/>
            <p:cNvSpPr>
              <a:spLocks noChangeShapeType="1"/>
            </p:cNvSpPr>
            <p:nvPr/>
          </p:nvSpPr>
          <p:spPr bwMode="auto">
            <a:xfrm flipH="1">
              <a:off x="1892" y="6272"/>
              <a:ext cx="1116" cy="7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843" name="Line 26"/>
            <p:cNvSpPr>
              <a:spLocks noChangeShapeType="1"/>
            </p:cNvSpPr>
            <p:nvPr/>
          </p:nvSpPr>
          <p:spPr bwMode="auto">
            <a:xfrm>
              <a:off x="3008" y="6272"/>
              <a:ext cx="1116" cy="7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844" name="Line 27"/>
            <p:cNvSpPr>
              <a:spLocks noChangeShapeType="1"/>
            </p:cNvSpPr>
            <p:nvPr/>
          </p:nvSpPr>
          <p:spPr bwMode="auto">
            <a:xfrm flipV="1">
              <a:off x="3008" y="7016"/>
              <a:ext cx="1116" cy="7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845" name="Line 28"/>
            <p:cNvSpPr>
              <a:spLocks noChangeShapeType="1"/>
            </p:cNvSpPr>
            <p:nvPr/>
          </p:nvSpPr>
          <p:spPr bwMode="auto">
            <a:xfrm>
              <a:off x="1892" y="7016"/>
              <a:ext cx="1116" cy="7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846" name="Rectangle 29"/>
            <p:cNvSpPr>
              <a:spLocks noChangeArrowheads="1"/>
            </p:cNvSpPr>
            <p:nvPr/>
          </p:nvSpPr>
          <p:spPr bwMode="auto">
            <a:xfrm>
              <a:off x="743" y="8587"/>
              <a:ext cx="694"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Hybrid</a:t>
              </a:r>
              <a:endParaRPr lang="en-US" altLang="en-US"/>
            </a:p>
          </p:txBody>
        </p:sp>
        <p:sp>
          <p:nvSpPr>
            <p:cNvPr id="34847" name="Rectangle 30"/>
            <p:cNvSpPr>
              <a:spLocks noChangeArrowheads="1"/>
            </p:cNvSpPr>
            <p:nvPr/>
          </p:nvSpPr>
          <p:spPr bwMode="auto">
            <a:xfrm>
              <a:off x="763" y="1375"/>
              <a:ext cx="654"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b="1">
                  <a:solidFill>
                    <a:srgbClr val="FFFF00"/>
                  </a:solidFill>
                  <a:latin typeface="Arial" panose="020B0604020202020204" pitchFamily="34" charset="0"/>
                </a:rPr>
                <a:t>Name</a:t>
              </a:r>
              <a:endParaRPr lang="en-US" altLang="en-US"/>
            </a:p>
          </p:txBody>
        </p:sp>
        <p:sp>
          <p:nvSpPr>
            <p:cNvPr id="34848" name="Rectangle 31"/>
            <p:cNvSpPr>
              <a:spLocks noChangeArrowheads="1"/>
            </p:cNvSpPr>
            <p:nvPr/>
          </p:nvSpPr>
          <p:spPr bwMode="auto">
            <a:xfrm>
              <a:off x="2653" y="1375"/>
              <a:ext cx="867"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b="1">
                  <a:solidFill>
                    <a:srgbClr val="FFFF00"/>
                  </a:solidFill>
                  <a:latin typeface="Arial" panose="020B0604020202020204" pitchFamily="34" charset="0"/>
                </a:rPr>
                <a:t>Symbol</a:t>
              </a:r>
              <a:endParaRPr lang="en-US" altLang="en-US"/>
            </a:p>
          </p:txBody>
        </p:sp>
        <p:sp>
          <p:nvSpPr>
            <p:cNvPr id="34849" name="Rectangle 32"/>
            <p:cNvSpPr>
              <a:spLocks noChangeArrowheads="1"/>
            </p:cNvSpPr>
            <p:nvPr/>
          </p:nvSpPr>
          <p:spPr bwMode="auto">
            <a:xfrm>
              <a:off x="5224" y="1375"/>
              <a:ext cx="1921"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b="1">
                  <a:solidFill>
                    <a:srgbClr val="FFFF00"/>
                  </a:solidFill>
                  <a:latin typeface="Arial" panose="020B0604020202020204" pitchFamily="34" charset="0"/>
                </a:rPr>
                <a:t>Use in Flowchart</a:t>
              </a:r>
              <a:endParaRPr lang="en-US" altLang="en-US"/>
            </a:p>
          </p:txBody>
        </p:sp>
        <p:sp>
          <p:nvSpPr>
            <p:cNvPr id="34850" name="Rectangle 33"/>
            <p:cNvSpPr>
              <a:spLocks noChangeArrowheads="1"/>
            </p:cNvSpPr>
            <p:nvPr/>
          </p:nvSpPr>
          <p:spPr bwMode="auto">
            <a:xfrm>
              <a:off x="5237" y="2264"/>
              <a:ext cx="4777"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Denotes the beginning or end of the program</a:t>
              </a:r>
              <a:endParaRPr lang="en-US" altLang="en-US"/>
            </a:p>
          </p:txBody>
        </p:sp>
        <p:sp>
          <p:nvSpPr>
            <p:cNvPr id="34851" name="Rectangle 34"/>
            <p:cNvSpPr>
              <a:spLocks noChangeArrowheads="1"/>
            </p:cNvSpPr>
            <p:nvPr/>
          </p:nvSpPr>
          <p:spPr bwMode="auto">
            <a:xfrm>
              <a:off x="5238" y="3705"/>
              <a:ext cx="2883"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Denotes an input operation</a:t>
              </a:r>
              <a:endParaRPr lang="en-US" altLang="en-US"/>
            </a:p>
          </p:txBody>
        </p:sp>
        <p:sp>
          <p:nvSpPr>
            <p:cNvPr id="34852" name="Rectangle 35"/>
            <p:cNvSpPr>
              <a:spLocks noChangeArrowheads="1"/>
            </p:cNvSpPr>
            <p:nvPr/>
          </p:nvSpPr>
          <p:spPr bwMode="auto">
            <a:xfrm>
              <a:off x="5257" y="8634"/>
              <a:ext cx="3029"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Denotes an output operation</a:t>
              </a:r>
              <a:endParaRPr lang="en-US" altLang="en-US"/>
            </a:p>
          </p:txBody>
        </p:sp>
        <p:sp>
          <p:nvSpPr>
            <p:cNvPr id="34853" name="Rectangle 36"/>
            <p:cNvSpPr>
              <a:spLocks noChangeArrowheads="1"/>
            </p:cNvSpPr>
            <p:nvPr/>
          </p:nvSpPr>
          <p:spPr bwMode="auto">
            <a:xfrm>
              <a:off x="5230" y="6663"/>
              <a:ext cx="204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Denotes a decision </a:t>
              </a:r>
              <a:endParaRPr lang="en-US" altLang="en-US"/>
            </a:p>
          </p:txBody>
        </p:sp>
        <p:sp>
          <p:nvSpPr>
            <p:cNvPr id="34854" name="Rectangle 37"/>
            <p:cNvSpPr>
              <a:spLocks noChangeArrowheads="1"/>
            </p:cNvSpPr>
            <p:nvPr/>
          </p:nvSpPr>
          <p:spPr bwMode="auto">
            <a:xfrm>
              <a:off x="7408" y="6663"/>
              <a:ext cx="80"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a:t>
              </a:r>
              <a:endParaRPr lang="en-US" altLang="en-US"/>
            </a:p>
          </p:txBody>
        </p:sp>
        <p:sp>
          <p:nvSpPr>
            <p:cNvPr id="34855" name="Rectangle 38"/>
            <p:cNvSpPr>
              <a:spLocks noChangeArrowheads="1"/>
            </p:cNvSpPr>
            <p:nvPr/>
          </p:nvSpPr>
          <p:spPr bwMode="auto">
            <a:xfrm>
              <a:off x="7490" y="6663"/>
              <a:ext cx="1014"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or branch</a:t>
              </a:r>
              <a:endParaRPr lang="en-US" altLang="en-US"/>
            </a:p>
          </p:txBody>
        </p:sp>
        <p:sp>
          <p:nvSpPr>
            <p:cNvPr id="34856" name="Rectangle 39"/>
            <p:cNvSpPr>
              <a:spLocks noChangeArrowheads="1"/>
            </p:cNvSpPr>
            <p:nvPr/>
          </p:nvSpPr>
          <p:spPr bwMode="auto">
            <a:xfrm>
              <a:off x="8538" y="6663"/>
              <a:ext cx="80"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 </a:t>
              </a:r>
              <a:endParaRPr lang="en-US" altLang="en-US"/>
            </a:p>
          </p:txBody>
        </p:sp>
        <p:sp>
          <p:nvSpPr>
            <p:cNvPr id="34857" name="Rectangle 40"/>
            <p:cNvSpPr>
              <a:spLocks noChangeArrowheads="1"/>
            </p:cNvSpPr>
            <p:nvPr/>
          </p:nvSpPr>
          <p:spPr bwMode="auto">
            <a:xfrm>
              <a:off x="8690" y="6663"/>
              <a:ext cx="1201"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to be made</a:t>
              </a:r>
              <a:endParaRPr lang="en-US" altLang="en-US"/>
            </a:p>
          </p:txBody>
        </p:sp>
        <p:sp>
          <p:nvSpPr>
            <p:cNvPr id="34858" name="Rectangle 41"/>
            <p:cNvSpPr>
              <a:spLocks noChangeArrowheads="1"/>
            </p:cNvSpPr>
            <p:nvPr/>
          </p:nvSpPr>
          <p:spPr bwMode="auto">
            <a:xfrm>
              <a:off x="9930" y="6663"/>
              <a:ext cx="67"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000000"/>
                  </a:solidFill>
                  <a:latin typeface="Arial" panose="020B0604020202020204" pitchFamily="34" charset="0"/>
                </a:rPr>
                <a:t>. </a:t>
              </a:r>
              <a:endParaRPr lang="en-US" altLang="en-US"/>
            </a:p>
          </p:txBody>
        </p:sp>
        <p:sp>
          <p:nvSpPr>
            <p:cNvPr id="34859" name="Rectangle 42"/>
            <p:cNvSpPr>
              <a:spLocks noChangeArrowheads="1"/>
            </p:cNvSpPr>
            <p:nvPr/>
          </p:nvSpPr>
          <p:spPr bwMode="auto">
            <a:xfrm>
              <a:off x="5230" y="6960"/>
              <a:ext cx="4510"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The program should continue along one of </a:t>
              </a:r>
              <a:endParaRPr lang="en-US" altLang="en-US"/>
            </a:p>
          </p:txBody>
        </p:sp>
        <p:sp>
          <p:nvSpPr>
            <p:cNvPr id="34860" name="Rectangle 43"/>
            <p:cNvSpPr>
              <a:spLocks noChangeArrowheads="1"/>
            </p:cNvSpPr>
            <p:nvPr/>
          </p:nvSpPr>
          <p:spPr bwMode="auto">
            <a:xfrm>
              <a:off x="5230" y="7258"/>
              <a:ext cx="1108"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two routes</a:t>
              </a:r>
              <a:endParaRPr lang="en-US" altLang="en-US"/>
            </a:p>
          </p:txBody>
        </p:sp>
        <p:sp>
          <p:nvSpPr>
            <p:cNvPr id="34861" name="Rectangle 44"/>
            <p:cNvSpPr>
              <a:spLocks noChangeArrowheads="1"/>
            </p:cNvSpPr>
            <p:nvPr/>
          </p:nvSpPr>
          <p:spPr bwMode="auto">
            <a:xfrm>
              <a:off x="6374" y="7258"/>
              <a:ext cx="214"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 (</a:t>
              </a:r>
              <a:endParaRPr lang="en-US" altLang="en-US"/>
            </a:p>
          </p:txBody>
        </p:sp>
        <p:sp>
          <p:nvSpPr>
            <p:cNvPr id="34862" name="Rectangle 45"/>
            <p:cNvSpPr>
              <a:spLocks noChangeArrowheads="1"/>
            </p:cNvSpPr>
            <p:nvPr/>
          </p:nvSpPr>
          <p:spPr bwMode="auto">
            <a:xfrm>
              <a:off x="6594" y="7258"/>
              <a:ext cx="134"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e</a:t>
              </a:r>
              <a:endParaRPr lang="en-US" altLang="en-US"/>
            </a:p>
          </p:txBody>
        </p:sp>
        <p:sp>
          <p:nvSpPr>
            <p:cNvPr id="34863" name="Rectangle 46"/>
            <p:cNvSpPr>
              <a:spLocks noChangeArrowheads="1"/>
            </p:cNvSpPr>
            <p:nvPr/>
          </p:nvSpPr>
          <p:spPr bwMode="auto">
            <a:xfrm>
              <a:off x="6732" y="7258"/>
              <a:ext cx="67"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000000"/>
                  </a:solidFill>
                  <a:latin typeface="Arial" panose="020B0604020202020204" pitchFamily="34" charset="0"/>
                </a:rPr>
                <a:t>.</a:t>
              </a:r>
              <a:endParaRPr lang="en-US" altLang="en-US"/>
            </a:p>
          </p:txBody>
        </p:sp>
        <p:sp>
          <p:nvSpPr>
            <p:cNvPr id="34864" name="Rectangle 47"/>
            <p:cNvSpPr>
              <a:spLocks noChangeArrowheads="1"/>
            </p:cNvSpPr>
            <p:nvPr/>
          </p:nvSpPr>
          <p:spPr bwMode="auto">
            <a:xfrm>
              <a:off x="6800" y="7258"/>
              <a:ext cx="134"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g</a:t>
              </a:r>
              <a:endParaRPr lang="en-US" altLang="en-US"/>
            </a:p>
          </p:txBody>
        </p:sp>
        <p:sp>
          <p:nvSpPr>
            <p:cNvPr id="34865" name="Rectangle 48"/>
            <p:cNvSpPr>
              <a:spLocks noChangeArrowheads="1"/>
            </p:cNvSpPr>
            <p:nvPr/>
          </p:nvSpPr>
          <p:spPr bwMode="auto">
            <a:xfrm>
              <a:off x="6938" y="7258"/>
              <a:ext cx="67"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000000"/>
                  </a:solidFill>
                  <a:latin typeface="Arial" panose="020B0604020202020204" pitchFamily="34" charset="0"/>
                </a:rPr>
                <a:t>. </a:t>
              </a:r>
              <a:endParaRPr lang="en-US" altLang="en-US"/>
            </a:p>
          </p:txBody>
        </p:sp>
        <p:sp>
          <p:nvSpPr>
            <p:cNvPr id="34866" name="Rectangle 49"/>
            <p:cNvSpPr>
              <a:spLocks noChangeArrowheads="1"/>
            </p:cNvSpPr>
            <p:nvPr/>
          </p:nvSpPr>
          <p:spPr bwMode="auto">
            <a:xfrm>
              <a:off x="7076" y="7258"/>
              <a:ext cx="214"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IF</a:t>
              </a:r>
              <a:endParaRPr lang="en-US" altLang="en-US"/>
            </a:p>
          </p:txBody>
        </p:sp>
        <p:sp>
          <p:nvSpPr>
            <p:cNvPr id="34867" name="Rectangle 50"/>
            <p:cNvSpPr>
              <a:spLocks noChangeArrowheads="1"/>
            </p:cNvSpPr>
            <p:nvPr/>
          </p:nvSpPr>
          <p:spPr bwMode="auto">
            <a:xfrm>
              <a:off x="7296" y="7258"/>
              <a:ext cx="67"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a:t>
              </a:r>
              <a:endParaRPr lang="en-US" altLang="en-US"/>
            </a:p>
          </p:txBody>
        </p:sp>
        <p:sp>
          <p:nvSpPr>
            <p:cNvPr id="34868" name="Rectangle 51"/>
            <p:cNvSpPr>
              <a:spLocks noChangeArrowheads="1"/>
            </p:cNvSpPr>
            <p:nvPr/>
          </p:nvSpPr>
          <p:spPr bwMode="auto">
            <a:xfrm>
              <a:off x="7366" y="7258"/>
              <a:ext cx="654"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THEN</a:t>
              </a:r>
              <a:endParaRPr lang="en-US" altLang="en-US"/>
            </a:p>
          </p:txBody>
        </p:sp>
        <p:sp>
          <p:nvSpPr>
            <p:cNvPr id="34869" name="Rectangle 52"/>
            <p:cNvSpPr>
              <a:spLocks noChangeArrowheads="1"/>
            </p:cNvSpPr>
            <p:nvPr/>
          </p:nvSpPr>
          <p:spPr bwMode="auto">
            <a:xfrm>
              <a:off x="8040" y="7258"/>
              <a:ext cx="67"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a:t>
              </a:r>
              <a:endParaRPr lang="en-US" altLang="en-US"/>
            </a:p>
          </p:txBody>
        </p:sp>
        <p:sp>
          <p:nvSpPr>
            <p:cNvPr id="34870" name="Rectangle 53"/>
            <p:cNvSpPr>
              <a:spLocks noChangeArrowheads="1"/>
            </p:cNvSpPr>
            <p:nvPr/>
          </p:nvSpPr>
          <p:spPr bwMode="auto">
            <a:xfrm>
              <a:off x="8110" y="7258"/>
              <a:ext cx="614"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ELSE</a:t>
              </a:r>
              <a:endParaRPr lang="en-US" altLang="en-US"/>
            </a:p>
          </p:txBody>
        </p:sp>
        <p:sp>
          <p:nvSpPr>
            <p:cNvPr id="34871" name="Rectangle 54"/>
            <p:cNvSpPr>
              <a:spLocks noChangeArrowheads="1"/>
            </p:cNvSpPr>
            <p:nvPr/>
          </p:nvSpPr>
          <p:spPr bwMode="auto">
            <a:xfrm>
              <a:off x="8744" y="7258"/>
              <a:ext cx="80"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a:t>
              </a:r>
              <a:endParaRPr lang="en-US" altLang="en-US"/>
            </a:p>
          </p:txBody>
        </p:sp>
        <p:sp>
          <p:nvSpPr>
            <p:cNvPr id="34872" name="Rectangle 55"/>
            <p:cNvSpPr>
              <a:spLocks noChangeArrowheads="1"/>
            </p:cNvSpPr>
            <p:nvPr/>
          </p:nvSpPr>
          <p:spPr bwMode="auto">
            <a:xfrm>
              <a:off x="5230" y="5091"/>
              <a:ext cx="3803"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Denotes a process to be carried out</a:t>
              </a:r>
              <a:endParaRPr lang="en-US" altLang="en-US"/>
            </a:p>
          </p:txBody>
        </p:sp>
        <p:sp>
          <p:nvSpPr>
            <p:cNvPr id="34873" name="Rectangle 56"/>
            <p:cNvSpPr>
              <a:spLocks noChangeArrowheads="1"/>
            </p:cNvSpPr>
            <p:nvPr/>
          </p:nvSpPr>
          <p:spPr bwMode="auto">
            <a:xfrm>
              <a:off x="5230" y="5389"/>
              <a:ext cx="134"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e</a:t>
              </a:r>
              <a:endParaRPr lang="en-US" altLang="en-US"/>
            </a:p>
          </p:txBody>
        </p:sp>
        <p:sp>
          <p:nvSpPr>
            <p:cNvPr id="34874" name="Rectangle 57"/>
            <p:cNvSpPr>
              <a:spLocks noChangeArrowheads="1"/>
            </p:cNvSpPr>
            <p:nvPr/>
          </p:nvSpPr>
          <p:spPr bwMode="auto">
            <a:xfrm>
              <a:off x="5367" y="5389"/>
              <a:ext cx="67"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a:t>
              </a:r>
              <a:endParaRPr lang="en-US" altLang="en-US"/>
            </a:p>
          </p:txBody>
        </p:sp>
        <p:sp>
          <p:nvSpPr>
            <p:cNvPr id="34875" name="Rectangle 58"/>
            <p:cNvSpPr>
              <a:spLocks noChangeArrowheads="1"/>
            </p:cNvSpPr>
            <p:nvPr/>
          </p:nvSpPr>
          <p:spPr bwMode="auto">
            <a:xfrm>
              <a:off x="5437" y="5389"/>
              <a:ext cx="134"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g</a:t>
              </a:r>
              <a:endParaRPr lang="en-US" altLang="en-US"/>
            </a:p>
          </p:txBody>
        </p:sp>
        <p:sp>
          <p:nvSpPr>
            <p:cNvPr id="34876" name="Rectangle 59"/>
            <p:cNvSpPr>
              <a:spLocks noChangeArrowheads="1"/>
            </p:cNvSpPr>
            <p:nvPr/>
          </p:nvSpPr>
          <p:spPr bwMode="auto">
            <a:xfrm>
              <a:off x="5574" y="5389"/>
              <a:ext cx="67"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000000"/>
                  </a:solidFill>
                  <a:latin typeface="Arial" panose="020B0604020202020204" pitchFamily="34" charset="0"/>
                </a:rPr>
                <a:t>. </a:t>
              </a:r>
              <a:endParaRPr lang="en-US" altLang="en-US"/>
            </a:p>
          </p:txBody>
        </p:sp>
        <p:sp>
          <p:nvSpPr>
            <p:cNvPr id="34877" name="Rectangle 60"/>
            <p:cNvSpPr>
              <a:spLocks noChangeArrowheads="1"/>
            </p:cNvSpPr>
            <p:nvPr/>
          </p:nvSpPr>
          <p:spPr bwMode="auto">
            <a:xfrm>
              <a:off x="5712" y="5389"/>
              <a:ext cx="841"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addition</a:t>
              </a:r>
              <a:endParaRPr lang="en-US" altLang="en-US"/>
            </a:p>
          </p:txBody>
        </p:sp>
        <p:sp>
          <p:nvSpPr>
            <p:cNvPr id="34878" name="Rectangle 61"/>
            <p:cNvSpPr>
              <a:spLocks noChangeArrowheads="1"/>
            </p:cNvSpPr>
            <p:nvPr/>
          </p:nvSpPr>
          <p:spPr bwMode="auto">
            <a:xfrm>
              <a:off x="6580" y="5389"/>
              <a:ext cx="67"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000000"/>
                  </a:solidFill>
                  <a:latin typeface="Arial" panose="020B0604020202020204" pitchFamily="34" charset="0"/>
                </a:rPr>
                <a:t>, </a:t>
              </a:r>
              <a:endParaRPr lang="en-US" altLang="en-US"/>
            </a:p>
          </p:txBody>
        </p:sp>
        <p:sp>
          <p:nvSpPr>
            <p:cNvPr id="34879" name="Rectangle 62"/>
            <p:cNvSpPr>
              <a:spLocks noChangeArrowheads="1"/>
            </p:cNvSpPr>
            <p:nvPr/>
          </p:nvSpPr>
          <p:spPr bwMode="auto">
            <a:xfrm>
              <a:off x="6718" y="5389"/>
              <a:ext cx="1174"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subtraction</a:t>
              </a:r>
              <a:endParaRPr lang="en-US" altLang="en-US"/>
            </a:p>
          </p:txBody>
        </p:sp>
        <p:sp>
          <p:nvSpPr>
            <p:cNvPr id="34880" name="Rectangle 63"/>
            <p:cNvSpPr>
              <a:spLocks noChangeArrowheads="1"/>
            </p:cNvSpPr>
            <p:nvPr/>
          </p:nvSpPr>
          <p:spPr bwMode="auto">
            <a:xfrm>
              <a:off x="7932" y="5389"/>
              <a:ext cx="67"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000000"/>
                  </a:solidFill>
                  <a:latin typeface="Arial" panose="020B0604020202020204" pitchFamily="34" charset="0"/>
                </a:rPr>
                <a:t>, </a:t>
              </a:r>
              <a:endParaRPr lang="en-US" altLang="en-US"/>
            </a:p>
          </p:txBody>
        </p:sp>
        <p:sp>
          <p:nvSpPr>
            <p:cNvPr id="34881" name="Rectangle 64"/>
            <p:cNvSpPr>
              <a:spLocks noChangeArrowheads="1"/>
            </p:cNvSpPr>
            <p:nvPr/>
          </p:nvSpPr>
          <p:spPr bwMode="auto">
            <a:xfrm>
              <a:off x="8070" y="5389"/>
              <a:ext cx="1188"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division etc</a:t>
              </a:r>
              <a:endParaRPr lang="en-US" altLang="en-US"/>
            </a:p>
          </p:txBody>
        </p:sp>
        <p:sp>
          <p:nvSpPr>
            <p:cNvPr id="34882" name="Rectangle 65"/>
            <p:cNvSpPr>
              <a:spLocks noChangeArrowheads="1"/>
            </p:cNvSpPr>
            <p:nvPr/>
          </p:nvSpPr>
          <p:spPr bwMode="auto">
            <a:xfrm>
              <a:off x="9296" y="5389"/>
              <a:ext cx="67"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000000"/>
                  </a:solidFill>
                  <a:latin typeface="Arial" panose="020B0604020202020204" pitchFamily="34" charset="0"/>
                </a:rPr>
                <a:t>.</a:t>
              </a:r>
              <a:endParaRPr lang="en-US" altLang="en-US"/>
            </a:p>
          </p:txBody>
        </p:sp>
        <p:sp>
          <p:nvSpPr>
            <p:cNvPr id="34883" name="Line 66"/>
            <p:cNvSpPr>
              <a:spLocks noChangeShapeType="1"/>
            </p:cNvSpPr>
            <p:nvPr/>
          </p:nvSpPr>
          <p:spPr bwMode="auto">
            <a:xfrm>
              <a:off x="2078" y="10177"/>
              <a:ext cx="223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884" name="Freeform 67"/>
            <p:cNvSpPr>
              <a:spLocks/>
            </p:cNvSpPr>
            <p:nvPr/>
          </p:nvSpPr>
          <p:spPr bwMode="auto">
            <a:xfrm>
              <a:off x="4296" y="10111"/>
              <a:ext cx="200" cy="133"/>
            </a:xfrm>
            <a:custGeom>
              <a:avLst/>
              <a:gdLst>
                <a:gd name="T0" fmla="*/ 0 w 200"/>
                <a:gd name="T1" fmla="*/ 0 h 133"/>
                <a:gd name="T2" fmla="*/ 200 w 200"/>
                <a:gd name="T3" fmla="*/ 66 h 133"/>
                <a:gd name="T4" fmla="*/ 0 w 200"/>
                <a:gd name="T5" fmla="*/ 133 h 133"/>
                <a:gd name="T6" fmla="*/ 0 w 200"/>
                <a:gd name="T7" fmla="*/ 0 h 133"/>
                <a:gd name="T8" fmla="*/ 0 60000 65536"/>
                <a:gd name="T9" fmla="*/ 0 60000 65536"/>
                <a:gd name="T10" fmla="*/ 0 60000 65536"/>
                <a:gd name="T11" fmla="*/ 0 60000 65536"/>
                <a:gd name="T12" fmla="*/ 0 w 200"/>
                <a:gd name="T13" fmla="*/ 0 h 133"/>
                <a:gd name="T14" fmla="*/ 200 w 200"/>
                <a:gd name="T15" fmla="*/ 133 h 133"/>
              </a:gdLst>
              <a:ahLst/>
              <a:cxnLst>
                <a:cxn ang="T8">
                  <a:pos x="T0" y="T1"/>
                </a:cxn>
                <a:cxn ang="T9">
                  <a:pos x="T2" y="T3"/>
                </a:cxn>
                <a:cxn ang="T10">
                  <a:pos x="T4" y="T5"/>
                </a:cxn>
                <a:cxn ang="T11">
                  <a:pos x="T6" y="T7"/>
                </a:cxn>
              </a:cxnLst>
              <a:rect l="T12" t="T13" r="T14" b="T15"/>
              <a:pathLst>
                <a:path w="200" h="133">
                  <a:moveTo>
                    <a:pt x="0" y="0"/>
                  </a:moveTo>
                  <a:lnTo>
                    <a:pt x="200" y="66"/>
                  </a:lnTo>
                  <a:lnTo>
                    <a:pt x="0" y="13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85" name="Rectangle 68"/>
            <p:cNvSpPr>
              <a:spLocks noChangeArrowheads="1"/>
            </p:cNvSpPr>
            <p:nvPr/>
          </p:nvSpPr>
          <p:spPr bwMode="auto">
            <a:xfrm>
              <a:off x="799" y="10029"/>
              <a:ext cx="947"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Flow line</a:t>
              </a:r>
              <a:endParaRPr lang="en-US" altLang="en-US"/>
            </a:p>
          </p:txBody>
        </p:sp>
        <p:sp>
          <p:nvSpPr>
            <p:cNvPr id="34886" name="Rectangle 69"/>
            <p:cNvSpPr>
              <a:spLocks noChangeArrowheads="1"/>
            </p:cNvSpPr>
            <p:nvPr/>
          </p:nvSpPr>
          <p:spPr bwMode="auto">
            <a:xfrm>
              <a:off x="5249" y="9936"/>
              <a:ext cx="5203"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US" altLang="en-US" sz="1200">
                  <a:solidFill>
                    <a:srgbClr val="FFFF00"/>
                  </a:solidFill>
                  <a:latin typeface="Arial" panose="020B0604020202020204" pitchFamily="34" charset="0"/>
                </a:rPr>
                <a:t>Denotes the direction of logic flow in the program</a:t>
              </a:r>
              <a:endParaRPr lang="en-US" altLang="en-US"/>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Example 1</a:t>
            </a:r>
          </a:p>
        </p:txBody>
      </p:sp>
      <p:sp>
        <p:nvSpPr>
          <p:cNvPr id="35843" name="Rectangle 3"/>
          <p:cNvSpPr>
            <a:spLocks noGrp="1" noChangeArrowheads="1"/>
          </p:cNvSpPr>
          <p:nvPr>
            <p:ph type="body" idx="1"/>
          </p:nvPr>
        </p:nvSpPr>
        <p:spPr/>
        <p:txBody>
          <a:bodyPr/>
          <a:lstStyle/>
          <a:p>
            <a:pPr eaLnBrk="1" hangingPunct="1">
              <a:lnSpc>
                <a:spcPct val="90000"/>
              </a:lnSpc>
            </a:pPr>
            <a:r>
              <a:rPr lang="en-US" altLang="en-US" smtClean="0"/>
              <a:t>Write an algorithm and draw a flowchart to convert the length in feet to centimeter.</a:t>
            </a:r>
          </a:p>
          <a:p>
            <a:pPr eaLnBrk="1" hangingPunct="1">
              <a:lnSpc>
                <a:spcPct val="90000"/>
              </a:lnSpc>
              <a:buFont typeface="Wingdings" panose="05000000000000000000" pitchFamily="2" charset="2"/>
              <a:buNone/>
            </a:pPr>
            <a:r>
              <a:rPr lang="en-US" altLang="en-US" b="1" smtClean="0"/>
              <a:t>Pseudocode</a:t>
            </a:r>
            <a:r>
              <a:rPr lang="en-US" altLang="en-US" smtClean="0"/>
              <a:t>:	</a:t>
            </a:r>
          </a:p>
          <a:p>
            <a:pPr eaLnBrk="1" hangingPunct="1">
              <a:lnSpc>
                <a:spcPct val="90000"/>
              </a:lnSpc>
            </a:pPr>
            <a:r>
              <a:rPr lang="en-US" altLang="en-US" smtClean="0"/>
              <a:t> </a:t>
            </a:r>
            <a:r>
              <a:rPr lang="en-US" altLang="en-US" i="1" smtClean="0"/>
              <a:t>Input the length in feet (Lft)</a:t>
            </a:r>
          </a:p>
          <a:p>
            <a:pPr eaLnBrk="1" hangingPunct="1">
              <a:lnSpc>
                <a:spcPct val="90000"/>
              </a:lnSpc>
            </a:pPr>
            <a:r>
              <a:rPr lang="en-US" altLang="en-US" i="1" smtClean="0"/>
              <a:t>Calculate the length in cm (Lcm) by multiplying LFT with 30</a:t>
            </a:r>
          </a:p>
          <a:p>
            <a:pPr eaLnBrk="1" hangingPunct="1">
              <a:lnSpc>
                <a:spcPct val="90000"/>
              </a:lnSpc>
            </a:pPr>
            <a:r>
              <a:rPr lang="en-US" altLang="en-US" i="1" smtClean="0"/>
              <a:t>Print length in cm (LCM)</a:t>
            </a:r>
          </a:p>
        </p:txBody>
      </p:sp>
      <p:sp>
        <p:nvSpPr>
          <p:cNvPr id="3584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BD9591-73E0-476A-B2FD-4131A66FC86E}" type="slidenum">
              <a:rPr lang="en-US" altLang="en-US" sz="1400"/>
              <a:pPr/>
              <a:t>19</a:t>
            </a:fld>
            <a:endParaRPr lang="en-US" altLang="en-US" sz="140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91F75D-38D1-422E-9578-C3FA9E5FD5F7}" type="slidenum">
              <a:rPr lang="en-US" altLang="en-US" sz="1400"/>
              <a:pPr/>
              <a:t>2</a:t>
            </a:fld>
            <a:endParaRPr lang="en-US" altLang="en-US" sz="1400"/>
          </a:p>
        </p:txBody>
      </p:sp>
      <p:sp>
        <p:nvSpPr>
          <p:cNvPr id="18435" name="Rectangle 2"/>
          <p:cNvSpPr>
            <a:spLocks noGrp="1" noChangeArrowheads="1"/>
          </p:cNvSpPr>
          <p:nvPr>
            <p:ph type="title"/>
          </p:nvPr>
        </p:nvSpPr>
        <p:spPr>
          <a:xfrm>
            <a:off x="685800" y="304800"/>
            <a:ext cx="7772400" cy="838200"/>
          </a:xfrm>
        </p:spPr>
        <p:txBody>
          <a:bodyPr/>
          <a:lstStyle/>
          <a:p>
            <a:r>
              <a:rPr lang="en-US" altLang="en-US" smtClean="0"/>
              <a:t>Objectives</a:t>
            </a:r>
          </a:p>
        </p:txBody>
      </p:sp>
      <p:sp>
        <p:nvSpPr>
          <p:cNvPr id="18436" name="Rectangle 3"/>
          <p:cNvSpPr>
            <a:spLocks noGrp="1" noChangeArrowheads="1"/>
          </p:cNvSpPr>
          <p:nvPr>
            <p:ph type="body" idx="1"/>
          </p:nvPr>
        </p:nvSpPr>
        <p:spPr>
          <a:xfrm>
            <a:off x="304800" y="1219200"/>
            <a:ext cx="8610600" cy="5105400"/>
          </a:xfrm>
        </p:spPr>
        <p:txBody>
          <a:bodyPr/>
          <a:lstStyle/>
          <a:p>
            <a:pPr>
              <a:lnSpc>
                <a:spcPct val="90000"/>
              </a:lnSpc>
            </a:pPr>
            <a:r>
              <a:rPr lang="en-US" altLang="en-US" sz="2800" smtClean="0"/>
              <a:t>To review </a:t>
            </a:r>
            <a:r>
              <a:rPr lang="en-GB" altLang="en-US" sz="2800" smtClean="0"/>
              <a:t>Program Design &amp; Problem-Solving</a:t>
            </a:r>
            <a:br>
              <a:rPr lang="en-GB" altLang="en-US" sz="2800" smtClean="0"/>
            </a:br>
            <a:r>
              <a:rPr lang="en-GB" altLang="en-US" sz="2800" smtClean="0"/>
              <a:t>Techniques.</a:t>
            </a:r>
            <a:endParaRPr lang="en-US" altLang="en-US" sz="2800" smtClean="0"/>
          </a:p>
          <a:p>
            <a:pPr>
              <a:lnSpc>
                <a:spcPct val="90000"/>
              </a:lnSpc>
            </a:pPr>
            <a:r>
              <a:rPr lang="en-US" altLang="en-US" sz="2800" smtClean="0"/>
              <a:t>To explore the relationship between Java and the World Wide Web (§1.5).</a:t>
            </a:r>
          </a:p>
          <a:p>
            <a:pPr>
              <a:lnSpc>
                <a:spcPct val="90000"/>
              </a:lnSpc>
            </a:pPr>
            <a:r>
              <a:rPr lang="en-US" altLang="en-US" sz="2800" smtClean="0"/>
              <a:t>To distinguish the terms API, IDE, and JDK (§1.6).</a:t>
            </a:r>
          </a:p>
          <a:p>
            <a:pPr>
              <a:lnSpc>
                <a:spcPct val="90000"/>
              </a:lnSpc>
            </a:pPr>
            <a:r>
              <a:rPr lang="en-US" altLang="en-US" sz="2800" smtClean="0"/>
              <a:t>To write a simple Java program (§1.7).</a:t>
            </a:r>
          </a:p>
          <a:p>
            <a:pPr>
              <a:lnSpc>
                <a:spcPct val="90000"/>
              </a:lnSpc>
            </a:pPr>
            <a:r>
              <a:rPr lang="en-US" altLang="en-US" sz="2800" smtClean="0"/>
              <a:t>To display output on the console (§1.7).</a:t>
            </a:r>
          </a:p>
          <a:p>
            <a:pPr>
              <a:lnSpc>
                <a:spcPct val="90000"/>
              </a:lnSpc>
            </a:pPr>
            <a:r>
              <a:rPr lang="en-US" altLang="en-US" sz="2800" smtClean="0"/>
              <a:t>To explain the basic syntax of a Java program (§1.7).</a:t>
            </a:r>
          </a:p>
          <a:p>
            <a:pPr>
              <a:lnSpc>
                <a:spcPct val="90000"/>
              </a:lnSpc>
            </a:pPr>
            <a:r>
              <a:rPr lang="en-US" altLang="en-US" sz="2800" smtClean="0"/>
              <a:t>To create, compile, and run Java programs (§1.8).</a:t>
            </a:r>
          </a:p>
          <a:p>
            <a:pPr>
              <a:lnSpc>
                <a:spcPct val="90000"/>
              </a:lnSpc>
            </a:pPr>
            <a:r>
              <a:rPr lang="en-US" altLang="en-US" sz="2800" smtClean="0"/>
              <a:t> (GUI) To display output using the </a:t>
            </a:r>
            <a:r>
              <a:rPr lang="en-US" altLang="en-US" sz="2800" u="sng" smtClean="0"/>
              <a:t>JOptionPane</a:t>
            </a:r>
            <a:r>
              <a:rPr lang="en-US" altLang="en-US" sz="2800" smtClean="0"/>
              <a:t> output dialog boxes (§1.9).</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t>Example 1</a:t>
            </a:r>
          </a:p>
        </p:txBody>
      </p:sp>
      <p:sp>
        <p:nvSpPr>
          <p:cNvPr id="36867"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b="1" smtClean="0"/>
              <a:t>Algorithm</a:t>
            </a:r>
            <a:r>
              <a:rPr lang="en-US" altLang="en-US" smtClean="0"/>
              <a:t> </a:t>
            </a:r>
          </a:p>
          <a:p>
            <a:pPr eaLnBrk="1" hangingPunct="1"/>
            <a:r>
              <a:rPr lang="en-US" altLang="en-US" smtClean="0"/>
              <a:t>Step 1:  Input Lft</a:t>
            </a:r>
          </a:p>
          <a:p>
            <a:pPr eaLnBrk="1" hangingPunct="1"/>
            <a:r>
              <a:rPr lang="en-US" altLang="en-US" smtClean="0"/>
              <a:t>Step 2: 	Lcm </a:t>
            </a:r>
            <a:r>
              <a:rPr lang="en-US" altLang="en-US" smtClean="0">
                <a:sym typeface="Symbol" panose="05050102010706020507" pitchFamily="18" charset="2"/>
              </a:rPr>
              <a:t></a:t>
            </a:r>
            <a:r>
              <a:rPr lang="en-US" altLang="en-US" smtClean="0"/>
              <a:t> Lft x 30 </a:t>
            </a:r>
          </a:p>
          <a:p>
            <a:pPr eaLnBrk="1" hangingPunct="1"/>
            <a:r>
              <a:rPr lang="en-US" altLang="en-US" smtClean="0"/>
              <a:t>Step 3: 	Print Lcm</a:t>
            </a:r>
          </a:p>
          <a:p>
            <a:pPr eaLnBrk="1" hangingPunct="1"/>
            <a:endParaRPr lang="en-US" altLang="en-US" smtClean="0"/>
          </a:p>
        </p:txBody>
      </p:sp>
      <p:grpSp>
        <p:nvGrpSpPr>
          <p:cNvPr id="36868" name="Group 4"/>
          <p:cNvGrpSpPr>
            <a:grpSpLocks/>
          </p:cNvGrpSpPr>
          <p:nvPr/>
        </p:nvGrpSpPr>
        <p:grpSpPr bwMode="auto">
          <a:xfrm>
            <a:off x="5715000" y="2362200"/>
            <a:ext cx="2011363" cy="3670300"/>
            <a:chOff x="2448" y="5328"/>
            <a:chExt cx="3168" cy="5779"/>
          </a:xfrm>
        </p:grpSpPr>
        <p:sp>
          <p:nvSpPr>
            <p:cNvPr id="27655" name="AutoShape 5"/>
            <p:cNvSpPr>
              <a:spLocks noChangeArrowheads="1"/>
            </p:cNvSpPr>
            <p:nvPr/>
          </p:nvSpPr>
          <p:spPr bwMode="auto">
            <a:xfrm>
              <a:off x="3338" y="5328"/>
              <a:ext cx="1438" cy="575"/>
            </a:xfrm>
            <a:prstGeom prst="flowChartTerminator">
              <a:avLst/>
            </a:prstGeom>
            <a:solidFill>
              <a:srgbClr val="CCFFFF"/>
            </a:solidFill>
            <a:ln w="9525">
              <a:solidFill>
                <a:srgbClr val="000000"/>
              </a:solidFill>
              <a:miter lim="800000"/>
              <a:headEnd/>
              <a:tailEnd/>
            </a:ln>
          </p:spPr>
          <p:txBody>
            <a:bodyPr/>
            <a:lstStyle/>
            <a:p>
              <a:pPr>
                <a:defRPr/>
              </a:pPr>
              <a:r>
                <a:rPr lang="en-US" sz="1200" b="1">
                  <a:solidFill>
                    <a:schemeClr val="bg2">
                      <a:lumMod val="65000"/>
                      <a:lumOff val="35000"/>
                    </a:schemeClr>
                  </a:solidFill>
                </a:rPr>
                <a:t>START</a:t>
              </a:r>
              <a:endParaRPr lang="en-US">
                <a:solidFill>
                  <a:schemeClr val="bg2">
                    <a:lumMod val="65000"/>
                    <a:lumOff val="35000"/>
                  </a:schemeClr>
                </a:solidFill>
              </a:endParaRPr>
            </a:p>
          </p:txBody>
        </p:sp>
        <p:sp>
          <p:nvSpPr>
            <p:cNvPr id="36872" name="Line 6"/>
            <p:cNvSpPr>
              <a:spLocks noChangeShapeType="1"/>
            </p:cNvSpPr>
            <p:nvPr/>
          </p:nvSpPr>
          <p:spPr bwMode="auto">
            <a:xfrm>
              <a:off x="4057" y="5904"/>
              <a:ext cx="0" cy="432"/>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7657" name="AutoShape 7"/>
            <p:cNvSpPr>
              <a:spLocks noChangeArrowheads="1"/>
            </p:cNvSpPr>
            <p:nvPr/>
          </p:nvSpPr>
          <p:spPr bwMode="auto">
            <a:xfrm>
              <a:off x="2448" y="6355"/>
              <a:ext cx="3168" cy="865"/>
            </a:xfrm>
            <a:prstGeom prst="flowChartInputOutput">
              <a:avLst/>
            </a:prstGeom>
            <a:solidFill>
              <a:srgbClr val="CCFFFF"/>
            </a:solidFill>
            <a:ln w="9525">
              <a:solidFill>
                <a:srgbClr val="000000"/>
              </a:solidFill>
              <a:miter lim="800000"/>
              <a:headEnd/>
              <a:tailEnd/>
            </a:ln>
          </p:spPr>
          <p:txBody>
            <a:bodyPr/>
            <a:lstStyle/>
            <a:p>
              <a:pPr algn="ctr">
                <a:defRPr/>
              </a:pPr>
              <a:r>
                <a:rPr lang="en-US" sz="1200" b="1">
                  <a:solidFill>
                    <a:schemeClr val="bg2">
                      <a:lumMod val="65000"/>
                      <a:lumOff val="35000"/>
                    </a:schemeClr>
                  </a:solidFill>
                </a:rPr>
                <a:t>Input</a:t>
              </a:r>
            </a:p>
            <a:p>
              <a:pPr algn="ctr">
                <a:defRPr/>
              </a:pPr>
              <a:r>
                <a:rPr lang="en-US" sz="1200" b="1">
                  <a:solidFill>
                    <a:schemeClr val="bg2">
                      <a:lumMod val="65000"/>
                      <a:lumOff val="35000"/>
                    </a:schemeClr>
                  </a:solidFill>
                </a:rPr>
                <a:t>Lft</a:t>
              </a:r>
              <a:endParaRPr lang="en-US">
                <a:solidFill>
                  <a:schemeClr val="bg2">
                    <a:lumMod val="65000"/>
                    <a:lumOff val="35000"/>
                  </a:schemeClr>
                </a:solidFill>
              </a:endParaRPr>
            </a:p>
          </p:txBody>
        </p:sp>
        <p:sp>
          <p:nvSpPr>
            <p:cNvPr id="27658" name="AutoShape 8"/>
            <p:cNvSpPr>
              <a:spLocks noChangeArrowheads="1"/>
            </p:cNvSpPr>
            <p:nvPr/>
          </p:nvSpPr>
          <p:spPr bwMode="auto">
            <a:xfrm>
              <a:off x="2968" y="7800"/>
              <a:ext cx="2600" cy="767"/>
            </a:xfrm>
            <a:prstGeom prst="flowChartProcess">
              <a:avLst/>
            </a:prstGeom>
            <a:solidFill>
              <a:srgbClr val="CCFFFF"/>
            </a:solidFill>
            <a:ln w="9525">
              <a:solidFill>
                <a:srgbClr val="000000"/>
              </a:solidFill>
              <a:miter lim="800000"/>
              <a:headEnd/>
              <a:tailEnd/>
            </a:ln>
          </p:spPr>
          <p:txBody>
            <a:bodyPr/>
            <a:lstStyle/>
            <a:p>
              <a:pPr algn="ctr">
                <a:defRPr/>
              </a:pPr>
              <a:r>
                <a:rPr lang="en-US" sz="1200" b="1">
                  <a:solidFill>
                    <a:schemeClr val="bg2">
                      <a:lumMod val="65000"/>
                      <a:lumOff val="35000"/>
                    </a:schemeClr>
                  </a:solidFill>
                </a:rPr>
                <a:t>Lcm </a:t>
              </a:r>
              <a:r>
                <a:rPr lang="en-US">
                  <a:solidFill>
                    <a:schemeClr val="bg2">
                      <a:lumMod val="65000"/>
                      <a:lumOff val="35000"/>
                    </a:schemeClr>
                  </a:solidFill>
                  <a:sym typeface="Symbol" pitchFamily="18" charset="2"/>
                </a:rPr>
                <a:t></a:t>
              </a:r>
              <a:r>
                <a:rPr lang="en-US" sz="1200" b="1">
                  <a:solidFill>
                    <a:schemeClr val="bg2">
                      <a:lumMod val="65000"/>
                      <a:lumOff val="35000"/>
                    </a:schemeClr>
                  </a:solidFill>
                </a:rPr>
                <a:t> Lft x 30</a:t>
              </a:r>
            </a:p>
          </p:txBody>
        </p:sp>
        <p:sp>
          <p:nvSpPr>
            <p:cNvPr id="36875" name="Line 9"/>
            <p:cNvSpPr>
              <a:spLocks noChangeShapeType="1"/>
            </p:cNvSpPr>
            <p:nvPr/>
          </p:nvSpPr>
          <p:spPr bwMode="auto">
            <a:xfrm>
              <a:off x="4032" y="7219"/>
              <a:ext cx="0" cy="576"/>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7660" name="AutoShape 10"/>
            <p:cNvSpPr>
              <a:spLocks noChangeArrowheads="1"/>
            </p:cNvSpPr>
            <p:nvPr/>
          </p:nvSpPr>
          <p:spPr bwMode="auto">
            <a:xfrm>
              <a:off x="2813" y="8947"/>
              <a:ext cx="2448" cy="1007"/>
            </a:xfrm>
            <a:prstGeom prst="flowChartDisplay">
              <a:avLst/>
            </a:prstGeom>
            <a:solidFill>
              <a:srgbClr val="CCFFFF"/>
            </a:solidFill>
            <a:ln w="9525">
              <a:solidFill>
                <a:srgbClr val="000000"/>
              </a:solidFill>
              <a:miter lim="800000"/>
              <a:headEnd/>
              <a:tailEnd/>
            </a:ln>
          </p:spPr>
          <p:txBody>
            <a:bodyPr/>
            <a:lstStyle/>
            <a:p>
              <a:pPr algn="ctr">
                <a:defRPr/>
              </a:pPr>
              <a:r>
                <a:rPr lang="en-US" sz="1200" b="1">
                  <a:solidFill>
                    <a:schemeClr val="bg2">
                      <a:lumMod val="65000"/>
                      <a:lumOff val="35000"/>
                    </a:schemeClr>
                  </a:solidFill>
                </a:rPr>
                <a:t>Print</a:t>
              </a:r>
            </a:p>
            <a:p>
              <a:pPr algn="ctr">
                <a:defRPr/>
              </a:pPr>
              <a:r>
                <a:rPr lang="en-US" sz="1200" b="1">
                  <a:solidFill>
                    <a:schemeClr val="bg2">
                      <a:lumMod val="65000"/>
                      <a:lumOff val="35000"/>
                    </a:schemeClr>
                  </a:solidFill>
                </a:rPr>
                <a:t>Lcm</a:t>
              </a:r>
              <a:endParaRPr lang="en-US">
                <a:solidFill>
                  <a:schemeClr val="bg2">
                    <a:lumMod val="65000"/>
                    <a:lumOff val="35000"/>
                  </a:schemeClr>
                </a:solidFill>
              </a:endParaRPr>
            </a:p>
          </p:txBody>
        </p:sp>
        <p:sp>
          <p:nvSpPr>
            <p:cNvPr id="27661" name="AutoShape 11"/>
            <p:cNvSpPr>
              <a:spLocks noChangeArrowheads="1"/>
            </p:cNvSpPr>
            <p:nvPr/>
          </p:nvSpPr>
          <p:spPr bwMode="auto">
            <a:xfrm>
              <a:off x="3293" y="10512"/>
              <a:ext cx="1440" cy="595"/>
            </a:xfrm>
            <a:prstGeom prst="flowChartTerminator">
              <a:avLst/>
            </a:prstGeom>
            <a:solidFill>
              <a:srgbClr val="CCFFFF"/>
            </a:solidFill>
            <a:ln w="9525">
              <a:solidFill>
                <a:srgbClr val="000000"/>
              </a:solidFill>
              <a:miter lim="800000"/>
              <a:headEnd/>
              <a:tailEnd/>
            </a:ln>
          </p:spPr>
          <p:txBody>
            <a:bodyPr/>
            <a:lstStyle/>
            <a:p>
              <a:pPr algn="ctr">
                <a:defRPr/>
              </a:pPr>
              <a:r>
                <a:rPr lang="en-US" sz="1200" b="1">
                  <a:solidFill>
                    <a:schemeClr val="bg2">
                      <a:lumMod val="65000"/>
                      <a:lumOff val="35000"/>
                    </a:schemeClr>
                  </a:solidFill>
                </a:rPr>
                <a:t>STOP</a:t>
              </a:r>
              <a:endParaRPr lang="en-US">
                <a:solidFill>
                  <a:schemeClr val="bg2">
                    <a:lumMod val="65000"/>
                    <a:lumOff val="35000"/>
                  </a:schemeClr>
                </a:solidFill>
              </a:endParaRPr>
            </a:p>
          </p:txBody>
        </p:sp>
        <p:sp>
          <p:nvSpPr>
            <p:cNvPr id="36878" name="Line 12"/>
            <p:cNvSpPr>
              <a:spLocks noChangeShapeType="1"/>
            </p:cNvSpPr>
            <p:nvPr/>
          </p:nvSpPr>
          <p:spPr bwMode="auto">
            <a:xfrm>
              <a:off x="4008" y="8567"/>
              <a:ext cx="24" cy="38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6879" name="Line 13"/>
            <p:cNvSpPr>
              <a:spLocks noChangeShapeType="1"/>
            </p:cNvSpPr>
            <p:nvPr/>
          </p:nvSpPr>
          <p:spPr bwMode="auto">
            <a:xfrm>
              <a:off x="4032" y="9955"/>
              <a:ext cx="0" cy="576"/>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
        <p:nvSpPr>
          <p:cNvPr id="36869" name="Text Box 14"/>
          <p:cNvSpPr txBox="1">
            <a:spLocks noChangeArrowheads="1"/>
          </p:cNvSpPr>
          <p:nvPr/>
        </p:nvSpPr>
        <p:spPr bwMode="auto">
          <a:xfrm>
            <a:off x="6019800" y="16002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a:t>Flowchart</a:t>
            </a:r>
            <a:r>
              <a:rPr lang="en-US" altLang="en-US"/>
              <a:t> </a:t>
            </a:r>
          </a:p>
        </p:txBody>
      </p:sp>
      <p:sp>
        <p:nvSpPr>
          <p:cNvPr id="36870" name="Slide Number Placeholder 1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9DA2E4-0C3F-4A06-A05E-9FC7FB102FDF}" type="slidenum">
              <a:rPr lang="en-US" altLang="en-US" sz="1400"/>
              <a:pPr/>
              <a:t>20</a:t>
            </a:fld>
            <a:endParaRPr lang="en-US" altLang="en-US" sz="140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Example 2 </a:t>
            </a:r>
          </a:p>
        </p:txBody>
      </p:sp>
      <p:sp>
        <p:nvSpPr>
          <p:cNvPr id="3789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800" b="1" smtClean="0"/>
              <a:t>	Write an algorithm and draw a flowchart that will read the two sides of a rectangle and calculate its area.</a:t>
            </a:r>
            <a:r>
              <a:rPr lang="en-US" altLang="en-US" sz="2800" smtClean="0"/>
              <a:t> </a:t>
            </a:r>
            <a:endParaRPr lang="en-US" altLang="en-US" sz="2800" b="1" smtClean="0"/>
          </a:p>
          <a:p>
            <a:pPr eaLnBrk="1" hangingPunct="1">
              <a:buFont typeface="Wingdings" panose="05000000000000000000" pitchFamily="2" charset="2"/>
              <a:buNone/>
            </a:pPr>
            <a:r>
              <a:rPr lang="en-US" altLang="en-US" sz="2800" b="1" smtClean="0"/>
              <a:t>Pseudocode</a:t>
            </a:r>
            <a:r>
              <a:rPr lang="en-US" altLang="en-US" sz="2800" smtClean="0"/>
              <a:t> </a:t>
            </a:r>
          </a:p>
          <a:p>
            <a:pPr eaLnBrk="1" hangingPunct="1"/>
            <a:r>
              <a:rPr lang="en-US" altLang="en-US" sz="2800" i="1" smtClean="0"/>
              <a:t>Input the width (W) and Length (L) of a rectangle</a:t>
            </a:r>
          </a:p>
          <a:p>
            <a:pPr eaLnBrk="1" hangingPunct="1"/>
            <a:r>
              <a:rPr lang="en-US" altLang="en-US" sz="2800" i="1" smtClean="0"/>
              <a:t>Calculate the area (A) by multiplying L with W</a:t>
            </a:r>
          </a:p>
          <a:p>
            <a:pPr eaLnBrk="1" hangingPunct="1"/>
            <a:r>
              <a:rPr lang="en-US" altLang="en-US" sz="2800" i="1" smtClean="0"/>
              <a:t>Print A</a:t>
            </a:r>
          </a:p>
        </p:txBody>
      </p:sp>
      <p:sp>
        <p:nvSpPr>
          <p:cNvPr id="3789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8DFBC3-0F55-4AA2-B851-25A8E57FC2E4}" type="slidenum">
              <a:rPr lang="en-US" altLang="en-US" sz="1400"/>
              <a:pPr/>
              <a:t>21</a:t>
            </a:fld>
            <a:endParaRPr lang="en-US" altLang="en-US" sz="140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mtClean="0"/>
              <a:t>Example 2</a:t>
            </a:r>
          </a:p>
        </p:txBody>
      </p:sp>
      <p:sp>
        <p:nvSpPr>
          <p:cNvPr id="38915" name="Rectangle 3"/>
          <p:cNvSpPr>
            <a:spLocks noGrp="1" noChangeArrowheads="1"/>
          </p:cNvSpPr>
          <p:nvPr>
            <p:ph type="body" idx="1"/>
          </p:nvPr>
        </p:nvSpPr>
        <p:spPr>
          <a:xfrm>
            <a:off x="533400" y="1905000"/>
            <a:ext cx="8229600" cy="3886200"/>
          </a:xfrm>
        </p:spPr>
        <p:txBody>
          <a:bodyPr/>
          <a:lstStyle/>
          <a:p>
            <a:pPr eaLnBrk="1" hangingPunct="1">
              <a:buFont typeface="Wingdings" panose="05000000000000000000" pitchFamily="2" charset="2"/>
              <a:buNone/>
            </a:pPr>
            <a:r>
              <a:rPr lang="en-US" altLang="en-US" b="1" smtClean="0"/>
              <a:t>Algorithm</a:t>
            </a:r>
            <a:r>
              <a:rPr lang="en-US" altLang="en-US" smtClean="0"/>
              <a:t> </a:t>
            </a:r>
          </a:p>
          <a:p>
            <a:pPr eaLnBrk="1" hangingPunct="1"/>
            <a:r>
              <a:rPr lang="en-US" altLang="en-US" smtClean="0"/>
              <a:t>Step 1: 	Input W,L</a:t>
            </a:r>
          </a:p>
          <a:p>
            <a:pPr eaLnBrk="1" hangingPunct="1"/>
            <a:r>
              <a:rPr lang="en-US" altLang="en-US" smtClean="0"/>
              <a:t>Step 2: 	A </a:t>
            </a:r>
            <a:r>
              <a:rPr lang="en-US" altLang="en-US" smtClean="0">
                <a:sym typeface="Symbol" panose="05050102010706020507" pitchFamily="18" charset="2"/>
              </a:rPr>
              <a:t></a:t>
            </a:r>
            <a:r>
              <a:rPr lang="en-US" altLang="en-US" smtClean="0"/>
              <a:t> L  x  W </a:t>
            </a:r>
          </a:p>
          <a:p>
            <a:pPr eaLnBrk="1" hangingPunct="1"/>
            <a:r>
              <a:rPr lang="en-US" altLang="en-US" smtClean="0"/>
              <a:t>Step 3: 	Print A</a:t>
            </a:r>
          </a:p>
          <a:p>
            <a:pPr eaLnBrk="1" hangingPunct="1">
              <a:buFont typeface="Wingdings" panose="05000000000000000000" pitchFamily="2" charset="2"/>
              <a:buNone/>
            </a:pPr>
            <a:endParaRPr lang="en-US" altLang="en-US" smtClean="0"/>
          </a:p>
        </p:txBody>
      </p:sp>
      <p:grpSp>
        <p:nvGrpSpPr>
          <p:cNvPr id="38916" name="Group 5"/>
          <p:cNvGrpSpPr>
            <a:grpSpLocks/>
          </p:cNvGrpSpPr>
          <p:nvPr/>
        </p:nvGrpSpPr>
        <p:grpSpPr bwMode="auto">
          <a:xfrm>
            <a:off x="5410200" y="2057400"/>
            <a:ext cx="3124200" cy="4191000"/>
            <a:chOff x="2448" y="5328"/>
            <a:chExt cx="3168" cy="5779"/>
          </a:xfrm>
        </p:grpSpPr>
        <p:sp>
          <p:nvSpPr>
            <p:cNvPr id="29702" name="AutoShape 6"/>
            <p:cNvSpPr>
              <a:spLocks noChangeArrowheads="1"/>
            </p:cNvSpPr>
            <p:nvPr/>
          </p:nvSpPr>
          <p:spPr bwMode="auto">
            <a:xfrm>
              <a:off x="3337" y="5328"/>
              <a:ext cx="1441" cy="576"/>
            </a:xfrm>
            <a:prstGeom prst="flowChartTerminator">
              <a:avLst/>
            </a:prstGeom>
            <a:solidFill>
              <a:srgbClr val="CCFFFF">
                <a:alpha val="79999"/>
              </a:srgbClr>
            </a:solidFill>
            <a:ln w="9525">
              <a:solidFill>
                <a:srgbClr val="000000"/>
              </a:solidFill>
              <a:miter lim="800000"/>
              <a:headEnd/>
              <a:tailEnd/>
            </a:ln>
          </p:spPr>
          <p:txBody>
            <a:bodyPr/>
            <a:lstStyle/>
            <a:p>
              <a:pPr algn="ctr">
                <a:defRPr/>
              </a:pPr>
              <a:r>
                <a:rPr lang="en-US" sz="1400" b="1">
                  <a:solidFill>
                    <a:schemeClr val="bg2">
                      <a:lumMod val="65000"/>
                      <a:lumOff val="35000"/>
                    </a:schemeClr>
                  </a:solidFill>
                </a:rPr>
                <a:t>START</a:t>
              </a:r>
              <a:endParaRPr lang="en-US" sz="1400">
                <a:solidFill>
                  <a:schemeClr val="bg2">
                    <a:lumMod val="65000"/>
                    <a:lumOff val="35000"/>
                  </a:schemeClr>
                </a:solidFill>
              </a:endParaRPr>
            </a:p>
          </p:txBody>
        </p:sp>
        <p:sp>
          <p:nvSpPr>
            <p:cNvPr id="29703" name="Line 7"/>
            <p:cNvSpPr>
              <a:spLocks noChangeShapeType="1"/>
            </p:cNvSpPr>
            <p:nvPr/>
          </p:nvSpPr>
          <p:spPr bwMode="auto">
            <a:xfrm>
              <a:off x="4058" y="5904"/>
              <a:ext cx="0" cy="431"/>
            </a:xfrm>
            <a:prstGeom prst="line">
              <a:avLst/>
            </a:prstGeom>
            <a:noFill/>
            <a:ln w="9525">
              <a:solidFill>
                <a:schemeClr val="tx2">
                  <a:lumMod val="90000"/>
                </a:schemeClr>
              </a:solidFill>
              <a:round/>
              <a:headEnd/>
              <a:tailEnd type="triangle" w="med" len="med"/>
            </a:ln>
          </p:spPr>
          <p:txBody>
            <a:bodyPr/>
            <a:lstStyle/>
            <a:p>
              <a:pPr>
                <a:defRPr/>
              </a:pPr>
              <a:endParaRPr lang="en-US"/>
            </a:p>
          </p:txBody>
        </p:sp>
        <p:sp>
          <p:nvSpPr>
            <p:cNvPr id="29704" name="AutoShape 8"/>
            <p:cNvSpPr>
              <a:spLocks noChangeArrowheads="1"/>
            </p:cNvSpPr>
            <p:nvPr/>
          </p:nvSpPr>
          <p:spPr bwMode="auto">
            <a:xfrm>
              <a:off x="2448" y="6355"/>
              <a:ext cx="3168" cy="865"/>
            </a:xfrm>
            <a:prstGeom prst="flowChartInputOutput">
              <a:avLst/>
            </a:prstGeom>
            <a:solidFill>
              <a:srgbClr val="CCFFFF">
                <a:alpha val="79999"/>
              </a:srgbClr>
            </a:solidFill>
            <a:ln w="9525">
              <a:solidFill>
                <a:srgbClr val="000000"/>
              </a:solidFill>
              <a:miter lim="800000"/>
              <a:headEnd/>
              <a:tailEnd/>
            </a:ln>
          </p:spPr>
          <p:txBody>
            <a:bodyPr/>
            <a:lstStyle/>
            <a:p>
              <a:pPr algn="ctr">
                <a:defRPr/>
              </a:pPr>
              <a:r>
                <a:rPr lang="en-US" sz="1400" b="1">
                  <a:solidFill>
                    <a:schemeClr val="bg2">
                      <a:lumMod val="65000"/>
                      <a:lumOff val="35000"/>
                    </a:schemeClr>
                  </a:solidFill>
                </a:rPr>
                <a:t>Input</a:t>
              </a:r>
            </a:p>
            <a:p>
              <a:pPr algn="ctr">
                <a:defRPr/>
              </a:pPr>
              <a:r>
                <a:rPr lang="en-US" sz="1400" b="1">
                  <a:solidFill>
                    <a:schemeClr val="bg2">
                      <a:lumMod val="65000"/>
                      <a:lumOff val="35000"/>
                    </a:schemeClr>
                  </a:solidFill>
                </a:rPr>
                <a:t>W, L</a:t>
              </a:r>
              <a:endParaRPr lang="en-US" sz="1400">
                <a:solidFill>
                  <a:schemeClr val="bg2">
                    <a:lumMod val="65000"/>
                    <a:lumOff val="35000"/>
                  </a:schemeClr>
                </a:solidFill>
              </a:endParaRPr>
            </a:p>
          </p:txBody>
        </p:sp>
        <p:sp>
          <p:nvSpPr>
            <p:cNvPr id="29705" name="AutoShape 9"/>
            <p:cNvSpPr>
              <a:spLocks noChangeArrowheads="1"/>
            </p:cNvSpPr>
            <p:nvPr/>
          </p:nvSpPr>
          <p:spPr bwMode="auto">
            <a:xfrm>
              <a:off x="2966" y="7802"/>
              <a:ext cx="2141" cy="576"/>
            </a:xfrm>
            <a:prstGeom prst="flowChartProcess">
              <a:avLst/>
            </a:prstGeom>
            <a:solidFill>
              <a:srgbClr val="CCFFFF">
                <a:alpha val="79999"/>
              </a:srgbClr>
            </a:solidFill>
            <a:ln w="9525">
              <a:solidFill>
                <a:srgbClr val="000000"/>
              </a:solidFill>
              <a:miter lim="800000"/>
              <a:headEnd/>
              <a:tailEnd/>
            </a:ln>
          </p:spPr>
          <p:txBody>
            <a:bodyPr/>
            <a:lstStyle/>
            <a:p>
              <a:pPr algn="ctr">
                <a:defRPr/>
              </a:pPr>
              <a:r>
                <a:rPr lang="en-US" sz="1400" b="1">
                  <a:solidFill>
                    <a:schemeClr val="bg2">
                      <a:lumMod val="65000"/>
                      <a:lumOff val="35000"/>
                    </a:schemeClr>
                  </a:solidFill>
                </a:rPr>
                <a:t>A </a:t>
              </a:r>
              <a:r>
                <a:rPr lang="en-US">
                  <a:solidFill>
                    <a:schemeClr val="bg2">
                      <a:lumMod val="65000"/>
                      <a:lumOff val="35000"/>
                    </a:schemeClr>
                  </a:solidFill>
                  <a:sym typeface="Symbol" pitchFamily="18" charset="2"/>
                </a:rPr>
                <a:t></a:t>
              </a:r>
              <a:r>
                <a:rPr lang="en-US" sz="1400" b="1">
                  <a:solidFill>
                    <a:schemeClr val="bg2">
                      <a:lumMod val="65000"/>
                      <a:lumOff val="35000"/>
                    </a:schemeClr>
                  </a:solidFill>
                </a:rPr>
                <a:t> L x W</a:t>
              </a:r>
            </a:p>
          </p:txBody>
        </p:sp>
        <p:sp>
          <p:nvSpPr>
            <p:cNvPr id="29706" name="Line 10"/>
            <p:cNvSpPr>
              <a:spLocks noChangeShapeType="1"/>
            </p:cNvSpPr>
            <p:nvPr/>
          </p:nvSpPr>
          <p:spPr bwMode="auto">
            <a:xfrm>
              <a:off x="4032" y="7219"/>
              <a:ext cx="0" cy="576"/>
            </a:xfrm>
            <a:prstGeom prst="line">
              <a:avLst/>
            </a:prstGeom>
            <a:noFill/>
            <a:ln w="9525">
              <a:solidFill>
                <a:schemeClr val="tx2">
                  <a:lumMod val="90000"/>
                </a:schemeClr>
              </a:solidFill>
              <a:round/>
              <a:headEnd/>
              <a:tailEnd type="triangle" w="med" len="med"/>
            </a:ln>
          </p:spPr>
          <p:txBody>
            <a:bodyPr/>
            <a:lstStyle/>
            <a:p>
              <a:pPr>
                <a:defRPr/>
              </a:pPr>
              <a:endParaRPr lang="en-US"/>
            </a:p>
          </p:txBody>
        </p:sp>
        <p:sp>
          <p:nvSpPr>
            <p:cNvPr id="29707" name="AutoShape 11"/>
            <p:cNvSpPr>
              <a:spLocks noChangeArrowheads="1"/>
            </p:cNvSpPr>
            <p:nvPr/>
          </p:nvSpPr>
          <p:spPr bwMode="auto">
            <a:xfrm>
              <a:off x="2812" y="8946"/>
              <a:ext cx="2448" cy="1009"/>
            </a:xfrm>
            <a:prstGeom prst="flowChartDisplay">
              <a:avLst/>
            </a:prstGeom>
            <a:solidFill>
              <a:srgbClr val="CCFFFF">
                <a:alpha val="79999"/>
              </a:srgbClr>
            </a:solidFill>
            <a:ln w="9525">
              <a:solidFill>
                <a:srgbClr val="000000"/>
              </a:solidFill>
              <a:miter lim="800000"/>
              <a:headEnd/>
              <a:tailEnd/>
            </a:ln>
          </p:spPr>
          <p:txBody>
            <a:bodyPr/>
            <a:lstStyle/>
            <a:p>
              <a:pPr algn="ctr">
                <a:defRPr/>
              </a:pPr>
              <a:r>
                <a:rPr lang="en-US" sz="1400" b="1">
                  <a:solidFill>
                    <a:schemeClr val="bg2">
                      <a:lumMod val="65000"/>
                      <a:lumOff val="35000"/>
                    </a:schemeClr>
                  </a:solidFill>
                </a:rPr>
                <a:t>Print</a:t>
              </a:r>
            </a:p>
            <a:p>
              <a:pPr algn="ctr">
                <a:defRPr/>
              </a:pPr>
              <a:r>
                <a:rPr lang="en-US" sz="1400" b="1">
                  <a:solidFill>
                    <a:schemeClr val="bg2">
                      <a:lumMod val="65000"/>
                      <a:lumOff val="35000"/>
                    </a:schemeClr>
                  </a:solidFill>
                </a:rPr>
                <a:t>A</a:t>
              </a:r>
              <a:endParaRPr lang="en-US" sz="1400">
                <a:solidFill>
                  <a:schemeClr val="bg2">
                    <a:lumMod val="65000"/>
                    <a:lumOff val="35000"/>
                  </a:schemeClr>
                </a:solidFill>
              </a:endParaRPr>
            </a:p>
          </p:txBody>
        </p:sp>
        <p:sp>
          <p:nvSpPr>
            <p:cNvPr id="29708" name="AutoShape 12"/>
            <p:cNvSpPr>
              <a:spLocks noChangeArrowheads="1"/>
            </p:cNvSpPr>
            <p:nvPr/>
          </p:nvSpPr>
          <p:spPr bwMode="auto">
            <a:xfrm>
              <a:off x="3293" y="10512"/>
              <a:ext cx="1439" cy="595"/>
            </a:xfrm>
            <a:prstGeom prst="flowChartTerminator">
              <a:avLst/>
            </a:prstGeom>
            <a:solidFill>
              <a:srgbClr val="CCFFFF">
                <a:alpha val="79999"/>
              </a:srgbClr>
            </a:solidFill>
            <a:ln w="9525">
              <a:solidFill>
                <a:srgbClr val="000000"/>
              </a:solidFill>
              <a:miter lim="800000"/>
              <a:headEnd/>
              <a:tailEnd/>
            </a:ln>
          </p:spPr>
          <p:txBody>
            <a:bodyPr/>
            <a:lstStyle/>
            <a:p>
              <a:pPr algn="ctr">
                <a:defRPr/>
              </a:pPr>
              <a:r>
                <a:rPr lang="en-US" sz="1400" b="1">
                  <a:solidFill>
                    <a:schemeClr val="bg2">
                      <a:lumMod val="65000"/>
                      <a:lumOff val="35000"/>
                    </a:schemeClr>
                  </a:solidFill>
                </a:rPr>
                <a:t>STOP</a:t>
              </a:r>
              <a:endParaRPr lang="en-US" sz="1400">
                <a:solidFill>
                  <a:schemeClr val="bg2">
                    <a:lumMod val="65000"/>
                    <a:lumOff val="35000"/>
                  </a:schemeClr>
                </a:solidFill>
              </a:endParaRPr>
            </a:p>
          </p:txBody>
        </p:sp>
        <p:sp>
          <p:nvSpPr>
            <p:cNvPr id="29709" name="Line 13"/>
            <p:cNvSpPr>
              <a:spLocks noChangeShapeType="1"/>
            </p:cNvSpPr>
            <p:nvPr/>
          </p:nvSpPr>
          <p:spPr bwMode="auto">
            <a:xfrm>
              <a:off x="4032" y="8371"/>
              <a:ext cx="0" cy="576"/>
            </a:xfrm>
            <a:prstGeom prst="line">
              <a:avLst/>
            </a:prstGeom>
            <a:noFill/>
            <a:ln w="9525">
              <a:solidFill>
                <a:schemeClr val="tx2">
                  <a:lumMod val="90000"/>
                </a:schemeClr>
              </a:solidFill>
              <a:round/>
              <a:headEnd/>
              <a:tailEnd type="triangle" w="med" len="med"/>
            </a:ln>
          </p:spPr>
          <p:txBody>
            <a:bodyPr/>
            <a:lstStyle/>
            <a:p>
              <a:pPr>
                <a:defRPr/>
              </a:pPr>
              <a:endParaRPr lang="en-US"/>
            </a:p>
          </p:txBody>
        </p:sp>
        <p:sp>
          <p:nvSpPr>
            <p:cNvPr id="29710" name="Line 14"/>
            <p:cNvSpPr>
              <a:spLocks noChangeShapeType="1"/>
            </p:cNvSpPr>
            <p:nvPr/>
          </p:nvSpPr>
          <p:spPr bwMode="auto">
            <a:xfrm>
              <a:off x="4032" y="9956"/>
              <a:ext cx="0" cy="576"/>
            </a:xfrm>
            <a:prstGeom prst="line">
              <a:avLst/>
            </a:prstGeom>
            <a:noFill/>
            <a:ln w="9525">
              <a:solidFill>
                <a:schemeClr val="tx2">
                  <a:lumMod val="90000"/>
                </a:schemeClr>
              </a:solidFill>
              <a:round/>
              <a:headEnd/>
              <a:tailEnd type="triangle" w="med" len="med"/>
            </a:ln>
          </p:spPr>
          <p:txBody>
            <a:bodyPr/>
            <a:lstStyle/>
            <a:p>
              <a:pPr>
                <a:defRPr/>
              </a:pPr>
              <a:endParaRPr lang="en-US"/>
            </a:p>
          </p:txBody>
        </p:sp>
      </p:grpSp>
      <p:sp>
        <p:nvSpPr>
          <p:cNvPr id="38917" name="Slide Number Placeholder 1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33A7FF-A9C1-4269-8857-4A01FBA69A22}" type="slidenum">
              <a:rPr lang="en-US" altLang="en-US" sz="1400"/>
              <a:pPr/>
              <a:t>22</a:t>
            </a:fld>
            <a:endParaRPr lang="en-US" altLang="en-US" sz="140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US" altLang="en-US" smtClean="0"/>
              <a:t>Example 3 </a:t>
            </a:r>
          </a:p>
        </p:txBody>
      </p:sp>
      <p:sp>
        <p:nvSpPr>
          <p:cNvPr id="1029" name="Rectangle 3"/>
          <p:cNvSpPr>
            <a:spLocks noGrp="1" noChangeArrowheads="1"/>
          </p:cNvSpPr>
          <p:nvPr>
            <p:ph type="body" sz="half" idx="1"/>
          </p:nvPr>
        </p:nvSpPr>
        <p:spPr>
          <a:xfrm>
            <a:off x="457200" y="1981200"/>
            <a:ext cx="7848600" cy="3886200"/>
          </a:xfrm>
        </p:spPr>
        <p:txBody>
          <a:bodyPr/>
          <a:lstStyle/>
          <a:p>
            <a:pPr eaLnBrk="1" hangingPunct="1"/>
            <a:r>
              <a:rPr lang="en-US" altLang="en-US" sz="2800" dirty="0" smtClean="0"/>
              <a:t>Write an algorithm and draw a flowchart that will calculate the roots of a quadratic equation </a:t>
            </a:r>
          </a:p>
          <a:p>
            <a:pPr eaLnBrk="1" hangingPunct="1"/>
            <a:endParaRPr lang="en-US" altLang="en-US" sz="2800" dirty="0" smtClean="0"/>
          </a:p>
          <a:p>
            <a:pPr eaLnBrk="1" hangingPunct="1"/>
            <a:r>
              <a:rPr lang="en-US" altLang="en-US" sz="2800" dirty="0" smtClean="0"/>
              <a:t> Hint: </a:t>
            </a:r>
            <a:r>
              <a:rPr lang="en-US" altLang="en-US" sz="2800" b="1" dirty="0" smtClean="0"/>
              <a:t>d</a:t>
            </a:r>
            <a:r>
              <a:rPr lang="en-US" altLang="en-US" sz="2800" dirty="0" smtClean="0"/>
              <a:t> = </a:t>
            </a:r>
            <a:r>
              <a:rPr lang="en-US" altLang="en-US" sz="2800" dirty="0" err="1" smtClean="0"/>
              <a:t>sqrt</a:t>
            </a:r>
            <a:r>
              <a:rPr lang="en-US" altLang="en-US" sz="2800" dirty="0" smtClean="0"/>
              <a:t> (                  ), and the roots are:  </a:t>
            </a:r>
            <a:r>
              <a:rPr lang="en-US" altLang="en-US" sz="2800" b="1" i="1" dirty="0" smtClean="0"/>
              <a:t>x</a:t>
            </a:r>
            <a:r>
              <a:rPr lang="en-US" altLang="en-US" sz="2800" b="1" dirty="0" smtClean="0"/>
              <a:t>1</a:t>
            </a:r>
            <a:r>
              <a:rPr lang="en-US" altLang="en-US" sz="2800" dirty="0" smtClean="0"/>
              <a:t> = (–</a:t>
            </a:r>
            <a:r>
              <a:rPr lang="en-US" altLang="en-US" sz="2800" i="1" dirty="0" smtClean="0"/>
              <a:t>b</a:t>
            </a:r>
            <a:r>
              <a:rPr lang="en-US" altLang="en-US" sz="2800" dirty="0" smtClean="0"/>
              <a:t> + </a:t>
            </a:r>
            <a:r>
              <a:rPr lang="en-US" altLang="en-US" sz="2800" i="1" dirty="0" smtClean="0"/>
              <a:t>d</a:t>
            </a:r>
            <a:r>
              <a:rPr lang="en-US" altLang="en-US" sz="2800" dirty="0" smtClean="0"/>
              <a:t>)/2</a:t>
            </a:r>
            <a:r>
              <a:rPr lang="en-US" altLang="en-US" sz="2800" i="1" dirty="0" smtClean="0"/>
              <a:t>a</a:t>
            </a:r>
            <a:r>
              <a:rPr lang="en-US" altLang="en-US" sz="2800" dirty="0" smtClean="0"/>
              <a:t>   and </a:t>
            </a:r>
            <a:r>
              <a:rPr lang="en-US" altLang="en-US" sz="2800" b="1" i="1" dirty="0" smtClean="0"/>
              <a:t>x</a:t>
            </a:r>
            <a:r>
              <a:rPr lang="en-US" altLang="en-US" sz="2800" b="1" dirty="0" smtClean="0"/>
              <a:t>2</a:t>
            </a:r>
            <a:r>
              <a:rPr lang="en-US" altLang="en-US" sz="2800" dirty="0" smtClean="0"/>
              <a:t> = (–</a:t>
            </a:r>
            <a:r>
              <a:rPr lang="en-US" altLang="en-US" sz="2800" i="1" dirty="0" smtClean="0"/>
              <a:t>b</a:t>
            </a:r>
            <a:r>
              <a:rPr lang="en-US" altLang="en-US" sz="2800" dirty="0" smtClean="0"/>
              <a:t> – </a:t>
            </a:r>
            <a:r>
              <a:rPr lang="en-US" altLang="en-US" sz="2800" i="1" dirty="0" smtClean="0"/>
              <a:t>d</a:t>
            </a:r>
            <a:r>
              <a:rPr lang="en-US" altLang="en-US" sz="2800" dirty="0" smtClean="0"/>
              <a:t>)/2</a:t>
            </a:r>
            <a:r>
              <a:rPr lang="en-US" altLang="en-US" sz="2800" i="1" dirty="0" smtClean="0"/>
              <a:t>a</a:t>
            </a:r>
          </a:p>
        </p:txBody>
      </p:sp>
      <p:graphicFrame>
        <p:nvGraphicFramePr>
          <p:cNvPr id="1026" name="Object 6"/>
          <p:cNvGraphicFramePr>
            <a:graphicFrameLocks noGrp="1" noChangeAspect="1"/>
          </p:cNvGraphicFramePr>
          <p:nvPr>
            <p:ph sz="quarter" idx="2"/>
          </p:nvPr>
        </p:nvGraphicFramePr>
        <p:xfrm>
          <a:off x="914400" y="2895600"/>
          <a:ext cx="2209800" cy="465138"/>
        </p:xfrm>
        <a:graphic>
          <a:graphicData uri="http://schemas.openxmlformats.org/presentationml/2006/ole">
            <mc:AlternateContent xmlns:mc="http://schemas.openxmlformats.org/markup-compatibility/2006">
              <mc:Choice xmlns:v="urn:schemas-microsoft-com:vml" Requires="v">
                <p:oleObj spid="_x0000_s1038" name="Equation" r:id="rId3" imgW="965200" imgH="203200" progId="Equation.DSMT4">
                  <p:embed/>
                </p:oleObj>
              </mc:Choice>
              <mc:Fallback>
                <p:oleObj name="Equation" r:id="rId3" imgW="965200" imgH="203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895600"/>
                        <a:ext cx="2209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Rectangle 9"/>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graphicFrame>
        <p:nvGraphicFramePr>
          <p:cNvPr id="1027" name="Object 12"/>
          <p:cNvGraphicFramePr>
            <a:graphicFrameLocks noGrp="1" noChangeAspect="1"/>
          </p:cNvGraphicFramePr>
          <p:nvPr>
            <p:ph sz="quarter" idx="3"/>
          </p:nvPr>
        </p:nvGraphicFramePr>
        <p:xfrm>
          <a:off x="3352800" y="3429000"/>
          <a:ext cx="1344613" cy="500063"/>
        </p:xfrm>
        <a:graphic>
          <a:graphicData uri="http://schemas.openxmlformats.org/presentationml/2006/ole">
            <mc:AlternateContent xmlns:mc="http://schemas.openxmlformats.org/markup-compatibility/2006">
              <mc:Choice xmlns:v="urn:schemas-microsoft-com:vml" Requires="v">
                <p:oleObj spid="_x0000_s1039" name="Equation" r:id="rId5" imgW="545626" imgH="203024" progId="Equation.DSMT4">
                  <p:embed/>
                </p:oleObj>
              </mc:Choice>
              <mc:Fallback>
                <p:oleObj name="Equation" r:id="rId5" imgW="545626" imgH="203024"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429000"/>
                        <a:ext cx="1344613"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1" name="Slide Number Placeholder 8"/>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B38151-1183-40CF-83C4-2A523C477352}" type="slidenum">
              <a:rPr lang="en-US" altLang="en-US" sz="1400"/>
              <a:pPr/>
              <a:t>23</a:t>
            </a:fld>
            <a:endParaRPr lang="en-US" altLang="en-US" sz="140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Example 3</a:t>
            </a:r>
          </a:p>
        </p:txBody>
      </p:sp>
      <p:sp>
        <p:nvSpPr>
          <p:cNvPr id="39939"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b="1" smtClean="0"/>
              <a:t>Pseudocode</a:t>
            </a:r>
            <a:r>
              <a:rPr lang="en-US" altLang="en-US" smtClean="0"/>
              <a:t>: </a:t>
            </a:r>
          </a:p>
          <a:p>
            <a:pPr eaLnBrk="1" hangingPunct="1">
              <a:lnSpc>
                <a:spcPct val="90000"/>
              </a:lnSpc>
            </a:pPr>
            <a:r>
              <a:rPr lang="en-US" altLang="en-US" i="1" smtClean="0"/>
              <a:t>Input the coefficients (a, b, c) of the quadratic equation</a:t>
            </a:r>
          </a:p>
          <a:p>
            <a:pPr eaLnBrk="1" hangingPunct="1">
              <a:lnSpc>
                <a:spcPct val="90000"/>
              </a:lnSpc>
            </a:pPr>
            <a:r>
              <a:rPr lang="en-US" altLang="en-US" i="1" smtClean="0"/>
              <a:t>Calculate </a:t>
            </a:r>
            <a:r>
              <a:rPr lang="en-US" altLang="en-US" b="1" smtClean="0"/>
              <a:t>d</a:t>
            </a:r>
          </a:p>
          <a:p>
            <a:pPr eaLnBrk="1" hangingPunct="1">
              <a:lnSpc>
                <a:spcPct val="90000"/>
              </a:lnSpc>
            </a:pPr>
            <a:r>
              <a:rPr lang="en-US" altLang="en-US" i="1" smtClean="0"/>
              <a:t>Calculate  </a:t>
            </a:r>
            <a:r>
              <a:rPr lang="en-US" altLang="en-US" b="1" i="1" smtClean="0"/>
              <a:t>x</a:t>
            </a:r>
            <a:r>
              <a:rPr lang="en-US" altLang="en-US" b="1" smtClean="0"/>
              <a:t>1</a:t>
            </a:r>
            <a:endParaRPr lang="en-US" altLang="en-US" b="1" i="1" smtClean="0"/>
          </a:p>
          <a:p>
            <a:pPr eaLnBrk="1" hangingPunct="1">
              <a:lnSpc>
                <a:spcPct val="90000"/>
              </a:lnSpc>
            </a:pPr>
            <a:r>
              <a:rPr lang="en-US" altLang="en-US" i="1" smtClean="0"/>
              <a:t>Calculate </a:t>
            </a:r>
            <a:r>
              <a:rPr lang="en-US" altLang="en-US" b="1" smtClean="0"/>
              <a:t>x2</a:t>
            </a:r>
            <a:endParaRPr lang="en-US" altLang="en-US" b="1" i="1" smtClean="0"/>
          </a:p>
          <a:p>
            <a:pPr eaLnBrk="1" hangingPunct="1">
              <a:lnSpc>
                <a:spcPct val="90000"/>
              </a:lnSpc>
            </a:pPr>
            <a:r>
              <a:rPr lang="en-US" altLang="en-US" i="1" smtClean="0"/>
              <a:t>Print </a:t>
            </a:r>
            <a:r>
              <a:rPr lang="en-US" altLang="en-US" smtClean="0"/>
              <a:t>x</a:t>
            </a:r>
            <a:r>
              <a:rPr lang="en-US" altLang="en-US" i="1" smtClean="0"/>
              <a:t>1 and </a:t>
            </a:r>
            <a:r>
              <a:rPr lang="en-US" altLang="en-US" smtClean="0"/>
              <a:t>x2</a:t>
            </a:r>
          </a:p>
        </p:txBody>
      </p:sp>
      <p:sp>
        <p:nvSpPr>
          <p:cNvPr id="3994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3B8712-484E-4AC3-9B40-E6F5EC7389D3}" type="slidenum">
              <a:rPr lang="en-US" altLang="en-US" sz="1400"/>
              <a:pPr/>
              <a:t>24</a:t>
            </a:fld>
            <a:endParaRPr lang="en-US" altLang="en-US" sz="140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en-US" smtClean="0"/>
              <a:t>Example 3</a:t>
            </a:r>
          </a:p>
        </p:txBody>
      </p:sp>
      <p:sp>
        <p:nvSpPr>
          <p:cNvPr id="2052" name="Rectangle 3"/>
          <p:cNvSpPr>
            <a:spLocks noGrp="1" noChangeArrowheads="1"/>
          </p:cNvSpPr>
          <p:nvPr>
            <p:ph type="body" sz="half" idx="1"/>
          </p:nvPr>
        </p:nvSpPr>
        <p:spPr>
          <a:xfrm>
            <a:off x="457200" y="1981200"/>
            <a:ext cx="5715000" cy="3886200"/>
          </a:xfrm>
        </p:spPr>
        <p:txBody>
          <a:bodyPr/>
          <a:lstStyle/>
          <a:p>
            <a:pPr eaLnBrk="1" hangingPunct="1"/>
            <a:r>
              <a:rPr lang="en-US" altLang="en-US" sz="2800" b="1" smtClean="0"/>
              <a:t>Algorithm</a:t>
            </a:r>
            <a:r>
              <a:rPr lang="en-US" altLang="en-US" sz="2800" smtClean="0"/>
              <a:t>: </a:t>
            </a:r>
          </a:p>
          <a:p>
            <a:pPr eaLnBrk="1" hangingPunct="1"/>
            <a:r>
              <a:rPr lang="en-US" altLang="en-US" sz="2000" smtClean="0"/>
              <a:t>Step 1: 	Input a, b, c</a:t>
            </a:r>
          </a:p>
          <a:p>
            <a:pPr eaLnBrk="1" hangingPunct="1"/>
            <a:r>
              <a:rPr lang="en-US" altLang="en-US" sz="2000" smtClean="0"/>
              <a:t>Step 2: 	</a:t>
            </a:r>
            <a:r>
              <a:rPr lang="en-US" altLang="en-US" sz="2000" i="1" smtClean="0"/>
              <a:t>d</a:t>
            </a:r>
            <a:r>
              <a:rPr lang="en-US" altLang="en-US" sz="2000" smtClean="0"/>
              <a:t> </a:t>
            </a:r>
            <a:r>
              <a:rPr lang="en-US" altLang="en-US" sz="2000" smtClean="0">
                <a:sym typeface="Symbol" panose="05050102010706020507" pitchFamily="18" charset="2"/>
              </a:rPr>
              <a:t></a:t>
            </a:r>
            <a:r>
              <a:rPr lang="en-US" altLang="en-US" sz="2000" smtClean="0"/>
              <a:t> sqrt (                              )</a:t>
            </a:r>
          </a:p>
          <a:p>
            <a:pPr eaLnBrk="1" hangingPunct="1"/>
            <a:r>
              <a:rPr lang="en-US" altLang="en-US" sz="2000" smtClean="0"/>
              <a:t>Step 3: 	</a:t>
            </a:r>
            <a:r>
              <a:rPr lang="en-US" altLang="en-US" sz="2000" i="1" smtClean="0"/>
              <a:t>x</a:t>
            </a:r>
            <a:r>
              <a:rPr lang="en-US" altLang="en-US" sz="2000" smtClean="0"/>
              <a:t>1 </a:t>
            </a:r>
            <a:r>
              <a:rPr lang="en-US" altLang="en-US" sz="2000" smtClean="0">
                <a:sym typeface="Symbol" panose="05050102010706020507" pitchFamily="18" charset="2"/>
              </a:rPr>
              <a:t></a:t>
            </a:r>
            <a:r>
              <a:rPr lang="en-US" altLang="en-US" sz="2000" smtClean="0"/>
              <a:t> (–</a:t>
            </a:r>
            <a:r>
              <a:rPr lang="en-US" altLang="en-US" sz="2000" i="1" smtClean="0"/>
              <a:t>b</a:t>
            </a:r>
            <a:r>
              <a:rPr lang="en-US" altLang="en-US" sz="2000" smtClean="0"/>
              <a:t> + </a:t>
            </a:r>
            <a:r>
              <a:rPr lang="en-US" altLang="en-US" sz="2000" i="1" smtClean="0"/>
              <a:t>d</a:t>
            </a:r>
            <a:r>
              <a:rPr lang="en-US" altLang="en-US" sz="2000" smtClean="0"/>
              <a:t>) / (2 x </a:t>
            </a:r>
            <a:r>
              <a:rPr lang="en-US" altLang="en-US" sz="2000" i="1" smtClean="0"/>
              <a:t>a</a:t>
            </a:r>
            <a:r>
              <a:rPr lang="en-US" altLang="en-US" sz="2000" smtClean="0"/>
              <a:t>)</a:t>
            </a:r>
          </a:p>
          <a:p>
            <a:pPr eaLnBrk="1" hangingPunct="1"/>
            <a:r>
              <a:rPr lang="en-US" altLang="en-US" sz="2000" smtClean="0"/>
              <a:t>Step 4: 	</a:t>
            </a:r>
            <a:r>
              <a:rPr lang="en-US" altLang="en-US" sz="2000" i="1" smtClean="0"/>
              <a:t>x</a:t>
            </a:r>
            <a:r>
              <a:rPr lang="en-US" altLang="en-US" sz="2000" smtClean="0"/>
              <a:t>2 </a:t>
            </a:r>
            <a:r>
              <a:rPr lang="en-US" altLang="en-US" sz="2000" smtClean="0">
                <a:sym typeface="Symbol" panose="05050102010706020507" pitchFamily="18" charset="2"/>
              </a:rPr>
              <a:t></a:t>
            </a:r>
            <a:r>
              <a:rPr lang="en-US" altLang="en-US" sz="2000" smtClean="0"/>
              <a:t> (–</a:t>
            </a:r>
            <a:r>
              <a:rPr lang="en-US" altLang="en-US" sz="2000" i="1" smtClean="0"/>
              <a:t>b</a:t>
            </a:r>
            <a:r>
              <a:rPr lang="en-US" altLang="en-US" sz="2000" smtClean="0"/>
              <a:t> – </a:t>
            </a:r>
            <a:r>
              <a:rPr lang="en-US" altLang="en-US" sz="2000" i="1" smtClean="0"/>
              <a:t>d</a:t>
            </a:r>
            <a:r>
              <a:rPr lang="en-US" altLang="en-US" sz="2000" smtClean="0"/>
              <a:t>) / (2 x </a:t>
            </a:r>
            <a:r>
              <a:rPr lang="en-US" altLang="en-US" sz="2000" i="1" smtClean="0"/>
              <a:t>a</a:t>
            </a:r>
            <a:r>
              <a:rPr lang="en-US" altLang="en-US" sz="2000" smtClean="0"/>
              <a:t>)</a:t>
            </a:r>
          </a:p>
          <a:p>
            <a:pPr eaLnBrk="1" hangingPunct="1"/>
            <a:r>
              <a:rPr lang="en-US" altLang="en-US" sz="2000" smtClean="0"/>
              <a:t>Step 5: 	Print </a:t>
            </a:r>
            <a:r>
              <a:rPr lang="en-US" altLang="en-US" sz="2000" i="1" smtClean="0"/>
              <a:t>x</a:t>
            </a:r>
            <a:r>
              <a:rPr lang="en-US" altLang="en-US" sz="2000" smtClean="0"/>
              <a:t>1, </a:t>
            </a:r>
            <a:r>
              <a:rPr lang="en-US" altLang="en-US" sz="2000" i="1" smtClean="0"/>
              <a:t>x</a:t>
            </a:r>
            <a:r>
              <a:rPr lang="en-US" altLang="en-US" sz="2000" smtClean="0"/>
              <a:t>2</a:t>
            </a:r>
          </a:p>
          <a:p>
            <a:pPr eaLnBrk="1" hangingPunct="1"/>
            <a:endParaRPr lang="en-US" altLang="en-US" sz="2000" smtClean="0"/>
          </a:p>
        </p:txBody>
      </p:sp>
      <p:grpSp>
        <p:nvGrpSpPr>
          <p:cNvPr id="2053" name="Group 4"/>
          <p:cNvGrpSpPr>
            <a:grpSpLocks/>
          </p:cNvGrpSpPr>
          <p:nvPr/>
        </p:nvGrpSpPr>
        <p:grpSpPr bwMode="auto">
          <a:xfrm>
            <a:off x="5943600" y="1066800"/>
            <a:ext cx="2743200" cy="5026025"/>
            <a:chOff x="2467" y="7593"/>
            <a:chExt cx="3168" cy="6589"/>
          </a:xfrm>
        </p:grpSpPr>
        <p:sp>
          <p:nvSpPr>
            <p:cNvPr id="3079" name="AutoShape 5"/>
            <p:cNvSpPr>
              <a:spLocks noChangeArrowheads="1"/>
            </p:cNvSpPr>
            <p:nvPr/>
          </p:nvSpPr>
          <p:spPr bwMode="auto">
            <a:xfrm>
              <a:off x="3347" y="7593"/>
              <a:ext cx="1439" cy="576"/>
            </a:xfrm>
            <a:prstGeom prst="flowChartTerminator">
              <a:avLst/>
            </a:prstGeom>
            <a:solidFill>
              <a:srgbClr val="FFFFFF"/>
            </a:solidFill>
            <a:ln w="9525">
              <a:solidFill>
                <a:srgbClr val="000000"/>
              </a:solidFill>
              <a:miter lim="800000"/>
              <a:headEnd/>
              <a:tailEnd/>
            </a:ln>
          </p:spPr>
          <p:txBody>
            <a:bodyPr/>
            <a:lstStyle/>
            <a:p>
              <a:pPr>
                <a:defRPr/>
              </a:pPr>
              <a:r>
                <a:rPr lang="en-US" sz="1400" b="1" dirty="0">
                  <a:solidFill>
                    <a:schemeClr val="bg2">
                      <a:lumMod val="65000"/>
                      <a:lumOff val="35000"/>
                    </a:schemeClr>
                  </a:solidFill>
                </a:rPr>
                <a:t>START</a:t>
              </a:r>
              <a:endParaRPr lang="en-US" sz="1400" dirty="0">
                <a:solidFill>
                  <a:schemeClr val="bg2">
                    <a:lumMod val="65000"/>
                    <a:lumOff val="35000"/>
                  </a:schemeClr>
                </a:solidFill>
              </a:endParaRPr>
            </a:p>
          </p:txBody>
        </p:sp>
        <p:sp>
          <p:nvSpPr>
            <p:cNvPr id="2056" name="Line 6"/>
            <p:cNvSpPr>
              <a:spLocks noChangeShapeType="1"/>
            </p:cNvSpPr>
            <p:nvPr/>
          </p:nvSpPr>
          <p:spPr bwMode="auto">
            <a:xfrm>
              <a:off x="4051" y="8193"/>
              <a:ext cx="0" cy="359"/>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081" name="AutoShape 7"/>
            <p:cNvSpPr>
              <a:spLocks noChangeArrowheads="1"/>
            </p:cNvSpPr>
            <p:nvPr/>
          </p:nvSpPr>
          <p:spPr bwMode="auto">
            <a:xfrm>
              <a:off x="2467" y="8592"/>
              <a:ext cx="3168" cy="685"/>
            </a:xfrm>
            <a:prstGeom prst="flowChartInputOutput">
              <a:avLst/>
            </a:prstGeom>
            <a:solidFill>
              <a:srgbClr val="FFFFFF"/>
            </a:solidFill>
            <a:ln w="9525">
              <a:solidFill>
                <a:srgbClr val="000000"/>
              </a:solidFill>
              <a:miter lim="800000"/>
              <a:headEnd/>
              <a:tailEnd/>
            </a:ln>
          </p:spPr>
          <p:txBody>
            <a:bodyPr/>
            <a:lstStyle/>
            <a:p>
              <a:pPr algn="ctr">
                <a:defRPr/>
              </a:pPr>
              <a:r>
                <a:rPr lang="en-US" sz="1400" b="1">
                  <a:solidFill>
                    <a:schemeClr val="bg2">
                      <a:lumMod val="65000"/>
                      <a:lumOff val="35000"/>
                    </a:schemeClr>
                  </a:solidFill>
                </a:rPr>
                <a:t>Input</a:t>
              </a:r>
            </a:p>
            <a:p>
              <a:pPr algn="ctr">
                <a:defRPr/>
              </a:pPr>
              <a:r>
                <a:rPr lang="en-US" sz="1400" b="1">
                  <a:solidFill>
                    <a:schemeClr val="bg2">
                      <a:lumMod val="65000"/>
                      <a:lumOff val="35000"/>
                    </a:schemeClr>
                  </a:solidFill>
                </a:rPr>
                <a:t>a, b, c</a:t>
              </a:r>
              <a:endParaRPr lang="en-US" sz="1400">
                <a:solidFill>
                  <a:schemeClr val="bg2">
                    <a:lumMod val="65000"/>
                    <a:lumOff val="35000"/>
                  </a:schemeClr>
                </a:solidFill>
              </a:endParaRPr>
            </a:p>
          </p:txBody>
        </p:sp>
        <p:sp>
          <p:nvSpPr>
            <p:cNvPr id="3082" name="AutoShape 8"/>
            <p:cNvSpPr>
              <a:spLocks noChangeArrowheads="1"/>
            </p:cNvSpPr>
            <p:nvPr/>
          </p:nvSpPr>
          <p:spPr bwMode="auto">
            <a:xfrm>
              <a:off x="2553" y="9591"/>
              <a:ext cx="2937" cy="601"/>
            </a:xfrm>
            <a:prstGeom prst="flowChartProcess">
              <a:avLst/>
            </a:prstGeom>
            <a:solidFill>
              <a:srgbClr val="FFFFFF"/>
            </a:solidFill>
            <a:ln w="9525">
              <a:solidFill>
                <a:srgbClr val="000000"/>
              </a:solidFill>
              <a:miter lim="800000"/>
              <a:headEnd/>
              <a:tailEnd/>
            </a:ln>
          </p:spPr>
          <p:txBody>
            <a:bodyPr/>
            <a:lstStyle/>
            <a:p>
              <a:pPr algn="ctr">
                <a:defRPr/>
              </a:pPr>
              <a:r>
                <a:rPr lang="en-US" sz="1400" b="1" dirty="0">
                  <a:solidFill>
                    <a:schemeClr val="bg2">
                      <a:lumMod val="65000"/>
                      <a:lumOff val="35000"/>
                    </a:schemeClr>
                  </a:solidFill>
                </a:rPr>
                <a:t>d </a:t>
              </a:r>
              <a:r>
                <a:rPr lang="en-US" dirty="0">
                  <a:solidFill>
                    <a:schemeClr val="bg2">
                      <a:lumMod val="65000"/>
                      <a:lumOff val="35000"/>
                    </a:schemeClr>
                  </a:solidFill>
                  <a:sym typeface="Symbol" pitchFamily="18" charset="2"/>
                </a:rPr>
                <a:t></a:t>
              </a:r>
              <a:r>
                <a:rPr lang="en-US" dirty="0">
                  <a:solidFill>
                    <a:schemeClr val="bg2">
                      <a:lumMod val="65000"/>
                      <a:lumOff val="35000"/>
                    </a:schemeClr>
                  </a:solidFill>
                </a:rPr>
                <a:t> </a:t>
              </a:r>
              <a:r>
                <a:rPr lang="en-US" sz="1400" b="1" dirty="0" err="1">
                  <a:solidFill>
                    <a:schemeClr val="bg2">
                      <a:lumMod val="65000"/>
                      <a:lumOff val="35000"/>
                    </a:schemeClr>
                  </a:solidFill>
                </a:rPr>
                <a:t>sqrt</a:t>
              </a:r>
              <a:r>
                <a:rPr lang="en-US" sz="1400" b="1" dirty="0">
                  <a:solidFill>
                    <a:schemeClr val="bg2">
                      <a:lumMod val="65000"/>
                      <a:lumOff val="35000"/>
                    </a:schemeClr>
                  </a:solidFill>
                </a:rPr>
                <a:t>(</a:t>
              </a:r>
              <a:r>
                <a:rPr lang="en-US" sz="1400" b="1" i="1" dirty="0">
                  <a:solidFill>
                    <a:schemeClr val="bg2">
                      <a:lumMod val="65000"/>
                      <a:lumOff val="35000"/>
                    </a:schemeClr>
                  </a:solidFill>
                </a:rPr>
                <a:t>b x b</a:t>
              </a:r>
              <a:r>
                <a:rPr lang="en-US" sz="1400" b="1" dirty="0">
                  <a:solidFill>
                    <a:schemeClr val="bg2">
                      <a:lumMod val="65000"/>
                      <a:lumOff val="35000"/>
                    </a:schemeClr>
                  </a:solidFill>
                </a:rPr>
                <a:t> – 4 x </a:t>
              </a:r>
              <a:r>
                <a:rPr lang="en-US" sz="1400" b="1" i="1" dirty="0">
                  <a:solidFill>
                    <a:schemeClr val="bg2">
                      <a:lumMod val="65000"/>
                      <a:lumOff val="35000"/>
                    </a:schemeClr>
                  </a:solidFill>
                </a:rPr>
                <a:t>a </a:t>
              </a:r>
              <a:r>
                <a:rPr lang="en-US" sz="1400" b="1" dirty="0">
                  <a:solidFill>
                    <a:schemeClr val="bg2">
                      <a:lumMod val="65000"/>
                      <a:lumOff val="35000"/>
                    </a:schemeClr>
                  </a:solidFill>
                </a:rPr>
                <a:t>x</a:t>
              </a:r>
              <a:r>
                <a:rPr lang="en-US" sz="1400" b="1" i="1" dirty="0">
                  <a:solidFill>
                    <a:schemeClr val="bg2">
                      <a:lumMod val="65000"/>
                      <a:lumOff val="35000"/>
                    </a:schemeClr>
                  </a:solidFill>
                </a:rPr>
                <a:t> c</a:t>
              </a:r>
              <a:r>
                <a:rPr lang="en-US" sz="1400" b="1" dirty="0">
                  <a:solidFill>
                    <a:schemeClr val="bg2">
                      <a:lumMod val="65000"/>
                      <a:lumOff val="35000"/>
                    </a:schemeClr>
                  </a:solidFill>
                </a:rPr>
                <a:t>)</a:t>
              </a:r>
              <a:endParaRPr lang="en-US" sz="1400" b="1" dirty="0">
                <a:solidFill>
                  <a:schemeClr val="bg2">
                    <a:lumMod val="65000"/>
                    <a:lumOff val="35000"/>
                  </a:schemeClr>
                </a:solidFill>
                <a:latin typeface="TimesNewRomanPSMT" charset="0"/>
              </a:endParaRPr>
            </a:p>
            <a:p>
              <a:pPr>
                <a:defRPr/>
              </a:pPr>
              <a:endParaRPr lang="en-US" sz="1400" dirty="0"/>
            </a:p>
          </p:txBody>
        </p:sp>
        <p:sp>
          <p:nvSpPr>
            <p:cNvPr id="3083" name="AutoShape 9"/>
            <p:cNvSpPr>
              <a:spLocks noChangeArrowheads="1"/>
            </p:cNvSpPr>
            <p:nvPr/>
          </p:nvSpPr>
          <p:spPr bwMode="auto">
            <a:xfrm>
              <a:off x="2819" y="12388"/>
              <a:ext cx="2448" cy="837"/>
            </a:xfrm>
            <a:prstGeom prst="flowChartDisplay">
              <a:avLst/>
            </a:prstGeom>
            <a:solidFill>
              <a:srgbClr val="FFFFFF"/>
            </a:solidFill>
            <a:ln w="9525">
              <a:solidFill>
                <a:srgbClr val="000000"/>
              </a:solidFill>
              <a:miter lim="800000"/>
              <a:headEnd/>
              <a:tailEnd/>
            </a:ln>
          </p:spPr>
          <p:txBody>
            <a:bodyPr/>
            <a:lstStyle/>
            <a:p>
              <a:pPr algn="ctr">
                <a:defRPr/>
              </a:pPr>
              <a:r>
                <a:rPr lang="en-US" sz="1400" b="1">
                  <a:solidFill>
                    <a:schemeClr val="bg2">
                      <a:lumMod val="65000"/>
                      <a:lumOff val="35000"/>
                    </a:schemeClr>
                  </a:solidFill>
                </a:rPr>
                <a:t>Print</a:t>
              </a:r>
            </a:p>
            <a:p>
              <a:pPr algn="ctr">
                <a:defRPr/>
              </a:pPr>
              <a:r>
                <a:rPr lang="en-US" sz="1400" b="1" i="1">
                  <a:solidFill>
                    <a:schemeClr val="bg2">
                      <a:lumMod val="65000"/>
                      <a:lumOff val="35000"/>
                    </a:schemeClr>
                  </a:solidFill>
                </a:rPr>
                <a:t>x</a:t>
              </a:r>
              <a:r>
                <a:rPr lang="en-US" sz="1400" b="1" baseline="-25000">
                  <a:solidFill>
                    <a:schemeClr val="bg2">
                      <a:lumMod val="65000"/>
                      <a:lumOff val="35000"/>
                    </a:schemeClr>
                  </a:solidFill>
                </a:rPr>
                <a:t>1</a:t>
              </a:r>
              <a:r>
                <a:rPr lang="en-US" sz="1400" b="1">
                  <a:solidFill>
                    <a:schemeClr val="bg2">
                      <a:lumMod val="65000"/>
                      <a:lumOff val="35000"/>
                    </a:schemeClr>
                  </a:solidFill>
                </a:rPr>
                <a:t> ,</a:t>
              </a:r>
              <a:r>
                <a:rPr lang="en-US" sz="1400" b="1" i="1">
                  <a:solidFill>
                    <a:schemeClr val="bg2">
                      <a:lumMod val="65000"/>
                      <a:lumOff val="35000"/>
                    </a:schemeClr>
                  </a:solidFill>
                </a:rPr>
                <a:t>x</a:t>
              </a:r>
              <a:r>
                <a:rPr lang="en-US" sz="1400" b="1" baseline="-25000">
                  <a:solidFill>
                    <a:schemeClr val="bg2">
                      <a:lumMod val="65000"/>
                      <a:lumOff val="35000"/>
                    </a:schemeClr>
                  </a:solidFill>
                </a:rPr>
                <a:t>2</a:t>
              </a:r>
              <a:r>
                <a:rPr lang="en-US" sz="1400" b="1">
                  <a:solidFill>
                    <a:schemeClr val="bg2">
                      <a:lumMod val="65000"/>
                      <a:lumOff val="35000"/>
                    </a:schemeClr>
                  </a:solidFill>
                </a:rPr>
                <a:t> </a:t>
              </a:r>
              <a:endParaRPr lang="en-US" sz="1400">
                <a:solidFill>
                  <a:schemeClr val="bg2">
                    <a:lumMod val="65000"/>
                    <a:lumOff val="35000"/>
                  </a:schemeClr>
                </a:solidFill>
              </a:endParaRPr>
            </a:p>
          </p:txBody>
        </p:sp>
        <p:sp>
          <p:nvSpPr>
            <p:cNvPr id="3084" name="AutoShape 10"/>
            <p:cNvSpPr>
              <a:spLocks noChangeArrowheads="1"/>
            </p:cNvSpPr>
            <p:nvPr/>
          </p:nvSpPr>
          <p:spPr bwMode="auto">
            <a:xfrm>
              <a:off x="3259" y="13587"/>
              <a:ext cx="1439" cy="595"/>
            </a:xfrm>
            <a:prstGeom prst="flowChartTerminator">
              <a:avLst/>
            </a:prstGeom>
            <a:solidFill>
              <a:srgbClr val="FFFFFF"/>
            </a:solidFill>
            <a:ln w="9525">
              <a:solidFill>
                <a:srgbClr val="000000"/>
              </a:solidFill>
              <a:miter lim="800000"/>
              <a:headEnd/>
              <a:tailEnd/>
            </a:ln>
          </p:spPr>
          <p:txBody>
            <a:bodyPr/>
            <a:lstStyle/>
            <a:p>
              <a:pPr algn="ctr">
                <a:defRPr/>
              </a:pPr>
              <a:r>
                <a:rPr lang="en-US" sz="1400" b="1">
                  <a:solidFill>
                    <a:schemeClr val="bg2">
                      <a:lumMod val="65000"/>
                      <a:lumOff val="35000"/>
                    </a:schemeClr>
                  </a:solidFill>
                </a:rPr>
                <a:t>STOP</a:t>
              </a:r>
              <a:endParaRPr lang="en-US" sz="1400">
                <a:solidFill>
                  <a:schemeClr val="bg2">
                    <a:lumMod val="65000"/>
                    <a:lumOff val="35000"/>
                  </a:schemeClr>
                </a:solidFill>
              </a:endParaRPr>
            </a:p>
          </p:txBody>
        </p:sp>
        <p:sp>
          <p:nvSpPr>
            <p:cNvPr id="2061" name="Line 11"/>
            <p:cNvSpPr>
              <a:spLocks noChangeShapeType="1"/>
            </p:cNvSpPr>
            <p:nvPr/>
          </p:nvSpPr>
          <p:spPr bwMode="auto">
            <a:xfrm>
              <a:off x="4051" y="9291"/>
              <a:ext cx="0" cy="359"/>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086" name="AutoShape 12"/>
            <p:cNvSpPr>
              <a:spLocks noChangeArrowheads="1"/>
            </p:cNvSpPr>
            <p:nvPr/>
          </p:nvSpPr>
          <p:spPr bwMode="auto">
            <a:xfrm>
              <a:off x="2562" y="10490"/>
              <a:ext cx="2937" cy="622"/>
            </a:xfrm>
            <a:prstGeom prst="flowChartProcess">
              <a:avLst/>
            </a:prstGeom>
            <a:solidFill>
              <a:srgbClr val="FFFFFF"/>
            </a:solidFill>
            <a:ln w="9525">
              <a:solidFill>
                <a:srgbClr val="000000"/>
              </a:solidFill>
              <a:miter lim="800000"/>
              <a:headEnd/>
              <a:tailEnd/>
            </a:ln>
          </p:spPr>
          <p:txBody>
            <a:bodyPr/>
            <a:lstStyle/>
            <a:p>
              <a:pPr algn="ctr">
                <a:defRPr/>
              </a:pPr>
              <a:r>
                <a:rPr lang="en-US" sz="1400" b="1" i="1" dirty="0">
                  <a:solidFill>
                    <a:schemeClr val="bg2">
                      <a:lumMod val="65000"/>
                      <a:lumOff val="35000"/>
                    </a:schemeClr>
                  </a:solidFill>
                </a:rPr>
                <a:t>x</a:t>
              </a:r>
              <a:r>
                <a:rPr lang="en-US" sz="1400" b="1" baseline="-25000" dirty="0">
                  <a:solidFill>
                    <a:schemeClr val="bg2">
                      <a:lumMod val="65000"/>
                      <a:lumOff val="35000"/>
                    </a:schemeClr>
                  </a:solidFill>
                </a:rPr>
                <a:t>1</a:t>
              </a:r>
              <a:r>
                <a:rPr lang="en-US" sz="1400" b="1" dirty="0">
                  <a:solidFill>
                    <a:schemeClr val="bg2">
                      <a:lumMod val="65000"/>
                      <a:lumOff val="35000"/>
                    </a:schemeClr>
                  </a:solidFill>
                </a:rPr>
                <a:t> </a:t>
              </a:r>
              <a:r>
                <a:rPr lang="en-US" dirty="0">
                  <a:solidFill>
                    <a:schemeClr val="bg2">
                      <a:lumMod val="65000"/>
                      <a:lumOff val="35000"/>
                    </a:schemeClr>
                  </a:solidFill>
                  <a:sym typeface="Symbol" pitchFamily="18" charset="2"/>
                </a:rPr>
                <a:t></a:t>
              </a:r>
              <a:r>
                <a:rPr lang="en-US" sz="1400" b="1" dirty="0">
                  <a:solidFill>
                    <a:schemeClr val="bg2">
                      <a:lumMod val="65000"/>
                      <a:lumOff val="35000"/>
                    </a:schemeClr>
                  </a:solidFill>
                </a:rPr>
                <a:t>(–</a:t>
              </a:r>
              <a:r>
                <a:rPr lang="en-US" sz="1400" b="1" i="1" dirty="0">
                  <a:solidFill>
                    <a:schemeClr val="bg2">
                      <a:lumMod val="65000"/>
                      <a:lumOff val="35000"/>
                    </a:schemeClr>
                  </a:solidFill>
                </a:rPr>
                <a:t>b</a:t>
              </a:r>
              <a:r>
                <a:rPr lang="en-US" sz="1400" b="1" dirty="0">
                  <a:solidFill>
                    <a:schemeClr val="bg2">
                      <a:lumMod val="65000"/>
                      <a:lumOff val="35000"/>
                    </a:schemeClr>
                  </a:solidFill>
                </a:rPr>
                <a:t> + </a:t>
              </a:r>
              <a:r>
                <a:rPr lang="en-US" sz="1400" b="1" i="1" dirty="0">
                  <a:solidFill>
                    <a:schemeClr val="bg2">
                      <a:lumMod val="65000"/>
                      <a:lumOff val="35000"/>
                    </a:schemeClr>
                  </a:solidFill>
                </a:rPr>
                <a:t>d</a:t>
              </a:r>
              <a:r>
                <a:rPr lang="en-US" sz="1400" b="1" dirty="0">
                  <a:solidFill>
                    <a:schemeClr val="bg2">
                      <a:lumMod val="65000"/>
                      <a:lumOff val="35000"/>
                    </a:schemeClr>
                  </a:solidFill>
                </a:rPr>
                <a:t>) / (2 x </a:t>
              </a:r>
              <a:r>
                <a:rPr lang="en-US" sz="1400" b="1" i="1" dirty="0">
                  <a:solidFill>
                    <a:schemeClr val="bg2">
                      <a:lumMod val="65000"/>
                      <a:lumOff val="35000"/>
                    </a:schemeClr>
                  </a:solidFill>
                </a:rPr>
                <a:t>a</a:t>
              </a:r>
              <a:r>
                <a:rPr lang="en-US" sz="1400" b="1" dirty="0">
                  <a:solidFill>
                    <a:schemeClr val="bg2">
                      <a:lumMod val="65000"/>
                      <a:lumOff val="35000"/>
                    </a:schemeClr>
                  </a:solidFill>
                </a:rPr>
                <a:t>)</a:t>
              </a:r>
              <a:endParaRPr lang="en-US" sz="1400" b="1" dirty="0">
                <a:solidFill>
                  <a:schemeClr val="bg2">
                    <a:lumMod val="65000"/>
                    <a:lumOff val="35000"/>
                  </a:schemeClr>
                </a:solidFill>
                <a:latin typeface="TimesNewRomanPSMT" charset="0"/>
              </a:endParaRPr>
            </a:p>
            <a:p>
              <a:pPr>
                <a:defRPr/>
              </a:pPr>
              <a:endParaRPr lang="en-US" sz="1400" dirty="0">
                <a:solidFill>
                  <a:schemeClr val="bg2">
                    <a:lumMod val="65000"/>
                    <a:lumOff val="35000"/>
                  </a:schemeClr>
                </a:solidFill>
              </a:endParaRPr>
            </a:p>
          </p:txBody>
        </p:sp>
        <p:sp>
          <p:nvSpPr>
            <p:cNvPr id="2063" name="Line 13"/>
            <p:cNvSpPr>
              <a:spLocks noChangeShapeType="1"/>
            </p:cNvSpPr>
            <p:nvPr/>
          </p:nvSpPr>
          <p:spPr bwMode="auto">
            <a:xfrm>
              <a:off x="4021" y="10131"/>
              <a:ext cx="0" cy="359"/>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088" name="AutoShape 14"/>
            <p:cNvSpPr>
              <a:spLocks noChangeArrowheads="1"/>
            </p:cNvSpPr>
            <p:nvPr/>
          </p:nvSpPr>
          <p:spPr bwMode="auto">
            <a:xfrm>
              <a:off x="2553" y="11464"/>
              <a:ext cx="2937" cy="624"/>
            </a:xfrm>
            <a:prstGeom prst="flowChartProcess">
              <a:avLst/>
            </a:prstGeom>
            <a:solidFill>
              <a:srgbClr val="FFFFFF"/>
            </a:solidFill>
            <a:ln w="9525">
              <a:solidFill>
                <a:srgbClr val="000000"/>
              </a:solidFill>
              <a:miter lim="800000"/>
              <a:headEnd/>
              <a:tailEnd/>
            </a:ln>
          </p:spPr>
          <p:txBody>
            <a:bodyPr/>
            <a:lstStyle/>
            <a:p>
              <a:pPr algn="ctr">
                <a:defRPr/>
              </a:pPr>
              <a:r>
                <a:rPr lang="en-US" sz="1400" b="1" i="1" dirty="0">
                  <a:solidFill>
                    <a:schemeClr val="bg2">
                      <a:lumMod val="65000"/>
                      <a:lumOff val="35000"/>
                    </a:schemeClr>
                  </a:solidFill>
                </a:rPr>
                <a:t>X</a:t>
              </a:r>
              <a:r>
                <a:rPr lang="en-US" sz="1400" b="1" baseline="-25000" dirty="0">
                  <a:solidFill>
                    <a:schemeClr val="bg2">
                      <a:lumMod val="65000"/>
                      <a:lumOff val="35000"/>
                    </a:schemeClr>
                  </a:solidFill>
                </a:rPr>
                <a:t>2</a:t>
              </a:r>
              <a:r>
                <a:rPr lang="en-US" sz="1400" b="1" dirty="0">
                  <a:solidFill>
                    <a:schemeClr val="bg2">
                      <a:lumMod val="65000"/>
                      <a:lumOff val="35000"/>
                    </a:schemeClr>
                  </a:solidFill>
                </a:rPr>
                <a:t> </a:t>
              </a:r>
              <a:r>
                <a:rPr lang="en-US" dirty="0">
                  <a:solidFill>
                    <a:schemeClr val="bg2">
                      <a:lumMod val="65000"/>
                      <a:lumOff val="35000"/>
                    </a:schemeClr>
                  </a:solidFill>
                  <a:sym typeface="Symbol" pitchFamily="18" charset="2"/>
                </a:rPr>
                <a:t></a:t>
              </a:r>
              <a:r>
                <a:rPr lang="en-US" sz="1400" b="1" dirty="0">
                  <a:solidFill>
                    <a:schemeClr val="bg2">
                      <a:lumMod val="65000"/>
                      <a:lumOff val="35000"/>
                    </a:schemeClr>
                  </a:solidFill>
                </a:rPr>
                <a:t> (–</a:t>
              </a:r>
              <a:r>
                <a:rPr lang="en-US" sz="1400" b="1" i="1" dirty="0">
                  <a:solidFill>
                    <a:schemeClr val="bg2">
                      <a:lumMod val="65000"/>
                      <a:lumOff val="35000"/>
                    </a:schemeClr>
                  </a:solidFill>
                </a:rPr>
                <a:t>b</a:t>
              </a:r>
              <a:r>
                <a:rPr lang="en-US" sz="1400" b="1" dirty="0">
                  <a:solidFill>
                    <a:schemeClr val="bg2">
                      <a:lumMod val="65000"/>
                      <a:lumOff val="35000"/>
                    </a:schemeClr>
                  </a:solidFill>
                </a:rPr>
                <a:t> – </a:t>
              </a:r>
              <a:r>
                <a:rPr lang="en-US" sz="1400" b="1" i="1" dirty="0">
                  <a:solidFill>
                    <a:schemeClr val="bg2">
                      <a:lumMod val="65000"/>
                      <a:lumOff val="35000"/>
                    </a:schemeClr>
                  </a:solidFill>
                </a:rPr>
                <a:t>d</a:t>
              </a:r>
              <a:r>
                <a:rPr lang="en-US" sz="1400" b="1" dirty="0">
                  <a:solidFill>
                    <a:schemeClr val="bg2">
                      <a:lumMod val="65000"/>
                      <a:lumOff val="35000"/>
                    </a:schemeClr>
                  </a:solidFill>
                </a:rPr>
                <a:t>) / (2 x </a:t>
              </a:r>
              <a:r>
                <a:rPr lang="en-US" sz="1400" b="1" i="1" dirty="0">
                  <a:solidFill>
                    <a:schemeClr val="bg2">
                      <a:lumMod val="65000"/>
                      <a:lumOff val="35000"/>
                    </a:schemeClr>
                  </a:solidFill>
                </a:rPr>
                <a:t>a</a:t>
              </a:r>
              <a:r>
                <a:rPr lang="en-US" sz="1400" b="1" dirty="0">
                  <a:solidFill>
                    <a:schemeClr val="bg2">
                      <a:lumMod val="65000"/>
                      <a:lumOff val="35000"/>
                    </a:schemeClr>
                  </a:solidFill>
                </a:rPr>
                <a:t>)</a:t>
              </a:r>
              <a:endParaRPr lang="en-US" sz="1400" b="1" dirty="0">
                <a:solidFill>
                  <a:schemeClr val="bg2">
                    <a:lumMod val="65000"/>
                    <a:lumOff val="35000"/>
                  </a:schemeClr>
                </a:solidFill>
                <a:latin typeface="TimesNewRomanPSMT" charset="0"/>
              </a:endParaRPr>
            </a:p>
            <a:p>
              <a:pPr>
                <a:defRPr/>
              </a:pPr>
              <a:endParaRPr lang="en-US" sz="1400" dirty="0">
                <a:solidFill>
                  <a:schemeClr val="bg2">
                    <a:lumMod val="65000"/>
                    <a:lumOff val="35000"/>
                  </a:schemeClr>
                </a:solidFill>
              </a:endParaRPr>
            </a:p>
          </p:txBody>
        </p:sp>
        <p:sp>
          <p:nvSpPr>
            <p:cNvPr id="2065" name="Line 15"/>
            <p:cNvSpPr>
              <a:spLocks noChangeShapeType="1"/>
            </p:cNvSpPr>
            <p:nvPr/>
          </p:nvSpPr>
          <p:spPr bwMode="auto">
            <a:xfrm>
              <a:off x="4013" y="11099"/>
              <a:ext cx="0" cy="359"/>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066" name="Line 16"/>
            <p:cNvSpPr>
              <a:spLocks noChangeShapeType="1"/>
            </p:cNvSpPr>
            <p:nvPr/>
          </p:nvSpPr>
          <p:spPr bwMode="auto">
            <a:xfrm>
              <a:off x="3963" y="12088"/>
              <a:ext cx="0" cy="259"/>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067" name="Line 17"/>
            <p:cNvSpPr>
              <a:spLocks noChangeShapeType="1"/>
            </p:cNvSpPr>
            <p:nvPr/>
          </p:nvSpPr>
          <p:spPr bwMode="auto">
            <a:xfrm>
              <a:off x="4013" y="13228"/>
              <a:ext cx="0" cy="359"/>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aphicFrame>
        <p:nvGraphicFramePr>
          <p:cNvPr id="2050" name="Object 18"/>
          <p:cNvGraphicFramePr>
            <a:graphicFrameLocks noGrp="1" noChangeAspect="1"/>
          </p:cNvGraphicFramePr>
          <p:nvPr>
            <p:ph sz="half" idx="2"/>
          </p:nvPr>
        </p:nvGraphicFramePr>
        <p:xfrm>
          <a:off x="3570288" y="2895600"/>
          <a:ext cx="1763712" cy="342900"/>
        </p:xfrm>
        <a:graphic>
          <a:graphicData uri="http://schemas.openxmlformats.org/presentationml/2006/ole">
            <mc:AlternateContent xmlns:mc="http://schemas.openxmlformats.org/markup-compatibility/2006">
              <mc:Choice xmlns:v="urn:schemas-microsoft-com:vml" Requires="v">
                <p:oleObj spid="_x0000_s2071" name="Equation" r:id="rId3" imgW="914003" imgH="177723" progId="Equation.DSMT4">
                  <p:embed/>
                </p:oleObj>
              </mc:Choice>
              <mc:Fallback>
                <p:oleObj name="Equation" r:id="rId3" imgW="914003" imgH="177723"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0288" y="2895600"/>
                        <a:ext cx="17637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Slide Number Placeholder 20"/>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3E9979-C082-4793-BEE2-BE36A9BF674E}" type="slidenum">
              <a:rPr lang="en-US" altLang="en-US" sz="1400"/>
              <a:pPr/>
              <a:t>25</a:t>
            </a:fld>
            <a:endParaRPr lang="en-US" altLang="en-US" sz="140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Decision Structures </a:t>
            </a:r>
          </a:p>
        </p:txBody>
      </p:sp>
      <p:sp>
        <p:nvSpPr>
          <p:cNvPr id="40963" name="Rectangle 3"/>
          <p:cNvSpPr>
            <a:spLocks noGrp="1" noChangeArrowheads="1"/>
          </p:cNvSpPr>
          <p:nvPr>
            <p:ph type="body" idx="1"/>
          </p:nvPr>
        </p:nvSpPr>
        <p:spPr/>
        <p:txBody>
          <a:bodyPr/>
          <a:lstStyle/>
          <a:p>
            <a:pPr eaLnBrk="1" hangingPunct="1">
              <a:lnSpc>
                <a:spcPct val="90000"/>
              </a:lnSpc>
            </a:pPr>
            <a:r>
              <a:rPr lang="en-US" altLang="en-US" sz="2800" smtClean="0"/>
              <a:t>The expression A&gt;B is a logical expression</a:t>
            </a:r>
            <a:endParaRPr lang="en-US" altLang="en-US" sz="2800" i="1" smtClean="0"/>
          </a:p>
          <a:p>
            <a:pPr eaLnBrk="1" hangingPunct="1">
              <a:lnSpc>
                <a:spcPct val="90000"/>
              </a:lnSpc>
            </a:pPr>
            <a:r>
              <a:rPr lang="en-US" altLang="en-US" sz="2800" i="1" smtClean="0"/>
              <a:t>it describes a</a:t>
            </a:r>
            <a:r>
              <a:rPr lang="en-US" altLang="en-US" sz="2800" b="1" i="1" smtClean="0"/>
              <a:t> condition </a:t>
            </a:r>
            <a:r>
              <a:rPr lang="en-US" altLang="en-US" sz="2800" i="1" smtClean="0"/>
              <a:t>we want to test</a:t>
            </a:r>
            <a:endParaRPr lang="en-US" altLang="en-US" sz="2800" b="1" i="1" smtClean="0"/>
          </a:p>
          <a:p>
            <a:pPr eaLnBrk="1" hangingPunct="1">
              <a:lnSpc>
                <a:spcPct val="90000"/>
              </a:lnSpc>
            </a:pPr>
            <a:r>
              <a:rPr lang="en-US" altLang="en-US" sz="2800" b="1" i="1" smtClean="0"/>
              <a:t>if A&gt;B is true (if A is greater than B) </a:t>
            </a:r>
            <a:r>
              <a:rPr lang="en-US" altLang="en-US" sz="2800" i="1" smtClean="0"/>
              <a:t>we take the action on left</a:t>
            </a:r>
            <a:endParaRPr lang="en-US" altLang="en-US" sz="2800" smtClean="0"/>
          </a:p>
          <a:p>
            <a:pPr eaLnBrk="1" hangingPunct="1">
              <a:lnSpc>
                <a:spcPct val="90000"/>
              </a:lnSpc>
            </a:pPr>
            <a:r>
              <a:rPr lang="en-US" altLang="en-US" sz="2800" smtClean="0"/>
              <a:t>print the value of A </a:t>
            </a:r>
          </a:p>
          <a:p>
            <a:pPr eaLnBrk="1" hangingPunct="1">
              <a:lnSpc>
                <a:spcPct val="90000"/>
              </a:lnSpc>
            </a:pPr>
            <a:r>
              <a:rPr lang="en-US" altLang="en-US" sz="2800" b="1" i="1" smtClean="0"/>
              <a:t>if A&gt;B is false (if A is not greater than B) </a:t>
            </a:r>
            <a:r>
              <a:rPr lang="en-US" altLang="en-US" sz="2800" i="1" smtClean="0"/>
              <a:t>we take the action on right</a:t>
            </a:r>
            <a:endParaRPr lang="en-US" altLang="en-US" sz="2800" smtClean="0"/>
          </a:p>
          <a:p>
            <a:pPr eaLnBrk="1" hangingPunct="1">
              <a:lnSpc>
                <a:spcPct val="90000"/>
              </a:lnSpc>
            </a:pPr>
            <a:r>
              <a:rPr lang="en-US" altLang="en-US" sz="2800" smtClean="0"/>
              <a:t>print the value of B</a:t>
            </a:r>
            <a:endParaRPr lang="en-US" altLang="en-US" sz="2800" b="1" smtClean="0"/>
          </a:p>
        </p:txBody>
      </p:sp>
      <p:sp>
        <p:nvSpPr>
          <p:cNvPr id="4096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AAB33D-34F0-4620-99A4-A7EAF744A62E}" type="slidenum">
              <a:rPr lang="en-US" altLang="en-US" sz="1400"/>
              <a:pPr/>
              <a:t>26</a:t>
            </a:fld>
            <a:endParaRPr lang="en-US" altLang="en-US" sz="140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t>Decision Structures</a:t>
            </a:r>
          </a:p>
        </p:txBody>
      </p:sp>
      <p:sp>
        <p:nvSpPr>
          <p:cNvPr id="41987" name="Rectangle 3"/>
          <p:cNvSpPr>
            <a:spLocks noGrp="1" noChangeArrowheads="1"/>
          </p:cNvSpPr>
          <p:nvPr>
            <p:ph type="body" idx="1"/>
          </p:nvPr>
        </p:nvSpPr>
        <p:spPr/>
        <p:txBody>
          <a:bodyPr/>
          <a:lstStyle/>
          <a:p>
            <a:pPr eaLnBrk="1" hangingPunct="1"/>
            <a:endParaRPr lang="tr-TR" altLang="en-US" smtClean="0"/>
          </a:p>
        </p:txBody>
      </p:sp>
      <p:grpSp>
        <p:nvGrpSpPr>
          <p:cNvPr id="41988" name="Group 4"/>
          <p:cNvGrpSpPr>
            <a:grpSpLocks/>
          </p:cNvGrpSpPr>
          <p:nvPr/>
        </p:nvGrpSpPr>
        <p:grpSpPr bwMode="auto">
          <a:xfrm>
            <a:off x="1752600" y="2098675"/>
            <a:ext cx="5334000" cy="3006725"/>
            <a:chOff x="2976" y="3931"/>
            <a:chExt cx="6720" cy="3125"/>
          </a:xfrm>
        </p:grpSpPr>
        <p:sp>
          <p:nvSpPr>
            <p:cNvPr id="41991" name="AutoShape 5"/>
            <p:cNvSpPr>
              <a:spLocks noChangeArrowheads="1"/>
            </p:cNvSpPr>
            <p:nvPr/>
          </p:nvSpPr>
          <p:spPr bwMode="auto">
            <a:xfrm>
              <a:off x="5472" y="4320"/>
              <a:ext cx="2016" cy="1786"/>
            </a:xfrm>
            <a:prstGeom prst="flowChartDecision">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tx2"/>
                  </a:solidFill>
                </a:rPr>
                <a:t>is</a:t>
              </a:r>
            </a:p>
            <a:p>
              <a:pPr algn="ctr"/>
              <a:r>
                <a:rPr lang="en-US" altLang="en-US" b="1">
                  <a:solidFill>
                    <a:schemeClr val="tx2"/>
                  </a:solidFill>
                </a:rPr>
                <a:t>A&gt;B</a:t>
              </a:r>
              <a:endParaRPr lang="en-US" altLang="en-US">
                <a:solidFill>
                  <a:schemeClr val="tx2"/>
                </a:solidFill>
              </a:endParaRPr>
            </a:p>
          </p:txBody>
        </p:sp>
        <p:sp>
          <p:nvSpPr>
            <p:cNvPr id="41992" name="Line 6"/>
            <p:cNvSpPr>
              <a:spLocks noChangeShapeType="1"/>
            </p:cNvSpPr>
            <p:nvPr/>
          </p:nvSpPr>
          <p:spPr bwMode="auto">
            <a:xfrm>
              <a:off x="7200" y="4896"/>
              <a:ext cx="672" cy="2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993" name="Line 7"/>
            <p:cNvSpPr>
              <a:spLocks noChangeShapeType="1"/>
            </p:cNvSpPr>
            <p:nvPr/>
          </p:nvSpPr>
          <p:spPr bwMode="auto">
            <a:xfrm>
              <a:off x="8064" y="5314"/>
              <a:ext cx="0" cy="44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994" name="Line 8"/>
            <p:cNvSpPr>
              <a:spLocks noChangeShapeType="1"/>
            </p:cNvSpPr>
            <p:nvPr/>
          </p:nvSpPr>
          <p:spPr bwMode="auto">
            <a:xfrm>
              <a:off x="4896" y="4918"/>
              <a:ext cx="86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995" name="AutoShape 10"/>
            <p:cNvSpPr>
              <a:spLocks noChangeArrowheads="1"/>
            </p:cNvSpPr>
            <p:nvPr/>
          </p:nvSpPr>
          <p:spPr bwMode="auto">
            <a:xfrm>
              <a:off x="7200" y="5760"/>
              <a:ext cx="2496" cy="576"/>
            </a:xfrm>
            <a:prstGeom prst="flowChartDisplay">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tx2"/>
                  </a:solidFill>
                </a:rPr>
                <a:t>Print B</a:t>
              </a:r>
              <a:endParaRPr lang="en-US" altLang="en-US">
                <a:solidFill>
                  <a:schemeClr val="tx2"/>
                </a:solidFill>
              </a:endParaRPr>
            </a:p>
          </p:txBody>
        </p:sp>
        <p:sp>
          <p:nvSpPr>
            <p:cNvPr id="41996" name="AutoShape 11"/>
            <p:cNvSpPr>
              <a:spLocks noChangeArrowheads="1"/>
            </p:cNvSpPr>
            <p:nvPr/>
          </p:nvSpPr>
          <p:spPr bwMode="auto">
            <a:xfrm>
              <a:off x="2976" y="5752"/>
              <a:ext cx="2496" cy="576"/>
            </a:xfrm>
            <a:prstGeom prst="flowChartDisplay">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tx2"/>
                  </a:solidFill>
                </a:rPr>
                <a:t>Print A</a:t>
              </a:r>
              <a:endParaRPr lang="en-US" altLang="en-US">
                <a:solidFill>
                  <a:schemeClr val="tx2"/>
                </a:solidFill>
              </a:endParaRPr>
            </a:p>
          </p:txBody>
        </p:sp>
        <p:sp>
          <p:nvSpPr>
            <p:cNvPr id="41997" name="Line 12"/>
            <p:cNvSpPr>
              <a:spLocks noChangeShapeType="1"/>
            </p:cNvSpPr>
            <p:nvPr/>
          </p:nvSpPr>
          <p:spPr bwMode="auto">
            <a:xfrm>
              <a:off x="6528" y="3931"/>
              <a:ext cx="0" cy="43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998" name="Line 13"/>
            <p:cNvSpPr>
              <a:spLocks noChangeShapeType="1"/>
            </p:cNvSpPr>
            <p:nvPr/>
          </p:nvSpPr>
          <p:spPr bwMode="auto">
            <a:xfrm>
              <a:off x="4608" y="6336"/>
              <a:ext cx="0" cy="28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999" name="Line 14"/>
            <p:cNvSpPr>
              <a:spLocks noChangeShapeType="1"/>
            </p:cNvSpPr>
            <p:nvPr/>
          </p:nvSpPr>
          <p:spPr bwMode="auto">
            <a:xfrm>
              <a:off x="4608" y="6624"/>
              <a:ext cx="3456"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2000" name="Line 15"/>
            <p:cNvSpPr>
              <a:spLocks noChangeShapeType="1"/>
            </p:cNvSpPr>
            <p:nvPr/>
          </p:nvSpPr>
          <p:spPr bwMode="auto">
            <a:xfrm flipV="1">
              <a:off x="8064" y="6336"/>
              <a:ext cx="0" cy="28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2001" name="Line 16"/>
            <p:cNvSpPr>
              <a:spLocks noChangeShapeType="1"/>
            </p:cNvSpPr>
            <p:nvPr/>
          </p:nvSpPr>
          <p:spPr bwMode="auto">
            <a:xfrm>
              <a:off x="6192" y="6624"/>
              <a:ext cx="0" cy="43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2002" name="Text Box 17"/>
            <p:cNvSpPr txBox="1">
              <a:spLocks noChangeArrowheads="1"/>
            </p:cNvSpPr>
            <p:nvPr/>
          </p:nvSpPr>
          <p:spPr bwMode="auto">
            <a:xfrm>
              <a:off x="4032" y="4680"/>
              <a:ext cx="864" cy="432"/>
            </a:xfrm>
            <a:prstGeom prst="rect">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tx2"/>
                  </a:solidFill>
                </a:rPr>
                <a:t>Y</a:t>
              </a:r>
              <a:endParaRPr lang="en-US" altLang="en-US">
                <a:solidFill>
                  <a:schemeClr val="tx2"/>
                </a:solidFill>
              </a:endParaRPr>
            </a:p>
          </p:txBody>
        </p:sp>
        <p:sp>
          <p:nvSpPr>
            <p:cNvPr id="42003" name="Text Box 18"/>
            <p:cNvSpPr txBox="1">
              <a:spLocks noChangeArrowheads="1"/>
            </p:cNvSpPr>
            <p:nvPr/>
          </p:nvSpPr>
          <p:spPr bwMode="auto">
            <a:xfrm>
              <a:off x="7872" y="4838"/>
              <a:ext cx="864" cy="432"/>
            </a:xfrm>
            <a:prstGeom prst="rect">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tx2"/>
                  </a:solidFill>
                </a:rPr>
                <a:t>N</a:t>
              </a:r>
              <a:endParaRPr lang="en-US" altLang="en-US">
                <a:solidFill>
                  <a:schemeClr val="tx2"/>
                </a:solidFill>
              </a:endParaRPr>
            </a:p>
          </p:txBody>
        </p:sp>
      </p:grpSp>
      <p:sp>
        <p:nvSpPr>
          <p:cNvPr id="41989" name="Slide Number Placeholder 20"/>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CC2E48-2BEC-4714-97CB-1A0AB601635A}" type="slidenum">
              <a:rPr lang="en-US" altLang="en-US" sz="1400"/>
              <a:pPr/>
              <a:t>27</a:t>
            </a:fld>
            <a:endParaRPr lang="en-US" altLang="en-US" sz="1400"/>
          </a:p>
        </p:txBody>
      </p:sp>
      <p:cxnSp>
        <p:nvCxnSpPr>
          <p:cNvPr id="41990" name="Straight Arrow Connector 21"/>
          <p:cNvCxnSpPr>
            <a:cxnSpLocks noChangeShapeType="1"/>
          </p:cNvCxnSpPr>
          <p:nvPr/>
        </p:nvCxnSpPr>
        <p:spPr bwMode="auto">
          <a:xfrm rot="5400000">
            <a:off x="2667001" y="3581400"/>
            <a:ext cx="609600" cy="3175"/>
          </a:xfrm>
          <a:prstGeom prst="straightConnector1">
            <a:avLst/>
          </a:prstGeom>
          <a:noFill/>
          <a:ln w="9525">
            <a:solidFill>
              <a:schemeClr val="tx2"/>
            </a:solidFill>
            <a:round/>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b="1" smtClean="0"/>
              <a:t>IF–THEN–ELSE STRUCTURE </a:t>
            </a:r>
          </a:p>
        </p:txBody>
      </p:sp>
      <p:sp>
        <p:nvSpPr>
          <p:cNvPr id="43011" name="Rectangle 3"/>
          <p:cNvSpPr>
            <a:spLocks noGrp="1" noChangeArrowheads="1"/>
          </p:cNvSpPr>
          <p:nvPr>
            <p:ph type="body" idx="1"/>
          </p:nvPr>
        </p:nvSpPr>
        <p:spPr/>
        <p:txBody>
          <a:bodyPr/>
          <a:lstStyle/>
          <a:p>
            <a:pPr eaLnBrk="1" hangingPunct="1"/>
            <a:r>
              <a:rPr lang="en-US" altLang="en-US" smtClean="0"/>
              <a:t>The structure is as follows</a:t>
            </a:r>
            <a:endParaRPr lang="en-US" altLang="en-US" b="1" i="1" smtClean="0"/>
          </a:p>
          <a:p>
            <a:pPr eaLnBrk="1" hangingPunct="1">
              <a:buFont typeface="Wingdings" panose="05000000000000000000" pitchFamily="2" charset="2"/>
              <a:buNone/>
            </a:pPr>
            <a:r>
              <a:rPr lang="en-US" altLang="en-US" b="1" i="1" smtClean="0"/>
              <a:t>If condition  then </a:t>
            </a:r>
          </a:p>
          <a:p>
            <a:pPr eaLnBrk="1" hangingPunct="1">
              <a:buFont typeface="Wingdings" panose="05000000000000000000" pitchFamily="2" charset="2"/>
              <a:buNone/>
            </a:pPr>
            <a:r>
              <a:rPr lang="en-US" altLang="en-US" b="1" i="1" smtClean="0"/>
              <a:t>		true alternative </a:t>
            </a:r>
          </a:p>
          <a:p>
            <a:pPr eaLnBrk="1" hangingPunct="1">
              <a:buFont typeface="Wingdings" panose="05000000000000000000" pitchFamily="2" charset="2"/>
              <a:buNone/>
            </a:pPr>
            <a:r>
              <a:rPr lang="en-US" altLang="en-US" b="1" i="1" smtClean="0"/>
              <a:t>	else </a:t>
            </a:r>
          </a:p>
          <a:p>
            <a:pPr eaLnBrk="1" hangingPunct="1">
              <a:buFont typeface="Wingdings" panose="05000000000000000000" pitchFamily="2" charset="2"/>
              <a:buNone/>
            </a:pPr>
            <a:r>
              <a:rPr lang="en-US" altLang="en-US" b="1" i="1" smtClean="0"/>
              <a:t>		false alternative</a:t>
            </a:r>
          </a:p>
          <a:p>
            <a:pPr eaLnBrk="1" hangingPunct="1">
              <a:buFont typeface="Wingdings" panose="05000000000000000000" pitchFamily="2" charset="2"/>
              <a:buNone/>
            </a:pPr>
            <a:r>
              <a:rPr lang="en-US" altLang="en-US" b="1" i="1" smtClean="0"/>
              <a:t>End if</a:t>
            </a:r>
            <a:r>
              <a:rPr lang="en-US" altLang="en-US" smtClean="0"/>
              <a:t> </a:t>
            </a:r>
          </a:p>
        </p:txBody>
      </p:sp>
      <p:sp>
        <p:nvSpPr>
          <p:cNvPr id="4301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D306CD8-38A2-46F3-B311-3065CC626F70}" type="slidenum">
              <a:rPr lang="en-US" altLang="en-US" sz="1400"/>
              <a:pPr/>
              <a:t>28</a:t>
            </a:fld>
            <a:endParaRPr lang="en-US" altLang="en-US" sz="140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b="1" smtClean="0"/>
              <a:t>IF–THEN–ELSE STRUCTURE</a:t>
            </a:r>
          </a:p>
        </p:txBody>
      </p:sp>
      <p:sp>
        <p:nvSpPr>
          <p:cNvPr id="44035" name="Rectangle 3"/>
          <p:cNvSpPr>
            <a:spLocks noGrp="1" noChangeArrowheads="1"/>
          </p:cNvSpPr>
          <p:nvPr>
            <p:ph type="body" idx="1"/>
          </p:nvPr>
        </p:nvSpPr>
        <p:spPr/>
        <p:txBody>
          <a:bodyPr/>
          <a:lstStyle/>
          <a:p>
            <a:pPr eaLnBrk="1" hangingPunct="1">
              <a:lnSpc>
                <a:spcPct val="90000"/>
              </a:lnSpc>
            </a:pPr>
            <a:r>
              <a:rPr lang="en-US" altLang="en-US" smtClean="0"/>
              <a:t>The algorithm for the flowchart is as follows:</a:t>
            </a:r>
            <a:endParaRPr lang="en-US" altLang="en-US" b="1" i="1" smtClean="0"/>
          </a:p>
          <a:p>
            <a:pPr eaLnBrk="1" hangingPunct="1">
              <a:lnSpc>
                <a:spcPct val="90000"/>
              </a:lnSpc>
              <a:buFont typeface="Wingdings" panose="05000000000000000000" pitchFamily="2" charset="2"/>
              <a:buNone/>
            </a:pPr>
            <a:r>
              <a:rPr lang="en-US" altLang="en-US" b="1" i="1" smtClean="0"/>
              <a:t>If A&gt;B then </a:t>
            </a:r>
          </a:p>
          <a:p>
            <a:pPr eaLnBrk="1" hangingPunct="1">
              <a:lnSpc>
                <a:spcPct val="90000"/>
              </a:lnSpc>
              <a:buFont typeface="Wingdings" panose="05000000000000000000" pitchFamily="2" charset="2"/>
              <a:buNone/>
            </a:pPr>
            <a:r>
              <a:rPr lang="en-US" altLang="en-US" b="1" i="1" smtClean="0"/>
              <a:t>	print A</a:t>
            </a:r>
          </a:p>
          <a:p>
            <a:pPr eaLnBrk="1" hangingPunct="1">
              <a:lnSpc>
                <a:spcPct val="90000"/>
              </a:lnSpc>
              <a:buFont typeface="Wingdings" panose="05000000000000000000" pitchFamily="2" charset="2"/>
              <a:buNone/>
            </a:pPr>
            <a:r>
              <a:rPr lang="en-US" altLang="en-US" b="1" i="1" smtClean="0"/>
              <a:t>else </a:t>
            </a:r>
          </a:p>
          <a:p>
            <a:pPr eaLnBrk="1" hangingPunct="1">
              <a:lnSpc>
                <a:spcPct val="90000"/>
              </a:lnSpc>
              <a:buFont typeface="Wingdings" panose="05000000000000000000" pitchFamily="2" charset="2"/>
              <a:buNone/>
            </a:pPr>
            <a:r>
              <a:rPr lang="en-US" altLang="en-US" b="1" i="1" smtClean="0"/>
              <a:t>	print B</a:t>
            </a:r>
          </a:p>
          <a:p>
            <a:pPr eaLnBrk="1" hangingPunct="1">
              <a:lnSpc>
                <a:spcPct val="90000"/>
              </a:lnSpc>
              <a:buFont typeface="Wingdings" panose="05000000000000000000" pitchFamily="2" charset="2"/>
              <a:buNone/>
            </a:pPr>
            <a:r>
              <a:rPr lang="en-US" altLang="en-US" b="1" i="1" smtClean="0"/>
              <a:t>endif</a:t>
            </a:r>
          </a:p>
        </p:txBody>
      </p:sp>
      <p:grpSp>
        <p:nvGrpSpPr>
          <p:cNvPr id="44036" name="Group 4"/>
          <p:cNvGrpSpPr>
            <a:grpSpLocks/>
          </p:cNvGrpSpPr>
          <p:nvPr/>
        </p:nvGrpSpPr>
        <p:grpSpPr bwMode="auto">
          <a:xfrm>
            <a:off x="3810000" y="2819400"/>
            <a:ext cx="4267200" cy="3048000"/>
            <a:chOff x="3744" y="3888"/>
            <a:chExt cx="5376" cy="3168"/>
          </a:xfrm>
        </p:grpSpPr>
        <p:sp>
          <p:nvSpPr>
            <p:cNvPr id="44038" name="AutoShape 5"/>
            <p:cNvSpPr>
              <a:spLocks noChangeArrowheads="1"/>
            </p:cNvSpPr>
            <p:nvPr/>
          </p:nvSpPr>
          <p:spPr bwMode="auto">
            <a:xfrm>
              <a:off x="5472" y="4320"/>
              <a:ext cx="1728" cy="1152"/>
            </a:xfrm>
            <a:prstGeom prst="flowChartDecision">
              <a:avLst/>
            </a:prstGeom>
            <a:solidFill>
              <a:srgbClr val="CC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solidFill>
                    <a:schemeClr val="bg2"/>
                  </a:solidFill>
                </a:rPr>
                <a:t>is</a:t>
              </a:r>
            </a:p>
            <a:p>
              <a:pPr algn="ctr"/>
              <a:r>
                <a:rPr lang="en-US" altLang="en-US" sz="1800" b="1">
                  <a:solidFill>
                    <a:schemeClr val="bg2"/>
                  </a:solidFill>
                </a:rPr>
                <a:t>A&gt;B</a:t>
              </a:r>
              <a:endParaRPr lang="en-US" altLang="en-US" sz="1800">
                <a:solidFill>
                  <a:schemeClr val="bg2"/>
                </a:solidFill>
              </a:endParaRPr>
            </a:p>
          </p:txBody>
        </p:sp>
        <p:sp>
          <p:nvSpPr>
            <p:cNvPr id="44039" name="Line 6"/>
            <p:cNvSpPr>
              <a:spLocks noChangeShapeType="1"/>
            </p:cNvSpPr>
            <p:nvPr/>
          </p:nvSpPr>
          <p:spPr bwMode="auto">
            <a:xfrm>
              <a:off x="7200" y="4896"/>
              <a:ext cx="8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040" name="Line 7"/>
            <p:cNvSpPr>
              <a:spLocks noChangeShapeType="1"/>
            </p:cNvSpPr>
            <p:nvPr/>
          </p:nvSpPr>
          <p:spPr bwMode="auto">
            <a:xfrm>
              <a:off x="8064" y="4896"/>
              <a:ext cx="0" cy="86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4041" name="Line 8"/>
            <p:cNvSpPr>
              <a:spLocks noChangeShapeType="1"/>
            </p:cNvSpPr>
            <p:nvPr/>
          </p:nvSpPr>
          <p:spPr bwMode="auto">
            <a:xfrm>
              <a:off x="4627" y="4896"/>
              <a:ext cx="8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042" name="Line 9"/>
            <p:cNvSpPr>
              <a:spLocks noChangeShapeType="1"/>
            </p:cNvSpPr>
            <p:nvPr/>
          </p:nvSpPr>
          <p:spPr bwMode="auto">
            <a:xfrm>
              <a:off x="4627" y="4896"/>
              <a:ext cx="0" cy="86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4043" name="AutoShape 10"/>
            <p:cNvSpPr>
              <a:spLocks noChangeArrowheads="1"/>
            </p:cNvSpPr>
            <p:nvPr/>
          </p:nvSpPr>
          <p:spPr bwMode="auto">
            <a:xfrm>
              <a:off x="7200" y="5760"/>
              <a:ext cx="1920" cy="576"/>
            </a:xfrm>
            <a:prstGeom prst="flowChartDisplay">
              <a:avLst/>
            </a:prstGeom>
            <a:solidFill>
              <a:srgbClr val="CC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b="1">
                  <a:solidFill>
                    <a:schemeClr val="bg2"/>
                  </a:solidFill>
                </a:rPr>
                <a:t>Print B</a:t>
              </a:r>
              <a:endParaRPr lang="en-US" altLang="en-US" sz="2000">
                <a:solidFill>
                  <a:schemeClr val="bg2"/>
                </a:solidFill>
              </a:endParaRPr>
            </a:p>
          </p:txBody>
        </p:sp>
        <p:sp>
          <p:nvSpPr>
            <p:cNvPr id="44044" name="AutoShape 11"/>
            <p:cNvSpPr>
              <a:spLocks noChangeArrowheads="1"/>
            </p:cNvSpPr>
            <p:nvPr/>
          </p:nvSpPr>
          <p:spPr bwMode="auto">
            <a:xfrm>
              <a:off x="3744" y="5752"/>
              <a:ext cx="1728" cy="576"/>
            </a:xfrm>
            <a:prstGeom prst="flowChartDisplay">
              <a:avLst/>
            </a:prstGeom>
            <a:solidFill>
              <a:srgbClr val="CC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b="1">
                  <a:solidFill>
                    <a:schemeClr val="bg2"/>
                  </a:solidFill>
                </a:rPr>
                <a:t>Print A</a:t>
              </a:r>
              <a:endParaRPr lang="en-US" altLang="en-US" sz="1600">
                <a:solidFill>
                  <a:schemeClr val="bg2"/>
                </a:solidFill>
              </a:endParaRPr>
            </a:p>
          </p:txBody>
        </p:sp>
        <p:sp>
          <p:nvSpPr>
            <p:cNvPr id="44045" name="Line 12"/>
            <p:cNvSpPr>
              <a:spLocks noChangeShapeType="1"/>
            </p:cNvSpPr>
            <p:nvPr/>
          </p:nvSpPr>
          <p:spPr bwMode="auto">
            <a:xfrm>
              <a:off x="6336" y="3888"/>
              <a:ext cx="0"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4046" name="Line 13"/>
            <p:cNvSpPr>
              <a:spLocks noChangeShapeType="1"/>
            </p:cNvSpPr>
            <p:nvPr/>
          </p:nvSpPr>
          <p:spPr bwMode="auto">
            <a:xfrm>
              <a:off x="4608" y="633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047" name="Line 14"/>
            <p:cNvSpPr>
              <a:spLocks noChangeShapeType="1"/>
            </p:cNvSpPr>
            <p:nvPr/>
          </p:nvSpPr>
          <p:spPr bwMode="auto">
            <a:xfrm>
              <a:off x="4608" y="6624"/>
              <a:ext cx="34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048" name="Line 15"/>
            <p:cNvSpPr>
              <a:spLocks noChangeShapeType="1"/>
            </p:cNvSpPr>
            <p:nvPr/>
          </p:nvSpPr>
          <p:spPr bwMode="auto">
            <a:xfrm flipV="1">
              <a:off x="8064" y="633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049" name="Line 16"/>
            <p:cNvSpPr>
              <a:spLocks noChangeShapeType="1"/>
            </p:cNvSpPr>
            <p:nvPr/>
          </p:nvSpPr>
          <p:spPr bwMode="auto">
            <a:xfrm>
              <a:off x="6192" y="6624"/>
              <a:ext cx="0"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4050" name="Text Box 17"/>
            <p:cNvSpPr txBox="1">
              <a:spLocks noChangeArrowheads="1"/>
            </p:cNvSpPr>
            <p:nvPr/>
          </p:nvSpPr>
          <p:spPr bwMode="auto">
            <a:xfrm>
              <a:off x="4464" y="4464"/>
              <a:ext cx="864" cy="43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b="1">
                  <a:solidFill>
                    <a:schemeClr val="bg2"/>
                  </a:solidFill>
                </a:rPr>
                <a:t>Y</a:t>
              </a:r>
              <a:endParaRPr lang="en-US" altLang="en-US" sz="2000">
                <a:solidFill>
                  <a:schemeClr val="bg2"/>
                </a:solidFill>
              </a:endParaRPr>
            </a:p>
          </p:txBody>
        </p:sp>
        <p:sp>
          <p:nvSpPr>
            <p:cNvPr id="44051" name="Text Box 18"/>
            <p:cNvSpPr txBox="1">
              <a:spLocks noChangeArrowheads="1"/>
            </p:cNvSpPr>
            <p:nvPr/>
          </p:nvSpPr>
          <p:spPr bwMode="auto">
            <a:xfrm>
              <a:off x="7632" y="4464"/>
              <a:ext cx="864" cy="43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b="1">
                  <a:solidFill>
                    <a:schemeClr val="bg2"/>
                  </a:solidFill>
                </a:rPr>
                <a:t>N</a:t>
              </a:r>
              <a:endParaRPr lang="en-US" altLang="en-US" sz="2000">
                <a:solidFill>
                  <a:schemeClr val="bg2"/>
                </a:solidFill>
              </a:endParaRPr>
            </a:p>
          </p:txBody>
        </p:sp>
      </p:grpSp>
      <p:sp>
        <p:nvSpPr>
          <p:cNvPr id="44037" name="Slide Number Placeholder 20"/>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675BB4-5EB0-4DC3-A6AF-A94406F6036A}" type="slidenum">
              <a:rPr lang="en-US" altLang="en-US" sz="1400"/>
              <a:pPr/>
              <a:t>29</a:t>
            </a:fld>
            <a:endParaRPr lang="en-US" altLang="en-US" sz="140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85800" y="3810000"/>
            <a:ext cx="7772400" cy="1143000"/>
          </a:xfrm>
        </p:spPr>
        <p:txBody>
          <a:bodyPr/>
          <a:lstStyle/>
          <a:p>
            <a:pPr eaLnBrk="1" hangingPunct="1"/>
            <a:r>
              <a:rPr lang="en-GB" altLang="en-US" dirty="0" smtClean="0"/>
              <a:t>Program Design &amp;</a:t>
            </a:r>
            <a:br>
              <a:rPr lang="en-GB" altLang="en-US" dirty="0" smtClean="0"/>
            </a:br>
            <a:r>
              <a:rPr lang="en-GB" altLang="en-US" dirty="0" smtClean="0"/>
              <a:t>Problem-Solving</a:t>
            </a:r>
            <a:br>
              <a:rPr lang="en-GB" altLang="en-US" dirty="0" smtClean="0"/>
            </a:br>
            <a:r>
              <a:rPr lang="en-GB" altLang="en-US" dirty="0" smtClean="0"/>
              <a:t>Techniques</a:t>
            </a:r>
            <a:endParaRPr lang="en-US" altLang="en-US" dirty="0" smtClean="0"/>
          </a:p>
        </p:txBody>
      </p:sp>
      <p:sp>
        <p:nvSpPr>
          <p:cNvPr id="1945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30EF88-FBAC-48BC-BEF2-67B0A092EEA8}" type="slidenum">
              <a:rPr lang="en-US" altLang="en-US" sz="1400"/>
              <a:pPr/>
              <a:t>3</a:t>
            </a:fld>
            <a:endParaRPr lang="en-US" altLang="en-US" sz="140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mtClean="0"/>
              <a:t>Relational Operators</a:t>
            </a:r>
          </a:p>
        </p:txBody>
      </p:sp>
      <p:graphicFrame>
        <p:nvGraphicFramePr>
          <p:cNvPr id="27755" name="Group 107"/>
          <p:cNvGraphicFramePr>
            <a:graphicFrameLocks noGrp="1"/>
          </p:cNvGraphicFramePr>
          <p:nvPr>
            <p:ph idx="1"/>
          </p:nvPr>
        </p:nvGraphicFramePr>
        <p:xfrm>
          <a:off x="457200" y="2154238"/>
          <a:ext cx="8229600" cy="3638556"/>
        </p:xfrm>
        <a:graphic>
          <a:graphicData uri="http://schemas.openxmlformats.org/drawingml/2006/table">
            <a:tbl>
              <a:tblPr/>
              <a:tblGrid>
                <a:gridCol w="3086100"/>
                <a:gridCol w="5143500"/>
              </a:tblGrid>
              <a:tr h="457176">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80"/>
                          </a:solidFill>
                          <a:effectLst/>
                          <a:latin typeface="TimesNewRomanPSMT" charset="0"/>
                          <a:cs typeface="Times New Roman" pitchFamily="18" charset="0"/>
                        </a:rPr>
                        <a:t>Relational Operators</a:t>
                      </a:r>
                      <a:endParaRPr kumimoji="0" lang="en-US" sz="2400" b="0" i="0" u="none" strike="noStrike" cap="none" normalizeH="0" baseline="0" smtClean="0">
                        <a:ln>
                          <a:noFill/>
                        </a:ln>
                        <a:solidFill>
                          <a:schemeClr val="tx1"/>
                        </a:solidFill>
                        <a:effectLst/>
                        <a:latin typeface="Arial" pitchFamily="34"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hMerge="1">
                  <a:txBody>
                    <a:bodyPr/>
                    <a:lstStyle/>
                    <a:p>
                      <a:endParaRPr lang="en-US"/>
                    </a:p>
                  </a:txBody>
                  <a:tcPr/>
                </a:tc>
              </a:tr>
              <a:tr h="51813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000080"/>
                          </a:solidFill>
                          <a:effectLst/>
                          <a:latin typeface="TimesNewRomanPSMT" charset="0"/>
                          <a:cs typeface="Times New Roman" pitchFamily="18" charset="0"/>
                        </a:rPr>
                        <a:t>Operator</a:t>
                      </a:r>
                      <a:endParaRPr kumimoji="0" lang="en-US" sz="2800" b="1" i="0" u="none" strike="noStrike" cap="none" normalizeH="0" baseline="0" smtClean="0">
                        <a:ln>
                          <a:noFill/>
                        </a:ln>
                        <a:solidFill>
                          <a:schemeClr val="tx1"/>
                        </a:solidFill>
                        <a:effectLst/>
                        <a:latin typeface="Arial" pitchFamily="34"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000080"/>
                          </a:solidFill>
                          <a:effectLst/>
                          <a:latin typeface="TimesNewRomanPSMT" charset="0"/>
                          <a:cs typeface="Times New Roman" pitchFamily="18" charset="0"/>
                        </a:rPr>
                        <a:t>Description</a:t>
                      </a:r>
                      <a:endParaRPr kumimoji="0" lang="en-US" sz="2800" b="0" i="0" u="none" strike="noStrike" cap="none" normalizeH="0" baseline="0" smtClean="0">
                        <a:ln>
                          <a:noFill/>
                        </a:ln>
                        <a:solidFill>
                          <a:schemeClr val="tx1"/>
                        </a:solidFill>
                        <a:effectLst/>
                        <a:latin typeface="Arial" pitchFamily="34"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4757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&gt;</a:t>
                      </a:r>
                      <a:endParaRPr kumimoji="0" lang="en-US" sz="2000" b="0" i="0" u="none" strike="noStrike" cap="none" normalizeH="0" baseline="0" smtClean="0">
                        <a:ln>
                          <a:noFill/>
                        </a:ln>
                        <a:solidFill>
                          <a:schemeClr val="tx1"/>
                        </a:solidFill>
                        <a:effectLst/>
                        <a:latin typeface="Arial" pitchFamily="34"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Greater than</a:t>
                      </a:r>
                      <a:endParaRPr kumimoji="0" lang="en-US" sz="2000" b="0" i="0" u="none" strike="noStrike" cap="none" normalizeH="0" baseline="0" smtClean="0">
                        <a:ln>
                          <a:noFill/>
                        </a:ln>
                        <a:solidFill>
                          <a:schemeClr val="tx1"/>
                        </a:solidFill>
                        <a:effectLst/>
                        <a:latin typeface="Arial" pitchFamily="34"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4598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&lt;</a:t>
                      </a:r>
                      <a:endParaRPr kumimoji="0" lang="en-US" sz="2000" b="0" i="0" u="none" strike="noStrike" cap="none" normalizeH="0" baseline="0" smtClean="0">
                        <a:ln>
                          <a:noFill/>
                        </a:ln>
                        <a:solidFill>
                          <a:schemeClr val="tx1"/>
                        </a:solidFill>
                        <a:effectLst/>
                        <a:latin typeface="Arial" pitchFamily="34"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Less than </a:t>
                      </a:r>
                      <a:endParaRPr kumimoji="0" lang="en-US" sz="2000" b="0" i="0" u="none" strike="noStrike" cap="none" normalizeH="0" baseline="0" smtClean="0">
                        <a:ln>
                          <a:noFill/>
                        </a:ln>
                        <a:solidFill>
                          <a:schemeClr val="tx1"/>
                        </a:solidFill>
                        <a:effectLst/>
                        <a:latin typeface="Arial" pitchFamily="34"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4757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a:t>
                      </a:r>
                      <a:endParaRPr kumimoji="0" lang="en-US" sz="2000" b="0" i="0" u="none" strike="noStrike" cap="none" normalizeH="0" baseline="0" smtClean="0">
                        <a:ln>
                          <a:noFill/>
                        </a:ln>
                        <a:solidFill>
                          <a:schemeClr val="tx1"/>
                        </a:solidFill>
                        <a:effectLst/>
                        <a:latin typeface="Arial" pitchFamily="34"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Equal to</a:t>
                      </a:r>
                      <a:endParaRPr kumimoji="0" lang="en-US" sz="2000" b="0" i="0" u="none" strike="noStrike" cap="none" normalizeH="0" baseline="0" smtClean="0">
                        <a:ln>
                          <a:noFill/>
                        </a:ln>
                        <a:solidFill>
                          <a:schemeClr val="tx1"/>
                        </a:solidFill>
                        <a:effectLst/>
                        <a:latin typeface="Arial" pitchFamily="34"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2853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sym typeface="Symbol" pitchFamily="18" charset="2"/>
                        </a:rPr>
                        <a:t></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Greater than or equal to</a:t>
                      </a:r>
                      <a:endParaRPr kumimoji="0" lang="en-US" sz="2000" b="0" i="0" u="none" strike="noStrike" cap="none" normalizeH="0" baseline="0" smtClean="0">
                        <a:ln>
                          <a:noFill/>
                        </a:ln>
                        <a:solidFill>
                          <a:schemeClr val="tx1"/>
                        </a:solidFill>
                        <a:effectLst/>
                        <a:latin typeface="Arial" pitchFamily="34"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4598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sym typeface="Symbol" pitchFamily="18" charset="2"/>
                        </a:rPr>
                        <a:t></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Less than or equal to</a:t>
                      </a:r>
                      <a:endParaRPr kumimoji="0" lang="en-US" sz="2000" b="0" i="0" u="none" strike="noStrike" cap="none" normalizeH="0" baseline="0" smtClean="0">
                        <a:ln>
                          <a:noFill/>
                        </a:ln>
                        <a:solidFill>
                          <a:schemeClr val="tx1"/>
                        </a:solidFill>
                        <a:effectLst/>
                        <a:latin typeface="Arial" pitchFamily="34"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4757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sym typeface="Symbol" pitchFamily="18" charset="2"/>
                        </a:rPr>
                        <a:t></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Not equal to</a:t>
                      </a:r>
                      <a:endParaRPr kumimoji="0" lang="en-US" sz="2000" b="0" i="0" u="none" strike="noStrike" cap="none" normalizeH="0" baseline="0" smtClean="0">
                        <a:ln>
                          <a:noFill/>
                        </a:ln>
                        <a:solidFill>
                          <a:schemeClr val="tx1"/>
                        </a:solidFill>
                        <a:effectLst/>
                        <a:latin typeface="Arial" pitchFamily="34"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
        <p:nvSpPr>
          <p:cNvPr id="45087" name="Slide Number Placeholder 3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94366E-3D60-4CAE-87CD-D28EEA8D6327}" type="slidenum">
              <a:rPr lang="en-US" altLang="en-US" sz="1400"/>
              <a:pPr/>
              <a:t>30</a:t>
            </a:fld>
            <a:endParaRPr lang="en-US" altLang="en-US" sz="140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smtClean="0"/>
              <a:t>Example 4 </a:t>
            </a:r>
          </a:p>
        </p:txBody>
      </p:sp>
      <p:sp>
        <p:nvSpPr>
          <p:cNvPr id="46083" name="Rectangle 3"/>
          <p:cNvSpPr>
            <a:spLocks noGrp="1" noChangeArrowheads="1"/>
          </p:cNvSpPr>
          <p:nvPr>
            <p:ph type="body" idx="1"/>
          </p:nvPr>
        </p:nvSpPr>
        <p:spPr/>
        <p:txBody>
          <a:bodyPr/>
          <a:lstStyle/>
          <a:p>
            <a:pPr eaLnBrk="1" hangingPunct="1">
              <a:lnSpc>
                <a:spcPct val="80000"/>
              </a:lnSpc>
            </a:pPr>
            <a:r>
              <a:rPr lang="en-US" altLang="en-US" sz="2400" smtClean="0"/>
              <a:t>Write an algorithm that reads two values, determines the largest value and prints the largest value with an identifying message.</a:t>
            </a:r>
          </a:p>
          <a:p>
            <a:pPr eaLnBrk="1" hangingPunct="1">
              <a:lnSpc>
                <a:spcPct val="80000"/>
              </a:lnSpc>
              <a:buFont typeface="Wingdings" panose="05000000000000000000" pitchFamily="2" charset="2"/>
              <a:buNone/>
            </a:pPr>
            <a:r>
              <a:rPr lang="en-US" altLang="en-US" sz="2400" b="1" smtClean="0"/>
              <a:t>ALGORITHM</a:t>
            </a:r>
          </a:p>
          <a:p>
            <a:pPr eaLnBrk="1" hangingPunct="1">
              <a:lnSpc>
                <a:spcPct val="80000"/>
              </a:lnSpc>
              <a:buFont typeface="Wingdings" panose="05000000000000000000" pitchFamily="2" charset="2"/>
              <a:buNone/>
            </a:pPr>
            <a:r>
              <a:rPr lang="en-US" altLang="en-US" sz="2400" smtClean="0"/>
              <a:t>Step 1:  	</a:t>
            </a:r>
            <a:r>
              <a:rPr lang="en-US" altLang="en-US" sz="2400" i="1" smtClean="0"/>
              <a:t>Input</a:t>
            </a:r>
            <a:r>
              <a:rPr lang="en-US" altLang="en-US" sz="2400" smtClean="0"/>
              <a:t> VALUE1, VALUE2</a:t>
            </a:r>
          </a:p>
          <a:p>
            <a:pPr eaLnBrk="1" hangingPunct="1">
              <a:lnSpc>
                <a:spcPct val="80000"/>
              </a:lnSpc>
              <a:buFont typeface="Wingdings" panose="05000000000000000000" pitchFamily="2" charset="2"/>
              <a:buNone/>
            </a:pPr>
            <a:r>
              <a:rPr lang="en-US" altLang="en-US" sz="2400" smtClean="0"/>
              <a:t>Step 2: 	</a:t>
            </a:r>
            <a:r>
              <a:rPr lang="en-US" altLang="en-US" sz="2400" i="1" smtClean="0"/>
              <a:t>if (</a:t>
            </a:r>
            <a:r>
              <a:rPr lang="en-US" altLang="en-US" sz="2400" smtClean="0"/>
              <a:t>VALUE1 &gt; VALUE2) </a:t>
            </a:r>
            <a:r>
              <a:rPr lang="en-US" altLang="en-US" sz="2400" i="1" smtClean="0"/>
              <a:t>then </a:t>
            </a:r>
          </a:p>
          <a:p>
            <a:pPr eaLnBrk="1" hangingPunct="1">
              <a:lnSpc>
                <a:spcPct val="80000"/>
              </a:lnSpc>
              <a:buFont typeface="Wingdings" panose="05000000000000000000" pitchFamily="2" charset="2"/>
              <a:buNone/>
            </a:pPr>
            <a:r>
              <a:rPr lang="en-US" altLang="en-US" sz="2400" smtClean="0"/>
              <a:t>				MAX </a:t>
            </a:r>
            <a:r>
              <a:rPr lang="en-US" altLang="en-US" sz="2400" smtClean="0">
                <a:sym typeface="Symbol" panose="05050102010706020507" pitchFamily="18" charset="2"/>
              </a:rPr>
              <a:t></a:t>
            </a:r>
            <a:r>
              <a:rPr lang="en-US" altLang="en-US" sz="2400" smtClean="0"/>
              <a:t> VALUE1</a:t>
            </a:r>
          </a:p>
          <a:p>
            <a:pPr eaLnBrk="1" hangingPunct="1">
              <a:lnSpc>
                <a:spcPct val="80000"/>
              </a:lnSpc>
              <a:buFont typeface="Wingdings" panose="05000000000000000000" pitchFamily="2" charset="2"/>
              <a:buNone/>
            </a:pPr>
            <a:r>
              <a:rPr lang="en-US" altLang="en-US" sz="2400" smtClean="0"/>
              <a:t>			</a:t>
            </a:r>
            <a:r>
              <a:rPr lang="en-US" altLang="en-US" sz="2400" i="1" smtClean="0"/>
              <a:t>else</a:t>
            </a:r>
            <a:r>
              <a:rPr lang="en-US" altLang="en-US" sz="2400" smtClean="0"/>
              <a:t>  </a:t>
            </a:r>
          </a:p>
          <a:p>
            <a:pPr eaLnBrk="1" hangingPunct="1">
              <a:lnSpc>
                <a:spcPct val="80000"/>
              </a:lnSpc>
              <a:buFont typeface="Wingdings" panose="05000000000000000000" pitchFamily="2" charset="2"/>
              <a:buNone/>
            </a:pPr>
            <a:r>
              <a:rPr lang="en-US" altLang="en-US" sz="2400" smtClean="0"/>
              <a:t>				MAX </a:t>
            </a:r>
            <a:r>
              <a:rPr lang="en-US" altLang="en-US" sz="2400" smtClean="0">
                <a:sym typeface="Symbol" panose="05050102010706020507" pitchFamily="18" charset="2"/>
              </a:rPr>
              <a:t></a:t>
            </a:r>
            <a:r>
              <a:rPr lang="en-US" altLang="en-US" sz="2400" smtClean="0"/>
              <a:t> VALUE2</a:t>
            </a:r>
          </a:p>
          <a:p>
            <a:pPr eaLnBrk="1" hangingPunct="1">
              <a:lnSpc>
                <a:spcPct val="80000"/>
              </a:lnSpc>
              <a:buFont typeface="Wingdings" panose="05000000000000000000" pitchFamily="2" charset="2"/>
              <a:buNone/>
            </a:pPr>
            <a:r>
              <a:rPr lang="en-US" altLang="en-US" sz="2400" i="1" smtClean="0"/>
              <a:t>			endif</a:t>
            </a:r>
            <a:endParaRPr lang="en-US" altLang="en-US" sz="2400" smtClean="0"/>
          </a:p>
          <a:p>
            <a:pPr eaLnBrk="1" hangingPunct="1">
              <a:lnSpc>
                <a:spcPct val="80000"/>
              </a:lnSpc>
              <a:buFont typeface="Wingdings" panose="05000000000000000000" pitchFamily="2" charset="2"/>
              <a:buNone/>
            </a:pPr>
            <a:r>
              <a:rPr lang="en-US" altLang="en-US" sz="2400" smtClean="0"/>
              <a:t>Step 3: 	</a:t>
            </a:r>
            <a:r>
              <a:rPr lang="en-US" altLang="en-US" sz="2400" i="1" smtClean="0"/>
              <a:t>Print “The largest value is”, MAX</a:t>
            </a:r>
          </a:p>
        </p:txBody>
      </p:sp>
      <p:sp>
        <p:nvSpPr>
          <p:cNvPr id="4608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3DF627-ED02-4C84-B553-F30D4AA1536F}" type="slidenum">
              <a:rPr lang="en-US" altLang="en-US" sz="1400"/>
              <a:pPr/>
              <a:t>31</a:t>
            </a:fld>
            <a:endParaRPr lang="en-US" altLang="en-US" sz="140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0"/>
            <a:ext cx="7772400" cy="762000"/>
          </a:xfrm>
        </p:spPr>
        <p:txBody>
          <a:bodyPr/>
          <a:lstStyle/>
          <a:p>
            <a:pPr eaLnBrk="1" hangingPunct="1"/>
            <a:r>
              <a:rPr lang="en-US" altLang="en-US" smtClean="0"/>
              <a:t>Example 4 </a:t>
            </a:r>
          </a:p>
        </p:txBody>
      </p:sp>
      <p:grpSp>
        <p:nvGrpSpPr>
          <p:cNvPr id="47107" name="Group 26"/>
          <p:cNvGrpSpPr>
            <a:grpSpLocks/>
          </p:cNvGrpSpPr>
          <p:nvPr/>
        </p:nvGrpSpPr>
        <p:grpSpPr bwMode="auto">
          <a:xfrm>
            <a:off x="2514600" y="990600"/>
            <a:ext cx="4419600" cy="5257800"/>
            <a:chOff x="2688" y="720"/>
            <a:chExt cx="2784" cy="3312"/>
          </a:xfrm>
        </p:grpSpPr>
        <p:sp>
          <p:nvSpPr>
            <p:cNvPr id="47109" name="AutoShape 5"/>
            <p:cNvSpPr>
              <a:spLocks noChangeArrowheads="1"/>
            </p:cNvSpPr>
            <p:nvPr/>
          </p:nvSpPr>
          <p:spPr bwMode="auto">
            <a:xfrm>
              <a:off x="2688" y="2464"/>
              <a:ext cx="1071" cy="272"/>
            </a:xfrm>
            <a:prstGeom prst="flowChartProcess">
              <a:avLst/>
            </a:prstGeom>
            <a:solidFill>
              <a:srgbClr val="FFFF99"/>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chemeClr val="bg2"/>
                  </a:solidFill>
                </a:rPr>
                <a:t>MAX </a:t>
              </a:r>
              <a:r>
                <a:rPr lang="en-US" altLang="en-US">
                  <a:solidFill>
                    <a:schemeClr val="bg2"/>
                  </a:solidFill>
                  <a:sym typeface="Symbol" panose="05050102010706020507" pitchFamily="18" charset="2"/>
                </a:rPr>
                <a:t></a:t>
              </a:r>
              <a:r>
                <a:rPr lang="en-US" altLang="en-US" sz="1400" b="1">
                  <a:solidFill>
                    <a:schemeClr val="bg2"/>
                  </a:solidFill>
                </a:rPr>
                <a:t> VALUE1</a:t>
              </a:r>
              <a:endParaRPr lang="en-US" altLang="en-US" sz="1400" b="1">
                <a:solidFill>
                  <a:schemeClr val="bg2"/>
                </a:solidFill>
                <a:latin typeface="TimesNewRomanPSMT" charset="0"/>
              </a:endParaRPr>
            </a:p>
            <a:p>
              <a:endParaRPr lang="en-US" altLang="en-US" sz="1400">
                <a:solidFill>
                  <a:schemeClr val="bg2"/>
                </a:solidFill>
              </a:endParaRPr>
            </a:p>
          </p:txBody>
        </p:sp>
        <p:sp>
          <p:nvSpPr>
            <p:cNvPr id="47110" name="AutoShape 6"/>
            <p:cNvSpPr>
              <a:spLocks noChangeArrowheads="1"/>
            </p:cNvSpPr>
            <p:nvPr/>
          </p:nvSpPr>
          <p:spPr bwMode="auto">
            <a:xfrm>
              <a:off x="2797" y="3133"/>
              <a:ext cx="2356" cy="426"/>
            </a:xfrm>
            <a:prstGeom prst="flowChartDisplay">
              <a:avLst/>
            </a:prstGeom>
            <a:solidFill>
              <a:srgbClr val="FFFF99"/>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a:solidFill>
                    <a:schemeClr val="bg2"/>
                  </a:solidFill>
                </a:rPr>
                <a:t>Print</a:t>
              </a:r>
            </a:p>
            <a:p>
              <a:pPr algn="ctr"/>
              <a:r>
                <a:rPr lang="en-US" altLang="en-US" sz="1400" b="1" i="1">
                  <a:solidFill>
                    <a:schemeClr val="bg2"/>
                  </a:solidFill>
                </a:rPr>
                <a:t>“The largest value is”, MAX</a:t>
              </a:r>
              <a:r>
                <a:rPr lang="en-US" altLang="en-US" sz="1400" b="1">
                  <a:solidFill>
                    <a:schemeClr val="bg2"/>
                  </a:solidFill>
                </a:rPr>
                <a:t> </a:t>
              </a:r>
              <a:endParaRPr lang="en-US" altLang="en-US" sz="1400">
                <a:solidFill>
                  <a:schemeClr val="bg2"/>
                </a:solidFill>
              </a:endParaRPr>
            </a:p>
          </p:txBody>
        </p:sp>
        <p:sp>
          <p:nvSpPr>
            <p:cNvPr id="47111" name="AutoShape 7"/>
            <p:cNvSpPr>
              <a:spLocks noChangeArrowheads="1"/>
            </p:cNvSpPr>
            <p:nvPr/>
          </p:nvSpPr>
          <p:spPr bwMode="auto">
            <a:xfrm>
              <a:off x="3644" y="3729"/>
              <a:ext cx="714" cy="303"/>
            </a:xfrm>
            <a:prstGeom prst="flowChartTerminator">
              <a:avLst/>
            </a:prstGeom>
            <a:solidFill>
              <a:srgbClr val="FFFF99"/>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a:solidFill>
                    <a:schemeClr val="bg2"/>
                  </a:solidFill>
                </a:rPr>
                <a:t>STOP</a:t>
              </a:r>
              <a:endParaRPr lang="en-US" altLang="en-US" sz="1400">
                <a:solidFill>
                  <a:schemeClr val="bg2"/>
                </a:solidFill>
              </a:endParaRPr>
            </a:p>
          </p:txBody>
        </p:sp>
        <p:sp>
          <p:nvSpPr>
            <p:cNvPr id="47112" name="Line 8"/>
            <p:cNvSpPr>
              <a:spLocks noChangeShapeType="1"/>
            </p:cNvSpPr>
            <p:nvPr/>
          </p:nvSpPr>
          <p:spPr bwMode="auto">
            <a:xfrm>
              <a:off x="4005" y="3556"/>
              <a:ext cx="0" cy="1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7113" name="AutoShape 9"/>
            <p:cNvSpPr>
              <a:spLocks noChangeArrowheads="1"/>
            </p:cNvSpPr>
            <p:nvPr/>
          </p:nvSpPr>
          <p:spPr bwMode="auto">
            <a:xfrm>
              <a:off x="3654" y="1731"/>
              <a:ext cx="906" cy="669"/>
            </a:xfrm>
            <a:prstGeom prst="flowChartDecision">
              <a:avLst/>
            </a:prstGeom>
            <a:solidFill>
              <a:srgbClr val="FFFF99"/>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tr-TR" altLang="en-US" sz="1400">
                <a:solidFill>
                  <a:schemeClr val="bg2"/>
                </a:solidFill>
              </a:endParaRPr>
            </a:p>
          </p:txBody>
        </p:sp>
        <p:sp>
          <p:nvSpPr>
            <p:cNvPr id="47114" name="Line 10"/>
            <p:cNvSpPr>
              <a:spLocks noChangeShapeType="1"/>
            </p:cNvSpPr>
            <p:nvPr/>
          </p:nvSpPr>
          <p:spPr bwMode="auto">
            <a:xfrm>
              <a:off x="4510" y="2024"/>
              <a:ext cx="42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15" name="Line 11"/>
            <p:cNvSpPr>
              <a:spLocks noChangeShapeType="1"/>
            </p:cNvSpPr>
            <p:nvPr/>
          </p:nvSpPr>
          <p:spPr bwMode="auto">
            <a:xfrm>
              <a:off x="4939" y="2024"/>
              <a:ext cx="0" cy="4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7116" name="Line 12"/>
            <p:cNvSpPr>
              <a:spLocks noChangeShapeType="1"/>
            </p:cNvSpPr>
            <p:nvPr/>
          </p:nvSpPr>
          <p:spPr bwMode="auto">
            <a:xfrm>
              <a:off x="3235" y="2024"/>
              <a:ext cx="42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17" name="Line 13"/>
            <p:cNvSpPr>
              <a:spLocks noChangeShapeType="1"/>
            </p:cNvSpPr>
            <p:nvPr/>
          </p:nvSpPr>
          <p:spPr bwMode="auto">
            <a:xfrm>
              <a:off x="3235" y="2024"/>
              <a:ext cx="0" cy="4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7118" name="Line 14"/>
            <p:cNvSpPr>
              <a:spLocks noChangeShapeType="1"/>
            </p:cNvSpPr>
            <p:nvPr/>
          </p:nvSpPr>
          <p:spPr bwMode="auto">
            <a:xfrm>
              <a:off x="3225" y="2684"/>
              <a:ext cx="0" cy="2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19" name="Line 15"/>
            <p:cNvSpPr>
              <a:spLocks noChangeShapeType="1"/>
            </p:cNvSpPr>
            <p:nvPr/>
          </p:nvSpPr>
          <p:spPr bwMode="auto">
            <a:xfrm>
              <a:off x="3225" y="2904"/>
              <a:ext cx="171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20" name="Line 16"/>
            <p:cNvSpPr>
              <a:spLocks noChangeShapeType="1"/>
            </p:cNvSpPr>
            <p:nvPr/>
          </p:nvSpPr>
          <p:spPr bwMode="auto">
            <a:xfrm flipV="1">
              <a:off x="4939" y="2684"/>
              <a:ext cx="0" cy="2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21" name="Line 17"/>
            <p:cNvSpPr>
              <a:spLocks noChangeShapeType="1"/>
            </p:cNvSpPr>
            <p:nvPr/>
          </p:nvSpPr>
          <p:spPr bwMode="auto">
            <a:xfrm>
              <a:off x="4011" y="2904"/>
              <a:ext cx="0" cy="21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7122" name="Text Box 18"/>
            <p:cNvSpPr txBox="1">
              <a:spLocks noChangeArrowheads="1"/>
            </p:cNvSpPr>
            <p:nvPr/>
          </p:nvSpPr>
          <p:spPr bwMode="auto">
            <a:xfrm>
              <a:off x="3154" y="1804"/>
              <a:ext cx="42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a:t>Y</a:t>
              </a:r>
              <a:endParaRPr lang="en-US" altLang="en-US" sz="1400"/>
            </a:p>
          </p:txBody>
        </p:sp>
        <p:sp>
          <p:nvSpPr>
            <p:cNvPr id="47123" name="Text Box 19"/>
            <p:cNvSpPr txBox="1">
              <a:spLocks noChangeArrowheads="1"/>
            </p:cNvSpPr>
            <p:nvPr/>
          </p:nvSpPr>
          <p:spPr bwMode="auto">
            <a:xfrm>
              <a:off x="4724" y="1804"/>
              <a:ext cx="42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t>N</a:t>
              </a:r>
              <a:endParaRPr lang="en-US" altLang="en-US" sz="1400"/>
            </a:p>
          </p:txBody>
        </p:sp>
        <p:sp>
          <p:nvSpPr>
            <p:cNvPr id="47124" name="AutoShape 20"/>
            <p:cNvSpPr>
              <a:spLocks noChangeArrowheads="1"/>
            </p:cNvSpPr>
            <p:nvPr/>
          </p:nvSpPr>
          <p:spPr bwMode="auto">
            <a:xfrm>
              <a:off x="3737" y="720"/>
              <a:ext cx="714" cy="293"/>
            </a:xfrm>
            <a:prstGeom prst="flowChartTerminator">
              <a:avLst/>
            </a:prstGeom>
            <a:solidFill>
              <a:srgbClr val="FFFF99"/>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chemeClr val="bg2"/>
                  </a:solidFill>
                </a:rPr>
                <a:t>START</a:t>
              </a:r>
              <a:endParaRPr lang="en-US" altLang="en-US" sz="1400">
                <a:solidFill>
                  <a:schemeClr val="bg2"/>
                </a:solidFill>
              </a:endParaRPr>
            </a:p>
          </p:txBody>
        </p:sp>
        <p:sp>
          <p:nvSpPr>
            <p:cNvPr id="47125" name="Line 21"/>
            <p:cNvSpPr>
              <a:spLocks noChangeShapeType="1"/>
            </p:cNvSpPr>
            <p:nvPr/>
          </p:nvSpPr>
          <p:spPr bwMode="auto">
            <a:xfrm>
              <a:off x="4094" y="1013"/>
              <a:ext cx="0" cy="1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7126" name="AutoShape 22"/>
            <p:cNvSpPr>
              <a:spLocks noChangeArrowheads="1"/>
            </p:cNvSpPr>
            <p:nvPr/>
          </p:nvSpPr>
          <p:spPr bwMode="auto">
            <a:xfrm>
              <a:off x="3154" y="1214"/>
              <a:ext cx="1847" cy="348"/>
            </a:xfrm>
            <a:prstGeom prst="flowChartInputOutput">
              <a:avLst/>
            </a:prstGeom>
            <a:solidFill>
              <a:srgbClr val="FFFF99"/>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a:solidFill>
                    <a:schemeClr val="bg2"/>
                  </a:solidFill>
                </a:rPr>
                <a:t>Input</a:t>
              </a:r>
            </a:p>
            <a:p>
              <a:pPr algn="ctr"/>
              <a:r>
                <a:rPr lang="en-US" altLang="en-US" sz="1400" b="1">
                  <a:solidFill>
                    <a:schemeClr val="bg2"/>
                  </a:solidFill>
                </a:rPr>
                <a:t>VALUE1,VALUE2</a:t>
              </a:r>
              <a:endParaRPr lang="en-US" altLang="en-US" sz="1400">
                <a:solidFill>
                  <a:schemeClr val="bg2"/>
                </a:solidFill>
              </a:endParaRPr>
            </a:p>
          </p:txBody>
        </p:sp>
        <p:sp>
          <p:nvSpPr>
            <p:cNvPr id="47127" name="Line 23"/>
            <p:cNvSpPr>
              <a:spLocks noChangeShapeType="1"/>
            </p:cNvSpPr>
            <p:nvPr/>
          </p:nvSpPr>
          <p:spPr bwMode="auto">
            <a:xfrm>
              <a:off x="4082" y="1562"/>
              <a:ext cx="0" cy="1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7128" name="AutoShape 24"/>
            <p:cNvSpPr>
              <a:spLocks noChangeArrowheads="1"/>
            </p:cNvSpPr>
            <p:nvPr/>
          </p:nvSpPr>
          <p:spPr bwMode="auto">
            <a:xfrm>
              <a:off x="4401" y="2473"/>
              <a:ext cx="1071" cy="263"/>
            </a:xfrm>
            <a:prstGeom prst="flowChartProcess">
              <a:avLst/>
            </a:prstGeom>
            <a:solidFill>
              <a:srgbClr val="FFFF99"/>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chemeClr val="bg2"/>
                  </a:solidFill>
                </a:rPr>
                <a:t>MAX </a:t>
              </a:r>
              <a:r>
                <a:rPr lang="en-US" altLang="en-US">
                  <a:solidFill>
                    <a:schemeClr val="bg2"/>
                  </a:solidFill>
                  <a:sym typeface="Symbol" panose="05050102010706020507" pitchFamily="18" charset="2"/>
                </a:rPr>
                <a:t></a:t>
              </a:r>
              <a:r>
                <a:rPr lang="en-US" altLang="en-US" sz="1400" b="1">
                  <a:solidFill>
                    <a:schemeClr val="bg2"/>
                  </a:solidFill>
                </a:rPr>
                <a:t> VALUE2</a:t>
              </a:r>
              <a:endParaRPr lang="en-US" altLang="en-US" sz="1400" b="1">
                <a:solidFill>
                  <a:schemeClr val="bg2"/>
                </a:solidFill>
                <a:latin typeface="TimesNewRomanPSMT" charset="0"/>
              </a:endParaRPr>
            </a:p>
            <a:p>
              <a:endParaRPr lang="en-US" altLang="en-US" sz="1400">
                <a:solidFill>
                  <a:schemeClr val="bg2"/>
                </a:solidFill>
              </a:endParaRPr>
            </a:p>
          </p:txBody>
        </p:sp>
        <p:sp>
          <p:nvSpPr>
            <p:cNvPr id="47129" name="Text Box 25"/>
            <p:cNvSpPr txBox="1">
              <a:spLocks noChangeArrowheads="1"/>
            </p:cNvSpPr>
            <p:nvPr/>
          </p:nvSpPr>
          <p:spPr bwMode="auto">
            <a:xfrm>
              <a:off x="3443" y="1872"/>
              <a:ext cx="135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100" b="1">
                  <a:solidFill>
                    <a:schemeClr val="bg2"/>
                  </a:solidFill>
                </a:rPr>
                <a:t>is</a:t>
              </a:r>
            </a:p>
            <a:p>
              <a:pPr algn="ctr"/>
              <a:r>
                <a:rPr lang="en-US" altLang="en-US" sz="1100" b="1">
                  <a:solidFill>
                    <a:schemeClr val="bg2"/>
                  </a:solidFill>
                </a:rPr>
                <a:t>VALUE1&gt;VALUE2</a:t>
              </a:r>
            </a:p>
          </p:txBody>
        </p:sp>
      </p:grpSp>
      <p:sp>
        <p:nvSpPr>
          <p:cNvPr id="47108" name="Slide Number Placeholder 2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509879B-60BC-45AF-B047-1AF5F9B3CD1C}" type="slidenum">
              <a:rPr lang="en-US" altLang="en-US" sz="1400"/>
              <a:pPr/>
              <a:t>32</a:t>
            </a:fld>
            <a:endParaRPr lang="en-US" altLang="en-US" sz="140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04DF0A-2C65-4EDC-9BDD-1156CD15C73F}" type="slidenum">
              <a:rPr lang="en-US" altLang="en-US" sz="1400"/>
              <a:pPr/>
              <a:t>33</a:t>
            </a:fld>
            <a:endParaRPr lang="en-US" altLang="en-US" sz="1400"/>
          </a:p>
        </p:txBody>
      </p:sp>
      <p:sp>
        <p:nvSpPr>
          <p:cNvPr id="48131" name="Rectangle 1026"/>
          <p:cNvSpPr>
            <a:spLocks noGrp="1" noChangeArrowheads="1"/>
          </p:cNvSpPr>
          <p:nvPr>
            <p:ph type="title"/>
          </p:nvPr>
        </p:nvSpPr>
        <p:spPr>
          <a:xfrm>
            <a:off x="685800" y="228600"/>
            <a:ext cx="7772400" cy="533400"/>
          </a:xfrm>
        </p:spPr>
        <p:txBody>
          <a:bodyPr/>
          <a:lstStyle/>
          <a:p>
            <a:r>
              <a:rPr lang="en-US" altLang="en-US" smtClean="0"/>
              <a:t>Programming Languages</a:t>
            </a:r>
          </a:p>
        </p:txBody>
      </p:sp>
      <p:sp>
        <p:nvSpPr>
          <p:cNvPr id="48132" name="Rectangle 1027"/>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smtClean="0">
                <a:solidFill>
                  <a:schemeClr val="tx2"/>
                </a:solidFill>
              </a:rPr>
              <a:t>Machine Language</a:t>
            </a:r>
            <a:r>
              <a:rPr lang="en-US" altLang="en-US" sz="2400" smtClean="0"/>
              <a:t>    Assembly Language      High-Level Language</a:t>
            </a:r>
          </a:p>
        </p:txBody>
      </p:sp>
      <p:sp>
        <p:nvSpPr>
          <p:cNvPr id="48133" name="Rectangle 1028"/>
          <p:cNvSpPr>
            <a:spLocks noChangeArrowheads="1"/>
          </p:cNvSpPr>
          <p:nvPr/>
        </p:nvSpPr>
        <p:spPr bwMode="auto">
          <a:xfrm>
            <a:off x="228600" y="1600200"/>
            <a:ext cx="8686800" cy="4495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3200">
                <a:solidFill>
                  <a:schemeClr val="tx2"/>
                </a:solidFill>
              </a:rPr>
              <a:t>Machine language </a:t>
            </a:r>
            <a:r>
              <a:rPr lang="en-US" altLang="en-US" sz="3200">
                <a:solidFill>
                  <a:schemeClr val="tx2"/>
                </a:solidFill>
                <a:cs typeface="Times New Roman" panose="02020603050405020304" pitchFamily="18" charset="0"/>
              </a:rPr>
              <a:t>is a set of primitive instructions built into every computer. The instructions are in the form of binary code, so you have to enter binary codes for various instructions.</a:t>
            </a:r>
            <a:r>
              <a:rPr lang="en-US" altLang="en-US" sz="3200">
                <a:solidFill>
                  <a:schemeClr val="tx2"/>
                </a:solidFill>
              </a:rPr>
              <a:t> </a:t>
            </a:r>
            <a:r>
              <a:rPr lang="en-US" altLang="en-US" sz="3200">
                <a:solidFill>
                  <a:schemeClr val="tx2"/>
                </a:solidFill>
                <a:cs typeface="Times New Roman" panose="02020603050405020304" pitchFamily="18" charset="0"/>
              </a:rPr>
              <a:t>Program with native machine language is a tedious process. Moreover the programs are highly difficult to read and modify. For example, to add two numbers, you might write an instruction in binary like this:</a:t>
            </a:r>
          </a:p>
          <a:p>
            <a:pPr algn="ctr">
              <a:lnSpc>
                <a:spcPct val="90000"/>
              </a:lnSpc>
            </a:pPr>
            <a:r>
              <a:rPr lang="en-US" altLang="en-US" sz="3200">
                <a:solidFill>
                  <a:schemeClr val="tx2"/>
                </a:solidFill>
              </a:rPr>
              <a:t> </a:t>
            </a:r>
          </a:p>
          <a:p>
            <a:pPr lvl="1">
              <a:lnSpc>
                <a:spcPct val="90000"/>
              </a:lnSpc>
              <a:spcBef>
                <a:spcPct val="20000"/>
              </a:spcBef>
              <a:buClr>
                <a:schemeClr val="tx1"/>
              </a:buClr>
            </a:pPr>
            <a:r>
              <a:rPr lang="en-US" altLang="en-US" sz="2800">
                <a:solidFill>
                  <a:schemeClr val="tx2"/>
                </a:solidFill>
                <a:latin typeface="Courier New" panose="02070309020205020404" pitchFamily="49" charset="0"/>
                <a:cs typeface="Times New Roman" panose="02020603050405020304" pitchFamily="18" charset="0"/>
              </a:rPr>
              <a:t>1101101010011010</a:t>
            </a:r>
            <a:endParaRPr lang="en-US" altLang="en-US" sz="2800">
              <a:solidFill>
                <a:schemeClr val="tx2"/>
              </a:solidFill>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CFDECD-8A59-4DC8-97E9-6B905D4CB8F0}" type="slidenum">
              <a:rPr lang="en-US" altLang="en-US" sz="1400"/>
              <a:pPr/>
              <a:t>34</a:t>
            </a:fld>
            <a:endParaRPr lang="en-US" altLang="en-US" sz="1400"/>
          </a:p>
        </p:txBody>
      </p:sp>
      <p:sp>
        <p:nvSpPr>
          <p:cNvPr id="3076" name="Rectangle 1026"/>
          <p:cNvSpPr>
            <a:spLocks noGrp="1" noChangeArrowheads="1"/>
          </p:cNvSpPr>
          <p:nvPr>
            <p:ph type="title"/>
          </p:nvPr>
        </p:nvSpPr>
        <p:spPr>
          <a:xfrm>
            <a:off x="685800" y="228600"/>
            <a:ext cx="7772400" cy="533400"/>
          </a:xfrm>
        </p:spPr>
        <p:txBody>
          <a:bodyPr/>
          <a:lstStyle/>
          <a:p>
            <a:r>
              <a:rPr lang="en-US" altLang="en-US" smtClean="0"/>
              <a:t>Programming Languages</a:t>
            </a:r>
          </a:p>
        </p:txBody>
      </p:sp>
      <p:sp>
        <p:nvSpPr>
          <p:cNvPr id="3077" name="Rectangle 1027"/>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smtClean="0"/>
              <a:t>Machine Language    </a:t>
            </a:r>
            <a:r>
              <a:rPr lang="en-US" altLang="en-US" sz="2400" smtClean="0">
                <a:solidFill>
                  <a:schemeClr val="tx2"/>
                </a:solidFill>
              </a:rPr>
              <a:t>Assembly Language</a:t>
            </a:r>
            <a:r>
              <a:rPr lang="en-US" altLang="en-US" sz="2400" smtClean="0"/>
              <a:t>      High-Level Language</a:t>
            </a:r>
          </a:p>
        </p:txBody>
      </p:sp>
      <p:sp>
        <p:nvSpPr>
          <p:cNvPr id="3078" name="Rectangle 1028"/>
          <p:cNvSpPr>
            <a:spLocks noChangeArrowheads="1"/>
          </p:cNvSpPr>
          <p:nvPr/>
        </p:nvSpPr>
        <p:spPr bwMode="auto">
          <a:xfrm>
            <a:off x="228600" y="1600200"/>
            <a:ext cx="8686800" cy="4495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2800">
                <a:solidFill>
                  <a:schemeClr val="tx2"/>
                </a:solidFill>
                <a:cs typeface="Times New Roman" panose="02020603050405020304" pitchFamily="18" charset="0"/>
              </a:rPr>
              <a:t>Assembly languages were developed to make programming easy. Since the computer cannot understand assembly language, however, a program called assembler is used to convert assembly language programs into machine code. For example, to add two numbers, you might write an instruction in assembly code like this:</a:t>
            </a:r>
          </a:p>
          <a:p>
            <a:pPr>
              <a:lnSpc>
                <a:spcPct val="90000"/>
              </a:lnSpc>
              <a:spcBef>
                <a:spcPct val="20000"/>
              </a:spcBef>
              <a:buClr>
                <a:schemeClr val="tx2"/>
              </a:buClr>
              <a:buSzPct val="75000"/>
              <a:buFont typeface="Monotype Sorts" pitchFamily="2" charset="2"/>
              <a:buNone/>
            </a:pPr>
            <a:r>
              <a:rPr lang="en-US" altLang="en-US" sz="2800">
                <a:solidFill>
                  <a:schemeClr val="tx2"/>
                </a:solidFill>
                <a:cs typeface="Times New Roman" panose="02020603050405020304" pitchFamily="18" charset="0"/>
              </a:rPr>
              <a:t>      ADDF3 R1, R2, R3</a:t>
            </a:r>
          </a:p>
        </p:txBody>
      </p:sp>
      <p:graphicFrame>
        <p:nvGraphicFramePr>
          <p:cNvPr id="3074" name="Object 1029"/>
          <p:cNvGraphicFramePr>
            <a:graphicFrameLocks noChangeAspect="1"/>
          </p:cNvGraphicFramePr>
          <p:nvPr/>
        </p:nvGraphicFramePr>
        <p:xfrm>
          <a:off x="2133600" y="4572000"/>
          <a:ext cx="6705600" cy="1778000"/>
        </p:xfrm>
        <a:graphic>
          <a:graphicData uri="http://schemas.openxmlformats.org/presentationml/2006/ole">
            <mc:AlternateContent xmlns:mc="http://schemas.openxmlformats.org/markup-compatibility/2006">
              <mc:Choice xmlns:v="urn:schemas-microsoft-com:vml" Requires="v">
                <p:oleObj spid="_x0000_s3082" r:id="rId3" imgW="4847844" imgH="1287780" progId="Word.Picture.8">
                  <p:embed/>
                </p:oleObj>
              </mc:Choice>
              <mc:Fallback>
                <p:oleObj r:id="rId3" imgW="4847844" imgH="1287780" progId="Word.Picture.8">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572000"/>
                        <a:ext cx="6705600" cy="17780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EBC95A-99A5-4C05-AACC-758CC0B81BAB}" type="slidenum">
              <a:rPr lang="en-US" altLang="en-US" sz="1400"/>
              <a:pPr/>
              <a:t>35</a:t>
            </a:fld>
            <a:endParaRPr lang="en-US" altLang="en-US" sz="1400"/>
          </a:p>
        </p:txBody>
      </p:sp>
      <p:sp>
        <p:nvSpPr>
          <p:cNvPr id="49155" name="Rectangle 1026"/>
          <p:cNvSpPr>
            <a:spLocks noGrp="1" noChangeArrowheads="1"/>
          </p:cNvSpPr>
          <p:nvPr>
            <p:ph type="title"/>
          </p:nvPr>
        </p:nvSpPr>
        <p:spPr>
          <a:xfrm>
            <a:off x="685800" y="228600"/>
            <a:ext cx="7772400" cy="533400"/>
          </a:xfrm>
        </p:spPr>
        <p:txBody>
          <a:bodyPr/>
          <a:lstStyle/>
          <a:p>
            <a:r>
              <a:rPr lang="en-US" altLang="en-US" smtClean="0"/>
              <a:t>Programming Languages</a:t>
            </a:r>
          </a:p>
        </p:txBody>
      </p:sp>
      <p:sp>
        <p:nvSpPr>
          <p:cNvPr id="49156" name="Rectangle 1027"/>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smtClean="0"/>
              <a:t>Machine Language    Assembly Language      </a:t>
            </a:r>
            <a:r>
              <a:rPr lang="en-US" altLang="en-US" sz="2400" smtClean="0">
                <a:solidFill>
                  <a:schemeClr val="tx2"/>
                </a:solidFill>
              </a:rPr>
              <a:t>High-Level Language</a:t>
            </a:r>
          </a:p>
        </p:txBody>
      </p:sp>
      <p:sp>
        <p:nvSpPr>
          <p:cNvPr id="49157" name="Rectangle 1028"/>
          <p:cNvSpPr>
            <a:spLocks noChangeArrowheads="1"/>
          </p:cNvSpPr>
          <p:nvPr/>
        </p:nvSpPr>
        <p:spPr bwMode="auto">
          <a:xfrm>
            <a:off x="228600" y="1600200"/>
            <a:ext cx="8686800" cy="4495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2800">
                <a:solidFill>
                  <a:schemeClr val="tx2"/>
                </a:solidFill>
                <a:cs typeface="Times New Roman" panose="02020603050405020304" pitchFamily="18" charset="0"/>
              </a:rPr>
              <a:t>The high-level languages are English-like and easy to learn and program. For example, the following is a high-level language statement that computes the area of a circle with radius 5:</a:t>
            </a:r>
          </a:p>
          <a:p>
            <a:pPr>
              <a:spcBef>
                <a:spcPct val="20000"/>
              </a:spcBef>
              <a:buClr>
                <a:schemeClr val="tx2"/>
              </a:buClr>
              <a:buSzPct val="75000"/>
              <a:buFont typeface="Monotype Sorts" pitchFamily="2" charset="2"/>
              <a:buNone/>
            </a:pPr>
            <a:r>
              <a:rPr lang="en-US" altLang="en-US" sz="2800">
                <a:solidFill>
                  <a:schemeClr val="tx2"/>
                </a:solidFill>
                <a:cs typeface="Times New Roman" panose="02020603050405020304" pitchFamily="18" charset="0"/>
              </a:rPr>
              <a:t>         area = 5 * 5 * 3.1415;</a:t>
            </a:r>
          </a:p>
          <a:p>
            <a:pPr>
              <a:spcBef>
                <a:spcPct val="20000"/>
              </a:spcBef>
              <a:buClr>
                <a:schemeClr val="tx2"/>
              </a:buClr>
              <a:buSzPct val="75000"/>
              <a:buFont typeface="Monotype Sorts" pitchFamily="2" charset="2"/>
              <a:buNone/>
            </a:pPr>
            <a:r>
              <a:rPr lang="en-US" altLang="en-US" sz="2800">
                <a:solidFill>
                  <a:schemeClr val="tx2"/>
                </a:solidFill>
                <a:cs typeface="Times New Roman" panose="02020603050405020304" pitchFamily="18" charset="0"/>
              </a:rPr>
              <a:t> </a:t>
            </a:r>
          </a:p>
          <a:p>
            <a:pPr>
              <a:spcBef>
                <a:spcPct val="20000"/>
              </a:spcBef>
              <a:buClr>
                <a:schemeClr val="tx2"/>
              </a:buClr>
              <a:buSzPct val="75000"/>
              <a:buFont typeface="Monotype Sorts" pitchFamily="2" charset="2"/>
              <a:buNone/>
            </a:pPr>
            <a:endParaRPr lang="en-US" altLang="en-US" sz="2800">
              <a:solidFill>
                <a:schemeClr val="tx2"/>
              </a:solidFill>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DDDC01-4743-432A-BE6F-B81849D016FF}" type="slidenum">
              <a:rPr lang="en-US" altLang="en-US" sz="1400"/>
              <a:pPr/>
              <a:t>36</a:t>
            </a:fld>
            <a:endParaRPr lang="en-US" altLang="en-US" sz="1400"/>
          </a:p>
        </p:txBody>
      </p:sp>
      <p:sp>
        <p:nvSpPr>
          <p:cNvPr id="50179" name="Rectangle 1026"/>
          <p:cNvSpPr>
            <a:spLocks noGrp="1" noChangeArrowheads="1"/>
          </p:cNvSpPr>
          <p:nvPr>
            <p:ph type="title"/>
          </p:nvPr>
        </p:nvSpPr>
        <p:spPr>
          <a:xfrm>
            <a:off x="685800" y="228600"/>
            <a:ext cx="7772400" cy="762000"/>
          </a:xfrm>
        </p:spPr>
        <p:txBody>
          <a:bodyPr/>
          <a:lstStyle/>
          <a:p>
            <a:r>
              <a:rPr lang="en-US" altLang="en-US" smtClean="0"/>
              <a:t>Popular High-Level Languages</a:t>
            </a:r>
          </a:p>
        </p:txBody>
      </p:sp>
      <p:sp>
        <p:nvSpPr>
          <p:cNvPr id="50180" name="Rectangle 1027"/>
          <p:cNvSpPr>
            <a:spLocks noGrp="1" noChangeArrowheads="1"/>
          </p:cNvSpPr>
          <p:nvPr>
            <p:ph type="body" idx="1"/>
          </p:nvPr>
        </p:nvSpPr>
        <p:spPr>
          <a:xfrm>
            <a:off x="228600" y="1219200"/>
            <a:ext cx="8763000" cy="5181600"/>
          </a:xfrm>
        </p:spPr>
        <p:txBody>
          <a:bodyPr/>
          <a:lstStyle/>
          <a:p>
            <a:pPr marL="0" indent="0"/>
            <a:r>
              <a:rPr lang="en-US" altLang="en-US" sz="2400" smtClean="0"/>
              <a:t>COBOL (COmmon Business Oriented Language)</a:t>
            </a:r>
          </a:p>
          <a:p>
            <a:pPr marL="0" indent="0"/>
            <a:r>
              <a:rPr lang="en-US" altLang="en-US" sz="2400" smtClean="0"/>
              <a:t>FORTRAN (FORmula TRANslation) </a:t>
            </a:r>
          </a:p>
          <a:p>
            <a:pPr marL="0" indent="0"/>
            <a:r>
              <a:rPr lang="en-US" altLang="en-US" sz="2400" smtClean="0"/>
              <a:t>BASIC (Beginner All-purpose Symbolic Instructional Code) </a:t>
            </a:r>
          </a:p>
          <a:p>
            <a:pPr marL="0" indent="0"/>
            <a:r>
              <a:rPr lang="en-US" altLang="en-US" sz="2400" smtClean="0"/>
              <a:t>Pascal (named for Blaise Pascal) </a:t>
            </a:r>
          </a:p>
          <a:p>
            <a:pPr marL="0" indent="0"/>
            <a:r>
              <a:rPr lang="en-US" altLang="en-US" sz="2400" smtClean="0"/>
              <a:t>Ada (named for Ada Lovelace) </a:t>
            </a:r>
          </a:p>
          <a:p>
            <a:pPr marL="0" indent="0"/>
            <a:r>
              <a:rPr lang="en-US" altLang="en-US" sz="2400" smtClean="0">
                <a:latin typeface="Book Antiqua" panose="02040602050305030304" pitchFamily="18" charset="0"/>
                <a:cs typeface="Times New Roman" panose="02020603050405020304" pitchFamily="18" charset="0"/>
              </a:rPr>
              <a:t>C (whose developer designed B first)</a:t>
            </a:r>
            <a:r>
              <a:rPr lang="en-US" altLang="en-US" sz="2400" smtClean="0"/>
              <a:t> </a:t>
            </a:r>
          </a:p>
          <a:p>
            <a:pPr marL="0" indent="0"/>
            <a:r>
              <a:rPr lang="en-US" altLang="en-US" sz="2400" smtClean="0"/>
              <a:t>Visual Basic (Basic-like visual language developed by Microsoft) </a:t>
            </a:r>
          </a:p>
          <a:p>
            <a:pPr marL="0" indent="0"/>
            <a:r>
              <a:rPr lang="en-US" altLang="en-US" sz="2400" smtClean="0"/>
              <a:t>Delphi (Pascal-like visual language developed by Borland) </a:t>
            </a:r>
          </a:p>
          <a:p>
            <a:pPr marL="0" indent="0"/>
            <a:r>
              <a:rPr lang="en-US" altLang="en-US" sz="2400" smtClean="0"/>
              <a:t>C++ (an object-oriented language, based on C)</a:t>
            </a:r>
          </a:p>
          <a:p>
            <a:pPr marL="0" indent="0"/>
            <a:r>
              <a:rPr lang="en-US" altLang="en-US" sz="2400" smtClean="0"/>
              <a:t>C# (a Java-like language developed by Microsoft)</a:t>
            </a:r>
          </a:p>
          <a:p>
            <a:pPr marL="0" indent="0"/>
            <a:r>
              <a:rPr lang="en-US" altLang="en-US" sz="2400" smtClean="0"/>
              <a:t>Java (We use it in the book)</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B7B2F1-85C5-4D65-9E66-F364DD9B0708}" type="slidenum">
              <a:rPr lang="en-US" altLang="en-US" sz="1400"/>
              <a:pPr/>
              <a:t>37</a:t>
            </a:fld>
            <a:endParaRPr lang="en-US" altLang="en-US" sz="1400"/>
          </a:p>
        </p:txBody>
      </p:sp>
      <p:sp>
        <p:nvSpPr>
          <p:cNvPr id="4100" name="Rectangle 1026"/>
          <p:cNvSpPr>
            <a:spLocks noGrp="1" noChangeArrowheads="1"/>
          </p:cNvSpPr>
          <p:nvPr>
            <p:ph type="title"/>
          </p:nvPr>
        </p:nvSpPr>
        <p:spPr>
          <a:xfrm>
            <a:off x="685800" y="228600"/>
            <a:ext cx="7772400" cy="762000"/>
          </a:xfrm>
        </p:spPr>
        <p:txBody>
          <a:bodyPr/>
          <a:lstStyle/>
          <a:p>
            <a:r>
              <a:rPr lang="en-US" altLang="en-US" smtClean="0"/>
              <a:t>Compiling Source Code</a:t>
            </a:r>
          </a:p>
        </p:txBody>
      </p:sp>
      <p:sp>
        <p:nvSpPr>
          <p:cNvPr id="4101" name="Rectangle 1027"/>
          <p:cNvSpPr>
            <a:spLocks noGrp="1" noChangeArrowheads="1"/>
          </p:cNvSpPr>
          <p:nvPr>
            <p:ph type="body" idx="1"/>
          </p:nvPr>
        </p:nvSpPr>
        <p:spPr>
          <a:xfrm>
            <a:off x="228600" y="1143000"/>
            <a:ext cx="8686800" cy="4038600"/>
          </a:xfrm>
        </p:spPr>
        <p:txBody>
          <a:bodyPr/>
          <a:lstStyle/>
          <a:p>
            <a:pPr marL="0" indent="0">
              <a:buFont typeface="Monotype Sorts" pitchFamily="2" charset="2"/>
              <a:buNone/>
            </a:pPr>
            <a:r>
              <a:rPr lang="en-US" altLang="en-US" sz="2800" smtClean="0">
                <a:cs typeface="Times New Roman" panose="02020603050405020304" pitchFamily="18" charset="0"/>
              </a:rPr>
              <a:t>A program written in a high-level language is called a s</a:t>
            </a:r>
            <a:r>
              <a:rPr lang="en-US" altLang="en-US" sz="2800" i="1" smtClean="0">
                <a:cs typeface="Times New Roman" panose="02020603050405020304" pitchFamily="18" charset="0"/>
              </a:rPr>
              <a:t>ource program</a:t>
            </a:r>
            <a:r>
              <a:rPr lang="en-US" altLang="en-US" sz="2800" smtClean="0">
                <a:cs typeface="Times New Roman" panose="02020603050405020304" pitchFamily="18" charset="0"/>
              </a:rPr>
              <a:t>. Since a computer cannot understand a source program. Program called a </a:t>
            </a:r>
            <a:r>
              <a:rPr lang="en-US" altLang="en-US" sz="2800" i="1" smtClean="0">
                <a:cs typeface="Times New Roman" panose="02020603050405020304" pitchFamily="18" charset="0"/>
              </a:rPr>
              <a:t>compiler</a:t>
            </a:r>
            <a:r>
              <a:rPr lang="en-US" altLang="en-US" sz="2800" smtClean="0">
                <a:cs typeface="Times New Roman" panose="02020603050405020304" pitchFamily="18" charset="0"/>
              </a:rPr>
              <a:t> is used to translate the source program into a machine language program called an </a:t>
            </a:r>
            <a:r>
              <a:rPr lang="en-US" altLang="en-US" sz="2800" i="1" smtClean="0">
                <a:cs typeface="Times New Roman" panose="02020603050405020304" pitchFamily="18" charset="0"/>
              </a:rPr>
              <a:t>object program</a:t>
            </a:r>
            <a:r>
              <a:rPr lang="en-US" altLang="en-US" sz="2800" smtClean="0">
                <a:cs typeface="Times New Roman" panose="02020603050405020304" pitchFamily="18" charset="0"/>
              </a:rPr>
              <a:t>. The object program is often then linked with other supporting library code before the object can be executed on the machine.</a:t>
            </a:r>
            <a:endParaRPr lang="en-US" altLang="en-US" sz="2800" smtClean="0"/>
          </a:p>
        </p:txBody>
      </p:sp>
      <p:sp>
        <p:nvSpPr>
          <p:cNvPr id="4102" name="Rectangle 1029"/>
          <p:cNvSpPr>
            <a:spLocks noChangeArrowheads="1"/>
          </p:cNvSpPr>
          <p:nvPr/>
        </p:nvSpPr>
        <p:spPr bwMode="auto">
          <a:xfrm>
            <a:off x="2238375" y="3138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sp>
        <p:nvSpPr>
          <p:cNvPr id="4103" name="Rectangle 1056"/>
          <p:cNvSpPr>
            <a:spLocks noChangeArrowheads="1"/>
          </p:cNvSpPr>
          <p:nvPr/>
        </p:nvSpPr>
        <p:spPr bwMode="auto">
          <a:xfrm>
            <a:off x="0" y="3028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graphicFrame>
        <p:nvGraphicFramePr>
          <p:cNvPr id="4098" name="Object 1055"/>
          <p:cNvGraphicFramePr>
            <a:graphicFrameLocks noChangeAspect="1"/>
          </p:cNvGraphicFramePr>
          <p:nvPr/>
        </p:nvGraphicFramePr>
        <p:xfrm>
          <a:off x="228600" y="4572000"/>
          <a:ext cx="8763000" cy="1501775"/>
        </p:xfrm>
        <a:graphic>
          <a:graphicData uri="http://schemas.openxmlformats.org/presentationml/2006/ole">
            <mc:AlternateContent xmlns:mc="http://schemas.openxmlformats.org/markup-compatibility/2006">
              <mc:Choice xmlns:v="urn:schemas-microsoft-com:vml" Requires="v">
                <p:oleObj spid="_x0000_s4107" name="Picture" r:id="rId3" imgW="4672584" imgH="804672" progId="Word.Picture.8">
                  <p:embed/>
                </p:oleObj>
              </mc:Choice>
              <mc:Fallback>
                <p:oleObj name="Picture" r:id="rId3" imgW="4672584" imgH="804672" progId="Word.Picture.8">
                  <p:embed/>
                  <p:pic>
                    <p:nvPicPr>
                      <p:cNvPr id="0" name="Object 10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572000"/>
                        <a:ext cx="8763000" cy="15017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1BD23A-FE0B-4D8F-85D5-5174DA2C13EA}" type="slidenum">
              <a:rPr lang="en-US" altLang="en-US" sz="1400"/>
              <a:pPr/>
              <a:t>38</a:t>
            </a:fld>
            <a:endParaRPr lang="en-US" altLang="en-US" sz="1400"/>
          </a:p>
        </p:txBody>
      </p:sp>
      <p:sp>
        <p:nvSpPr>
          <p:cNvPr id="51203" name="Rectangle 1026"/>
          <p:cNvSpPr>
            <a:spLocks noGrp="1" noChangeArrowheads="1"/>
          </p:cNvSpPr>
          <p:nvPr>
            <p:ph type="title"/>
          </p:nvPr>
        </p:nvSpPr>
        <p:spPr>
          <a:xfrm>
            <a:off x="685800" y="228600"/>
            <a:ext cx="7772400" cy="628650"/>
          </a:xfrm>
        </p:spPr>
        <p:txBody>
          <a:bodyPr/>
          <a:lstStyle/>
          <a:p>
            <a:r>
              <a:rPr lang="en-US" altLang="en-US" sz="3600" smtClean="0"/>
              <a:t>Why Java?</a:t>
            </a:r>
            <a:endParaRPr lang="en-US" altLang="en-US" smtClean="0"/>
          </a:p>
        </p:txBody>
      </p:sp>
      <p:sp>
        <p:nvSpPr>
          <p:cNvPr id="51204" name="Rectangle 1027"/>
          <p:cNvSpPr>
            <a:spLocks noChangeArrowheads="1"/>
          </p:cNvSpPr>
          <p:nvPr/>
        </p:nvSpPr>
        <p:spPr bwMode="auto">
          <a:xfrm>
            <a:off x="228600" y="10668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20000"/>
              </a:spcBef>
              <a:buClr>
                <a:schemeClr val="tx2"/>
              </a:buClr>
              <a:buSzPct val="75000"/>
              <a:buFont typeface="Monotype Sorts" pitchFamily="2" charset="2"/>
              <a:buNone/>
            </a:pPr>
            <a:r>
              <a:rPr lang="en-US" altLang="en-US" sz="2800"/>
              <a:t>The answer is that Java enables users to develop and deploy applications on the Internet for servers, desktop computers, and small hand-held devices. The future of computing is being profoundly influenced by the Internet, and Java promises to remain a big part of that future. Java is the Internet programming language.</a:t>
            </a:r>
          </a:p>
          <a:p>
            <a:pPr>
              <a:lnSpc>
                <a:spcPct val="110000"/>
              </a:lnSpc>
              <a:spcBef>
                <a:spcPct val="20000"/>
              </a:spcBef>
              <a:buClr>
                <a:schemeClr val="tx2"/>
              </a:buClr>
              <a:buSzPct val="75000"/>
              <a:buFont typeface="Monotype Sorts" pitchFamily="2" charset="2"/>
              <a:buNone/>
            </a:pPr>
            <a:endParaRPr lang="en-US" altLang="en-US" sz="2800"/>
          </a:p>
          <a:p>
            <a:pPr>
              <a:lnSpc>
                <a:spcPct val="110000"/>
              </a:lnSpc>
              <a:spcBef>
                <a:spcPct val="20000"/>
              </a:spcBef>
              <a:buClr>
                <a:schemeClr val="tx2"/>
              </a:buClr>
              <a:buSzPct val="75000"/>
              <a:buFont typeface="Monotype Sorts" pitchFamily="2" charset="2"/>
              <a:buChar char="F"/>
            </a:pPr>
            <a:r>
              <a:rPr lang="en-US" altLang="en-US" sz="2800"/>
              <a:t>Java is a general purpose programming language. </a:t>
            </a:r>
          </a:p>
          <a:p>
            <a:pPr>
              <a:lnSpc>
                <a:spcPct val="110000"/>
              </a:lnSpc>
              <a:spcBef>
                <a:spcPct val="20000"/>
              </a:spcBef>
              <a:buClr>
                <a:schemeClr val="tx2"/>
              </a:buClr>
              <a:buSzPct val="75000"/>
              <a:buFont typeface="Monotype Sorts" pitchFamily="2" charset="2"/>
              <a:buChar char="F"/>
            </a:pPr>
            <a:r>
              <a:rPr lang="en-US" altLang="en-US" sz="2800"/>
              <a:t>Java is the Internet programming language.</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055CABC-149B-410A-8C69-095D370BFE86}" type="slidenum">
              <a:rPr lang="en-US" altLang="en-US" sz="1400"/>
              <a:pPr/>
              <a:t>39</a:t>
            </a:fld>
            <a:endParaRPr lang="en-US" altLang="en-US" sz="1400"/>
          </a:p>
        </p:txBody>
      </p:sp>
      <p:sp>
        <p:nvSpPr>
          <p:cNvPr id="52227" name="Rectangle 2"/>
          <p:cNvSpPr>
            <a:spLocks noGrp="1" noChangeArrowheads="1"/>
          </p:cNvSpPr>
          <p:nvPr>
            <p:ph type="title"/>
          </p:nvPr>
        </p:nvSpPr>
        <p:spPr>
          <a:xfrm>
            <a:off x="609600" y="228600"/>
            <a:ext cx="7772400" cy="762000"/>
          </a:xfrm>
          <a:noFill/>
        </p:spPr>
        <p:txBody>
          <a:bodyPr/>
          <a:lstStyle/>
          <a:p>
            <a:r>
              <a:rPr lang="en-US" altLang="en-US" sz="4000" smtClean="0"/>
              <a:t>Java, Web, and Beyond</a:t>
            </a:r>
            <a:endParaRPr lang="en-US" altLang="en-US" smtClean="0"/>
          </a:p>
        </p:txBody>
      </p:sp>
      <p:sp>
        <p:nvSpPr>
          <p:cNvPr id="52228" name="Rectangle 3"/>
          <p:cNvSpPr>
            <a:spLocks noGrp="1" noChangeArrowheads="1"/>
          </p:cNvSpPr>
          <p:nvPr>
            <p:ph type="body" idx="1"/>
          </p:nvPr>
        </p:nvSpPr>
        <p:spPr>
          <a:xfrm>
            <a:off x="304800" y="1143000"/>
            <a:ext cx="8458200" cy="5181600"/>
          </a:xfrm>
          <a:noFill/>
        </p:spPr>
        <p:txBody>
          <a:bodyPr/>
          <a:lstStyle/>
          <a:p>
            <a:r>
              <a:rPr lang="en-US" altLang="en-US" sz="3400" smtClean="0"/>
              <a:t>Java can be used to develop Web applications.</a:t>
            </a:r>
          </a:p>
          <a:p>
            <a:r>
              <a:rPr lang="en-US" altLang="en-US" sz="3400" smtClean="0"/>
              <a:t>Java Applets</a:t>
            </a:r>
          </a:p>
          <a:p>
            <a:r>
              <a:rPr lang="en-US" altLang="en-US" sz="3400" smtClean="0"/>
              <a:t>Java Web Applications</a:t>
            </a:r>
          </a:p>
          <a:p>
            <a:r>
              <a:rPr lang="en-US" altLang="en-US" sz="3400" smtClean="0"/>
              <a:t>Java can also be used to develop applications for hand-held devices such as Palm and cell phones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152400"/>
            <a:ext cx="8229600" cy="838200"/>
          </a:xfrm>
        </p:spPr>
        <p:txBody>
          <a:bodyPr/>
          <a:lstStyle/>
          <a:p>
            <a:pPr eaLnBrk="1" hangingPunct="1"/>
            <a:r>
              <a:rPr lang="en-US" altLang="en-US" sz="2800" b="1" smtClean="0"/>
              <a:t>How Do We Write a Program?</a:t>
            </a:r>
          </a:p>
        </p:txBody>
      </p:sp>
      <p:sp>
        <p:nvSpPr>
          <p:cNvPr id="5" name="Rectangle 3"/>
          <p:cNvSpPr txBox="1">
            <a:spLocks noChangeArrowheads="1"/>
          </p:cNvSpPr>
          <p:nvPr/>
        </p:nvSpPr>
        <p:spPr bwMode="auto">
          <a:xfrm>
            <a:off x="457200" y="762000"/>
            <a:ext cx="8229600" cy="3124200"/>
          </a:xfrm>
          <a:prstGeom prst="rect">
            <a:avLst/>
          </a:prstGeom>
          <a:noFill/>
          <a:ln w="9525">
            <a:noFill/>
            <a:miter lim="800000"/>
            <a:headEnd/>
            <a:tailEnd/>
          </a:ln>
          <a:effectLst/>
        </p:spPr>
        <p:txBody>
          <a:bodyPr/>
          <a:lstStyle/>
          <a:p>
            <a:pPr marL="342900" indent="-342900" algn="just" eaLnBrk="1" hangingPunct="1">
              <a:spcBef>
                <a:spcPct val="20000"/>
              </a:spcBef>
              <a:buClr>
                <a:schemeClr val="bg2"/>
              </a:buClr>
              <a:buSzPct val="75000"/>
              <a:buFont typeface="Wingdings" pitchFamily="2" charset="2"/>
              <a:buChar char="n"/>
              <a:defRPr/>
            </a:pPr>
            <a:r>
              <a:rPr lang="en-US" sz="2200" kern="0" dirty="0">
                <a:latin typeface="+mn-lt"/>
              </a:rPr>
              <a:t>A Computer is not intelligent. </a:t>
            </a:r>
          </a:p>
          <a:p>
            <a:pPr marL="800100" lvl="1" indent="-342900" algn="just" eaLnBrk="1" hangingPunct="1">
              <a:spcBef>
                <a:spcPct val="20000"/>
              </a:spcBef>
              <a:buClr>
                <a:schemeClr val="bg2"/>
              </a:buClr>
              <a:buSzPct val="75000"/>
              <a:buFont typeface="Wingdings" pitchFamily="2" charset="2"/>
              <a:buChar char="n"/>
              <a:defRPr/>
            </a:pPr>
            <a:r>
              <a:rPr lang="en-US" sz="2200" kern="0" dirty="0">
                <a:latin typeface="+mn-lt"/>
              </a:rPr>
              <a:t>It cannot analyze a problem and come up with a solution. </a:t>
            </a:r>
          </a:p>
          <a:p>
            <a:pPr marL="800100" lvl="1" indent="-342900" algn="just" eaLnBrk="1" hangingPunct="1">
              <a:spcBef>
                <a:spcPct val="20000"/>
              </a:spcBef>
              <a:buClr>
                <a:schemeClr val="bg2"/>
              </a:buClr>
              <a:buSzPct val="75000"/>
              <a:buFont typeface="Wingdings" pitchFamily="2" charset="2"/>
              <a:buChar char="n"/>
              <a:defRPr/>
            </a:pPr>
            <a:r>
              <a:rPr lang="en-US" sz="2200" kern="0" dirty="0">
                <a:latin typeface="+mn-lt"/>
              </a:rPr>
              <a:t>A human (the </a:t>
            </a:r>
            <a:r>
              <a:rPr lang="en-US" sz="2200" i="1" kern="0" dirty="0">
                <a:latin typeface="+mn-lt"/>
              </a:rPr>
              <a:t>programmer</a:t>
            </a:r>
            <a:r>
              <a:rPr lang="en-US" sz="2200" kern="0" dirty="0">
                <a:latin typeface="+mn-lt"/>
              </a:rPr>
              <a:t>) must analyze the problem, develop the instructions for solving the problem, and then have the computer carry out the instructions. </a:t>
            </a:r>
          </a:p>
          <a:p>
            <a:pPr marL="342900" indent="-342900" algn="just" eaLnBrk="1" hangingPunct="1">
              <a:spcBef>
                <a:spcPct val="20000"/>
              </a:spcBef>
              <a:buClr>
                <a:schemeClr val="bg2"/>
              </a:buClr>
              <a:buSzPct val="75000"/>
              <a:buFont typeface="Wingdings" pitchFamily="2" charset="2"/>
              <a:buChar char="n"/>
              <a:defRPr/>
            </a:pPr>
            <a:r>
              <a:rPr lang="en-US" sz="2200" kern="0" dirty="0">
                <a:latin typeface="+mn-lt"/>
              </a:rPr>
              <a:t>To write a program for a computer to follow, we must go through a two-phase process: </a:t>
            </a:r>
            <a:r>
              <a:rPr lang="en-US" sz="2200" b="1" i="1" kern="0" dirty="0">
                <a:solidFill>
                  <a:schemeClr val="tx2"/>
                </a:solidFill>
                <a:latin typeface="+mn-lt"/>
              </a:rPr>
              <a:t>problem solving</a:t>
            </a:r>
            <a:r>
              <a:rPr lang="en-US" sz="2200" b="1" kern="0" dirty="0">
                <a:solidFill>
                  <a:schemeClr val="tx2"/>
                </a:solidFill>
                <a:latin typeface="+mn-lt"/>
              </a:rPr>
              <a:t> </a:t>
            </a:r>
            <a:r>
              <a:rPr lang="en-US" sz="2200" kern="0" dirty="0">
                <a:latin typeface="+mn-lt"/>
              </a:rPr>
              <a:t>and </a:t>
            </a:r>
            <a:r>
              <a:rPr lang="en-US" sz="2200" b="1" i="1" kern="0" dirty="0">
                <a:solidFill>
                  <a:schemeClr val="tx2"/>
                </a:solidFill>
                <a:latin typeface="+mn-lt"/>
              </a:rPr>
              <a:t>implementation.</a:t>
            </a:r>
            <a:endParaRPr lang="en-US" sz="2200" b="1" kern="0" dirty="0">
              <a:solidFill>
                <a:schemeClr val="tx2"/>
              </a:solidFill>
              <a:latin typeface="+mn-lt"/>
            </a:endParaRPr>
          </a:p>
        </p:txBody>
      </p:sp>
      <p:pic>
        <p:nvPicPr>
          <p:cNvPr id="204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429000"/>
            <a:ext cx="57912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Slide Number Placeholder 8"/>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631600-7225-4D4F-A931-226F50F81912}" type="slidenum">
              <a:rPr lang="en-US" altLang="en-US" sz="1400"/>
              <a:pPr/>
              <a:t>4</a:t>
            </a:fld>
            <a:endParaRPr lang="en-US" altLang="en-US" sz="140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0239E6-AC9B-40A6-A9DD-E5AA078C4F4B}" type="slidenum">
              <a:rPr lang="en-US" altLang="en-US" sz="1400"/>
              <a:pPr/>
              <a:t>40</a:t>
            </a:fld>
            <a:endParaRPr lang="en-US" altLang="en-US" sz="1400"/>
          </a:p>
        </p:txBody>
      </p:sp>
      <p:sp>
        <p:nvSpPr>
          <p:cNvPr id="53251" name="Rectangle 2"/>
          <p:cNvSpPr>
            <a:spLocks noGrp="1" noChangeArrowheads="1"/>
          </p:cNvSpPr>
          <p:nvPr>
            <p:ph type="title"/>
          </p:nvPr>
        </p:nvSpPr>
        <p:spPr>
          <a:xfrm>
            <a:off x="685800" y="228600"/>
            <a:ext cx="7772400" cy="628650"/>
          </a:xfrm>
        </p:spPr>
        <p:txBody>
          <a:bodyPr/>
          <a:lstStyle/>
          <a:p>
            <a:r>
              <a:rPr lang="en-US" altLang="en-US" sz="3600" smtClean="0"/>
              <a:t>Examples of Java’s Versatility (Applets)</a:t>
            </a:r>
            <a:endParaRPr lang="en-US" altLang="en-US" smtClean="0"/>
          </a:p>
        </p:txBody>
      </p:sp>
      <p:pic>
        <p:nvPicPr>
          <p:cNvPr id="5325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371600"/>
            <a:ext cx="7086600"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945AD3-E211-479B-995F-D8483A1F360B}" type="slidenum">
              <a:rPr lang="en-US" altLang="en-US" sz="1400"/>
              <a:pPr/>
              <a:t>41</a:t>
            </a:fld>
            <a:endParaRPr lang="en-US" altLang="en-US" sz="1400"/>
          </a:p>
        </p:txBody>
      </p:sp>
      <p:sp>
        <p:nvSpPr>
          <p:cNvPr id="5124" name="Rectangle 2"/>
          <p:cNvSpPr>
            <a:spLocks noGrp="1" noChangeArrowheads="1"/>
          </p:cNvSpPr>
          <p:nvPr>
            <p:ph type="title"/>
          </p:nvPr>
        </p:nvSpPr>
        <p:spPr>
          <a:xfrm>
            <a:off x="685800" y="228600"/>
            <a:ext cx="7772400" cy="628650"/>
          </a:xfrm>
        </p:spPr>
        <p:txBody>
          <a:bodyPr/>
          <a:lstStyle/>
          <a:p>
            <a:r>
              <a:rPr lang="en-US" altLang="en-US" sz="3600" smtClean="0"/>
              <a:t>PDA and Cell Phone</a:t>
            </a:r>
            <a:endParaRPr lang="en-US" altLang="en-US" smtClean="0"/>
          </a:p>
        </p:txBody>
      </p:sp>
      <p:sp>
        <p:nvSpPr>
          <p:cNvPr id="5125" name="Rectangle 3"/>
          <p:cNvSpPr>
            <a:spLocks noChangeArrowheads="1"/>
          </p:cNvSpPr>
          <p:nvPr/>
        </p:nvSpPr>
        <p:spPr bwMode="auto">
          <a:xfrm>
            <a:off x="0" y="1836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graphicFrame>
        <p:nvGraphicFramePr>
          <p:cNvPr id="5122" name="Object 4"/>
          <p:cNvGraphicFramePr>
            <a:graphicFrameLocks noChangeAspect="1"/>
          </p:cNvGraphicFramePr>
          <p:nvPr/>
        </p:nvGraphicFramePr>
        <p:xfrm>
          <a:off x="2057400" y="1066800"/>
          <a:ext cx="5132388" cy="5334000"/>
        </p:xfrm>
        <a:graphic>
          <a:graphicData uri="http://schemas.openxmlformats.org/presentationml/2006/ole">
            <mc:AlternateContent xmlns:mc="http://schemas.openxmlformats.org/markup-compatibility/2006">
              <mc:Choice xmlns:v="urn:schemas-microsoft-com:vml" Requires="v">
                <p:oleObj spid="_x0000_s5129" name="Bitmap Image" r:id="rId4" imgW="4869602" imgH="5052498" progId="Paint.Picture">
                  <p:embed/>
                </p:oleObj>
              </mc:Choice>
              <mc:Fallback>
                <p:oleObj name="Bitmap Image" r:id="rId4" imgW="4869602" imgH="5052498"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066800"/>
                        <a:ext cx="5132388"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7B39A7-C7A7-4C98-BC8D-C93C3802F1FB}" type="slidenum">
              <a:rPr lang="en-US" altLang="en-US" sz="1400"/>
              <a:pPr/>
              <a:t>42</a:t>
            </a:fld>
            <a:endParaRPr lang="en-US" altLang="en-US" sz="1400"/>
          </a:p>
        </p:txBody>
      </p:sp>
      <p:sp>
        <p:nvSpPr>
          <p:cNvPr id="54275" name="Rectangle 2"/>
          <p:cNvSpPr>
            <a:spLocks noGrp="1" noChangeArrowheads="1"/>
          </p:cNvSpPr>
          <p:nvPr>
            <p:ph type="title"/>
          </p:nvPr>
        </p:nvSpPr>
        <p:spPr>
          <a:xfrm>
            <a:off x="685800" y="304800"/>
            <a:ext cx="7772400" cy="533400"/>
          </a:xfrm>
        </p:spPr>
        <p:txBody>
          <a:bodyPr/>
          <a:lstStyle/>
          <a:p>
            <a:r>
              <a:rPr lang="en-US" altLang="en-US" smtClean="0"/>
              <a:t>Java’s History</a:t>
            </a:r>
          </a:p>
        </p:txBody>
      </p:sp>
      <p:sp>
        <p:nvSpPr>
          <p:cNvPr id="54276" name="Rectangle 3"/>
          <p:cNvSpPr>
            <a:spLocks noGrp="1" noChangeArrowheads="1"/>
          </p:cNvSpPr>
          <p:nvPr>
            <p:ph type="body" idx="1"/>
          </p:nvPr>
        </p:nvSpPr>
        <p:spPr>
          <a:xfrm>
            <a:off x="304800" y="990600"/>
            <a:ext cx="8610600" cy="3886200"/>
          </a:xfrm>
        </p:spPr>
        <p:txBody>
          <a:bodyPr/>
          <a:lstStyle/>
          <a:p>
            <a:pPr>
              <a:lnSpc>
                <a:spcPct val="90000"/>
              </a:lnSpc>
            </a:pPr>
            <a:r>
              <a:rPr lang="en-US" altLang="en-US" smtClean="0"/>
              <a:t>James Gosling and Sun Microsystems</a:t>
            </a:r>
          </a:p>
          <a:p>
            <a:pPr>
              <a:lnSpc>
                <a:spcPct val="90000"/>
              </a:lnSpc>
              <a:spcBef>
                <a:spcPct val="50000"/>
              </a:spcBef>
            </a:pPr>
            <a:r>
              <a:rPr lang="en-US" altLang="en-US" smtClean="0"/>
              <a:t>Oak</a:t>
            </a:r>
          </a:p>
          <a:p>
            <a:pPr>
              <a:lnSpc>
                <a:spcPct val="90000"/>
              </a:lnSpc>
              <a:spcBef>
                <a:spcPct val="50000"/>
              </a:spcBef>
            </a:pPr>
            <a:r>
              <a:rPr lang="en-US" altLang="en-US" smtClean="0"/>
              <a:t>Java, May 20, 1995, Sun World</a:t>
            </a:r>
          </a:p>
          <a:p>
            <a:pPr>
              <a:lnSpc>
                <a:spcPct val="90000"/>
              </a:lnSpc>
              <a:spcBef>
                <a:spcPct val="50000"/>
              </a:spcBef>
            </a:pPr>
            <a:r>
              <a:rPr lang="en-US" altLang="en-US" smtClean="0"/>
              <a:t>HotJava </a:t>
            </a:r>
          </a:p>
          <a:p>
            <a:pPr lvl="1">
              <a:lnSpc>
                <a:spcPct val="90000"/>
              </a:lnSpc>
            </a:pPr>
            <a:r>
              <a:rPr lang="en-US" altLang="en-US" smtClean="0"/>
              <a:t>The first Java-enabled Web browser</a:t>
            </a:r>
          </a:p>
          <a:p>
            <a:pPr>
              <a:lnSpc>
                <a:spcPct val="90000"/>
              </a:lnSpc>
              <a:spcBef>
                <a:spcPct val="50000"/>
              </a:spcBef>
            </a:pPr>
            <a:r>
              <a:rPr lang="en-US" altLang="en-US" smtClean="0"/>
              <a:t>Early History Website:</a:t>
            </a:r>
          </a:p>
        </p:txBody>
      </p:sp>
      <p:sp>
        <p:nvSpPr>
          <p:cNvPr id="54277" name="Rectangle 5"/>
          <p:cNvSpPr>
            <a:spLocks noChangeArrowheads="1"/>
          </p:cNvSpPr>
          <p:nvPr/>
        </p:nvSpPr>
        <p:spPr bwMode="auto">
          <a:xfrm>
            <a:off x="381000" y="4876800"/>
            <a:ext cx="8610600" cy="685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Clr>
                <a:schemeClr val="tx2"/>
              </a:buClr>
              <a:buSzPct val="75000"/>
              <a:buFont typeface="Monotype Sorts" pitchFamily="2" charset="2"/>
              <a:buNone/>
            </a:pPr>
            <a:r>
              <a:rPr lang="en-US" altLang="en-US" sz="3200">
                <a:hlinkClick r:id="rId2"/>
              </a:rPr>
              <a:t>http://java.sun.com/features/1998/05/birthday.html</a:t>
            </a:r>
            <a:endParaRPr lang="en-US" altLang="en-US" sz="320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E9671E-526E-4ECC-87CF-1F229D53AAD1}" type="slidenum">
              <a:rPr lang="en-US" altLang="en-US" sz="1400"/>
              <a:pPr/>
              <a:t>43</a:t>
            </a:fld>
            <a:endParaRPr lang="en-US" altLang="en-US" sz="1400"/>
          </a:p>
        </p:txBody>
      </p:sp>
      <p:sp>
        <p:nvSpPr>
          <p:cNvPr id="55299" name="Rectangle 2"/>
          <p:cNvSpPr>
            <a:spLocks noGrp="1" noChangeArrowheads="1"/>
          </p:cNvSpPr>
          <p:nvPr>
            <p:ph type="title"/>
          </p:nvPr>
        </p:nvSpPr>
        <p:spPr>
          <a:xfrm>
            <a:off x="685800" y="228600"/>
            <a:ext cx="7772400" cy="533400"/>
          </a:xfrm>
        </p:spPr>
        <p:txBody>
          <a:bodyPr/>
          <a:lstStyle/>
          <a:p>
            <a:r>
              <a:rPr lang="en-US" altLang="en-US" smtClean="0"/>
              <a:t>Characteristics of Java</a:t>
            </a:r>
          </a:p>
        </p:txBody>
      </p:sp>
      <p:sp>
        <p:nvSpPr>
          <p:cNvPr id="55300" name="Rectangle 3"/>
          <p:cNvSpPr>
            <a:spLocks noGrp="1" noChangeArrowheads="1"/>
          </p:cNvSpPr>
          <p:nvPr>
            <p:ph type="body" idx="1"/>
          </p:nvPr>
        </p:nvSpPr>
        <p:spPr>
          <a:xfrm>
            <a:off x="304800" y="838200"/>
            <a:ext cx="8610600" cy="5257800"/>
          </a:xfrm>
        </p:spPr>
        <p:txBody>
          <a:bodyPr/>
          <a:lstStyle/>
          <a:p>
            <a:pPr>
              <a:lnSpc>
                <a:spcPct val="90000"/>
              </a:lnSpc>
            </a:pPr>
            <a:r>
              <a:rPr lang="en-US" altLang="en-US" sz="2800" smtClean="0">
                <a:cs typeface="Times New Roman" panose="02020603050405020304" pitchFamily="18" charset="0"/>
              </a:rPr>
              <a:t>Java Is Simple</a:t>
            </a:r>
            <a:r>
              <a:rPr lang="en-US" altLang="en-US" sz="2800" smtClean="0"/>
              <a:t> </a:t>
            </a:r>
          </a:p>
          <a:p>
            <a:pPr>
              <a:lnSpc>
                <a:spcPct val="90000"/>
              </a:lnSpc>
            </a:pPr>
            <a:r>
              <a:rPr lang="en-US" altLang="en-US" sz="2800" smtClean="0">
                <a:cs typeface="Times New Roman" panose="02020603050405020304" pitchFamily="18" charset="0"/>
              </a:rPr>
              <a:t>Java Is Object-Oriented</a:t>
            </a:r>
            <a:r>
              <a:rPr lang="en-US" altLang="en-US" sz="2800" smtClean="0"/>
              <a:t> </a:t>
            </a:r>
          </a:p>
          <a:p>
            <a:pPr>
              <a:lnSpc>
                <a:spcPct val="90000"/>
              </a:lnSpc>
            </a:pPr>
            <a:r>
              <a:rPr lang="en-US" altLang="en-US" sz="2800" smtClean="0">
                <a:cs typeface="Times New Roman" panose="02020603050405020304" pitchFamily="18" charset="0"/>
              </a:rPr>
              <a:t>Java Is Distributed</a:t>
            </a:r>
            <a:r>
              <a:rPr lang="en-US" altLang="en-US" sz="2800" smtClean="0"/>
              <a:t> </a:t>
            </a:r>
          </a:p>
          <a:p>
            <a:pPr>
              <a:lnSpc>
                <a:spcPct val="90000"/>
              </a:lnSpc>
            </a:pPr>
            <a:r>
              <a:rPr lang="en-US" altLang="en-US" sz="2800" smtClean="0">
                <a:cs typeface="Times New Roman" panose="02020603050405020304" pitchFamily="18" charset="0"/>
              </a:rPr>
              <a:t>Java Is Interpreted</a:t>
            </a:r>
            <a:r>
              <a:rPr lang="en-US" altLang="en-US" sz="2800" smtClean="0"/>
              <a:t> </a:t>
            </a:r>
          </a:p>
          <a:p>
            <a:pPr>
              <a:lnSpc>
                <a:spcPct val="90000"/>
              </a:lnSpc>
            </a:pPr>
            <a:r>
              <a:rPr lang="en-US" altLang="en-US" sz="2800" smtClean="0">
                <a:cs typeface="Times New Roman" panose="02020603050405020304" pitchFamily="18" charset="0"/>
              </a:rPr>
              <a:t>Java Is Robust</a:t>
            </a:r>
            <a:r>
              <a:rPr lang="en-US" altLang="en-US" sz="2800" smtClean="0"/>
              <a:t> </a:t>
            </a:r>
          </a:p>
          <a:p>
            <a:pPr>
              <a:lnSpc>
                <a:spcPct val="90000"/>
              </a:lnSpc>
            </a:pPr>
            <a:r>
              <a:rPr lang="en-US" altLang="en-US" sz="2800" smtClean="0">
                <a:cs typeface="Times New Roman" panose="02020603050405020304" pitchFamily="18" charset="0"/>
              </a:rPr>
              <a:t>Java Is Secure</a:t>
            </a:r>
            <a:r>
              <a:rPr lang="en-US" altLang="en-US" sz="2800" smtClean="0"/>
              <a:t> </a:t>
            </a:r>
          </a:p>
          <a:p>
            <a:pPr>
              <a:lnSpc>
                <a:spcPct val="90000"/>
              </a:lnSpc>
            </a:pPr>
            <a:r>
              <a:rPr lang="en-US" altLang="en-US" sz="2800" smtClean="0">
                <a:cs typeface="Times New Roman" panose="02020603050405020304" pitchFamily="18" charset="0"/>
              </a:rPr>
              <a:t>Java Is Architecture-Neutral</a:t>
            </a:r>
            <a:r>
              <a:rPr lang="en-US" altLang="en-US" sz="2800" smtClean="0"/>
              <a:t> </a:t>
            </a:r>
          </a:p>
          <a:p>
            <a:pPr>
              <a:lnSpc>
                <a:spcPct val="90000"/>
              </a:lnSpc>
            </a:pPr>
            <a:r>
              <a:rPr lang="en-US" altLang="en-US" sz="2800" smtClean="0">
                <a:cs typeface="Times New Roman" panose="02020603050405020304" pitchFamily="18" charset="0"/>
              </a:rPr>
              <a:t>Java Is Portable</a:t>
            </a:r>
            <a:r>
              <a:rPr lang="en-US" altLang="en-US" sz="2800" smtClean="0"/>
              <a:t> </a:t>
            </a:r>
          </a:p>
          <a:p>
            <a:pPr>
              <a:lnSpc>
                <a:spcPct val="90000"/>
              </a:lnSpc>
            </a:pPr>
            <a:r>
              <a:rPr lang="en-US" altLang="en-US" sz="2800" smtClean="0">
                <a:cs typeface="Times New Roman" panose="02020603050405020304" pitchFamily="18" charset="0"/>
              </a:rPr>
              <a:t>Java's Performance</a:t>
            </a:r>
            <a:r>
              <a:rPr lang="en-US" altLang="en-US" sz="2800" smtClean="0"/>
              <a:t> </a:t>
            </a:r>
          </a:p>
          <a:p>
            <a:pPr>
              <a:lnSpc>
                <a:spcPct val="90000"/>
              </a:lnSpc>
            </a:pPr>
            <a:r>
              <a:rPr lang="en-US" altLang="en-US" sz="2800" smtClean="0">
                <a:cs typeface="Times New Roman" panose="02020603050405020304" pitchFamily="18" charset="0"/>
              </a:rPr>
              <a:t>Java Is Multithreaded</a:t>
            </a:r>
            <a:r>
              <a:rPr lang="en-US" altLang="en-US" sz="2800" smtClean="0"/>
              <a:t> </a:t>
            </a:r>
          </a:p>
          <a:p>
            <a:pPr>
              <a:lnSpc>
                <a:spcPct val="90000"/>
              </a:lnSpc>
            </a:pPr>
            <a:r>
              <a:rPr lang="en-US" altLang="en-US" sz="2800" smtClean="0">
                <a:cs typeface="Times New Roman" panose="02020603050405020304" pitchFamily="18" charset="0"/>
              </a:rPr>
              <a:t>Java Is Dynamic</a:t>
            </a:r>
            <a:r>
              <a:rPr lang="en-US" altLang="en-US" sz="2800" smtClean="0"/>
              <a:t> </a:t>
            </a:r>
          </a:p>
        </p:txBody>
      </p:sp>
      <p:sp>
        <p:nvSpPr>
          <p:cNvPr id="55301" name="Rectangle 5"/>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
        <p:nvSpPr>
          <p:cNvPr id="55302" name="Rectangle 1029"/>
          <p:cNvSpPr>
            <a:spLocks noChangeArrowheads="1"/>
          </p:cNvSpPr>
          <p:nvPr/>
        </p:nvSpPr>
        <p:spPr bwMode="auto">
          <a:xfrm>
            <a:off x="685800" y="6019800"/>
            <a:ext cx="778033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Clr>
                <a:schemeClr val="tx2"/>
              </a:buClr>
              <a:buSzPct val="75000"/>
              <a:buFont typeface="Monotype Sorts" pitchFamily="2" charset="2"/>
              <a:buNone/>
            </a:pPr>
            <a:r>
              <a:rPr lang="en-US" altLang="en-US" dirty="0">
                <a:hlinkClick r:id="rId2"/>
              </a:rPr>
              <a:t>www.cs.armstrong.edu/liang/intro8e/JavaCharacteristics.pdf</a:t>
            </a:r>
            <a:endParaRPr lang="en-US" alt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A8A426-FB1B-425A-9D75-CE00D37700D5}" type="slidenum">
              <a:rPr lang="en-US" altLang="en-US" sz="1400"/>
              <a:pPr/>
              <a:t>44</a:t>
            </a:fld>
            <a:endParaRPr lang="en-US" altLang="en-US" sz="1400"/>
          </a:p>
        </p:txBody>
      </p:sp>
      <p:sp>
        <p:nvSpPr>
          <p:cNvPr id="56323" name="Rectangle 2"/>
          <p:cNvSpPr>
            <a:spLocks noGrp="1" noChangeArrowheads="1"/>
          </p:cNvSpPr>
          <p:nvPr>
            <p:ph type="title"/>
          </p:nvPr>
        </p:nvSpPr>
        <p:spPr>
          <a:xfrm>
            <a:off x="685800" y="228600"/>
            <a:ext cx="7924800" cy="609600"/>
          </a:xfrm>
        </p:spPr>
        <p:txBody>
          <a:bodyPr/>
          <a:lstStyle/>
          <a:p>
            <a:r>
              <a:rPr lang="en-US" altLang="en-US" smtClean="0"/>
              <a:t>Characteristics of Java</a:t>
            </a:r>
          </a:p>
        </p:txBody>
      </p:sp>
      <p:sp>
        <p:nvSpPr>
          <p:cNvPr id="56324" name="Rectangle 3"/>
          <p:cNvSpPr>
            <a:spLocks noGrp="1" noChangeArrowheads="1"/>
          </p:cNvSpPr>
          <p:nvPr>
            <p:ph type="body" idx="1"/>
          </p:nvPr>
        </p:nvSpPr>
        <p:spPr>
          <a:xfrm>
            <a:off x="304800" y="990600"/>
            <a:ext cx="4038600" cy="5257800"/>
          </a:xfrm>
        </p:spPr>
        <p:txBody>
          <a:bodyPr/>
          <a:lstStyle/>
          <a:p>
            <a:r>
              <a:rPr lang="en-US" altLang="en-US" sz="2400" smtClean="0">
                <a:solidFill>
                  <a:srgbClr val="FF9900"/>
                </a:solidFill>
                <a:cs typeface="Times New Roman" panose="02020603050405020304" pitchFamily="18" charset="0"/>
              </a:rPr>
              <a:t>Java Is Simple</a:t>
            </a:r>
            <a:r>
              <a:rPr lang="en-US" altLang="en-US" sz="2400" smtClean="0"/>
              <a:t> </a:t>
            </a:r>
          </a:p>
          <a:p>
            <a:r>
              <a:rPr lang="en-US" altLang="en-US" sz="2400" smtClean="0">
                <a:cs typeface="Times New Roman" panose="02020603050405020304" pitchFamily="18" charset="0"/>
              </a:rPr>
              <a:t>Java Is Object-Oriented</a:t>
            </a:r>
            <a:r>
              <a:rPr lang="en-US" altLang="en-US" sz="2400" smtClean="0"/>
              <a:t> </a:t>
            </a:r>
          </a:p>
          <a:p>
            <a:r>
              <a:rPr lang="en-US" altLang="en-US" sz="2400" smtClean="0">
                <a:cs typeface="Times New Roman" panose="02020603050405020304" pitchFamily="18" charset="0"/>
              </a:rPr>
              <a:t>Java Is Distributed</a:t>
            </a:r>
            <a:r>
              <a:rPr lang="en-US" altLang="en-US" sz="2400" smtClean="0"/>
              <a:t> </a:t>
            </a:r>
          </a:p>
          <a:p>
            <a:r>
              <a:rPr lang="en-US" altLang="en-US" sz="2400" smtClean="0">
                <a:cs typeface="Times New Roman" panose="02020603050405020304" pitchFamily="18" charset="0"/>
              </a:rPr>
              <a:t>Java Is Interpreted</a:t>
            </a:r>
            <a:r>
              <a:rPr lang="en-US" altLang="en-US" sz="2400" smtClean="0"/>
              <a:t> </a:t>
            </a:r>
          </a:p>
          <a:p>
            <a:r>
              <a:rPr lang="en-US" altLang="en-US" sz="2400" smtClean="0">
                <a:cs typeface="Times New Roman" panose="02020603050405020304" pitchFamily="18" charset="0"/>
              </a:rPr>
              <a:t>Java Is Robust</a:t>
            </a:r>
            <a:r>
              <a:rPr lang="en-US" altLang="en-US" sz="2400" smtClean="0"/>
              <a:t> </a:t>
            </a:r>
          </a:p>
          <a:p>
            <a:r>
              <a:rPr lang="en-US" altLang="en-US" sz="2400" smtClean="0">
                <a:cs typeface="Times New Roman" panose="02020603050405020304" pitchFamily="18" charset="0"/>
              </a:rPr>
              <a:t>Java Is Secure</a:t>
            </a:r>
            <a:r>
              <a:rPr lang="en-US" altLang="en-US" sz="2400" smtClean="0"/>
              <a:t> </a:t>
            </a:r>
          </a:p>
          <a:p>
            <a:r>
              <a:rPr lang="en-US" altLang="en-US" sz="2400" smtClean="0">
                <a:cs typeface="Times New Roman" panose="02020603050405020304" pitchFamily="18" charset="0"/>
              </a:rPr>
              <a:t>Java Is Architecture-Neutral</a:t>
            </a:r>
            <a:r>
              <a:rPr lang="en-US" altLang="en-US" sz="2400" smtClean="0"/>
              <a:t> </a:t>
            </a:r>
          </a:p>
          <a:p>
            <a:r>
              <a:rPr lang="en-US" altLang="en-US" sz="2400" smtClean="0">
                <a:cs typeface="Times New Roman" panose="02020603050405020304" pitchFamily="18" charset="0"/>
              </a:rPr>
              <a:t>Java Is Portable</a:t>
            </a:r>
            <a:r>
              <a:rPr lang="en-US" altLang="en-US" sz="2400" smtClean="0"/>
              <a:t> </a:t>
            </a:r>
          </a:p>
          <a:p>
            <a:r>
              <a:rPr lang="en-US" altLang="en-US" sz="2400" smtClean="0">
                <a:cs typeface="Times New Roman" panose="02020603050405020304" pitchFamily="18" charset="0"/>
              </a:rPr>
              <a:t>Java's Performance</a:t>
            </a:r>
            <a:r>
              <a:rPr lang="en-US" altLang="en-US" sz="2400" smtClean="0"/>
              <a:t> </a:t>
            </a:r>
          </a:p>
          <a:p>
            <a:r>
              <a:rPr lang="en-US" altLang="en-US" sz="2400" smtClean="0">
                <a:cs typeface="Times New Roman" panose="02020603050405020304" pitchFamily="18" charset="0"/>
              </a:rPr>
              <a:t>Java Is Multithreaded</a:t>
            </a:r>
            <a:r>
              <a:rPr lang="en-US" altLang="en-US" sz="2400" smtClean="0"/>
              <a:t> </a:t>
            </a:r>
          </a:p>
          <a:p>
            <a:r>
              <a:rPr lang="en-US" altLang="en-US" sz="2400" smtClean="0">
                <a:cs typeface="Times New Roman" panose="02020603050405020304" pitchFamily="18" charset="0"/>
              </a:rPr>
              <a:t>Java Is Dynamic</a:t>
            </a:r>
            <a:r>
              <a:rPr lang="en-US" altLang="en-US" sz="2400" smtClean="0"/>
              <a:t> </a:t>
            </a:r>
          </a:p>
        </p:txBody>
      </p:sp>
      <p:sp>
        <p:nvSpPr>
          <p:cNvPr id="56325" name="Text Box 4"/>
          <p:cNvSpPr txBox="1">
            <a:spLocks noChangeArrowheads="1"/>
          </p:cNvSpPr>
          <p:nvPr/>
        </p:nvSpPr>
        <p:spPr bwMode="auto">
          <a:xfrm>
            <a:off x="3962400" y="990600"/>
            <a:ext cx="4953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rgbClr val="FF9900"/>
                </a:solidFill>
                <a:cs typeface="Times New Roman" panose="02020603050405020304" pitchFamily="18" charset="0"/>
              </a:rPr>
              <a:t>Java is partially modeled on C++, but greatly simplified and improved. Some people refer to Java as "C++--" because it is like C++ but with more functionality and fewer negative aspects.</a:t>
            </a:r>
          </a:p>
        </p:txBody>
      </p:sp>
      <p:sp>
        <p:nvSpPr>
          <p:cNvPr id="56326" name="Rectangle 1030"/>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CF0C4D-D1F4-470E-AE0E-485FD4AA1F9D}" type="slidenum">
              <a:rPr lang="en-US" altLang="en-US" sz="1400"/>
              <a:pPr/>
              <a:t>45</a:t>
            </a:fld>
            <a:endParaRPr lang="en-US" altLang="en-US" sz="1400"/>
          </a:p>
        </p:txBody>
      </p:sp>
      <p:sp>
        <p:nvSpPr>
          <p:cNvPr id="57347" name="Rectangle 2"/>
          <p:cNvSpPr>
            <a:spLocks noGrp="1" noChangeArrowheads="1"/>
          </p:cNvSpPr>
          <p:nvPr>
            <p:ph type="title"/>
          </p:nvPr>
        </p:nvSpPr>
        <p:spPr>
          <a:xfrm>
            <a:off x="685800" y="228600"/>
            <a:ext cx="7924800" cy="609600"/>
          </a:xfrm>
        </p:spPr>
        <p:txBody>
          <a:bodyPr/>
          <a:lstStyle/>
          <a:p>
            <a:r>
              <a:rPr lang="en-US" altLang="en-US" smtClean="0"/>
              <a:t>Characteristics of Java</a:t>
            </a:r>
          </a:p>
        </p:txBody>
      </p:sp>
      <p:sp>
        <p:nvSpPr>
          <p:cNvPr id="57348" name="Rectangle 3"/>
          <p:cNvSpPr>
            <a:spLocks noGrp="1" noChangeArrowheads="1"/>
          </p:cNvSpPr>
          <p:nvPr>
            <p:ph type="body" idx="1"/>
          </p:nvPr>
        </p:nvSpPr>
        <p:spPr>
          <a:xfrm>
            <a:off x="304800" y="990600"/>
            <a:ext cx="4038600" cy="5257800"/>
          </a:xfrm>
        </p:spPr>
        <p:txBody>
          <a:bodyPr/>
          <a:lstStyle/>
          <a:p>
            <a:r>
              <a:rPr lang="en-US" altLang="en-US" sz="2400" smtClean="0">
                <a:cs typeface="Times New Roman" panose="02020603050405020304" pitchFamily="18" charset="0"/>
              </a:rPr>
              <a:t>Java Is Simple </a:t>
            </a:r>
          </a:p>
          <a:p>
            <a:r>
              <a:rPr lang="en-US" altLang="en-US" sz="2400" smtClean="0">
                <a:solidFill>
                  <a:srgbClr val="FF9900"/>
                </a:solidFill>
                <a:cs typeface="Times New Roman" panose="02020603050405020304" pitchFamily="18" charset="0"/>
              </a:rPr>
              <a:t>Java Is Object-Oriented</a:t>
            </a:r>
            <a:r>
              <a:rPr lang="en-US" altLang="en-US" sz="2400" smtClean="0"/>
              <a:t> </a:t>
            </a:r>
          </a:p>
          <a:p>
            <a:r>
              <a:rPr lang="en-US" altLang="en-US" sz="2400" smtClean="0">
                <a:cs typeface="Times New Roman" panose="02020603050405020304" pitchFamily="18" charset="0"/>
              </a:rPr>
              <a:t>Java Is Distributed</a:t>
            </a:r>
            <a:r>
              <a:rPr lang="en-US" altLang="en-US" sz="2400" smtClean="0"/>
              <a:t> </a:t>
            </a:r>
          </a:p>
          <a:p>
            <a:r>
              <a:rPr lang="en-US" altLang="en-US" sz="2400" smtClean="0">
                <a:cs typeface="Times New Roman" panose="02020603050405020304" pitchFamily="18" charset="0"/>
              </a:rPr>
              <a:t>Java Is Interpreted</a:t>
            </a:r>
            <a:r>
              <a:rPr lang="en-US" altLang="en-US" sz="2400" smtClean="0"/>
              <a:t> </a:t>
            </a:r>
          </a:p>
          <a:p>
            <a:r>
              <a:rPr lang="en-US" altLang="en-US" sz="2400" smtClean="0">
                <a:cs typeface="Times New Roman" panose="02020603050405020304" pitchFamily="18" charset="0"/>
              </a:rPr>
              <a:t>Java Is Robust</a:t>
            </a:r>
            <a:r>
              <a:rPr lang="en-US" altLang="en-US" sz="2400" smtClean="0"/>
              <a:t> </a:t>
            </a:r>
          </a:p>
          <a:p>
            <a:r>
              <a:rPr lang="en-US" altLang="en-US" sz="2400" smtClean="0">
                <a:cs typeface="Times New Roman" panose="02020603050405020304" pitchFamily="18" charset="0"/>
              </a:rPr>
              <a:t>Java Is Secure</a:t>
            </a:r>
            <a:r>
              <a:rPr lang="en-US" altLang="en-US" sz="2400" smtClean="0"/>
              <a:t> </a:t>
            </a:r>
          </a:p>
          <a:p>
            <a:r>
              <a:rPr lang="en-US" altLang="en-US" sz="2400" smtClean="0">
                <a:cs typeface="Times New Roman" panose="02020603050405020304" pitchFamily="18" charset="0"/>
              </a:rPr>
              <a:t>Java Is Architecture-Neutral</a:t>
            </a:r>
            <a:r>
              <a:rPr lang="en-US" altLang="en-US" sz="2400" smtClean="0"/>
              <a:t> </a:t>
            </a:r>
          </a:p>
          <a:p>
            <a:r>
              <a:rPr lang="en-US" altLang="en-US" sz="2400" smtClean="0">
                <a:cs typeface="Times New Roman" panose="02020603050405020304" pitchFamily="18" charset="0"/>
              </a:rPr>
              <a:t>Java Is Portable</a:t>
            </a:r>
            <a:r>
              <a:rPr lang="en-US" altLang="en-US" sz="2400" smtClean="0"/>
              <a:t> </a:t>
            </a:r>
          </a:p>
          <a:p>
            <a:r>
              <a:rPr lang="en-US" altLang="en-US" sz="2400" smtClean="0">
                <a:cs typeface="Times New Roman" panose="02020603050405020304" pitchFamily="18" charset="0"/>
              </a:rPr>
              <a:t>Java's Performance</a:t>
            </a:r>
            <a:r>
              <a:rPr lang="en-US" altLang="en-US" sz="2400" smtClean="0"/>
              <a:t> </a:t>
            </a:r>
          </a:p>
          <a:p>
            <a:r>
              <a:rPr lang="en-US" altLang="en-US" sz="2400" smtClean="0">
                <a:cs typeface="Times New Roman" panose="02020603050405020304" pitchFamily="18" charset="0"/>
              </a:rPr>
              <a:t>Java Is Multithreaded</a:t>
            </a:r>
            <a:r>
              <a:rPr lang="en-US" altLang="en-US" sz="2400" smtClean="0"/>
              <a:t> </a:t>
            </a:r>
          </a:p>
          <a:p>
            <a:r>
              <a:rPr lang="en-US" altLang="en-US" sz="2400" smtClean="0">
                <a:cs typeface="Times New Roman" panose="02020603050405020304" pitchFamily="18" charset="0"/>
              </a:rPr>
              <a:t>Java Is Dynamic</a:t>
            </a:r>
            <a:r>
              <a:rPr lang="en-US" altLang="en-US" sz="2400" smtClean="0"/>
              <a:t> </a:t>
            </a:r>
          </a:p>
        </p:txBody>
      </p:sp>
      <p:sp>
        <p:nvSpPr>
          <p:cNvPr id="57349" name="Text Box 4"/>
          <p:cNvSpPr txBox="1">
            <a:spLocks noChangeArrowheads="1"/>
          </p:cNvSpPr>
          <p:nvPr/>
        </p:nvSpPr>
        <p:spPr bwMode="auto">
          <a:xfrm>
            <a:off x="4343400" y="990600"/>
            <a:ext cx="45720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rgbClr val="FF9900"/>
                </a:solidFill>
                <a:cs typeface="Times New Roman" panose="02020603050405020304"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p>
          <a:p>
            <a:endParaRPr lang="en-US" altLang="en-US" sz="2000">
              <a:solidFill>
                <a:srgbClr val="FF9900"/>
              </a:solidFill>
              <a:cs typeface="Times New Roman" panose="02020603050405020304" pitchFamily="18" charset="0"/>
            </a:endParaRPr>
          </a:p>
          <a:p>
            <a:r>
              <a:rPr lang="en-US" altLang="en-US" sz="2000">
                <a:solidFill>
                  <a:srgbClr val="FF9900"/>
                </a:solidFill>
                <a:cs typeface="Times New Roman" panose="02020603050405020304" pitchFamily="18" charset="0"/>
              </a:rPr>
              <a:t>One of the central issues in software development is how to reuse code. Object-oriented programming provides great flexibility, modularity, clarity, and reusability through encapsulation, inheritance, and polymorphism. </a:t>
            </a:r>
          </a:p>
        </p:txBody>
      </p:sp>
      <p:sp>
        <p:nvSpPr>
          <p:cNvPr id="57350" name="Rectangle 1030"/>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FA846E0-1947-4CEE-934C-C9E26208421C}" type="slidenum">
              <a:rPr lang="en-US" altLang="en-US" sz="1400"/>
              <a:pPr/>
              <a:t>46</a:t>
            </a:fld>
            <a:endParaRPr lang="en-US" altLang="en-US" sz="1400"/>
          </a:p>
        </p:txBody>
      </p:sp>
      <p:sp>
        <p:nvSpPr>
          <p:cNvPr id="58371" name="Rectangle 2"/>
          <p:cNvSpPr>
            <a:spLocks noGrp="1" noChangeArrowheads="1"/>
          </p:cNvSpPr>
          <p:nvPr>
            <p:ph type="title"/>
          </p:nvPr>
        </p:nvSpPr>
        <p:spPr>
          <a:xfrm>
            <a:off x="685800" y="228600"/>
            <a:ext cx="7924800" cy="609600"/>
          </a:xfrm>
        </p:spPr>
        <p:txBody>
          <a:bodyPr/>
          <a:lstStyle/>
          <a:p>
            <a:r>
              <a:rPr lang="en-US" altLang="en-US" smtClean="0"/>
              <a:t>Characteristics of Java</a:t>
            </a:r>
          </a:p>
        </p:txBody>
      </p:sp>
      <p:sp>
        <p:nvSpPr>
          <p:cNvPr id="58372" name="Rectangle 3"/>
          <p:cNvSpPr>
            <a:spLocks noGrp="1" noChangeArrowheads="1"/>
          </p:cNvSpPr>
          <p:nvPr>
            <p:ph type="body" idx="1"/>
          </p:nvPr>
        </p:nvSpPr>
        <p:spPr>
          <a:xfrm>
            <a:off x="304800" y="990600"/>
            <a:ext cx="4038600" cy="5257800"/>
          </a:xfrm>
        </p:spPr>
        <p:txBody>
          <a:bodyPr/>
          <a:lstStyle/>
          <a:p>
            <a:r>
              <a:rPr lang="en-US" altLang="en-US" sz="2400" smtClean="0">
                <a:cs typeface="Times New Roman" panose="02020603050405020304" pitchFamily="18" charset="0"/>
              </a:rPr>
              <a:t>Java Is Simple </a:t>
            </a:r>
          </a:p>
          <a:p>
            <a:r>
              <a:rPr lang="en-US" altLang="en-US" sz="2400" smtClean="0">
                <a:cs typeface="Times New Roman" panose="02020603050405020304" pitchFamily="18" charset="0"/>
              </a:rPr>
              <a:t>Java Is Object-Oriented</a:t>
            </a:r>
            <a:r>
              <a:rPr lang="en-US" altLang="en-US" sz="2400" smtClean="0"/>
              <a:t> </a:t>
            </a:r>
          </a:p>
          <a:p>
            <a:r>
              <a:rPr lang="en-US" altLang="en-US" sz="2400" smtClean="0">
                <a:solidFill>
                  <a:srgbClr val="FF9900"/>
                </a:solidFill>
                <a:cs typeface="Times New Roman" panose="02020603050405020304" pitchFamily="18" charset="0"/>
              </a:rPr>
              <a:t>Java Is Distributed</a:t>
            </a:r>
            <a:r>
              <a:rPr lang="en-US" altLang="en-US" sz="2400" smtClean="0"/>
              <a:t> </a:t>
            </a:r>
          </a:p>
          <a:p>
            <a:r>
              <a:rPr lang="en-US" altLang="en-US" sz="2400" smtClean="0">
                <a:cs typeface="Times New Roman" panose="02020603050405020304" pitchFamily="18" charset="0"/>
              </a:rPr>
              <a:t>Java Is Interpreted</a:t>
            </a:r>
            <a:r>
              <a:rPr lang="en-US" altLang="en-US" sz="2400" smtClean="0"/>
              <a:t> </a:t>
            </a:r>
          </a:p>
          <a:p>
            <a:r>
              <a:rPr lang="en-US" altLang="en-US" sz="2400" smtClean="0">
                <a:cs typeface="Times New Roman" panose="02020603050405020304" pitchFamily="18" charset="0"/>
              </a:rPr>
              <a:t>Java Is Robust</a:t>
            </a:r>
            <a:r>
              <a:rPr lang="en-US" altLang="en-US" sz="2400" smtClean="0"/>
              <a:t> </a:t>
            </a:r>
          </a:p>
          <a:p>
            <a:r>
              <a:rPr lang="en-US" altLang="en-US" sz="2400" smtClean="0">
                <a:cs typeface="Times New Roman" panose="02020603050405020304" pitchFamily="18" charset="0"/>
              </a:rPr>
              <a:t>Java Is Secure</a:t>
            </a:r>
            <a:r>
              <a:rPr lang="en-US" altLang="en-US" sz="2400" smtClean="0"/>
              <a:t> </a:t>
            </a:r>
          </a:p>
          <a:p>
            <a:r>
              <a:rPr lang="en-US" altLang="en-US" sz="2400" smtClean="0">
                <a:cs typeface="Times New Roman" panose="02020603050405020304" pitchFamily="18" charset="0"/>
              </a:rPr>
              <a:t>Java Is Architecture-Neutral</a:t>
            </a:r>
            <a:r>
              <a:rPr lang="en-US" altLang="en-US" sz="2400" smtClean="0"/>
              <a:t> </a:t>
            </a:r>
          </a:p>
          <a:p>
            <a:r>
              <a:rPr lang="en-US" altLang="en-US" sz="2400" smtClean="0">
                <a:cs typeface="Times New Roman" panose="02020603050405020304" pitchFamily="18" charset="0"/>
              </a:rPr>
              <a:t>Java Is Portable</a:t>
            </a:r>
            <a:r>
              <a:rPr lang="en-US" altLang="en-US" sz="2400" smtClean="0"/>
              <a:t> </a:t>
            </a:r>
          </a:p>
          <a:p>
            <a:r>
              <a:rPr lang="en-US" altLang="en-US" sz="2400" smtClean="0">
                <a:cs typeface="Times New Roman" panose="02020603050405020304" pitchFamily="18" charset="0"/>
              </a:rPr>
              <a:t>Java's Performance</a:t>
            </a:r>
            <a:r>
              <a:rPr lang="en-US" altLang="en-US" sz="2400" smtClean="0"/>
              <a:t> </a:t>
            </a:r>
          </a:p>
          <a:p>
            <a:r>
              <a:rPr lang="en-US" altLang="en-US" sz="2400" smtClean="0">
                <a:cs typeface="Times New Roman" panose="02020603050405020304" pitchFamily="18" charset="0"/>
              </a:rPr>
              <a:t>Java Is Multithreaded</a:t>
            </a:r>
            <a:r>
              <a:rPr lang="en-US" altLang="en-US" sz="2400" smtClean="0"/>
              <a:t> </a:t>
            </a:r>
          </a:p>
          <a:p>
            <a:r>
              <a:rPr lang="en-US" altLang="en-US" sz="2400" smtClean="0">
                <a:cs typeface="Times New Roman" panose="02020603050405020304" pitchFamily="18" charset="0"/>
              </a:rPr>
              <a:t>Java Is Dynamic</a:t>
            </a:r>
            <a:r>
              <a:rPr lang="en-US" altLang="en-US" sz="2400" smtClean="0"/>
              <a:t> </a:t>
            </a:r>
          </a:p>
        </p:txBody>
      </p:sp>
      <p:sp>
        <p:nvSpPr>
          <p:cNvPr id="58373" name="Text Box 4"/>
          <p:cNvSpPr txBox="1">
            <a:spLocks noChangeArrowheads="1"/>
          </p:cNvSpPr>
          <p:nvPr/>
        </p:nvSpPr>
        <p:spPr bwMode="auto">
          <a:xfrm>
            <a:off x="4343400" y="990600"/>
            <a:ext cx="45720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rgbClr val="FF9900"/>
                </a:solidFill>
                <a:cs typeface="Times New Roman" panose="02020603050405020304" pitchFamily="18"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a:t>
            </a:r>
            <a:r>
              <a:rPr lang="en-US" altLang="en-US" sz="2000">
                <a:solidFill>
                  <a:srgbClr val="FF9900"/>
                </a:solidFill>
                <a:latin typeface="Courier New" panose="02070309020205020404" pitchFamily="49" charset="0"/>
                <a:cs typeface="Courier New" panose="02070309020205020404" pitchFamily="49" charset="0"/>
              </a:rPr>
              <a:t> </a:t>
            </a:r>
          </a:p>
        </p:txBody>
      </p:sp>
      <p:sp>
        <p:nvSpPr>
          <p:cNvPr id="58374" name="Rectangle 1030"/>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FA7C2B-BA93-4912-98FF-5A10CB933E05}" type="slidenum">
              <a:rPr lang="en-US" altLang="en-US" sz="1400"/>
              <a:pPr/>
              <a:t>47</a:t>
            </a:fld>
            <a:endParaRPr lang="en-US" altLang="en-US" sz="1400"/>
          </a:p>
        </p:txBody>
      </p:sp>
      <p:sp>
        <p:nvSpPr>
          <p:cNvPr id="59395" name="Rectangle 2"/>
          <p:cNvSpPr>
            <a:spLocks noGrp="1" noChangeArrowheads="1"/>
          </p:cNvSpPr>
          <p:nvPr>
            <p:ph type="title"/>
          </p:nvPr>
        </p:nvSpPr>
        <p:spPr>
          <a:xfrm>
            <a:off x="685800" y="228600"/>
            <a:ext cx="7924800" cy="609600"/>
          </a:xfrm>
        </p:spPr>
        <p:txBody>
          <a:bodyPr/>
          <a:lstStyle/>
          <a:p>
            <a:r>
              <a:rPr lang="en-US" altLang="en-US" smtClean="0"/>
              <a:t>Characteristics of Java</a:t>
            </a:r>
          </a:p>
        </p:txBody>
      </p:sp>
      <p:sp>
        <p:nvSpPr>
          <p:cNvPr id="59396" name="Rectangle 3"/>
          <p:cNvSpPr>
            <a:spLocks noGrp="1" noChangeArrowheads="1"/>
          </p:cNvSpPr>
          <p:nvPr>
            <p:ph type="body" idx="1"/>
          </p:nvPr>
        </p:nvSpPr>
        <p:spPr>
          <a:xfrm>
            <a:off x="304800" y="990600"/>
            <a:ext cx="4038600" cy="5257800"/>
          </a:xfrm>
        </p:spPr>
        <p:txBody>
          <a:bodyPr/>
          <a:lstStyle/>
          <a:p>
            <a:r>
              <a:rPr lang="en-US" altLang="en-US" sz="2400" smtClean="0">
                <a:cs typeface="Times New Roman" panose="02020603050405020304" pitchFamily="18" charset="0"/>
              </a:rPr>
              <a:t>Java Is Simple </a:t>
            </a:r>
          </a:p>
          <a:p>
            <a:r>
              <a:rPr lang="en-US" altLang="en-US" sz="2400" smtClean="0">
                <a:cs typeface="Times New Roman" panose="02020603050405020304" pitchFamily="18" charset="0"/>
              </a:rPr>
              <a:t>Java Is Object-Oriented</a:t>
            </a:r>
            <a:r>
              <a:rPr lang="en-US" altLang="en-US" sz="2400" smtClean="0"/>
              <a:t> </a:t>
            </a:r>
          </a:p>
          <a:p>
            <a:r>
              <a:rPr lang="en-US" altLang="en-US" sz="2400" smtClean="0">
                <a:cs typeface="Times New Roman" panose="02020603050405020304" pitchFamily="18" charset="0"/>
              </a:rPr>
              <a:t>Java Is Distributed </a:t>
            </a:r>
          </a:p>
          <a:p>
            <a:r>
              <a:rPr lang="en-US" altLang="en-US" sz="2400" smtClean="0">
                <a:solidFill>
                  <a:srgbClr val="FF9900"/>
                </a:solidFill>
                <a:cs typeface="Times New Roman" panose="02020603050405020304" pitchFamily="18" charset="0"/>
              </a:rPr>
              <a:t>Java Is Interpreted</a:t>
            </a:r>
            <a:r>
              <a:rPr lang="en-US" altLang="en-US" sz="2400" smtClean="0"/>
              <a:t> </a:t>
            </a:r>
          </a:p>
          <a:p>
            <a:r>
              <a:rPr lang="en-US" altLang="en-US" sz="2400" smtClean="0">
                <a:cs typeface="Times New Roman" panose="02020603050405020304" pitchFamily="18" charset="0"/>
              </a:rPr>
              <a:t>Java Is Robust</a:t>
            </a:r>
            <a:r>
              <a:rPr lang="en-US" altLang="en-US" sz="2400" smtClean="0"/>
              <a:t> </a:t>
            </a:r>
          </a:p>
          <a:p>
            <a:r>
              <a:rPr lang="en-US" altLang="en-US" sz="2400" smtClean="0">
                <a:cs typeface="Times New Roman" panose="02020603050405020304" pitchFamily="18" charset="0"/>
              </a:rPr>
              <a:t>Java Is Secure</a:t>
            </a:r>
            <a:r>
              <a:rPr lang="en-US" altLang="en-US" sz="2400" smtClean="0"/>
              <a:t> </a:t>
            </a:r>
          </a:p>
          <a:p>
            <a:r>
              <a:rPr lang="en-US" altLang="en-US" sz="2400" smtClean="0">
                <a:cs typeface="Times New Roman" panose="02020603050405020304" pitchFamily="18" charset="0"/>
              </a:rPr>
              <a:t>Java Is Architecture-Neutral</a:t>
            </a:r>
            <a:r>
              <a:rPr lang="en-US" altLang="en-US" sz="2400" smtClean="0"/>
              <a:t> </a:t>
            </a:r>
          </a:p>
          <a:p>
            <a:r>
              <a:rPr lang="en-US" altLang="en-US" sz="2400" smtClean="0">
                <a:cs typeface="Times New Roman" panose="02020603050405020304" pitchFamily="18" charset="0"/>
              </a:rPr>
              <a:t>Java Is Portable</a:t>
            </a:r>
            <a:r>
              <a:rPr lang="en-US" altLang="en-US" sz="2400" smtClean="0"/>
              <a:t> </a:t>
            </a:r>
          </a:p>
          <a:p>
            <a:r>
              <a:rPr lang="en-US" altLang="en-US" sz="2400" smtClean="0">
                <a:cs typeface="Times New Roman" panose="02020603050405020304" pitchFamily="18" charset="0"/>
              </a:rPr>
              <a:t>Java's Performance</a:t>
            </a:r>
            <a:r>
              <a:rPr lang="en-US" altLang="en-US" sz="2400" smtClean="0"/>
              <a:t> </a:t>
            </a:r>
          </a:p>
          <a:p>
            <a:r>
              <a:rPr lang="en-US" altLang="en-US" sz="2400" smtClean="0">
                <a:cs typeface="Times New Roman" panose="02020603050405020304" pitchFamily="18" charset="0"/>
              </a:rPr>
              <a:t>Java Is Multithreaded</a:t>
            </a:r>
            <a:r>
              <a:rPr lang="en-US" altLang="en-US" sz="2400" smtClean="0"/>
              <a:t> </a:t>
            </a:r>
          </a:p>
          <a:p>
            <a:r>
              <a:rPr lang="en-US" altLang="en-US" sz="2400" smtClean="0">
                <a:cs typeface="Times New Roman" panose="02020603050405020304" pitchFamily="18" charset="0"/>
              </a:rPr>
              <a:t>Java Is Dynamic</a:t>
            </a:r>
            <a:r>
              <a:rPr lang="en-US" altLang="en-US" sz="2400" smtClean="0"/>
              <a:t> </a:t>
            </a:r>
          </a:p>
        </p:txBody>
      </p:sp>
      <p:sp>
        <p:nvSpPr>
          <p:cNvPr id="59397" name="Text Box 4"/>
          <p:cNvSpPr txBox="1">
            <a:spLocks noChangeArrowheads="1"/>
          </p:cNvSpPr>
          <p:nvPr/>
        </p:nvSpPr>
        <p:spPr bwMode="auto">
          <a:xfrm>
            <a:off x="4343400" y="990600"/>
            <a:ext cx="4572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rgbClr val="FF9900"/>
                </a:solidFill>
                <a:cs typeface="Times New Roman" panose="02020603050405020304" pitchFamily="18" charset="0"/>
              </a:rPr>
              <a:t>You need an interpreter to run Java programs. The programs are compiled into the Java Virtual Machine code called bytecode. The bytecode is machine-independent and can run on any machine that has a Java interpreter, which is part of the Java Virtual Machine (JVM). </a:t>
            </a:r>
          </a:p>
        </p:txBody>
      </p:sp>
      <p:sp>
        <p:nvSpPr>
          <p:cNvPr id="59398" name="Rectangle 1030"/>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E4E800-B046-4458-A639-F989200A5C23}" type="slidenum">
              <a:rPr lang="en-US" altLang="en-US" sz="1400"/>
              <a:pPr/>
              <a:t>48</a:t>
            </a:fld>
            <a:endParaRPr lang="en-US" altLang="en-US" sz="1400"/>
          </a:p>
        </p:txBody>
      </p:sp>
      <p:sp>
        <p:nvSpPr>
          <p:cNvPr id="60419" name="Rectangle 2"/>
          <p:cNvSpPr>
            <a:spLocks noGrp="1" noChangeArrowheads="1"/>
          </p:cNvSpPr>
          <p:nvPr>
            <p:ph type="title"/>
          </p:nvPr>
        </p:nvSpPr>
        <p:spPr>
          <a:xfrm>
            <a:off x="685800" y="228600"/>
            <a:ext cx="7924800" cy="609600"/>
          </a:xfrm>
        </p:spPr>
        <p:txBody>
          <a:bodyPr/>
          <a:lstStyle/>
          <a:p>
            <a:r>
              <a:rPr lang="en-US" altLang="en-US" smtClean="0"/>
              <a:t>Characteristics of Java</a:t>
            </a:r>
          </a:p>
        </p:txBody>
      </p:sp>
      <p:sp>
        <p:nvSpPr>
          <p:cNvPr id="60420" name="Rectangle 3"/>
          <p:cNvSpPr>
            <a:spLocks noGrp="1" noChangeArrowheads="1"/>
          </p:cNvSpPr>
          <p:nvPr>
            <p:ph type="body" idx="1"/>
          </p:nvPr>
        </p:nvSpPr>
        <p:spPr>
          <a:xfrm>
            <a:off x="304800" y="990600"/>
            <a:ext cx="4038600" cy="5257800"/>
          </a:xfrm>
        </p:spPr>
        <p:txBody>
          <a:bodyPr/>
          <a:lstStyle/>
          <a:p>
            <a:r>
              <a:rPr lang="en-US" altLang="en-US" sz="2400" smtClean="0">
                <a:cs typeface="Times New Roman" panose="02020603050405020304" pitchFamily="18" charset="0"/>
              </a:rPr>
              <a:t>Java Is Simple </a:t>
            </a:r>
          </a:p>
          <a:p>
            <a:r>
              <a:rPr lang="en-US" altLang="en-US" sz="2400" smtClean="0">
                <a:cs typeface="Times New Roman" panose="02020603050405020304" pitchFamily="18" charset="0"/>
              </a:rPr>
              <a:t>Java Is Object-Oriented</a:t>
            </a:r>
            <a:r>
              <a:rPr lang="en-US" altLang="en-US" sz="2400" smtClean="0"/>
              <a:t> </a:t>
            </a:r>
          </a:p>
          <a:p>
            <a:r>
              <a:rPr lang="en-US" altLang="en-US" sz="2400" smtClean="0">
                <a:cs typeface="Times New Roman" panose="02020603050405020304" pitchFamily="18" charset="0"/>
              </a:rPr>
              <a:t>Java Is Distributed </a:t>
            </a:r>
          </a:p>
          <a:p>
            <a:r>
              <a:rPr lang="en-US" altLang="en-US" sz="2400" smtClean="0">
                <a:cs typeface="Times New Roman" panose="02020603050405020304" pitchFamily="18" charset="0"/>
              </a:rPr>
              <a:t>Java Is Interpreted </a:t>
            </a:r>
          </a:p>
          <a:p>
            <a:r>
              <a:rPr lang="en-US" altLang="en-US" sz="2400" smtClean="0">
                <a:solidFill>
                  <a:srgbClr val="FF9900"/>
                </a:solidFill>
                <a:cs typeface="Times New Roman" panose="02020603050405020304" pitchFamily="18" charset="0"/>
              </a:rPr>
              <a:t>Java Is Robust</a:t>
            </a:r>
            <a:r>
              <a:rPr lang="en-US" altLang="en-US" sz="2400" smtClean="0"/>
              <a:t> </a:t>
            </a:r>
          </a:p>
          <a:p>
            <a:r>
              <a:rPr lang="en-US" altLang="en-US" sz="2400" smtClean="0">
                <a:cs typeface="Times New Roman" panose="02020603050405020304" pitchFamily="18" charset="0"/>
              </a:rPr>
              <a:t>Java Is Secure</a:t>
            </a:r>
            <a:r>
              <a:rPr lang="en-US" altLang="en-US" sz="2400" smtClean="0"/>
              <a:t> </a:t>
            </a:r>
          </a:p>
          <a:p>
            <a:r>
              <a:rPr lang="en-US" altLang="en-US" sz="2400" smtClean="0">
                <a:cs typeface="Times New Roman" panose="02020603050405020304" pitchFamily="18" charset="0"/>
              </a:rPr>
              <a:t>Java Is Architecture-Neutral</a:t>
            </a:r>
            <a:r>
              <a:rPr lang="en-US" altLang="en-US" sz="2400" smtClean="0"/>
              <a:t> </a:t>
            </a:r>
          </a:p>
          <a:p>
            <a:r>
              <a:rPr lang="en-US" altLang="en-US" sz="2400" smtClean="0">
                <a:cs typeface="Times New Roman" panose="02020603050405020304" pitchFamily="18" charset="0"/>
              </a:rPr>
              <a:t>Java Is Portable</a:t>
            </a:r>
            <a:r>
              <a:rPr lang="en-US" altLang="en-US" sz="2400" smtClean="0"/>
              <a:t> </a:t>
            </a:r>
          </a:p>
          <a:p>
            <a:r>
              <a:rPr lang="en-US" altLang="en-US" sz="2400" smtClean="0">
                <a:cs typeface="Times New Roman" panose="02020603050405020304" pitchFamily="18" charset="0"/>
              </a:rPr>
              <a:t>Java's Performance</a:t>
            </a:r>
            <a:r>
              <a:rPr lang="en-US" altLang="en-US" sz="2400" smtClean="0"/>
              <a:t> </a:t>
            </a:r>
          </a:p>
          <a:p>
            <a:r>
              <a:rPr lang="en-US" altLang="en-US" sz="2400" smtClean="0">
                <a:cs typeface="Times New Roman" panose="02020603050405020304" pitchFamily="18" charset="0"/>
              </a:rPr>
              <a:t>Java Is Multithreaded</a:t>
            </a:r>
            <a:r>
              <a:rPr lang="en-US" altLang="en-US" sz="2400" smtClean="0"/>
              <a:t> </a:t>
            </a:r>
          </a:p>
          <a:p>
            <a:r>
              <a:rPr lang="en-US" altLang="en-US" sz="2400" smtClean="0">
                <a:cs typeface="Times New Roman" panose="02020603050405020304" pitchFamily="18" charset="0"/>
              </a:rPr>
              <a:t>Java Is Dynamic</a:t>
            </a:r>
            <a:r>
              <a:rPr lang="en-US" altLang="en-US" sz="2400" smtClean="0"/>
              <a:t> </a:t>
            </a:r>
          </a:p>
        </p:txBody>
      </p:sp>
      <p:sp>
        <p:nvSpPr>
          <p:cNvPr id="60421" name="Text Box 4"/>
          <p:cNvSpPr txBox="1">
            <a:spLocks noChangeArrowheads="1"/>
          </p:cNvSpPr>
          <p:nvPr/>
        </p:nvSpPr>
        <p:spPr bwMode="auto">
          <a:xfrm>
            <a:off x="4343400" y="990600"/>
            <a:ext cx="45720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rgbClr val="FF9900"/>
                </a:solidFill>
                <a:cs typeface="Times New Roman" panose="02020603050405020304" pitchFamily="18" charset="0"/>
              </a:rPr>
              <a:t>Java compilers can detect many problems that would first show up at execution time in other languages. </a:t>
            </a:r>
          </a:p>
          <a:p>
            <a:endParaRPr lang="en-US" altLang="en-US" sz="2000">
              <a:solidFill>
                <a:srgbClr val="FF9900"/>
              </a:solidFill>
              <a:cs typeface="Times New Roman" panose="02020603050405020304" pitchFamily="18" charset="0"/>
            </a:endParaRPr>
          </a:p>
          <a:p>
            <a:r>
              <a:rPr lang="en-US" altLang="en-US" sz="2000">
                <a:solidFill>
                  <a:srgbClr val="FF9900"/>
                </a:solidFill>
                <a:cs typeface="Times New Roman" panose="02020603050405020304" pitchFamily="18" charset="0"/>
              </a:rPr>
              <a:t>Java has eliminated certain types of error-prone programming constructs found in other languages. </a:t>
            </a:r>
          </a:p>
          <a:p>
            <a:endParaRPr lang="en-US" altLang="en-US" sz="2000">
              <a:solidFill>
                <a:srgbClr val="FF9900"/>
              </a:solidFill>
              <a:cs typeface="Times New Roman" panose="02020603050405020304" pitchFamily="18" charset="0"/>
            </a:endParaRPr>
          </a:p>
          <a:p>
            <a:r>
              <a:rPr lang="en-US" altLang="en-US" sz="2000">
                <a:solidFill>
                  <a:srgbClr val="FF9900"/>
                </a:solidFill>
                <a:cs typeface="Times New Roman" panose="02020603050405020304" pitchFamily="18" charset="0"/>
              </a:rPr>
              <a:t>Java has a runtime exception-handling feature to provide programming support for robustness. </a:t>
            </a:r>
          </a:p>
        </p:txBody>
      </p:sp>
      <p:sp>
        <p:nvSpPr>
          <p:cNvPr id="60422" name="Rectangle 3"/>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DF4626-7BEC-4C99-AC6F-760D7B530DF6}" type="slidenum">
              <a:rPr lang="en-US" altLang="en-US" sz="1400"/>
              <a:pPr/>
              <a:t>49</a:t>
            </a:fld>
            <a:endParaRPr lang="en-US" altLang="en-US" sz="1400"/>
          </a:p>
        </p:txBody>
      </p:sp>
      <p:sp>
        <p:nvSpPr>
          <p:cNvPr id="61443" name="Rectangle 2"/>
          <p:cNvSpPr>
            <a:spLocks noGrp="1" noChangeArrowheads="1"/>
          </p:cNvSpPr>
          <p:nvPr>
            <p:ph type="title"/>
          </p:nvPr>
        </p:nvSpPr>
        <p:spPr>
          <a:xfrm>
            <a:off x="685800" y="228600"/>
            <a:ext cx="7924800" cy="609600"/>
          </a:xfrm>
        </p:spPr>
        <p:txBody>
          <a:bodyPr/>
          <a:lstStyle/>
          <a:p>
            <a:r>
              <a:rPr lang="en-US" altLang="en-US" smtClean="0"/>
              <a:t>Characteristics of Java</a:t>
            </a:r>
          </a:p>
        </p:txBody>
      </p:sp>
      <p:sp>
        <p:nvSpPr>
          <p:cNvPr id="61444" name="Rectangle 3"/>
          <p:cNvSpPr>
            <a:spLocks noGrp="1" noChangeArrowheads="1"/>
          </p:cNvSpPr>
          <p:nvPr>
            <p:ph type="body" idx="1"/>
          </p:nvPr>
        </p:nvSpPr>
        <p:spPr>
          <a:xfrm>
            <a:off x="304800" y="990600"/>
            <a:ext cx="4038600" cy="5257800"/>
          </a:xfrm>
        </p:spPr>
        <p:txBody>
          <a:bodyPr/>
          <a:lstStyle/>
          <a:p>
            <a:r>
              <a:rPr lang="en-US" altLang="en-US" sz="2400" smtClean="0">
                <a:cs typeface="Times New Roman" panose="02020603050405020304" pitchFamily="18" charset="0"/>
              </a:rPr>
              <a:t>Java Is Simple </a:t>
            </a:r>
          </a:p>
          <a:p>
            <a:r>
              <a:rPr lang="en-US" altLang="en-US" sz="2400" smtClean="0">
                <a:cs typeface="Times New Roman" panose="02020603050405020304" pitchFamily="18" charset="0"/>
              </a:rPr>
              <a:t>Java Is Object-Oriented</a:t>
            </a:r>
            <a:r>
              <a:rPr lang="en-US" altLang="en-US" sz="2400" smtClean="0"/>
              <a:t> </a:t>
            </a:r>
          </a:p>
          <a:p>
            <a:r>
              <a:rPr lang="en-US" altLang="en-US" sz="2400" smtClean="0">
                <a:cs typeface="Times New Roman" panose="02020603050405020304" pitchFamily="18" charset="0"/>
              </a:rPr>
              <a:t>Java Is Distributed </a:t>
            </a:r>
          </a:p>
          <a:p>
            <a:r>
              <a:rPr lang="en-US" altLang="en-US" sz="2400" smtClean="0">
                <a:cs typeface="Times New Roman" panose="02020603050405020304" pitchFamily="18" charset="0"/>
              </a:rPr>
              <a:t>Java Is Interpreted </a:t>
            </a:r>
          </a:p>
          <a:p>
            <a:r>
              <a:rPr lang="en-US" altLang="en-US" sz="2400" smtClean="0">
                <a:cs typeface="Times New Roman" panose="02020603050405020304" pitchFamily="18" charset="0"/>
              </a:rPr>
              <a:t>Java Is Robust</a:t>
            </a:r>
            <a:r>
              <a:rPr lang="en-US" altLang="en-US" sz="2400" smtClean="0"/>
              <a:t> </a:t>
            </a:r>
          </a:p>
          <a:p>
            <a:r>
              <a:rPr lang="en-US" altLang="en-US" sz="2400" smtClean="0">
                <a:solidFill>
                  <a:srgbClr val="FF9900"/>
                </a:solidFill>
                <a:cs typeface="Times New Roman" panose="02020603050405020304" pitchFamily="18" charset="0"/>
              </a:rPr>
              <a:t>Java Is Secure</a:t>
            </a:r>
            <a:r>
              <a:rPr lang="en-US" altLang="en-US" sz="2400" smtClean="0"/>
              <a:t> </a:t>
            </a:r>
          </a:p>
          <a:p>
            <a:r>
              <a:rPr lang="en-US" altLang="en-US" sz="2400" smtClean="0">
                <a:cs typeface="Times New Roman" panose="02020603050405020304" pitchFamily="18" charset="0"/>
              </a:rPr>
              <a:t>Java Is Architecture-Neutral</a:t>
            </a:r>
            <a:r>
              <a:rPr lang="en-US" altLang="en-US" sz="2400" smtClean="0"/>
              <a:t> </a:t>
            </a:r>
          </a:p>
          <a:p>
            <a:r>
              <a:rPr lang="en-US" altLang="en-US" sz="2400" smtClean="0">
                <a:cs typeface="Times New Roman" panose="02020603050405020304" pitchFamily="18" charset="0"/>
              </a:rPr>
              <a:t>Java Is Portable</a:t>
            </a:r>
            <a:r>
              <a:rPr lang="en-US" altLang="en-US" sz="2400" smtClean="0"/>
              <a:t> </a:t>
            </a:r>
          </a:p>
          <a:p>
            <a:r>
              <a:rPr lang="en-US" altLang="en-US" sz="2400" smtClean="0">
                <a:cs typeface="Times New Roman" panose="02020603050405020304" pitchFamily="18" charset="0"/>
              </a:rPr>
              <a:t>Java's Performance</a:t>
            </a:r>
            <a:r>
              <a:rPr lang="en-US" altLang="en-US" sz="2400" smtClean="0"/>
              <a:t> </a:t>
            </a:r>
          </a:p>
          <a:p>
            <a:r>
              <a:rPr lang="en-US" altLang="en-US" sz="2400" smtClean="0">
                <a:cs typeface="Times New Roman" panose="02020603050405020304" pitchFamily="18" charset="0"/>
              </a:rPr>
              <a:t>Java Is Multithreaded</a:t>
            </a:r>
            <a:r>
              <a:rPr lang="en-US" altLang="en-US" sz="2400" smtClean="0"/>
              <a:t> </a:t>
            </a:r>
          </a:p>
          <a:p>
            <a:r>
              <a:rPr lang="en-US" altLang="en-US" sz="2400" smtClean="0">
                <a:cs typeface="Times New Roman" panose="02020603050405020304" pitchFamily="18" charset="0"/>
              </a:rPr>
              <a:t>Java Is Dynamic</a:t>
            </a:r>
            <a:r>
              <a:rPr lang="en-US" altLang="en-US" sz="2400" smtClean="0"/>
              <a:t> </a:t>
            </a:r>
          </a:p>
        </p:txBody>
      </p:sp>
      <p:sp>
        <p:nvSpPr>
          <p:cNvPr id="61445" name="Text Box 4"/>
          <p:cNvSpPr txBox="1">
            <a:spLocks noChangeArrowheads="1"/>
          </p:cNvSpPr>
          <p:nvPr/>
        </p:nvSpPr>
        <p:spPr bwMode="auto">
          <a:xfrm>
            <a:off x="3505200" y="2590800"/>
            <a:ext cx="457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rgbClr val="FF9900"/>
                </a:solidFill>
                <a:cs typeface="Times New Roman" panose="02020603050405020304" pitchFamily="18" charset="0"/>
              </a:rPr>
              <a:t>Java implements several security mechanisms to protect your system against harm caused by stray programs. </a:t>
            </a:r>
          </a:p>
        </p:txBody>
      </p:sp>
      <p:sp>
        <p:nvSpPr>
          <p:cNvPr id="61446" name="Rectangle 3"/>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457200"/>
            <a:ext cx="8229600" cy="762000"/>
          </a:xfrm>
        </p:spPr>
        <p:txBody>
          <a:bodyPr/>
          <a:lstStyle/>
          <a:p>
            <a:pPr eaLnBrk="1" hangingPunct="1"/>
            <a:r>
              <a:rPr lang="en-US" altLang="en-US" sz="2800" b="1" smtClean="0"/>
              <a:t>Problem-Solving Phase</a:t>
            </a:r>
          </a:p>
        </p:txBody>
      </p:sp>
      <p:sp>
        <p:nvSpPr>
          <p:cNvPr id="6" name="Rectangle 3"/>
          <p:cNvSpPr txBox="1">
            <a:spLocks noChangeArrowheads="1"/>
          </p:cNvSpPr>
          <p:nvPr/>
        </p:nvSpPr>
        <p:spPr bwMode="auto">
          <a:xfrm>
            <a:off x="457200" y="1371600"/>
            <a:ext cx="8229600" cy="4530725"/>
          </a:xfrm>
          <a:prstGeom prst="rect">
            <a:avLst/>
          </a:prstGeom>
          <a:noFill/>
          <a:ln w="9525">
            <a:noFill/>
            <a:miter lim="800000"/>
            <a:headEnd/>
            <a:tailEnd/>
          </a:ln>
          <a:effectLst/>
        </p:spPr>
        <p:txBody>
          <a:bodyPr/>
          <a:lstStyle/>
          <a:p>
            <a:pPr marL="342900" indent="-342900" algn="just">
              <a:lnSpc>
                <a:spcPct val="80000"/>
              </a:lnSpc>
              <a:buClr>
                <a:schemeClr val="bg2"/>
              </a:buClr>
              <a:buSzPct val="75000"/>
              <a:buFont typeface="Wingdings" pitchFamily="2" charset="2"/>
              <a:buChar char="n"/>
              <a:defRPr/>
            </a:pPr>
            <a:r>
              <a:rPr lang="en-US" sz="2800" kern="0" dirty="0">
                <a:solidFill>
                  <a:schemeClr val="tx2"/>
                </a:solidFill>
                <a:latin typeface="+mn-lt"/>
              </a:rPr>
              <a:t>Analysis and Specification- </a:t>
            </a:r>
            <a:r>
              <a:rPr lang="en-US" sz="2800" kern="0" dirty="0">
                <a:latin typeface="+mn-lt"/>
              </a:rPr>
              <a:t>Understand (define) the problem and what the solution must do.</a:t>
            </a:r>
          </a:p>
          <a:p>
            <a:pPr marL="342900" indent="-342900" algn="just">
              <a:lnSpc>
                <a:spcPct val="80000"/>
              </a:lnSpc>
              <a:buClr>
                <a:schemeClr val="bg2"/>
              </a:buClr>
              <a:buSzPct val="75000"/>
              <a:buFont typeface="Wingdings" pitchFamily="2" charset="2"/>
              <a:buChar char="n"/>
              <a:defRPr/>
            </a:pPr>
            <a:endParaRPr lang="en-US" sz="2800" kern="0" dirty="0">
              <a:latin typeface="+mn-lt"/>
            </a:endParaRPr>
          </a:p>
          <a:p>
            <a:pPr marL="342900" indent="-342900" algn="just">
              <a:lnSpc>
                <a:spcPct val="80000"/>
              </a:lnSpc>
              <a:buClr>
                <a:schemeClr val="bg2"/>
              </a:buClr>
              <a:buSzPct val="75000"/>
              <a:buFont typeface="Wingdings" pitchFamily="2" charset="2"/>
              <a:buChar char="n"/>
              <a:defRPr/>
            </a:pPr>
            <a:r>
              <a:rPr lang="en-US" sz="2800" kern="0" dirty="0">
                <a:solidFill>
                  <a:schemeClr val="tx2"/>
                </a:solidFill>
                <a:latin typeface="+mn-lt"/>
              </a:rPr>
              <a:t>General Solution (Algorithm)- </a:t>
            </a:r>
            <a:r>
              <a:rPr lang="en-US" sz="2800" kern="0" dirty="0">
                <a:latin typeface="+mn-lt"/>
              </a:rPr>
              <a:t>Specify the required data types and the logical sequences of steps that solve the problem.</a:t>
            </a:r>
          </a:p>
          <a:p>
            <a:pPr marL="342900" indent="-342900" algn="just">
              <a:lnSpc>
                <a:spcPct val="80000"/>
              </a:lnSpc>
              <a:buClr>
                <a:schemeClr val="bg2"/>
              </a:buClr>
              <a:buSzPct val="75000"/>
              <a:buFont typeface="Wingdings" pitchFamily="2" charset="2"/>
              <a:buChar char="n"/>
              <a:defRPr/>
            </a:pPr>
            <a:endParaRPr lang="en-US" sz="2800" kern="0" dirty="0">
              <a:latin typeface="+mn-lt"/>
            </a:endParaRPr>
          </a:p>
          <a:p>
            <a:pPr marL="342900" indent="-342900" algn="just">
              <a:lnSpc>
                <a:spcPct val="80000"/>
              </a:lnSpc>
              <a:buClr>
                <a:schemeClr val="bg2"/>
              </a:buClr>
              <a:buSzPct val="75000"/>
              <a:buFont typeface="Wingdings" pitchFamily="2" charset="2"/>
              <a:buChar char="n"/>
              <a:defRPr/>
            </a:pPr>
            <a:r>
              <a:rPr lang="en-US" sz="2800" kern="0" dirty="0">
                <a:solidFill>
                  <a:schemeClr val="tx2"/>
                </a:solidFill>
                <a:latin typeface="+mn-lt"/>
              </a:rPr>
              <a:t>Verify- </a:t>
            </a:r>
            <a:r>
              <a:rPr lang="en-US" sz="2800" kern="0" dirty="0">
                <a:latin typeface="+mn-lt"/>
              </a:rPr>
              <a:t>Follow the steps exactly to see if the solution really does solve the problem.</a:t>
            </a:r>
          </a:p>
        </p:txBody>
      </p:sp>
      <p:sp>
        <p:nvSpPr>
          <p:cNvPr id="21508" name="Slide Number Placeholder 7"/>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5E951E9-0198-4969-B515-229E167FDD73}" type="slidenum">
              <a:rPr lang="en-US" altLang="en-US" sz="1400"/>
              <a:pPr/>
              <a:t>5</a:t>
            </a:fld>
            <a:endParaRPr lang="en-US" altLang="en-US" sz="140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77C7D8-CD85-4655-9CE5-F493C793E474}" type="slidenum">
              <a:rPr lang="en-US" altLang="en-US" sz="1400"/>
              <a:pPr/>
              <a:t>50</a:t>
            </a:fld>
            <a:endParaRPr lang="en-US" altLang="en-US" sz="1400"/>
          </a:p>
        </p:txBody>
      </p:sp>
      <p:sp>
        <p:nvSpPr>
          <p:cNvPr id="62467" name="Rectangle 2"/>
          <p:cNvSpPr>
            <a:spLocks noGrp="1" noChangeArrowheads="1"/>
          </p:cNvSpPr>
          <p:nvPr>
            <p:ph type="title"/>
          </p:nvPr>
        </p:nvSpPr>
        <p:spPr>
          <a:xfrm>
            <a:off x="685800" y="228600"/>
            <a:ext cx="7924800" cy="609600"/>
          </a:xfrm>
        </p:spPr>
        <p:txBody>
          <a:bodyPr/>
          <a:lstStyle/>
          <a:p>
            <a:r>
              <a:rPr lang="en-US" altLang="en-US" smtClean="0"/>
              <a:t>Characteristics of Java</a:t>
            </a:r>
          </a:p>
        </p:txBody>
      </p:sp>
      <p:sp>
        <p:nvSpPr>
          <p:cNvPr id="62468" name="Rectangle 3"/>
          <p:cNvSpPr>
            <a:spLocks noGrp="1" noChangeArrowheads="1"/>
          </p:cNvSpPr>
          <p:nvPr>
            <p:ph type="body" idx="1"/>
          </p:nvPr>
        </p:nvSpPr>
        <p:spPr>
          <a:xfrm>
            <a:off x="304800" y="990600"/>
            <a:ext cx="4038600" cy="5257800"/>
          </a:xfrm>
        </p:spPr>
        <p:txBody>
          <a:bodyPr/>
          <a:lstStyle/>
          <a:p>
            <a:r>
              <a:rPr lang="en-US" altLang="en-US" sz="2400" smtClean="0">
                <a:cs typeface="Times New Roman" panose="02020603050405020304" pitchFamily="18" charset="0"/>
              </a:rPr>
              <a:t>Java Is Simple </a:t>
            </a:r>
          </a:p>
          <a:p>
            <a:r>
              <a:rPr lang="en-US" altLang="en-US" sz="2400" smtClean="0">
                <a:cs typeface="Times New Roman" panose="02020603050405020304" pitchFamily="18" charset="0"/>
              </a:rPr>
              <a:t>Java Is Object-Oriented</a:t>
            </a:r>
            <a:r>
              <a:rPr lang="en-US" altLang="en-US" sz="2400" smtClean="0"/>
              <a:t> </a:t>
            </a:r>
          </a:p>
          <a:p>
            <a:r>
              <a:rPr lang="en-US" altLang="en-US" sz="2400" smtClean="0">
                <a:cs typeface="Times New Roman" panose="02020603050405020304" pitchFamily="18" charset="0"/>
              </a:rPr>
              <a:t>Java Is Distributed </a:t>
            </a:r>
          </a:p>
          <a:p>
            <a:r>
              <a:rPr lang="en-US" altLang="en-US" sz="2400" smtClean="0">
                <a:cs typeface="Times New Roman" panose="02020603050405020304" pitchFamily="18" charset="0"/>
              </a:rPr>
              <a:t>Java Is Interpreted </a:t>
            </a:r>
          </a:p>
          <a:p>
            <a:r>
              <a:rPr lang="en-US" altLang="en-US" sz="2400" smtClean="0">
                <a:cs typeface="Times New Roman" panose="02020603050405020304" pitchFamily="18" charset="0"/>
              </a:rPr>
              <a:t>Java Is Robust</a:t>
            </a:r>
            <a:r>
              <a:rPr lang="en-US" altLang="en-US" sz="2400" smtClean="0"/>
              <a:t> </a:t>
            </a:r>
          </a:p>
          <a:p>
            <a:r>
              <a:rPr lang="en-US" altLang="en-US" sz="2400" smtClean="0">
                <a:cs typeface="Times New Roman" panose="02020603050405020304" pitchFamily="18" charset="0"/>
              </a:rPr>
              <a:t>Java Is Secure </a:t>
            </a:r>
          </a:p>
          <a:p>
            <a:r>
              <a:rPr lang="en-US" altLang="en-US" sz="2400" smtClean="0">
                <a:solidFill>
                  <a:srgbClr val="FF9900"/>
                </a:solidFill>
                <a:cs typeface="Times New Roman" panose="02020603050405020304" pitchFamily="18" charset="0"/>
              </a:rPr>
              <a:t>Java Is Architecture-Neutral</a:t>
            </a:r>
            <a:r>
              <a:rPr lang="en-US" altLang="en-US" sz="2400" smtClean="0"/>
              <a:t> </a:t>
            </a:r>
          </a:p>
          <a:p>
            <a:r>
              <a:rPr lang="en-US" altLang="en-US" sz="2400" smtClean="0">
                <a:cs typeface="Times New Roman" panose="02020603050405020304" pitchFamily="18" charset="0"/>
              </a:rPr>
              <a:t>Java Is Portable</a:t>
            </a:r>
            <a:r>
              <a:rPr lang="en-US" altLang="en-US" sz="2400" smtClean="0"/>
              <a:t> </a:t>
            </a:r>
          </a:p>
          <a:p>
            <a:r>
              <a:rPr lang="en-US" altLang="en-US" sz="2400" smtClean="0">
                <a:cs typeface="Times New Roman" panose="02020603050405020304" pitchFamily="18" charset="0"/>
              </a:rPr>
              <a:t>Java's Performance</a:t>
            </a:r>
            <a:r>
              <a:rPr lang="en-US" altLang="en-US" sz="2400" smtClean="0"/>
              <a:t> </a:t>
            </a:r>
          </a:p>
          <a:p>
            <a:r>
              <a:rPr lang="en-US" altLang="en-US" sz="2400" smtClean="0">
                <a:cs typeface="Times New Roman" panose="02020603050405020304" pitchFamily="18" charset="0"/>
              </a:rPr>
              <a:t>Java Is Multithreaded</a:t>
            </a:r>
            <a:r>
              <a:rPr lang="en-US" altLang="en-US" sz="2400" smtClean="0"/>
              <a:t> </a:t>
            </a:r>
          </a:p>
          <a:p>
            <a:r>
              <a:rPr lang="en-US" altLang="en-US" sz="2400" smtClean="0">
                <a:cs typeface="Times New Roman" panose="02020603050405020304" pitchFamily="18" charset="0"/>
              </a:rPr>
              <a:t>Java Is Dynamic</a:t>
            </a:r>
            <a:r>
              <a:rPr lang="en-US" altLang="en-US" sz="2400" smtClean="0"/>
              <a:t> </a:t>
            </a:r>
          </a:p>
        </p:txBody>
      </p:sp>
      <p:sp>
        <p:nvSpPr>
          <p:cNvPr id="62469" name="Text Box 4"/>
          <p:cNvSpPr txBox="1">
            <a:spLocks noChangeArrowheads="1"/>
          </p:cNvSpPr>
          <p:nvPr/>
        </p:nvSpPr>
        <p:spPr bwMode="auto">
          <a:xfrm>
            <a:off x="4419600" y="3657600"/>
            <a:ext cx="4572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rgbClr val="FF9900"/>
                </a:solidFill>
                <a:latin typeface="Book Antiqua" panose="02040602050305030304" pitchFamily="18" charset="0"/>
                <a:cs typeface="Times New Roman" panose="02020603050405020304" pitchFamily="18" charset="0"/>
              </a:rPr>
              <a:t>Write once, run anywhere</a:t>
            </a:r>
          </a:p>
          <a:p>
            <a:endParaRPr lang="en-US" altLang="en-US" sz="2000">
              <a:solidFill>
                <a:srgbClr val="FF9900"/>
              </a:solidFill>
              <a:latin typeface="Book Antiqua" panose="02040602050305030304" pitchFamily="18" charset="0"/>
              <a:cs typeface="Times New Roman" panose="02020603050405020304" pitchFamily="18" charset="0"/>
            </a:endParaRPr>
          </a:p>
          <a:p>
            <a:r>
              <a:rPr lang="en-US" altLang="en-US" sz="2000">
                <a:solidFill>
                  <a:srgbClr val="FF9900"/>
                </a:solidFill>
                <a:latin typeface="Book Antiqua" panose="02040602050305030304" pitchFamily="18" charset="0"/>
                <a:cs typeface="Times New Roman" panose="02020603050405020304" pitchFamily="18" charset="0"/>
              </a:rPr>
              <a:t>With a Java Virtual Machine (JVM), you can write one program that will run on any platform.</a:t>
            </a:r>
          </a:p>
        </p:txBody>
      </p:sp>
      <p:sp>
        <p:nvSpPr>
          <p:cNvPr id="62470" name="Rectangle 3"/>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AE48F8-8DF2-461C-922D-CE15CDE0DB04}" type="slidenum">
              <a:rPr lang="en-US" altLang="en-US" sz="1400"/>
              <a:pPr/>
              <a:t>51</a:t>
            </a:fld>
            <a:endParaRPr lang="en-US" altLang="en-US" sz="1400"/>
          </a:p>
        </p:txBody>
      </p:sp>
      <p:sp>
        <p:nvSpPr>
          <p:cNvPr id="63491" name="Rectangle 2"/>
          <p:cNvSpPr>
            <a:spLocks noGrp="1" noChangeArrowheads="1"/>
          </p:cNvSpPr>
          <p:nvPr>
            <p:ph type="title"/>
          </p:nvPr>
        </p:nvSpPr>
        <p:spPr>
          <a:xfrm>
            <a:off x="685800" y="228600"/>
            <a:ext cx="7924800" cy="609600"/>
          </a:xfrm>
        </p:spPr>
        <p:txBody>
          <a:bodyPr/>
          <a:lstStyle/>
          <a:p>
            <a:r>
              <a:rPr lang="en-US" altLang="en-US" smtClean="0"/>
              <a:t>Characteristics of Java</a:t>
            </a:r>
          </a:p>
        </p:txBody>
      </p:sp>
      <p:sp>
        <p:nvSpPr>
          <p:cNvPr id="63492" name="Rectangle 3"/>
          <p:cNvSpPr>
            <a:spLocks noGrp="1" noChangeArrowheads="1"/>
          </p:cNvSpPr>
          <p:nvPr>
            <p:ph type="body" idx="1"/>
          </p:nvPr>
        </p:nvSpPr>
        <p:spPr>
          <a:xfrm>
            <a:off x="304800" y="990600"/>
            <a:ext cx="4038600" cy="5257800"/>
          </a:xfrm>
        </p:spPr>
        <p:txBody>
          <a:bodyPr/>
          <a:lstStyle/>
          <a:p>
            <a:r>
              <a:rPr lang="en-US" altLang="en-US" sz="2400" smtClean="0">
                <a:cs typeface="Times New Roman" panose="02020603050405020304" pitchFamily="18" charset="0"/>
              </a:rPr>
              <a:t>Java Is Simple </a:t>
            </a:r>
          </a:p>
          <a:p>
            <a:r>
              <a:rPr lang="en-US" altLang="en-US" sz="2400" smtClean="0">
                <a:cs typeface="Times New Roman" panose="02020603050405020304" pitchFamily="18" charset="0"/>
              </a:rPr>
              <a:t>Java Is Object-Oriented</a:t>
            </a:r>
            <a:r>
              <a:rPr lang="en-US" altLang="en-US" sz="2400" smtClean="0"/>
              <a:t> </a:t>
            </a:r>
          </a:p>
          <a:p>
            <a:r>
              <a:rPr lang="en-US" altLang="en-US" sz="2400" smtClean="0">
                <a:cs typeface="Times New Roman" panose="02020603050405020304" pitchFamily="18" charset="0"/>
              </a:rPr>
              <a:t>Java Is Distributed </a:t>
            </a:r>
          </a:p>
          <a:p>
            <a:r>
              <a:rPr lang="en-US" altLang="en-US" sz="2400" smtClean="0">
                <a:cs typeface="Times New Roman" panose="02020603050405020304" pitchFamily="18" charset="0"/>
              </a:rPr>
              <a:t>Java Is Interpreted </a:t>
            </a:r>
          </a:p>
          <a:p>
            <a:r>
              <a:rPr lang="en-US" altLang="en-US" sz="2400" smtClean="0">
                <a:cs typeface="Times New Roman" panose="02020603050405020304" pitchFamily="18" charset="0"/>
              </a:rPr>
              <a:t>Java Is Robust</a:t>
            </a:r>
            <a:r>
              <a:rPr lang="en-US" altLang="en-US" sz="2400" smtClean="0"/>
              <a:t> </a:t>
            </a:r>
          </a:p>
          <a:p>
            <a:r>
              <a:rPr lang="en-US" altLang="en-US" sz="2400" smtClean="0">
                <a:cs typeface="Times New Roman" panose="02020603050405020304" pitchFamily="18" charset="0"/>
              </a:rPr>
              <a:t>Java Is Secure </a:t>
            </a:r>
          </a:p>
          <a:p>
            <a:r>
              <a:rPr lang="en-US" altLang="en-US" sz="2400" smtClean="0">
                <a:cs typeface="Times New Roman" panose="02020603050405020304" pitchFamily="18" charset="0"/>
              </a:rPr>
              <a:t>Java Is Architecture-Neutral</a:t>
            </a:r>
            <a:r>
              <a:rPr lang="en-US" altLang="en-US" sz="2400" smtClean="0"/>
              <a:t> </a:t>
            </a:r>
          </a:p>
          <a:p>
            <a:r>
              <a:rPr lang="en-US" altLang="en-US" sz="2400" smtClean="0">
                <a:solidFill>
                  <a:srgbClr val="FF9900"/>
                </a:solidFill>
                <a:cs typeface="Times New Roman" panose="02020603050405020304" pitchFamily="18" charset="0"/>
              </a:rPr>
              <a:t>Java Is Portable</a:t>
            </a:r>
            <a:r>
              <a:rPr lang="en-US" altLang="en-US" sz="2400" smtClean="0"/>
              <a:t> </a:t>
            </a:r>
          </a:p>
          <a:p>
            <a:r>
              <a:rPr lang="en-US" altLang="en-US" sz="2400" smtClean="0">
                <a:cs typeface="Times New Roman" panose="02020603050405020304" pitchFamily="18" charset="0"/>
              </a:rPr>
              <a:t>Java's Performance</a:t>
            </a:r>
            <a:r>
              <a:rPr lang="en-US" altLang="en-US" sz="2400" smtClean="0"/>
              <a:t> </a:t>
            </a:r>
          </a:p>
          <a:p>
            <a:r>
              <a:rPr lang="en-US" altLang="en-US" sz="2400" smtClean="0">
                <a:cs typeface="Times New Roman" panose="02020603050405020304" pitchFamily="18" charset="0"/>
              </a:rPr>
              <a:t>Java Is Multithreaded</a:t>
            </a:r>
            <a:r>
              <a:rPr lang="en-US" altLang="en-US" sz="2400" smtClean="0"/>
              <a:t> </a:t>
            </a:r>
          </a:p>
          <a:p>
            <a:r>
              <a:rPr lang="en-US" altLang="en-US" sz="2400" smtClean="0">
                <a:cs typeface="Times New Roman" panose="02020603050405020304" pitchFamily="18" charset="0"/>
              </a:rPr>
              <a:t>Java Is Dynamic</a:t>
            </a:r>
            <a:r>
              <a:rPr lang="en-US" altLang="en-US" sz="2400" smtClean="0"/>
              <a:t> </a:t>
            </a:r>
          </a:p>
        </p:txBody>
      </p:sp>
      <p:sp>
        <p:nvSpPr>
          <p:cNvPr id="63493" name="Text Box 4"/>
          <p:cNvSpPr txBox="1">
            <a:spLocks noChangeArrowheads="1"/>
          </p:cNvSpPr>
          <p:nvPr/>
        </p:nvSpPr>
        <p:spPr bwMode="auto">
          <a:xfrm>
            <a:off x="3962400" y="4114800"/>
            <a:ext cx="4572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rgbClr val="FF9900"/>
                </a:solidFill>
                <a:latin typeface="Book Antiqua" panose="02040602050305030304" pitchFamily="18" charset="0"/>
                <a:cs typeface="Times New Roman" panose="02020603050405020304" pitchFamily="18" charset="0"/>
              </a:rPr>
              <a:t>Because Java is architecture neutral, Java programs are portable. They can be run on any platform without being recompiled. </a:t>
            </a:r>
          </a:p>
        </p:txBody>
      </p:sp>
      <p:sp>
        <p:nvSpPr>
          <p:cNvPr id="63494" name="Rectangle 3"/>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02464E8-7FC9-4225-BDB1-4E831DDA3F71}" type="slidenum">
              <a:rPr lang="en-US" altLang="en-US" sz="1400"/>
              <a:pPr/>
              <a:t>52</a:t>
            </a:fld>
            <a:endParaRPr lang="en-US" altLang="en-US" sz="1400"/>
          </a:p>
        </p:txBody>
      </p:sp>
      <p:sp>
        <p:nvSpPr>
          <p:cNvPr id="64515" name="Rectangle 2"/>
          <p:cNvSpPr>
            <a:spLocks noGrp="1" noChangeArrowheads="1"/>
          </p:cNvSpPr>
          <p:nvPr>
            <p:ph type="title"/>
          </p:nvPr>
        </p:nvSpPr>
        <p:spPr>
          <a:xfrm>
            <a:off x="685800" y="228600"/>
            <a:ext cx="7924800" cy="609600"/>
          </a:xfrm>
        </p:spPr>
        <p:txBody>
          <a:bodyPr/>
          <a:lstStyle/>
          <a:p>
            <a:r>
              <a:rPr lang="en-US" altLang="en-US" smtClean="0"/>
              <a:t>Characteristics of Java</a:t>
            </a:r>
          </a:p>
        </p:txBody>
      </p:sp>
      <p:sp>
        <p:nvSpPr>
          <p:cNvPr id="64516" name="Rectangle 3"/>
          <p:cNvSpPr>
            <a:spLocks noGrp="1" noChangeArrowheads="1"/>
          </p:cNvSpPr>
          <p:nvPr>
            <p:ph type="body" idx="1"/>
          </p:nvPr>
        </p:nvSpPr>
        <p:spPr>
          <a:xfrm>
            <a:off x="304800" y="990600"/>
            <a:ext cx="4038600" cy="5257800"/>
          </a:xfrm>
        </p:spPr>
        <p:txBody>
          <a:bodyPr/>
          <a:lstStyle/>
          <a:p>
            <a:r>
              <a:rPr lang="en-US" altLang="en-US" sz="2400" smtClean="0">
                <a:cs typeface="Times New Roman" panose="02020603050405020304" pitchFamily="18" charset="0"/>
              </a:rPr>
              <a:t>Java Is Simple </a:t>
            </a:r>
          </a:p>
          <a:p>
            <a:r>
              <a:rPr lang="en-US" altLang="en-US" sz="2400" smtClean="0">
                <a:cs typeface="Times New Roman" panose="02020603050405020304" pitchFamily="18" charset="0"/>
              </a:rPr>
              <a:t>Java Is Object-Oriented</a:t>
            </a:r>
            <a:r>
              <a:rPr lang="en-US" altLang="en-US" sz="2400" smtClean="0"/>
              <a:t> </a:t>
            </a:r>
          </a:p>
          <a:p>
            <a:r>
              <a:rPr lang="en-US" altLang="en-US" sz="2400" smtClean="0">
                <a:cs typeface="Times New Roman" panose="02020603050405020304" pitchFamily="18" charset="0"/>
              </a:rPr>
              <a:t>Java Is Distributed </a:t>
            </a:r>
          </a:p>
          <a:p>
            <a:r>
              <a:rPr lang="en-US" altLang="en-US" sz="2400" smtClean="0">
                <a:cs typeface="Times New Roman" panose="02020603050405020304" pitchFamily="18" charset="0"/>
              </a:rPr>
              <a:t>Java Is Interpreted </a:t>
            </a:r>
          </a:p>
          <a:p>
            <a:r>
              <a:rPr lang="en-US" altLang="en-US" sz="2400" smtClean="0">
                <a:cs typeface="Times New Roman" panose="02020603050405020304" pitchFamily="18" charset="0"/>
              </a:rPr>
              <a:t>Java Is Robust</a:t>
            </a:r>
            <a:r>
              <a:rPr lang="en-US" altLang="en-US" sz="2400" smtClean="0"/>
              <a:t> </a:t>
            </a:r>
          </a:p>
          <a:p>
            <a:r>
              <a:rPr lang="en-US" altLang="en-US" sz="2400" smtClean="0">
                <a:cs typeface="Times New Roman" panose="02020603050405020304" pitchFamily="18" charset="0"/>
              </a:rPr>
              <a:t>Java Is Secure </a:t>
            </a:r>
          </a:p>
          <a:p>
            <a:r>
              <a:rPr lang="en-US" altLang="en-US" sz="2400" smtClean="0">
                <a:cs typeface="Times New Roman" panose="02020603050405020304" pitchFamily="18" charset="0"/>
              </a:rPr>
              <a:t>Java Is Architecture-Neutral</a:t>
            </a:r>
            <a:r>
              <a:rPr lang="en-US" altLang="en-US" sz="2400" smtClean="0"/>
              <a:t> </a:t>
            </a:r>
          </a:p>
          <a:p>
            <a:r>
              <a:rPr lang="en-US" altLang="en-US" sz="2400" smtClean="0">
                <a:cs typeface="Times New Roman" panose="02020603050405020304" pitchFamily="18" charset="0"/>
              </a:rPr>
              <a:t>Java Is Portable</a:t>
            </a:r>
            <a:r>
              <a:rPr lang="en-US" altLang="en-US" sz="2400" smtClean="0"/>
              <a:t> </a:t>
            </a:r>
          </a:p>
          <a:p>
            <a:r>
              <a:rPr lang="en-US" altLang="en-US" sz="2400" smtClean="0">
                <a:solidFill>
                  <a:srgbClr val="FF9900"/>
                </a:solidFill>
                <a:cs typeface="Times New Roman" panose="02020603050405020304" pitchFamily="18" charset="0"/>
              </a:rPr>
              <a:t>Java's Performance</a:t>
            </a:r>
            <a:r>
              <a:rPr lang="en-US" altLang="en-US" sz="2400" smtClean="0"/>
              <a:t> </a:t>
            </a:r>
          </a:p>
          <a:p>
            <a:r>
              <a:rPr lang="en-US" altLang="en-US" sz="2400" smtClean="0">
                <a:cs typeface="Times New Roman" panose="02020603050405020304" pitchFamily="18" charset="0"/>
              </a:rPr>
              <a:t>Java Is Multithreaded</a:t>
            </a:r>
            <a:r>
              <a:rPr lang="en-US" altLang="en-US" sz="2400" smtClean="0"/>
              <a:t> </a:t>
            </a:r>
          </a:p>
          <a:p>
            <a:r>
              <a:rPr lang="en-US" altLang="en-US" sz="2400" smtClean="0">
                <a:cs typeface="Times New Roman" panose="02020603050405020304" pitchFamily="18" charset="0"/>
              </a:rPr>
              <a:t>Java Is Dynamic</a:t>
            </a:r>
            <a:r>
              <a:rPr lang="en-US" altLang="en-US" sz="2400" smtClean="0"/>
              <a:t> </a:t>
            </a:r>
          </a:p>
        </p:txBody>
      </p:sp>
      <p:sp>
        <p:nvSpPr>
          <p:cNvPr id="64517" name="Text Box 4"/>
          <p:cNvSpPr txBox="1">
            <a:spLocks noChangeArrowheads="1"/>
          </p:cNvSpPr>
          <p:nvPr/>
        </p:nvSpPr>
        <p:spPr bwMode="auto">
          <a:xfrm>
            <a:off x="3962400" y="4114800"/>
            <a:ext cx="4572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rgbClr val="FF9900"/>
                </a:solidFill>
                <a:latin typeface="Book Antiqua" panose="02040602050305030304" pitchFamily="18" charset="0"/>
                <a:cs typeface="Times New Roman" panose="02020603050405020304" pitchFamily="18" charset="0"/>
              </a:rPr>
              <a:t>Java</a:t>
            </a:r>
            <a:r>
              <a:rPr lang="en-US" altLang="en-US" sz="2000">
                <a:solidFill>
                  <a:srgbClr val="FF9900"/>
                </a:solidFill>
                <a:cs typeface="Times New Roman" panose="02020603050405020304" pitchFamily="18" charset="0"/>
              </a:rPr>
              <a:t>’</a:t>
            </a:r>
            <a:r>
              <a:rPr lang="en-US" altLang="en-US" sz="2000">
                <a:solidFill>
                  <a:srgbClr val="FF9900"/>
                </a:solidFill>
                <a:latin typeface="Book Antiqua" panose="02040602050305030304" pitchFamily="18" charset="0"/>
                <a:cs typeface="Times New Roman" panose="02020603050405020304" pitchFamily="18" charset="0"/>
              </a:rPr>
              <a:t>s performance Because Java is architecture neutral, Java programs are portable. They can be run on any platform without being recompiled. </a:t>
            </a:r>
          </a:p>
        </p:txBody>
      </p:sp>
      <p:sp>
        <p:nvSpPr>
          <p:cNvPr id="64518" name="Rectangle 3"/>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2381081-EA86-4085-BF3E-EFCDC63A2E4F}" type="slidenum">
              <a:rPr lang="en-US" altLang="en-US" sz="1400"/>
              <a:pPr/>
              <a:t>53</a:t>
            </a:fld>
            <a:endParaRPr lang="en-US" altLang="en-US" sz="1400"/>
          </a:p>
        </p:txBody>
      </p:sp>
      <p:sp>
        <p:nvSpPr>
          <p:cNvPr id="65539" name="Rectangle 2"/>
          <p:cNvSpPr>
            <a:spLocks noGrp="1" noChangeArrowheads="1"/>
          </p:cNvSpPr>
          <p:nvPr>
            <p:ph type="title"/>
          </p:nvPr>
        </p:nvSpPr>
        <p:spPr>
          <a:xfrm>
            <a:off x="685800" y="228600"/>
            <a:ext cx="7924800" cy="609600"/>
          </a:xfrm>
        </p:spPr>
        <p:txBody>
          <a:bodyPr/>
          <a:lstStyle/>
          <a:p>
            <a:r>
              <a:rPr lang="en-US" altLang="en-US" smtClean="0"/>
              <a:t>Characteristics of Java</a:t>
            </a:r>
          </a:p>
        </p:txBody>
      </p:sp>
      <p:sp>
        <p:nvSpPr>
          <p:cNvPr id="65540" name="Rectangle 3"/>
          <p:cNvSpPr>
            <a:spLocks noGrp="1" noChangeArrowheads="1"/>
          </p:cNvSpPr>
          <p:nvPr>
            <p:ph type="body" idx="1"/>
          </p:nvPr>
        </p:nvSpPr>
        <p:spPr>
          <a:xfrm>
            <a:off x="304800" y="990600"/>
            <a:ext cx="4038600" cy="5257800"/>
          </a:xfrm>
        </p:spPr>
        <p:txBody>
          <a:bodyPr/>
          <a:lstStyle/>
          <a:p>
            <a:r>
              <a:rPr lang="en-US" altLang="en-US" sz="2400" smtClean="0">
                <a:cs typeface="Times New Roman" panose="02020603050405020304" pitchFamily="18" charset="0"/>
              </a:rPr>
              <a:t>Java Is Simple </a:t>
            </a:r>
          </a:p>
          <a:p>
            <a:r>
              <a:rPr lang="en-US" altLang="en-US" sz="2400" smtClean="0">
                <a:cs typeface="Times New Roman" panose="02020603050405020304" pitchFamily="18" charset="0"/>
              </a:rPr>
              <a:t>Java Is Object-Oriented</a:t>
            </a:r>
            <a:r>
              <a:rPr lang="en-US" altLang="en-US" sz="2400" smtClean="0"/>
              <a:t> </a:t>
            </a:r>
          </a:p>
          <a:p>
            <a:r>
              <a:rPr lang="en-US" altLang="en-US" sz="2400" smtClean="0">
                <a:cs typeface="Times New Roman" panose="02020603050405020304" pitchFamily="18" charset="0"/>
              </a:rPr>
              <a:t>Java Is Distributed </a:t>
            </a:r>
          </a:p>
          <a:p>
            <a:r>
              <a:rPr lang="en-US" altLang="en-US" sz="2400" smtClean="0">
                <a:cs typeface="Times New Roman" panose="02020603050405020304" pitchFamily="18" charset="0"/>
              </a:rPr>
              <a:t>Java Is Interpreted </a:t>
            </a:r>
          </a:p>
          <a:p>
            <a:r>
              <a:rPr lang="en-US" altLang="en-US" sz="2400" smtClean="0">
                <a:cs typeface="Times New Roman" panose="02020603050405020304" pitchFamily="18" charset="0"/>
              </a:rPr>
              <a:t>Java Is Robust</a:t>
            </a:r>
            <a:r>
              <a:rPr lang="en-US" altLang="en-US" sz="2400" smtClean="0"/>
              <a:t> </a:t>
            </a:r>
          </a:p>
          <a:p>
            <a:r>
              <a:rPr lang="en-US" altLang="en-US" sz="2400" smtClean="0">
                <a:cs typeface="Times New Roman" panose="02020603050405020304" pitchFamily="18" charset="0"/>
              </a:rPr>
              <a:t>Java Is Secure </a:t>
            </a:r>
          </a:p>
          <a:p>
            <a:r>
              <a:rPr lang="en-US" altLang="en-US" sz="2400" smtClean="0">
                <a:cs typeface="Times New Roman" panose="02020603050405020304" pitchFamily="18" charset="0"/>
              </a:rPr>
              <a:t>Java Is Architecture-Neutral</a:t>
            </a:r>
            <a:r>
              <a:rPr lang="en-US" altLang="en-US" sz="2400" smtClean="0"/>
              <a:t> </a:t>
            </a:r>
          </a:p>
          <a:p>
            <a:r>
              <a:rPr lang="en-US" altLang="en-US" sz="2400" smtClean="0">
                <a:cs typeface="Times New Roman" panose="02020603050405020304" pitchFamily="18" charset="0"/>
              </a:rPr>
              <a:t>Java Is Portable</a:t>
            </a:r>
            <a:r>
              <a:rPr lang="en-US" altLang="en-US" sz="2400" smtClean="0"/>
              <a:t> </a:t>
            </a:r>
          </a:p>
          <a:p>
            <a:r>
              <a:rPr lang="en-US" altLang="en-US" sz="2400" smtClean="0">
                <a:cs typeface="Times New Roman" panose="02020603050405020304" pitchFamily="18" charset="0"/>
              </a:rPr>
              <a:t>Java's Performance</a:t>
            </a:r>
            <a:r>
              <a:rPr lang="en-US" altLang="en-US" sz="2400" smtClean="0"/>
              <a:t> </a:t>
            </a:r>
          </a:p>
          <a:p>
            <a:r>
              <a:rPr lang="en-US" altLang="en-US" sz="2400" smtClean="0">
                <a:solidFill>
                  <a:srgbClr val="FF9900"/>
                </a:solidFill>
                <a:cs typeface="Times New Roman" panose="02020603050405020304" pitchFamily="18" charset="0"/>
              </a:rPr>
              <a:t>Java Is Multithreaded</a:t>
            </a:r>
            <a:r>
              <a:rPr lang="en-US" altLang="en-US" sz="2400" smtClean="0"/>
              <a:t> </a:t>
            </a:r>
          </a:p>
          <a:p>
            <a:r>
              <a:rPr lang="en-US" altLang="en-US" sz="2400" smtClean="0">
                <a:cs typeface="Times New Roman" panose="02020603050405020304" pitchFamily="18" charset="0"/>
              </a:rPr>
              <a:t>Java Is Dynamic</a:t>
            </a:r>
            <a:r>
              <a:rPr lang="en-US" altLang="en-US" sz="2400" smtClean="0"/>
              <a:t> </a:t>
            </a:r>
          </a:p>
        </p:txBody>
      </p:sp>
      <p:sp>
        <p:nvSpPr>
          <p:cNvPr id="65541" name="Text Box 4"/>
          <p:cNvSpPr txBox="1">
            <a:spLocks noChangeArrowheads="1"/>
          </p:cNvSpPr>
          <p:nvPr/>
        </p:nvSpPr>
        <p:spPr bwMode="auto">
          <a:xfrm>
            <a:off x="3733800" y="4724400"/>
            <a:ext cx="5029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rgbClr val="FF9900"/>
                </a:solidFill>
                <a:latin typeface="Book Antiqua" panose="02040602050305030304" pitchFamily="18" charset="0"/>
                <a:cs typeface="Times New Roman" panose="02020603050405020304" pitchFamily="18" charset="0"/>
              </a:rPr>
              <a:t>Multithread programming is smoothly integrated in Java, whereas in other languages you have to call procedures specific to the operating system to enable multithreading.</a:t>
            </a:r>
          </a:p>
        </p:txBody>
      </p:sp>
      <p:sp>
        <p:nvSpPr>
          <p:cNvPr id="65542" name="Rectangle 3"/>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C6FACE-7665-4FF3-8A13-56CABFF5A3C0}" type="slidenum">
              <a:rPr lang="en-US" altLang="en-US" sz="1400"/>
              <a:pPr/>
              <a:t>54</a:t>
            </a:fld>
            <a:endParaRPr lang="en-US" altLang="en-US" sz="1400"/>
          </a:p>
        </p:txBody>
      </p:sp>
      <p:sp>
        <p:nvSpPr>
          <p:cNvPr id="66563" name="Rectangle 2"/>
          <p:cNvSpPr>
            <a:spLocks noGrp="1" noChangeArrowheads="1"/>
          </p:cNvSpPr>
          <p:nvPr>
            <p:ph type="title"/>
          </p:nvPr>
        </p:nvSpPr>
        <p:spPr>
          <a:xfrm>
            <a:off x="685800" y="228600"/>
            <a:ext cx="7924800" cy="609600"/>
          </a:xfrm>
        </p:spPr>
        <p:txBody>
          <a:bodyPr/>
          <a:lstStyle/>
          <a:p>
            <a:r>
              <a:rPr lang="en-US" altLang="en-US" smtClean="0"/>
              <a:t>Characteristics of Java</a:t>
            </a:r>
          </a:p>
        </p:txBody>
      </p:sp>
      <p:sp>
        <p:nvSpPr>
          <p:cNvPr id="66564" name="Rectangle 3"/>
          <p:cNvSpPr>
            <a:spLocks noGrp="1" noChangeArrowheads="1"/>
          </p:cNvSpPr>
          <p:nvPr>
            <p:ph type="body" idx="1"/>
          </p:nvPr>
        </p:nvSpPr>
        <p:spPr>
          <a:xfrm>
            <a:off x="304800" y="990600"/>
            <a:ext cx="4038600" cy="5257800"/>
          </a:xfrm>
        </p:spPr>
        <p:txBody>
          <a:bodyPr/>
          <a:lstStyle/>
          <a:p>
            <a:r>
              <a:rPr lang="en-US" altLang="en-US" sz="2400" smtClean="0">
                <a:cs typeface="Times New Roman" panose="02020603050405020304" pitchFamily="18" charset="0"/>
              </a:rPr>
              <a:t>Java Is Simple </a:t>
            </a:r>
          </a:p>
          <a:p>
            <a:r>
              <a:rPr lang="en-US" altLang="en-US" sz="2400" smtClean="0">
                <a:cs typeface="Times New Roman" panose="02020603050405020304" pitchFamily="18" charset="0"/>
              </a:rPr>
              <a:t>Java Is Object-Oriented</a:t>
            </a:r>
            <a:r>
              <a:rPr lang="en-US" altLang="en-US" sz="2400" smtClean="0"/>
              <a:t> </a:t>
            </a:r>
          </a:p>
          <a:p>
            <a:r>
              <a:rPr lang="en-US" altLang="en-US" sz="2400" smtClean="0">
                <a:cs typeface="Times New Roman" panose="02020603050405020304" pitchFamily="18" charset="0"/>
              </a:rPr>
              <a:t>Java Is Distributed </a:t>
            </a:r>
          </a:p>
          <a:p>
            <a:r>
              <a:rPr lang="en-US" altLang="en-US" sz="2400" smtClean="0">
                <a:cs typeface="Times New Roman" panose="02020603050405020304" pitchFamily="18" charset="0"/>
              </a:rPr>
              <a:t>Java Is Interpreted </a:t>
            </a:r>
          </a:p>
          <a:p>
            <a:r>
              <a:rPr lang="en-US" altLang="en-US" sz="2400" smtClean="0">
                <a:cs typeface="Times New Roman" panose="02020603050405020304" pitchFamily="18" charset="0"/>
              </a:rPr>
              <a:t>Java Is Robust</a:t>
            </a:r>
            <a:r>
              <a:rPr lang="en-US" altLang="en-US" sz="2400" smtClean="0"/>
              <a:t> </a:t>
            </a:r>
          </a:p>
          <a:p>
            <a:r>
              <a:rPr lang="en-US" altLang="en-US" sz="2400" smtClean="0">
                <a:cs typeface="Times New Roman" panose="02020603050405020304" pitchFamily="18" charset="0"/>
              </a:rPr>
              <a:t>Java Is Secure </a:t>
            </a:r>
          </a:p>
          <a:p>
            <a:r>
              <a:rPr lang="en-US" altLang="en-US" sz="2400" smtClean="0">
                <a:cs typeface="Times New Roman" panose="02020603050405020304" pitchFamily="18" charset="0"/>
              </a:rPr>
              <a:t>Java Is Architecture-Neutral</a:t>
            </a:r>
            <a:r>
              <a:rPr lang="en-US" altLang="en-US" sz="2400" smtClean="0"/>
              <a:t> </a:t>
            </a:r>
          </a:p>
          <a:p>
            <a:r>
              <a:rPr lang="en-US" altLang="en-US" sz="2400" smtClean="0">
                <a:cs typeface="Times New Roman" panose="02020603050405020304" pitchFamily="18" charset="0"/>
              </a:rPr>
              <a:t>Java Is Portable</a:t>
            </a:r>
            <a:r>
              <a:rPr lang="en-US" altLang="en-US" sz="2400" smtClean="0"/>
              <a:t> </a:t>
            </a:r>
          </a:p>
          <a:p>
            <a:r>
              <a:rPr lang="en-US" altLang="en-US" sz="2400" smtClean="0">
                <a:cs typeface="Times New Roman" panose="02020603050405020304" pitchFamily="18" charset="0"/>
              </a:rPr>
              <a:t>Java's Performance</a:t>
            </a:r>
            <a:r>
              <a:rPr lang="en-US" altLang="en-US" sz="2400" smtClean="0"/>
              <a:t> </a:t>
            </a:r>
          </a:p>
          <a:p>
            <a:r>
              <a:rPr lang="en-US" altLang="en-US" sz="2400" smtClean="0">
                <a:cs typeface="Times New Roman" panose="02020603050405020304" pitchFamily="18" charset="0"/>
              </a:rPr>
              <a:t>Java Is Multithreaded</a:t>
            </a:r>
            <a:r>
              <a:rPr lang="en-US" altLang="en-US" sz="2400" smtClean="0"/>
              <a:t> </a:t>
            </a:r>
          </a:p>
          <a:p>
            <a:r>
              <a:rPr lang="en-US" altLang="en-US" sz="2400" smtClean="0">
                <a:solidFill>
                  <a:srgbClr val="FF9900"/>
                </a:solidFill>
                <a:cs typeface="Times New Roman" panose="02020603050405020304" pitchFamily="18" charset="0"/>
              </a:rPr>
              <a:t>Java Is Dynamic</a:t>
            </a:r>
            <a:r>
              <a:rPr lang="en-US" altLang="en-US" sz="2400" smtClean="0"/>
              <a:t> </a:t>
            </a:r>
          </a:p>
        </p:txBody>
      </p:sp>
      <p:sp>
        <p:nvSpPr>
          <p:cNvPr id="66565" name="Text Box 4"/>
          <p:cNvSpPr txBox="1">
            <a:spLocks noChangeArrowheads="1"/>
          </p:cNvSpPr>
          <p:nvPr/>
        </p:nvSpPr>
        <p:spPr bwMode="auto">
          <a:xfrm>
            <a:off x="3810000" y="4495800"/>
            <a:ext cx="502920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9900"/>
                </a:solidFill>
                <a:latin typeface="Book Antiqua" panose="02040602050305030304" pitchFamily="18" charset="0"/>
                <a:cs typeface="Times New Roman" panose="02020603050405020304"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altLang="en-US" sz="2000">
                <a:solidFill>
                  <a:srgbClr val="FF9900"/>
                </a:solidFill>
                <a:latin typeface="Book Antiqua" panose="02040602050305030304" pitchFamily="18" charset="0"/>
                <a:cs typeface="Times New Roman" panose="02020603050405020304" pitchFamily="18" charset="0"/>
              </a:rPr>
              <a:t> </a:t>
            </a:r>
          </a:p>
        </p:txBody>
      </p:sp>
      <p:sp>
        <p:nvSpPr>
          <p:cNvPr id="66566" name="Rectangle 3"/>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A9D4ED-4E59-461C-8A7C-4E00C336E704}" type="slidenum">
              <a:rPr lang="en-US" altLang="en-US" sz="1400"/>
              <a:pPr/>
              <a:t>55</a:t>
            </a:fld>
            <a:endParaRPr lang="en-US" altLang="en-US" sz="1400"/>
          </a:p>
        </p:txBody>
      </p:sp>
      <p:sp>
        <p:nvSpPr>
          <p:cNvPr id="67587" name="Rectangle 2"/>
          <p:cNvSpPr>
            <a:spLocks noGrp="1" noChangeArrowheads="1"/>
          </p:cNvSpPr>
          <p:nvPr>
            <p:ph type="title"/>
          </p:nvPr>
        </p:nvSpPr>
        <p:spPr>
          <a:xfrm>
            <a:off x="685800" y="228600"/>
            <a:ext cx="7772400" cy="685800"/>
          </a:xfrm>
        </p:spPr>
        <p:txBody>
          <a:bodyPr/>
          <a:lstStyle/>
          <a:p>
            <a:r>
              <a:rPr lang="en-US" altLang="en-US" smtClean="0"/>
              <a:t>JDK Versions</a:t>
            </a:r>
          </a:p>
        </p:txBody>
      </p:sp>
      <p:sp>
        <p:nvSpPr>
          <p:cNvPr id="67588" name="Rectangle 3"/>
          <p:cNvSpPr>
            <a:spLocks noGrp="1" noChangeArrowheads="1"/>
          </p:cNvSpPr>
          <p:nvPr>
            <p:ph type="body" idx="1"/>
          </p:nvPr>
        </p:nvSpPr>
        <p:spPr>
          <a:xfrm>
            <a:off x="381000" y="1142999"/>
            <a:ext cx="8305800" cy="5256213"/>
          </a:xfrm>
        </p:spPr>
        <p:txBody>
          <a:bodyPr>
            <a:normAutofit fontScale="92500" lnSpcReduction="20000"/>
          </a:bodyPr>
          <a:lstStyle/>
          <a:p>
            <a:pPr>
              <a:lnSpc>
                <a:spcPct val="90000"/>
              </a:lnSpc>
            </a:pPr>
            <a:r>
              <a:rPr lang="en-US" altLang="en-US" sz="3000" dirty="0" smtClean="0"/>
              <a:t>JDK 1.02 (1995)</a:t>
            </a:r>
          </a:p>
          <a:p>
            <a:pPr>
              <a:lnSpc>
                <a:spcPct val="90000"/>
              </a:lnSpc>
            </a:pPr>
            <a:r>
              <a:rPr lang="en-US" altLang="en-US" sz="3000" dirty="0" smtClean="0"/>
              <a:t>JDK 1.1 (1996)</a:t>
            </a:r>
          </a:p>
          <a:p>
            <a:pPr>
              <a:lnSpc>
                <a:spcPct val="90000"/>
              </a:lnSpc>
            </a:pPr>
            <a:r>
              <a:rPr lang="en-US" altLang="en-US" sz="3000" dirty="0" smtClean="0"/>
              <a:t>JDK 1.2 (1998)</a:t>
            </a:r>
          </a:p>
          <a:p>
            <a:pPr>
              <a:lnSpc>
                <a:spcPct val="90000"/>
              </a:lnSpc>
            </a:pPr>
            <a:r>
              <a:rPr lang="en-US" altLang="en-US" sz="3000" dirty="0" smtClean="0"/>
              <a:t>JDK 1.3 (2000)</a:t>
            </a:r>
          </a:p>
          <a:p>
            <a:pPr>
              <a:lnSpc>
                <a:spcPct val="90000"/>
              </a:lnSpc>
            </a:pPr>
            <a:r>
              <a:rPr lang="en-US" altLang="en-US" sz="3000" dirty="0" smtClean="0"/>
              <a:t>JDK 1.4 (2002)</a:t>
            </a:r>
          </a:p>
          <a:p>
            <a:pPr>
              <a:lnSpc>
                <a:spcPct val="90000"/>
              </a:lnSpc>
            </a:pPr>
            <a:r>
              <a:rPr lang="en-US" altLang="en-US" sz="3000" dirty="0" smtClean="0"/>
              <a:t>JDK 1.5 (2004) a. k. a. JDK 5 or Java 5</a:t>
            </a:r>
          </a:p>
          <a:p>
            <a:pPr>
              <a:lnSpc>
                <a:spcPct val="90000"/>
              </a:lnSpc>
            </a:pPr>
            <a:r>
              <a:rPr lang="en-US" altLang="en-US" sz="3000" dirty="0" smtClean="0"/>
              <a:t>JDK 1.6 (2006) a. k. a. JDK 6 or Java 6</a:t>
            </a:r>
          </a:p>
          <a:p>
            <a:pPr>
              <a:lnSpc>
                <a:spcPct val="90000"/>
              </a:lnSpc>
            </a:pPr>
            <a:r>
              <a:rPr lang="en-US" altLang="en-US" sz="3000" dirty="0" smtClean="0"/>
              <a:t>JDK 1.7 </a:t>
            </a:r>
            <a:r>
              <a:rPr lang="en-US" altLang="en-US" sz="3000" dirty="0" smtClean="0"/>
              <a:t>(2011) </a:t>
            </a:r>
            <a:r>
              <a:rPr lang="en-US" altLang="en-US" sz="3000" dirty="0" smtClean="0"/>
              <a:t>a. k. a. JDK 7 or Java </a:t>
            </a:r>
            <a:r>
              <a:rPr lang="en-US" altLang="en-US" sz="3000" dirty="0" smtClean="0"/>
              <a:t>7</a:t>
            </a:r>
          </a:p>
          <a:p>
            <a:pPr>
              <a:lnSpc>
                <a:spcPct val="90000"/>
              </a:lnSpc>
            </a:pPr>
            <a:r>
              <a:rPr lang="en-US" altLang="en-US" sz="3000" dirty="0" smtClean="0"/>
              <a:t>Java SE 8 (</a:t>
            </a:r>
            <a:r>
              <a:rPr lang="en-US" altLang="en-US" sz="3000" dirty="0" smtClean="0"/>
              <a:t>2014) - Still supported</a:t>
            </a:r>
            <a:endParaRPr lang="en-US" altLang="en-US" sz="3000" dirty="0" smtClean="0"/>
          </a:p>
          <a:p>
            <a:pPr>
              <a:lnSpc>
                <a:spcPct val="90000"/>
              </a:lnSpc>
            </a:pPr>
            <a:r>
              <a:rPr lang="en-US" altLang="en-US" sz="3000" dirty="0" smtClean="0"/>
              <a:t>Java SE 9 (2017)</a:t>
            </a:r>
          </a:p>
          <a:p>
            <a:pPr>
              <a:lnSpc>
                <a:spcPct val="90000"/>
              </a:lnSpc>
            </a:pPr>
            <a:r>
              <a:rPr lang="en-US" altLang="en-US" sz="3000" dirty="0" smtClean="0"/>
              <a:t>Java SE 10 (March 2018)</a:t>
            </a:r>
          </a:p>
          <a:p>
            <a:pPr>
              <a:lnSpc>
                <a:spcPct val="90000"/>
              </a:lnSpc>
            </a:pPr>
            <a:r>
              <a:rPr lang="en-US" altLang="en-US" sz="3000" dirty="0" smtClean="0"/>
              <a:t>Java SE 11 (September 2018) – Still supported</a:t>
            </a:r>
          </a:p>
          <a:p>
            <a:pPr>
              <a:lnSpc>
                <a:spcPct val="90000"/>
              </a:lnSpc>
            </a:pPr>
            <a:r>
              <a:rPr lang="en-US" altLang="en-US" sz="3000" dirty="0" smtClean="0"/>
              <a:t>Java SE 12 (March 2019) - Latest</a:t>
            </a:r>
            <a:endParaRPr lang="en-US" altLang="en-US" sz="3000" dirty="0" smtClean="0"/>
          </a:p>
          <a:p>
            <a:pPr>
              <a:lnSpc>
                <a:spcPct val="90000"/>
              </a:lnSpc>
            </a:pPr>
            <a:endParaRPr lang="en-US" altLang="en-US" sz="3000" dirty="0" smtClean="0"/>
          </a:p>
          <a:p>
            <a:pPr>
              <a:lnSpc>
                <a:spcPct val="90000"/>
              </a:lnSpc>
            </a:pPr>
            <a:endParaRPr lang="en-US" altLang="en-US" sz="3000" dirty="0" smtClean="0"/>
          </a:p>
          <a:p>
            <a:pPr>
              <a:lnSpc>
                <a:spcPct val="90000"/>
              </a:lnSpc>
            </a:pPr>
            <a:endParaRPr lang="en-US" altLang="en-US" sz="3000" dirty="0" smtClean="0"/>
          </a:p>
          <a:p>
            <a:pPr>
              <a:lnSpc>
                <a:spcPct val="90000"/>
              </a:lnSpc>
            </a:pPr>
            <a:endParaRPr lang="en-US" altLang="en-US" sz="3000" dirty="0"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82D843A-96F0-4CE3-B53F-B36FCC386466}" type="slidenum">
              <a:rPr lang="en-US" altLang="en-US" sz="1400"/>
              <a:pPr/>
              <a:t>56</a:t>
            </a:fld>
            <a:endParaRPr lang="en-US" altLang="en-US" sz="1400"/>
          </a:p>
        </p:txBody>
      </p:sp>
      <p:sp>
        <p:nvSpPr>
          <p:cNvPr id="68611" name="Rectangle 2"/>
          <p:cNvSpPr>
            <a:spLocks noGrp="1" noChangeArrowheads="1"/>
          </p:cNvSpPr>
          <p:nvPr>
            <p:ph type="title"/>
          </p:nvPr>
        </p:nvSpPr>
        <p:spPr>
          <a:xfrm>
            <a:off x="685800" y="228600"/>
            <a:ext cx="7772400" cy="609600"/>
          </a:xfrm>
        </p:spPr>
        <p:txBody>
          <a:bodyPr/>
          <a:lstStyle/>
          <a:p>
            <a:r>
              <a:rPr lang="en-US" altLang="en-US" smtClean="0"/>
              <a:t>JDK Editions</a:t>
            </a:r>
          </a:p>
        </p:txBody>
      </p:sp>
      <p:sp>
        <p:nvSpPr>
          <p:cNvPr id="68612" name="Rectangle 3"/>
          <p:cNvSpPr>
            <a:spLocks noGrp="1" noChangeArrowheads="1"/>
          </p:cNvSpPr>
          <p:nvPr>
            <p:ph type="body" idx="1"/>
          </p:nvPr>
        </p:nvSpPr>
        <p:spPr>
          <a:xfrm>
            <a:off x="228600" y="1066800"/>
            <a:ext cx="8763000" cy="5257800"/>
          </a:xfrm>
        </p:spPr>
        <p:txBody>
          <a:bodyPr/>
          <a:lstStyle/>
          <a:p>
            <a:r>
              <a:rPr lang="en-US" altLang="en-US" sz="3000" smtClean="0">
                <a:latin typeface="Palatino" pitchFamily="18" charset="0"/>
                <a:cs typeface="Times New Roman" panose="02020603050405020304" pitchFamily="18" charset="0"/>
              </a:rPr>
              <a:t>Java Standard Edition (J2SE)</a:t>
            </a:r>
          </a:p>
          <a:p>
            <a:pPr lvl="1"/>
            <a:r>
              <a:rPr lang="en-US" altLang="en-US" sz="2500" smtClean="0">
                <a:latin typeface="Palatino" pitchFamily="18" charset="0"/>
                <a:cs typeface="Times New Roman" panose="02020603050405020304" pitchFamily="18" charset="0"/>
              </a:rPr>
              <a:t>J2SE can be used to develop client-side standalone applications or applets.</a:t>
            </a:r>
          </a:p>
          <a:p>
            <a:r>
              <a:rPr lang="en-US" altLang="en-US" sz="3000" smtClean="0">
                <a:latin typeface="Palatino" pitchFamily="18" charset="0"/>
                <a:cs typeface="Times New Roman" panose="02020603050405020304" pitchFamily="18" charset="0"/>
              </a:rPr>
              <a:t>Java Enterprise Edition (J2EE)</a:t>
            </a:r>
          </a:p>
          <a:p>
            <a:pPr lvl="1"/>
            <a:r>
              <a:rPr lang="en-US" altLang="en-US" sz="2500" smtClean="0">
                <a:latin typeface="Palatino" pitchFamily="18" charset="0"/>
                <a:cs typeface="Times New Roman" panose="02020603050405020304" pitchFamily="18" charset="0"/>
              </a:rPr>
              <a:t>J2EE can be used to develop server-side applications such as Java servlets and Java ServerPages. </a:t>
            </a:r>
          </a:p>
          <a:p>
            <a:r>
              <a:rPr lang="en-US" altLang="en-US" sz="3000" smtClean="0">
                <a:latin typeface="Palatino" pitchFamily="18" charset="0"/>
                <a:cs typeface="Times New Roman" panose="02020603050405020304" pitchFamily="18" charset="0"/>
              </a:rPr>
              <a:t>Java Micro Edition (J2ME). </a:t>
            </a:r>
          </a:p>
          <a:p>
            <a:pPr lvl="1"/>
            <a:r>
              <a:rPr lang="en-US" altLang="en-US" sz="2500" smtClean="0">
                <a:latin typeface="Palatino" pitchFamily="18" charset="0"/>
                <a:cs typeface="Times New Roman" panose="02020603050405020304" pitchFamily="18" charset="0"/>
              </a:rPr>
              <a:t>J2ME can be used to develop applications for mobile devices such as cell phones. </a:t>
            </a:r>
          </a:p>
          <a:p>
            <a:pPr>
              <a:buFont typeface="Monotype Sorts" pitchFamily="2" charset="2"/>
              <a:buNone/>
            </a:pPr>
            <a:r>
              <a:rPr lang="en-US" altLang="en-US" sz="3000" smtClean="0">
                <a:latin typeface="Palatino" pitchFamily="18" charset="0"/>
                <a:cs typeface="Times New Roman" panose="02020603050405020304" pitchFamily="18" charset="0"/>
              </a:rPr>
              <a:t>This book uses J2SE to introduce Java programming.</a:t>
            </a:r>
            <a:r>
              <a:rPr lang="en-US" altLang="en-US" sz="3000" smtClean="0"/>
              <a:t> </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E17D4D-6C81-455A-9100-4A4563D408B5}" type="slidenum">
              <a:rPr lang="en-US" altLang="en-US" sz="1400"/>
              <a:pPr/>
              <a:t>57</a:t>
            </a:fld>
            <a:endParaRPr lang="en-US" altLang="en-US" sz="1400"/>
          </a:p>
        </p:txBody>
      </p:sp>
      <p:sp>
        <p:nvSpPr>
          <p:cNvPr id="69635" name="Rectangle 2"/>
          <p:cNvSpPr>
            <a:spLocks noGrp="1" noChangeArrowheads="1"/>
          </p:cNvSpPr>
          <p:nvPr>
            <p:ph type="title"/>
          </p:nvPr>
        </p:nvSpPr>
        <p:spPr>
          <a:xfrm>
            <a:off x="685800" y="304800"/>
            <a:ext cx="7772400" cy="762000"/>
          </a:xfrm>
        </p:spPr>
        <p:txBody>
          <a:bodyPr/>
          <a:lstStyle/>
          <a:p>
            <a:r>
              <a:rPr lang="en-US" altLang="en-US" smtClean="0"/>
              <a:t>Popular Java IDEs</a:t>
            </a:r>
          </a:p>
        </p:txBody>
      </p:sp>
      <p:sp>
        <p:nvSpPr>
          <p:cNvPr id="69636" name="Rectangle 3"/>
          <p:cNvSpPr>
            <a:spLocks noGrp="1" noChangeArrowheads="1"/>
          </p:cNvSpPr>
          <p:nvPr>
            <p:ph type="body" idx="1"/>
          </p:nvPr>
        </p:nvSpPr>
        <p:spPr>
          <a:xfrm>
            <a:off x="457200" y="1371600"/>
            <a:ext cx="8229600" cy="4419600"/>
          </a:xfrm>
        </p:spPr>
        <p:txBody>
          <a:bodyPr/>
          <a:lstStyle/>
          <a:p>
            <a:pPr>
              <a:lnSpc>
                <a:spcPct val="90000"/>
              </a:lnSpc>
            </a:pPr>
            <a:r>
              <a:rPr lang="en-US" altLang="en-US" sz="3000" dirty="0" smtClean="0"/>
              <a:t>NetBeans Open </a:t>
            </a:r>
            <a:r>
              <a:rPr lang="en-US" altLang="en-US" sz="3000" dirty="0" smtClean="0"/>
              <a:t>Source </a:t>
            </a:r>
            <a:endParaRPr lang="en-US" altLang="en-US" sz="3000" dirty="0" smtClean="0"/>
          </a:p>
          <a:p>
            <a:pPr>
              <a:lnSpc>
                <a:spcPct val="90000"/>
              </a:lnSpc>
              <a:spcBef>
                <a:spcPct val="50000"/>
              </a:spcBef>
            </a:pPr>
            <a:r>
              <a:rPr lang="en-US" altLang="en-US" sz="3000" dirty="0" smtClean="0"/>
              <a:t>Eclipse Open </a:t>
            </a:r>
            <a:r>
              <a:rPr lang="en-US" altLang="en-US" sz="3000" dirty="0" smtClean="0"/>
              <a:t>Source</a:t>
            </a:r>
            <a:endParaRPr lang="en-US" altLang="en-US" sz="3000" dirty="0" smtClean="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34535A-D7D6-4C39-8D68-1B6C61E230BD}" type="slidenum">
              <a:rPr lang="en-US" altLang="en-US" sz="1400"/>
              <a:pPr/>
              <a:t>58</a:t>
            </a:fld>
            <a:endParaRPr lang="en-US" altLang="en-US" sz="1400"/>
          </a:p>
        </p:txBody>
      </p:sp>
      <p:sp>
        <p:nvSpPr>
          <p:cNvPr id="70659" name="Rectangle 2"/>
          <p:cNvSpPr>
            <a:spLocks noGrp="1" noChangeArrowheads="1"/>
          </p:cNvSpPr>
          <p:nvPr>
            <p:ph type="title"/>
          </p:nvPr>
        </p:nvSpPr>
        <p:spPr>
          <a:xfrm>
            <a:off x="685800" y="152400"/>
            <a:ext cx="7772400" cy="609600"/>
          </a:xfrm>
          <a:noFill/>
        </p:spPr>
        <p:txBody>
          <a:bodyPr/>
          <a:lstStyle/>
          <a:p>
            <a:r>
              <a:rPr lang="en-US" altLang="en-US" smtClean="0"/>
              <a:t>A Simple Java Program</a:t>
            </a:r>
            <a:endParaRPr lang="en-US" altLang="en-US" smtClean="0">
              <a:solidFill>
                <a:schemeClr val="tx1"/>
              </a:solidFill>
            </a:endParaRPr>
          </a:p>
        </p:txBody>
      </p:sp>
      <p:sp>
        <p:nvSpPr>
          <p:cNvPr id="70660" name="Rectangle 3"/>
          <p:cNvSpPr>
            <a:spLocks noGrp="1" noChangeArrowheads="1"/>
          </p:cNvSpPr>
          <p:nvPr>
            <p:ph type="body" idx="1"/>
          </p:nvPr>
        </p:nvSpPr>
        <p:spPr>
          <a:xfrm>
            <a:off x="457200" y="1676400"/>
            <a:ext cx="8305800" cy="2590800"/>
          </a:xfrm>
          <a:solidFill>
            <a:schemeClr val="tx1"/>
          </a:solidFill>
          <a:ln>
            <a:solidFill>
              <a:schemeClr val="bg2"/>
            </a:solidFill>
            <a:miter lim="800000"/>
            <a:headEnd/>
            <a:tailEnd/>
          </a:ln>
        </p:spPr>
        <p:txBody>
          <a:bodyPr/>
          <a:lstStyle/>
          <a:p>
            <a:pPr>
              <a:buFont typeface="Monotype Sorts" pitchFamily="2" charset="2"/>
              <a:buNone/>
            </a:pPr>
            <a:r>
              <a:rPr lang="en-US" altLang="en-US" sz="2400" smtClean="0">
                <a:solidFill>
                  <a:schemeClr val="bg2"/>
                </a:solidFill>
                <a:latin typeface="Courier New" panose="02070309020205020404" pitchFamily="49" charset="0"/>
              </a:rPr>
              <a:t>//This program prints Welcome to Java! </a:t>
            </a:r>
          </a:p>
          <a:p>
            <a:pPr>
              <a:spcBef>
                <a:spcPct val="0"/>
              </a:spcBef>
              <a:buFont typeface="Monotype Sorts" pitchFamily="2" charset="2"/>
              <a:buNone/>
            </a:pPr>
            <a:r>
              <a:rPr lang="en-US" altLang="en-US" sz="2400" smtClean="0">
                <a:solidFill>
                  <a:schemeClr val="bg2"/>
                </a:solidFill>
                <a:latin typeface="Courier New" panose="02070309020205020404" pitchFamily="49" charset="0"/>
              </a:rPr>
              <a:t>public class Welcome {	</a:t>
            </a:r>
          </a:p>
          <a:p>
            <a:pPr>
              <a:spcBef>
                <a:spcPct val="0"/>
              </a:spcBef>
              <a:buFont typeface="Monotype Sorts" pitchFamily="2" charset="2"/>
              <a:buNone/>
            </a:pPr>
            <a:r>
              <a:rPr lang="en-US" altLang="en-US" sz="2400" smtClean="0">
                <a:solidFill>
                  <a:schemeClr val="bg2"/>
                </a:solidFill>
                <a:latin typeface="Courier New" panose="02070309020205020404" pitchFamily="49" charset="0"/>
              </a:rPr>
              <a:t>  public static void main(String[] args) { </a:t>
            </a:r>
          </a:p>
          <a:p>
            <a:pPr>
              <a:spcBef>
                <a:spcPct val="0"/>
              </a:spcBef>
              <a:buFont typeface="Monotype Sorts" pitchFamily="2" charset="2"/>
              <a:buNone/>
            </a:pPr>
            <a:r>
              <a:rPr lang="en-US" altLang="en-US" sz="2400" smtClean="0">
                <a:solidFill>
                  <a:schemeClr val="bg2"/>
                </a:solidFill>
                <a:latin typeface="Courier New" panose="02070309020205020404" pitchFamily="49" charset="0"/>
              </a:rPr>
              <a:t>    System.out.println("Welcome to Java!");</a:t>
            </a:r>
          </a:p>
          <a:p>
            <a:pPr>
              <a:spcBef>
                <a:spcPct val="0"/>
              </a:spcBef>
              <a:buFont typeface="Monotype Sorts" pitchFamily="2" charset="2"/>
              <a:buNone/>
            </a:pPr>
            <a:r>
              <a:rPr lang="en-US" altLang="en-US" sz="2400" smtClean="0">
                <a:solidFill>
                  <a:schemeClr val="bg2"/>
                </a:solidFill>
                <a:latin typeface="Courier New" panose="02070309020205020404" pitchFamily="49" charset="0"/>
              </a:rPr>
              <a:t>  }</a:t>
            </a:r>
          </a:p>
          <a:p>
            <a:pPr>
              <a:spcBef>
                <a:spcPct val="0"/>
              </a:spcBef>
              <a:buFont typeface="Monotype Sorts" pitchFamily="2" charset="2"/>
              <a:buNone/>
            </a:pPr>
            <a:r>
              <a:rPr lang="en-US" altLang="en-US" sz="2400" smtClean="0">
                <a:solidFill>
                  <a:schemeClr val="bg2"/>
                </a:solidFill>
                <a:latin typeface="Courier New" panose="02070309020205020404" pitchFamily="49" charset="0"/>
              </a:rPr>
              <a:t>}</a:t>
            </a:r>
            <a:endParaRPr lang="en-US" altLang="en-US" sz="2800" smtClean="0">
              <a:solidFill>
                <a:schemeClr val="bg2"/>
              </a:solidFill>
            </a:endParaRPr>
          </a:p>
        </p:txBody>
      </p:sp>
      <p:sp>
        <p:nvSpPr>
          <p:cNvPr id="70661" name="AutoShape 4">
            <a:hlinkClick r:id="rId3" action="ppaction://program" highlightClick="1"/>
          </p:cNvPr>
          <p:cNvSpPr>
            <a:spLocks noChangeArrowheads="1"/>
          </p:cNvSpPr>
          <p:nvPr/>
        </p:nvSpPr>
        <p:spPr bwMode="auto">
          <a:xfrm>
            <a:off x="533400" y="5257800"/>
            <a:ext cx="1143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
        <p:nvSpPr>
          <p:cNvPr id="129029" name="AutoShape 5">
            <a:hlinkClick r:id="rId4" action="ppaction://program" highlightClick="1"/>
          </p:cNvPr>
          <p:cNvSpPr>
            <a:spLocks noChangeArrowheads="1"/>
          </p:cNvSpPr>
          <p:nvPr/>
        </p:nvSpPr>
        <p:spPr bwMode="auto">
          <a:xfrm>
            <a:off x="533400" y="4572000"/>
            <a:ext cx="16002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a:solidFill>
                  <a:schemeClr val="accent1"/>
                </a:solidFill>
                <a:latin typeface="Book Antiqua" pitchFamily="18" charset="0"/>
              </a:rPr>
              <a:t>Welcome</a:t>
            </a:r>
            <a:endParaRPr lang="en-US" dirty="0">
              <a:solidFill>
                <a:schemeClr val="accent1"/>
              </a:solidFill>
            </a:endParaRPr>
          </a:p>
        </p:txBody>
      </p:sp>
      <p:sp>
        <p:nvSpPr>
          <p:cNvPr id="70663" name="Text Box 10"/>
          <p:cNvSpPr txBox="1">
            <a:spLocks noChangeArrowheads="1"/>
          </p:cNvSpPr>
          <p:nvPr/>
        </p:nvSpPr>
        <p:spPr bwMode="auto">
          <a:xfrm>
            <a:off x="457200" y="9906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3600">
                <a:solidFill>
                  <a:schemeClr val="tx2"/>
                </a:solidFill>
              </a:rPr>
              <a:t>Listing 1.1</a:t>
            </a:r>
            <a:endParaRPr lang="en-US" alt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DF4CDF-9665-49EF-B170-CAAB64B787C5}" type="slidenum">
              <a:rPr lang="en-US" altLang="en-US" sz="1400"/>
              <a:pPr/>
              <a:t>59</a:t>
            </a:fld>
            <a:endParaRPr lang="en-US" altLang="en-US" sz="1400"/>
          </a:p>
        </p:txBody>
      </p:sp>
      <p:sp>
        <p:nvSpPr>
          <p:cNvPr id="71683" name="Rectangle 2"/>
          <p:cNvSpPr>
            <a:spLocks noGrp="1" noChangeArrowheads="1"/>
          </p:cNvSpPr>
          <p:nvPr>
            <p:ph type="title"/>
          </p:nvPr>
        </p:nvSpPr>
        <p:spPr>
          <a:xfrm>
            <a:off x="228600" y="228600"/>
            <a:ext cx="8534400" cy="609600"/>
          </a:xfrm>
        </p:spPr>
        <p:txBody>
          <a:bodyPr/>
          <a:lstStyle/>
          <a:p>
            <a:r>
              <a:rPr lang="en-US" altLang="en-US" smtClean="0"/>
              <a:t>Creating and Editing Using NotePad</a:t>
            </a:r>
          </a:p>
        </p:txBody>
      </p:sp>
      <p:sp>
        <p:nvSpPr>
          <p:cNvPr id="71684" name="Rectangle 3"/>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altLang="en-US" sz="3000" smtClean="0">
                <a:latin typeface="Palatino" pitchFamily="18" charset="0"/>
                <a:cs typeface="Times New Roman" panose="02020603050405020304" pitchFamily="18" charset="0"/>
              </a:rPr>
              <a:t>To use NotePad, type </a:t>
            </a:r>
          </a:p>
          <a:p>
            <a:pPr lvl="1">
              <a:lnSpc>
                <a:spcPct val="90000"/>
              </a:lnSpc>
              <a:buFontTx/>
              <a:buNone/>
            </a:pPr>
            <a:r>
              <a:rPr lang="en-US" altLang="en-US" sz="3000" smtClean="0">
                <a:latin typeface="Palatino" pitchFamily="18" charset="0"/>
                <a:cs typeface="Times New Roman" panose="02020603050405020304" pitchFamily="18" charset="0"/>
              </a:rPr>
              <a:t>notepad Welcome.java </a:t>
            </a:r>
          </a:p>
          <a:p>
            <a:pPr>
              <a:lnSpc>
                <a:spcPct val="90000"/>
              </a:lnSpc>
              <a:buFont typeface="Monotype Sorts" pitchFamily="2" charset="2"/>
              <a:buNone/>
            </a:pPr>
            <a:r>
              <a:rPr lang="en-US" altLang="en-US" sz="3000" smtClean="0">
                <a:latin typeface="Palatino" pitchFamily="18" charset="0"/>
                <a:cs typeface="Times New Roman" panose="02020603050405020304" pitchFamily="18" charset="0"/>
              </a:rPr>
              <a:t>from the DOS prompt.</a:t>
            </a:r>
          </a:p>
        </p:txBody>
      </p:sp>
      <p:pic>
        <p:nvPicPr>
          <p:cNvPr id="716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219200"/>
            <a:ext cx="3962400"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7168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352800"/>
            <a:ext cx="5867400"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71687" name="Line 7"/>
          <p:cNvSpPr>
            <a:spLocks noChangeShapeType="1"/>
          </p:cNvSpPr>
          <p:nvPr/>
        </p:nvSpPr>
        <p:spPr bwMode="auto">
          <a:xfrm>
            <a:off x="2514600" y="1447800"/>
            <a:ext cx="1066800" cy="19812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71688" name="Line 8"/>
          <p:cNvSpPr>
            <a:spLocks noChangeShapeType="1"/>
          </p:cNvSpPr>
          <p:nvPr/>
        </p:nvSpPr>
        <p:spPr bwMode="auto">
          <a:xfrm>
            <a:off x="4648200" y="1828800"/>
            <a:ext cx="381000" cy="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7200" y="990600"/>
            <a:ext cx="8229600" cy="4530725"/>
          </a:xfrm>
          <a:prstGeom prst="rect">
            <a:avLst/>
          </a:prstGeom>
          <a:noFill/>
          <a:ln w="9525">
            <a:noFill/>
            <a:miter lim="800000"/>
            <a:headEnd/>
            <a:tailEnd/>
          </a:ln>
          <a:effectLst/>
        </p:spPr>
        <p:txBody>
          <a:bodyPr/>
          <a:lstStyle/>
          <a:p>
            <a:pPr marL="342900" indent="-342900" algn="just">
              <a:lnSpc>
                <a:spcPct val="80000"/>
              </a:lnSpc>
              <a:buClr>
                <a:schemeClr val="bg2"/>
              </a:buClr>
              <a:buSzPct val="75000"/>
              <a:buFont typeface="Wingdings" pitchFamily="2" charset="2"/>
              <a:buChar char="n"/>
              <a:defRPr/>
            </a:pPr>
            <a:r>
              <a:rPr lang="en-US" sz="2800" kern="0" dirty="0">
                <a:solidFill>
                  <a:schemeClr val="tx2"/>
                </a:solidFill>
                <a:latin typeface="+mn-lt"/>
              </a:rPr>
              <a:t>Concrete Solution (Program)- </a:t>
            </a:r>
            <a:r>
              <a:rPr lang="en-US" sz="2800" kern="0" dirty="0">
                <a:latin typeface="+mn-lt"/>
              </a:rPr>
              <a:t>Translate the algorithm (the general solution) into a programming language.</a:t>
            </a:r>
          </a:p>
          <a:p>
            <a:pPr marL="342900" indent="-342900" algn="just">
              <a:lnSpc>
                <a:spcPct val="80000"/>
              </a:lnSpc>
              <a:buClr>
                <a:schemeClr val="bg2"/>
              </a:buClr>
              <a:buSzPct val="75000"/>
              <a:buFont typeface="Wingdings" pitchFamily="2" charset="2"/>
              <a:buChar char="n"/>
              <a:defRPr/>
            </a:pPr>
            <a:endParaRPr lang="en-US" sz="2800" kern="0" dirty="0">
              <a:latin typeface="+mn-lt"/>
            </a:endParaRPr>
          </a:p>
          <a:p>
            <a:pPr marL="342900" indent="-342900" algn="just">
              <a:lnSpc>
                <a:spcPct val="80000"/>
              </a:lnSpc>
              <a:buClr>
                <a:schemeClr val="bg2"/>
              </a:buClr>
              <a:buSzPct val="75000"/>
              <a:buFont typeface="Wingdings" pitchFamily="2" charset="2"/>
              <a:buChar char="n"/>
              <a:defRPr/>
            </a:pPr>
            <a:r>
              <a:rPr lang="en-US" sz="2800" kern="0" dirty="0">
                <a:solidFill>
                  <a:schemeClr val="tx2"/>
                </a:solidFill>
                <a:latin typeface="+mn-lt"/>
              </a:rPr>
              <a:t>Test- </a:t>
            </a:r>
            <a:r>
              <a:rPr lang="en-US" sz="2800" kern="0" dirty="0">
                <a:latin typeface="+mn-lt"/>
              </a:rPr>
              <a:t>Have the computer follow the instructions.</a:t>
            </a:r>
          </a:p>
          <a:p>
            <a:pPr marL="800100" lvl="1" indent="-342900" algn="just">
              <a:lnSpc>
                <a:spcPct val="80000"/>
              </a:lnSpc>
              <a:buClr>
                <a:schemeClr val="bg2"/>
              </a:buClr>
              <a:buSzPct val="75000"/>
              <a:buFont typeface="Wingdings" pitchFamily="2" charset="2"/>
              <a:buChar char="n"/>
              <a:defRPr/>
            </a:pPr>
            <a:r>
              <a:rPr lang="en-US" sz="2800" kern="0" dirty="0">
                <a:latin typeface="+mn-lt"/>
              </a:rPr>
              <a:t>Then manually check the results. </a:t>
            </a:r>
          </a:p>
          <a:p>
            <a:pPr marL="800100" lvl="1" indent="-342900" algn="just">
              <a:lnSpc>
                <a:spcPct val="80000"/>
              </a:lnSpc>
              <a:buClr>
                <a:schemeClr val="bg2"/>
              </a:buClr>
              <a:buSzPct val="75000"/>
              <a:buFont typeface="Wingdings" pitchFamily="2" charset="2"/>
              <a:buChar char="n"/>
              <a:defRPr/>
            </a:pPr>
            <a:r>
              <a:rPr lang="en-US" sz="2800" kern="0" dirty="0">
                <a:latin typeface="+mn-lt"/>
              </a:rPr>
              <a:t>If you find errors, analyze the program and the algorithm to determine the source of the errors, and then make corrections.</a:t>
            </a:r>
          </a:p>
          <a:p>
            <a:pPr marL="342900" indent="-342900" algn="just">
              <a:lnSpc>
                <a:spcPct val="80000"/>
              </a:lnSpc>
              <a:buClr>
                <a:schemeClr val="bg2"/>
              </a:buClr>
              <a:buSzPct val="75000"/>
              <a:buFont typeface="Wingdings" pitchFamily="2" charset="2"/>
              <a:buChar char="n"/>
              <a:defRPr/>
            </a:pPr>
            <a:endParaRPr lang="en-US" sz="2800" kern="0" dirty="0">
              <a:latin typeface="+mn-lt"/>
            </a:endParaRPr>
          </a:p>
          <a:p>
            <a:pPr marL="342900" indent="-342900" algn="just">
              <a:lnSpc>
                <a:spcPct val="80000"/>
              </a:lnSpc>
              <a:buClr>
                <a:schemeClr val="bg2"/>
              </a:buClr>
              <a:buSzPct val="75000"/>
              <a:buFont typeface="Wingdings" pitchFamily="2" charset="2"/>
              <a:buChar char="n"/>
              <a:defRPr/>
            </a:pPr>
            <a:r>
              <a:rPr lang="en-US" sz="2800" kern="0" dirty="0">
                <a:latin typeface="+mn-lt"/>
              </a:rPr>
              <a:t>Once a program is tested, it enters into next phase (maintenance). </a:t>
            </a:r>
          </a:p>
          <a:p>
            <a:pPr marL="342900" indent="-342900" algn="just">
              <a:lnSpc>
                <a:spcPct val="80000"/>
              </a:lnSpc>
              <a:buClr>
                <a:schemeClr val="bg2"/>
              </a:buClr>
              <a:buSzPct val="75000"/>
              <a:buFont typeface="Wingdings" pitchFamily="2" charset="2"/>
              <a:buChar char="n"/>
              <a:defRPr/>
            </a:pPr>
            <a:endParaRPr lang="en-US" sz="2800" kern="0" dirty="0">
              <a:latin typeface="+mn-lt"/>
            </a:endParaRPr>
          </a:p>
          <a:p>
            <a:pPr marL="342900" indent="-342900" algn="just">
              <a:lnSpc>
                <a:spcPct val="80000"/>
              </a:lnSpc>
              <a:buClr>
                <a:schemeClr val="bg2"/>
              </a:buClr>
              <a:buSzPct val="75000"/>
              <a:buFont typeface="Wingdings" pitchFamily="2" charset="2"/>
              <a:buChar char="n"/>
              <a:defRPr/>
            </a:pPr>
            <a:r>
              <a:rPr lang="en-US" sz="2800" kern="0" dirty="0">
                <a:solidFill>
                  <a:schemeClr val="tx2"/>
                </a:solidFill>
              </a:rPr>
              <a:t>Maintenance</a:t>
            </a:r>
            <a:r>
              <a:rPr lang="en-US" sz="2800" kern="0" dirty="0"/>
              <a:t> requires Modification of the program to meet changing requirements or to correct any errors that show up while using it.</a:t>
            </a:r>
            <a:endParaRPr lang="en-US" sz="2800" kern="0" dirty="0">
              <a:latin typeface="+mn-lt"/>
            </a:endParaRPr>
          </a:p>
          <a:p>
            <a:pPr marL="342900" indent="-342900" eaLnBrk="1" hangingPunct="1">
              <a:lnSpc>
                <a:spcPct val="80000"/>
              </a:lnSpc>
              <a:spcBef>
                <a:spcPct val="20000"/>
              </a:spcBef>
              <a:buClr>
                <a:schemeClr val="bg2"/>
              </a:buClr>
              <a:buSzPct val="75000"/>
              <a:buFont typeface="Wingdings" pitchFamily="2" charset="2"/>
              <a:buChar char="n"/>
              <a:defRPr/>
            </a:pPr>
            <a:endParaRPr lang="en-US" sz="2000" b="1" kern="0" dirty="0">
              <a:latin typeface="+mn-lt"/>
            </a:endParaRPr>
          </a:p>
        </p:txBody>
      </p:sp>
      <p:sp>
        <p:nvSpPr>
          <p:cNvPr id="22531" name="Rectangle 2"/>
          <p:cNvSpPr>
            <a:spLocks noGrp="1" noChangeArrowheads="1"/>
          </p:cNvSpPr>
          <p:nvPr>
            <p:ph type="title"/>
          </p:nvPr>
        </p:nvSpPr>
        <p:spPr>
          <a:xfrm>
            <a:off x="457200" y="304800"/>
            <a:ext cx="8229600" cy="685800"/>
          </a:xfrm>
        </p:spPr>
        <p:txBody>
          <a:bodyPr/>
          <a:lstStyle/>
          <a:p>
            <a:pPr eaLnBrk="1" hangingPunct="1"/>
            <a:r>
              <a:rPr lang="en-US" altLang="en-US" sz="3000" b="1" smtClean="0"/>
              <a:t>Implementation Phase</a:t>
            </a:r>
          </a:p>
        </p:txBody>
      </p:sp>
      <p:sp>
        <p:nvSpPr>
          <p:cNvPr id="22532" name="Slide Number Placeholder 9"/>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CC0782-57B3-468B-B2BB-87DE33AC3C41}" type="slidenum">
              <a:rPr lang="en-US" altLang="en-US" sz="1400"/>
              <a:pPr/>
              <a:t>6</a:t>
            </a:fld>
            <a:endParaRPr lang="en-US" altLang="en-US" sz="140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201925-9CE9-4B66-BB4C-3B11E0A99369}" type="slidenum">
              <a:rPr lang="en-US" altLang="en-US" sz="1400"/>
              <a:pPr/>
              <a:t>60</a:t>
            </a:fld>
            <a:endParaRPr lang="en-US" altLang="en-US" sz="1400"/>
          </a:p>
        </p:txBody>
      </p:sp>
      <p:sp>
        <p:nvSpPr>
          <p:cNvPr id="72707" name="Rectangle 2"/>
          <p:cNvSpPr>
            <a:spLocks noGrp="1" noChangeArrowheads="1"/>
          </p:cNvSpPr>
          <p:nvPr>
            <p:ph type="title"/>
          </p:nvPr>
        </p:nvSpPr>
        <p:spPr>
          <a:xfrm>
            <a:off x="228600" y="228600"/>
            <a:ext cx="8763000" cy="533400"/>
          </a:xfrm>
        </p:spPr>
        <p:txBody>
          <a:bodyPr/>
          <a:lstStyle/>
          <a:p>
            <a:r>
              <a:rPr lang="en-US" altLang="en-US" smtClean="0"/>
              <a:t>Creating and Editing Using WordPad</a:t>
            </a:r>
          </a:p>
        </p:txBody>
      </p:sp>
      <p:sp>
        <p:nvSpPr>
          <p:cNvPr id="72708" name="Rectangle 3"/>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altLang="en-US" sz="3000" smtClean="0">
                <a:latin typeface="Palatino" pitchFamily="18" charset="0"/>
                <a:cs typeface="Times New Roman" panose="02020603050405020304" pitchFamily="18" charset="0"/>
              </a:rPr>
              <a:t>To use WordPad, type </a:t>
            </a:r>
          </a:p>
          <a:p>
            <a:pPr lvl="1">
              <a:lnSpc>
                <a:spcPct val="90000"/>
              </a:lnSpc>
              <a:buFontTx/>
              <a:buNone/>
            </a:pPr>
            <a:r>
              <a:rPr lang="en-US" altLang="en-US" sz="3000" smtClean="0">
                <a:latin typeface="Palatino" pitchFamily="18" charset="0"/>
                <a:cs typeface="Times New Roman" panose="02020603050405020304" pitchFamily="18" charset="0"/>
              </a:rPr>
              <a:t>write Welcome.java </a:t>
            </a:r>
          </a:p>
          <a:p>
            <a:pPr>
              <a:lnSpc>
                <a:spcPct val="90000"/>
              </a:lnSpc>
              <a:buFont typeface="Monotype Sorts" pitchFamily="2" charset="2"/>
              <a:buNone/>
            </a:pPr>
            <a:r>
              <a:rPr lang="en-US" altLang="en-US" sz="3000" smtClean="0">
                <a:latin typeface="Palatino" pitchFamily="18" charset="0"/>
                <a:cs typeface="Times New Roman" panose="02020603050405020304" pitchFamily="18" charset="0"/>
              </a:rPr>
              <a:t>from the DOS prompt.</a:t>
            </a:r>
          </a:p>
        </p:txBody>
      </p:sp>
      <p:pic>
        <p:nvPicPr>
          <p:cNvPr id="7270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95400"/>
            <a:ext cx="35052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727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124200"/>
            <a:ext cx="6096000"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72711" name="Line 8"/>
          <p:cNvSpPr>
            <a:spLocks noChangeShapeType="1"/>
          </p:cNvSpPr>
          <p:nvPr/>
        </p:nvSpPr>
        <p:spPr bwMode="auto">
          <a:xfrm>
            <a:off x="4114800" y="1828800"/>
            <a:ext cx="990600" cy="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72712" name="Line 9"/>
          <p:cNvSpPr>
            <a:spLocks noChangeShapeType="1"/>
          </p:cNvSpPr>
          <p:nvPr/>
        </p:nvSpPr>
        <p:spPr bwMode="auto">
          <a:xfrm>
            <a:off x="2514600" y="1447800"/>
            <a:ext cx="1066800" cy="17526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E04DA36-D305-45C7-BE61-D52D60D60AB9}" type="slidenum">
              <a:rPr lang="en-US" altLang="en-US" sz="1400"/>
              <a:pPr/>
              <a:t>61</a:t>
            </a:fld>
            <a:endParaRPr lang="en-US" altLang="en-US" sz="1400"/>
          </a:p>
        </p:txBody>
      </p:sp>
      <p:sp>
        <p:nvSpPr>
          <p:cNvPr id="6148" name="Rectangle 2"/>
          <p:cNvSpPr>
            <a:spLocks noGrp="1" noChangeArrowheads="1"/>
          </p:cNvSpPr>
          <p:nvPr>
            <p:ph type="title"/>
          </p:nvPr>
        </p:nvSpPr>
        <p:spPr>
          <a:xfrm>
            <a:off x="3886200" y="152400"/>
            <a:ext cx="5105400" cy="685800"/>
          </a:xfrm>
          <a:noFill/>
        </p:spPr>
        <p:txBody>
          <a:bodyPr/>
          <a:lstStyle/>
          <a:p>
            <a:r>
              <a:rPr lang="en-US" altLang="en-US" sz="3000" smtClean="0"/>
              <a:t>Creating, Compiling, and Running Programs</a:t>
            </a:r>
            <a:endParaRPr lang="en-US" altLang="en-US" sz="3000" smtClean="0">
              <a:solidFill>
                <a:schemeClr val="tx1"/>
              </a:solidFill>
              <a:latin typeface="Book Antiqua" panose="02040602050305030304" pitchFamily="18" charset="0"/>
            </a:endParaRPr>
          </a:p>
        </p:txBody>
      </p:sp>
      <p:sp>
        <p:nvSpPr>
          <p:cNvPr id="6149" name="Rectangle 9"/>
          <p:cNvSpPr>
            <a:spLocks noChangeArrowheads="1"/>
          </p:cNvSpPr>
          <p:nvPr/>
        </p:nvSpPr>
        <p:spPr bwMode="auto">
          <a:xfrm>
            <a:off x="3200400" y="1981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sp>
        <p:nvSpPr>
          <p:cNvPr id="6150" name="Rectangle 11"/>
          <p:cNvSpPr>
            <a:spLocks noChangeArrowheads="1"/>
          </p:cNvSpPr>
          <p:nvPr/>
        </p:nvSpPr>
        <p:spPr bwMode="auto">
          <a:xfrm>
            <a:off x="3200400" y="1295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sp>
        <p:nvSpPr>
          <p:cNvPr id="6151" name="Rectangle 13"/>
          <p:cNvSpPr>
            <a:spLocks noChangeArrowheads="1"/>
          </p:cNvSpPr>
          <p:nvPr/>
        </p:nvSpPr>
        <p:spPr bwMode="auto">
          <a:xfrm>
            <a:off x="2571750" y="1428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graphicFrame>
        <p:nvGraphicFramePr>
          <p:cNvPr id="6146" name="Object 12"/>
          <p:cNvGraphicFramePr>
            <a:graphicFrameLocks noChangeAspect="1"/>
          </p:cNvGraphicFramePr>
          <p:nvPr/>
        </p:nvGraphicFramePr>
        <p:xfrm>
          <a:off x="1143000" y="533400"/>
          <a:ext cx="6324600" cy="6324600"/>
        </p:xfrm>
        <a:graphic>
          <a:graphicData uri="http://schemas.openxmlformats.org/presentationml/2006/ole">
            <mc:AlternateContent xmlns:mc="http://schemas.openxmlformats.org/markup-compatibility/2006">
              <mc:Choice xmlns:v="urn:schemas-microsoft-com:vml" Requires="v">
                <p:oleObj spid="_x0000_s6157" name="Picture" r:id="rId3" imgW="4003548" imgH="3995928" progId="Word.Picture.8">
                  <p:embed/>
                </p:oleObj>
              </mc:Choice>
              <mc:Fallback>
                <p:oleObj name="Picture" r:id="rId3" imgW="4003548" imgH="3995928"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33400"/>
                        <a:ext cx="63246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2" name="Rectangle 15"/>
          <p:cNvSpPr>
            <a:spLocks noChangeArrowheads="1"/>
          </p:cNvSpPr>
          <p:nvPr/>
        </p:nvSpPr>
        <p:spPr bwMode="auto">
          <a:xfrm>
            <a:off x="2657475" y="2790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pic>
        <p:nvPicPr>
          <p:cNvPr id="6153"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04800"/>
            <a:ext cx="32766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234D25-5C55-46EC-BD0D-1086C5A771BC}" type="slidenum">
              <a:rPr lang="en-US" altLang="en-US" sz="1400"/>
              <a:pPr/>
              <a:t>62</a:t>
            </a:fld>
            <a:endParaRPr lang="en-US" altLang="en-US" sz="1400"/>
          </a:p>
        </p:txBody>
      </p:sp>
      <p:sp>
        <p:nvSpPr>
          <p:cNvPr id="7172" name="Rectangle 1026"/>
          <p:cNvSpPr>
            <a:spLocks noGrp="1" noChangeArrowheads="1"/>
          </p:cNvSpPr>
          <p:nvPr>
            <p:ph type="title"/>
          </p:nvPr>
        </p:nvSpPr>
        <p:spPr>
          <a:xfrm>
            <a:off x="685800" y="228600"/>
            <a:ext cx="7772400" cy="533400"/>
          </a:xfrm>
        </p:spPr>
        <p:txBody>
          <a:bodyPr/>
          <a:lstStyle/>
          <a:p>
            <a:r>
              <a:rPr lang="en-US" altLang="en-US" smtClean="0"/>
              <a:t>Compiling Java Source Code</a:t>
            </a:r>
          </a:p>
        </p:txBody>
      </p:sp>
      <p:sp>
        <p:nvSpPr>
          <p:cNvPr id="7173" name="Rectangle 1027"/>
          <p:cNvSpPr>
            <a:spLocks noGrp="1" noChangeArrowheads="1"/>
          </p:cNvSpPr>
          <p:nvPr>
            <p:ph type="body" idx="1"/>
          </p:nvPr>
        </p:nvSpPr>
        <p:spPr>
          <a:xfrm>
            <a:off x="228600" y="838200"/>
            <a:ext cx="8915400" cy="3200400"/>
          </a:xfrm>
        </p:spPr>
        <p:txBody>
          <a:bodyPr/>
          <a:lstStyle/>
          <a:p>
            <a:pPr marL="0" indent="0">
              <a:lnSpc>
                <a:spcPct val="90000"/>
              </a:lnSpc>
              <a:buFont typeface="Monotype Sorts" pitchFamily="2" charset="2"/>
              <a:buNone/>
            </a:pPr>
            <a:r>
              <a:rPr lang="en-US" altLang="en-US" sz="2400" smtClean="0">
                <a:cs typeface="Times New Roman" panose="02020603050405020304" pitchFamily="18"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altLang="en-US" sz="2400" i="1" smtClean="0">
                <a:cs typeface="Times New Roman" panose="02020603050405020304" pitchFamily="18" charset="0"/>
              </a:rPr>
              <a:t>bytecode</a:t>
            </a:r>
            <a:r>
              <a:rPr lang="en-US" altLang="en-US" sz="2400" smtClean="0">
                <a:cs typeface="Times New Roman" panose="02020603050405020304" pitchFamily="18" charset="0"/>
              </a:rPr>
              <a:t>. The bytecode can then run on any computer with a Java Virtual Machine, as shown below. Java Virtual Machine is a software that interprets Java bytecode. </a:t>
            </a:r>
          </a:p>
        </p:txBody>
      </p:sp>
      <p:sp>
        <p:nvSpPr>
          <p:cNvPr id="7174" name="Rectangle 1028"/>
          <p:cNvSpPr>
            <a:spLocks noChangeArrowheads="1"/>
          </p:cNvSpPr>
          <p:nvPr/>
        </p:nvSpPr>
        <p:spPr bwMode="auto">
          <a:xfrm>
            <a:off x="2238375" y="3138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sp>
        <p:nvSpPr>
          <p:cNvPr id="7175" name="Rectangle 1031"/>
          <p:cNvSpPr>
            <a:spLocks noChangeArrowheads="1"/>
          </p:cNvSpPr>
          <p:nvPr/>
        </p:nvSpPr>
        <p:spPr bwMode="auto">
          <a:xfrm>
            <a:off x="3657600" y="2586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graphicFrame>
        <p:nvGraphicFramePr>
          <p:cNvPr id="7170" name="Object 1030"/>
          <p:cNvGraphicFramePr>
            <a:graphicFrameLocks noChangeAspect="1"/>
          </p:cNvGraphicFramePr>
          <p:nvPr/>
        </p:nvGraphicFramePr>
        <p:xfrm>
          <a:off x="3276600" y="3810000"/>
          <a:ext cx="2971800" cy="2740025"/>
        </p:xfrm>
        <a:graphic>
          <a:graphicData uri="http://schemas.openxmlformats.org/presentationml/2006/ole">
            <mc:AlternateContent xmlns:mc="http://schemas.openxmlformats.org/markup-compatibility/2006">
              <mc:Choice xmlns:v="urn:schemas-microsoft-com:vml" Requires="v">
                <p:oleObj spid="_x0000_s7179" r:id="rId3" imgW="1824228" imgH="1687068" progId="Word.Picture.8">
                  <p:embed/>
                </p:oleObj>
              </mc:Choice>
              <mc:Fallback>
                <p:oleObj r:id="rId3" imgW="1824228" imgH="1687068" progId="Word.Picture.8">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810000"/>
                        <a:ext cx="297180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6C11CFB-FDD3-43B8-92B1-72C23F40B9D1}" type="slidenum">
              <a:rPr lang="en-US" altLang="en-US" sz="1400"/>
              <a:pPr/>
              <a:t>63</a:t>
            </a:fld>
            <a:endParaRPr lang="en-US" altLang="en-US" sz="1400"/>
          </a:p>
        </p:txBody>
      </p:sp>
      <p:sp>
        <p:nvSpPr>
          <p:cNvPr id="73731" name="Rectangle 9"/>
          <p:cNvSpPr>
            <a:spLocks noChangeArrowheads="1"/>
          </p:cNvSpPr>
          <p:nvPr/>
        </p:nvSpPr>
        <p:spPr bwMode="auto">
          <a:xfrm>
            <a:off x="457200" y="2362200"/>
            <a:ext cx="8305800" cy="2590800"/>
          </a:xfrm>
          <a:prstGeom prst="rect">
            <a:avLst/>
          </a:prstGeom>
          <a:solidFill>
            <a:schemeClr val="tx1"/>
          </a:solidFill>
          <a:ln w="9525">
            <a:solidFill>
              <a:schemeClr val="bg2"/>
            </a:solidFill>
            <a:miter lim="800000"/>
            <a:headEnd/>
            <a:tailEnd/>
          </a:ln>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a:solidFill>
                  <a:schemeClr val="bg2"/>
                </a:solidFill>
                <a:latin typeface="Courier New" panose="02070309020205020404" pitchFamily="49" charset="0"/>
              </a:rPr>
              <a:t>//This program prints Welcome to Java! </a:t>
            </a:r>
          </a:p>
          <a:p>
            <a:pPr>
              <a:buClr>
                <a:schemeClr val="tx2"/>
              </a:buClr>
              <a:buSzPct val="75000"/>
              <a:buFont typeface="Monotype Sorts" pitchFamily="2" charset="2"/>
              <a:buNone/>
            </a:pPr>
            <a:r>
              <a:rPr lang="en-US" altLang="en-US">
                <a:solidFill>
                  <a:schemeClr val="bg2"/>
                </a:solidFill>
                <a:latin typeface="Courier New" panose="02070309020205020404" pitchFamily="49" charset="0"/>
              </a:rPr>
              <a:t>public class Welcome {	</a:t>
            </a:r>
          </a:p>
          <a:p>
            <a:pPr>
              <a:buClr>
                <a:schemeClr val="tx2"/>
              </a:buClr>
              <a:buSzPct val="75000"/>
              <a:buFont typeface="Monotype Sorts" pitchFamily="2" charset="2"/>
              <a:buNone/>
            </a:pPr>
            <a:r>
              <a:rPr lang="en-US" altLang="en-US">
                <a:solidFill>
                  <a:schemeClr val="bg2"/>
                </a:solidFill>
                <a:latin typeface="Courier New" panose="02070309020205020404" pitchFamily="49" charset="0"/>
              </a:rPr>
              <a:t>  public static void main(String[] args) { </a:t>
            </a:r>
          </a:p>
          <a:p>
            <a:pPr>
              <a:buClr>
                <a:schemeClr val="tx2"/>
              </a:buClr>
              <a:buSzPct val="75000"/>
              <a:buFont typeface="Monotype Sorts" pitchFamily="2" charset="2"/>
              <a:buNone/>
            </a:pPr>
            <a:r>
              <a:rPr lang="en-US" altLang="en-US">
                <a:solidFill>
                  <a:schemeClr val="bg2"/>
                </a:solidFill>
                <a:latin typeface="Courier New" panose="02070309020205020404" pitchFamily="49" charset="0"/>
              </a:rPr>
              <a:t>    System.out.println("Welcome to Java!");</a:t>
            </a:r>
          </a:p>
          <a:p>
            <a:pPr>
              <a:buClr>
                <a:schemeClr val="tx2"/>
              </a:buClr>
              <a:buSzPct val="75000"/>
              <a:buFont typeface="Monotype Sorts" pitchFamily="2" charset="2"/>
              <a:buNone/>
            </a:pPr>
            <a:r>
              <a:rPr lang="en-US" altLang="en-US">
                <a:solidFill>
                  <a:schemeClr val="bg2"/>
                </a:solidFill>
                <a:latin typeface="Courier New" panose="02070309020205020404" pitchFamily="49" charset="0"/>
              </a:rPr>
              <a:t>  }</a:t>
            </a:r>
          </a:p>
          <a:p>
            <a:pPr>
              <a:buClr>
                <a:schemeClr val="tx2"/>
              </a:buClr>
              <a:buSzPct val="75000"/>
              <a:buFont typeface="Monotype Sorts" pitchFamily="2" charset="2"/>
              <a:buNone/>
            </a:pPr>
            <a:r>
              <a:rPr lang="en-US" altLang="en-US">
                <a:solidFill>
                  <a:schemeClr val="bg2"/>
                </a:solidFill>
                <a:latin typeface="Courier New" panose="02070309020205020404" pitchFamily="49" charset="0"/>
              </a:rPr>
              <a:t>}</a:t>
            </a:r>
            <a:endParaRPr lang="en-US" altLang="en-US" sz="2800">
              <a:solidFill>
                <a:schemeClr val="bg2"/>
              </a:solidFill>
            </a:endParaRPr>
          </a:p>
        </p:txBody>
      </p:sp>
      <p:sp>
        <p:nvSpPr>
          <p:cNvPr id="73732" name="Rectangle 2"/>
          <p:cNvSpPr>
            <a:spLocks noGrp="1" noChangeArrowheads="1"/>
          </p:cNvSpPr>
          <p:nvPr>
            <p:ph type="title"/>
          </p:nvPr>
        </p:nvSpPr>
        <p:spPr>
          <a:xfrm>
            <a:off x="685800" y="457200"/>
            <a:ext cx="7772400" cy="533400"/>
          </a:xfrm>
          <a:noFill/>
        </p:spPr>
        <p:txBody>
          <a:bodyPr/>
          <a:lstStyle/>
          <a:p>
            <a:r>
              <a:rPr lang="en-US" altLang="en-US" sz="4300" smtClean="0"/>
              <a:t>Trace a Program Execution</a:t>
            </a:r>
          </a:p>
        </p:txBody>
      </p:sp>
      <p:sp>
        <p:nvSpPr>
          <p:cNvPr id="73733" name="Rectangle 6"/>
          <p:cNvSpPr>
            <a:spLocks noChangeArrowheads="1"/>
          </p:cNvSpPr>
          <p:nvPr/>
        </p:nvSpPr>
        <p:spPr bwMode="auto">
          <a:xfrm>
            <a:off x="838200" y="3124200"/>
            <a:ext cx="7086600" cy="3714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sp>
        <p:nvSpPr>
          <p:cNvPr id="284679" name="AutoShape 7"/>
          <p:cNvSpPr>
            <a:spLocks noChangeArrowheads="1"/>
          </p:cNvSpPr>
          <p:nvPr/>
        </p:nvSpPr>
        <p:spPr bwMode="auto">
          <a:xfrm>
            <a:off x="5943600" y="1219200"/>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Enter main method</a:t>
            </a:r>
          </a:p>
        </p:txBody>
      </p:sp>
      <p:sp>
        <p:nvSpPr>
          <p:cNvPr id="73735"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E5FB13-4955-4E83-91B5-6AD1602DAB9B}" type="slidenum">
              <a:rPr lang="en-US" altLang="en-US" sz="1400"/>
              <a:pPr/>
              <a:t>64</a:t>
            </a:fld>
            <a:endParaRPr lang="en-US" altLang="en-US" sz="1400"/>
          </a:p>
        </p:txBody>
      </p:sp>
      <p:sp>
        <p:nvSpPr>
          <p:cNvPr id="74755" name="Rectangle 2"/>
          <p:cNvSpPr>
            <a:spLocks noChangeArrowheads="1"/>
          </p:cNvSpPr>
          <p:nvPr/>
        </p:nvSpPr>
        <p:spPr bwMode="auto">
          <a:xfrm>
            <a:off x="457200" y="2362200"/>
            <a:ext cx="8305800" cy="2590800"/>
          </a:xfrm>
          <a:prstGeom prst="rect">
            <a:avLst/>
          </a:prstGeom>
          <a:solidFill>
            <a:schemeClr val="tx1"/>
          </a:solidFill>
          <a:ln w="9525">
            <a:solidFill>
              <a:schemeClr val="bg2"/>
            </a:solidFill>
            <a:miter lim="800000"/>
            <a:headEnd/>
            <a:tailEnd/>
          </a:ln>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a:solidFill>
                  <a:schemeClr val="bg2"/>
                </a:solidFill>
                <a:latin typeface="Courier New" panose="02070309020205020404" pitchFamily="49" charset="0"/>
              </a:rPr>
              <a:t>//This program prints Welcome to Java! </a:t>
            </a:r>
          </a:p>
          <a:p>
            <a:pPr>
              <a:buClr>
                <a:schemeClr val="tx2"/>
              </a:buClr>
              <a:buSzPct val="75000"/>
              <a:buFont typeface="Monotype Sorts" pitchFamily="2" charset="2"/>
              <a:buNone/>
            </a:pPr>
            <a:r>
              <a:rPr lang="en-US" altLang="en-US">
                <a:solidFill>
                  <a:schemeClr val="bg2"/>
                </a:solidFill>
                <a:latin typeface="Courier New" panose="02070309020205020404" pitchFamily="49" charset="0"/>
              </a:rPr>
              <a:t>public class Welcome {	</a:t>
            </a:r>
          </a:p>
          <a:p>
            <a:pPr>
              <a:buClr>
                <a:schemeClr val="tx2"/>
              </a:buClr>
              <a:buSzPct val="75000"/>
              <a:buFont typeface="Monotype Sorts" pitchFamily="2" charset="2"/>
              <a:buNone/>
            </a:pPr>
            <a:r>
              <a:rPr lang="en-US" altLang="en-US">
                <a:solidFill>
                  <a:schemeClr val="bg2"/>
                </a:solidFill>
                <a:latin typeface="Courier New" panose="02070309020205020404" pitchFamily="49" charset="0"/>
              </a:rPr>
              <a:t>  public static void main(String[] args) { </a:t>
            </a:r>
          </a:p>
          <a:p>
            <a:pPr>
              <a:buClr>
                <a:schemeClr val="tx2"/>
              </a:buClr>
              <a:buSzPct val="75000"/>
              <a:buFont typeface="Monotype Sorts" pitchFamily="2" charset="2"/>
              <a:buNone/>
            </a:pPr>
            <a:r>
              <a:rPr lang="en-US" altLang="en-US">
                <a:solidFill>
                  <a:schemeClr val="bg2"/>
                </a:solidFill>
                <a:latin typeface="Courier New" panose="02070309020205020404" pitchFamily="49" charset="0"/>
              </a:rPr>
              <a:t>    System.out.println("Welcome to Java!");</a:t>
            </a:r>
          </a:p>
          <a:p>
            <a:pPr>
              <a:buClr>
                <a:schemeClr val="tx2"/>
              </a:buClr>
              <a:buSzPct val="75000"/>
              <a:buFont typeface="Monotype Sorts" pitchFamily="2" charset="2"/>
              <a:buNone/>
            </a:pPr>
            <a:r>
              <a:rPr lang="en-US" altLang="en-US">
                <a:solidFill>
                  <a:schemeClr val="bg2"/>
                </a:solidFill>
                <a:latin typeface="Courier New" panose="02070309020205020404" pitchFamily="49" charset="0"/>
              </a:rPr>
              <a:t>  }</a:t>
            </a:r>
          </a:p>
          <a:p>
            <a:pPr>
              <a:buClr>
                <a:schemeClr val="tx2"/>
              </a:buClr>
              <a:buSzPct val="75000"/>
              <a:buFont typeface="Monotype Sorts" pitchFamily="2" charset="2"/>
              <a:buNone/>
            </a:pPr>
            <a:r>
              <a:rPr lang="en-US" altLang="en-US">
                <a:solidFill>
                  <a:schemeClr val="bg2"/>
                </a:solidFill>
                <a:latin typeface="Courier New" panose="02070309020205020404" pitchFamily="49" charset="0"/>
              </a:rPr>
              <a:t>}</a:t>
            </a:r>
            <a:endParaRPr lang="en-US" altLang="en-US" sz="2800">
              <a:solidFill>
                <a:schemeClr val="bg2"/>
              </a:solidFill>
            </a:endParaRPr>
          </a:p>
        </p:txBody>
      </p:sp>
      <p:sp>
        <p:nvSpPr>
          <p:cNvPr id="74756" name="Rectangle 3"/>
          <p:cNvSpPr>
            <a:spLocks noGrp="1" noChangeArrowheads="1"/>
          </p:cNvSpPr>
          <p:nvPr>
            <p:ph type="title"/>
          </p:nvPr>
        </p:nvSpPr>
        <p:spPr>
          <a:xfrm>
            <a:off x="685800" y="381000"/>
            <a:ext cx="7772400" cy="533400"/>
          </a:xfrm>
          <a:noFill/>
        </p:spPr>
        <p:txBody>
          <a:bodyPr/>
          <a:lstStyle/>
          <a:p>
            <a:r>
              <a:rPr lang="en-US" altLang="en-US" sz="4300" smtClean="0"/>
              <a:t>Trace a Program Execution</a:t>
            </a:r>
          </a:p>
        </p:txBody>
      </p:sp>
      <p:sp>
        <p:nvSpPr>
          <p:cNvPr id="74757" name="Rectangle 4"/>
          <p:cNvSpPr>
            <a:spLocks noChangeArrowheads="1"/>
          </p:cNvSpPr>
          <p:nvPr/>
        </p:nvSpPr>
        <p:spPr bwMode="auto">
          <a:xfrm>
            <a:off x="1219200" y="3505200"/>
            <a:ext cx="7162800" cy="3714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sp>
        <p:nvSpPr>
          <p:cNvPr id="286725" name="AutoShape 5"/>
          <p:cNvSpPr>
            <a:spLocks noChangeArrowheads="1"/>
          </p:cNvSpPr>
          <p:nvPr/>
        </p:nvSpPr>
        <p:spPr bwMode="auto">
          <a:xfrm>
            <a:off x="5943600" y="1219200"/>
            <a:ext cx="2490788" cy="615950"/>
          </a:xfrm>
          <a:prstGeom prst="wedgeRoundRectCallout">
            <a:avLst>
              <a:gd name="adj1" fmla="val -107491"/>
              <a:gd name="adj2" fmla="val 325259"/>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Execute statement</a:t>
            </a:r>
          </a:p>
        </p:txBody>
      </p:sp>
      <p:sp>
        <p:nvSpPr>
          <p:cNvPr id="74759" name="Rectangle 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6725"/>
                                        </p:tgtEl>
                                        <p:attrNameLst>
                                          <p:attrName>style.visibility</p:attrName>
                                        </p:attrNameLst>
                                      </p:cBhvr>
                                      <p:to>
                                        <p:strVal val="visible"/>
                                      </p:to>
                                    </p:set>
                                    <p:anim calcmode="lin" valueType="num">
                                      <p:cBhvr additive="base">
                                        <p:cTn id="7" dur="500" fill="hold"/>
                                        <p:tgtEl>
                                          <p:spTgt spid="286725"/>
                                        </p:tgtEl>
                                        <p:attrNameLst>
                                          <p:attrName>ppt_x</p:attrName>
                                        </p:attrNameLst>
                                      </p:cBhvr>
                                      <p:tavLst>
                                        <p:tav tm="0">
                                          <p:val>
                                            <p:strVal val="0-#ppt_w/2"/>
                                          </p:val>
                                        </p:tav>
                                        <p:tav tm="100000">
                                          <p:val>
                                            <p:strVal val="#ppt_x"/>
                                          </p:val>
                                        </p:tav>
                                      </p:tavLst>
                                    </p:anim>
                                    <p:anim calcmode="lin" valueType="num">
                                      <p:cBhvr additive="base">
                                        <p:cTn id="8"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21E194-0B14-4E76-9E7B-EA45EB318F7A}" type="slidenum">
              <a:rPr lang="en-US" altLang="en-US" sz="1400"/>
              <a:pPr/>
              <a:t>65</a:t>
            </a:fld>
            <a:endParaRPr lang="en-US" altLang="en-US" sz="1400"/>
          </a:p>
        </p:txBody>
      </p:sp>
      <p:sp>
        <p:nvSpPr>
          <p:cNvPr id="75779" name="Rectangle 2"/>
          <p:cNvSpPr>
            <a:spLocks noChangeArrowheads="1"/>
          </p:cNvSpPr>
          <p:nvPr/>
        </p:nvSpPr>
        <p:spPr bwMode="auto">
          <a:xfrm>
            <a:off x="457200" y="2362200"/>
            <a:ext cx="8305800" cy="2590800"/>
          </a:xfrm>
          <a:prstGeom prst="rect">
            <a:avLst/>
          </a:prstGeom>
          <a:solidFill>
            <a:schemeClr val="tx1"/>
          </a:solidFill>
          <a:ln w="9525">
            <a:solidFill>
              <a:schemeClr val="bg2"/>
            </a:solidFill>
            <a:miter lim="800000"/>
            <a:headEnd/>
            <a:tailEnd/>
          </a:ln>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a:solidFill>
                  <a:schemeClr val="bg2"/>
                </a:solidFill>
                <a:latin typeface="Courier New" panose="02070309020205020404" pitchFamily="49" charset="0"/>
              </a:rPr>
              <a:t>//This program prints Welcome to Java! </a:t>
            </a:r>
          </a:p>
          <a:p>
            <a:pPr>
              <a:buClr>
                <a:schemeClr val="tx2"/>
              </a:buClr>
              <a:buSzPct val="75000"/>
              <a:buFont typeface="Monotype Sorts" pitchFamily="2" charset="2"/>
              <a:buNone/>
            </a:pPr>
            <a:r>
              <a:rPr lang="en-US" altLang="en-US">
                <a:solidFill>
                  <a:schemeClr val="bg2"/>
                </a:solidFill>
                <a:latin typeface="Courier New" panose="02070309020205020404" pitchFamily="49" charset="0"/>
              </a:rPr>
              <a:t>public class Welcome {	</a:t>
            </a:r>
          </a:p>
          <a:p>
            <a:pPr>
              <a:buClr>
                <a:schemeClr val="tx2"/>
              </a:buClr>
              <a:buSzPct val="75000"/>
              <a:buFont typeface="Monotype Sorts" pitchFamily="2" charset="2"/>
              <a:buNone/>
            </a:pPr>
            <a:r>
              <a:rPr lang="en-US" altLang="en-US">
                <a:solidFill>
                  <a:schemeClr val="bg2"/>
                </a:solidFill>
                <a:latin typeface="Courier New" panose="02070309020205020404" pitchFamily="49" charset="0"/>
              </a:rPr>
              <a:t>  public static void main(String[] args) { </a:t>
            </a:r>
          </a:p>
          <a:p>
            <a:pPr>
              <a:buClr>
                <a:schemeClr val="tx2"/>
              </a:buClr>
              <a:buSzPct val="75000"/>
              <a:buFont typeface="Monotype Sorts" pitchFamily="2" charset="2"/>
              <a:buNone/>
            </a:pPr>
            <a:r>
              <a:rPr lang="en-US" altLang="en-US">
                <a:solidFill>
                  <a:schemeClr val="bg2"/>
                </a:solidFill>
                <a:latin typeface="Courier New" panose="02070309020205020404" pitchFamily="49" charset="0"/>
              </a:rPr>
              <a:t>    System.out.println("Welcome to Java!");</a:t>
            </a:r>
          </a:p>
          <a:p>
            <a:pPr>
              <a:buClr>
                <a:schemeClr val="tx2"/>
              </a:buClr>
              <a:buSzPct val="75000"/>
              <a:buFont typeface="Monotype Sorts" pitchFamily="2" charset="2"/>
              <a:buNone/>
            </a:pPr>
            <a:r>
              <a:rPr lang="en-US" altLang="en-US">
                <a:solidFill>
                  <a:schemeClr val="bg2"/>
                </a:solidFill>
                <a:latin typeface="Courier New" panose="02070309020205020404" pitchFamily="49" charset="0"/>
              </a:rPr>
              <a:t>  }</a:t>
            </a:r>
          </a:p>
          <a:p>
            <a:pPr>
              <a:buClr>
                <a:schemeClr val="tx2"/>
              </a:buClr>
              <a:buSzPct val="75000"/>
              <a:buFont typeface="Monotype Sorts" pitchFamily="2" charset="2"/>
              <a:buNone/>
            </a:pPr>
            <a:r>
              <a:rPr lang="en-US" altLang="en-US">
                <a:solidFill>
                  <a:schemeClr val="bg2"/>
                </a:solidFill>
                <a:latin typeface="Courier New" panose="02070309020205020404" pitchFamily="49" charset="0"/>
              </a:rPr>
              <a:t>}</a:t>
            </a:r>
            <a:endParaRPr lang="en-US" altLang="en-US" sz="2800">
              <a:solidFill>
                <a:schemeClr val="bg2"/>
              </a:solidFill>
            </a:endParaRPr>
          </a:p>
        </p:txBody>
      </p:sp>
      <p:sp>
        <p:nvSpPr>
          <p:cNvPr id="75780" name="Rectangle 3"/>
          <p:cNvSpPr>
            <a:spLocks noGrp="1" noChangeArrowheads="1"/>
          </p:cNvSpPr>
          <p:nvPr>
            <p:ph type="title"/>
          </p:nvPr>
        </p:nvSpPr>
        <p:spPr>
          <a:xfrm>
            <a:off x="685800" y="381000"/>
            <a:ext cx="7772400" cy="533400"/>
          </a:xfrm>
          <a:noFill/>
        </p:spPr>
        <p:txBody>
          <a:bodyPr/>
          <a:lstStyle/>
          <a:p>
            <a:r>
              <a:rPr lang="en-US" altLang="en-US" sz="4300" smtClean="0"/>
              <a:t>Trace a Program Execution</a:t>
            </a:r>
          </a:p>
        </p:txBody>
      </p:sp>
      <p:sp>
        <p:nvSpPr>
          <p:cNvPr id="75781" name="Rectangle 4"/>
          <p:cNvSpPr>
            <a:spLocks noChangeArrowheads="1"/>
          </p:cNvSpPr>
          <p:nvPr/>
        </p:nvSpPr>
        <p:spPr bwMode="auto">
          <a:xfrm>
            <a:off x="1219200" y="3505200"/>
            <a:ext cx="7162800" cy="3714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sp>
        <p:nvSpPr>
          <p:cNvPr id="75782" name="Rectangle 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p>
        </p:txBody>
      </p:sp>
      <p:sp>
        <p:nvSpPr>
          <p:cNvPr id="75783" name="Line 8"/>
          <p:cNvSpPr>
            <a:spLocks noChangeShapeType="1"/>
          </p:cNvSpPr>
          <p:nvPr/>
        </p:nvSpPr>
        <p:spPr bwMode="auto">
          <a:xfrm flipH="1">
            <a:off x="3962400" y="3810000"/>
            <a:ext cx="1219200" cy="1371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GB"/>
          </a:p>
        </p:txBody>
      </p:sp>
      <p:sp>
        <p:nvSpPr>
          <p:cNvPr id="287753" name="AutoShape 9"/>
          <p:cNvSpPr>
            <a:spLocks noChangeArrowheads="1"/>
          </p:cNvSpPr>
          <p:nvPr/>
        </p:nvSpPr>
        <p:spPr bwMode="auto">
          <a:xfrm>
            <a:off x="6096000" y="5410200"/>
            <a:ext cx="2687638" cy="692150"/>
          </a:xfrm>
          <a:prstGeom prst="wedgeRoundRectCallout">
            <a:avLst>
              <a:gd name="adj1" fmla="val -122829"/>
              <a:gd name="adj2" fmla="val -9176"/>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print a message to the console</a:t>
            </a:r>
          </a:p>
        </p:txBody>
      </p:sp>
      <p:pic>
        <p:nvPicPr>
          <p:cNvPr id="7578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257800"/>
            <a:ext cx="2073275"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7753"/>
                                        </p:tgtEl>
                                        <p:attrNameLst>
                                          <p:attrName>style.visibility</p:attrName>
                                        </p:attrNameLst>
                                      </p:cBhvr>
                                      <p:to>
                                        <p:strVal val="visible"/>
                                      </p:to>
                                    </p:set>
                                    <p:anim to="" calcmode="lin" valueType="num">
                                      <p:cBhvr>
                                        <p:cTn id="7" dur="1" fill="hold"/>
                                        <p:tgtEl>
                                          <p:spTgt spid="2877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3"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0D54D13-B0CB-455E-9DC7-59FB6F2EF27B}" type="slidenum">
              <a:rPr lang="en-US" altLang="en-US" sz="1400"/>
              <a:pPr/>
              <a:t>66</a:t>
            </a:fld>
            <a:endParaRPr lang="en-US" altLang="en-US" sz="1400"/>
          </a:p>
        </p:txBody>
      </p:sp>
      <p:sp>
        <p:nvSpPr>
          <p:cNvPr id="76803" name="Rectangle 2"/>
          <p:cNvSpPr>
            <a:spLocks noGrp="1" noChangeArrowheads="1"/>
          </p:cNvSpPr>
          <p:nvPr>
            <p:ph type="title"/>
          </p:nvPr>
        </p:nvSpPr>
        <p:spPr>
          <a:xfrm>
            <a:off x="685800" y="152400"/>
            <a:ext cx="7772400" cy="609600"/>
          </a:xfrm>
          <a:noFill/>
        </p:spPr>
        <p:txBody>
          <a:bodyPr/>
          <a:lstStyle/>
          <a:p>
            <a:r>
              <a:rPr lang="en-US" altLang="en-US" smtClean="0"/>
              <a:t>Two More Simple Examples</a:t>
            </a:r>
            <a:endParaRPr lang="en-US" altLang="en-US" smtClean="0">
              <a:solidFill>
                <a:schemeClr val="tx1"/>
              </a:solidFill>
            </a:endParaRPr>
          </a:p>
        </p:txBody>
      </p:sp>
      <p:sp>
        <p:nvSpPr>
          <p:cNvPr id="76804" name="AutoShape 4">
            <a:hlinkClick r:id="rId3" action="ppaction://program" highlightClick="1"/>
          </p:cNvPr>
          <p:cNvSpPr>
            <a:spLocks noChangeArrowheads="1"/>
          </p:cNvSpPr>
          <p:nvPr/>
        </p:nvSpPr>
        <p:spPr bwMode="auto">
          <a:xfrm>
            <a:off x="2819400" y="1752600"/>
            <a:ext cx="1143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
        <p:nvSpPr>
          <p:cNvPr id="292869" name="AutoShape 5">
            <a:hlinkClick r:id="" action="ppaction://noaction" highlightClick="1"/>
          </p:cNvPr>
          <p:cNvSpPr>
            <a:spLocks noChangeArrowheads="1"/>
          </p:cNvSpPr>
          <p:nvPr/>
        </p:nvSpPr>
        <p:spPr bwMode="auto">
          <a:xfrm>
            <a:off x="914400" y="1752600"/>
            <a:ext cx="16002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4" action="ppaction://program"/>
              </a:rPr>
              <a:t>Welcome1</a:t>
            </a:r>
            <a:endParaRPr lang="en-US">
              <a:solidFill>
                <a:schemeClr val="accent1"/>
              </a:solidFill>
            </a:endParaRPr>
          </a:p>
        </p:txBody>
      </p:sp>
      <p:sp>
        <p:nvSpPr>
          <p:cNvPr id="76806" name="AutoShape 9">
            <a:hlinkClick r:id="rId5" action="ppaction://program" highlightClick="1"/>
          </p:cNvPr>
          <p:cNvSpPr>
            <a:spLocks noChangeArrowheads="1"/>
          </p:cNvSpPr>
          <p:nvPr/>
        </p:nvSpPr>
        <p:spPr bwMode="auto">
          <a:xfrm>
            <a:off x="4191000" y="3505200"/>
            <a:ext cx="1143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
        <p:nvSpPr>
          <p:cNvPr id="292874" name="AutoShape 10">
            <a:hlinkClick r:id="" action="ppaction://noaction" highlightClick="1"/>
          </p:cNvPr>
          <p:cNvSpPr>
            <a:spLocks noChangeArrowheads="1"/>
          </p:cNvSpPr>
          <p:nvPr/>
        </p:nvSpPr>
        <p:spPr bwMode="auto">
          <a:xfrm>
            <a:off x="838200" y="3505200"/>
            <a:ext cx="2895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6" action="ppaction://program"/>
              </a:rPr>
              <a:t>ComputeExpression</a:t>
            </a:r>
            <a:endParaRPr lang="en-US">
              <a:solidFill>
                <a:schemeClr val="accent1"/>
              </a:solidFill>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AB30B1-3E10-4657-94E5-096D5D3F06B2}" type="slidenum">
              <a:rPr lang="en-US" altLang="en-US" sz="1400"/>
              <a:pPr/>
              <a:t>67</a:t>
            </a:fld>
            <a:endParaRPr lang="en-US" altLang="en-US" sz="1400"/>
          </a:p>
        </p:txBody>
      </p:sp>
      <p:sp>
        <p:nvSpPr>
          <p:cNvPr id="77827" name="Rectangle 2"/>
          <p:cNvSpPr>
            <a:spLocks noGrp="1" noChangeArrowheads="1"/>
          </p:cNvSpPr>
          <p:nvPr>
            <p:ph type="title"/>
          </p:nvPr>
        </p:nvSpPr>
        <p:spPr>
          <a:xfrm>
            <a:off x="1828800" y="152400"/>
            <a:ext cx="6172200" cy="1143000"/>
          </a:xfrm>
          <a:noFill/>
        </p:spPr>
        <p:txBody>
          <a:bodyPr/>
          <a:lstStyle/>
          <a:p>
            <a:r>
              <a:rPr lang="en-US" altLang="en-US" smtClean="0"/>
              <a:t>Supplements on the Companion Website</a:t>
            </a:r>
            <a:endParaRPr lang="en-US" altLang="en-US" smtClean="0">
              <a:solidFill>
                <a:schemeClr val="tx1"/>
              </a:solidFill>
            </a:endParaRPr>
          </a:p>
        </p:txBody>
      </p:sp>
      <p:sp>
        <p:nvSpPr>
          <p:cNvPr id="77828" name="Rectangle 3"/>
          <p:cNvSpPr>
            <a:spLocks noGrp="1" noChangeArrowheads="1"/>
          </p:cNvSpPr>
          <p:nvPr>
            <p:ph type="body" idx="1"/>
          </p:nvPr>
        </p:nvSpPr>
        <p:spPr>
          <a:xfrm>
            <a:off x="457200" y="1600200"/>
            <a:ext cx="8382000" cy="4724400"/>
          </a:xfrm>
          <a:noFill/>
        </p:spPr>
        <p:txBody>
          <a:bodyPr/>
          <a:lstStyle/>
          <a:p>
            <a:r>
              <a:rPr lang="en-US" altLang="en-US" sz="3400" smtClean="0"/>
              <a:t>See Supplement I.B for installing and configuring JDK</a:t>
            </a:r>
          </a:p>
          <a:p>
            <a:r>
              <a:rPr lang="en-US" altLang="en-US" sz="3400" smtClean="0"/>
              <a:t>See Supplement I.C for compiling and running Java from the command window for details</a:t>
            </a:r>
          </a:p>
          <a:p>
            <a:pPr>
              <a:buFont typeface="Monotype Sorts" pitchFamily="2" charset="2"/>
              <a:buNone/>
            </a:pPr>
            <a:endParaRPr lang="en-US" altLang="en-US" sz="3400" smtClean="0"/>
          </a:p>
          <a:p>
            <a:pPr>
              <a:buFont typeface="Monotype Sorts" pitchFamily="2" charset="2"/>
              <a:buNone/>
            </a:pPr>
            <a:r>
              <a:rPr lang="en-US" altLang="en-US" sz="3400" smtClean="0"/>
              <a:t>www.cs.armstrong.edu/liang/intro8e</a:t>
            </a:r>
          </a:p>
        </p:txBody>
      </p:sp>
      <p:sp>
        <p:nvSpPr>
          <p:cNvPr id="77829" name="Rectangle 5"/>
          <p:cNvSpPr>
            <a:spLocks noChangeArrowheads="1"/>
          </p:cNvSpPr>
          <p:nvPr/>
        </p:nvSpPr>
        <p:spPr bwMode="auto">
          <a:xfrm>
            <a:off x="238125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sp>
        <p:nvSpPr>
          <p:cNvPr id="77830" name="Rectangle 2"/>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683DD9-DBAF-4869-968B-68501BD80206}" type="slidenum">
              <a:rPr lang="en-US" altLang="en-US" sz="1400"/>
              <a:pPr/>
              <a:t>68</a:t>
            </a:fld>
            <a:endParaRPr lang="en-US" altLang="en-US" sz="1400"/>
          </a:p>
        </p:txBody>
      </p:sp>
      <p:sp>
        <p:nvSpPr>
          <p:cNvPr id="78851" name="Rectangle 2"/>
          <p:cNvSpPr>
            <a:spLocks noGrp="1" noChangeArrowheads="1"/>
          </p:cNvSpPr>
          <p:nvPr>
            <p:ph type="title"/>
          </p:nvPr>
        </p:nvSpPr>
        <p:spPr>
          <a:xfrm>
            <a:off x="1371600" y="152400"/>
            <a:ext cx="7010400" cy="1143000"/>
          </a:xfrm>
          <a:noFill/>
        </p:spPr>
        <p:txBody>
          <a:bodyPr/>
          <a:lstStyle/>
          <a:p>
            <a:r>
              <a:rPr lang="en-US" altLang="en-US" smtClean="0"/>
              <a:t>Compiling and Running Java from the Command Window</a:t>
            </a:r>
            <a:endParaRPr lang="en-US" altLang="en-US" smtClean="0">
              <a:solidFill>
                <a:schemeClr val="tx1"/>
              </a:solidFill>
            </a:endParaRPr>
          </a:p>
        </p:txBody>
      </p:sp>
      <p:sp>
        <p:nvSpPr>
          <p:cNvPr id="78852" name="Rectangle 3"/>
          <p:cNvSpPr>
            <a:spLocks noGrp="1" noChangeArrowheads="1"/>
          </p:cNvSpPr>
          <p:nvPr>
            <p:ph type="body" idx="1"/>
          </p:nvPr>
        </p:nvSpPr>
        <p:spPr>
          <a:xfrm>
            <a:off x="457200" y="1524000"/>
            <a:ext cx="8382000" cy="4800600"/>
          </a:xfrm>
          <a:noFill/>
        </p:spPr>
        <p:txBody>
          <a:bodyPr/>
          <a:lstStyle/>
          <a:p>
            <a:r>
              <a:rPr lang="en-US" altLang="en-US" sz="3400" smtClean="0"/>
              <a:t>Set path to JDK bin directory</a:t>
            </a:r>
          </a:p>
          <a:p>
            <a:pPr lvl="1"/>
            <a:r>
              <a:rPr lang="en-US" altLang="en-US" sz="3000" smtClean="0"/>
              <a:t>set path=c:\Program Files\java\jdk1.6.0\bin</a:t>
            </a:r>
          </a:p>
          <a:p>
            <a:r>
              <a:rPr lang="en-US" altLang="en-US" sz="3400" smtClean="0"/>
              <a:t>Set classpath to include the current directory</a:t>
            </a:r>
          </a:p>
          <a:p>
            <a:pPr lvl="1"/>
            <a:r>
              <a:rPr lang="en-US" altLang="en-US" sz="3000" smtClean="0"/>
              <a:t>set classpath=.</a:t>
            </a:r>
          </a:p>
          <a:p>
            <a:r>
              <a:rPr lang="en-US" altLang="en-US" sz="3400" smtClean="0"/>
              <a:t>Compile</a:t>
            </a:r>
          </a:p>
          <a:p>
            <a:pPr lvl="1"/>
            <a:r>
              <a:rPr lang="en-US" altLang="en-US" sz="3000" smtClean="0"/>
              <a:t>javac Welcome.java</a:t>
            </a:r>
          </a:p>
          <a:p>
            <a:r>
              <a:rPr lang="en-US" altLang="en-US" sz="3400" smtClean="0"/>
              <a:t>Run</a:t>
            </a:r>
          </a:p>
          <a:p>
            <a:pPr lvl="1"/>
            <a:r>
              <a:rPr lang="en-US" altLang="en-US" sz="3000" smtClean="0"/>
              <a:t>java Welcome</a:t>
            </a:r>
          </a:p>
        </p:txBody>
      </p:sp>
      <p:sp>
        <p:nvSpPr>
          <p:cNvPr id="78853" name="Rectangle 4"/>
          <p:cNvSpPr>
            <a:spLocks noChangeArrowheads="1"/>
          </p:cNvSpPr>
          <p:nvPr/>
        </p:nvSpPr>
        <p:spPr bwMode="auto">
          <a:xfrm>
            <a:off x="238125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pic>
        <p:nvPicPr>
          <p:cNvPr id="7885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657600"/>
            <a:ext cx="43815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5" name="Rectangle 6"/>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AE5C8A-2FF0-441A-8EC4-E6571882D06D}" type="slidenum">
              <a:rPr lang="en-US" altLang="en-US" sz="1400"/>
              <a:pPr/>
              <a:t>69</a:t>
            </a:fld>
            <a:endParaRPr lang="en-US" altLang="en-US" sz="1400"/>
          </a:p>
        </p:txBody>
      </p:sp>
      <p:sp>
        <p:nvSpPr>
          <p:cNvPr id="8196" name="Rectangle 2"/>
          <p:cNvSpPr>
            <a:spLocks noGrp="1" noChangeArrowheads="1"/>
          </p:cNvSpPr>
          <p:nvPr>
            <p:ph type="title"/>
          </p:nvPr>
        </p:nvSpPr>
        <p:spPr>
          <a:xfrm>
            <a:off x="685800" y="152400"/>
            <a:ext cx="7848600" cy="1143000"/>
          </a:xfrm>
          <a:noFill/>
        </p:spPr>
        <p:txBody>
          <a:bodyPr/>
          <a:lstStyle/>
          <a:p>
            <a:r>
              <a:rPr lang="en-US" altLang="en-US" smtClean="0"/>
              <a:t>Compiling and Running Java from TextPad</a:t>
            </a:r>
            <a:endParaRPr lang="en-US" altLang="en-US" smtClean="0">
              <a:solidFill>
                <a:schemeClr val="tx1"/>
              </a:solidFill>
            </a:endParaRPr>
          </a:p>
        </p:txBody>
      </p:sp>
      <p:sp>
        <p:nvSpPr>
          <p:cNvPr id="8197" name="Rectangle 3"/>
          <p:cNvSpPr>
            <a:spLocks noGrp="1" noChangeArrowheads="1"/>
          </p:cNvSpPr>
          <p:nvPr>
            <p:ph type="body" idx="1"/>
          </p:nvPr>
        </p:nvSpPr>
        <p:spPr>
          <a:xfrm>
            <a:off x="457200" y="1524000"/>
            <a:ext cx="8382000" cy="609600"/>
          </a:xfrm>
          <a:noFill/>
        </p:spPr>
        <p:txBody>
          <a:bodyPr/>
          <a:lstStyle/>
          <a:p>
            <a:r>
              <a:rPr lang="en-US" altLang="en-US" sz="3000" smtClean="0"/>
              <a:t>See Supplement II.A on the Website for details</a:t>
            </a:r>
          </a:p>
        </p:txBody>
      </p:sp>
      <p:sp>
        <p:nvSpPr>
          <p:cNvPr id="8198" name="Rectangle 5"/>
          <p:cNvSpPr>
            <a:spLocks noChangeArrowheads="1"/>
          </p:cNvSpPr>
          <p:nvPr/>
        </p:nvSpPr>
        <p:spPr bwMode="auto">
          <a:xfrm>
            <a:off x="1800225" y="2295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graphicFrame>
        <p:nvGraphicFramePr>
          <p:cNvPr id="8194" name="Object 4"/>
          <p:cNvGraphicFramePr>
            <a:graphicFrameLocks noChangeAspect="1"/>
          </p:cNvGraphicFramePr>
          <p:nvPr/>
        </p:nvGraphicFramePr>
        <p:xfrm>
          <a:off x="457200" y="2514600"/>
          <a:ext cx="8229600" cy="3365500"/>
        </p:xfrm>
        <a:graphic>
          <a:graphicData uri="http://schemas.openxmlformats.org/presentationml/2006/ole">
            <mc:AlternateContent xmlns:mc="http://schemas.openxmlformats.org/markup-compatibility/2006">
              <mc:Choice xmlns:v="urn:schemas-microsoft-com:vml" Requires="v">
                <p:oleObj spid="_x0000_s8203" r:id="rId4" imgW="5546667" imgH="2263336" progId="Paint.Picture">
                  <p:embed/>
                </p:oleObj>
              </mc:Choice>
              <mc:Fallback>
                <p:oleObj r:id="rId4" imgW="5546667" imgH="2263336"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514600"/>
                        <a:ext cx="82296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9" name="Rectangle 3"/>
          <p:cNvSpPr>
            <a:spLocks noChangeArrowheads="1"/>
          </p:cNvSpPr>
          <p:nvPr/>
        </p:nvSpPr>
        <p:spPr bwMode="auto">
          <a:xfrm>
            <a:off x="152400" y="7620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1981200" y="3429000"/>
            <a:ext cx="5151438" cy="1446213"/>
          </a:xfrm>
          <a:prstGeom prst="rect">
            <a:avLst/>
          </a:prstGeom>
        </p:spPr>
        <p:txBody>
          <a:bodyPr wrap="none">
            <a:spAutoFit/>
          </a:bodyPr>
          <a:lstStyle/>
          <a:p>
            <a:pPr>
              <a:defRPr/>
            </a:pPr>
            <a:r>
              <a:rPr lang="en-US" sz="4400" dirty="0">
                <a:solidFill>
                  <a:schemeClr val="tx2"/>
                </a:solidFill>
                <a:latin typeface="+mj-lt"/>
                <a:ea typeface="+mj-ea"/>
                <a:cs typeface="+mj-cs"/>
              </a:rPr>
              <a:t>Steps in </a:t>
            </a:r>
          </a:p>
          <a:p>
            <a:pPr>
              <a:defRPr/>
            </a:pPr>
            <a:r>
              <a:rPr lang="en-US" sz="4400" dirty="0">
                <a:solidFill>
                  <a:schemeClr val="tx2"/>
                </a:solidFill>
                <a:latin typeface="+mj-lt"/>
                <a:ea typeface="+mj-ea"/>
                <a:cs typeface="+mj-cs"/>
              </a:rPr>
              <a:t>program development</a:t>
            </a:r>
            <a:endParaRPr lang="en-AU" sz="4400" dirty="0">
              <a:solidFill>
                <a:schemeClr val="tx2"/>
              </a:solidFill>
              <a:latin typeface="+mj-lt"/>
              <a:ea typeface="+mj-ea"/>
              <a:cs typeface="+mj-cs"/>
            </a:endParaRPr>
          </a:p>
        </p:txBody>
      </p:sp>
      <p:sp>
        <p:nvSpPr>
          <p:cNvPr id="23555"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82F10B-7191-41BE-855A-487DB211D505}" type="slidenum">
              <a:rPr lang="en-US" altLang="en-US" sz="1400"/>
              <a:pPr/>
              <a:t>7</a:t>
            </a:fld>
            <a:endParaRPr lang="en-US" altLang="en-US" sz="140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409FAB-9257-4FED-995E-635F316738DA}" type="slidenum">
              <a:rPr lang="en-US" altLang="en-US" sz="1400"/>
              <a:pPr/>
              <a:t>70</a:t>
            </a:fld>
            <a:endParaRPr lang="en-US" altLang="en-US" sz="1400"/>
          </a:p>
        </p:txBody>
      </p:sp>
      <p:sp>
        <p:nvSpPr>
          <p:cNvPr id="79875" name="Rectangle 2"/>
          <p:cNvSpPr>
            <a:spLocks noGrp="1" noChangeArrowheads="1"/>
          </p:cNvSpPr>
          <p:nvPr>
            <p:ph type="title"/>
          </p:nvPr>
        </p:nvSpPr>
        <p:spPr>
          <a:xfrm>
            <a:off x="1600200" y="152400"/>
            <a:ext cx="6781800" cy="1143000"/>
          </a:xfrm>
          <a:noFill/>
        </p:spPr>
        <p:txBody>
          <a:bodyPr/>
          <a:lstStyle/>
          <a:p>
            <a:r>
              <a:rPr lang="en-US" altLang="en-US" smtClean="0"/>
              <a:t>Compiling and Running Java from JBuilder</a:t>
            </a:r>
            <a:endParaRPr lang="en-US" altLang="en-US" smtClean="0">
              <a:solidFill>
                <a:schemeClr val="tx1"/>
              </a:solidFill>
            </a:endParaRPr>
          </a:p>
        </p:txBody>
      </p:sp>
      <p:sp>
        <p:nvSpPr>
          <p:cNvPr id="79876" name="Rectangle 3"/>
          <p:cNvSpPr>
            <a:spLocks noGrp="1" noChangeArrowheads="1"/>
          </p:cNvSpPr>
          <p:nvPr>
            <p:ph type="body" idx="1"/>
          </p:nvPr>
        </p:nvSpPr>
        <p:spPr>
          <a:xfrm>
            <a:off x="457200" y="1524000"/>
            <a:ext cx="8382000" cy="609600"/>
          </a:xfrm>
          <a:noFill/>
        </p:spPr>
        <p:txBody>
          <a:bodyPr/>
          <a:lstStyle/>
          <a:p>
            <a:r>
              <a:rPr lang="en-US" altLang="en-US" sz="3000" smtClean="0"/>
              <a:t>See Supplement II.H on the Website for details</a:t>
            </a:r>
          </a:p>
        </p:txBody>
      </p:sp>
      <p:sp>
        <p:nvSpPr>
          <p:cNvPr id="79877" name="Rectangle 4"/>
          <p:cNvSpPr>
            <a:spLocks noChangeArrowheads="1"/>
          </p:cNvSpPr>
          <p:nvPr/>
        </p:nvSpPr>
        <p:spPr bwMode="auto">
          <a:xfrm>
            <a:off x="1800225" y="2295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sp>
        <p:nvSpPr>
          <p:cNvPr id="79878" name="Rectangle 8"/>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EA5EFE-43FF-4794-868B-ABE3FBA95CBB}" type="slidenum">
              <a:rPr lang="en-US" altLang="en-US" sz="1400"/>
              <a:pPr/>
              <a:t>71</a:t>
            </a:fld>
            <a:endParaRPr lang="en-US" altLang="en-US" sz="1400"/>
          </a:p>
        </p:txBody>
      </p:sp>
      <p:sp>
        <p:nvSpPr>
          <p:cNvPr id="80899" name="Rectangle 2"/>
          <p:cNvSpPr>
            <a:spLocks noGrp="1" noChangeArrowheads="1"/>
          </p:cNvSpPr>
          <p:nvPr>
            <p:ph type="title"/>
          </p:nvPr>
        </p:nvSpPr>
        <p:spPr>
          <a:xfrm>
            <a:off x="1447800" y="152400"/>
            <a:ext cx="6400800" cy="1143000"/>
          </a:xfrm>
          <a:noFill/>
        </p:spPr>
        <p:txBody>
          <a:bodyPr/>
          <a:lstStyle/>
          <a:p>
            <a:r>
              <a:rPr lang="en-US" altLang="en-US" smtClean="0"/>
              <a:t>Compiling and Running Java from NetBeans</a:t>
            </a:r>
            <a:endParaRPr lang="en-US" altLang="en-US" smtClean="0">
              <a:solidFill>
                <a:schemeClr val="tx1"/>
              </a:solidFill>
            </a:endParaRPr>
          </a:p>
        </p:txBody>
      </p:sp>
      <p:sp>
        <p:nvSpPr>
          <p:cNvPr id="80900" name="Rectangle 3"/>
          <p:cNvSpPr>
            <a:spLocks noGrp="1" noChangeArrowheads="1"/>
          </p:cNvSpPr>
          <p:nvPr>
            <p:ph type="body" idx="1"/>
          </p:nvPr>
        </p:nvSpPr>
        <p:spPr>
          <a:xfrm>
            <a:off x="457200" y="1524000"/>
            <a:ext cx="8382000" cy="609600"/>
          </a:xfrm>
          <a:noFill/>
        </p:spPr>
        <p:txBody>
          <a:bodyPr/>
          <a:lstStyle/>
          <a:p>
            <a:r>
              <a:rPr lang="en-US" altLang="en-US" sz="3000" smtClean="0"/>
              <a:t>See Supplement I.D on the Website for details</a:t>
            </a:r>
          </a:p>
        </p:txBody>
      </p:sp>
      <p:sp>
        <p:nvSpPr>
          <p:cNvPr id="80901" name="Rectangle 4"/>
          <p:cNvSpPr>
            <a:spLocks noChangeArrowheads="1"/>
          </p:cNvSpPr>
          <p:nvPr/>
        </p:nvSpPr>
        <p:spPr bwMode="auto">
          <a:xfrm>
            <a:off x="1800225" y="2295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sp>
        <p:nvSpPr>
          <p:cNvPr id="80902" name="Rectangle 8"/>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CF6CAE8-2B47-46BD-9C37-EF76936F1B45}" type="slidenum">
              <a:rPr lang="en-US" altLang="en-US" sz="1400"/>
              <a:pPr/>
              <a:t>72</a:t>
            </a:fld>
            <a:endParaRPr lang="en-US" altLang="en-US" sz="1400"/>
          </a:p>
        </p:txBody>
      </p:sp>
      <p:sp>
        <p:nvSpPr>
          <p:cNvPr id="81923" name="Rectangle 2"/>
          <p:cNvSpPr>
            <a:spLocks noGrp="1" noChangeArrowheads="1"/>
          </p:cNvSpPr>
          <p:nvPr>
            <p:ph type="title"/>
          </p:nvPr>
        </p:nvSpPr>
        <p:spPr>
          <a:xfrm>
            <a:off x="685800" y="0"/>
            <a:ext cx="7772400" cy="1428750"/>
          </a:xfrm>
          <a:noFill/>
        </p:spPr>
        <p:txBody>
          <a:bodyPr/>
          <a:lstStyle/>
          <a:p>
            <a:r>
              <a:rPr lang="en-US" altLang="en-US" smtClean="0"/>
              <a:t>Anatomy of a Java Program</a:t>
            </a:r>
            <a:endParaRPr lang="en-US" altLang="en-US" smtClean="0">
              <a:solidFill>
                <a:schemeClr val="tx1"/>
              </a:solidFill>
            </a:endParaRPr>
          </a:p>
        </p:txBody>
      </p:sp>
      <p:sp>
        <p:nvSpPr>
          <p:cNvPr id="81924" name="Rectangle 3"/>
          <p:cNvSpPr>
            <a:spLocks noGrp="1" noChangeArrowheads="1"/>
          </p:cNvSpPr>
          <p:nvPr>
            <p:ph type="body" idx="1"/>
          </p:nvPr>
        </p:nvSpPr>
        <p:spPr>
          <a:xfrm>
            <a:off x="457200" y="1295400"/>
            <a:ext cx="8382000" cy="5029200"/>
          </a:xfrm>
          <a:noFill/>
        </p:spPr>
        <p:txBody>
          <a:bodyPr/>
          <a:lstStyle/>
          <a:p>
            <a:r>
              <a:rPr lang="en-US" altLang="en-US" sz="3400" smtClean="0"/>
              <a:t>Comments</a:t>
            </a:r>
          </a:p>
          <a:p>
            <a:r>
              <a:rPr lang="en-US" altLang="en-US" sz="3400" smtClean="0"/>
              <a:t>Reserved words</a:t>
            </a:r>
          </a:p>
          <a:p>
            <a:r>
              <a:rPr lang="en-US" altLang="en-US" sz="3400" smtClean="0"/>
              <a:t>Modifiers</a:t>
            </a:r>
          </a:p>
          <a:p>
            <a:r>
              <a:rPr lang="en-US" altLang="en-US" sz="3400" smtClean="0"/>
              <a:t>Statements</a:t>
            </a:r>
          </a:p>
          <a:p>
            <a:r>
              <a:rPr lang="en-US" altLang="en-US" sz="3400" smtClean="0"/>
              <a:t>Blocks</a:t>
            </a:r>
          </a:p>
          <a:p>
            <a:r>
              <a:rPr lang="en-US" altLang="en-US" sz="3400" smtClean="0"/>
              <a:t>Classes</a:t>
            </a:r>
          </a:p>
          <a:p>
            <a:r>
              <a:rPr lang="en-US" altLang="en-US" sz="3400" smtClean="0"/>
              <a:t>Methods</a:t>
            </a:r>
          </a:p>
          <a:p>
            <a:r>
              <a:rPr lang="en-US" altLang="en-US" sz="3400" smtClean="0"/>
              <a:t>The main method</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409A31-4C92-487A-A91D-83B63FB292C9}" type="slidenum">
              <a:rPr lang="en-US" altLang="en-US" sz="1400"/>
              <a:pPr/>
              <a:t>73</a:t>
            </a:fld>
            <a:endParaRPr lang="en-US" altLang="en-US" sz="1400"/>
          </a:p>
        </p:txBody>
      </p:sp>
      <p:sp>
        <p:nvSpPr>
          <p:cNvPr id="82947" name="Rectangle 2"/>
          <p:cNvSpPr>
            <a:spLocks noGrp="1" noChangeArrowheads="1"/>
          </p:cNvSpPr>
          <p:nvPr>
            <p:ph type="title"/>
          </p:nvPr>
        </p:nvSpPr>
        <p:spPr>
          <a:xfrm>
            <a:off x="685800" y="0"/>
            <a:ext cx="7772400" cy="1428750"/>
          </a:xfrm>
          <a:noFill/>
        </p:spPr>
        <p:txBody>
          <a:bodyPr/>
          <a:lstStyle/>
          <a:p>
            <a:r>
              <a:rPr lang="en-US" altLang="en-US" smtClean="0"/>
              <a:t>Comments</a:t>
            </a:r>
            <a:endParaRPr lang="en-US" altLang="en-US" smtClean="0">
              <a:solidFill>
                <a:schemeClr val="tx1"/>
              </a:solidFill>
            </a:endParaRPr>
          </a:p>
        </p:txBody>
      </p:sp>
      <p:sp>
        <p:nvSpPr>
          <p:cNvPr id="82948" name="Rectangle 3"/>
          <p:cNvSpPr>
            <a:spLocks noGrp="1" noChangeArrowheads="1"/>
          </p:cNvSpPr>
          <p:nvPr>
            <p:ph type="body" idx="1"/>
          </p:nvPr>
        </p:nvSpPr>
        <p:spPr>
          <a:xfrm>
            <a:off x="152400" y="1905000"/>
            <a:ext cx="8991600" cy="2057400"/>
          </a:xfrm>
          <a:noFill/>
        </p:spPr>
        <p:txBody>
          <a:bodyPr/>
          <a:lstStyle/>
          <a:p>
            <a:pPr marL="0" indent="0">
              <a:buFont typeface="Monotype Sorts" pitchFamily="2" charset="2"/>
              <a:buNone/>
            </a:pPr>
            <a:r>
              <a:rPr lang="en-US" altLang="en-US" sz="3000" i="1" smtClean="0"/>
              <a:t>Line comment</a:t>
            </a:r>
            <a:r>
              <a:rPr lang="en-US" altLang="en-US" sz="3000" smtClean="0"/>
              <a:t>: A line comment is preceded by two slashes (//) in a line.</a:t>
            </a:r>
          </a:p>
          <a:p>
            <a:pPr marL="0" indent="0">
              <a:buFont typeface="Monotype Sorts" pitchFamily="2" charset="2"/>
              <a:buNone/>
            </a:pPr>
            <a:r>
              <a:rPr lang="en-US" altLang="en-US" sz="3000" i="1" smtClean="0"/>
              <a:t>Paragraph comment</a:t>
            </a:r>
            <a:r>
              <a:rPr lang="en-US" altLang="en-US" sz="3000" smtClean="0"/>
              <a:t>: A paragraph comment is enclosed between /* and */ in one or multiple lines. </a:t>
            </a:r>
          </a:p>
        </p:txBody>
      </p:sp>
      <p:sp>
        <p:nvSpPr>
          <p:cNvPr id="82949" name="Rectangle 2"/>
          <p:cNvSpPr>
            <a:spLocks noChangeArrowheads="1"/>
          </p:cNvSpPr>
          <p:nvPr/>
        </p:nvSpPr>
        <p:spPr bwMode="auto">
          <a:xfrm>
            <a:off x="152400" y="4191000"/>
            <a:ext cx="8991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3200" i="1"/>
              <a:t>javadoc comment</a:t>
            </a:r>
            <a:r>
              <a:rPr lang="en-US" altLang="en-US" sz="3200"/>
              <a:t>: javadoc comments begin with </a:t>
            </a:r>
            <a:r>
              <a:rPr lang="en-US" altLang="en-US" sz="3200" u="sng"/>
              <a:t>/**</a:t>
            </a:r>
            <a:r>
              <a:rPr lang="en-US" altLang="en-US" sz="3200"/>
              <a:t> and end with </a:t>
            </a:r>
            <a:r>
              <a:rPr lang="en-US" altLang="en-US" sz="3200" u="sng"/>
              <a:t>*/</a:t>
            </a:r>
            <a:r>
              <a:rPr lang="en-US" altLang="en-US" sz="3200"/>
              <a:t>. They are used for documenting classes, data, and methods. They can be extracted into an HTML file using JDK's </a:t>
            </a:r>
            <a:r>
              <a:rPr lang="en-US" altLang="en-US" sz="3200" u="sng"/>
              <a:t>javadoc</a:t>
            </a:r>
            <a:r>
              <a:rPr lang="en-US" altLang="en-US" sz="3200"/>
              <a:t> command. </a:t>
            </a:r>
          </a:p>
        </p:txBody>
      </p:sp>
      <p:sp>
        <p:nvSpPr>
          <p:cNvPr id="82950" name="Rectangle 3"/>
          <p:cNvSpPr>
            <a:spLocks noChangeArrowheads="1"/>
          </p:cNvSpPr>
          <p:nvPr/>
        </p:nvSpPr>
        <p:spPr bwMode="auto">
          <a:xfrm>
            <a:off x="152400" y="1066800"/>
            <a:ext cx="899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3000"/>
              <a:t>Three types of comments in Java.</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ACDF03-0422-42BD-B7FF-382EAD493787}" type="slidenum">
              <a:rPr lang="en-US" altLang="en-US" sz="1400"/>
              <a:pPr/>
              <a:t>74</a:t>
            </a:fld>
            <a:endParaRPr lang="en-US" altLang="en-US" sz="1400"/>
          </a:p>
        </p:txBody>
      </p:sp>
      <p:sp>
        <p:nvSpPr>
          <p:cNvPr id="83971" name="Rectangle 2"/>
          <p:cNvSpPr>
            <a:spLocks noGrp="1" noChangeArrowheads="1"/>
          </p:cNvSpPr>
          <p:nvPr>
            <p:ph type="title"/>
          </p:nvPr>
        </p:nvSpPr>
        <p:spPr>
          <a:xfrm>
            <a:off x="685800" y="0"/>
            <a:ext cx="7772400" cy="1428750"/>
          </a:xfrm>
          <a:noFill/>
        </p:spPr>
        <p:txBody>
          <a:bodyPr/>
          <a:lstStyle/>
          <a:p>
            <a:r>
              <a:rPr lang="en-US" altLang="en-US" smtClean="0"/>
              <a:t>Reserved Words</a:t>
            </a:r>
            <a:endParaRPr lang="en-US" altLang="en-US" smtClean="0">
              <a:solidFill>
                <a:schemeClr val="tx1"/>
              </a:solidFill>
            </a:endParaRPr>
          </a:p>
        </p:txBody>
      </p:sp>
      <p:sp>
        <p:nvSpPr>
          <p:cNvPr id="83972" name="Rectangle 3"/>
          <p:cNvSpPr>
            <a:spLocks noGrp="1" noChangeArrowheads="1"/>
          </p:cNvSpPr>
          <p:nvPr>
            <p:ph type="body" idx="1"/>
          </p:nvPr>
        </p:nvSpPr>
        <p:spPr>
          <a:xfrm>
            <a:off x="152400" y="1524000"/>
            <a:ext cx="8991600" cy="4876800"/>
          </a:xfrm>
          <a:noFill/>
        </p:spPr>
        <p:txBody>
          <a:bodyPr/>
          <a:lstStyle/>
          <a:p>
            <a:pPr marL="0" indent="0">
              <a:buFont typeface="Monotype Sorts" pitchFamily="2" charset="2"/>
              <a:buNone/>
            </a:pPr>
            <a:r>
              <a:rPr lang="en-US" altLang="en-US" sz="3000" smtClean="0"/>
              <a:t>Reserved words or keywords are words that have a specific meaning to the compiler and cannot be used for other purposes in the program. For example, when the compiler sees the word class, it understands that the word after class is the name for the class. Other reserved words in Listing 1.1 are public, static, and void. Their use will be introduced later in the book.</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353429-CF60-4CCB-AAA2-6F3E18D7008A}" type="slidenum">
              <a:rPr lang="en-US" altLang="en-US" sz="1400"/>
              <a:pPr/>
              <a:t>75</a:t>
            </a:fld>
            <a:endParaRPr lang="en-US" altLang="en-US" sz="1400"/>
          </a:p>
        </p:txBody>
      </p:sp>
      <p:sp>
        <p:nvSpPr>
          <p:cNvPr id="84995" name="Rectangle 2"/>
          <p:cNvSpPr>
            <a:spLocks noGrp="1" noChangeArrowheads="1"/>
          </p:cNvSpPr>
          <p:nvPr>
            <p:ph type="title"/>
          </p:nvPr>
        </p:nvSpPr>
        <p:spPr>
          <a:xfrm>
            <a:off x="685800" y="0"/>
            <a:ext cx="7772400" cy="1428750"/>
          </a:xfrm>
          <a:noFill/>
        </p:spPr>
        <p:txBody>
          <a:bodyPr/>
          <a:lstStyle/>
          <a:p>
            <a:r>
              <a:rPr lang="en-US" altLang="en-US" smtClean="0"/>
              <a:t>Modifiers</a:t>
            </a:r>
            <a:endParaRPr lang="en-US" altLang="en-US" smtClean="0">
              <a:solidFill>
                <a:schemeClr val="tx1"/>
              </a:solidFill>
            </a:endParaRPr>
          </a:p>
        </p:txBody>
      </p:sp>
      <p:sp>
        <p:nvSpPr>
          <p:cNvPr id="84996" name="Rectangle 3"/>
          <p:cNvSpPr>
            <a:spLocks noGrp="1" noChangeArrowheads="1"/>
          </p:cNvSpPr>
          <p:nvPr>
            <p:ph type="body" idx="1"/>
          </p:nvPr>
        </p:nvSpPr>
        <p:spPr>
          <a:xfrm>
            <a:off x="304800" y="1371600"/>
            <a:ext cx="8534400" cy="4876800"/>
          </a:xfrm>
          <a:noFill/>
        </p:spPr>
        <p:txBody>
          <a:bodyPr/>
          <a:lstStyle/>
          <a:p>
            <a:pPr marL="0" indent="0">
              <a:buFont typeface="Monotype Sorts" pitchFamily="2" charset="2"/>
              <a:buNone/>
            </a:pPr>
            <a:r>
              <a:rPr lang="en-US" altLang="en-US" sz="3000" smtClean="0"/>
              <a:t>Java uses certain reserved words called modifiers that specify the properties of the data, methods, and classes and how they can be used. Examples of modifiers are public and static. Other modifiers are private, final, abstract, and protected. A public datum, method, or class can be accessed by other programs. A private datum or method cannot be accessed by other programs. Modifiers are discussed in Chapter 6, “Objects and Classes.” </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2B227AC-B1C1-4A40-98F9-F4E9ACF675D6}" type="slidenum">
              <a:rPr lang="en-US" altLang="en-US" sz="1400"/>
              <a:pPr/>
              <a:t>76</a:t>
            </a:fld>
            <a:endParaRPr lang="en-US" altLang="en-US" sz="1400"/>
          </a:p>
        </p:txBody>
      </p:sp>
      <p:sp>
        <p:nvSpPr>
          <p:cNvPr id="86019" name="Rectangle 2"/>
          <p:cNvSpPr>
            <a:spLocks noGrp="1" noChangeArrowheads="1"/>
          </p:cNvSpPr>
          <p:nvPr>
            <p:ph type="title"/>
          </p:nvPr>
        </p:nvSpPr>
        <p:spPr>
          <a:xfrm>
            <a:off x="685800" y="0"/>
            <a:ext cx="7772400" cy="1428750"/>
          </a:xfrm>
          <a:noFill/>
        </p:spPr>
        <p:txBody>
          <a:bodyPr/>
          <a:lstStyle/>
          <a:p>
            <a:r>
              <a:rPr lang="en-US" altLang="en-US" smtClean="0"/>
              <a:t>Statements</a:t>
            </a:r>
            <a:endParaRPr lang="en-US" altLang="en-US" smtClean="0">
              <a:solidFill>
                <a:schemeClr val="tx1"/>
              </a:solidFill>
            </a:endParaRPr>
          </a:p>
        </p:txBody>
      </p:sp>
      <p:sp>
        <p:nvSpPr>
          <p:cNvPr id="86020" name="Rectangle 3"/>
          <p:cNvSpPr>
            <a:spLocks noGrp="1" noChangeArrowheads="1"/>
          </p:cNvSpPr>
          <p:nvPr>
            <p:ph type="body" idx="1"/>
          </p:nvPr>
        </p:nvSpPr>
        <p:spPr>
          <a:xfrm>
            <a:off x="152400" y="1371600"/>
            <a:ext cx="8991600" cy="5029200"/>
          </a:xfrm>
          <a:noFill/>
        </p:spPr>
        <p:txBody>
          <a:bodyPr/>
          <a:lstStyle/>
          <a:p>
            <a:pPr marL="0" indent="0">
              <a:buFont typeface="Monotype Sorts" pitchFamily="2" charset="2"/>
              <a:buNone/>
            </a:pPr>
            <a:r>
              <a:rPr lang="en-US" altLang="en-US" sz="3000" smtClean="0"/>
              <a:t>A statement represents an action or a sequence of actions. The statement System.out.println("Welcome to Java!") in the program in Listing 1.1 is a statement to display the greeting "Welcome to Java!" Every statement in Java ends with a semicolon (;).</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81E1BD-BC43-42D6-B0BD-EBD677142699}" type="slidenum">
              <a:rPr lang="en-US" altLang="en-US" sz="1400"/>
              <a:pPr/>
              <a:t>77</a:t>
            </a:fld>
            <a:endParaRPr lang="en-US" altLang="en-US" sz="1400"/>
          </a:p>
        </p:txBody>
      </p:sp>
      <p:sp>
        <p:nvSpPr>
          <p:cNvPr id="9220" name="Rectangle 2"/>
          <p:cNvSpPr>
            <a:spLocks noGrp="1" noChangeArrowheads="1"/>
          </p:cNvSpPr>
          <p:nvPr>
            <p:ph type="title"/>
          </p:nvPr>
        </p:nvSpPr>
        <p:spPr>
          <a:xfrm>
            <a:off x="685800" y="152400"/>
            <a:ext cx="7772400" cy="533400"/>
          </a:xfrm>
          <a:noFill/>
        </p:spPr>
        <p:txBody>
          <a:bodyPr/>
          <a:lstStyle/>
          <a:p>
            <a:r>
              <a:rPr lang="en-US" altLang="en-US" smtClean="0"/>
              <a:t>Blocks</a:t>
            </a:r>
          </a:p>
        </p:txBody>
      </p:sp>
      <p:sp>
        <p:nvSpPr>
          <p:cNvPr id="9221" name="Rectangle 3"/>
          <p:cNvSpPr>
            <a:spLocks noChangeArrowheads="1"/>
          </p:cNvSpPr>
          <p:nvPr/>
        </p:nvSpPr>
        <p:spPr bwMode="auto">
          <a:xfrm>
            <a:off x="2027238" y="1795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sp>
        <p:nvSpPr>
          <p:cNvPr id="9222" name="Rectangle 5"/>
          <p:cNvSpPr>
            <a:spLocks noChangeArrowheads="1"/>
          </p:cNvSpPr>
          <p:nvPr/>
        </p:nvSpPr>
        <p:spPr bwMode="auto">
          <a:xfrm>
            <a:off x="1943100" y="188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sp>
        <p:nvSpPr>
          <p:cNvPr id="9223" name="Rectangle 6"/>
          <p:cNvSpPr>
            <a:spLocks noChangeArrowheads="1"/>
          </p:cNvSpPr>
          <p:nvPr/>
        </p:nvSpPr>
        <p:spPr bwMode="auto">
          <a:xfrm>
            <a:off x="1943100" y="2182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sp>
        <p:nvSpPr>
          <p:cNvPr id="9224" name="Rectangle 7"/>
          <p:cNvSpPr>
            <a:spLocks noChangeArrowheads="1"/>
          </p:cNvSpPr>
          <p:nvPr/>
        </p:nvSpPr>
        <p:spPr bwMode="auto">
          <a:xfrm>
            <a:off x="2438400" y="1981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sp>
        <p:nvSpPr>
          <p:cNvPr id="9225" name="Rectangle 8"/>
          <p:cNvSpPr>
            <a:spLocks noChangeArrowheads="1"/>
          </p:cNvSpPr>
          <p:nvPr/>
        </p:nvSpPr>
        <p:spPr bwMode="auto">
          <a:xfrm>
            <a:off x="2655888" y="1428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sp>
        <p:nvSpPr>
          <p:cNvPr id="9226" name="Rectangle 9"/>
          <p:cNvSpPr>
            <a:spLocks noChangeArrowheads="1"/>
          </p:cNvSpPr>
          <p:nvPr/>
        </p:nvSpPr>
        <p:spPr bwMode="auto">
          <a:xfrm>
            <a:off x="2743200" y="2324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sp>
        <p:nvSpPr>
          <p:cNvPr id="9227" name="Rectangle 12"/>
          <p:cNvSpPr>
            <a:spLocks noChangeArrowheads="1"/>
          </p:cNvSpPr>
          <p:nvPr/>
        </p:nvSpPr>
        <p:spPr bwMode="auto">
          <a:xfrm>
            <a:off x="2400300" y="2705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sp>
        <p:nvSpPr>
          <p:cNvPr id="9228" name="Text Box 14"/>
          <p:cNvSpPr txBox="1">
            <a:spLocks noChangeArrowheads="1"/>
          </p:cNvSpPr>
          <p:nvPr/>
        </p:nvSpPr>
        <p:spPr bwMode="auto">
          <a:xfrm>
            <a:off x="228600" y="1066800"/>
            <a:ext cx="86868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000"/>
              <a:t>A pair of braces in a program forms a block that groups components of a program.</a:t>
            </a:r>
            <a:r>
              <a:rPr lang="en-US" altLang="en-US" sz="4000">
                <a:solidFill>
                  <a:schemeClr val="tx2"/>
                </a:solidFill>
                <a:latin typeface="Courier" charset="0"/>
                <a:cs typeface="Times New Roman" panose="02020603050405020304" pitchFamily="18" charset="0"/>
              </a:rPr>
              <a:t> </a:t>
            </a:r>
          </a:p>
        </p:txBody>
      </p:sp>
      <p:sp>
        <p:nvSpPr>
          <p:cNvPr id="9229" name="Rectangle 16"/>
          <p:cNvSpPr>
            <a:spLocks noChangeArrowheads="1"/>
          </p:cNvSpPr>
          <p:nvPr/>
        </p:nvSpPr>
        <p:spPr bwMode="auto">
          <a:xfrm>
            <a:off x="2400300"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graphicFrame>
        <p:nvGraphicFramePr>
          <p:cNvPr id="9218" name="Object 2"/>
          <p:cNvGraphicFramePr>
            <a:graphicFrameLocks noChangeAspect="1"/>
          </p:cNvGraphicFramePr>
          <p:nvPr/>
        </p:nvGraphicFramePr>
        <p:xfrm>
          <a:off x="-533400" y="3276600"/>
          <a:ext cx="9677400" cy="2036763"/>
        </p:xfrm>
        <a:graphic>
          <a:graphicData uri="http://schemas.openxmlformats.org/presentationml/2006/ole">
            <mc:AlternateContent xmlns:mc="http://schemas.openxmlformats.org/markup-compatibility/2006">
              <mc:Choice xmlns:v="urn:schemas-microsoft-com:vml" Requires="v">
                <p:oleObj spid="_x0000_s9233" r:id="rId3" imgW="4343400" imgH="914400" progId="Word.Picture.8">
                  <p:embed/>
                </p:oleObj>
              </mc:Choice>
              <mc:Fallback>
                <p:oleObj r:id="rId3" imgW="4343400" imgH="91440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276600"/>
                        <a:ext cx="96774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2F28DAB-2F82-49D6-A7B0-CAF9CDA1FD7E}" type="slidenum">
              <a:rPr lang="en-US" altLang="en-US" sz="1400"/>
              <a:pPr/>
              <a:t>78</a:t>
            </a:fld>
            <a:endParaRPr lang="en-US" altLang="en-US" sz="1400"/>
          </a:p>
        </p:txBody>
      </p:sp>
      <p:sp>
        <p:nvSpPr>
          <p:cNvPr id="87043" name="Rectangle 2"/>
          <p:cNvSpPr>
            <a:spLocks noGrp="1" noChangeArrowheads="1"/>
          </p:cNvSpPr>
          <p:nvPr>
            <p:ph type="title"/>
          </p:nvPr>
        </p:nvSpPr>
        <p:spPr>
          <a:xfrm>
            <a:off x="685800" y="0"/>
            <a:ext cx="7772400" cy="1428750"/>
          </a:xfrm>
          <a:noFill/>
        </p:spPr>
        <p:txBody>
          <a:bodyPr/>
          <a:lstStyle/>
          <a:p>
            <a:r>
              <a:rPr lang="en-US" altLang="en-US" smtClean="0"/>
              <a:t>Classes</a:t>
            </a:r>
            <a:endParaRPr lang="en-US" altLang="en-US" smtClean="0">
              <a:solidFill>
                <a:schemeClr val="tx1"/>
              </a:solidFill>
            </a:endParaRPr>
          </a:p>
        </p:txBody>
      </p:sp>
      <p:sp>
        <p:nvSpPr>
          <p:cNvPr id="87044" name="Rectangle 3"/>
          <p:cNvSpPr>
            <a:spLocks noGrp="1" noChangeArrowheads="1"/>
          </p:cNvSpPr>
          <p:nvPr>
            <p:ph type="body" idx="1"/>
          </p:nvPr>
        </p:nvSpPr>
        <p:spPr>
          <a:xfrm>
            <a:off x="152400" y="1371600"/>
            <a:ext cx="8991600" cy="5029200"/>
          </a:xfrm>
          <a:noFill/>
        </p:spPr>
        <p:txBody>
          <a:bodyPr/>
          <a:lstStyle/>
          <a:p>
            <a:pPr marL="0" indent="0">
              <a:buFont typeface="Monotype Sorts" pitchFamily="2" charset="2"/>
              <a:buNone/>
            </a:pPr>
            <a:r>
              <a:rPr lang="en-US" altLang="en-US" sz="3000" smtClean="0"/>
              <a:t>The class is the essential Java construct. A class is a template or blueprint for objects. To program in Java, you must understand classes and be able to write and use them. The mystery of the class will continue to be unveiled throughout this book. For now, though, understand that a program is defined by using one or more classes. </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DFD2D19-9EE6-4005-87F6-DB6DB2232D27}" type="slidenum">
              <a:rPr lang="en-US" altLang="en-US" sz="1400"/>
              <a:pPr/>
              <a:t>79</a:t>
            </a:fld>
            <a:endParaRPr lang="en-US" altLang="en-US" sz="1400"/>
          </a:p>
        </p:txBody>
      </p:sp>
      <p:sp>
        <p:nvSpPr>
          <p:cNvPr id="88067" name="Rectangle 2"/>
          <p:cNvSpPr>
            <a:spLocks noGrp="1" noChangeArrowheads="1"/>
          </p:cNvSpPr>
          <p:nvPr>
            <p:ph type="title"/>
          </p:nvPr>
        </p:nvSpPr>
        <p:spPr>
          <a:xfrm>
            <a:off x="685800" y="0"/>
            <a:ext cx="7772400" cy="1428750"/>
          </a:xfrm>
          <a:noFill/>
        </p:spPr>
        <p:txBody>
          <a:bodyPr/>
          <a:lstStyle/>
          <a:p>
            <a:r>
              <a:rPr lang="en-US" altLang="en-US" smtClean="0"/>
              <a:t>Methods</a:t>
            </a:r>
            <a:endParaRPr lang="en-US" altLang="en-US" smtClean="0">
              <a:solidFill>
                <a:schemeClr val="tx1"/>
              </a:solidFill>
            </a:endParaRPr>
          </a:p>
        </p:txBody>
      </p:sp>
      <p:sp>
        <p:nvSpPr>
          <p:cNvPr id="88068" name="Rectangle 3"/>
          <p:cNvSpPr>
            <a:spLocks noGrp="1" noChangeArrowheads="1"/>
          </p:cNvSpPr>
          <p:nvPr>
            <p:ph type="body" idx="1"/>
          </p:nvPr>
        </p:nvSpPr>
        <p:spPr>
          <a:xfrm>
            <a:off x="152400" y="1143000"/>
            <a:ext cx="8991600" cy="5486400"/>
          </a:xfrm>
          <a:noFill/>
        </p:spPr>
        <p:txBody>
          <a:bodyPr/>
          <a:lstStyle/>
          <a:p>
            <a:pPr marL="0" indent="0">
              <a:buFont typeface="Monotype Sorts" pitchFamily="2" charset="2"/>
              <a:buNone/>
            </a:pPr>
            <a:r>
              <a:rPr lang="en-US" altLang="en-US" sz="3000" smtClean="0"/>
              <a:t>What is System.out.println? It is a method: a collection of statements that performs a sequence of operations to display a message on the console. It can be used even without fully understanding the details of how it works. It is used by invoking a statement with a string argument. The string argument is enclosed within parentheses. In this case, the argument is "Welcome to Java!" You can call the same println method with a different argument to print a different message.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Steps in Program Development</a:t>
            </a:r>
          </a:p>
        </p:txBody>
      </p:sp>
      <p:sp>
        <p:nvSpPr>
          <p:cNvPr id="24579" name="Rectangle 3"/>
          <p:cNvSpPr>
            <a:spLocks noGrp="1" noChangeArrowheads="1"/>
          </p:cNvSpPr>
          <p:nvPr>
            <p:ph type="body" idx="1"/>
          </p:nvPr>
        </p:nvSpPr>
        <p:spPr/>
        <p:txBody>
          <a:bodyPr/>
          <a:lstStyle/>
          <a:p>
            <a:pPr marL="533400" indent="-533400" algn="just" eaLnBrk="1" hangingPunct="1">
              <a:buFontTx/>
              <a:buAutoNum type="arabicPeriod"/>
            </a:pPr>
            <a:r>
              <a:rPr lang="en-US" altLang="en-US" smtClean="0"/>
              <a:t>Define the problem into three separate components:</a:t>
            </a:r>
          </a:p>
          <a:p>
            <a:pPr marL="990600" lvl="1" indent="-533400" algn="just" eaLnBrk="1" hangingPunct="1"/>
            <a:r>
              <a:rPr lang="en-US" altLang="en-US" smtClean="0"/>
              <a:t>inputs</a:t>
            </a:r>
          </a:p>
          <a:p>
            <a:pPr marL="990600" lvl="1" indent="-533400" algn="just" eaLnBrk="1" hangingPunct="1"/>
            <a:r>
              <a:rPr lang="en-US" altLang="en-US" smtClean="0"/>
              <a:t>outputs</a:t>
            </a:r>
          </a:p>
          <a:p>
            <a:pPr marL="990600" lvl="1" indent="-533400" algn="just" eaLnBrk="1" hangingPunct="1"/>
            <a:r>
              <a:rPr lang="en-US" altLang="en-US" smtClean="0"/>
              <a:t>processing steps to produce required outputs.</a:t>
            </a:r>
          </a:p>
          <a:p>
            <a:pPr marL="990600" lvl="1" indent="-533400" eaLnBrk="1" hangingPunct="1"/>
            <a:endParaRPr lang="en-US" altLang="en-US" smtClean="0"/>
          </a:p>
        </p:txBody>
      </p:sp>
      <p:sp>
        <p:nvSpPr>
          <p:cNvPr id="2458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C235E7-BEBC-4AE2-91EE-C9FFEB6A827E}" type="slidenum">
              <a:rPr lang="en-US" altLang="en-US" sz="1400"/>
              <a:pPr/>
              <a:t>8</a:t>
            </a:fld>
            <a:endParaRPr lang="en-US" altLang="en-US" sz="140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540352B-43A9-428A-B0AB-21D3D025F2DA}" type="slidenum">
              <a:rPr lang="en-US" altLang="en-US" sz="1400"/>
              <a:pPr/>
              <a:t>80</a:t>
            </a:fld>
            <a:endParaRPr lang="en-US" altLang="en-US" sz="1400"/>
          </a:p>
        </p:txBody>
      </p:sp>
      <p:sp>
        <p:nvSpPr>
          <p:cNvPr id="89091" name="Rectangle 2"/>
          <p:cNvSpPr>
            <a:spLocks noGrp="1" noChangeArrowheads="1"/>
          </p:cNvSpPr>
          <p:nvPr>
            <p:ph type="title"/>
          </p:nvPr>
        </p:nvSpPr>
        <p:spPr>
          <a:xfrm>
            <a:off x="685800" y="0"/>
            <a:ext cx="7772400" cy="1428750"/>
          </a:xfrm>
          <a:noFill/>
        </p:spPr>
        <p:txBody>
          <a:bodyPr/>
          <a:lstStyle/>
          <a:p>
            <a:r>
              <a:rPr lang="en-US" altLang="en-US" smtClean="0"/>
              <a:t>main Method</a:t>
            </a:r>
            <a:endParaRPr lang="en-US" altLang="en-US" smtClean="0">
              <a:solidFill>
                <a:schemeClr val="tx1"/>
              </a:solidFill>
            </a:endParaRPr>
          </a:p>
        </p:txBody>
      </p:sp>
      <p:sp>
        <p:nvSpPr>
          <p:cNvPr id="89092" name="Rectangle 3"/>
          <p:cNvSpPr>
            <a:spLocks noGrp="1" noChangeArrowheads="1"/>
          </p:cNvSpPr>
          <p:nvPr>
            <p:ph type="body" idx="1"/>
          </p:nvPr>
        </p:nvSpPr>
        <p:spPr>
          <a:xfrm>
            <a:off x="152400" y="1143000"/>
            <a:ext cx="8991600" cy="5486400"/>
          </a:xfrm>
          <a:noFill/>
        </p:spPr>
        <p:txBody>
          <a:bodyPr/>
          <a:lstStyle/>
          <a:p>
            <a:pPr marL="0" indent="0">
              <a:buFont typeface="Monotype Sorts" pitchFamily="2" charset="2"/>
              <a:buNone/>
            </a:pPr>
            <a:r>
              <a:rPr lang="en-US" altLang="en-US" sz="3000" smtClean="0"/>
              <a:t>The main method provides the control of program flow. The Java interpreter executes the application by invoking the main method. </a:t>
            </a:r>
          </a:p>
          <a:p>
            <a:pPr marL="0" indent="0">
              <a:buFont typeface="Monotype Sorts" pitchFamily="2" charset="2"/>
              <a:buNone/>
            </a:pPr>
            <a:r>
              <a:rPr lang="en-US" altLang="en-US" sz="3000" smtClean="0"/>
              <a:t> </a:t>
            </a:r>
          </a:p>
          <a:p>
            <a:pPr marL="0" indent="0">
              <a:buFont typeface="Monotype Sorts" pitchFamily="2" charset="2"/>
              <a:buNone/>
            </a:pPr>
            <a:r>
              <a:rPr lang="en-US" altLang="en-US" sz="3000" smtClean="0"/>
              <a:t>The main method looks like this:</a:t>
            </a:r>
          </a:p>
          <a:p>
            <a:pPr marL="0" indent="0" algn="just">
              <a:buFont typeface="Monotype Sorts" pitchFamily="2" charset="2"/>
              <a:buNone/>
            </a:pPr>
            <a:r>
              <a:rPr lang="en-US" altLang="en-US" sz="3600" smtClean="0">
                <a:solidFill>
                  <a:schemeClr val="tx2"/>
                </a:solidFill>
                <a:latin typeface="Courier" charset="0"/>
                <a:cs typeface="Times New Roman" panose="02020603050405020304" pitchFamily="18" charset="0"/>
              </a:rPr>
              <a:t> </a:t>
            </a:r>
            <a:endParaRPr lang="en-US" altLang="en-US" sz="3600" smtClean="0">
              <a:solidFill>
                <a:schemeClr val="tx2"/>
              </a:solidFill>
              <a:latin typeface="Book Antiqua" panose="02040602050305030304" pitchFamily="18" charset="0"/>
              <a:cs typeface="Times New Roman" panose="02020603050405020304" pitchFamily="18" charset="0"/>
            </a:endParaRPr>
          </a:p>
          <a:p>
            <a:pPr marL="0" indent="0">
              <a:buFont typeface="Monotype Sorts" pitchFamily="2" charset="2"/>
              <a:buNone/>
            </a:pPr>
            <a:r>
              <a:rPr lang="en-US" altLang="en-US" sz="3000" smtClean="0"/>
              <a:t>public static void main(String[] args) {</a:t>
            </a:r>
          </a:p>
          <a:p>
            <a:pPr marL="0" indent="0">
              <a:buFont typeface="Monotype Sorts" pitchFamily="2" charset="2"/>
              <a:buNone/>
            </a:pPr>
            <a:r>
              <a:rPr lang="en-US" altLang="en-US" sz="3000" smtClean="0"/>
              <a:t>  // Statements;</a:t>
            </a:r>
          </a:p>
          <a:p>
            <a:pPr marL="0" indent="0">
              <a:buFont typeface="Monotype Sorts" pitchFamily="2" charset="2"/>
              <a:buNone/>
            </a:pPr>
            <a:r>
              <a:rPr lang="en-US" altLang="en-US" sz="3000" smtClean="0"/>
              <a:t>}</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C440C02-21B7-47B9-ABD6-E0060EA41841}" type="slidenum">
              <a:rPr lang="en-US" altLang="en-US" sz="1400"/>
              <a:pPr/>
              <a:t>81</a:t>
            </a:fld>
            <a:endParaRPr lang="en-US" altLang="en-US" sz="1400"/>
          </a:p>
        </p:txBody>
      </p:sp>
      <p:sp>
        <p:nvSpPr>
          <p:cNvPr id="90115" name="Rectangle 2"/>
          <p:cNvSpPr>
            <a:spLocks noGrp="1" noChangeArrowheads="1"/>
          </p:cNvSpPr>
          <p:nvPr>
            <p:ph type="title"/>
          </p:nvPr>
        </p:nvSpPr>
        <p:spPr>
          <a:xfrm>
            <a:off x="685800" y="0"/>
            <a:ext cx="7772400" cy="1428750"/>
          </a:xfrm>
          <a:noFill/>
        </p:spPr>
        <p:txBody>
          <a:bodyPr/>
          <a:lstStyle/>
          <a:p>
            <a:r>
              <a:rPr lang="en-US" altLang="en-US" smtClean="0"/>
              <a:t>Displaying Text in a Message Dialog Box</a:t>
            </a:r>
            <a:endParaRPr lang="en-US" altLang="en-US" smtClean="0">
              <a:solidFill>
                <a:schemeClr val="tx1"/>
              </a:solidFill>
            </a:endParaRPr>
          </a:p>
        </p:txBody>
      </p:sp>
      <p:sp>
        <p:nvSpPr>
          <p:cNvPr id="90116" name="Rectangle 3"/>
          <p:cNvSpPr>
            <a:spLocks noGrp="1" noChangeArrowheads="1"/>
          </p:cNvSpPr>
          <p:nvPr>
            <p:ph type="body" idx="1"/>
          </p:nvPr>
        </p:nvSpPr>
        <p:spPr>
          <a:xfrm>
            <a:off x="457200" y="1600200"/>
            <a:ext cx="8305800" cy="3962400"/>
          </a:xfrm>
          <a:noFill/>
        </p:spPr>
        <p:txBody>
          <a:bodyPr/>
          <a:lstStyle/>
          <a:p>
            <a:pPr marL="0" indent="0">
              <a:buFont typeface="Monotype Sorts" pitchFamily="2" charset="2"/>
              <a:buNone/>
            </a:pPr>
            <a:r>
              <a:rPr lang="en-US" altLang="en-US" sz="3000" smtClean="0"/>
              <a:t>you can use the showMessageDialog method in the JOptionPane class. JOptionPane is one of the many predefined classes in the Java system, which can be reused rather than “reinventing the wheel.” </a:t>
            </a:r>
          </a:p>
        </p:txBody>
      </p:sp>
      <p:sp>
        <p:nvSpPr>
          <p:cNvPr id="90117" name="AutoShape 9">
            <a:hlinkClick r:id="rId3" action="ppaction://program" highlightClick="1"/>
          </p:cNvPr>
          <p:cNvSpPr>
            <a:spLocks noChangeArrowheads="1"/>
          </p:cNvSpPr>
          <p:nvPr/>
        </p:nvSpPr>
        <p:spPr bwMode="auto">
          <a:xfrm>
            <a:off x="609600" y="5181600"/>
            <a:ext cx="1143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
        <p:nvSpPr>
          <p:cNvPr id="110602" name="AutoShape 10">
            <a:hlinkClick r:id="" action="ppaction://noaction" highlightClick="1"/>
          </p:cNvPr>
          <p:cNvSpPr>
            <a:spLocks noChangeArrowheads="1"/>
          </p:cNvSpPr>
          <p:nvPr/>
        </p:nvSpPr>
        <p:spPr bwMode="auto">
          <a:xfrm>
            <a:off x="609600" y="4419600"/>
            <a:ext cx="4572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4" action="ppaction://program"/>
              </a:rPr>
              <a:t>WelcomeInMessageDialogBox</a:t>
            </a:r>
            <a:endParaRPr lang="en-US">
              <a:solidFill>
                <a:schemeClr val="accent1"/>
              </a:solidFill>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11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947005-3AEE-4658-857D-B11366A78EC3}" type="slidenum">
              <a:rPr lang="en-US" altLang="en-US" sz="1400"/>
              <a:pPr/>
              <a:t>82</a:t>
            </a:fld>
            <a:endParaRPr lang="en-US" altLang="en-US" sz="1400"/>
          </a:p>
        </p:txBody>
      </p:sp>
      <p:sp>
        <p:nvSpPr>
          <p:cNvPr id="91139" name="Rectangle 2"/>
          <p:cNvSpPr>
            <a:spLocks noGrp="1" noChangeArrowheads="1"/>
          </p:cNvSpPr>
          <p:nvPr>
            <p:ph type="title"/>
          </p:nvPr>
        </p:nvSpPr>
        <p:spPr>
          <a:xfrm>
            <a:off x="685800" y="0"/>
            <a:ext cx="7772400" cy="1428750"/>
          </a:xfrm>
          <a:noFill/>
        </p:spPr>
        <p:txBody>
          <a:bodyPr/>
          <a:lstStyle/>
          <a:p>
            <a:r>
              <a:rPr lang="en-US" altLang="en-US" smtClean="0"/>
              <a:t>The showMessageDialog Method </a:t>
            </a:r>
          </a:p>
        </p:txBody>
      </p:sp>
      <p:sp>
        <p:nvSpPr>
          <p:cNvPr id="91140" name="Rectangle 3"/>
          <p:cNvSpPr>
            <a:spLocks noGrp="1" noChangeArrowheads="1"/>
          </p:cNvSpPr>
          <p:nvPr>
            <p:ph type="body" idx="1"/>
          </p:nvPr>
        </p:nvSpPr>
        <p:spPr>
          <a:xfrm>
            <a:off x="457200" y="1295400"/>
            <a:ext cx="8229600" cy="2057400"/>
          </a:xfrm>
          <a:noFill/>
        </p:spPr>
        <p:txBody>
          <a:bodyPr/>
          <a:lstStyle/>
          <a:p>
            <a:pPr marL="0" indent="0">
              <a:lnSpc>
                <a:spcPct val="90000"/>
              </a:lnSpc>
              <a:buFont typeface="Monotype Sorts" pitchFamily="2" charset="2"/>
              <a:buNone/>
            </a:pPr>
            <a:r>
              <a:rPr lang="en-US" altLang="en-US" sz="3000" smtClean="0"/>
              <a:t>JOptionPane.showMessageDialog(null, </a:t>
            </a:r>
          </a:p>
          <a:p>
            <a:pPr marL="0" indent="0">
              <a:lnSpc>
                <a:spcPct val="90000"/>
              </a:lnSpc>
              <a:buFont typeface="Monotype Sorts" pitchFamily="2" charset="2"/>
              <a:buNone/>
            </a:pPr>
            <a:r>
              <a:rPr lang="en-US" altLang="en-US" sz="3000" smtClean="0"/>
              <a:t>  "Welcome to Java!",</a:t>
            </a:r>
          </a:p>
          <a:p>
            <a:pPr marL="0" indent="0">
              <a:lnSpc>
                <a:spcPct val="90000"/>
              </a:lnSpc>
              <a:buFont typeface="Monotype Sorts" pitchFamily="2" charset="2"/>
              <a:buNone/>
            </a:pPr>
            <a:r>
              <a:rPr lang="en-US" altLang="en-US" sz="3000" smtClean="0"/>
              <a:t>  "Display Message",    </a:t>
            </a:r>
          </a:p>
          <a:p>
            <a:pPr marL="0" indent="0">
              <a:lnSpc>
                <a:spcPct val="90000"/>
              </a:lnSpc>
              <a:buFont typeface="Monotype Sorts" pitchFamily="2" charset="2"/>
              <a:buNone/>
            </a:pPr>
            <a:r>
              <a:rPr lang="en-US" altLang="en-US" sz="3000" smtClean="0"/>
              <a:t>  JOptionPane.INFORMATION_MESSAGE);</a:t>
            </a:r>
          </a:p>
        </p:txBody>
      </p:sp>
      <p:sp>
        <p:nvSpPr>
          <p:cNvPr id="91141" name="Rectangle 7"/>
          <p:cNvSpPr>
            <a:spLocks noChangeArrowheads="1"/>
          </p:cNvSpPr>
          <p:nvPr/>
        </p:nvSpPr>
        <p:spPr bwMode="auto">
          <a:xfrm>
            <a:off x="3543300" y="2617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pic>
        <p:nvPicPr>
          <p:cNvPr id="911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581400"/>
            <a:ext cx="3705225"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81" name="Line 9"/>
          <p:cNvSpPr>
            <a:spLocks noChangeShapeType="1"/>
          </p:cNvSpPr>
          <p:nvPr/>
        </p:nvSpPr>
        <p:spPr bwMode="auto">
          <a:xfrm>
            <a:off x="1752600" y="2133600"/>
            <a:ext cx="1905000" cy="2286000"/>
          </a:xfrm>
          <a:prstGeom prst="line">
            <a:avLst/>
          </a:prstGeom>
          <a:noFill/>
          <a:ln w="28575">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GB"/>
          </a:p>
        </p:txBody>
      </p:sp>
      <p:sp>
        <p:nvSpPr>
          <p:cNvPr id="131082" name="Line 10"/>
          <p:cNvSpPr>
            <a:spLocks noChangeShapeType="1"/>
          </p:cNvSpPr>
          <p:nvPr/>
        </p:nvSpPr>
        <p:spPr bwMode="auto">
          <a:xfrm>
            <a:off x="2743200" y="2743200"/>
            <a:ext cx="914400" cy="990600"/>
          </a:xfrm>
          <a:prstGeom prst="line">
            <a:avLst/>
          </a:prstGeom>
          <a:noFill/>
          <a:ln w="28575">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GB"/>
          </a:p>
        </p:txBody>
      </p:sp>
      <p:sp>
        <p:nvSpPr>
          <p:cNvPr id="131083" name="Line 11"/>
          <p:cNvSpPr>
            <a:spLocks noChangeShapeType="1"/>
          </p:cNvSpPr>
          <p:nvPr/>
        </p:nvSpPr>
        <p:spPr bwMode="auto">
          <a:xfrm flipH="1">
            <a:off x="3048000" y="3200400"/>
            <a:ext cx="2514600" cy="1295400"/>
          </a:xfrm>
          <a:prstGeom prst="line">
            <a:avLst/>
          </a:prstGeom>
          <a:noFill/>
          <a:ln w="28575">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081"/>
                                        </p:tgtEl>
                                        <p:attrNameLst>
                                          <p:attrName>style.visibility</p:attrName>
                                        </p:attrNameLst>
                                      </p:cBhvr>
                                      <p:to>
                                        <p:strVal val="visible"/>
                                      </p:to>
                                    </p:set>
                                    <p:anim calcmode="lin" valueType="num">
                                      <p:cBhvr additive="base">
                                        <p:cTn id="7" dur="500" fill="hold"/>
                                        <p:tgtEl>
                                          <p:spTgt spid="131081"/>
                                        </p:tgtEl>
                                        <p:attrNameLst>
                                          <p:attrName>ppt_x</p:attrName>
                                        </p:attrNameLst>
                                      </p:cBhvr>
                                      <p:tavLst>
                                        <p:tav tm="0">
                                          <p:val>
                                            <p:strVal val="0-#ppt_w/2"/>
                                          </p:val>
                                        </p:tav>
                                        <p:tav tm="100000">
                                          <p:val>
                                            <p:strVal val="#ppt_x"/>
                                          </p:val>
                                        </p:tav>
                                      </p:tavLst>
                                    </p:anim>
                                    <p:anim calcmode="lin" valueType="num">
                                      <p:cBhvr additive="base">
                                        <p:cTn id="8" dur="500" fill="hold"/>
                                        <p:tgtEl>
                                          <p:spTgt spid="13108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1082"/>
                                        </p:tgtEl>
                                        <p:attrNameLst>
                                          <p:attrName>style.visibility</p:attrName>
                                        </p:attrNameLst>
                                      </p:cBhvr>
                                      <p:to>
                                        <p:strVal val="visible"/>
                                      </p:to>
                                    </p:set>
                                    <p:anim calcmode="lin" valueType="num">
                                      <p:cBhvr additive="base">
                                        <p:cTn id="13" dur="500" fill="hold"/>
                                        <p:tgtEl>
                                          <p:spTgt spid="131082"/>
                                        </p:tgtEl>
                                        <p:attrNameLst>
                                          <p:attrName>ppt_x</p:attrName>
                                        </p:attrNameLst>
                                      </p:cBhvr>
                                      <p:tavLst>
                                        <p:tav tm="0">
                                          <p:val>
                                            <p:strVal val="0-#ppt_w/2"/>
                                          </p:val>
                                        </p:tav>
                                        <p:tav tm="100000">
                                          <p:val>
                                            <p:strVal val="#ppt_x"/>
                                          </p:val>
                                        </p:tav>
                                      </p:tavLst>
                                    </p:anim>
                                    <p:anim calcmode="lin" valueType="num">
                                      <p:cBhvr additive="base">
                                        <p:cTn id="14" dur="500" fill="hold"/>
                                        <p:tgtEl>
                                          <p:spTgt spid="13108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1083"/>
                                        </p:tgtEl>
                                        <p:attrNameLst>
                                          <p:attrName>style.visibility</p:attrName>
                                        </p:attrNameLst>
                                      </p:cBhvr>
                                      <p:to>
                                        <p:strVal val="visible"/>
                                      </p:to>
                                    </p:set>
                                    <p:anim calcmode="lin" valueType="num">
                                      <p:cBhvr additive="base">
                                        <p:cTn id="19" dur="500" fill="hold"/>
                                        <p:tgtEl>
                                          <p:spTgt spid="131083"/>
                                        </p:tgtEl>
                                        <p:attrNameLst>
                                          <p:attrName>ppt_x</p:attrName>
                                        </p:attrNameLst>
                                      </p:cBhvr>
                                      <p:tavLst>
                                        <p:tav tm="0">
                                          <p:val>
                                            <p:strVal val="0-#ppt_w/2"/>
                                          </p:val>
                                        </p:tav>
                                        <p:tav tm="100000">
                                          <p:val>
                                            <p:strVal val="#ppt_x"/>
                                          </p:val>
                                        </p:tav>
                                      </p:tavLst>
                                    </p:anim>
                                    <p:anim calcmode="lin" valueType="num">
                                      <p:cBhvr additive="base">
                                        <p:cTn id="20" dur="500" fill="hold"/>
                                        <p:tgtEl>
                                          <p:spTgt spid="1310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1" grpId="0" animBg="1"/>
      <p:bldP spid="131082" grpId="0" animBg="1"/>
      <p:bldP spid="131083"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B4CE7F-C380-45F3-9FA7-2D0505350F0D}" type="slidenum">
              <a:rPr lang="en-US" altLang="en-US" sz="1400"/>
              <a:pPr/>
              <a:t>83</a:t>
            </a:fld>
            <a:endParaRPr lang="en-US" altLang="en-US" sz="1400"/>
          </a:p>
        </p:txBody>
      </p:sp>
      <p:sp>
        <p:nvSpPr>
          <p:cNvPr id="92163" name="Rectangle 2"/>
          <p:cNvSpPr>
            <a:spLocks noGrp="1" noChangeArrowheads="1"/>
          </p:cNvSpPr>
          <p:nvPr>
            <p:ph type="title"/>
          </p:nvPr>
        </p:nvSpPr>
        <p:spPr>
          <a:xfrm>
            <a:off x="685800" y="228600"/>
            <a:ext cx="7772400" cy="609600"/>
          </a:xfrm>
          <a:noFill/>
        </p:spPr>
        <p:txBody>
          <a:bodyPr/>
          <a:lstStyle/>
          <a:p>
            <a:r>
              <a:rPr lang="en-US" altLang="en-US" smtClean="0"/>
              <a:t>Two Ways to Invoke the Method</a:t>
            </a:r>
          </a:p>
        </p:txBody>
      </p:sp>
      <p:sp>
        <p:nvSpPr>
          <p:cNvPr id="92164" name="Rectangle 3"/>
          <p:cNvSpPr>
            <a:spLocks noGrp="1" noChangeArrowheads="1"/>
          </p:cNvSpPr>
          <p:nvPr>
            <p:ph type="body" idx="1"/>
          </p:nvPr>
        </p:nvSpPr>
        <p:spPr>
          <a:xfrm>
            <a:off x="228600" y="990600"/>
            <a:ext cx="8686800" cy="5562600"/>
          </a:xfrm>
          <a:noFill/>
        </p:spPr>
        <p:txBody>
          <a:bodyPr/>
          <a:lstStyle/>
          <a:p>
            <a:pPr marL="0" indent="0">
              <a:buFont typeface="Monotype Sorts" pitchFamily="2" charset="2"/>
              <a:buNone/>
            </a:pPr>
            <a:r>
              <a:rPr lang="en-US" altLang="en-US" sz="3000" smtClean="0"/>
              <a:t>There are several ways to use the showMessageDialog method. For the time being, all you need to know are two ways to invoke it.</a:t>
            </a:r>
          </a:p>
          <a:p>
            <a:pPr marL="0" indent="0">
              <a:buFont typeface="Monotype Sorts" pitchFamily="2" charset="2"/>
              <a:buNone/>
            </a:pPr>
            <a:r>
              <a:rPr lang="en-US" altLang="en-US" sz="3000" smtClean="0"/>
              <a:t>One is to use a statement as shown in the example:</a:t>
            </a:r>
          </a:p>
          <a:p>
            <a:pPr lvl="1">
              <a:buFontTx/>
              <a:buNone/>
            </a:pPr>
            <a:r>
              <a:rPr lang="en-US" altLang="en-US" sz="2600" smtClean="0">
                <a:solidFill>
                  <a:srgbClr val="FF7C80"/>
                </a:solidFill>
              </a:rPr>
              <a:t>JOptionPane.showMessageDialog(null, x, </a:t>
            </a:r>
          </a:p>
          <a:p>
            <a:pPr lvl="1">
              <a:buFontTx/>
              <a:buNone/>
            </a:pPr>
            <a:r>
              <a:rPr lang="en-US" altLang="en-US" sz="2600" smtClean="0">
                <a:solidFill>
                  <a:srgbClr val="FF7C80"/>
                </a:solidFill>
              </a:rPr>
              <a:t>  y, JOptionPane.INFORMATION_MESSAGE);</a:t>
            </a:r>
          </a:p>
          <a:p>
            <a:pPr marL="0" indent="0">
              <a:buFont typeface="Monotype Sorts" pitchFamily="2" charset="2"/>
              <a:buNone/>
            </a:pPr>
            <a:r>
              <a:rPr lang="en-US" altLang="en-US" sz="3000" smtClean="0"/>
              <a:t>where x is a string for the text to be displayed, and y is a string for the title of the message dialog box.</a:t>
            </a:r>
          </a:p>
          <a:p>
            <a:pPr marL="0" indent="0">
              <a:buFont typeface="Monotype Sorts" pitchFamily="2" charset="2"/>
              <a:buNone/>
            </a:pPr>
            <a:r>
              <a:rPr lang="en-US" altLang="en-US" sz="3000" smtClean="0"/>
              <a:t>The other is to use a statement like this:</a:t>
            </a:r>
          </a:p>
          <a:p>
            <a:pPr lvl="1">
              <a:buFontTx/>
              <a:buNone/>
            </a:pPr>
            <a:r>
              <a:rPr lang="en-US" altLang="en-US" sz="2600" smtClean="0">
                <a:solidFill>
                  <a:srgbClr val="FF7C80"/>
                </a:solidFill>
              </a:rPr>
              <a:t>JOptionPane.showMessageDialog(null, x);</a:t>
            </a:r>
          </a:p>
          <a:p>
            <a:pPr marL="0" indent="0">
              <a:buFont typeface="Monotype Sorts" pitchFamily="2" charset="2"/>
              <a:buNone/>
            </a:pPr>
            <a:r>
              <a:rPr lang="en-US" altLang="en-US" sz="3000" smtClean="0"/>
              <a:t>where x is a string for the text to be displayed.</a:t>
            </a:r>
          </a:p>
        </p:txBody>
      </p:sp>
      <p:sp>
        <p:nvSpPr>
          <p:cNvPr id="92165" name="Rectangle 4"/>
          <p:cNvSpPr>
            <a:spLocks noChangeArrowheads="1"/>
          </p:cNvSpPr>
          <p:nvPr/>
        </p:nvSpPr>
        <p:spPr bwMode="auto">
          <a:xfrm>
            <a:off x="3543300" y="2617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685800" y="1752600"/>
            <a:ext cx="7772400" cy="4687888"/>
          </a:xfrm>
        </p:spPr>
        <p:txBody>
          <a:bodyPr/>
          <a:lstStyle/>
          <a:p>
            <a:pPr marL="533400" indent="-533400" algn="just" eaLnBrk="1" hangingPunct="1">
              <a:lnSpc>
                <a:spcPct val="90000"/>
              </a:lnSpc>
              <a:buFontTx/>
              <a:buAutoNum type="arabicPeriod" startAt="2"/>
            </a:pPr>
            <a:r>
              <a:rPr lang="en-US" altLang="en-US" smtClean="0"/>
              <a:t>Outline the solution.</a:t>
            </a:r>
          </a:p>
          <a:p>
            <a:pPr marL="990600" lvl="1" indent="-533400" algn="just" eaLnBrk="1" hangingPunct="1">
              <a:lnSpc>
                <a:spcPct val="90000"/>
              </a:lnSpc>
            </a:pPr>
            <a:r>
              <a:rPr lang="en-US" altLang="en-US" smtClean="0"/>
              <a:t>Decompose the problem to smaller steps.</a:t>
            </a:r>
          </a:p>
          <a:p>
            <a:pPr marL="990600" lvl="1" indent="-533400" algn="just" eaLnBrk="1" hangingPunct="1">
              <a:lnSpc>
                <a:spcPct val="90000"/>
              </a:lnSpc>
            </a:pPr>
            <a:r>
              <a:rPr lang="en-US" altLang="en-US" smtClean="0"/>
              <a:t>Establish a solution outline.</a:t>
            </a:r>
          </a:p>
          <a:p>
            <a:pPr marL="990600" lvl="1" indent="-533400" algn="just" eaLnBrk="1" hangingPunct="1">
              <a:lnSpc>
                <a:spcPct val="90000"/>
              </a:lnSpc>
              <a:buFontTx/>
              <a:buNone/>
            </a:pPr>
            <a:endParaRPr lang="en-US" altLang="en-US" smtClean="0"/>
          </a:p>
          <a:p>
            <a:pPr marL="533400" indent="-533400" algn="just" eaLnBrk="1" hangingPunct="1">
              <a:buFontTx/>
              <a:buAutoNum type="arabicPeriod" startAt="3"/>
            </a:pPr>
            <a:r>
              <a:rPr lang="en-US" altLang="en-US" smtClean="0"/>
              <a:t>Develop the outline into an algorithm.</a:t>
            </a:r>
          </a:p>
          <a:p>
            <a:pPr marL="990600" lvl="1" indent="-533400" algn="just" eaLnBrk="1" hangingPunct="1"/>
            <a:r>
              <a:rPr lang="en-US" altLang="en-US" smtClean="0"/>
              <a:t>The solution outline is now expanded into an </a:t>
            </a:r>
            <a:r>
              <a:rPr lang="en-US" altLang="en-US" smtClean="0">
                <a:solidFill>
                  <a:srgbClr val="01BCE7"/>
                </a:solidFill>
              </a:rPr>
              <a:t>algorithm.</a:t>
            </a:r>
          </a:p>
          <a:p>
            <a:pPr marL="990600" lvl="1" indent="-533400" algn="just" eaLnBrk="1" hangingPunct="1">
              <a:lnSpc>
                <a:spcPct val="90000"/>
              </a:lnSpc>
              <a:buFontTx/>
              <a:buNone/>
            </a:pPr>
            <a:endParaRPr lang="en-US" altLang="en-US" smtClean="0"/>
          </a:p>
        </p:txBody>
      </p:sp>
      <p:sp>
        <p:nvSpPr>
          <p:cNvPr id="256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76C521F-E599-44BA-A951-DC4527BB7B9B}" type="slidenum">
              <a:rPr lang="en-US" altLang="en-US" sz="1400"/>
              <a:pPr/>
              <a:t>9</a:t>
            </a:fld>
            <a:endParaRPr lang="en-US" altLang="en-US" sz="1400"/>
          </a:p>
        </p:txBody>
      </p:sp>
      <p:sp>
        <p:nvSpPr>
          <p:cNvPr id="25604" name="Rectangle 2"/>
          <p:cNvSpPr>
            <a:spLocks noGrp="1" noChangeArrowheads="1"/>
          </p:cNvSpPr>
          <p:nvPr>
            <p:ph type="title"/>
          </p:nvPr>
        </p:nvSpPr>
        <p:spPr/>
        <p:txBody>
          <a:bodyPr/>
          <a:lstStyle/>
          <a:p>
            <a:pPr eaLnBrk="1" hangingPunct="1"/>
            <a:r>
              <a:rPr lang="en-US" altLang="en-US" smtClean="0"/>
              <a:t>Steps in Program Development</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6696</TotalTime>
  <Words>3742</Words>
  <Application>Microsoft Office PowerPoint</Application>
  <PresentationFormat>On-screen Show (4:3)</PresentationFormat>
  <Paragraphs>747</Paragraphs>
  <Slides>83</Slides>
  <Notes>30</Notes>
  <HiddenSlides>0</HiddenSlides>
  <MMClips>0</MMClips>
  <ScaleCrop>false</ScaleCrop>
  <HeadingPairs>
    <vt:vector size="10" baseType="variant">
      <vt:variant>
        <vt:lpstr>Fonts Used</vt:lpstr>
      </vt:variant>
      <vt:variant>
        <vt:i4>11</vt:i4>
      </vt:variant>
      <vt:variant>
        <vt:lpstr>Theme</vt:lpstr>
      </vt:variant>
      <vt:variant>
        <vt:i4>1</vt:i4>
      </vt:variant>
      <vt:variant>
        <vt:lpstr>Embedded OLE Servers</vt:lpstr>
      </vt:variant>
      <vt:variant>
        <vt:i4>4</vt:i4>
      </vt:variant>
      <vt:variant>
        <vt:lpstr>Slide Titles</vt:lpstr>
      </vt:variant>
      <vt:variant>
        <vt:i4>83</vt:i4>
      </vt:variant>
      <vt:variant>
        <vt:lpstr>Custom Shows</vt:lpstr>
      </vt:variant>
      <vt:variant>
        <vt:i4>1</vt:i4>
      </vt:variant>
    </vt:vector>
  </HeadingPairs>
  <TitlesOfParts>
    <vt:vector size="100" baseType="lpstr">
      <vt:lpstr>Arial</vt:lpstr>
      <vt:lpstr>Book Antiqua</vt:lpstr>
      <vt:lpstr>Courier</vt:lpstr>
      <vt:lpstr>Courier New</vt:lpstr>
      <vt:lpstr>Forte</vt:lpstr>
      <vt:lpstr>Monotype Sorts</vt:lpstr>
      <vt:lpstr>Palatino</vt:lpstr>
      <vt:lpstr>Symbol</vt:lpstr>
      <vt:lpstr>Times New Roman</vt:lpstr>
      <vt:lpstr>TimesNewRomanPSMT</vt:lpstr>
      <vt:lpstr>Wingdings</vt:lpstr>
      <vt:lpstr>International</vt:lpstr>
      <vt:lpstr>Equation</vt:lpstr>
      <vt:lpstr>Microsoft Word Picture</vt:lpstr>
      <vt:lpstr>Picture</vt:lpstr>
      <vt:lpstr>Bitmap Image</vt:lpstr>
      <vt:lpstr>Introduction to Program Design &amp; Problem-Solving Techniques, Programs, and Java</vt:lpstr>
      <vt:lpstr>Objectives</vt:lpstr>
      <vt:lpstr>Program Design &amp; Problem-Solving Techniques</vt:lpstr>
      <vt:lpstr>How Do We Write a Program?</vt:lpstr>
      <vt:lpstr>Problem-Solving Phase</vt:lpstr>
      <vt:lpstr>Implementation Phase</vt:lpstr>
      <vt:lpstr>PowerPoint Presentation</vt:lpstr>
      <vt:lpstr>Steps in Program Development</vt:lpstr>
      <vt:lpstr>Steps in Program Development</vt:lpstr>
      <vt:lpstr>Steps in Program Development</vt:lpstr>
      <vt:lpstr>Steps in Program Development</vt:lpstr>
      <vt:lpstr>PowerPoint Presentation</vt:lpstr>
      <vt:lpstr>PowerPoint Presentation</vt:lpstr>
      <vt:lpstr>Pseudocode &amp; Algorithm</vt:lpstr>
      <vt:lpstr>Pseudocode &amp; Algorithm</vt:lpstr>
      <vt:lpstr>Pseudocode &amp; Algorithm</vt:lpstr>
      <vt:lpstr>Flowchart</vt:lpstr>
      <vt:lpstr>Flowchart Symbols </vt:lpstr>
      <vt:lpstr>Example 1</vt:lpstr>
      <vt:lpstr>Example 1</vt:lpstr>
      <vt:lpstr>Example 2 </vt:lpstr>
      <vt:lpstr>Example 2</vt:lpstr>
      <vt:lpstr>Example 3 </vt:lpstr>
      <vt:lpstr>Example 3</vt:lpstr>
      <vt:lpstr>Example 3</vt:lpstr>
      <vt:lpstr>Decision Structures </vt:lpstr>
      <vt:lpstr>Decision Structures</vt:lpstr>
      <vt:lpstr>IF–THEN–ELSE STRUCTURE </vt:lpstr>
      <vt:lpstr>IF–THEN–ELSE STRUCTURE</vt:lpstr>
      <vt:lpstr>Relational Operators</vt:lpstr>
      <vt:lpstr>Example 4 </vt:lpstr>
      <vt:lpstr>Example 4 </vt:lpstr>
      <vt:lpstr>Programming Languages</vt:lpstr>
      <vt:lpstr>Programming Languages</vt:lpstr>
      <vt:lpstr>Programming Languages</vt:lpstr>
      <vt:lpstr>Popular High-Level Languages</vt:lpstr>
      <vt:lpstr>Compiling Source Code</vt:lpstr>
      <vt:lpstr>Why Java?</vt:lpstr>
      <vt:lpstr>Java, Web, and Beyond</vt:lpstr>
      <vt:lpstr>Examples of Java’s Versatility (Applets)</vt:lpstr>
      <vt:lpstr>PDA and Cell Phone</vt:lpstr>
      <vt:lpstr>Java’s History</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JDK Versions</vt:lpstr>
      <vt:lpstr>JDK Editions</vt:lpstr>
      <vt:lpstr>Popular Java IDEs</vt:lpstr>
      <vt:lpstr>A Simple Java Program</vt:lpstr>
      <vt:lpstr>Creating and Editing Using NotePad</vt:lpstr>
      <vt:lpstr>Creating and Editing Using WordPad</vt:lpstr>
      <vt:lpstr>Creating, Compiling, and Running Programs</vt:lpstr>
      <vt:lpstr>Compiling Java Source Code</vt:lpstr>
      <vt:lpstr>Trace a Program Execution</vt:lpstr>
      <vt:lpstr>Trace a Program Execution</vt:lpstr>
      <vt:lpstr>Trace a Program Execution</vt:lpstr>
      <vt:lpstr>Two More Simple Examples</vt:lpstr>
      <vt:lpstr>Supplements on the Companion Website</vt:lpstr>
      <vt:lpstr>Compiling and Running Java from the Command Window</vt:lpstr>
      <vt:lpstr>Compiling and Running Java from TextPad</vt:lpstr>
      <vt:lpstr>Compiling and Running Java from JBuilder</vt:lpstr>
      <vt:lpstr>Compiling and Running Java from NetBeans</vt:lpstr>
      <vt:lpstr>Anatomy of a Java Program</vt:lpstr>
      <vt:lpstr>Comments</vt:lpstr>
      <vt:lpstr>Reserved Words</vt:lpstr>
      <vt:lpstr>Modifiers</vt:lpstr>
      <vt:lpstr>Statements</vt:lpstr>
      <vt:lpstr>Blocks</vt:lpstr>
      <vt:lpstr>Classes</vt:lpstr>
      <vt:lpstr>Methods</vt:lpstr>
      <vt:lpstr>main Method</vt:lpstr>
      <vt:lpstr>Displaying Text in a Message Dialog Box</vt:lpstr>
      <vt:lpstr>The showMessageDialog Method </vt:lpstr>
      <vt:lpstr>Two Ways to Invoke the Method</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Gunavathi a/p Duraisamy</cp:lastModifiedBy>
  <cp:revision>218</cp:revision>
  <cp:lastPrinted>1998-02-24T16:19:51Z</cp:lastPrinted>
  <dcterms:created xsi:type="dcterms:W3CDTF">1995-06-10T17:31:50Z</dcterms:created>
  <dcterms:modified xsi:type="dcterms:W3CDTF">2019-05-27T01:21:50Z</dcterms:modified>
</cp:coreProperties>
</file>