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61D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61D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61D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69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69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650240"/>
            <a:ext cx="82550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61D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912" y="1509712"/>
            <a:ext cx="8272780" cy="416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601879"/>
            <a:ext cx="124904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2100" y="6599473"/>
            <a:ext cx="189229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6867525"/>
            <a:chOff x="-4762" y="0"/>
            <a:chExt cx="9153525" cy="6867525"/>
          </a:xfrm>
        </p:grpSpPr>
        <p:sp>
          <p:nvSpPr>
            <p:cNvPr id="3" name="object 3"/>
            <p:cNvSpPr/>
            <p:nvPr/>
          </p:nvSpPr>
          <p:spPr>
            <a:xfrm>
              <a:off x="4059935" y="1616075"/>
              <a:ext cx="5084064" cy="3641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00" y="1600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B9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0" y="0"/>
                  </a:moveTo>
                  <a:lnTo>
                    <a:pt x="9143993" y="0"/>
                  </a:lnTo>
                  <a:lnTo>
                    <a:pt x="9143993" y="1600198"/>
                  </a:lnTo>
                  <a:lnTo>
                    <a:pt x="0" y="1600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257799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199"/>
                  </a:lnTo>
                  <a:lnTo>
                    <a:pt x="9144000" y="1600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B9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257799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0" y="0"/>
                  </a:moveTo>
                  <a:lnTo>
                    <a:pt x="9143993" y="0"/>
                  </a:lnTo>
                  <a:lnTo>
                    <a:pt x="9143993" y="1600198"/>
                  </a:lnTo>
                  <a:lnTo>
                    <a:pt x="0" y="1600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6002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9524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257799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0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3540" y="2928620"/>
            <a:ext cx="6169660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  <a:tabLst>
                <a:tab pos="2879725" algn="l"/>
              </a:tabLst>
            </a:pPr>
            <a:r>
              <a:rPr sz="3200" spc="-5" dirty="0">
                <a:solidFill>
                  <a:srgbClr val="061DC8"/>
                </a:solidFill>
                <a:latin typeface="Arial Black"/>
                <a:cs typeface="Arial Black"/>
              </a:rPr>
              <a:t>Introduction	</a:t>
            </a:r>
            <a:r>
              <a:rPr sz="3200" dirty="0">
                <a:solidFill>
                  <a:srgbClr val="061DC8"/>
                </a:solidFill>
                <a:latin typeface="Arial Black"/>
                <a:cs typeface="Arial Black"/>
              </a:rPr>
              <a:t>To</a:t>
            </a:r>
            <a:endParaRPr sz="3200" dirty="0">
              <a:latin typeface="Arial Black"/>
              <a:cs typeface="Arial Black"/>
            </a:endParaRPr>
          </a:p>
          <a:p>
            <a:pPr marL="12700">
              <a:lnSpc>
                <a:spcPts val="3820"/>
              </a:lnSpc>
              <a:tabLst>
                <a:tab pos="2157095" algn="l"/>
              </a:tabLst>
            </a:pPr>
            <a:r>
              <a:rPr sz="3200" spc="-5" dirty="0" smtClean="0">
                <a:solidFill>
                  <a:srgbClr val="061DC8"/>
                </a:solidFill>
                <a:latin typeface="Arial Black"/>
                <a:cs typeface="Arial Black"/>
              </a:rPr>
              <a:t>Software</a:t>
            </a:r>
            <a:r>
              <a:rPr lang="en-US" sz="3200" spc="-5" dirty="0" smtClean="0">
                <a:solidFill>
                  <a:srgbClr val="061DC8"/>
                </a:solidFill>
                <a:latin typeface="Arial Black"/>
                <a:cs typeface="Arial Black"/>
              </a:rPr>
              <a:t> </a:t>
            </a:r>
            <a:r>
              <a:rPr sz="3200" spc="-5" dirty="0" smtClean="0">
                <a:solidFill>
                  <a:srgbClr val="061DC8"/>
                </a:solidFill>
                <a:latin typeface="Arial Black"/>
                <a:cs typeface="Arial Black"/>
              </a:rPr>
              <a:t>Entrepreneurship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4939" y="1099820"/>
            <a:ext cx="2154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0710" algn="l"/>
              </a:tabLst>
            </a:pPr>
            <a:r>
              <a:rPr sz="3200" b="0" dirty="0">
                <a:solidFill>
                  <a:srgbClr val="FFFFFF"/>
                </a:solidFill>
                <a:latin typeface="Arial Black"/>
                <a:cs typeface="Arial Black"/>
              </a:rPr>
              <a:t>Lec</a:t>
            </a:r>
            <a:r>
              <a:rPr sz="3200" b="0" spc="-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3200" b="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3200" b="0" spc="5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3200" b="0" dirty="0">
                <a:solidFill>
                  <a:srgbClr val="FFFFFF"/>
                </a:solidFill>
                <a:latin typeface="Arial Black"/>
                <a:cs typeface="Arial Black"/>
              </a:rPr>
              <a:t>e	1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900" y="703579"/>
            <a:ext cx="86709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Why is Malaysia in Dire </a:t>
            </a:r>
            <a:r>
              <a:rPr sz="2500" dirty="0"/>
              <a:t>Need </a:t>
            </a:r>
            <a:r>
              <a:rPr sz="2500" spc="-5" dirty="0"/>
              <a:t>of Software</a:t>
            </a:r>
            <a:r>
              <a:rPr sz="2500" spc="55" dirty="0"/>
              <a:t> </a:t>
            </a:r>
            <a:r>
              <a:rPr sz="2500" spc="-5" dirty="0"/>
              <a:t>Entrepreneurs?</a:t>
            </a:r>
            <a:endParaRPr sz="2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0219" y="1341120"/>
            <a:ext cx="8159115" cy="41884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To sustain the growth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economy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Wealth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creation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Jobs </a:t>
            </a:r>
            <a:r>
              <a:rPr sz="2200" spc="-5" dirty="0">
                <a:latin typeface="Arial"/>
                <a:cs typeface="Arial"/>
              </a:rPr>
              <a:t>creation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4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Entrepreneurs</a:t>
            </a:r>
            <a:endParaRPr sz="2400">
              <a:latin typeface="Arial"/>
              <a:cs typeface="Arial"/>
            </a:endParaRPr>
          </a:p>
          <a:p>
            <a:pPr marL="464820" indent="-186055">
              <a:lnSpc>
                <a:spcPct val="100000"/>
              </a:lnSpc>
              <a:spcBef>
                <a:spcPts val="555"/>
              </a:spcBef>
              <a:buClr>
                <a:srgbClr val="7889FB"/>
              </a:buClr>
              <a:buSzPct val="69444"/>
              <a:buFont typeface="Noto Sans Mono CJK JP Bold"/>
              <a:buChar char="-"/>
              <a:tabLst>
                <a:tab pos="465455" algn="l"/>
              </a:tabLst>
            </a:pPr>
            <a:r>
              <a:rPr sz="1800" spc="-5" dirty="0">
                <a:latin typeface="Arial"/>
                <a:cs typeface="Arial"/>
              </a:rPr>
              <a:t>Comfortable 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  <a:p>
            <a:pPr marL="464820" indent="-186055">
              <a:lnSpc>
                <a:spcPct val="100000"/>
              </a:lnSpc>
              <a:spcBef>
                <a:spcPts val="535"/>
              </a:spcBef>
              <a:buClr>
                <a:srgbClr val="7889FB"/>
              </a:buClr>
              <a:buSzPct val="69444"/>
              <a:buFont typeface="Noto Sans Mono CJK JP Bold"/>
              <a:buChar char="-"/>
              <a:tabLst>
                <a:tab pos="46545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strong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passion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learn and </a:t>
            </a:r>
            <a:r>
              <a:rPr sz="1800" spc="-5" dirty="0">
                <a:latin typeface="Arial"/>
                <a:cs typeface="Arial"/>
              </a:rPr>
              <a:t>understand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technologies.</a:t>
            </a:r>
            <a:endParaRPr sz="1800">
              <a:latin typeface="Arial"/>
              <a:cs typeface="Arial"/>
            </a:endParaRPr>
          </a:p>
          <a:p>
            <a:pPr marL="469265" marR="5080" indent="-190500">
              <a:lnSpc>
                <a:spcPct val="100000"/>
              </a:lnSpc>
              <a:spcBef>
                <a:spcPts val="540"/>
              </a:spcBef>
              <a:buClr>
                <a:srgbClr val="7889FB"/>
              </a:buClr>
              <a:buSzPct val="69444"/>
              <a:buFont typeface="Noto Sans Mono CJK JP Bold"/>
              <a:buChar char="-"/>
              <a:tabLst>
                <a:tab pos="46545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were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frustrated with the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things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were, and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they wanted to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make  some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changes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4820" indent="-186055">
              <a:lnSpc>
                <a:spcPct val="100000"/>
              </a:lnSpc>
              <a:spcBef>
                <a:spcPts val="580"/>
              </a:spcBef>
              <a:buClr>
                <a:srgbClr val="7889FB"/>
              </a:buClr>
              <a:buSzPct val="69444"/>
              <a:buFont typeface="Noto Sans Mono CJK JP Bold"/>
              <a:buChar char="-"/>
              <a:tabLst>
                <a:tab pos="465455" algn="l"/>
              </a:tabLst>
            </a:pP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make changes, </a:t>
            </a:r>
            <a:r>
              <a:rPr sz="1800" spc="-5" dirty="0">
                <a:latin typeface="Arial"/>
                <a:cs typeface="Arial"/>
              </a:rPr>
              <a:t>they </a:t>
            </a:r>
            <a:r>
              <a:rPr sz="1800" dirty="0">
                <a:latin typeface="Arial"/>
                <a:cs typeface="Arial"/>
              </a:rPr>
              <a:t>had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skills.</a:t>
            </a:r>
            <a:endParaRPr sz="1800">
              <a:latin typeface="Arial"/>
              <a:cs typeface="Arial"/>
            </a:endParaRPr>
          </a:p>
          <a:p>
            <a:pPr marL="469265" marR="5080" indent="-190500">
              <a:lnSpc>
                <a:spcPct val="101499"/>
              </a:lnSpc>
              <a:spcBef>
                <a:spcPts val="665"/>
              </a:spcBef>
              <a:buClr>
                <a:srgbClr val="7889FB"/>
              </a:buClr>
              <a:buSzPct val="69444"/>
              <a:buFont typeface="Noto Sans Mono CJK JP Bold"/>
              <a:buChar char="-"/>
              <a:tabLst>
                <a:tab pos="465455" algn="l"/>
                <a:tab pos="1421130" algn="l"/>
                <a:tab pos="3211195" algn="l"/>
                <a:tab pos="3799204" algn="l"/>
                <a:tab pos="5132705" algn="l"/>
                <a:tab pos="5534025" algn="l"/>
                <a:tab pos="6545580" algn="l"/>
                <a:tab pos="6947534" algn="l"/>
                <a:tab pos="7857490" algn="l"/>
              </a:tabLst>
            </a:pPr>
            <a:r>
              <a:rPr sz="1800" b="1" dirty="0">
                <a:latin typeface="Arial"/>
                <a:cs typeface="Arial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und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ersta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	t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obl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em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eta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il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,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er	to 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solve the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b="1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35039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Blue Ocean</a:t>
            </a:r>
            <a:r>
              <a:rPr spc="-35" dirty="0"/>
              <a:t> </a:t>
            </a:r>
            <a:r>
              <a:rPr spc="-5" dirty="0"/>
              <a:t>Strategy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0219" y="1416811"/>
            <a:ext cx="3826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Red </a:t>
            </a:r>
            <a:r>
              <a:rPr sz="2400" spc="-5" dirty="0">
                <a:latin typeface="Arial"/>
                <a:cs typeface="Arial"/>
              </a:rPr>
              <a:t>Ocean </a:t>
            </a:r>
            <a:r>
              <a:rPr sz="2400" dirty="0">
                <a:latin typeface="Arial"/>
                <a:cs typeface="Arial"/>
              </a:rPr>
              <a:t>vs Blue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Ocean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2912" y="1814512"/>
          <a:ext cx="8229600" cy="4476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71796">
                <a:tc>
                  <a:txBody>
                    <a:bodyPr/>
                    <a:lstStyle/>
                    <a:p>
                      <a:pPr marL="12636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Red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Ocean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1221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Blue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Ocean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347FC"/>
                    </a:solidFill>
                  </a:tcPr>
                </a:tc>
              </a:tr>
              <a:tr h="2666355"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2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Industries that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 already in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existence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365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Limited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demand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0205" marR="228600" indent="-279400">
                        <a:lnSpc>
                          <a:spcPct val="105000"/>
                        </a:lnSpc>
                        <a:spcBef>
                          <a:spcPts val="385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Firms compete to capture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more market  share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65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Limited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room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growth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8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Limited outlook for profit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growth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0205" marR="250825" indent="-279400">
                        <a:lnSpc>
                          <a:spcPct val="100000"/>
                        </a:lnSpc>
                        <a:spcBef>
                          <a:spcPts val="48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Most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strategy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developed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compete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Red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Oceans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Multiplier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effect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2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untapped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market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space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365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Unlimited potential for growth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demand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8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Room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highly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profitable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growth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8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Largely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uncharted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0205" marR="340995" indent="-279400">
                        <a:lnSpc>
                          <a:spcPct val="105000"/>
                        </a:lnSpc>
                        <a:spcBef>
                          <a:spcPts val="385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Very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little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research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into creating these  markets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6270"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2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Now,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Malaysian online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359"/>
                        </a:spcBef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3-5 years ago, Malaysian online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6270"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2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Now,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Budget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Airlines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359"/>
                        </a:spcBef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4-8 years ago, Budget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Airlines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6270"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42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YOUR DUTY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“LEAD” in red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ocean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359"/>
                        </a:spcBef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YOUR DUTY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“CREATE”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opportunity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34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688340"/>
            <a:ext cx="8136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Red </a:t>
            </a:r>
            <a:r>
              <a:rPr sz="2600" spc="-5" dirty="0"/>
              <a:t>Oceans </a:t>
            </a:r>
            <a:r>
              <a:rPr sz="2600" dirty="0"/>
              <a:t>vs </a:t>
            </a:r>
            <a:r>
              <a:rPr sz="2600" spc="-5" dirty="0"/>
              <a:t>Blue Oceans </a:t>
            </a:r>
            <a:r>
              <a:rPr sz="2600" dirty="0"/>
              <a:t>– </a:t>
            </a:r>
            <a:r>
              <a:rPr sz="2600" spc="-5" dirty="0"/>
              <a:t>VALUE</a:t>
            </a:r>
            <a:r>
              <a:rPr sz="2600" spc="5" dirty="0"/>
              <a:t> </a:t>
            </a:r>
            <a:r>
              <a:rPr sz="2600" spc="-5" dirty="0"/>
              <a:t>INNOVATION</a:t>
            </a:r>
            <a:endParaRPr sz="26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35940" y="6601879"/>
            <a:ext cx="127698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UTAR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– FES DIECS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4312" y="1509712"/>
          <a:ext cx="8763000" cy="3646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522921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Red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Ocean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Blue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Ocean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347FC"/>
                    </a:solidFill>
                  </a:tcPr>
                </a:tc>
              </a:tr>
              <a:tr h="3123570">
                <a:tc>
                  <a:txBody>
                    <a:bodyPr/>
                    <a:lstStyle/>
                    <a:p>
                      <a:pPr marL="433705" marR="553720" indent="-342900">
                        <a:lnSpc>
                          <a:spcPct val="79500"/>
                        </a:lnSpc>
                        <a:spcBef>
                          <a:spcPts val="459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Compete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existing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market  space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34340" indent="-343535">
                        <a:lnSpc>
                          <a:spcPts val="2610"/>
                        </a:lnSpc>
                        <a:buClr>
                          <a:srgbClr val="7889FB"/>
                        </a:buClr>
                        <a:buChar char="•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Beat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competition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34340" indent="-343535">
                        <a:lnSpc>
                          <a:spcPts val="2620"/>
                        </a:lnSpc>
                        <a:buClr>
                          <a:srgbClr val="7889FB"/>
                        </a:buClr>
                        <a:buChar char="•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Exploit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existing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demand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6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Make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value-cost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trade-off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3705" marR="568960" indent="-342900">
                        <a:lnSpc>
                          <a:spcPct val="79500"/>
                        </a:lnSpc>
                        <a:spcBef>
                          <a:spcPts val="459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Create uncontested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market  space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33705" marR="1283335" indent="-342900">
                        <a:lnSpc>
                          <a:spcPct val="78500"/>
                        </a:lnSpc>
                        <a:spcBef>
                          <a:spcPts val="555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Make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competition 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irrelevant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33705" marR="956944" indent="-342900">
                        <a:lnSpc>
                          <a:spcPts val="2170"/>
                        </a:lnSpc>
                        <a:spcBef>
                          <a:spcPts val="450"/>
                        </a:spcBef>
                        <a:buClr>
                          <a:srgbClr val="7889FB"/>
                        </a:buClr>
                        <a:buChar char="•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capture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new  demand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34340" indent="-343535">
                        <a:lnSpc>
                          <a:spcPts val="2635"/>
                        </a:lnSpc>
                        <a:buClr>
                          <a:srgbClr val="7889FB"/>
                        </a:buClr>
                        <a:buChar char="•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Break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value-cost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trade-off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6229" y="688340"/>
            <a:ext cx="802385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The Concept of Business and the Concept of</a:t>
            </a:r>
            <a:r>
              <a:rPr sz="2600" spc="25" dirty="0"/>
              <a:t> </a:t>
            </a:r>
            <a:r>
              <a:rPr sz="2600" spc="-5" dirty="0"/>
              <a:t>Profit</a:t>
            </a:r>
            <a:endParaRPr sz="26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35940" y="6601879"/>
            <a:ext cx="127698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UTAR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– FES DIECS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219" y="1264920"/>
            <a:ext cx="8170545" cy="50711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Business</a:t>
            </a:r>
            <a:endParaRPr sz="2200">
              <a:latin typeface="Arial"/>
              <a:cs typeface="Arial"/>
            </a:endParaRPr>
          </a:p>
          <a:p>
            <a:pPr marL="464820" indent="-186055">
              <a:lnSpc>
                <a:spcPct val="100000"/>
              </a:lnSpc>
              <a:spcBef>
                <a:spcPts val="590"/>
              </a:spcBef>
              <a:buClr>
                <a:srgbClr val="7889FB"/>
              </a:buClr>
              <a:buSzPct val="70454"/>
              <a:buFont typeface="Noto Sans Mono CJK JP Bold"/>
              <a:buChar char="-"/>
              <a:tabLst>
                <a:tab pos="465455" algn="l"/>
              </a:tabLst>
            </a:pPr>
            <a:r>
              <a:rPr sz="2200" spc="-5" dirty="0">
                <a:latin typeface="Arial"/>
                <a:cs typeface="Arial"/>
              </a:rPr>
              <a:t>organization that </a:t>
            </a:r>
            <a:r>
              <a:rPr sz="2200" dirty="0">
                <a:latin typeface="Arial"/>
                <a:cs typeface="Arial"/>
              </a:rPr>
              <a:t>provides goods or services </a:t>
            </a:r>
            <a:r>
              <a:rPr sz="2200" spc="-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earn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profits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Profits</a:t>
            </a:r>
            <a:endParaRPr sz="2200">
              <a:latin typeface="Arial"/>
              <a:cs typeface="Arial"/>
            </a:endParaRPr>
          </a:p>
          <a:p>
            <a:pPr marL="464820" indent="-186055">
              <a:lnSpc>
                <a:spcPct val="100000"/>
              </a:lnSpc>
              <a:spcBef>
                <a:spcPts val="560"/>
              </a:spcBef>
              <a:buClr>
                <a:srgbClr val="7889FB"/>
              </a:buClr>
              <a:buSzPct val="70454"/>
              <a:buFont typeface="Noto Sans Mono CJK JP Bold"/>
              <a:buChar char="-"/>
              <a:tabLst>
                <a:tab pos="465455" algn="l"/>
              </a:tabLst>
            </a:pPr>
            <a:r>
              <a:rPr sz="2200" spc="-5" dirty="0">
                <a:latin typeface="Arial"/>
                <a:cs typeface="Arial"/>
              </a:rPr>
              <a:t>difference between </a:t>
            </a:r>
            <a:r>
              <a:rPr sz="2200" dirty="0">
                <a:latin typeface="Arial"/>
                <a:cs typeface="Arial"/>
              </a:rPr>
              <a:t>a business’s revenues and </a:t>
            </a:r>
            <a:r>
              <a:rPr sz="2200" spc="-5" dirty="0">
                <a:latin typeface="Arial"/>
                <a:cs typeface="Arial"/>
              </a:rPr>
              <a:t>its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expenses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203200" marR="6350" indent="-190500">
              <a:lnSpc>
                <a:spcPct val="105000"/>
              </a:lnSpc>
              <a:tabLst>
                <a:tab pos="1842770" algn="l"/>
                <a:tab pos="3062605" algn="l"/>
                <a:tab pos="3877310" algn="l"/>
                <a:tab pos="4320540" algn="l"/>
                <a:tab pos="4918075" algn="l"/>
                <a:tab pos="5888990" algn="l"/>
                <a:tab pos="6564630" algn="l"/>
                <a:tab pos="7799070" algn="l"/>
              </a:tabLst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4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Businesses	produce	most	of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	</a:t>
            </a:r>
            <a:r>
              <a:rPr sz="2200" dirty="0">
                <a:solidFill>
                  <a:srgbClr val="061DC8"/>
                </a:solidFill>
                <a:latin typeface="Arial"/>
                <a:cs typeface="Arial"/>
              </a:rPr>
              <a:t>goods	</a:t>
            </a:r>
            <a:r>
              <a:rPr sz="2200" dirty="0">
                <a:latin typeface="Arial"/>
                <a:cs typeface="Arial"/>
              </a:rPr>
              <a:t>and	</a:t>
            </a:r>
            <a:r>
              <a:rPr sz="2200" dirty="0">
                <a:solidFill>
                  <a:srgbClr val="061DC8"/>
                </a:solidFill>
                <a:latin typeface="Arial"/>
                <a:cs typeface="Arial"/>
              </a:rPr>
              <a:t>services	</a:t>
            </a:r>
            <a:r>
              <a:rPr sz="2200" dirty="0">
                <a:latin typeface="Arial"/>
                <a:cs typeface="Arial"/>
              </a:rPr>
              <a:t>we  consume. </a:t>
            </a:r>
            <a:r>
              <a:rPr sz="2200" spc="-5" dirty="0">
                <a:latin typeface="Arial"/>
                <a:cs typeface="Arial"/>
              </a:rPr>
              <a:t>They </a:t>
            </a:r>
            <a:r>
              <a:rPr sz="2200" dirty="0">
                <a:latin typeface="Arial"/>
                <a:cs typeface="Arial"/>
              </a:rPr>
              <a:t>employ most working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people.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They create </a:t>
            </a:r>
            <a:r>
              <a:rPr sz="2200" dirty="0">
                <a:latin typeface="Arial"/>
                <a:cs typeface="Arial"/>
              </a:rPr>
              <a:t>most new </a:t>
            </a:r>
            <a:r>
              <a:rPr sz="2200" spc="-5" dirty="0">
                <a:solidFill>
                  <a:srgbClr val="061DC8"/>
                </a:solidFill>
                <a:latin typeface="Arial"/>
                <a:cs typeface="Arial"/>
              </a:rPr>
              <a:t>innovations </a:t>
            </a:r>
            <a:r>
              <a:rPr sz="2200" dirty="0">
                <a:latin typeface="Arial"/>
                <a:cs typeface="Arial"/>
              </a:rPr>
              <a:t>and provide a vast range of  </a:t>
            </a:r>
            <a:r>
              <a:rPr sz="2200" spc="-5" dirty="0">
                <a:solidFill>
                  <a:srgbClr val="061DC8"/>
                </a:solidFill>
                <a:latin typeface="Arial"/>
                <a:cs typeface="Arial"/>
              </a:rPr>
              <a:t>opportunities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dirty="0">
                <a:latin typeface="Arial"/>
                <a:cs typeface="Arial"/>
              </a:rPr>
              <a:t>new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businesses.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5"/>
              </a:spcBef>
              <a:tabLst>
                <a:tab pos="1082040" algn="l"/>
                <a:tab pos="2673985" algn="l"/>
                <a:tab pos="3800475" algn="l"/>
                <a:tab pos="5034915" algn="l"/>
                <a:tab pos="5695315" algn="l"/>
                <a:tab pos="6805930" algn="l"/>
              </a:tabLst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4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Many	businesses	support	chari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ies	and	provide	communi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y  leadership.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1295400"/>
            <a:ext cx="9144000" cy="5248275"/>
            <a:chOff x="0" y="1295400"/>
            <a:chExt cx="9144000" cy="5248275"/>
          </a:xfrm>
        </p:grpSpPr>
        <p:sp>
          <p:nvSpPr>
            <p:cNvPr id="8" name="object 8"/>
            <p:cNvSpPr/>
            <p:nvPr/>
          </p:nvSpPr>
          <p:spPr>
            <a:xfrm>
              <a:off x="0" y="6477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0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400" y="1295400"/>
              <a:ext cx="4800600" cy="5248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9700" y="703579"/>
            <a:ext cx="88639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Dimensions of the External Environment (Business</a:t>
            </a:r>
            <a:r>
              <a:rPr sz="2500" spc="55" dirty="0"/>
              <a:t> </a:t>
            </a:r>
            <a:r>
              <a:rPr sz="2500" spc="-5" dirty="0"/>
              <a:t>Model)</a:t>
            </a:r>
            <a:endParaRPr sz="25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35940" y="6601879"/>
            <a:ext cx="127698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UTAR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– FES DIECS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138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UECS3393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81659"/>
            <a:ext cx="6870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5" dirty="0"/>
              <a:t> </a:t>
            </a:r>
            <a:r>
              <a:rPr spc="-5" dirty="0" smtClean="0"/>
              <a:t>Outcomes</a:t>
            </a:r>
            <a:r>
              <a:rPr lang="en-US" spc="-5" dirty="0" smtClean="0"/>
              <a:t> of the Course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0219" y="1265797"/>
            <a:ext cx="8166734" cy="4996368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After completing this unit, students </a:t>
            </a:r>
            <a:r>
              <a:rPr sz="2400" dirty="0">
                <a:latin typeface="Arial"/>
                <a:cs typeface="Arial"/>
              </a:rPr>
              <a:t>will be able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to:</a:t>
            </a:r>
            <a:endParaRPr sz="2400" dirty="0">
              <a:latin typeface="Arial"/>
              <a:cs typeface="Arial"/>
            </a:endParaRPr>
          </a:p>
          <a:p>
            <a:pPr marL="715963" marR="12065" indent="-436563" algn="just">
              <a:lnSpc>
                <a:spcPct val="105000"/>
              </a:lnSpc>
              <a:spcBef>
                <a:spcPts val="405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466090" algn="l"/>
              </a:tabLst>
            </a:pPr>
            <a:r>
              <a:rPr sz="2200" dirty="0">
                <a:latin typeface="Arial"/>
                <a:cs typeface="Arial"/>
              </a:rPr>
              <a:t>Decide on viability of software technology proposed </a:t>
            </a:r>
            <a:r>
              <a:rPr sz="2200" spc="5" dirty="0">
                <a:latin typeface="Arial"/>
                <a:cs typeface="Arial"/>
              </a:rPr>
              <a:t>in  </a:t>
            </a:r>
            <a:r>
              <a:rPr sz="2200" spc="-5" dirty="0">
                <a:latin typeface="Arial"/>
                <a:cs typeface="Arial"/>
              </a:rPr>
              <a:t>retrospect </a:t>
            </a:r>
            <a:r>
              <a:rPr sz="2200" dirty="0">
                <a:latin typeface="Arial"/>
                <a:cs typeface="Arial"/>
              </a:rPr>
              <a:t>of a business model or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suggestion</a:t>
            </a:r>
            <a:endParaRPr sz="2200" dirty="0">
              <a:latin typeface="Arial"/>
              <a:cs typeface="Arial"/>
            </a:endParaRPr>
          </a:p>
          <a:p>
            <a:pPr marL="715963" marR="12700" indent="-436563" algn="just">
              <a:lnSpc>
                <a:spcPct val="101200"/>
              </a:lnSpc>
              <a:spcBef>
                <a:spcPts val="655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465455" algn="l"/>
              </a:tabLst>
            </a:pPr>
            <a:r>
              <a:rPr sz="2200" dirty="0">
                <a:latin typeface="Arial"/>
                <a:cs typeface="Arial"/>
              </a:rPr>
              <a:t>Present and </a:t>
            </a:r>
            <a:r>
              <a:rPr sz="2200" spc="-5" dirty="0">
                <a:latin typeface="Arial"/>
                <a:cs typeface="Arial"/>
              </a:rPr>
              <a:t>defend </a:t>
            </a:r>
            <a:r>
              <a:rPr sz="2200" dirty="0">
                <a:latin typeface="Arial"/>
                <a:cs typeface="Arial"/>
              </a:rPr>
              <a:t>a basic business plan,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dirty="0">
                <a:latin typeface="Arial"/>
                <a:cs typeface="Arial"/>
              </a:rPr>
              <a:t>proposal of  </a:t>
            </a:r>
            <a:r>
              <a:rPr sz="2200" spc="-5" dirty="0">
                <a:latin typeface="Arial"/>
                <a:cs typeface="Arial"/>
              </a:rPr>
              <a:t>software </a:t>
            </a:r>
            <a:r>
              <a:rPr sz="2200" dirty="0">
                <a:latin typeface="Arial"/>
                <a:cs typeface="Arial"/>
              </a:rPr>
              <a:t>business ideas or enhancement of </a:t>
            </a:r>
            <a:r>
              <a:rPr sz="2200" spc="-5" dirty="0">
                <a:latin typeface="Arial"/>
                <a:cs typeface="Arial"/>
              </a:rPr>
              <a:t>existing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business</a:t>
            </a:r>
          </a:p>
          <a:p>
            <a:pPr marL="715963" marR="11430" indent="-436563" algn="just">
              <a:lnSpc>
                <a:spcPct val="105000"/>
              </a:lnSpc>
              <a:spcBef>
                <a:spcPts val="56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466090" algn="l"/>
              </a:tabLst>
            </a:pPr>
            <a:r>
              <a:rPr sz="2200" dirty="0">
                <a:latin typeface="Arial"/>
                <a:cs typeface="Arial"/>
              </a:rPr>
              <a:t>Peruse software business case studies </a:t>
            </a:r>
            <a:r>
              <a:rPr sz="2200" spc="5" dirty="0">
                <a:latin typeface="Arial"/>
                <a:cs typeface="Arial"/>
              </a:rPr>
              <a:t>for </a:t>
            </a:r>
            <a:r>
              <a:rPr sz="2200" dirty="0">
                <a:latin typeface="Arial"/>
                <a:cs typeface="Arial"/>
              </a:rPr>
              <a:t>analysis </a:t>
            </a:r>
            <a:r>
              <a:rPr sz="2200" spc="5" dirty="0">
                <a:latin typeface="Arial"/>
                <a:cs typeface="Arial"/>
              </a:rPr>
              <a:t>or  </a:t>
            </a:r>
            <a:r>
              <a:rPr sz="2200" spc="-5" dirty="0">
                <a:latin typeface="Arial"/>
                <a:cs typeface="Arial"/>
              </a:rPr>
              <a:t>criticism </a:t>
            </a:r>
            <a:r>
              <a:rPr sz="2200" dirty="0">
                <a:latin typeface="Arial"/>
                <a:cs typeface="Arial"/>
              </a:rPr>
              <a:t>of 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proposal</a:t>
            </a:r>
          </a:p>
          <a:p>
            <a:pPr marL="715963" marR="5080" indent="-436563" algn="just">
              <a:lnSpc>
                <a:spcPct val="103600"/>
              </a:lnSpc>
              <a:spcBef>
                <a:spcPts val="49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465455" algn="l"/>
              </a:tabLst>
            </a:pPr>
            <a:r>
              <a:rPr sz="2200" dirty="0">
                <a:latin typeface="Arial"/>
                <a:cs typeface="Arial"/>
              </a:rPr>
              <a:t>Analyze </a:t>
            </a:r>
            <a:r>
              <a:rPr sz="2200" spc="-5" dirty="0">
                <a:latin typeface="Arial"/>
                <a:cs typeface="Arial"/>
              </a:rPr>
              <a:t>feasibility </a:t>
            </a:r>
            <a:r>
              <a:rPr sz="2200" dirty="0">
                <a:latin typeface="Arial"/>
                <a:cs typeface="Arial"/>
              </a:rPr>
              <a:t>of a business plan including</a:t>
            </a:r>
            <a:r>
              <a:rPr sz="2200" spc="4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technology  </a:t>
            </a:r>
            <a:r>
              <a:rPr sz="2200" spc="20" dirty="0">
                <a:latin typeface="Arial"/>
                <a:cs typeface="Arial"/>
              </a:rPr>
              <a:t>application </a:t>
            </a:r>
            <a:r>
              <a:rPr sz="2200" spc="15" dirty="0">
                <a:latin typeface="Arial"/>
                <a:cs typeface="Arial"/>
              </a:rPr>
              <a:t>and the </a:t>
            </a:r>
            <a:r>
              <a:rPr sz="2200" spc="20" dirty="0">
                <a:latin typeface="Arial"/>
                <a:cs typeface="Arial"/>
              </a:rPr>
              <a:t>establishment </a:t>
            </a:r>
            <a:r>
              <a:rPr sz="2200" spc="10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20" dirty="0">
                <a:latin typeface="Arial"/>
                <a:cs typeface="Arial"/>
              </a:rPr>
              <a:t>basic </a:t>
            </a:r>
            <a:r>
              <a:rPr sz="2200" spc="25" dirty="0">
                <a:latin typeface="Arial"/>
                <a:cs typeface="Arial"/>
              </a:rPr>
              <a:t>software  </a:t>
            </a:r>
            <a:r>
              <a:rPr sz="2200" dirty="0">
                <a:latin typeface="Arial"/>
                <a:cs typeface="Arial"/>
              </a:rPr>
              <a:t>business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organization</a:t>
            </a:r>
            <a:endParaRPr sz="2200" dirty="0">
              <a:latin typeface="Arial"/>
              <a:cs typeface="Arial"/>
            </a:endParaRPr>
          </a:p>
          <a:p>
            <a:pPr marL="715963" marR="12700" indent="-436563" algn="just">
              <a:lnSpc>
                <a:spcPct val="101200"/>
              </a:lnSpc>
              <a:spcBef>
                <a:spcPts val="655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465455" algn="l"/>
              </a:tabLst>
            </a:pPr>
            <a:r>
              <a:rPr sz="2200" spc="-5" dirty="0">
                <a:latin typeface="Arial"/>
                <a:cs typeface="Arial"/>
              </a:rPr>
              <a:t>Identify the essentials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the marketing </a:t>
            </a:r>
            <a:r>
              <a:rPr sz="2200" dirty="0">
                <a:latin typeface="Arial"/>
                <a:cs typeface="Arial"/>
              </a:rPr>
              <a:t>and selling </a:t>
            </a:r>
            <a:r>
              <a:rPr sz="2200" spc="-5" dirty="0">
                <a:latin typeface="Arial"/>
                <a:cs typeface="Arial"/>
              </a:rPr>
              <a:t>disruptive  software products 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mainstream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7500" y="6589849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6589849"/>
            <a:ext cx="13125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UTAR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– FES DIECS</a:t>
            </a:r>
            <a:r>
              <a:rPr sz="10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08659"/>
            <a:ext cx="595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Software Entrepreneurship </a:t>
            </a:r>
            <a:r>
              <a:rPr sz="2400" dirty="0"/>
              <a:t>…a</a:t>
            </a:r>
            <a:r>
              <a:rPr sz="2400" spc="5" dirty="0"/>
              <a:t> </a:t>
            </a:r>
            <a:r>
              <a:rPr sz="2400" spc="-5" dirty="0"/>
              <a:t>definition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490219" y="1201928"/>
            <a:ext cx="8164195" cy="4295663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05"/>
              </a:spcBef>
            </a:pPr>
            <a:r>
              <a:rPr sz="2800" spc="-64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800" spc="-64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lang="en-US" sz="2800" spc="-64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lang="en-US" sz="2800" spc="-645" dirty="0" smtClean="0">
                <a:solidFill>
                  <a:srgbClr val="7889FB"/>
                </a:solidFill>
                <a:latin typeface="Times New Roman"/>
                <a:cs typeface="Times New Roman"/>
              </a:rPr>
              <a:t>              </a:t>
            </a:r>
            <a:r>
              <a:rPr sz="2800" b="1" i="1" spc="-5" dirty="0" smtClean="0">
                <a:latin typeface="Arial"/>
                <a:cs typeface="Arial"/>
              </a:rPr>
              <a:t>Software </a:t>
            </a:r>
            <a:r>
              <a:rPr sz="2800" b="1" i="1" spc="-5" dirty="0">
                <a:latin typeface="Arial"/>
                <a:cs typeface="Arial"/>
              </a:rPr>
              <a:t>Entrepreneur </a:t>
            </a:r>
            <a:r>
              <a:rPr sz="2400" b="1" i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Software </a:t>
            </a:r>
            <a:r>
              <a:rPr sz="2400" b="1" i="1" dirty="0">
                <a:latin typeface="Arial"/>
                <a:cs typeface="Arial"/>
              </a:rPr>
              <a:t>+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Entre</a:t>
            </a:r>
            <a:r>
              <a:rPr sz="2400" b="1" i="1" spc="-5" dirty="0">
                <a:latin typeface="Arial"/>
                <a:cs typeface="Arial"/>
              </a:rPr>
              <a:t>preneur</a:t>
            </a:r>
            <a:endParaRPr sz="2400" dirty="0">
              <a:latin typeface="Arial"/>
              <a:cs typeface="Arial"/>
            </a:endParaRPr>
          </a:p>
          <a:p>
            <a:pPr marL="621665" marR="5080" indent="-342900" algn="just">
              <a:lnSpc>
                <a:spcPct val="105200"/>
              </a:lnSpc>
              <a:spcBef>
                <a:spcPts val="1315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  <a:tabLst>
                <a:tab pos="465455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entrepreneur </a:t>
            </a:r>
            <a:r>
              <a:rPr sz="2400" dirty="0">
                <a:latin typeface="Arial"/>
                <a:cs typeface="Arial"/>
              </a:rPr>
              <a:t>who uses </a:t>
            </a:r>
            <a:r>
              <a:rPr sz="2400" spc="-5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cutting-edge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developing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technologies </a:t>
            </a:r>
            <a:r>
              <a:rPr sz="2400" spc="-5" dirty="0">
                <a:latin typeface="Arial"/>
                <a:cs typeface="Arial"/>
              </a:rPr>
              <a:t>and/or strategies than other  </a:t>
            </a:r>
            <a:r>
              <a:rPr sz="2400" dirty="0">
                <a:latin typeface="Arial"/>
                <a:cs typeface="Arial"/>
              </a:rPr>
              <a:t>business </a:t>
            </a:r>
            <a:r>
              <a:rPr sz="2400" spc="-5" dirty="0">
                <a:latin typeface="Arial"/>
                <a:cs typeface="Arial"/>
              </a:rPr>
              <a:t>start-ups to </a:t>
            </a:r>
            <a:r>
              <a:rPr sz="2400" dirty="0">
                <a:latin typeface="Arial"/>
                <a:cs typeface="Arial"/>
              </a:rPr>
              <a:t>develop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new business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models</a:t>
            </a:r>
            <a:endParaRPr sz="2400" dirty="0">
              <a:latin typeface="Arial"/>
              <a:cs typeface="Arial"/>
            </a:endParaRPr>
          </a:p>
          <a:p>
            <a:pPr marL="621665" marR="5080" indent="-342900" algn="just">
              <a:lnSpc>
                <a:spcPct val="103699"/>
              </a:lnSpc>
              <a:spcBef>
                <a:spcPts val="1455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  <a:tabLst>
                <a:tab pos="465455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development of </a:t>
            </a:r>
            <a:r>
              <a:rPr sz="2400" b="1" spc="-5" dirty="0">
                <a:latin typeface="Arial"/>
                <a:cs typeface="Arial"/>
              </a:rPr>
              <a:t>software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digital “soft” </a:t>
            </a:r>
            <a:r>
              <a:rPr sz="2400" dirty="0">
                <a:latin typeface="Arial"/>
                <a:cs typeface="Arial"/>
              </a:rPr>
              <a:t>good,  involves </a:t>
            </a:r>
            <a:r>
              <a:rPr sz="2400" spc="-5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business models, product </a:t>
            </a:r>
            <a:r>
              <a:rPr sz="2400" spc="-5" dirty="0">
                <a:latin typeface="Arial"/>
                <a:cs typeface="Arial"/>
              </a:rPr>
              <a:t>strategy,  </a:t>
            </a:r>
            <a:r>
              <a:rPr sz="2400" dirty="0">
                <a:latin typeface="Arial"/>
                <a:cs typeface="Arial"/>
              </a:rPr>
              <a:t>people </a:t>
            </a:r>
            <a:r>
              <a:rPr sz="2400" spc="-5" dirty="0">
                <a:latin typeface="Arial"/>
                <a:cs typeface="Arial"/>
              </a:rPr>
              <a:t>management, </a:t>
            </a:r>
            <a:r>
              <a:rPr sz="2400" dirty="0">
                <a:latin typeface="Arial"/>
                <a:cs typeface="Arial"/>
              </a:rPr>
              <a:t>and development plan compared  </a:t>
            </a:r>
            <a:r>
              <a:rPr sz="2400" spc="-5" dirty="0">
                <a:latin typeface="Arial"/>
                <a:cs typeface="Arial"/>
              </a:rPr>
              <a:t>to the traditional manufacturing </a:t>
            </a:r>
            <a:r>
              <a:rPr sz="2400" dirty="0">
                <a:latin typeface="Arial"/>
                <a:cs typeface="Arial"/>
              </a:rPr>
              <a:t>and service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industries</a:t>
            </a:r>
            <a:endParaRPr sz="2400" dirty="0">
              <a:latin typeface="Arial"/>
              <a:cs typeface="Arial"/>
            </a:endParaRPr>
          </a:p>
          <a:p>
            <a:pPr marL="621665" indent="-342900">
              <a:lnSpc>
                <a:spcPct val="100000"/>
              </a:lnSpc>
              <a:spcBef>
                <a:spcPts val="156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  <a:tabLst>
                <a:tab pos="465455" algn="l"/>
              </a:tabLst>
            </a:pPr>
            <a:r>
              <a:rPr sz="2400" dirty="0">
                <a:latin typeface="Arial"/>
                <a:cs typeface="Arial"/>
              </a:rPr>
              <a:t>whose business involves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technology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581659"/>
            <a:ext cx="4352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an</a:t>
            </a:r>
            <a:r>
              <a:rPr spc="-40" dirty="0"/>
              <a:t> </a:t>
            </a:r>
            <a:r>
              <a:rPr spc="-5" dirty="0"/>
              <a:t>Entrepreneur?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0219" y="1340611"/>
            <a:ext cx="8169909" cy="208595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900">
              <a:lnSpc>
                <a:spcPct val="100699"/>
              </a:lnSpc>
              <a:spcBef>
                <a:spcPts val="80"/>
              </a:spcBef>
              <a:tabLst>
                <a:tab pos="354965" algn="l"/>
                <a:tab pos="3115310" algn="l"/>
                <a:tab pos="3943350" algn="l"/>
                <a:tab pos="5026025" algn="l"/>
                <a:tab pos="6311900" algn="l"/>
                <a:tab pos="6902450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Employees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b="1" spc="-5" dirty="0" smtClean="0">
                <a:solidFill>
                  <a:srgbClr val="061DC8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— </a:t>
            </a:r>
            <a:r>
              <a:rPr sz="2400" dirty="0" smtClean="0">
                <a:latin typeface="Arial"/>
                <a:cs typeface="Arial"/>
              </a:rPr>
              <a:t>earn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dirty="0" smtClean="0">
                <a:latin typeface="Arial"/>
                <a:cs typeface="Arial"/>
              </a:rPr>
              <a:t>heir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livings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working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</a:t>
            </a:r>
            <a:r>
              <a:rPr sz="2400" dirty="0" smtClean="0">
                <a:latin typeface="Arial"/>
                <a:cs typeface="Arial"/>
              </a:rPr>
              <a:t>or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someone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else’s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 dirty="0">
              <a:latin typeface="Arial"/>
              <a:cs typeface="Arial"/>
            </a:endParaRPr>
          </a:p>
          <a:p>
            <a:pPr marL="354965" marR="5080" indent="-342900">
              <a:lnSpc>
                <a:spcPct val="105000"/>
              </a:lnSpc>
              <a:tabLst>
                <a:tab pos="354965" algn="l"/>
                <a:tab pos="3497579" algn="l"/>
                <a:tab pos="4234180" algn="l"/>
                <a:tab pos="5225415" algn="l"/>
                <a:tab pos="6453505" algn="l"/>
                <a:tab pos="7647940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2400" b="1" spc="-550" dirty="0" smtClean="0">
                <a:solidFill>
                  <a:srgbClr val="061DC8"/>
                </a:solidFill>
                <a:latin typeface="Arial"/>
                <a:cs typeface="Arial"/>
              </a:rPr>
              <a:t>E</a:t>
            </a:r>
            <a:r>
              <a:rPr sz="2400" b="1" spc="-5" dirty="0" smtClean="0">
                <a:solidFill>
                  <a:srgbClr val="061DC8"/>
                </a:solidFill>
                <a:latin typeface="Arial"/>
                <a:cs typeface="Arial"/>
              </a:rPr>
              <a:t>n</a:t>
            </a:r>
            <a:r>
              <a:rPr sz="2400" b="1" dirty="0" smtClean="0">
                <a:solidFill>
                  <a:srgbClr val="061DC8"/>
                </a:solidFill>
                <a:latin typeface="Arial"/>
                <a:cs typeface="Arial"/>
              </a:rPr>
              <a:t>tre</a:t>
            </a:r>
            <a:r>
              <a:rPr sz="2400" b="1" spc="-5" dirty="0" smtClean="0">
                <a:solidFill>
                  <a:srgbClr val="061DC8"/>
                </a:solidFill>
                <a:latin typeface="Arial"/>
                <a:cs typeface="Arial"/>
              </a:rPr>
              <a:t>p</a:t>
            </a:r>
            <a:r>
              <a:rPr sz="2400" b="1" dirty="0" smtClean="0">
                <a:solidFill>
                  <a:srgbClr val="061DC8"/>
                </a:solidFill>
                <a:latin typeface="Arial"/>
                <a:cs typeface="Arial"/>
              </a:rPr>
              <a:t>re</a:t>
            </a:r>
            <a:r>
              <a:rPr sz="2400" b="1" spc="-5" dirty="0" smtClean="0">
                <a:solidFill>
                  <a:srgbClr val="061DC8"/>
                </a:solidFill>
                <a:latin typeface="Arial"/>
                <a:cs typeface="Arial"/>
              </a:rPr>
              <a:t>n</a:t>
            </a:r>
            <a:r>
              <a:rPr sz="2400" b="1" dirty="0" smtClean="0">
                <a:solidFill>
                  <a:srgbClr val="061DC8"/>
                </a:solidFill>
                <a:latin typeface="Arial"/>
                <a:cs typeface="Arial"/>
              </a:rPr>
              <a:t>e</a:t>
            </a:r>
            <a:r>
              <a:rPr sz="2400" b="1" spc="-5" dirty="0" smtClean="0">
                <a:solidFill>
                  <a:srgbClr val="061DC8"/>
                </a:solidFill>
                <a:latin typeface="Arial"/>
                <a:cs typeface="Arial"/>
              </a:rPr>
              <a:t>u</a:t>
            </a:r>
            <a:r>
              <a:rPr sz="2400" b="1" dirty="0" smtClean="0">
                <a:solidFill>
                  <a:srgbClr val="061DC8"/>
                </a:solidFill>
                <a:latin typeface="Arial"/>
                <a:cs typeface="Arial"/>
              </a:rPr>
              <a:t>r</a:t>
            </a:r>
            <a:r>
              <a:rPr sz="2400" b="1" spc="-5" dirty="0" smtClean="0">
                <a:solidFill>
                  <a:srgbClr val="061DC8"/>
                </a:solidFill>
                <a:latin typeface="Arial"/>
                <a:cs typeface="Arial"/>
              </a:rPr>
              <a:t>s</a:t>
            </a:r>
            <a:r>
              <a:rPr lang="en-US" sz="2400" b="1" spc="-5" dirty="0" smtClean="0">
                <a:solidFill>
                  <a:srgbClr val="061DC8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—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earn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dirty="0" smtClean="0">
                <a:latin typeface="Arial"/>
                <a:cs typeface="Arial"/>
              </a:rPr>
              <a:t>heir</a:t>
            </a:r>
            <a:r>
              <a:rPr sz="2400" dirty="0">
                <a:latin typeface="Arial"/>
                <a:cs typeface="Arial"/>
              </a:rPr>
              <a:t>	livings	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ing,	owning,	and  working </a:t>
            </a:r>
            <a:r>
              <a:rPr sz="2400" spc="-5" dirty="0">
                <a:latin typeface="Arial"/>
                <a:cs typeface="Arial"/>
              </a:rPr>
              <a:t>for their </a:t>
            </a:r>
            <a:r>
              <a:rPr sz="2400" dirty="0">
                <a:latin typeface="Arial"/>
                <a:cs typeface="Arial"/>
              </a:rPr>
              <a:t>own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6685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 Employment </a:t>
            </a:r>
            <a:r>
              <a:rPr dirty="0"/>
              <a:t>vs </a:t>
            </a:r>
            <a:r>
              <a:rPr spc="-5" dirty="0"/>
              <a:t>Wage</a:t>
            </a:r>
            <a:r>
              <a:rPr spc="-15" dirty="0"/>
              <a:t> </a:t>
            </a:r>
            <a:r>
              <a:rPr spc="-5" dirty="0"/>
              <a:t>Employment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04019"/>
              </p:ext>
            </p:extLst>
          </p:nvPr>
        </p:nvGraphicFramePr>
        <p:xfrm>
          <a:off x="442912" y="1509712"/>
          <a:ext cx="8229600" cy="413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517525">
                <a:tc>
                  <a:txBody>
                    <a:bodyPr/>
                    <a:lstStyle/>
                    <a:p>
                      <a:pPr marL="1235075" algn="l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Self</a:t>
                      </a:r>
                      <a:r>
                        <a:rPr sz="2000" b="1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Employment</a:t>
                      </a:r>
                      <a:endParaRPr sz="2000" dirty="0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4430" algn="l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1" spc="-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Wage</a:t>
                      </a:r>
                      <a:r>
                        <a:rPr sz="20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Employment</a:t>
                      </a:r>
                      <a:endParaRPr sz="2000" dirty="0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spc="-10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2000" b="0" spc="-5" dirty="0">
                          <a:latin typeface="Arial"/>
                          <a:cs typeface="Arial"/>
                        </a:rPr>
                        <a:t>for profit</a:t>
                      </a:r>
                      <a:endParaRPr sz="2000" b="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spc="-10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2000" b="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wages</a:t>
                      </a: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dirty="0">
                          <a:latin typeface="Arial"/>
                          <a:cs typeface="Arial"/>
                        </a:rPr>
                        <a:t>Make a</a:t>
                      </a:r>
                      <a:r>
                        <a:rPr sz="2000" b="0" spc="-5" dirty="0">
                          <a:latin typeface="Arial"/>
                          <a:cs typeface="Arial"/>
                        </a:rPr>
                        <a:t> fortune</a:t>
                      </a:r>
                      <a:endParaRPr sz="2000" b="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dirty="0">
                          <a:latin typeface="Arial"/>
                          <a:cs typeface="Arial"/>
                        </a:rPr>
                        <a:t>Make a</a:t>
                      </a:r>
                      <a:r>
                        <a:rPr sz="2000" b="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living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spc="-5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become</a:t>
                      </a:r>
                      <a:r>
                        <a:rPr sz="2000" b="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rich</a:t>
                      </a: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spc="-5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make </a:t>
                      </a:r>
                      <a:r>
                        <a:rPr sz="2000" b="0" spc="-5" dirty="0">
                          <a:latin typeface="Arial"/>
                          <a:cs typeface="Arial"/>
                        </a:rPr>
                        <a:t>others</a:t>
                      </a:r>
                      <a:r>
                        <a:rPr sz="2000" b="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rich</a:t>
                      </a: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9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dirty="0">
                          <a:latin typeface="Arial"/>
                          <a:cs typeface="Arial"/>
                        </a:rPr>
                        <a:t>Residual income is</a:t>
                      </a:r>
                      <a:r>
                        <a:rPr sz="20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spc="-5" dirty="0">
                          <a:latin typeface="Arial"/>
                          <a:cs typeface="Arial"/>
                        </a:rPr>
                        <a:t>created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dirty="0">
                          <a:latin typeface="Arial"/>
                          <a:cs typeface="Arial"/>
                        </a:rPr>
                        <a:t>No residual</a:t>
                      </a:r>
                      <a:r>
                        <a:rPr sz="2000" b="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income</a:t>
                      </a: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spc="-5" dirty="0">
                          <a:latin typeface="Arial"/>
                          <a:cs typeface="Arial"/>
                        </a:rPr>
                        <a:t>Unlimited opportunity for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progress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spc="-5" dirty="0">
                          <a:latin typeface="Arial"/>
                          <a:cs typeface="Arial"/>
                        </a:rPr>
                        <a:t>Limited opportunity for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progress</a:t>
                      </a: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0" spc="-40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own</a:t>
                      </a:r>
                      <a:r>
                        <a:rPr sz="2000" b="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boss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0" dirty="0">
                          <a:latin typeface="Arial"/>
                          <a:cs typeface="Arial"/>
                        </a:rPr>
                        <a:t>Somebody is your</a:t>
                      </a:r>
                      <a:r>
                        <a:rPr sz="20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boss</a:t>
                      </a: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2000" b="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unemployment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0" spc="-5" dirty="0">
                          <a:latin typeface="Arial"/>
                          <a:cs typeface="Arial"/>
                        </a:rPr>
                        <a:t>Increase </a:t>
                      </a:r>
                      <a:r>
                        <a:rPr sz="2000" b="0" dirty="0">
                          <a:latin typeface="Arial"/>
                          <a:cs typeface="Arial"/>
                        </a:rPr>
                        <a:t>unemployment</a:t>
                      </a: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6685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 Employment </a:t>
            </a:r>
            <a:r>
              <a:rPr dirty="0"/>
              <a:t>vs </a:t>
            </a:r>
            <a:r>
              <a:rPr spc="-5" dirty="0"/>
              <a:t>Wage</a:t>
            </a:r>
            <a:r>
              <a:rPr spc="-15" dirty="0"/>
              <a:t> </a:t>
            </a:r>
            <a:r>
              <a:rPr spc="-5" dirty="0"/>
              <a:t>Employment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2912" y="1509712"/>
          <a:ext cx="8229600" cy="310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517525">
                <a:tc>
                  <a:txBody>
                    <a:bodyPr/>
                    <a:lstStyle/>
                    <a:p>
                      <a:pPr marL="1235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Self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Employment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44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Wage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Employment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Multiplier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effect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Multiplier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effect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Create wealth for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generations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wealth for generations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create extra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ordinary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lifestyle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Normal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lifestyle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9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Reduce rural urban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migration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Increase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rural urban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migration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 economy of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entrepreneurs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No real economy is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created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581659"/>
            <a:ext cx="439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</a:t>
            </a:r>
            <a:r>
              <a:rPr dirty="0"/>
              <a:t>Be an</a:t>
            </a:r>
            <a:r>
              <a:rPr spc="-50" dirty="0"/>
              <a:t> </a:t>
            </a:r>
            <a:r>
              <a:rPr spc="-5" dirty="0"/>
              <a:t>Entrepreneur?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2619" y="1265797"/>
            <a:ext cx="4791075" cy="41973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Reasons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Become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One:</a:t>
            </a:r>
            <a:endParaRPr sz="2400">
              <a:latin typeface="Arial"/>
              <a:cs typeface="Arial"/>
            </a:endParaRPr>
          </a:p>
          <a:p>
            <a:pPr marL="755650" indent="-286385">
              <a:lnSpc>
                <a:spcPct val="100000"/>
              </a:lnSpc>
              <a:spcBef>
                <a:spcPts val="540"/>
              </a:spcBef>
              <a:buClr>
                <a:srgbClr val="7889FB"/>
              </a:buClr>
              <a:buSzPct val="70454"/>
              <a:buFont typeface="Noto Sans Mono CJK JP Bold"/>
              <a:buChar char="-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Control </a:t>
            </a:r>
            <a:r>
              <a:rPr sz="2200" dirty="0">
                <a:latin typeface="Arial"/>
                <a:cs typeface="Arial"/>
              </a:rPr>
              <a:t>over</a:t>
            </a:r>
            <a:r>
              <a:rPr sz="2200" spc="-5" dirty="0">
                <a:latin typeface="Arial"/>
                <a:cs typeface="Arial"/>
              </a:rPr>
              <a:t> time</a:t>
            </a:r>
            <a:endParaRPr sz="2200">
              <a:latin typeface="Arial"/>
              <a:cs typeface="Arial"/>
            </a:endParaRPr>
          </a:p>
          <a:p>
            <a:pPr marL="755650" indent="-286385">
              <a:lnSpc>
                <a:spcPct val="100000"/>
              </a:lnSpc>
              <a:spcBef>
                <a:spcPts val="660"/>
              </a:spcBef>
              <a:buClr>
                <a:srgbClr val="7889FB"/>
              </a:buClr>
              <a:buSzPct val="70454"/>
              <a:buFont typeface="Noto Sans Mono CJK JP Bold"/>
              <a:buChar char="-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Fulfillment</a:t>
            </a:r>
            <a:endParaRPr sz="2200">
              <a:latin typeface="Arial"/>
              <a:cs typeface="Arial"/>
            </a:endParaRPr>
          </a:p>
          <a:p>
            <a:pPr marL="755650" indent="-286385">
              <a:lnSpc>
                <a:spcPct val="100000"/>
              </a:lnSpc>
              <a:spcBef>
                <a:spcPts val="660"/>
              </a:spcBef>
              <a:buClr>
                <a:srgbClr val="7889FB"/>
              </a:buClr>
              <a:buSzPct val="70454"/>
              <a:buFont typeface="Noto Sans Mono CJK JP Bold"/>
              <a:buChar char="-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Creation/Ownership</a:t>
            </a:r>
            <a:endParaRPr sz="2200">
              <a:latin typeface="Arial"/>
              <a:cs typeface="Arial"/>
            </a:endParaRPr>
          </a:p>
          <a:p>
            <a:pPr marL="755650" indent="-286385">
              <a:lnSpc>
                <a:spcPct val="100000"/>
              </a:lnSpc>
              <a:spcBef>
                <a:spcPts val="660"/>
              </a:spcBef>
              <a:buClr>
                <a:srgbClr val="7889FB"/>
              </a:buClr>
              <a:buSzPct val="70454"/>
              <a:buFont typeface="Noto Sans Mono CJK JP Bold"/>
              <a:buChar char="-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Control </a:t>
            </a:r>
            <a:r>
              <a:rPr sz="2200" dirty="0">
                <a:latin typeface="Arial"/>
                <a:cs typeface="Arial"/>
              </a:rPr>
              <a:t>over</a:t>
            </a:r>
            <a:r>
              <a:rPr sz="2200" spc="-5" dirty="0">
                <a:latin typeface="Arial"/>
                <a:cs typeface="Arial"/>
              </a:rPr>
              <a:t> Compensation</a:t>
            </a:r>
            <a:endParaRPr sz="2200">
              <a:latin typeface="Arial"/>
              <a:cs typeface="Arial"/>
            </a:endParaRPr>
          </a:p>
          <a:p>
            <a:pPr marL="925830" lvl="1" indent="-171450">
              <a:lnSpc>
                <a:spcPct val="100000"/>
              </a:lnSpc>
              <a:spcBef>
                <a:spcPts val="560"/>
              </a:spcBef>
              <a:buChar char="-"/>
              <a:tabLst>
                <a:tab pos="926465" algn="l"/>
              </a:tabLst>
            </a:pPr>
            <a:r>
              <a:rPr sz="2200" dirty="0">
                <a:latin typeface="Arial"/>
                <a:cs typeface="Arial"/>
              </a:rPr>
              <a:t>salary</a:t>
            </a:r>
            <a:endParaRPr sz="2200">
              <a:latin typeface="Arial"/>
              <a:cs typeface="Arial"/>
            </a:endParaRPr>
          </a:p>
          <a:p>
            <a:pPr marL="925830" lvl="1" indent="-171450">
              <a:lnSpc>
                <a:spcPct val="100000"/>
              </a:lnSpc>
              <a:spcBef>
                <a:spcPts val="660"/>
              </a:spcBef>
              <a:buChar char="-"/>
              <a:tabLst>
                <a:tab pos="926465" algn="l"/>
              </a:tabLst>
            </a:pPr>
            <a:r>
              <a:rPr sz="2200" dirty="0">
                <a:latin typeface="Arial"/>
                <a:cs typeface="Arial"/>
              </a:rPr>
              <a:t>wage</a:t>
            </a:r>
            <a:endParaRPr sz="2200">
              <a:latin typeface="Arial"/>
              <a:cs typeface="Arial"/>
            </a:endParaRPr>
          </a:p>
          <a:p>
            <a:pPr marL="925830" lvl="1" indent="-171450">
              <a:lnSpc>
                <a:spcPct val="100000"/>
              </a:lnSpc>
              <a:spcBef>
                <a:spcPts val="660"/>
              </a:spcBef>
              <a:buChar char="-"/>
              <a:tabLst>
                <a:tab pos="926465" algn="l"/>
              </a:tabLst>
            </a:pPr>
            <a:r>
              <a:rPr sz="2200" dirty="0">
                <a:latin typeface="Arial"/>
                <a:cs typeface="Arial"/>
              </a:rPr>
              <a:t>dividend</a:t>
            </a:r>
            <a:endParaRPr sz="2200">
              <a:latin typeface="Arial"/>
              <a:cs typeface="Arial"/>
            </a:endParaRPr>
          </a:p>
          <a:p>
            <a:pPr marL="925830" lvl="1" indent="-171450">
              <a:lnSpc>
                <a:spcPct val="100000"/>
              </a:lnSpc>
              <a:spcBef>
                <a:spcPts val="660"/>
              </a:spcBef>
              <a:buChar char="-"/>
              <a:tabLst>
                <a:tab pos="926465" algn="l"/>
              </a:tabLst>
            </a:pPr>
            <a:r>
              <a:rPr sz="2200" dirty="0">
                <a:latin typeface="Arial"/>
                <a:cs typeface="Arial"/>
              </a:rPr>
              <a:t>commission</a:t>
            </a:r>
            <a:endParaRPr sz="2200">
              <a:latin typeface="Arial"/>
              <a:cs typeface="Arial"/>
            </a:endParaRPr>
          </a:p>
          <a:p>
            <a:pPr marL="755650" indent="-286385">
              <a:lnSpc>
                <a:spcPct val="100000"/>
              </a:lnSpc>
              <a:spcBef>
                <a:spcPts val="560"/>
              </a:spcBef>
              <a:buClr>
                <a:srgbClr val="7889FB"/>
              </a:buClr>
              <a:buSzPct val="70454"/>
              <a:buFont typeface="Noto Sans Mono CJK JP Bold"/>
              <a:buChar char="-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Control </a:t>
            </a:r>
            <a:r>
              <a:rPr sz="2200" dirty="0">
                <a:latin typeface="Arial"/>
                <a:cs typeface="Arial"/>
              </a:rPr>
              <a:t>over </a:t>
            </a:r>
            <a:r>
              <a:rPr sz="2200" spc="-5" dirty="0">
                <a:latin typeface="Arial"/>
                <a:cs typeface="Arial"/>
              </a:rPr>
              <a:t>Working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Conditions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6743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Costs and Benefits of</a:t>
            </a:r>
            <a:r>
              <a:rPr spc="15" dirty="0"/>
              <a:t> </a:t>
            </a:r>
            <a:r>
              <a:rPr spc="-5" dirty="0"/>
              <a:t>Entrepreneurship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0219" y="1768348"/>
            <a:ext cx="2745105" cy="27559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Business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failure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Obstacles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Loneliness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Financial Insecurity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Long </a:t>
            </a:r>
            <a:r>
              <a:rPr sz="1800" spc="-5" dirty="0">
                <a:latin typeface="Arial"/>
                <a:cs typeface="Arial"/>
              </a:rPr>
              <a:t>Hours/Hard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Personal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sacrifices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Burden 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responsibility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Little </a:t>
            </a:r>
            <a:r>
              <a:rPr sz="1800" dirty="0">
                <a:latin typeface="Arial"/>
                <a:cs typeface="Arial"/>
              </a:rPr>
              <a:t>margin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219" y="1416811"/>
            <a:ext cx="541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3065" algn="l"/>
              </a:tabLst>
            </a:pPr>
            <a:r>
              <a:rPr sz="2400" b="1" spc="-5" dirty="0">
                <a:solidFill>
                  <a:srgbClr val="061DC8"/>
                </a:solidFill>
                <a:latin typeface="Arial"/>
                <a:cs typeface="Arial"/>
              </a:rPr>
              <a:t>Costs	Benefits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1220" y="1768348"/>
            <a:ext cx="2681605" cy="2413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Independence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Satisfaction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Financial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Reward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Self-Esteem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Autonomy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Challenge of 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start-up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Financial control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Entrepreneurship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200"/>
            <a:ext cx="9144000" cy="307975"/>
            <a:chOff x="0" y="76200"/>
            <a:chExt cx="9144000" cy="307975"/>
          </a:xfrm>
        </p:grpSpPr>
        <p:sp>
          <p:nvSpPr>
            <p:cNvPr id="4" name="object 4"/>
            <p:cNvSpPr/>
            <p:nvPr/>
          </p:nvSpPr>
          <p:spPr>
            <a:xfrm>
              <a:off x="380999" y="76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3" y="1"/>
                  </a:lnTo>
                </a:path>
              </a:pathLst>
            </a:custGeom>
            <a:ln w="6349">
              <a:solidFill>
                <a:srgbClr val="8B9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650240"/>
            <a:ext cx="5755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Does </a:t>
            </a:r>
            <a:r>
              <a:rPr dirty="0"/>
              <a:t>An </a:t>
            </a:r>
            <a:r>
              <a:rPr spc="-5" dirty="0"/>
              <a:t>Entrepreneurs</a:t>
            </a:r>
            <a:r>
              <a:rPr spc="-35" dirty="0"/>
              <a:t> </a:t>
            </a:r>
            <a:r>
              <a:rPr spc="-5" dirty="0"/>
              <a:t>Do?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0219" y="1264920"/>
            <a:ext cx="8169909" cy="44399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Everything starts from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BUSINESS</a:t>
            </a:r>
            <a:r>
              <a:rPr sz="2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IDEA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However, idea is not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enough.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Necessary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:</a:t>
            </a:r>
            <a:endParaRPr sz="2200">
              <a:latin typeface="Arial"/>
              <a:cs typeface="Arial"/>
            </a:endParaRPr>
          </a:p>
          <a:p>
            <a:pPr marL="464820" indent="-186055">
              <a:lnSpc>
                <a:spcPct val="100000"/>
              </a:lnSpc>
              <a:spcBef>
                <a:spcPts val="505"/>
              </a:spcBef>
              <a:buClr>
                <a:srgbClr val="7889FB"/>
              </a:buClr>
              <a:buSzPct val="70000"/>
              <a:buFont typeface="Noto Sans Mono CJK JP Bold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ensure </a:t>
            </a:r>
            <a:r>
              <a:rPr sz="2000" spc="-5" dirty="0">
                <a:latin typeface="Arial"/>
                <a:cs typeface="Arial"/>
              </a:rPr>
              <a:t>the technology to </a:t>
            </a:r>
            <a:r>
              <a:rPr sz="2000" dirty="0">
                <a:latin typeface="Arial"/>
                <a:cs typeface="Arial"/>
              </a:rPr>
              <a:t>make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idea work or</a:t>
            </a:r>
            <a:endParaRPr sz="2000">
              <a:latin typeface="Arial"/>
              <a:cs typeface="Arial"/>
            </a:endParaRPr>
          </a:p>
          <a:p>
            <a:pPr marL="464820" indent="-186055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Bold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can be developed at a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reasonable cost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within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 reasonable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52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Next, </a:t>
            </a:r>
            <a:r>
              <a:rPr sz="2200" dirty="0">
                <a:latin typeface="Arial"/>
                <a:cs typeface="Arial"/>
              </a:rPr>
              <a:t>receive </a:t>
            </a:r>
            <a:r>
              <a:rPr sz="2200" spc="-5" dirty="0">
                <a:latin typeface="Arial"/>
                <a:cs typeface="Arial"/>
              </a:rPr>
              <a:t>feedback </a:t>
            </a:r>
            <a:r>
              <a:rPr sz="2200" dirty="0">
                <a:latin typeface="Arial"/>
                <a:cs typeface="Arial"/>
              </a:rPr>
              <a:t>( +ve, -ve, </a:t>
            </a:r>
            <a:r>
              <a:rPr sz="2200" spc="-5" dirty="0">
                <a:latin typeface="Arial"/>
                <a:cs typeface="Arial"/>
              </a:rPr>
              <a:t>constructive etc.) </a:t>
            </a:r>
            <a:r>
              <a:rPr sz="2200" dirty="0">
                <a:latin typeface="Arial"/>
                <a:cs typeface="Arial"/>
              </a:rPr>
              <a:t>on what he/  she </a:t>
            </a:r>
            <a:r>
              <a:rPr sz="2200" spc="-5" dirty="0">
                <a:latin typeface="Arial"/>
                <a:cs typeface="Arial"/>
              </a:rPr>
              <a:t>thinks </a:t>
            </a:r>
            <a:r>
              <a:rPr sz="2200" dirty="0">
                <a:latin typeface="Arial"/>
                <a:cs typeface="Arial"/>
              </a:rPr>
              <a:t>it is a “workable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idea”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Writes his/her </a:t>
            </a:r>
            <a:r>
              <a:rPr sz="2200" dirty="0">
                <a:latin typeface="Arial"/>
                <a:cs typeface="Arial"/>
              </a:rPr>
              <a:t>business plan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Get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financing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Develop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200" spc="-50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200" spc="-50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Marketing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779</Words>
  <Application>Microsoft Office PowerPoint</Application>
  <PresentationFormat>On-screen Show 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Noto Sans Mono CJK JP Bold</vt:lpstr>
      <vt:lpstr>Arial</vt:lpstr>
      <vt:lpstr>Arial Black</vt:lpstr>
      <vt:lpstr>Calibri</vt:lpstr>
      <vt:lpstr>Times New Roman</vt:lpstr>
      <vt:lpstr>Wingdings</vt:lpstr>
      <vt:lpstr>Office Theme</vt:lpstr>
      <vt:lpstr>Lecture 1</vt:lpstr>
      <vt:lpstr>Learning Outcomes of the Course</vt:lpstr>
      <vt:lpstr>Software Entrepreneurship …a definition</vt:lpstr>
      <vt:lpstr>What Is an Entrepreneur?</vt:lpstr>
      <vt:lpstr>Self Employment vs Wage Employment</vt:lpstr>
      <vt:lpstr>Self Employment vs Wage Employment</vt:lpstr>
      <vt:lpstr>Why Be an Entrepreneur?</vt:lpstr>
      <vt:lpstr>Costs and Benefits of Entrepreneurship</vt:lpstr>
      <vt:lpstr>What Does An Entrepreneurs Do?</vt:lpstr>
      <vt:lpstr>Why is Malaysia in Dire Need of Software Entrepreneurs?</vt:lpstr>
      <vt:lpstr>Blue Ocean Strategy</vt:lpstr>
      <vt:lpstr>Red Oceans vs Blue Oceans – VALUE INNOVATION</vt:lpstr>
      <vt:lpstr>The Concept of Business and the Concept of Profit</vt:lpstr>
      <vt:lpstr>Dimensions of the External Environment (Business Model)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admin</cp:lastModifiedBy>
  <cp:revision>3</cp:revision>
  <dcterms:created xsi:type="dcterms:W3CDTF">2020-12-14T06:21:55Z</dcterms:created>
  <dcterms:modified xsi:type="dcterms:W3CDTF">2020-12-14T06:41:19Z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2020-12-14T00:00:00Z</vt:filetime>
  </property>
</Properties>
</file>