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61D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61D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61D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0" y="0"/>
                </a:moveTo>
                <a:lnTo>
                  <a:pt x="9144000" y="0"/>
                </a:lnTo>
                <a:lnTo>
                  <a:pt x="9144000" y="1600199"/>
                </a:lnTo>
                <a:lnTo>
                  <a:pt x="0" y="1600199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25780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0" y="0"/>
                </a:moveTo>
                <a:lnTo>
                  <a:pt x="9143993" y="0"/>
                </a:lnTo>
                <a:lnTo>
                  <a:pt x="9143993" y="1600198"/>
                </a:lnTo>
                <a:lnTo>
                  <a:pt x="0" y="1600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0" y="0"/>
                </a:moveTo>
                <a:lnTo>
                  <a:pt x="9144000" y="0"/>
                </a:lnTo>
                <a:lnTo>
                  <a:pt x="91440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1600200"/>
          </a:xfrm>
          <a:custGeom>
            <a:avLst/>
            <a:gdLst/>
            <a:ahLst/>
            <a:cxnLst/>
            <a:rect l="l" t="t" r="r" b="b"/>
            <a:pathLst>
              <a:path w="9144000" h="1600200">
                <a:moveTo>
                  <a:pt x="0" y="0"/>
                </a:moveTo>
                <a:lnTo>
                  <a:pt x="9143993" y="0"/>
                </a:lnTo>
                <a:lnTo>
                  <a:pt x="9143993" y="1600198"/>
                </a:lnTo>
                <a:lnTo>
                  <a:pt x="0" y="1600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595437"/>
            <a:ext cx="9144000" cy="3665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81200" y="3049587"/>
            <a:ext cx="2819400" cy="2055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4000" y="0"/>
                </a:lnTo>
                <a:lnTo>
                  <a:pt x="91440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657859"/>
            <a:ext cx="82550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61DC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870" y="1125219"/>
            <a:ext cx="8176259" cy="430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601879"/>
            <a:ext cx="153098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4800" y="6599473"/>
            <a:ext cx="163829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39" y="2547620"/>
            <a:ext cx="5062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3615" algn="l"/>
                <a:tab pos="2225675" algn="l"/>
                <a:tab pos="3197225" algn="l"/>
              </a:tabLst>
            </a:pPr>
            <a:r>
              <a:rPr sz="3200" dirty="0">
                <a:solidFill>
                  <a:srgbClr val="061DC8"/>
                </a:solidFill>
                <a:latin typeface="Arial Black"/>
                <a:cs typeface="Arial Black"/>
              </a:rPr>
              <a:t>The	Idea,	The	</a:t>
            </a:r>
            <a:r>
              <a:rPr sz="3200" spc="-5" dirty="0">
                <a:solidFill>
                  <a:srgbClr val="061DC8"/>
                </a:solidFill>
                <a:latin typeface="Arial Black"/>
                <a:cs typeface="Arial Black"/>
              </a:rPr>
              <a:t>Concept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1099820"/>
            <a:ext cx="2154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0710" algn="l"/>
              </a:tabLst>
            </a:pPr>
            <a:r>
              <a:rPr sz="3200" dirty="0">
                <a:solidFill>
                  <a:srgbClr val="FFFFFF"/>
                </a:solidFill>
                <a:latin typeface="Arial Black"/>
                <a:cs typeface="Arial Black"/>
              </a:rPr>
              <a:t>Lec</a:t>
            </a:r>
            <a:r>
              <a:rPr sz="3200" spc="-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320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3200" spc="5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3200" dirty="0">
                <a:solidFill>
                  <a:srgbClr val="FFFFFF"/>
                </a:solidFill>
                <a:latin typeface="Arial Black"/>
                <a:cs typeface="Arial Black"/>
              </a:rPr>
              <a:t>e	2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581659"/>
            <a:ext cx="4353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Source of Business</a:t>
            </a:r>
            <a:r>
              <a:rPr spc="-30" dirty="0"/>
              <a:t> </a:t>
            </a:r>
            <a:r>
              <a:rPr spc="-5" dirty="0"/>
              <a:t>Ideas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6419" y="1480820"/>
            <a:ext cx="4909820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Prior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job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  <a:tabLst>
                <a:tab pos="35496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Improving </a:t>
            </a:r>
            <a:r>
              <a:rPr sz="2400" dirty="0">
                <a:latin typeface="Arial"/>
                <a:cs typeface="Arial"/>
              </a:rPr>
              <a:t>upon an </a:t>
            </a:r>
            <a:r>
              <a:rPr sz="2400" spc="-5" dirty="0">
                <a:latin typeface="Arial"/>
                <a:cs typeface="Arial"/>
              </a:rPr>
              <a:t>existing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idea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35496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Seeing a need in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marketplace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35496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Hobby or a </a:t>
            </a:r>
            <a:r>
              <a:rPr sz="2400" spc="-5" dirty="0">
                <a:latin typeface="Arial"/>
                <a:cs typeface="Arial"/>
              </a:rPr>
              <a:t>vocational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2417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</a:t>
            </a:r>
            <a:r>
              <a:rPr spc="-85" dirty="0"/>
              <a:t> </a:t>
            </a:r>
            <a:r>
              <a:rPr dirty="0"/>
              <a:t>Idea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3050"/>
            <a:ext cx="8159115" cy="27387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Purposes of writing </a:t>
            </a:r>
            <a:r>
              <a:rPr sz="2400" b="1" dirty="0">
                <a:solidFill>
                  <a:srgbClr val="061DC8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Business Idea</a:t>
            </a:r>
            <a:r>
              <a:rPr sz="2400" b="1" spc="15" dirty="0">
                <a:solidFill>
                  <a:srgbClr val="061DC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Plan.</a:t>
            </a:r>
            <a:endParaRPr sz="24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484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Communicate initial</a:t>
            </a:r>
            <a:r>
              <a:rPr sz="2000" dirty="0">
                <a:latin typeface="Arial"/>
                <a:cs typeface="Arial"/>
              </a:rPr>
              <a:t> idea</a:t>
            </a:r>
            <a:endParaRPr sz="20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Serves as an </a:t>
            </a:r>
            <a:r>
              <a:rPr sz="2000" spc="-5" dirty="0">
                <a:latin typeface="Arial"/>
                <a:cs typeface="Arial"/>
              </a:rPr>
              <a:t>initial </a:t>
            </a:r>
            <a:r>
              <a:rPr sz="2000" dirty="0">
                <a:latin typeface="Arial"/>
                <a:cs typeface="Arial"/>
              </a:rPr>
              <a:t>version of a more comprehensive Business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What is </a:t>
            </a:r>
            <a:r>
              <a:rPr sz="2400" b="1" dirty="0">
                <a:solidFill>
                  <a:srgbClr val="061DC8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business</a:t>
            </a:r>
            <a:r>
              <a:rPr sz="2400" b="1" spc="10" dirty="0">
                <a:solidFill>
                  <a:srgbClr val="061DC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plan?</a:t>
            </a:r>
            <a:endParaRPr sz="24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61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A document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you can use </a:t>
            </a:r>
            <a:r>
              <a:rPr sz="2000" spc="-5" dirty="0">
                <a:latin typeface="Arial"/>
                <a:cs typeface="Arial"/>
              </a:rPr>
              <a:t>to start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operate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business.</a:t>
            </a:r>
            <a:endParaRPr sz="2000">
              <a:latin typeface="Arial"/>
              <a:cs typeface="Arial"/>
            </a:endParaRPr>
          </a:p>
          <a:p>
            <a:pPr marL="469900" marR="5080" indent="-190500">
              <a:lnSpc>
                <a:spcPct val="105000"/>
              </a:lnSpc>
              <a:spcBef>
                <a:spcPts val="38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A document you can show </a:t>
            </a:r>
            <a:r>
              <a:rPr sz="2000" spc="-5" dirty="0">
                <a:latin typeface="Arial"/>
                <a:cs typeface="Arial"/>
              </a:rPr>
              <a:t>investors </a:t>
            </a:r>
            <a:r>
              <a:rPr sz="2000" dirty="0">
                <a:latin typeface="Arial"/>
                <a:cs typeface="Arial"/>
              </a:rPr>
              <a:t>and bankers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raise money  </a:t>
            </a:r>
            <a:r>
              <a:rPr sz="2000" spc="-5" dirty="0">
                <a:latin typeface="Arial"/>
                <a:cs typeface="Arial"/>
              </a:rPr>
              <a:t>(capital) for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1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95"/>
              </a:spcBef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The </a:t>
            </a:r>
            <a:r>
              <a:rPr dirty="0"/>
              <a:t>most </a:t>
            </a:r>
            <a:r>
              <a:rPr spc="-5" dirty="0"/>
              <a:t>important </a:t>
            </a:r>
            <a:r>
              <a:rPr dirty="0"/>
              <a:t>part of </a:t>
            </a:r>
            <a:r>
              <a:rPr spc="-5" dirty="0"/>
              <a:t>the document/business</a:t>
            </a:r>
            <a:r>
              <a:rPr spc="20" dirty="0"/>
              <a:t> </a:t>
            </a:r>
            <a:r>
              <a:rPr dirty="0"/>
              <a:t>plan.</a:t>
            </a:r>
          </a:p>
          <a:p>
            <a:pPr marL="209550" marR="5080" indent="-190500">
              <a:lnSpc>
                <a:spcPct val="105000"/>
              </a:lnSpc>
              <a:spcBef>
                <a:spcPts val="450"/>
              </a:spcBef>
              <a:tabLst>
                <a:tab pos="1543685" algn="l"/>
                <a:tab pos="2266950" algn="l"/>
                <a:tab pos="3599815" algn="l"/>
                <a:tab pos="3983990" algn="l"/>
                <a:tab pos="4773930" algn="l"/>
                <a:tab pos="6174740" algn="l"/>
                <a:tab pos="7355205" algn="l"/>
                <a:tab pos="7739380" algn="l"/>
              </a:tabLst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Con</a:t>
            </a:r>
            <a:r>
              <a:rPr spc="-5" dirty="0"/>
              <a:t>t</a:t>
            </a:r>
            <a:r>
              <a:rPr dirty="0"/>
              <a:t>ains	brief	overview	of	most	impor</a:t>
            </a:r>
            <a:r>
              <a:rPr spc="-5" dirty="0"/>
              <a:t>t</a:t>
            </a:r>
            <a:r>
              <a:rPr dirty="0"/>
              <a:t>ant	aspec</a:t>
            </a:r>
            <a:r>
              <a:rPr spc="-5" dirty="0"/>
              <a:t>t</a:t>
            </a:r>
            <a:r>
              <a:rPr dirty="0"/>
              <a:t>s	of	</a:t>
            </a:r>
            <a:r>
              <a:rPr spc="-5" dirty="0"/>
              <a:t>t</a:t>
            </a:r>
            <a:r>
              <a:rPr dirty="0"/>
              <a:t>he  business</a:t>
            </a:r>
            <a:r>
              <a:rPr spc="-10" dirty="0"/>
              <a:t> </a:t>
            </a:r>
            <a:r>
              <a:rPr dirty="0"/>
              <a:t>plan.</a:t>
            </a:r>
          </a:p>
          <a:p>
            <a:pPr marL="19050">
              <a:lnSpc>
                <a:spcPct val="100000"/>
              </a:lnSpc>
              <a:spcBef>
                <a:spcPts val="700"/>
              </a:spcBef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It </a:t>
            </a:r>
            <a:r>
              <a:rPr dirty="0"/>
              <a:t>should highlight :</a:t>
            </a:r>
          </a:p>
          <a:p>
            <a:pPr marL="471170" indent="-185420">
              <a:lnSpc>
                <a:spcPct val="100000"/>
              </a:lnSpc>
              <a:spcBef>
                <a:spcPts val="605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The </a:t>
            </a:r>
            <a:r>
              <a:rPr sz="2000" dirty="0"/>
              <a:t>product or</a:t>
            </a:r>
            <a:r>
              <a:rPr sz="2000" spc="-10" dirty="0"/>
              <a:t> </a:t>
            </a:r>
            <a:r>
              <a:rPr sz="2000" dirty="0"/>
              <a:t>service</a:t>
            </a:r>
            <a:endParaRPr sz="2000"/>
          </a:p>
          <a:p>
            <a:pPr marL="471170" indent="-18542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The </a:t>
            </a:r>
            <a:r>
              <a:rPr sz="2000" dirty="0"/>
              <a:t>value </a:t>
            </a:r>
            <a:r>
              <a:rPr sz="2000" spc="-5" dirty="0"/>
              <a:t>to the</a:t>
            </a:r>
            <a:r>
              <a:rPr sz="2000" spc="5" dirty="0"/>
              <a:t> </a:t>
            </a:r>
            <a:r>
              <a:rPr sz="2000" spc="-5" dirty="0"/>
              <a:t>customer</a:t>
            </a:r>
            <a:endParaRPr sz="2000"/>
          </a:p>
          <a:p>
            <a:pPr marL="471170" indent="-185420">
              <a:lnSpc>
                <a:spcPct val="100000"/>
              </a:lnSpc>
              <a:spcBef>
                <a:spcPts val="5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The </a:t>
            </a:r>
            <a:r>
              <a:rPr sz="2000" dirty="0"/>
              <a:t>relevant</a:t>
            </a:r>
            <a:r>
              <a:rPr sz="2000" spc="-5" dirty="0"/>
              <a:t> markets</a:t>
            </a:r>
            <a:endParaRPr sz="2000"/>
          </a:p>
          <a:p>
            <a:pPr marL="471170" indent="-18542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dirty="0"/>
              <a:t>Management</a:t>
            </a:r>
            <a:r>
              <a:rPr sz="2000" spc="-10" dirty="0"/>
              <a:t> </a:t>
            </a:r>
            <a:r>
              <a:rPr sz="2000" spc="-5" dirty="0"/>
              <a:t>expertise</a:t>
            </a:r>
            <a:endParaRPr sz="2000"/>
          </a:p>
          <a:p>
            <a:pPr marL="471170" indent="-18542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Financing requirements</a:t>
            </a:r>
            <a:endParaRPr sz="2000"/>
          </a:p>
          <a:p>
            <a:pPr marL="471170" indent="-18542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dirty="0"/>
              <a:t>Possible </a:t>
            </a:r>
            <a:r>
              <a:rPr sz="2000" spc="-5" dirty="0"/>
              <a:t>return </a:t>
            </a:r>
            <a:r>
              <a:rPr sz="2000" dirty="0"/>
              <a:t>on </a:t>
            </a:r>
            <a:r>
              <a:rPr sz="2000" spc="-5" dirty="0"/>
              <a:t>investment</a:t>
            </a:r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4500" y="744220"/>
            <a:ext cx="48088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Business Idea </a:t>
            </a:r>
            <a:r>
              <a:rPr sz="2200" dirty="0"/>
              <a:t>: </a:t>
            </a:r>
            <a:r>
              <a:rPr sz="2200" spc="-5" dirty="0"/>
              <a:t>Executive</a:t>
            </a:r>
            <a:r>
              <a:rPr sz="2200" spc="5" dirty="0"/>
              <a:t> </a:t>
            </a:r>
            <a:r>
              <a:rPr sz="2200" spc="-5" dirty="0"/>
              <a:t>Summary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209550" marR="5080" indent="-190500">
              <a:lnSpc>
                <a:spcPct val="100699"/>
              </a:lnSpc>
              <a:spcBef>
                <a:spcPts val="80"/>
              </a:spcBef>
              <a:tabLst>
                <a:tab pos="918844" algn="l"/>
                <a:tab pos="1983105" algn="l"/>
                <a:tab pos="2827020" algn="l"/>
                <a:tab pos="3348990" algn="l"/>
                <a:tab pos="4108450" algn="l"/>
                <a:tab pos="4545965" algn="l"/>
                <a:tab pos="5339080" algn="l"/>
                <a:tab pos="6031230" algn="l"/>
                <a:tab pos="7739380" algn="l"/>
              </a:tabLst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dirty="0"/>
              <a:t>he	reader	must	be	able	</a:t>
            </a:r>
            <a:r>
              <a:rPr spc="-5" dirty="0"/>
              <a:t>t</a:t>
            </a:r>
            <a:r>
              <a:rPr dirty="0"/>
              <a:t>o	read	and	unders</a:t>
            </a:r>
            <a:r>
              <a:rPr spc="-5" dirty="0"/>
              <a:t>t</a:t>
            </a:r>
            <a:r>
              <a:rPr dirty="0"/>
              <a:t>and	</a:t>
            </a:r>
            <a:r>
              <a:rPr spc="-5" dirty="0"/>
              <a:t>t</a:t>
            </a:r>
            <a:r>
              <a:rPr dirty="0"/>
              <a:t>he  </a:t>
            </a:r>
            <a:r>
              <a:rPr spc="-5" dirty="0"/>
              <a:t>executive </a:t>
            </a:r>
            <a:r>
              <a:rPr dirty="0"/>
              <a:t>summary in 5</a:t>
            </a:r>
            <a:r>
              <a:rPr spc="-5" dirty="0"/>
              <a:t> minutes.</a:t>
            </a:r>
          </a:p>
          <a:p>
            <a:pPr marL="209550" marR="5080" indent="-190500">
              <a:lnSpc>
                <a:spcPct val="105000"/>
              </a:lnSpc>
              <a:spcBef>
                <a:spcPts val="550"/>
              </a:spcBef>
              <a:tabLst>
                <a:tab pos="1144905" algn="l"/>
                <a:tab pos="2164080" algn="l"/>
                <a:tab pos="2776220" algn="l"/>
                <a:tab pos="3964940" algn="l"/>
                <a:tab pos="4594225" algn="l"/>
                <a:tab pos="5681345" algn="l"/>
                <a:tab pos="6988809" algn="l"/>
                <a:tab pos="7381240" algn="l"/>
                <a:tab pos="7688580" algn="l"/>
              </a:tabLst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dirty="0"/>
              <a:t>hen	wri</a:t>
            </a:r>
            <a:r>
              <a:rPr spc="-5" dirty="0"/>
              <a:t>t</a:t>
            </a:r>
            <a:r>
              <a:rPr dirty="0"/>
              <a:t>ing	</a:t>
            </a:r>
            <a:r>
              <a:rPr spc="-5" dirty="0"/>
              <a:t>t</a:t>
            </a:r>
            <a:r>
              <a:rPr dirty="0"/>
              <a:t>his	sec</a:t>
            </a:r>
            <a:r>
              <a:rPr spc="-5" dirty="0"/>
              <a:t>t</a:t>
            </a:r>
            <a:r>
              <a:rPr dirty="0"/>
              <a:t>ion,	pay	special	a</a:t>
            </a:r>
            <a:r>
              <a:rPr spc="-5" dirty="0"/>
              <a:t>tt</a:t>
            </a:r>
            <a:r>
              <a:rPr dirty="0"/>
              <a:t>en</a:t>
            </a:r>
            <a:r>
              <a:rPr spc="-5" dirty="0"/>
              <a:t>t</a:t>
            </a:r>
            <a:r>
              <a:rPr dirty="0"/>
              <a:t>ion	</a:t>
            </a:r>
            <a:r>
              <a:rPr spc="-5" dirty="0"/>
              <a:t>t</a:t>
            </a:r>
            <a:r>
              <a:rPr dirty="0"/>
              <a:t>o	4	key  </a:t>
            </a:r>
            <a:r>
              <a:rPr spc="-5" dirty="0"/>
              <a:t>aspects for </a:t>
            </a:r>
            <a:r>
              <a:rPr dirty="0"/>
              <a:t>each point</a:t>
            </a:r>
            <a:r>
              <a:rPr spc="-10" dirty="0"/>
              <a:t> </a:t>
            </a:r>
            <a:r>
              <a:rPr dirty="0"/>
              <a:t>:</a:t>
            </a:r>
          </a:p>
          <a:p>
            <a:pPr marL="476250" indent="-190500">
              <a:lnSpc>
                <a:spcPct val="100000"/>
              </a:lnSpc>
              <a:spcBef>
                <a:spcPts val="585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dirty="0">
                <a:solidFill>
                  <a:srgbClr val="061DC8"/>
                </a:solidFill>
              </a:rPr>
              <a:t>Uniqueness </a:t>
            </a:r>
            <a:r>
              <a:rPr sz="2000" dirty="0"/>
              <a:t>of </a:t>
            </a:r>
            <a:r>
              <a:rPr sz="2000" spc="-5" dirty="0"/>
              <a:t>the product/service </a:t>
            </a:r>
            <a:r>
              <a:rPr sz="2000" dirty="0"/>
              <a:t>and why </a:t>
            </a:r>
            <a:r>
              <a:rPr sz="2000" spc="-5" dirty="0"/>
              <a:t>this situation </a:t>
            </a:r>
            <a:r>
              <a:rPr sz="2000" dirty="0"/>
              <a:t>is</a:t>
            </a:r>
            <a:r>
              <a:rPr sz="2000" spc="10" dirty="0"/>
              <a:t> </a:t>
            </a:r>
            <a:r>
              <a:rPr sz="2000" dirty="0"/>
              <a:t>special</a:t>
            </a:r>
            <a:endParaRPr sz="2000"/>
          </a:p>
          <a:p>
            <a:pPr marL="47625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Competent </a:t>
            </a:r>
            <a:r>
              <a:rPr sz="2000" dirty="0"/>
              <a:t>&amp; experienced </a:t>
            </a:r>
            <a:r>
              <a:rPr sz="2000" dirty="0">
                <a:solidFill>
                  <a:srgbClr val="061DC8"/>
                </a:solidFill>
              </a:rPr>
              <a:t>management</a:t>
            </a:r>
            <a:r>
              <a:rPr sz="2000" spc="-15" dirty="0">
                <a:solidFill>
                  <a:srgbClr val="061DC8"/>
                </a:solidFill>
              </a:rPr>
              <a:t> </a:t>
            </a:r>
            <a:r>
              <a:rPr sz="2000" spc="-5" dirty="0">
                <a:solidFill>
                  <a:srgbClr val="061DC8"/>
                </a:solidFill>
              </a:rPr>
              <a:t>team</a:t>
            </a:r>
            <a:endParaRPr sz="2000"/>
          </a:p>
          <a:p>
            <a:pPr marL="47625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Indicate there </a:t>
            </a:r>
            <a:r>
              <a:rPr sz="2000" dirty="0"/>
              <a:t>is </a:t>
            </a:r>
            <a:r>
              <a:rPr sz="2000" spc="-5" dirty="0"/>
              <a:t>substantial </a:t>
            </a:r>
            <a:r>
              <a:rPr sz="2000" spc="-5" dirty="0">
                <a:solidFill>
                  <a:srgbClr val="061DC8"/>
                </a:solidFill>
              </a:rPr>
              <a:t>profits </a:t>
            </a:r>
            <a:r>
              <a:rPr sz="2000" dirty="0"/>
              <a:t>available </a:t>
            </a:r>
            <a:r>
              <a:rPr sz="2000" spc="-5" dirty="0"/>
              <a:t>for the</a:t>
            </a:r>
            <a:r>
              <a:rPr sz="2000" spc="25" dirty="0"/>
              <a:t> </a:t>
            </a:r>
            <a:r>
              <a:rPr sz="2000" spc="-5" dirty="0"/>
              <a:t>venture</a:t>
            </a:r>
            <a:endParaRPr sz="2000"/>
          </a:p>
          <a:p>
            <a:pPr marL="476250" marR="15875" indent="-190500">
              <a:lnSpc>
                <a:spcPct val="105000"/>
              </a:lnSpc>
              <a:spcBef>
                <a:spcPts val="38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Indicate </a:t>
            </a:r>
            <a:r>
              <a:rPr sz="2000" dirty="0"/>
              <a:t>an </a:t>
            </a:r>
            <a:r>
              <a:rPr sz="2000" dirty="0">
                <a:solidFill>
                  <a:srgbClr val="061DC8"/>
                </a:solidFill>
              </a:rPr>
              <a:t>exit </a:t>
            </a:r>
            <a:r>
              <a:rPr sz="2000" spc="-5" dirty="0"/>
              <a:t>strategy for the investor/reader </a:t>
            </a:r>
            <a:r>
              <a:rPr sz="2000" dirty="0"/>
              <a:t>(&amp; reap </a:t>
            </a:r>
            <a:r>
              <a:rPr sz="2000" spc="-5" dirty="0"/>
              <a:t>benefit from  the investment)</a:t>
            </a:r>
            <a:endParaRPr sz="2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4500" y="744220"/>
            <a:ext cx="48088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Business Idea </a:t>
            </a:r>
            <a:r>
              <a:rPr sz="2200" dirty="0"/>
              <a:t>: </a:t>
            </a:r>
            <a:r>
              <a:rPr sz="2200" spc="-5" dirty="0"/>
              <a:t>Executive</a:t>
            </a:r>
            <a:r>
              <a:rPr sz="2200" spc="5" dirty="0"/>
              <a:t> </a:t>
            </a:r>
            <a:r>
              <a:rPr sz="2200" spc="-5" dirty="0"/>
              <a:t>Summary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49300"/>
            <a:ext cx="48088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Business Idea </a:t>
            </a:r>
            <a:r>
              <a:rPr sz="2200" dirty="0"/>
              <a:t>: </a:t>
            </a:r>
            <a:r>
              <a:rPr sz="2200" spc="-5" dirty="0"/>
              <a:t>Executive</a:t>
            </a:r>
            <a:r>
              <a:rPr sz="2200" spc="5" dirty="0"/>
              <a:t> </a:t>
            </a:r>
            <a:r>
              <a:rPr sz="2200" spc="-5" dirty="0"/>
              <a:t>Summary</a:t>
            </a:r>
            <a:endParaRPr sz="22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3050"/>
            <a:ext cx="8159115" cy="19132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Facts </a:t>
            </a:r>
            <a:r>
              <a:rPr sz="2400" dirty="0">
                <a:latin typeface="Arial"/>
                <a:cs typeface="Arial"/>
              </a:rPr>
              <a:t>about </a:t>
            </a:r>
            <a:r>
              <a:rPr sz="2400" spc="-5" dirty="0">
                <a:latin typeface="Arial"/>
                <a:cs typeface="Arial"/>
              </a:rPr>
              <a:t>executive </a:t>
            </a:r>
            <a:r>
              <a:rPr sz="2400" dirty="0">
                <a:latin typeface="Arial"/>
                <a:cs typeface="Arial"/>
              </a:rPr>
              <a:t>summary :</a:t>
            </a:r>
            <a:endParaRPr sz="24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484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  <a:tab pos="1184910" algn="l"/>
              </a:tabLst>
            </a:pPr>
            <a:r>
              <a:rPr sz="2000" dirty="0">
                <a:latin typeface="Arial"/>
                <a:cs typeface="Arial"/>
              </a:rPr>
              <a:t>90 %	don’t read beyond your </a:t>
            </a:r>
            <a:r>
              <a:rPr sz="2000" spc="-5" dirty="0">
                <a:latin typeface="Arial"/>
                <a:cs typeface="Arial"/>
              </a:rPr>
              <a:t>executive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makes or breaks your </a:t>
            </a:r>
            <a:r>
              <a:rPr sz="2000" spc="-5" dirty="0">
                <a:latin typeface="Arial"/>
                <a:cs typeface="Arial"/>
              </a:rPr>
              <a:t>opportunity to further </a:t>
            </a:r>
            <a:r>
              <a:rPr sz="2000" dirty="0">
                <a:latin typeface="Arial"/>
                <a:cs typeface="Arial"/>
              </a:rPr>
              <a:t>present your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ideas</a:t>
            </a:r>
            <a:endParaRPr sz="2000">
              <a:latin typeface="Arial"/>
              <a:cs typeface="Arial"/>
            </a:endParaRPr>
          </a:p>
          <a:p>
            <a:pPr marL="469900" marR="5080" indent="-190500">
              <a:lnSpc>
                <a:spcPct val="105000"/>
              </a:lnSpc>
              <a:spcBef>
                <a:spcPts val="48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must be </a:t>
            </a:r>
            <a:r>
              <a:rPr sz="2000" spc="-5" dirty="0">
                <a:latin typeface="Arial"/>
                <a:cs typeface="Arial"/>
              </a:rPr>
              <a:t>written to entice </a:t>
            </a:r>
            <a:r>
              <a:rPr sz="2000" dirty="0">
                <a:latin typeface="Arial"/>
                <a:cs typeface="Arial"/>
              </a:rPr>
              <a:t>/ seduce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reader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read more…it  must be short &amp;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sexy.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219" y="4068064"/>
            <a:ext cx="8168640" cy="7753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3200" marR="5080" indent="-190500">
              <a:lnSpc>
                <a:spcPts val="3020"/>
              </a:lnSpc>
              <a:spcBef>
                <a:spcPts val="85"/>
              </a:spcBef>
              <a:tabLst>
                <a:tab pos="1263015" algn="l"/>
                <a:tab pos="1491615" algn="l"/>
                <a:tab pos="2346325" algn="l"/>
                <a:tab pos="2914015" algn="l"/>
                <a:tab pos="4345940" algn="l"/>
                <a:tab pos="5742305" algn="l"/>
                <a:tab pos="6411595" algn="l"/>
                <a:tab pos="7283450" algn="l"/>
                <a:tab pos="7731759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61DC8"/>
                </a:solidFill>
                <a:latin typeface="Arial"/>
                <a:cs typeface="Arial"/>
              </a:rPr>
              <a:t>Advice	</a:t>
            </a:r>
            <a:r>
              <a:rPr sz="2400" dirty="0">
                <a:latin typeface="Arial"/>
                <a:cs typeface="Arial"/>
              </a:rPr>
              <a:t>: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ri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execu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ive	summary	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las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whe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al</a:t>
            </a:r>
            <a:r>
              <a:rPr sz="2400" dirty="0">
                <a:latin typeface="Arial"/>
                <a:cs typeface="Arial"/>
              </a:rPr>
              <a:t>l	</a:t>
            </a: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  </a:t>
            </a:r>
            <a:r>
              <a:rPr sz="2400" spc="-5" dirty="0">
                <a:latin typeface="Arial"/>
                <a:cs typeface="Arial"/>
              </a:rPr>
              <a:t>details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business plan are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available.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0219" y="1341119"/>
            <a:ext cx="8169909" cy="28930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Focus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the technical aspects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product /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203200" marR="5080" indent="-190500" algn="just">
              <a:lnSpc>
                <a:spcPct val="105000"/>
              </a:lnSpc>
              <a:spcBef>
                <a:spcPts val="45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Do not go </a:t>
            </a:r>
            <a:r>
              <a:rPr sz="2400" spc="-5" dirty="0">
                <a:latin typeface="Arial"/>
                <a:cs typeface="Arial"/>
              </a:rPr>
              <a:t>too </a:t>
            </a:r>
            <a:r>
              <a:rPr sz="2400" dirty="0">
                <a:latin typeface="Arial"/>
                <a:cs typeface="Arial"/>
              </a:rPr>
              <a:t>deep </a:t>
            </a:r>
            <a:r>
              <a:rPr sz="2400" spc="-5" dirty="0">
                <a:latin typeface="Arial"/>
                <a:cs typeface="Arial"/>
              </a:rPr>
              <a:t>into technical terms </a:t>
            </a:r>
            <a:r>
              <a:rPr sz="2400" dirty="0">
                <a:latin typeface="Arial"/>
                <a:cs typeface="Arial"/>
              </a:rPr>
              <a:t>(must </a:t>
            </a:r>
            <a:r>
              <a:rPr sz="2400" spc="-5" dirty="0">
                <a:latin typeface="Arial"/>
                <a:cs typeface="Arial"/>
              </a:rPr>
              <a:t>write to </a:t>
            </a:r>
            <a:r>
              <a:rPr sz="2400" dirty="0">
                <a:latin typeface="Arial"/>
                <a:cs typeface="Arial"/>
              </a:rPr>
              <a:t>suit 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audience).</a:t>
            </a:r>
            <a:endParaRPr sz="2400">
              <a:latin typeface="Arial"/>
              <a:cs typeface="Arial"/>
            </a:endParaRPr>
          </a:p>
          <a:p>
            <a:pPr marL="203200" marR="5080" indent="-190500" algn="just">
              <a:lnSpc>
                <a:spcPct val="104400"/>
              </a:lnSpc>
              <a:spcBef>
                <a:spcPts val="57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reader </a:t>
            </a:r>
            <a:r>
              <a:rPr sz="2400" spc="-5" dirty="0">
                <a:latin typeface="Arial"/>
                <a:cs typeface="Arial"/>
              </a:rPr>
              <a:t>expects </a:t>
            </a:r>
            <a:r>
              <a:rPr sz="240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have </a:t>
            </a:r>
            <a:r>
              <a:rPr sz="2400" spc="-5" dirty="0">
                <a:latin typeface="Arial"/>
                <a:cs typeface="Arial"/>
              </a:rPr>
              <a:t>the technical expertise to  </a:t>
            </a:r>
            <a:r>
              <a:rPr sz="2400" dirty="0">
                <a:latin typeface="Arial"/>
                <a:cs typeface="Arial"/>
              </a:rPr>
              <a:t>deliver </a:t>
            </a:r>
            <a:r>
              <a:rPr sz="2400" spc="-5" dirty="0">
                <a:latin typeface="Arial"/>
                <a:cs typeface="Arial"/>
              </a:rPr>
              <a:t>the product/service </a:t>
            </a:r>
            <a:r>
              <a:rPr sz="2400" dirty="0">
                <a:latin typeface="Arial"/>
                <a:cs typeface="Arial"/>
              </a:rPr>
              <a:t>and it should be </a:t>
            </a:r>
            <a:r>
              <a:rPr sz="2400" spc="-5" dirty="0">
                <a:latin typeface="Arial"/>
                <a:cs typeface="Arial"/>
              </a:rPr>
              <a:t>highlighted  </a:t>
            </a:r>
            <a:r>
              <a:rPr sz="2400" spc="5" dirty="0">
                <a:latin typeface="Arial"/>
                <a:cs typeface="Arial"/>
              </a:rPr>
              <a:t>accordingly in the session where he/she meets </a:t>
            </a: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6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management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team.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4500" y="749300"/>
            <a:ext cx="6174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Business Idea </a:t>
            </a:r>
            <a:r>
              <a:rPr sz="2200" dirty="0"/>
              <a:t>: </a:t>
            </a:r>
            <a:r>
              <a:rPr sz="2200" spc="-5" dirty="0"/>
              <a:t>Product </a:t>
            </a:r>
            <a:r>
              <a:rPr sz="2200" dirty="0"/>
              <a:t>&amp; </a:t>
            </a:r>
            <a:r>
              <a:rPr sz="2200" spc="-5" dirty="0"/>
              <a:t>Service</a:t>
            </a:r>
            <a:r>
              <a:rPr sz="2200" spc="20" dirty="0"/>
              <a:t> </a:t>
            </a:r>
            <a:r>
              <a:rPr sz="2200" spc="-5" dirty="0"/>
              <a:t>Description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18820"/>
            <a:ext cx="5817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Business Idea </a:t>
            </a:r>
            <a:r>
              <a:rPr sz="2400" dirty="0"/>
              <a:t>: </a:t>
            </a:r>
            <a:r>
              <a:rPr sz="2400" spc="-5" dirty="0"/>
              <a:t>Technology</a:t>
            </a:r>
            <a:r>
              <a:rPr sz="2400" spc="-10" dirty="0"/>
              <a:t> </a:t>
            </a:r>
            <a:r>
              <a:rPr sz="2400" spc="-5" dirty="0"/>
              <a:t>Description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3050"/>
            <a:ext cx="8159115" cy="37395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Main areas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be covered :</a:t>
            </a:r>
            <a:endParaRPr sz="24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484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Key </a:t>
            </a:r>
            <a:r>
              <a:rPr sz="2000" spc="-5" dirty="0">
                <a:latin typeface="Arial"/>
                <a:cs typeface="Arial"/>
              </a:rPr>
              <a:t>components related to the product/service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technology</a:t>
            </a:r>
            <a:endParaRPr sz="20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The intellectual property</a:t>
            </a:r>
            <a:r>
              <a:rPr sz="2000" dirty="0">
                <a:latin typeface="Arial"/>
                <a:cs typeface="Arial"/>
              </a:rPr>
              <a:t> involved</a:t>
            </a:r>
            <a:endParaRPr sz="20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Specialized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knowledge</a:t>
            </a:r>
            <a:endParaRPr sz="20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Experience and skills involved 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469900" marR="5080" indent="-190500">
              <a:lnSpc>
                <a:spcPct val="105000"/>
              </a:lnSpc>
              <a:spcBef>
                <a:spcPts val="38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Relevant </a:t>
            </a:r>
            <a:r>
              <a:rPr sz="2000" spc="-5" dirty="0">
                <a:latin typeface="Arial"/>
                <a:cs typeface="Arial"/>
              </a:rPr>
              <a:t>regulations that </a:t>
            </a:r>
            <a:r>
              <a:rPr sz="2000" dirty="0">
                <a:latin typeface="Arial"/>
                <a:cs typeface="Arial"/>
              </a:rPr>
              <a:t>may govern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use of </a:t>
            </a:r>
            <a:r>
              <a:rPr sz="2000" spc="-5" dirty="0">
                <a:latin typeface="Arial"/>
                <a:cs typeface="Arial"/>
              </a:rPr>
              <a:t>the technology to  </a:t>
            </a:r>
            <a:r>
              <a:rPr sz="2000" dirty="0">
                <a:latin typeface="Arial"/>
                <a:cs typeface="Arial"/>
              </a:rPr>
              <a:t>deliver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product/service.</a:t>
            </a:r>
            <a:endParaRPr sz="2000">
              <a:latin typeface="Arial"/>
              <a:cs typeface="Arial"/>
            </a:endParaRPr>
          </a:p>
          <a:p>
            <a:pPr marL="469900" marR="5080" indent="-190500">
              <a:lnSpc>
                <a:spcPct val="105000"/>
              </a:lnSpc>
              <a:spcBef>
                <a:spcPts val="459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  <a:tab pos="1684020" algn="l"/>
                <a:tab pos="1985645" algn="l"/>
                <a:tab pos="3615054" algn="l"/>
                <a:tab pos="4015104" algn="l"/>
                <a:tab pos="4316730" algn="l"/>
                <a:tab pos="4716780" algn="l"/>
                <a:tab pos="4990465" algn="l"/>
                <a:tab pos="5998210" algn="l"/>
                <a:tab pos="6624320" algn="l"/>
                <a:tab pos="7364095" algn="l"/>
                <a:tab pos="7792720" algn="l"/>
              </a:tabLst>
            </a:pPr>
            <a:r>
              <a:rPr sz="2000" dirty="0">
                <a:latin typeface="Arial"/>
                <a:cs typeface="Arial"/>
              </a:rPr>
              <a:t>Research	&amp;	Development	(R	&amp;	D)	–	ou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lines	your	plans	</a:t>
            </a:r>
            <a:r>
              <a:rPr sz="2000" spc="-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or	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  </a:t>
            </a:r>
            <a:r>
              <a:rPr sz="2000" spc="-5" dirty="0">
                <a:latin typeface="Arial"/>
                <a:cs typeface="Arial"/>
              </a:rPr>
              <a:t>future</a:t>
            </a:r>
            <a:endParaRPr sz="20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58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Future technology that </a:t>
            </a:r>
            <a:r>
              <a:rPr sz="2000" dirty="0">
                <a:latin typeface="Arial"/>
                <a:cs typeface="Arial"/>
              </a:rPr>
              <a:t>you and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market can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foresee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18820"/>
            <a:ext cx="549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Business Idea </a:t>
            </a:r>
            <a:r>
              <a:rPr sz="2400" dirty="0"/>
              <a:t>: Market &amp;</a:t>
            </a:r>
            <a:r>
              <a:rPr sz="2400" spc="-35" dirty="0"/>
              <a:t> </a:t>
            </a:r>
            <a:r>
              <a:rPr sz="2400" spc="-5" dirty="0"/>
              <a:t>Competition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3050"/>
            <a:ext cx="8158480" cy="39560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Areas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cover :</a:t>
            </a:r>
            <a:endParaRPr sz="2400">
              <a:latin typeface="Arial"/>
              <a:cs typeface="Arial"/>
            </a:endParaRPr>
          </a:p>
          <a:p>
            <a:pPr marL="469900" marR="5080" indent="-190500">
              <a:lnSpc>
                <a:spcPct val="105000"/>
              </a:lnSpc>
              <a:spcBef>
                <a:spcPts val="365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Identify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possible &amp;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potential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market </a:t>
            </a:r>
            <a:r>
              <a:rPr sz="2000" spc="-980" dirty="0">
                <a:solidFill>
                  <a:srgbClr val="0538D2"/>
                </a:solidFill>
                <a:latin typeface="Wingdings"/>
                <a:cs typeface="Wingdings"/>
              </a:rPr>
              <a:t></a:t>
            </a:r>
            <a:r>
              <a:rPr sz="2000" spc="275" dirty="0">
                <a:solidFill>
                  <a:srgbClr val="0538D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determine the potential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size  of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business in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terms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of sales volume and</a:t>
            </a:r>
            <a:r>
              <a:rPr sz="2000" spc="-35" dirty="0">
                <a:solidFill>
                  <a:srgbClr val="061DC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revenue</a:t>
            </a:r>
            <a:endParaRPr sz="2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2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Size. </a:t>
            </a:r>
            <a:r>
              <a:rPr sz="1800" spc="-5" dirty="0">
                <a:latin typeface="Arial"/>
                <a:cs typeface="Arial"/>
              </a:rPr>
              <a:t>Life-cycle, </a:t>
            </a:r>
            <a:r>
              <a:rPr sz="1800" dirty="0">
                <a:latin typeface="Arial"/>
                <a:cs typeface="Arial"/>
              </a:rPr>
              <a:t>geographical </a:t>
            </a:r>
            <a:r>
              <a:rPr sz="1800" spc="-5" dirty="0">
                <a:latin typeface="Arial"/>
                <a:cs typeface="Arial"/>
              </a:rPr>
              <a:t>location, </a:t>
            </a:r>
            <a:r>
              <a:rPr sz="1800" dirty="0">
                <a:latin typeface="Arial"/>
                <a:cs typeface="Arial"/>
              </a:rPr>
              <a:t>age, gender, income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level,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What they </a:t>
            </a:r>
            <a:r>
              <a:rPr sz="1800" dirty="0">
                <a:latin typeface="Arial"/>
                <a:cs typeface="Arial"/>
              </a:rPr>
              <a:t>buy, where </a:t>
            </a:r>
            <a:r>
              <a:rPr sz="1800" spc="-5" dirty="0">
                <a:latin typeface="Arial"/>
                <a:cs typeface="Arial"/>
              </a:rPr>
              <a:t>they </a:t>
            </a:r>
            <a:r>
              <a:rPr sz="1800" dirty="0">
                <a:latin typeface="Arial"/>
                <a:cs typeface="Arial"/>
              </a:rPr>
              <a:t>buy, why </a:t>
            </a:r>
            <a:r>
              <a:rPr sz="1800" spc="-5" dirty="0">
                <a:latin typeface="Arial"/>
                <a:cs typeface="Arial"/>
              </a:rPr>
              <a:t>they </a:t>
            </a:r>
            <a:r>
              <a:rPr sz="1800" dirty="0">
                <a:latin typeface="Arial"/>
                <a:cs typeface="Arial"/>
              </a:rPr>
              <a:t>buy, how can </a:t>
            </a:r>
            <a:r>
              <a:rPr sz="1800" spc="-5" dirty="0">
                <a:latin typeface="Arial"/>
                <a:cs typeface="Arial"/>
              </a:rPr>
              <a:t>they </a:t>
            </a:r>
            <a:r>
              <a:rPr sz="1800" dirty="0">
                <a:latin typeface="Arial"/>
                <a:cs typeface="Arial"/>
              </a:rPr>
              <a:t>buy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69900" indent="-190500">
              <a:lnSpc>
                <a:spcPct val="100000"/>
              </a:lnSpc>
              <a:spcBef>
                <a:spcPts val="13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Identify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elaborate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about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competition</a:t>
            </a:r>
            <a:endParaRPr sz="2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4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Who </a:t>
            </a:r>
            <a:r>
              <a:rPr sz="1800" dirty="0">
                <a:latin typeface="Arial"/>
                <a:cs typeface="Arial"/>
              </a:rPr>
              <a:t>are </a:t>
            </a:r>
            <a:r>
              <a:rPr sz="1800" spc="-5" dirty="0">
                <a:latin typeface="Arial"/>
                <a:cs typeface="Arial"/>
              </a:rPr>
              <a:t>they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How do you rank against </a:t>
            </a:r>
            <a:r>
              <a:rPr sz="1800" spc="-5" dirty="0">
                <a:latin typeface="Arial"/>
                <a:cs typeface="Arial"/>
              </a:rPr>
              <a:t>them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How are your </a:t>
            </a:r>
            <a:r>
              <a:rPr sz="1800" spc="-5" dirty="0">
                <a:latin typeface="Arial"/>
                <a:cs typeface="Arial"/>
              </a:rPr>
              <a:t>product/service to customers, different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What </a:t>
            </a:r>
            <a:r>
              <a:rPr sz="1800" dirty="0">
                <a:latin typeface="Arial"/>
                <a:cs typeface="Arial"/>
              </a:rPr>
              <a:t>are your </a:t>
            </a:r>
            <a:r>
              <a:rPr sz="1800" spc="-5" dirty="0">
                <a:latin typeface="Arial"/>
                <a:cs typeface="Arial"/>
              </a:rPr>
              <a:t>competitive advantages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disadvantages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18820"/>
            <a:ext cx="549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Business Idea </a:t>
            </a:r>
            <a:r>
              <a:rPr sz="2400" dirty="0"/>
              <a:t>: Market &amp;</a:t>
            </a:r>
            <a:r>
              <a:rPr sz="2400" spc="-35" dirty="0"/>
              <a:t> </a:t>
            </a:r>
            <a:r>
              <a:rPr sz="2400" spc="-5" dirty="0"/>
              <a:t>Competition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3050"/>
            <a:ext cx="8166734" cy="42100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Areas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cover :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484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What steps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will you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take to 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open up new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markets</a:t>
            </a:r>
            <a:r>
              <a:rPr sz="2000" dirty="0">
                <a:solidFill>
                  <a:srgbClr val="061DC8"/>
                </a:solidFill>
                <a:latin typeface="Arial"/>
                <a:cs typeface="Arial"/>
              </a:rPr>
              <a:t> ?</a:t>
            </a:r>
            <a:endParaRPr sz="20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Your sales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strategy</a:t>
            </a:r>
            <a:endParaRPr sz="2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How do you expect your </a:t>
            </a:r>
            <a:r>
              <a:rPr sz="1800" spc="-5" dirty="0">
                <a:latin typeface="Arial"/>
                <a:cs typeface="Arial"/>
              </a:rPr>
              <a:t>customers to </a:t>
            </a:r>
            <a:r>
              <a:rPr sz="1800" dirty="0">
                <a:latin typeface="Arial"/>
                <a:cs typeface="Arial"/>
              </a:rPr>
              <a:t>buy your </a:t>
            </a:r>
            <a:r>
              <a:rPr sz="1800" spc="-5" dirty="0">
                <a:latin typeface="Arial"/>
                <a:cs typeface="Arial"/>
              </a:rPr>
              <a:t>product/service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How do you plan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gain market share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Advertising </a:t>
            </a:r>
            <a:r>
              <a:rPr sz="1800" dirty="0">
                <a:latin typeface="Arial"/>
                <a:cs typeface="Arial"/>
              </a:rPr>
              <a:t>plan </a:t>
            </a:r>
            <a:r>
              <a:rPr sz="1800" spc="-885" dirty="0">
                <a:latin typeface="Wingdings"/>
                <a:cs typeface="Wingdings"/>
              </a:rPr>
              <a:t>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includes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choice of media, cost 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impact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4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Any unique </a:t>
            </a:r>
            <a:r>
              <a:rPr sz="1800" spc="-5" dirty="0">
                <a:latin typeface="Arial"/>
                <a:cs typeface="Arial"/>
              </a:rPr>
              <a:t>promotional activities tailored to </a:t>
            </a:r>
            <a:r>
              <a:rPr sz="1800" dirty="0">
                <a:latin typeface="Arial"/>
                <a:cs typeface="Arial"/>
              </a:rPr>
              <a:t>your </a:t>
            </a:r>
            <a:r>
              <a:rPr sz="1800" spc="-5" dirty="0">
                <a:latin typeface="Arial"/>
                <a:cs typeface="Arial"/>
              </a:rPr>
              <a:t>target </a:t>
            </a:r>
            <a:r>
              <a:rPr sz="1800" dirty="0">
                <a:latin typeface="Arial"/>
                <a:cs typeface="Arial"/>
              </a:rPr>
              <a:t>market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Your </a:t>
            </a:r>
            <a:r>
              <a:rPr sz="2000" spc="-5" dirty="0">
                <a:latin typeface="Arial"/>
                <a:cs typeface="Arial"/>
              </a:rPr>
              <a:t>marketing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strategy</a:t>
            </a:r>
            <a:endParaRPr sz="2000">
              <a:latin typeface="Arial"/>
              <a:cs typeface="Arial"/>
            </a:endParaRPr>
          </a:p>
          <a:p>
            <a:pPr marL="774065" marR="5080" indent="-190500" algn="just">
              <a:lnSpc>
                <a:spcPct val="103400"/>
              </a:lnSpc>
              <a:spcBef>
                <a:spcPts val="47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How do you </a:t>
            </a:r>
            <a:r>
              <a:rPr sz="1800" spc="-5" dirty="0">
                <a:latin typeface="Arial"/>
                <a:cs typeface="Arial"/>
              </a:rPr>
              <a:t>ultimately </a:t>
            </a:r>
            <a:r>
              <a:rPr sz="1800" dirty="0">
                <a:latin typeface="Arial"/>
                <a:cs typeface="Arial"/>
              </a:rPr>
              <a:t>plan </a:t>
            </a:r>
            <a:r>
              <a:rPr sz="1800" spc="-5" dirty="0">
                <a:latin typeface="Arial"/>
                <a:cs typeface="Arial"/>
              </a:rPr>
              <a:t>to satisfy the </a:t>
            </a:r>
            <a:r>
              <a:rPr sz="1800" dirty="0">
                <a:latin typeface="Arial"/>
                <a:cs typeface="Arial"/>
              </a:rPr>
              <a:t>needs of your </a:t>
            </a:r>
            <a:r>
              <a:rPr sz="1800" spc="-5" dirty="0">
                <a:latin typeface="Arial"/>
                <a:cs typeface="Arial"/>
              </a:rPr>
              <a:t>target </a:t>
            </a:r>
            <a:r>
              <a:rPr sz="1800" dirty="0">
                <a:latin typeface="Arial"/>
                <a:cs typeface="Arial"/>
              </a:rPr>
              <a:t>market by  combining your market research, </a:t>
            </a:r>
            <a:r>
              <a:rPr sz="1800" spc="-5" dirty="0">
                <a:latin typeface="Arial"/>
                <a:cs typeface="Arial"/>
              </a:rPr>
              <a:t>competitive </a:t>
            </a:r>
            <a:r>
              <a:rPr sz="1800" dirty="0">
                <a:latin typeface="Arial"/>
                <a:cs typeface="Arial"/>
              </a:rPr>
              <a:t>analysis and</a:t>
            </a:r>
            <a:r>
              <a:rPr sz="1800" spc="3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marketing  strategies.</a:t>
            </a:r>
            <a:endParaRPr sz="18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7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Focus </a:t>
            </a: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need of </a:t>
            </a:r>
            <a:r>
              <a:rPr sz="1800" spc="-5" dirty="0">
                <a:latin typeface="Arial"/>
                <a:cs typeface="Arial"/>
              </a:rPr>
              <a:t>the customer,, </a:t>
            </a:r>
            <a:r>
              <a:rPr sz="1800" dirty="0">
                <a:latin typeface="Arial"/>
                <a:cs typeface="Arial"/>
              </a:rPr>
              <a:t>not on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18820"/>
            <a:ext cx="549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Business Idea </a:t>
            </a:r>
            <a:r>
              <a:rPr sz="2400" dirty="0"/>
              <a:t>: Market &amp;</a:t>
            </a:r>
            <a:r>
              <a:rPr sz="2400" spc="-35" dirty="0"/>
              <a:t> </a:t>
            </a:r>
            <a:r>
              <a:rPr sz="2400" spc="-5" dirty="0"/>
              <a:t>Competition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3050"/>
            <a:ext cx="8161655" cy="30505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Note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484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Old marketing </a:t>
            </a:r>
            <a:r>
              <a:rPr sz="2000" dirty="0">
                <a:latin typeface="Arial"/>
                <a:cs typeface="Arial"/>
              </a:rPr>
              <a:t>approach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054100" marR="5080" lvl="1" indent="-177800" algn="just">
              <a:lnSpc>
                <a:spcPct val="103400"/>
              </a:lnSpc>
              <a:spcBef>
                <a:spcPts val="470"/>
              </a:spcBef>
              <a:buClr>
                <a:srgbClr val="7889FB"/>
              </a:buClr>
              <a:buFont typeface="Noto Sans Mono CJK JP Regular"/>
              <a:buChar char="-"/>
              <a:tabLst>
                <a:tab pos="1057275" algn="l"/>
              </a:tabLst>
            </a:pPr>
            <a:r>
              <a:rPr sz="1800" dirty="0">
                <a:latin typeface="Arial"/>
                <a:cs typeface="Arial"/>
              </a:rPr>
              <a:t>Management </a:t>
            </a:r>
            <a:r>
              <a:rPr sz="1800" spc="-5" dirty="0">
                <a:latin typeface="Arial"/>
                <a:cs typeface="Arial"/>
              </a:rPr>
              <a:t>tells </a:t>
            </a:r>
            <a:r>
              <a:rPr sz="1800" dirty="0">
                <a:latin typeface="Arial"/>
                <a:cs typeface="Arial"/>
              </a:rPr>
              <a:t>designers and engineers </a:t>
            </a:r>
            <a:r>
              <a:rPr sz="1800" spc="-5" dirty="0">
                <a:latin typeface="Arial"/>
                <a:cs typeface="Arial"/>
              </a:rPr>
              <a:t>to create the </a:t>
            </a:r>
            <a:r>
              <a:rPr sz="1800" dirty="0">
                <a:latin typeface="Arial"/>
                <a:cs typeface="Arial"/>
              </a:rPr>
              <a:t>product </a:t>
            </a:r>
            <a:r>
              <a:rPr sz="1800" spc="-885" dirty="0">
                <a:latin typeface="Wingdings"/>
                <a:cs typeface="Wingdings"/>
              </a:rPr>
              <a:t></a:t>
            </a:r>
            <a:r>
              <a:rPr sz="1800" spc="16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after </a:t>
            </a:r>
            <a:r>
              <a:rPr sz="1800" dirty="0">
                <a:latin typeface="Arial"/>
                <a:cs typeface="Arial"/>
              </a:rPr>
              <a:t>developed, ask sales people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sell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product </a:t>
            </a:r>
            <a:r>
              <a:rPr sz="1800" spc="-5" dirty="0">
                <a:latin typeface="Arial"/>
                <a:cs typeface="Arial"/>
              </a:rPr>
              <a:t>(find customers  to </a:t>
            </a:r>
            <a:r>
              <a:rPr sz="1800" dirty="0">
                <a:latin typeface="Arial"/>
                <a:cs typeface="Arial"/>
              </a:rPr>
              <a:t>buy </a:t>
            </a:r>
            <a:r>
              <a:rPr sz="1800" spc="-5" dirty="0">
                <a:latin typeface="Arial"/>
                <a:cs typeface="Arial"/>
              </a:rPr>
              <a:t>the product).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7889FB"/>
              </a:buClr>
              <a:buFont typeface="Noto Sans Mono CJK JP Regular"/>
              <a:buChar char="-"/>
            </a:pPr>
            <a:endParaRPr sz="2800">
              <a:latin typeface="Times New Roman"/>
              <a:cs typeface="Times New Roman"/>
            </a:endParaRPr>
          </a:p>
          <a:p>
            <a:pPr marL="464820" indent="-185420">
              <a:lnSpc>
                <a:spcPct val="100000"/>
              </a:lnSpc>
              <a:buClr>
                <a:srgbClr val="7889FB"/>
              </a:buClr>
              <a:buSzPct val="69444"/>
              <a:buFont typeface="Noto Sans Mono CJK JP Regular"/>
              <a:buChar char="-"/>
              <a:tabLst>
                <a:tab pos="465455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New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marketing approach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054100" marR="5080" lvl="1" indent="-177800" algn="just">
              <a:lnSpc>
                <a:spcPct val="105000"/>
              </a:lnSpc>
              <a:spcBef>
                <a:spcPts val="334"/>
              </a:spcBef>
              <a:buClr>
                <a:srgbClr val="7889FB"/>
              </a:buClr>
              <a:buFont typeface="Noto Sans Mono CJK JP Regular"/>
              <a:buChar char="-"/>
              <a:tabLst>
                <a:tab pos="1057275" algn="l"/>
              </a:tabLst>
            </a:pPr>
            <a:r>
              <a:rPr sz="1800" dirty="0">
                <a:latin typeface="Arial"/>
                <a:cs typeface="Arial"/>
              </a:rPr>
              <a:t>Management </a:t>
            </a:r>
            <a:r>
              <a:rPr sz="1800" spc="-5" dirty="0">
                <a:latin typeface="Arial"/>
                <a:cs typeface="Arial"/>
              </a:rPr>
              <a:t>first determines </a:t>
            </a:r>
            <a:r>
              <a:rPr sz="1800" dirty="0">
                <a:latin typeface="Arial"/>
                <a:cs typeface="Arial"/>
              </a:rPr>
              <a:t>what </a:t>
            </a:r>
            <a:r>
              <a:rPr sz="1800" spc="-5" dirty="0">
                <a:latin typeface="Arial"/>
                <a:cs typeface="Arial"/>
              </a:rPr>
              <a:t>customers </a:t>
            </a:r>
            <a:r>
              <a:rPr sz="1800" dirty="0">
                <a:latin typeface="Arial"/>
                <a:cs typeface="Arial"/>
              </a:rPr>
              <a:t>want </a:t>
            </a:r>
            <a:r>
              <a:rPr sz="1800" spc="-885" dirty="0">
                <a:latin typeface="Wingdings"/>
                <a:cs typeface="Wingdings"/>
              </a:rPr>
              <a:t>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info </a:t>
            </a:r>
            <a:r>
              <a:rPr sz="1800" dirty="0">
                <a:latin typeface="Arial"/>
                <a:cs typeface="Arial"/>
              </a:rPr>
              <a:t>is passed 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designers &amp; engineers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develop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3818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Idea, The</a:t>
            </a:r>
            <a:r>
              <a:rPr spc="-50" dirty="0"/>
              <a:t> </a:t>
            </a:r>
            <a:r>
              <a:rPr spc="-5" dirty="0"/>
              <a:t>Concept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580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spc="-5" dirty="0"/>
              <a:t>There </a:t>
            </a:r>
            <a:r>
              <a:rPr sz="2000" dirty="0"/>
              <a:t>are </a:t>
            </a:r>
            <a:r>
              <a:rPr sz="2000" dirty="0">
                <a:solidFill>
                  <a:srgbClr val="FF0000"/>
                </a:solidFill>
              </a:rPr>
              <a:t>many ideas out </a:t>
            </a:r>
            <a:r>
              <a:rPr sz="2000" spc="-5" dirty="0">
                <a:solidFill>
                  <a:srgbClr val="FF0000"/>
                </a:solidFill>
              </a:rPr>
              <a:t>there</a:t>
            </a:r>
            <a:r>
              <a:rPr sz="2000" spc="-5" dirty="0"/>
              <a:t>, but </a:t>
            </a:r>
            <a:r>
              <a:rPr sz="2000" dirty="0">
                <a:solidFill>
                  <a:srgbClr val="FF0000"/>
                </a:solidFill>
              </a:rPr>
              <a:t>many are not commercially</a:t>
            </a:r>
            <a:r>
              <a:rPr sz="2000" spc="-45" dirty="0">
                <a:solidFill>
                  <a:srgbClr val="FF0000"/>
                </a:solidFill>
              </a:rPr>
              <a:t> </a:t>
            </a:r>
            <a:r>
              <a:rPr sz="2000" spc="-5" dirty="0">
                <a:solidFill>
                  <a:srgbClr val="FF0000"/>
                </a:solidFill>
              </a:rPr>
              <a:t>viable</a:t>
            </a:r>
            <a:r>
              <a:rPr sz="2000" spc="-5" dirty="0"/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476250" indent="-19050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Too forward </a:t>
            </a:r>
            <a:r>
              <a:rPr sz="2000" dirty="0"/>
              <a:t>looking </a:t>
            </a:r>
            <a:r>
              <a:rPr sz="2000" spc="-5" dirty="0"/>
              <a:t>to </a:t>
            </a:r>
            <a:r>
              <a:rPr sz="2000" dirty="0"/>
              <a:t>gain market</a:t>
            </a:r>
            <a:r>
              <a:rPr sz="2000" spc="5" dirty="0"/>
              <a:t> </a:t>
            </a:r>
            <a:r>
              <a:rPr sz="2000" spc="-5" dirty="0"/>
              <a:t>acceptance</a:t>
            </a:r>
            <a:endParaRPr sz="2000" dirty="0"/>
          </a:p>
          <a:p>
            <a:pPr marL="47625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Difficult to </a:t>
            </a:r>
            <a:r>
              <a:rPr sz="2000" dirty="0"/>
              <a:t>develop and deliver</a:t>
            </a:r>
          </a:p>
          <a:p>
            <a:pPr marL="476250" indent="-19050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dirty="0"/>
              <a:t>Have </a:t>
            </a:r>
            <a:r>
              <a:rPr sz="2000" spc="-5" dirty="0"/>
              <a:t>little profit potential</a:t>
            </a:r>
            <a:endParaRPr sz="2000" dirty="0"/>
          </a:p>
          <a:p>
            <a:pPr marL="209550" marR="5080" indent="-190500">
              <a:lnSpc>
                <a:spcPct val="105000"/>
              </a:lnSpc>
              <a:spcBef>
                <a:spcPts val="480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An business idea has </a:t>
            </a:r>
            <a:r>
              <a:rPr sz="2000" spc="-5" dirty="0"/>
              <a:t>to </a:t>
            </a:r>
            <a:r>
              <a:rPr sz="2000" dirty="0"/>
              <a:t>be of </a:t>
            </a:r>
            <a:r>
              <a:rPr sz="2000" dirty="0">
                <a:solidFill>
                  <a:srgbClr val="FF0000"/>
                </a:solidFill>
              </a:rPr>
              <a:t>some commercial value </a:t>
            </a:r>
            <a:r>
              <a:rPr sz="2000" spc="-5" dirty="0"/>
              <a:t>for </a:t>
            </a:r>
            <a:r>
              <a:rPr sz="2000" dirty="0"/>
              <a:t>it </a:t>
            </a:r>
            <a:r>
              <a:rPr sz="2000" spc="-5" dirty="0"/>
              <a:t>to </a:t>
            </a:r>
            <a:r>
              <a:rPr sz="2000" dirty="0"/>
              <a:t>be a  success.</a:t>
            </a:r>
            <a:endParaRPr sz="2000" dirty="0">
              <a:latin typeface="Times New Roman"/>
              <a:cs typeface="Times New Roman"/>
            </a:endParaRPr>
          </a:p>
          <a:p>
            <a:pPr marL="209550" marR="5080" indent="-190500">
              <a:lnSpc>
                <a:spcPct val="105000"/>
              </a:lnSpc>
              <a:spcBef>
                <a:spcPts val="360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</a:rPr>
              <a:t>Technology </a:t>
            </a:r>
            <a:r>
              <a:rPr sz="2000" dirty="0">
                <a:solidFill>
                  <a:srgbClr val="FF0000"/>
                </a:solidFill>
              </a:rPr>
              <a:t>is </a:t>
            </a:r>
            <a:r>
              <a:rPr sz="2000" spc="-5" dirty="0">
                <a:solidFill>
                  <a:srgbClr val="FF0000"/>
                </a:solidFill>
              </a:rPr>
              <a:t>dynamic</a:t>
            </a:r>
            <a:r>
              <a:rPr sz="2000" spc="-5" dirty="0"/>
              <a:t>. Flavors </a:t>
            </a:r>
            <a:r>
              <a:rPr sz="2000" dirty="0"/>
              <a:t>and </a:t>
            </a:r>
            <a:r>
              <a:rPr sz="2000" spc="-5" dirty="0"/>
              <a:t>trends </a:t>
            </a:r>
            <a:r>
              <a:rPr sz="2000" dirty="0"/>
              <a:t>change quickly. </a:t>
            </a:r>
            <a:r>
              <a:rPr sz="2000" spc="-5" dirty="0"/>
              <a:t>Solutions  </a:t>
            </a:r>
            <a:r>
              <a:rPr sz="2000" dirty="0"/>
              <a:t>need</a:t>
            </a:r>
            <a:r>
              <a:rPr sz="2000" spc="-5" dirty="0"/>
              <a:t> </a:t>
            </a:r>
            <a:r>
              <a:rPr sz="2000" dirty="0"/>
              <a:t>changes.</a:t>
            </a:r>
            <a:endParaRPr sz="2000" dirty="0">
              <a:latin typeface="Times New Roman"/>
              <a:cs typeface="Times New Roman"/>
            </a:endParaRPr>
          </a:p>
          <a:p>
            <a:pPr marL="476250" marR="15875" indent="-190500">
              <a:lnSpc>
                <a:spcPct val="105000"/>
              </a:lnSpc>
              <a:spcBef>
                <a:spcPts val="459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dirty="0"/>
              <a:t>Eg. A </a:t>
            </a:r>
            <a:r>
              <a:rPr sz="2000" spc="-5" dirty="0"/>
              <a:t>few </a:t>
            </a:r>
            <a:r>
              <a:rPr sz="2000" dirty="0"/>
              <a:t>years ago, a search engine or a </a:t>
            </a:r>
            <a:r>
              <a:rPr sz="2000" spc="-5" dirty="0"/>
              <a:t>free </a:t>
            </a:r>
            <a:r>
              <a:rPr sz="2000" dirty="0"/>
              <a:t>web-based email  concept could command good value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lang="en-US" sz="2000" spc="50" dirty="0" smtClean="0">
                <a:latin typeface="Times New Roman"/>
                <a:cs typeface="Times New Roman"/>
              </a:rPr>
              <a:t> </a:t>
            </a:r>
            <a:r>
              <a:rPr sz="2000" dirty="0" smtClean="0"/>
              <a:t>but </a:t>
            </a:r>
            <a:r>
              <a:rPr sz="2000" dirty="0"/>
              <a:t>not</a:t>
            </a:r>
            <a:r>
              <a:rPr sz="2000" spc="-35" dirty="0"/>
              <a:t> </a:t>
            </a:r>
            <a:r>
              <a:rPr sz="2000" spc="-5" dirty="0"/>
              <a:t>today.</a:t>
            </a:r>
            <a:endParaRPr sz="2000" dirty="0">
              <a:latin typeface="Times New Roman"/>
              <a:cs typeface="Times New Roman"/>
            </a:endParaRPr>
          </a:p>
          <a:p>
            <a:pPr marL="209550" marR="5080" indent="-190500">
              <a:lnSpc>
                <a:spcPct val="105000"/>
              </a:lnSpc>
              <a:spcBef>
                <a:spcPts val="459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spc="-5" dirty="0"/>
              <a:t>If </a:t>
            </a:r>
            <a:r>
              <a:rPr sz="2000" dirty="0"/>
              <a:t>product is </a:t>
            </a:r>
            <a:r>
              <a:rPr sz="2000" spc="-5" dirty="0">
                <a:solidFill>
                  <a:srgbClr val="FF0000"/>
                </a:solidFill>
              </a:rPr>
              <a:t>too </a:t>
            </a:r>
            <a:r>
              <a:rPr sz="2000" dirty="0">
                <a:solidFill>
                  <a:srgbClr val="FF0000"/>
                </a:solidFill>
              </a:rPr>
              <a:t>new or </a:t>
            </a:r>
            <a:r>
              <a:rPr sz="2000" spc="-5" dirty="0">
                <a:solidFill>
                  <a:srgbClr val="FF0000"/>
                </a:solidFill>
              </a:rPr>
              <a:t>too innovative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lang="en-US" sz="2000" spc="440" dirty="0" smtClean="0">
                <a:latin typeface="Times New Roman"/>
                <a:cs typeface="Times New Roman"/>
              </a:rPr>
              <a:t> </a:t>
            </a:r>
            <a:r>
              <a:rPr sz="2000" dirty="0" smtClean="0"/>
              <a:t>buyers </a:t>
            </a:r>
            <a:r>
              <a:rPr sz="2000" dirty="0"/>
              <a:t>might have </a:t>
            </a:r>
            <a:r>
              <a:rPr sz="2000" spc="-5" dirty="0"/>
              <a:t>to </a:t>
            </a:r>
            <a:r>
              <a:rPr sz="2000" dirty="0"/>
              <a:t>be  </a:t>
            </a:r>
            <a:r>
              <a:rPr sz="2000" spc="-5" dirty="0"/>
              <a:t>educated to </a:t>
            </a:r>
            <a:r>
              <a:rPr sz="2000" dirty="0"/>
              <a:t>use</a:t>
            </a:r>
            <a:r>
              <a:rPr sz="2000" spc="5" dirty="0"/>
              <a:t> </a:t>
            </a:r>
            <a:r>
              <a:rPr sz="2000" spc="-5" dirty="0"/>
              <a:t>it.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5440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 Idea </a:t>
            </a:r>
            <a:r>
              <a:rPr dirty="0"/>
              <a:t>: </a:t>
            </a:r>
            <a:r>
              <a:rPr spc="-5" dirty="0"/>
              <a:t>Business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16811"/>
            <a:ext cx="8170545" cy="4493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200" marR="5080" indent="-190500">
              <a:lnSpc>
                <a:spcPct val="100699"/>
              </a:lnSpc>
              <a:spcBef>
                <a:spcPts val="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It section </a:t>
            </a:r>
            <a:r>
              <a:rPr sz="2400" dirty="0">
                <a:latin typeface="Arial"/>
                <a:cs typeface="Arial"/>
              </a:rPr>
              <a:t>provides an overview of key areas </a:t>
            </a:r>
            <a:r>
              <a:rPr sz="2400" spc="-5" dirty="0">
                <a:latin typeface="Arial"/>
                <a:cs typeface="Arial"/>
              </a:rPr>
              <a:t>related to </a:t>
            </a:r>
            <a:r>
              <a:rPr sz="2400" dirty="0">
                <a:latin typeface="Arial"/>
                <a:cs typeface="Arial"/>
              </a:rPr>
              <a:t>your  business.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Business Model should include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marR="16510" indent="-190500" algn="just">
              <a:lnSpc>
                <a:spcPct val="105000"/>
              </a:lnSpc>
              <a:spcBef>
                <a:spcPts val="459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b="1" spc="-5" dirty="0">
                <a:solidFill>
                  <a:srgbClr val="061DC8"/>
                </a:solidFill>
                <a:latin typeface="Arial"/>
                <a:cs typeface="Arial"/>
              </a:rPr>
              <a:t>What </a:t>
            </a:r>
            <a:r>
              <a:rPr sz="2000" b="1" dirty="0">
                <a:solidFill>
                  <a:srgbClr val="061DC8"/>
                </a:solidFill>
                <a:latin typeface="Arial"/>
                <a:cs typeface="Arial"/>
              </a:rPr>
              <a:t>? </a:t>
            </a:r>
            <a:r>
              <a:rPr sz="2000" dirty="0">
                <a:latin typeface="Arial"/>
                <a:cs typeface="Arial"/>
              </a:rPr>
              <a:t>Brief </a:t>
            </a:r>
            <a:r>
              <a:rPr sz="2000" spc="-5" dirty="0">
                <a:latin typeface="Arial"/>
                <a:cs typeface="Arial"/>
              </a:rPr>
              <a:t>introduction to the </a:t>
            </a:r>
            <a:r>
              <a:rPr sz="2000" dirty="0">
                <a:latin typeface="Arial"/>
                <a:cs typeface="Arial"/>
              </a:rPr>
              <a:t>idea / </a:t>
            </a:r>
            <a:r>
              <a:rPr sz="2000" spc="-5" dirty="0">
                <a:latin typeface="Arial"/>
                <a:cs typeface="Arial"/>
              </a:rPr>
              <a:t>venture, the industry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market you will be bringing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in.</a:t>
            </a:r>
            <a:endParaRPr sz="2000">
              <a:latin typeface="Arial"/>
              <a:cs typeface="Arial"/>
            </a:endParaRPr>
          </a:p>
          <a:p>
            <a:pPr marL="469900" marR="11430" indent="-190500" algn="just">
              <a:lnSpc>
                <a:spcPct val="104600"/>
              </a:lnSpc>
              <a:spcBef>
                <a:spcPts val="47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b="1" dirty="0">
                <a:solidFill>
                  <a:srgbClr val="061DC8"/>
                </a:solidFill>
                <a:latin typeface="Arial"/>
                <a:cs typeface="Arial"/>
              </a:rPr>
              <a:t>Why ? </a:t>
            </a:r>
            <a:r>
              <a:rPr sz="2000" spc="-5" dirty="0">
                <a:latin typeface="Arial"/>
                <a:cs typeface="Arial"/>
              </a:rPr>
              <a:t>Opportunity </a:t>
            </a:r>
            <a:r>
              <a:rPr sz="2000" dirty="0">
                <a:latin typeface="Arial"/>
                <a:cs typeface="Arial"/>
              </a:rPr>
              <a:t>present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current </a:t>
            </a:r>
            <a:r>
              <a:rPr sz="2000" spc="-5" dirty="0">
                <a:latin typeface="Arial"/>
                <a:cs typeface="Arial"/>
              </a:rPr>
              <a:t>market. What </a:t>
            </a:r>
            <a:r>
              <a:rPr sz="2000" dirty="0">
                <a:latin typeface="Arial"/>
                <a:cs typeface="Arial"/>
              </a:rPr>
              <a:t>is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market need or problem you will </a:t>
            </a:r>
            <a:r>
              <a:rPr sz="2000" spc="-5" dirty="0">
                <a:latin typeface="Arial"/>
                <a:cs typeface="Arial"/>
              </a:rPr>
              <a:t>attempt to </a:t>
            </a:r>
            <a:r>
              <a:rPr sz="2000" dirty="0">
                <a:latin typeface="Arial"/>
                <a:cs typeface="Arial"/>
              </a:rPr>
              <a:t>solve </a:t>
            </a:r>
            <a:r>
              <a:rPr sz="2000" spc="-5" dirty="0">
                <a:latin typeface="Arial"/>
                <a:cs typeface="Arial"/>
              </a:rPr>
              <a:t>with </a:t>
            </a:r>
            <a:r>
              <a:rPr sz="2000" dirty="0">
                <a:latin typeface="Arial"/>
                <a:cs typeface="Arial"/>
              </a:rPr>
              <a:t>your idea/  </a:t>
            </a:r>
            <a:r>
              <a:rPr sz="2000" spc="-5" dirty="0">
                <a:latin typeface="Arial"/>
                <a:cs typeface="Arial"/>
              </a:rPr>
              <a:t>venture.</a:t>
            </a:r>
            <a:endParaRPr sz="2000">
              <a:latin typeface="Arial"/>
              <a:cs typeface="Arial"/>
            </a:endParaRPr>
          </a:p>
          <a:p>
            <a:pPr marL="469900" marR="11430" indent="-190500" algn="just">
              <a:lnSpc>
                <a:spcPct val="103099"/>
              </a:lnSpc>
              <a:spcBef>
                <a:spcPts val="509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b="1" spc="-5" dirty="0">
                <a:solidFill>
                  <a:srgbClr val="061DC8"/>
                </a:solidFill>
                <a:latin typeface="Arial"/>
                <a:cs typeface="Arial"/>
              </a:rPr>
              <a:t>How </a:t>
            </a:r>
            <a:r>
              <a:rPr sz="2000" b="1" dirty="0">
                <a:solidFill>
                  <a:srgbClr val="061DC8"/>
                </a:solidFill>
                <a:latin typeface="Arial"/>
                <a:cs typeface="Arial"/>
              </a:rPr>
              <a:t>? </a:t>
            </a:r>
            <a:r>
              <a:rPr sz="2000" spc="-5" dirty="0">
                <a:latin typeface="Arial"/>
                <a:cs typeface="Arial"/>
              </a:rPr>
              <a:t>What </a:t>
            </a:r>
            <a:r>
              <a:rPr sz="2000" dirty="0">
                <a:latin typeface="Arial"/>
                <a:cs typeface="Arial"/>
              </a:rPr>
              <a:t>is your value </a:t>
            </a:r>
            <a:r>
              <a:rPr sz="2000" spc="-5" dirty="0">
                <a:latin typeface="Arial"/>
                <a:cs typeface="Arial"/>
              </a:rPr>
              <a:t>proposition to the customer </a:t>
            </a:r>
            <a:r>
              <a:rPr sz="2000" dirty="0">
                <a:latin typeface="Arial"/>
                <a:cs typeface="Arial"/>
              </a:rPr>
              <a:t>? </a:t>
            </a:r>
            <a:r>
              <a:rPr sz="2000" spc="-5" dirty="0">
                <a:latin typeface="Arial"/>
                <a:cs typeface="Arial"/>
              </a:rPr>
              <a:t>Is the  </a:t>
            </a:r>
            <a:r>
              <a:rPr sz="2000" dirty="0">
                <a:latin typeface="Arial"/>
                <a:cs typeface="Arial"/>
              </a:rPr>
              <a:t>product a </a:t>
            </a:r>
            <a:r>
              <a:rPr sz="2000" spc="-5" dirty="0">
                <a:latin typeface="Arial"/>
                <a:cs typeface="Arial"/>
              </a:rPr>
              <a:t>completely </a:t>
            </a:r>
            <a:r>
              <a:rPr sz="2000" dirty="0"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invention </a:t>
            </a:r>
            <a:r>
              <a:rPr sz="2000" dirty="0">
                <a:latin typeface="Arial"/>
                <a:cs typeface="Arial"/>
              </a:rPr>
              <a:t>or an </a:t>
            </a:r>
            <a:r>
              <a:rPr sz="2000" spc="-5" dirty="0">
                <a:latin typeface="Arial"/>
                <a:cs typeface="Arial"/>
              </a:rPr>
              <a:t>innovation to existing  </a:t>
            </a:r>
            <a:r>
              <a:rPr sz="2000" dirty="0">
                <a:latin typeface="Arial"/>
                <a:cs typeface="Arial"/>
              </a:rPr>
              <a:t>product ? </a:t>
            </a:r>
            <a:r>
              <a:rPr sz="2000" spc="-5" dirty="0">
                <a:latin typeface="Arial"/>
                <a:cs typeface="Arial"/>
              </a:rPr>
              <a:t>What technology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solution </a:t>
            </a:r>
            <a:r>
              <a:rPr sz="2000" dirty="0">
                <a:latin typeface="Arial"/>
                <a:cs typeface="Arial"/>
              </a:rPr>
              <a:t>do you propose ? How will  you make money </a:t>
            </a:r>
            <a:r>
              <a:rPr sz="2000" spc="-5" dirty="0">
                <a:latin typeface="Arial"/>
                <a:cs typeface="Arial"/>
              </a:rPr>
              <a:t>from the venture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469900" marR="15875" indent="-190500" algn="just">
              <a:lnSpc>
                <a:spcPct val="105000"/>
              </a:lnSpc>
              <a:spcBef>
                <a:spcPts val="459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b="1" dirty="0">
                <a:solidFill>
                  <a:srgbClr val="061DC8"/>
                </a:solidFill>
                <a:latin typeface="Arial"/>
                <a:cs typeface="Arial"/>
              </a:rPr>
              <a:t>Key </a:t>
            </a:r>
            <a:r>
              <a:rPr sz="2000" b="1" spc="-5" dirty="0">
                <a:solidFill>
                  <a:srgbClr val="061DC8"/>
                </a:solidFill>
                <a:latin typeface="Arial"/>
                <a:cs typeface="Arial"/>
              </a:rPr>
              <a:t>Business Objectives </a:t>
            </a:r>
            <a:r>
              <a:rPr sz="2000" dirty="0">
                <a:latin typeface="Arial"/>
                <a:cs typeface="Arial"/>
              </a:rPr>
              <a:t>which include your </a:t>
            </a:r>
            <a:r>
              <a:rPr sz="2000" spc="-5" dirty="0">
                <a:latin typeface="Arial"/>
                <a:cs typeface="Arial"/>
              </a:rPr>
              <a:t>targets for </a:t>
            </a:r>
            <a:r>
              <a:rPr sz="2000" dirty="0">
                <a:latin typeface="Arial"/>
                <a:cs typeface="Arial"/>
              </a:rPr>
              <a:t>revenue,  </a:t>
            </a:r>
            <a:r>
              <a:rPr sz="2000" spc="-5" dirty="0">
                <a:latin typeface="Arial"/>
                <a:cs typeface="Arial"/>
              </a:rPr>
              <a:t>product, </a:t>
            </a:r>
            <a:r>
              <a:rPr sz="2000" dirty="0">
                <a:latin typeface="Arial"/>
                <a:cs typeface="Arial"/>
              </a:rPr>
              <a:t>rollout and </a:t>
            </a:r>
            <a:r>
              <a:rPr sz="2000" spc="-5" dirty="0">
                <a:latin typeface="Arial"/>
                <a:cs typeface="Arial"/>
              </a:rPr>
              <a:t>future initiatives.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5440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 Idea </a:t>
            </a:r>
            <a:r>
              <a:rPr dirty="0"/>
              <a:t>: </a:t>
            </a:r>
            <a:r>
              <a:rPr spc="-5" dirty="0"/>
              <a:t>Business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3050"/>
            <a:ext cx="8163559" cy="38665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Note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marR="5080" indent="-190500" algn="just">
              <a:lnSpc>
                <a:spcPct val="104400"/>
              </a:lnSpc>
              <a:spcBef>
                <a:spcPts val="38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A good </a:t>
            </a:r>
            <a:r>
              <a:rPr sz="2000" spc="-5" dirty="0">
                <a:latin typeface="Arial"/>
                <a:cs typeface="Arial"/>
              </a:rPr>
              <a:t>tool to </a:t>
            </a:r>
            <a:r>
              <a:rPr sz="2000" dirty="0">
                <a:latin typeface="Arial"/>
                <a:cs typeface="Arial"/>
              </a:rPr>
              <a:t>assist you </a:t>
            </a:r>
            <a:r>
              <a:rPr sz="2000" spc="-5" dirty="0">
                <a:latin typeface="Arial"/>
                <a:cs typeface="Arial"/>
              </a:rPr>
              <a:t>to write the </a:t>
            </a:r>
            <a:r>
              <a:rPr sz="2000" dirty="0">
                <a:latin typeface="Arial"/>
                <a:cs typeface="Arial"/>
              </a:rPr>
              <a:t>business model 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61DC8"/>
                </a:solidFill>
                <a:latin typeface="Arial"/>
                <a:cs typeface="Arial"/>
              </a:rPr>
              <a:t>SWOT  Analysis</a:t>
            </a:r>
            <a:r>
              <a:rPr sz="2000" spc="-5" dirty="0">
                <a:latin typeface="Arial"/>
                <a:cs typeface="Arial"/>
              </a:rPr>
              <a:t>. It highlights the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strengths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 weaknesses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within the  </a:t>
            </a:r>
            <a:r>
              <a:rPr sz="2000" dirty="0">
                <a:latin typeface="Arial"/>
                <a:cs typeface="Arial"/>
              </a:rPr>
              <a:t>business and </a:t>
            </a:r>
            <a:r>
              <a:rPr sz="2000" spc="-5" dirty="0">
                <a:latin typeface="Arial"/>
                <a:cs typeface="Arial"/>
              </a:rPr>
              <a:t>identifies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opportunities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threats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external 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7889FB"/>
              </a:buClr>
              <a:buFont typeface="Noto Sans Mono CJK JP Regular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469900" indent="-190500">
              <a:lnSpc>
                <a:spcPct val="100000"/>
              </a:lnSpc>
              <a:spcBef>
                <a:spcPts val="5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SWOT </a:t>
            </a:r>
            <a:r>
              <a:rPr sz="2000" dirty="0">
                <a:latin typeface="Arial"/>
                <a:cs typeface="Arial"/>
              </a:rPr>
              <a:t>Analysis helps you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plan your business model </a:t>
            </a:r>
            <a:r>
              <a:rPr sz="2000" spc="-5" dirty="0">
                <a:latin typeface="Arial"/>
                <a:cs typeface="Arial"/>
              </a:rPr>
              <a:t>better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600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make most of </a:t>
            </a:r>
            <a:r>
              <a:rPr sz="2000" spc="-5" dirty="0">
                <a:latin typeface="Arial"/>
                <a:cs typeface="Arial"/>
              </a:rPr>
              <a:t>the competitive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advantage,</a:t>
            </a:r>
            <a:endParaRPr sz="2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00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take steps to </a:t>
            </a:r>
            <a:r>
              <a:rPr sz="2000" dirty="0">
                <a:latin typeface="Arial"/>
                <a:cs typeface="Arial"/>
              </a:rPr>
              <a:t>overcome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shortcomings,</a:t>
            </a:r>
            <a:endParaRPr sz="2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600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exploit </a:t>
            </a:r>
            <a:r>
              <a:rPr sz="2000" spc="-5" dirty="0">
                <a:latin typeface="Arial"/>
                <a:cs typeface="Arial"/>
              </a:rPr>
              <a:t>potential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market place,</a:t>
            </a:r>
            <a:endParaRPr sz="2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600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Minimize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exposure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real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threats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5440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 Idea </a:t>
            </a:r>
            <a:r>
              <a:rPr dirty="0"/>
              <a:t>: </a:t>
            </a:r>
            <a:r>
              <a:rPr spc="-5" dirty="0"/>
              <a:t>Business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16811"/>
            <a:ext cx="8169909" cy="48596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200" marR="5080" indent="-190500">
              <a:lnSpc>
                <a:spcPct val="100699"/>
              </a:lnSpc>
              <a:spcBef>
                <a:spcPts val="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is no one </a:t>
            </a:r>
            <a:r>
              <a:rPr sz="2400" spc="-5" dirty="0">
                <a:latin typeface="Arial"/>
                <a:cs typeface="Arial"/>
              </a:rPr>
              <a:t>standard </a:t>
            </a:r>
            <a:r>
              <a:rPr sz="2400" dirty="0">
                <a:latin typeface="Arial"/>
                <a:cs typeface="Arial"/>
              </a:rPr>
              <a:t>business model </a:t>
            </a:r>
            <a:r>
              <a:rPr sz="2400" spc="-5" dirty="0">
                <a:latin typeface="Arial"/>
                <a:cs typeface="Arial"/>
              </a:rPr>
              <a:t>that fits </a:t>
            </a: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types 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</a:t>
            </a:r>
            <a:endParaRPr sz="24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55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is dangerous </a:t>
            </a:r>
            <a:r>
              <a:rPr sz="2400" spc="-5" dirty="0">
                <a:latin typeface="Arial"/>
                <a:cs typeface="Arial"/>
              </a:rPr>
              <a:t>for S/W Entrepreneur to </a:t>
            </a:r>
            <a:r>
              <a:rPr sz="2400" dirty="0">
                <a:latin typeface="Arial"/>
                <a:cs typeface="Arial"/>
              </a:rPr>
              <a:t>copy any business  model of any </a:t>
            </a:r>
            <a:r>
              <a:rPr sz="2400" spc="-5" dirty="0">
                <a:latin typeface="Arial"/>
                <a:cs typeface="Arial"/>
              </a:rPr>
              <a:t>other industry </a:t>
            </a:r>
            <a:r>
              <a:rPr sz="2400" dirty="0">
                <a:latin typeface="Arial"/>
                <a:cs typeface="Arial"/>
              </a:rPr>
              <a:t>leader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because:</a:t>
            </a:r>
            <a:endParaRPr sz="2400">
              <a:latin typeface="Arial"/>
              <a:cs typeface="Arial"/>
            </a:endParaRPr>
          </a:p>
          <a:p>
            <a:pPr marL="469900" marR="15875" indent="-190500" algn="just">
              <a:lnSpc>
                <a:spcPct val="105000"/>
              </a:lnSpc>
              <a:spcBef>
                <a:spcPts val="55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spc="-5" dirty="0">
                <a:latin typeface="Arial"/>
                <a:cs typeface="Arial"/>
              </a:rPr>
              <a:t>Difficult to </a:t>
            </a:r>
            <a:r>
              <a:rPr sz="2400" dirty="0">
                <a:latin typeface="Arial"/>
                <a:cs typeface="Arial"/>
              </a:rPr>
              <a:t>precisely </a:t>
            </a:r>
            <a:r>
              <a:rPr sz="2400" spc="-5" dirty="0">
                <a:latin typeface="Arial"/>
                <a:cs typeface="Arial"/>
              </a:rPr>
              <a:t>understand </a:t>
            </a:r>
            <a:r>
              <a:rPr sz="2400" dirty="0">
                <a:latin typeface="Arial"/>
                <a:cs typeface="Arial"/>
              </a:rPr>
              <a:t>all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business  </a:t>
            </a:r>
            <a:r>
              <a:rPr sz="2400" spc="-5" dirty="0"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469900" marR="10795" indent="-190500" algn="just">
              <a:lnSpc>
                <a:spcPct val="102800"/>
              </a:lnSpc>
              <a:spcBef>
                <a:spcPts val="6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firm’s </a:t>
            </a:r>
            <a:r>
              <a:rPr sz="2400" dirty="0">
                <a:latin typeface="Arial"/>
                <a:cs typeface="Arial"/>
              </a:rPr>
              <a:t>business model is </a:t>
            </a:r>
            <a:r>
              <a:rPr sz="2400" spc="-5" dirty="0">
                <a:latin typeface="Arial"/>
                <a:cs typeface="Arial"/>
              </a:rPr>
              <a:t>inherently </a:t>
            </a:r>
            <a:r>
              <a:rPr sz="2400" dirty="0">
                <a:latin typeface="Arial"/>
                <a:cs typeface="Arial"/>
              </a:rPr>
              <a:t>dependent on </a:t>
            </a:r>
            <a:r>
              <a:rPr sz="2400" spc="-5" dirty="0">
                <a:latin typeface="Arial"/>
                <a:cs typeface="Arial"/>
              </a:rPr>
              <a:t>the  collection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controlled </a:t>
            </a:r>
            <a:r>
              <a:rPr sz="2400" dirty="0">
                <a:latin typeface="Arial"/>
                <a:cs typeface="Arial"/>
              </a:rPr>
              <a:t>resources and </a:t>
            </a:r>
            <a:r>
              <a:rPr sz="2400" spc="-5" dirty="0">
                <a:latin typeface="Arial"/>
                <a:cs typeface="Arial"/>
              </a:rPr>
              <a:t>the capabilities </a:t>
            </a:r>
            <a:r>
              <a:rPr sz="2400" dirty="0">
                <a:latin typeface="Arial"/>
                <a:cs typeface="Arial"/>
              </a:rPr>
              <a:t>if it  possesses.</a:t>
            </a:r>
            <a:endParaRPr sz="2400">
              <a:latin typeface="Arial"/>
              <a:cs typeface="Arial"/>
            </a:endParaRPr>
          </a:p>
          <a:p>
            <a:pPr marL="469900" indent="-190500">
              <a:lnSpc>
                <a:spcPct val="100000"/>
              </a:lnSpc>
              <a:spcBef>
                <a:spcPts val="695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spc="-5" dirty="0">
                <a:latin typeface="Arial"/>
                <a:cs typeface="Arial"/>
              </a:rPr>
              <a:t>E.g. </a:t>
            </a:r>
            <a:r>
              <a:rPr sz="2400" dirty="0">
                <a:latin typeface="Arial"/>
                <a:cs typeface="Arial"/>
              </a:rPr>
              <a:t>Dell</a:t>
            </a:r>
            <a:r>
              <a:rPr sz="2400" spc="-5" dirty="0">
                <a:latin typeface="Arial"/>
                <a:cs typeface="Arial"/>
              </a:rPr>
              <a:t> Inc</a:t>
            </a:r>
            <a:endParaRPr sz="24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605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best group of supply chain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managers</a:t>
            </a:r>
            <a:endParaRPr sz="20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600"/>
              </a:spcBef>
            </a:pPr>
            <a:r>
              <a:rPr sz="2000" spc="-459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000" spc="-459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long </a:t>
            </a:r>
            <a:r>
              <a:rPr sz="2000" spc="-5" dirty="0">
                <a:latin typeface="Arial"/>
                <a:cs typeface="Arial"/>
              </a:rPr>
              <a:t>term trusting relationship with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suppliers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4629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 Model</a:t>
            </a:r>
            <a:r>
              <a:rPr spc="-40" dirty="0"/>
              <a:t> </a:t>
            </a:r>
            <a:r>
              <a:rPr spc="-5" dirty="0"/>
              <a:t>Innovation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1620" y="1214119"/>
            <a:ext cx="8398510" cy="86169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600" spc="-37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600" spc="-37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For </a:t>
            </a:r>
            <a:r>
              <a:rPr sz="1600" dirty="0">
                <a:latin typeface="Arial"/>
                <a:cs typeface="Arial"/>
              </a:rPr>
              <a:t>long </a:t>
            </a:r>
            <a:r>
              <a:rPr sz="1600" spc="-5" dirty="0">
                <a:latin typeface="Arial"/>
                <a:cs typeface="Arial"/>
              </a:rPr>
              <a:t>term </a:t>
            </a:r>
            <a:r>
              <a:rPr sz="1600" dirty="0">
                <a:latin typeface="Arial"/>
                <a:cs typeface="Arial"/>
              </a:rPr>
              <a:t>success, all business model need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be </a:t>
            </a:r>
            <a:r>
              <a:rPr sz="1600" spc="-5" dirty="0">
                <a:latin typeface="Arial"/>
                <a:cs typeface="Arial"/>
              </a:rPr>
              <a:t>modified </a:t>
            </a:r>
            <a:r>
              <a:rPr sz="1600" dirty="0">
                <a:latin typeface="Arial"/>
                <a:cs typeface="Arial"/>
              </a:rPr>
              <a:t>across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270"/>
              </a:spcBef>
            </a:pPr>
            <a:r>
              <a:rPr sz="1600" spc="-37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600" spc="-34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Avoid </a:t>
            </a:r>
            <a:r>
              <a:rPr sz="1600" spc="-5" dirty="0">
                <a:latin typeface="Arial"/>
                <a:cs typeface="Arial"/>
              </a:rPr>
              <a:t>competitors </a:t>
            </a:r>
            <a:r>
              <a:rPr sz="1600" dirty="0">
                <a:latin typeface="Arial"/>
                <a:cs typeface="Arial"/>
              </a:rPr>
              <a:t>whom </a:t>
            </a:r>
            <a:r>
              <a:rPr sz="1600" spc="-5" dirty="0">
                <a:latin typeface="Arial"/>
                <a:cs typeface="Arial"/>
              </a:rPr>
              <a:t>eventually </a:t>
            </a:r>
            <a:r>
              <a:rPr sz="1600" dirty="0">
                <a:latin typeface="Arial"/>
                <a:cs typeface="Arial"/>
              </a:rPr>
              <a:t>learn how </a:t>
            </a:r>
            <a:r>
              <a:rPr sz="1600" spc="-5" dirty="0">
                <a:latin typeface="Arial"/>
                <a:cs typeface="Arial"/>
              </a:rPr>
              <a:t>to duplicate the benefits </a:t>
            </a:r>
            <a:r>
              <a:rPr sz="1600" dirty="0">
                <a:latin typeface="Arial"/>
                <a:cs typeface="Arial"/>
              </a:rPr>
              <a:t>and able </a:t>
            </a:r>
            <a:r>
              <a:rPr sz="1600" spc="-5" dirty="0">
                <a:latin typeface="Arial"/>
                <a:cs typeface="Arial"/>
              </a:rPr>
              <a:t>to create  another </a:t>
            </a:r>
            <a:r>
              <a:rPr sz="1600" dirty="0">
                <a:latin typeface="Arial"/>
                <a:cs typeface="Arial"/>
              </a:rPr>
              <a:t>similar business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5150" y="1828800"/>
            <a:ext cx="1847850" cy="5019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3300" y="1905000"/>
            <a:ext cx="3057525" cy="295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8319" y="5577204"/>
            <a:ext cx="5342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/>
                <a:cs typeface="Arial"/>
              </a:rPr>
              <a:t>Traditional </a:t>
            </a:r>
            <a:r>
              <a:rPr sz="2000" b="1" spc="-5" dirty="0">
                <a:latin typeface="Arial"/>
                <a:cs typeface="Arial"/>
              </a:rPr>
              <a:t>manufacturer </a:t>
            </a:r>
            <a:r>
              <a:rPr sz="2000" b="1" dirty="0">
                <a:latin typeface="Arial"/>
                <a:cs typeface="Arial"/>
              </a:rPr>
              <a:t>(HP </a:t>
            </a:r>
            <a:r>
              <a:rPr sz="2000" b="1" spc="-5" dirty="0">
                <a:latin typeface="Arial"/>
                <a:cs typeface="Arial"/>
              </a:rPr>
              <a:t>or IBM) </a:t>
            </a:r>
            <a:r>
              <a:rPr sz="2000" b="1" dirty="0">
                <a:latin typeface="Arial"/>
                <a:cs typeface="Arial"/>
              </a:rPr>
              <a:t>vs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6329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SWOT Analysis and Self</a:t>
            </a:r>
            <a:r>
              <a:rPr dirty="0"/>
              <a:t> </a:t>
            </a:r>
            <a:r>
              <a:rPr spc="-5" dirty="0"/>
              <a:t>Assessment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264919"/>
            <a:ext cx="8170545" cy="50901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Identify </a:t>
            </a:r>
            <a:r>
              <a:rPr sz="2400" dirty="0">
                <a:latin typeface="Arial"/>
                <a:cs typeface="Arial"/>
              </a:rPr>
              <a:t>your </a:t>
            </a:r>
            <a:r>
              <a:rPr sz="2400" spc="-5" dirty="0">
                <a:latin typeface="Arial"/>
                <a:cs typeface="Arial"/>
              </a:rPr>
              <a:t>Strengths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Weaknesses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Examining </a:t>
            </a:r>
            <a:r>
              <a:rPr sz="2400" spc="-5" dirty="0">
                <a:latin typeface="Arial"/>
                <a:cs typeface="Arial"/>
              </a:rPr>
              <a:t>the Opportunities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Threats</a:t>
            </a:r>
            <a:endParaRPr sz="24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575"/>
              </a:spcBef>
              <a:tabLst>
                <a:tab pos="3199130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        </a:t>
            </a:r>
            <a:r>
              <a:rPr sz="2400" spc="-5" dirty="0">
                <a:latin typeface="Arial"/>
                <a:cs typeface="Arial"/>
              </a:rPr>
              <a:t>Focus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activities	into </a:t>
            </a:r>
            <a:r>
              <a:rPr sz="2400" dirty="0">
                <a:latin typeface="Arial"/>
                <a:cs typeface="Arial"/>
              </a:rPr>
              <a:t>areas where you are </a:t>
            </a:r>
            <a:r>
              <a:rPr sz="2400" spc="-5" dirty="0">
                <a:latin typeface="Arial"/>
                <a:cs typeface="Arial"/>
              </a:rPr>
              <a:t>strong </a:t>
            </a:r>
            <a:r>
              <a:rPr sz="2400" dirty="0">
                <a:latin typeface="Arial"/>
                <a:cs typeface="Arial"/>
              </a:rPr>
              <a:t>and  where </a:t>
            </a:r>
            <a:r>
              <a:rPr sz="2400" spc="-5" dirty="0">
                <a:latin typeface="Arial"/>
                <a:cs typeface="Arial"/>
              </a:rPr>
              <a:t>the greatest opportunities</a:t>
            </a:r>
            <a:r>
              <a:rPr sz="2400" dirty="0">
                <a:latin typeface="Arial"/>
                <a:cs typeface="Arial"/>
              </a:rPr>
              <a:t> lie.</a:t>
            </a:r>
            <a:endParaRPr sz="24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55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Successful technopreneurs </a:t>
            </a:r>
            <a:r>
              <a:rPr sz="2400" dirty="0">
                <a:latin typeface="Arial"/>
                <a:cs typeface="Arial"/>
              </a:rPr>
              <a:t>are not big risk </a:t>
            </a:r>
            <a:r>
              <a:rPr sz="2400" spc="-5" dirty="0">
                <a:latin typeface="Arial"/>
                <a:cs typeface="Arial"/>
              </a:rPr>
              <a:t>takers; instead  they </a:t>
            </a:r>
            <a:r>
              <a:rPr sz="2400" dirty="0">
                <a:latin typeface="Arial"/>
                <a:cs typeface="Arial"/>
              </a:rPr>
              <a:t>are expert risk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hedgers</a:t>
            </a:r>
            <a:endParaRPr sz="24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450"/>
              </a:spcBef>
              <a:tabLst>
                <a:tab pos="1100455" algn="l"/>
                <a:tab pos="1539875" algn="l"/>
                <a:tab pos="2656840" algn="l"/>
                <a:tab pos="3265170" algn="l"/>
                <a:tab pos="4348480" algn="l"/>
                <a:tab pos="6024245" algn="l"/>
                <a:tab pos="6463665" algn="l"/>
                <a:tab pos="707199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ork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reduce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overall	uncer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ain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	of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ex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ernal  environment</a:t>
            </a:r>
            <a:endParaRPr sz="24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555"/>
              </a:spcBef>
              <a:tabLst>
                <a:tab pos="1640839" algn="l"/>
                <a:tab pos="2027555" algn="l"/>
                <a:tab pos="2905125" algn="l"/>
                <a:tab pos="3358515" algn="l"/>
                <a:tab pos="4236085" algn="l"/>
                <a:tab pos="6045835" algn="l"/>
                <a:tab pos="6686550" algn="l"/>
                <a:tab pos="7563484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reng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hs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o</a:t>
            </a:r>
            <a:r>
              <a:rPr sz="2400" spc="-5" dirty="0">
                <a:latin typeface="Arial"/>
                <a:cs typeface="Arial"/>
              </a:rPr>
              <a:t>ff</a:t>
            </a:r>
            <a:r>
              <a:rPr sz="2400" dirty="0">
                <a:latin typeface="Arial"/>
                <a:cs typeface="Arial"/>
              </a:rPr>
              <a:t>set	as	many	weaknesses	and	make	sure  </a:t>
            </a:r>
            <a:r>
              <a:rPr sz="2400" spc="-5" dirty="0">
                <a:latin typeface="Arial"/>
                <a:cs typeface="Arial"/>
              </a:rPr>
              <a:t>the opportunities </a:t>
            </a:r>
            <a:r>
              <a:rPr sz="2400" dirty="0">
                <a:latin typeface="Arial"/>
                <a:cs typeface="Arial"/>
              </a:rPr>
              <a:t>always </a:t>
            </a:r>
            <a:r>
              <a:rPr sz="2400" spc="-5" dirty="0">
                <a:latin typeface="Arial"/>
                <a:cs typeface="Arial"/>
              </a:rPr>
              <a:t>outnumber threats</a:t>
            </a:r>
            <a:endParaRPr sz="24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550"/>
              </a:spcBef>
              <a:tabLst>
                <a:tab pos="831215" algn="l"/>
                <a:tab pos="1729739" algn="l"/>
                <a:tab pos="2120265" algn="l"/>
                <a:tab pos="3001645" algn="l"/>
                <a:tab pos="3629025" algn="l"/>
                <a:tab pos="4019550" algn="l"/>
                <a:tab pos="4646930" algn="l"/>
                <a:tab pos="6290945" algn="l"/>
                <a:tab pos="6749415" algn="l"/>
                <a:tab pos="7546340" algn="l"/>
                <a:tab pos="800417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ill	ready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make	use	of	any	oppor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uni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	as	soon	as	it  </a:t>
            </a:r>
            <a:r>
              <a:rPr sz="2400" spc="-5" dirty="0">
                <a:latin typeface="Arial"/>
                <a:cs typeface="Arial"/>
              </a:rPr>
              <a:t>strikes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18820"/>
            <a:ext cx="766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How To </a:t>
            </a:r>
            <a:r>
              <a:rPr sz="2400" dirty="0"/>
              <a:t>Use </a:t>
            </a:r>
            <a:r>
              <a:rPr sz="2400" spc="-5" dirty="0"/>
              <a:t>SWOT In Evaluating Your Business</a:t>
            </a:r>
            <a:r>
              <a:rPr sz="2400" spc="5" dirty="0"/>
              <a:t> </a:t>
            </a:r>
            <a:r>
              <a:rPr sz="2400" spc="-5" dirty="0"/>
              <a:t>Idea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711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5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Strengths</a:t>
            </a:r>
          </a:p>
          <a:p>
            <a:pPr marL="471170" indent="-185420">
              <a:lnSpc>
                <a:spcPct val="100000"/>
              </a:lnSpc>
              <a:spcBef>
                <a:spcPts val="375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What advantages </a:t>
            </a:r>
            <a:r>
              <a:rPr sz="1600" dirty="0"/>
              <a:t>do you</a:t>
            </a:r>
            <a:r>
              <a:rPr sz="1600" spc="-5" dirty="0"/>
              <a:t> </a:t>
            </a:r>
            <a:r>
              <a:rPr sz="1600" dirty="0"/>
              <a:t>have?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What </a:t>
            </a:r>
            <a:r>
              <a:rPr sz="1600" dirty="0"/>
              <a:t>do you do</a:t>
            </a:r>
            <a:r>
              <a:rPr sz="1600" spc="-5" dirty="0"/>
              <a:t> </a:t>
            </a:r>
            <a:r>
              <a:rPr sz="1600" dirty="0"/>
              <a:t>well?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What </a:t>
            </a:r>
            <a:r>
              <a:rPr sz="1600" dirty="0"/>
              <a:t>relevant resources do you have access</a:t>
            </a:r>
            <a:r>
              <a:rPr sz="1600" spc="-25" dirty="0"/>
              <a:t> </a:t>
            </a:r>
            <a:r>
              <a:rPr sz="1600" spc="-5" dirty="0"/>
              <a:t>to?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What </a:t>
            </a:r>
            <a:r>
              <a:rPr sz="1600" dirty="0"/>
              <a:t>do </a:t>
            </a:r>
            <a:r>
              <a:rPr sz="1600" spc="-5" dirty="0"/>
              <a:t>other </a:t>
            </a:r>
            <a:r>
              <a:rPr sz="1600" dirty="0"/>
              <a:t>people see as your</a:t>
            </a:r>
            <a:r>
              <a:rPr sz="1600" spc="-15" dirty="0"/>
              <a:t> </a:t>
            </a:r>
            <a:r>
              <a:rPr sz="1600" spc="-5" dirty="0"/>
              <a:t>strengths?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Think </a:t>
            </a:r>
            <a:r>
              <a:rPr sz="1600" dirty="0"/>
              <a:t>if </a:t>
            </a:r>
            <a:r>
              <a:rPr sz="1600" spc="-5" dirty="0"/>
              <a:t>strengths </a:t>
            </a:r>
            <a:r>
              <a:rPr sz="1600" dirty="0"/>
              <a:t>in </a:t>
            </a:r>
            <a:r>
              <a:rPr sz="1600" spc="-5" dirty="0"/>
              <a:t>relation to </a:t>
            </a:r>
            <a:r>
              <a:rPr sz="1600" dirty="0"/>
              <a:t>your </a:t>
            </a:r>
            <a:r>
              <a:rPr sz="1600" spc="-5" dirty="0"/>
              <a:t>competitors</a:t>
            </a:r>
            <a:endParaRPr sz="1600"/>
          </a:p>
          <a:p>
            <a:pPr marL="6350"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Put yourself </a:t>
            </a:r>
            <a:r>
              <a:rPr sz="1800" spc="-5" dirty="0"/>
              <a:t>into </a:t>
            </a:r>
            <a:r>
              <a:rPr sz="1800" dirty="0"/>
              <a:t>consumers’</a:t>
            </a:r>
            <a:r>
              <a:rPr sz="1800" spc="-30" dirty="0"/>
              <a:t> </a:t>
            </a:r>
            <a:r>
              <a:rPr sz="1800" dirty="0"/>
              <a:t>shoes</a:t>
            </a:r>
            <a:endParaRPr sz="18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Don’t be </a:t>
            </a:r>
            <a:r>
              <a:rPr sz="1800" spc="-5" dirty="0"/>
              <a:t>modest. </a:t>
            </a:r>
            <a:r>
              <a:rPr sz="1800" dirty="0"/>
              <a:t>Be</a:t>
            </a:r>
            <a:r>
              <a:rPr sz="1800" spc="-25" dirty="0"/>
              <a:t> </a:t>
            </a:r>
            <a:r>
              <a:rPr sz="1800" spc="-5" dirty="0"/>
              <a:t>realistic</a:t>
            </a:r>
            <a:endParaRPr sz="1800">
              <a:latin typeface="Times New Roman"/>
              <a:cs typeface="Times New Roman"/>
            </a:endParaRPr>
          </a:p>
          <a:p>
            <a:pPr marL="209550" marR="5080" indent="-190500">
              <a:lnSpc>
                <a:spcPct val="105000"/>
              </a:lnSpc>
              <a:spcBef>
                <a:spcPts val="434"/>
              </a:spcBef>
              <a:tabLst>
                <a:tab pos="468630" algn="l"/>
                <a:tab pos="827405" algn="l"/>
                <a:tab pos="2139950" algn="l"/>
                <a:tab pos="3020060" algn="l"/>
                <a:tab pos="3583304" algn="l"/>
                <a:tab pos="4374515" algn="l"/>
                <a:tab pos="5381625" algn="l"/>
                <a:tab pos="5741035" algn="l"/>
                <a:tab pos="6303645" algn="l"/>
                <a:tab pos="7095490" algn="l"/>
              </a:tabLst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2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I</a:t>
            </a:r>
            <a:r>
              <a:rPr sz="1800" dirty="0"/>
              <a:t>f	all	compe</a:t>
            </a:r>
            <a:r>
              <a:rPr sz="1800" spc="-5" dirty="0"/>
              <a:t>t</a:t>
            </a:r>
            <a:r>
              <a:rPr sz="1800" dirty="0"/>
              <a:t>i</a:t>
            </a:r>
            <a:r>
              <a:rPr sz="1800" spc="-5" dirty="0"/>
              <a:t>t</a:t>
            </a:r>
            <a:r>
              <a:rPr sz="1800" dirty="0"/>
              <a:t>ors	provide	high	quali</a:t>
            </a:r>
            <a:r>
              <a:rPr sz="1800" spc="-5" dirty="0"/>
              <a:t>t</a:t>
            </a:r>
            <a:r>
              <a:rPr sz="1800" dirty="0"/>
              <a:t>y	produc</a:t>
            </a:r>
            <a:r>
              <a:rPr sz="1800" spc="-5" dirty="0"/>
              <a:t>t</a:t>
            </a:r>
            <a:r>
              <a:rPr sz="1800" dirty="0"/>
              <a:t>s	→	high	quali</a:t>
            </a:r>
            <a:r>
              <a:rPr sz="1800" spc="-5" dirty="0"/>
              <a:t>t</a:t>
            </a:r>
            <a:r>
              <a:rPr sz="1800" dirty="0"/>
              <a:t>y	produc</a:t>
            </a:r>
            <a:r>
              <a:rPr sz="1800" spc="-5" dirty="0"/>
              <a:t>t</a:t>
            </a:r>
            <a:r>
              <a:rPr sz="1800" dirty="0"/>
              <a:t>ion  process is </a:t>
            </a:r>
            <a:r>
              <a:rPr sz="1800" spc="-5" dirty="0"/>
              <a:t>NOT </a:t>
            </a:r>
            <a:r>
              <a:rPr sz="1800" dirty="0"/>
              <a:t>a </a:t>
            </a:r>
            <a:r>
              <a:rPr sz="1800" spc="-5" dirty="0"/>
              <a:t>strength </a:t>
            </a:r>
            <a:r>
              <a:rPr sz="1800" dirty="0"/>
              <a:t>in </a:t>
            </a:r>
            <a:r>
              <a:rPr sz="1800" spc="-5" dirty="0"/>
              <a:t>the market, </a:t>
            </a:r>
            <a:r>
              <a:rPr sz="1800" dirty="0"/>
              <a:t>it is a</a:t>
            </a:r>
            <a:r>
              <a:rPr sz="1800" spc="-15" dirty="0"/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necessity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18820"/>
            <a:ext cx="766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How To </a:t>
            </a:r>
            <a:r>
              <a:rPr sz="2400" dirty="0"/>
              <a:t>Use </a:t>
            </a:r>
            <a:r>
              <a:rPr sz="2400" spc="-5" dirty="0"/>
              <a:t>SWOT In Evaluating Your Business</a:t>
            </a:r>
            <a:r>
              <a:rPr sz="2400" spc="5" dirty="0"/>
              <a:t> </a:t>
            </a:r>
            <a:r>
              <a:rPr sz="2400" spc="-5" dirty="0"/>
              <a:t>Idea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269746"/>
            <a:ext cx="8169909" cy="32759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Weaknesses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375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1600" spc="-5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could you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improve?</a:t>
            </a:r>
            <a:endParaRPr sz="16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1600" spc="-5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do you do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badly?</a:t>
            </a:r>
            <a:endParaRPr sz="16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1600" spc="-5" dirty="0">
                <a:latin typeface="Arial"/>
                <a:cs typeface="Arial"/>
              </a:rPr>
              <a:t>What </a:t>
            </a:r>
            <a:r>
              <a:rPr sz="1600" dirty="0">
                <a:latin typeface="Arial"/>
                <a:cs typeface="Arial"/>
              </a:rPr>
              <a:t>should you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avoid?</a:t>
            </a:r>
            <a:endParaRPr sz="16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1600" dirty="0">
                <a:latin typeface="Arial"/>
                <a:cs typeface="Arial"/>
              </a:rPr>
              <a:t>Consider </a:t>
            </a:r>
            <a:r>
              <a:rPr sz="1600" spc="-5" dirty="0">
                <a:latin typeface="Arial"/>
                <a:cs typeface="Arial"/>
              </a:rPr>
              <a:t>this from </a:t>
            </a:r>
            <a:r>
              <a:rPr sz="1600" dirty="0">
                <a:latin typeface="Arial"/>
                <a:cs typeface="Arial"/>
              </a:rPr>
              <a:t>an </a:t>
            </a:r>
            <a:r>
              <a:rPr sz="1600" spc="-5" dirty="0">
                <a:latin typeface="Arial"/>
                <a:cs typeface="Arial"/>
              </a:rPr>
              <a:t>internal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5" dirty="0">
                <a:latin typeface="Arial"/>
                <a:cs typeface="Arial"/>
              </a:rPr>
              <a:t>external</a:t>
            </a:r>
            <a:r>
              <a:rPr sz="1600" dirty="0">
                <a:latin typeface="Arial"/>
                <a:cs typeface="Arial"/>
              </a:rPr>
              <a:t> basis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other </a:t>
            </a:r>
            <a:r>
              <a:rPr sz="1800" dirty="0">
                <a:latin typeface="Arial"/>
                <a:cs typeface="Arial"/>
              </a:rPr>
              <a:t>people seem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perceive weaknesses </a:t>
            </a:r>
            <a:r>
              <a:rPr sz="1800" spc="-5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you do not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Are your </a:t>
            </a:r>
            <a:r>
              <a:rPr sz="1800" spc="-5" dirty="0">
                <a:latin typeface="Arial"/>
                <a:cs typeface="Arial"/>
              </a:rPr>
              <a:t>competitors </a:t>
            </a:r>
            <a:r>
              <a:rPr sz="1800" dirty="0">
                <a:latin typeface="Arial"/>
                <a:cs typeface="Arial"/>
              </a:rPr>
              <a:t>doing any </a:t>
            </a:r>
            <a:r>
              <a:rPr sz="1800" spc="-5" dirty="0">
                <a:latin typeface="Arial"/>
                <a:cs typeface="Arial"/>
              </a:rPr>
              <a:t>better than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you?</a:t>
            </a:r>
            <a:endParaRPr sz="18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434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It </a:t>
            </a:r>
            <a:r>
              <a:rPr sz="1800" dirty="0">
                <a:latin typeface="Arial"/>
                <a:cs typeface="Arial"/>
              </a:rPr>
              <a:t>is best </a:t>
            </a:r>
            <a:r>
              <a:rPr sz="1800" spc="-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realistic </a:t>
            </a:r>
            <a:r>
              <a:rPr sz="1800" dirty="0">
                <a:latin typeface="Arial"/>
                <a:cs typeface="Arial"/>
              </a:rPr>
              <a:t>now, and </a:t>
            </a:r>
            <a:r>
              <a:rPr sz="1800" spc="-5" dirty="0">
                <a:latin typeface="Arial"/>
                <a:cs typeface="Arial"/>
              </a:rPr>
              <a:t>face </a:t>
            </a:r>
            <a:r>
              <a:rPr sz="1800" dirty="0">
                <a:latin typeface="Arial"/>
                <a:cs typeface="Arial"/>
              </a:rPr>
              <a:t>any unpleasant </a:t>
            </a:r>
            <a:r>
              <a:rPr sz="1800" spc="-5" dirty="0">
                <a:latin typeface="Arial"/>
                <a:cs typeface="Arial"/>
              </a:rPr>
              <a:t>truths </a:t>
            </a:r>
            <a:r>
              <a:rPr sz="1800" dirty="0">
                <a:latin typeface="Arial"/>
                <a:cs typeface="Arial"/>
              </a:rPr>
              <a:t>as soon as  possible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18820"/>
            <a:ext cx="766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How To </a:t>
            </a:r>
            <a:r>
              <a:rPr sz="2400" dirty="0"/>
              <a:t>Use </a:t>
            </a:r>
            <a:r>
              <a:rPr sz="2400" spc="-5" dirty="0"/>
              <a:t>SWOT In Evaluating Your Business</a:t>
            </a:r>
            <a:r>
              <a:rPr sz="2400" spc="5" dirty="0"/>
              <a:t> </a:t>
            </a:r>
            <a:r>
              <a:rPr sz="2400" spc="-5" dirty="0"/>
              <a:t>Idea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711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5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Opportunities</a:t>
            </a:r>
          </a:p>
          <a:p>
            <a:pPr marL="471170" indent="-185420">
              <a:lnSpc>
                <a:spcPct val="100000"/>
              </a:lnSpc>
              <a:spcBef>
                <a:spcPts val="375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Where </a:t>
            </a:r>
            <a:r>
              <a:rPr sz="1600" dirty="0"/>
              <a:t>are good </a:t>
            </a:r>
            <a:r>
              <a:rPr sz="1600" spc="-5" dirty="0"/>
              <a:t>opportunities facing</a:t>
            </a:r>
            <a:r>
              <a:rPr sz="1600" spc="5" dirty="0"/>
              <a:t> </a:t>
            </a:r>
            <a:r>
              <a:rPr sz="1600" dirty="0"/>
              <a:t>you?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What </a:t>
            </a:r>
            <a:r>
              <a:rPr sz="1600" dirty="0"/>
              <a:t>are </a:t>
            </a:r>
            <a:r>
              <a:rPr sz="1600" spc="-5" dirty="0"/>
              <a:t>the interesting trends </a:t>
            </a:r>
            <a:r>
              <a:rPr sz="1600" dirty="0"/>
              <a:t>you are aware</a:t>
            </a:r>
            <a:r>
              <a:rPr sz="1600" spc="10" dirty="0"/>
              <a:t> </a:t>
            </a:r>
            <a:r>
              <a:rPr sz="1600" spc="-5" dirty="0"/>
              <a:t>of?</a:t>
            </a:r>
            <a:endParaRPr sz="1600"/>
          </a:p>
          <a:p>
            <a:pPr marL="6350">
              <a:lnSpc>
                <a:spcPct val="100000"/>
              </a:lnSpc>
              <a:spcBef>
                <a:spcPts val="10"/>
              </a:spcBef>
              <a:buClr>
                <a:srgbClr val="7889FB"/>
              </a:buClr>
              <a:buFont typeface="Noto Sans Mono CJK JP Regular"/>
              <a:buChar char="-"/>
            </a:pPr>
            <a:endParaRPr sz="2450">
              <a:latin typeface="Times New Roman"/>
              <a:cs typeface="Times New Roman"/>
            </a:endParaRPr>
          </a:p>
          <a:p>
            <a:pPr marL="209550" marR="5080" indent="-190500">
              <a:lnSpc>
                <a:spcPct val="105000"/>
              </a:lnSpc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Useful </a:t>
            </a:r>
            <a:r>
              <a:rPr sz="1800" dirty="0"/>
              <a:t>approach </a:t>
            </a:r>
            <a:r>
              <a:rPr sz="1800" spc="-5" dirty="0"/>
              <a:t>to </a:t>
            </a:r>
            <a:r>
              <a:rPr sz="1800" dirty="0"/>
              <a:t>looking at </a:t>
            </a:r>
            <a:r>
              <a:rPr sz="1800" spc="-5" dirty="0"/>
              <a:t>opportunities </a:t>
            </a:r>
            <a:r>
              <a:rPr sz="1800" dirty="0"/>
              <a:t>is </a:t>
            </a:r>
            <a:r>
              <a:rPr sz="1800" spc="-5" dirty="0"/>
              <a:t>to </a:t>
            </a:r>
            <a:r>
              <a:rPr sz="1800" dirty="0"/>
              <a:t>look at your </a:t>
            </a:r>
            <a:r>
              <a:rPr sz="1800" spc="-5" dirty="0"/>
              <a:t>strengths </a:t>
            </a:r>
            <a:r>
              <a:rPr sz="1800" dirty="0"/>
              <a:t>and ask  yourself </a:t>
            </a:r>
            <a:r>
              <a:rPr sz="1800" spc="-5" dirty="0"/>
              <a:t>whether these </a:t>
            </a:r>
            <a:r>
              <a:rPr sz="1800" dirty="0"/>
              <a:t>changes* open up any</a:t>
            </a:r>
            <a:r>
              <a:rPr sz="1800" spc="-5" dirty="0"/>
              <a:t> opportunities</a:t>
            </a:r>
            <a:endParaRPr sz="18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470"/>
              </a:spcBef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*Type </a:t>
            </a:r>
            <a:r>
              <a:rPr sz="1800" dirty="0"/>
              <a:t>of changes</a:t>
            </a:r>
            <a:r>
              <a:rPr sz="1800" spc="-25" dirty="0"/>
              <a:t> </a:t>
            </a:r>
            <a:r>
              <a:rPr sz="1800" dirty="0"/>
              <a:t>:</a:t>
            </a:r>
            <a:endParaRPr sz="1800">
              <a:latin typeface="Times New Roman"/>
              <a:cs typeface="Times New Roman"/>
            </a:endParaRPr>
          </a:p>
          <a:p>
            <a:pPr marL="471170" indent="-185420">
              <a:lnSpc>
                <a:spcPct val="100000"/>
              </a:lnSpc>
              <a:spcBef>
                <a:spcPts val="484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dirty="0"/>
              <a:t>Changes in </a:t>
            </a:r>
            <a:r>
              <a:rPr sz="1600" spc="-5" dirty="0"/>
              <a:t>technology </a:t>
            </a:r>
            <a:r>
              <a:rPr sz="1600" dirty="0"/>
              <a:t>and </a:t>
            </a:r>
            <a:r>
              <a:rPr sz="1600" spc="-5" dirty="0"/>
              <a:t>markets </a:t>
            </a:r>
            <a:r>
              <a:rPr sz="1600" dirty="0"/>
              <a:t>on </a:t>
            </a:r>
            <a:r>
              <a:rPr sz="1600" spc="-5" dirty="0"/>
              <a:t>both </a:t>
            </a:r>
            <a:r>
              <a:rPr sz="1600" dirty="0"/>
              <a:t>a broad and narrow</a:t>
            </a:r>
            <a:r>
              <a:rPr sz="1600" spc="-5" dirty="0"/>
              <a:t> </a:t>
            </a:r>
            <a:r>
              <a:rPr sz="1600" dirty="0"/>
              <a:t>scale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dirty="0"/>
              <a:t>Changes in government policy </a:t>
            </a:r>
            <a:r>
              <a:rPr sz="1600" spc="-5" dirty="0"/>
              <a:t>related to </a:t>
            </a:r>
            <a:r>
              <a:rPr sz="1600" dirty="0"/>
              <a:t>your</a:t>
            </a:r>
            <a:r>
              <a:rPr sz="1600" spc="-15" dirty="0"/>
              <a:t> </a:t>
            </a:r>
            <a:r>
              <a:rPr sz="1600" spc="-5" dirty="0"/>
              <a:t>field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dirty="0"/>
              <a:t>Changes in social </a:t>
            </a:r>
            <a:r>
              <a:rPr sz="1600" spc="-5" dirty="0"/>
              <a:t>patterns, population profiles, lifestyle</a:t>
            </a:r>
            <a:r>
              <a:rPr sz="1600" spc="5" dirty="0"/>
              <a:t> </a:t>
            </a:r>
            <a:r>
              <a:rPr sz="1600" spc="-5" dirty="0"/>
              <a:t>etc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718820"/>
            <a:ext cx="766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How To </a:t>
            </a:r>
            <a:r>
              <a:rPr sz="2400" dirty="0"/>
              <a:t>Use </a:t>
            </a:r>
            <a:r>
              <a:rPr sz="2400" spc="-5" dirty="0"/>
              <a:t>SWOT In Evaluating Your Business</a:t>
            </a:r>
            <a:r>
              <a:rPr sz="2400" spc="5" dirty="0"/>
              <a:t> </a:t>
            </a:r>
            <a:r>
              <a:rPr sz="2400" spc="-5" dirty="0"/>
              <a:t>Idea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7711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655"/>
              </a:spcBef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54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Threats</a:t>
            </a:r>
          </a:p>
          <a:p>
            <a:pPr marL="471170" indent="-185420">
              <a:lnSpc>
                <a:spcPct val="100000"/>
              </a:lnSpc>
              <a:spcBef>
                <a:spcPts val="375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What obstacles </a:t>
            </a:r>
            <a:r>
              <a:rPr sz="1600" dirty="0"/>
              <a:t>do you</a:t>
            </a:r>
            <a:r>
              <a:rPr sz="1600" spc="-5" dirty="0"/>
              <a:t> face?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What </a:t>
            </a:r>
            <a:r>
              <a:rPr sz="1600" dirty="0"/>
              <a:t>is your </a:t>
            </a:r>
            <a:r>
              <a:rPr sz="1600" spc="-5" dirty="0"/>
              <a:t>competition</a:t>
            </a:r>
            <a:r>
              <a:rPr sz="1600" spc="-15" dirty="0"/>
              <a:t> </a:t>
            </a:r>
            <a:r>
              <a:rPr sz="1600" dirty="0"/>
              <a:t>doing?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dirty="0"/>
              <a:t>Are </a:t>
            </a:r>
            <a:r>
              <a:rPr sz="1600" spc="-5" dirty="0"/>
              <a:t>the </a:t>
            </a:r>
            <a:r>
              <a:rPr sz="1600" dirty="0"/>
              <a:t>required </a:t>
            </a:r>
            <a:r>
              <a:rPr sz="1600" spc="-5" dirty="0"/>
              <a:t>specifications for </a:t>
            </a:r>
            <a:r>
              <a:rPr sz="1600" dirty="0"/>
              <a:t>your job, </a:t>
            </a:r>
            <a:r>
              <a:rPr sz="1600" spc="-5" dirty="0"/>
              <a:t>products </a:t>
            </a:r>
            <a:r>
              <a:rPr sz="1600" dirty="0"/>
              <a:t>or services</a:t>
            </a:r>
            <a:r>
              <a:rPr sz="1600" spc="-10" dirty="0"/>
              <a:t> </a:t>
            </a:r>
            <a:r>
              <a:rPr sz="1600" dirty="0"/>
              <a:t>changing?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spc="-5" dirty="0"/>
              <a:t>Is </a:t>
            </a:r>
            <a:r>
              <a:rPr sz="1600" dirty="0"/>
              <a:t>changing </a:t>
            </a:r>
            <a:r>
              <a:rPr sz="1600" spc="-5" dirty="0"/>
              <a:t>technology threatening </a:t>
            </a:r>
            <a:r>
              <a:rPr sz="1600" dirty="0"/>
              <a:t>your </a:t>
            </a:r>
            <a:r>
              <a:rPr sz="1600" spc="-5" dirty="0"/>
              <a:t>position?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4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dirty="0"/>
              <a:t>Do you have bad debt or </a:t>
            </a:r>
            <a:r>
              <a:rPr sz="1600" spc="-5" dirty="0"/>
              <a:t>cash-flow</a:t>
            </a:r>
            <a:r>
              <a:rPr sz="1600" spc="-20" dirty="0"/>
              <a:t> </a:t>
            </a:r>
            <a:r>
              <a:rPr sz="1600" dirty="0"/>
              <a:t>problems?</a:t>
            </a:r>
            <a:endParaRPr sz="1600"/>
          </a:p>
          <a:p>
            <a:pPr marL="471170" indent="-185420">
              <a:lnSpc>
                <a:spcPct val="100000"/>
              </a:lnSpc>
              <a:spcBef>
                <a:spcPts val="38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71805" algn="l"/>
              </a:tabLst>
            </a:pPr>
            <a:r>
              <a:rPr sz="1600" dirty="0"/>
              <a:t>Could any of your weaknesses seriously </a:t>
            </a:r>
            <a:r>
              <a:rPr sz="1600" spc="-5" dirty="0"/>
              <a:t>threaten </a:t>
            </a:r>
            <a:r>
              <a:rPr sz="1600" dirty="0"/>
              <a:t>your</a:t>
            </a:r>
            <a:r>
              <a:rPr sz="1600" spc="-40" dirty="0"/>
              <a:t> </a:t>
            </a:r>
            <a:r>
              <a:rPr sz="1600" dirty="0"/>
              <a:t>business?</a:t>
            </a:r>
            <a:endParaRPr sz="1600"/>
          </a:p>
          <a:p>
            <a:pPr marL="6350"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209550" marR="5080" indent="-190500">
              <a:lnSpc>
                <a:spcPct val="105000"/>
              </a:lnSpc>
            </a:pPr>
            <a:r>
              <a:rPr sz="1800" spc="-415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1800" spc="-415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1800" dirty="0"/>
              <a:t>Carrying out </a:t>
            </a:r>
            <a:r>
              <a:rPr sz="1800" spc="-5" dirty="0"/>
              <a:t>this </a:t>
            </a:r>
            <a:r>
              <a:rPr sz="1800" dirty="0"/>
              <a:t>analysis will </a:t>
            </a:r>
            <a:r>
              <a:rPr sz="1800" spc="-5" dirty="0"/>
              <a:t>often </a:t>
            </a:r>
            <a:r>
              <a:rPr sz="1800" dirty="0"/>
              <a:t>be </a:t>
            </a:r>
            <a:r>
              <a:rPr sz="1800" spc="-5" dirty="0"/>
              <a:t>illuminating </a:t>
            </a:r>
            <a:r>
              <a:rPr sz="1800" dirty="0"/>
              <a:t>– in </a:t>
            </a:r>
            <a:r>
              <a:rPr sz="1800" spc="-5" dirty="0"/>
              <a:t>terms </a:t>
            </a:r>
            <a:r>
              <a:rPr sz="1800" dirty="0"/>
              <a:t>of </a:t>
            </a:r>
            <a:r>
              <a:rPr sz="1800" spc="-5" dirty="0"/>
              <a:t>pointing </a:t>
            </a:r>
            <a:r>
              <a:rPr sz="1800" dirty="0"/>
              <a:t>out  what needs </a:t>
            </a:r>
            <a:r>
              <a:rPr sz="1800" spc="-5" dirty="0"/>
              <a:t>to </a:t>
            </a:r>
            <a:r>
              <a:rPr sz="1800" dirty="0"/>
              <a:t>be done, and in </a:t>
            </a:r>
            <a:r>
              <a:rPr sz="1800" spc="-5" dirty="0"/>
              <a:t>putting </a:t>
            </a:r>
            <a:r>
              <a:rPr sz="1800" dirty="0"/>
              <a:t>problems </a:t>
            </a:r>
            <a:r>
              <a:rPr sz="1800" spc="-5" dirty="0"/>
              <a:t>into</a:t>
            </a:r>
            <a:r>
              <a:rPr sz="1800" spc="-15" dirty="0"/>
              <a:t> </a:t>
            </a:r>
            <a:r>
              <a:rPr sz="1800" spc="-5" dirty="0"/>
              <a:t>perspective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6664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Market : </a:t>
            </a:r>
            <a:r>
              <a:rPr spc="-5" dirty="0"/>
              <a:t>How Big </a:t>
            </a:r>
            <a:r>
              <a:rPr dirty="0"/>
              <a:t>? </a:t>
            </a:r>
            <a:r>
              <a:rPr spc="-5" dirty="0"/>
              <a:t>How </a:t>
            </a:r>
            <a:r>
              <a:rPr spc="-5" dirty="0">
                <a:solidFill>
                  <a:srgbClr val="FF0000"/>
                </a:solidFill>
              </a:rPr>
              <a:t>Scalable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/>
              <a:t>?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3050"/>
            <a:ext cx="8163559" cy="25482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61DC8"/>
                </a:solidFill>
                <a:latin typeface="Arial"/>
                <a:cs typeface="Arial"/>
              </a:rPr>
              <a:t>Definitions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 marR="8890" indent="-190500" algn="just">
              <a:lnSpc>
                <a:spcPct val="105000"/>
              </a:lnSpc>
              <a:spcBef>
                <a:spcPts val="365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A market is a </a:t>
            </a:r>
            <a:r>
              <a:rPr sz="2000" spc="-5" dirty="0">
                <a:latin typeface="Arial"/>
                <a:cs typeface="Arial"/>
              </a:rPr>
              <a:t>particular </a:t>
            </a:r>
            <a:r>
              <a:rPr sz="2000" dirty="0">
                <a:latin typeface="Arial"/>
                <a:cs typeface="Arial"/>
              </a:rPr>
              <a:t>group of people or </a:t>
            </a:r>
            <a:r>
              <a:rPr sz="2000" spc="-5" dirty="0">
                <a:latin typeface="Arial"/>
                <a:cs typeface="Arial"/>
              </a:rPr>
              <a:t>organization that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wants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needs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may be </a:t>
            </a:r>
            <a:r>
              <a:rPr sz="2000" spc="-5" dirty="0">
                <a:latin typeface="Arial"/>
                <a:cs typeface="Arial"/>
              </a:rPr>
              <a:t>partially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satisfied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889FB"/>
              </a:buClr>
              <a:buFont typeface="Noto Sans Mono CJK JP Regular"/>
              <a:buChar char="-"/>
            </a:pPr>
            <a:endParaRPr sz="3000">
              <a:latin typeface="Times New Roman"/>
              <a:cs typeface="Times New Roman"/>
            </a:endParaRPr>
          </a:p>
          <a:p>
            <a:pPr marL="469900" marR="5080" indent="-190500" algn="just">
              <a:lnSpc>
                <a:spcPct val="104600"/>
              </a:lnSpc>
              <a:spcBef>
                <a:spcPts val="5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dirty="0">
                <a:latin typeface="Arial"/>
                <a:cs typeface="Arial"/>
              </a:rPr>
              <a:t>A market is a </a:t>
            </a:r>
            <a:r>
              <a:rPr sz="2000" spc="-5" dirty="0">
                <a:latin typeface="Arial"/>
                <a:cs typeface="Arial"/>
              </a:rPr>
              <a:t>potential that exists for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mutually satisfying </a:t>
            </a:r>
            <a:r>
              <a:rPr sz="2000" dirty="0">
                <a:latin typeface="Arial"/>
                <a:cs typeface="Arial"/>
              </a:rPr>
              <a:t>exchange  </a:t>
            </a:r>
            <a:r>
              <a:rPr sz="2000" spc="-5" dirty="0">
                <a:latin typeface="Arial"/>
                <a:cs typeface="Arial"/>
              </a:rPr>
              <a:t>between </a:t>
            </a:r>
            <a:r>
              <a:rPr sz="2000" dirty="0">
                <a:latin typeface="Arial"/>
                <a:cs typeface="Arial"/>
              </a:rPr>
              <a:t>producers of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“want-satisfying” products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buyers/  users of such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219" y="4855464"/>
            <a:ext cx="8169909" cy="7753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3200" marR="5080" indent="-190500">
              <a:lnSpc>
                <a:spcPts val="3020"/>
              </a:lnSpc>
              <a:spcBef>
                <a:spcPts val="85"/>
              </a:spcBef>
              <a:tabLst>
                <a:tab pos="860425" algn="l"/>
                <a:tab pos="1464945" algn="l"/>
                <a:tab pos="1815464" algn="l"/>
                <a:tab pos="2200275" algn="l"/>
                <a:tab pos="3855720" algn="l"/>
                <a:tab pos="4545965" algn="l"/>
                <a:tab pos="5354320" algn="l"/>
                <a:tab pos="5908040" algn="l"/>
                <a:tab pos="7054850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key	is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unders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and	how	large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marke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demand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product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reach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581659"/>
            <a:ext cx="3187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</a:t>
            </a:r>
            <a:r>
              <a:rPr spc="-55" dirty="0"/>
              <a:t> </a:t>
            </a:r>
            <a:r>
              <a:rPr spc="-5" dirty="0"/>
              <a:t>Business?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0611"/>
            <a:ext cx="8169909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Business</a:t>
            </a:r>
            <a:r>
              <a:rPr sz="2400" spc="-5" dirty="0">
                <a:latin typeface="Arial"/>
                <a:cs typeface="Arial"/>
              </a:rPr>
              <a:t>—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buying</a:t>
            </a:r>
            <a:r>
              <a:rPr sz="24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selling</a:t>
            </a:r>
            <a:r>
              <a:rPr sz="24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products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services;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Arial"/>
                <a:cs typeface="Arial"/>
              </a:rPr>
              <a:t>i.e.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Demand vs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Supply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4400"/>
              </a:lnSpc>
              <a:spcBef>
                <a:spcPts val="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</a:t>
            </a:r>
            <a:r>
              <a:rPr sz="2400" spc="-5" dirty="0">
                <a:latin typeface="Arial"/>
                <a:cs typeface="Arial"/>
              </a:rPr>
              <a:t>—exists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nature </a:t>
            </a:r>
            <a:r>
              <a:rPr sz="2400" dirty="0">
                <a:latin typeface="Arial"/>
                <a:cs typeface="Arial"/>
              </a:rPr>
              <a:t>or is made by human beings.  </a:t>
            </a:r>
            <a:r>
              <a:rPr sz="2400" spc="-5" dirty="0">
                <a:latin typeface="Arial"/>
                <a:cs typeface="Arial"/>
              </a:rPr>
              <a:t>In the field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software engineering….we </a:t>
            </a:r>
            <a:r>
              <a:rPr sz="2400" dirty="0">
                <a:latin typeface="Arial"/>
                <a:cs typeface="Arial"/>
              </a:rPr>
              <a:t>are aiming </a:t>
            </a:r>
            <a:r>
              <a:rPr sz="2400" spc="-5" dirty="0">
                <a:latin typeface="Arial"/>
                <a:cs typeface="Arial"/>
              </a:rPr>
              <a:t>for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software </a:t>
            </a:r>
            <a:r>
              <a:rPr sz="2400" dirty="0">
                <a:latin typeface="Arial"/>
                <a:cs typeface="Arial"/>
              </a:rPr>
              <a:t>and any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hardware,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infrastructure,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hardware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medium/platform </a:t>
            </a:r>
            <a:r>
              <a:rPr sz="2400" dirty="0"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required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engineers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breach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and/or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close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gap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for innovation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1499"/>
              </a:lnSpc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Arial"/>
                <a:cs typeface="Arial"/>
              </a:rPr>
              <a:t>Service</a:t>
            </a:r>
            <a:r>
              <a:rPr sz="2400" spc="-5" dirty="0">
                <a:latin typeface="Arial"/>
                <a:cs typeface="Arial"/>
              </a:rPr>
              <a:t>—work that </a:t>
            </a:r>
            <a:r>
              <a:rPr sz="2400" dirty="0">
                <a:latin typeface="Arial"/>
                <a:cs typeface="Arial"/>
              </a:rPr>
              <a:t>provides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time,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skills, or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expertise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in  exchange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money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6664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Market : </a:t>
            </a:r>
            <a:r>
              <a:rPr spc="-5" dirty="0"/>
              <a:t>How Big </a:t>
            </a:r>
            <a:r>
              <a:rPr dirty="0"/>
              <a:t>? </a:t>
            </a:r>
            <a:r>
              <a:rPr spc="-5" dirty="0"/>
              <a:t>How Scalable</a:t>
            </a:r>
            <a:r>
              <a:rPr spc="-50" dirty="0"/>
              <a:t> </a:t>
            </a:r>
            <a:r>
              <a:rPr dirty="0"/>
              <a:t>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16811"/>
            <a:ext cx="8169909" cy="46304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03200" marR="5080" indent="-190500" algn="just">
              <a:lnSpc>
                <a:spcPct val="102400"/>
              </a:lnSpc>
              <a:spcBef>
                <a:spcPts val="3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Once the </a:t>
            </a:r>
            <a:r>
              <a:rPr sz="2400" dirty="0">
                <a:latin typeface="Arial"/>
                <a:cs typeface="Arial"/>
              </a:rPr>
              <a:t>idea, a </a:t>
            </a:r>
            <a:r>
              <a:rPr sz="2400" spc="-5" dirty="0">
                <a:latin typeface="Arial"/>
                <a:cs typeface="Arial"/>
              </a:rPr>
              <a:t>product/service to </a:t>
            </a:r>
            <a:r>
              <a:rPr sz="2400" dirty="0">
                <a:latin typeface="Arial"/>
                <a:cs typeface="Arial"/>
              </a:rPr>
              <a:t>be delivered is  </a:t>
            </a:r>
            <a:r>
              <a:rPr sz="2400" spc="-5" dirty="0">
                <a:latin typeface="Arial"/>
                <a:cs typeface="Arial"/>
              </a:rPr>
              <a:t>determined </a:t>
            </a:r>
            <a:r>
              <a:rPr sz="2400" spc="-1180" dirty="0">
                <a:latin typeface="Wingdings"/>
                <a:cs typeface="Wingdings"/>
              </a:rPr>
              <a:t>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then, understand </a:t>
            </a:r>
            <a:r>
              <a:rPr sz="2400" dirty="0">
                <a:latin typeface="Arial"/>
                <a:cs typeface="Arial"/>
              </a:rPr>
              <a:t>how large </a:t>
            </a:r>
            <a:r>
              <a:rPr sz="2400" spc="-5" dirty="0">
                <a:latin typeface="Arial"/>
                <a:cs typeface="Arial"/>
              </a:rPr>
              <a:t>the opportunity  </a:t>
            </a:r>
            <a:r>
              <a:rPr sz="2400" dirty="0">
                <a:latin typeface="Arial"/>
                <a:cs typeface="Arial"/>
              </a:rPr>
              <a:t>really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203200" marR="5080" indent="-190500" algn="just">
              <a:lnSpc>
                <a:spcPct val="105000"/>
              </a:lnSpc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Can it be </a:t>
            </a:r>
            <a:r>
              <a:rPr sz="2400" spc="-5" dirty="0">
                <a:latin typeface="Arial"/>
                <a:cs typeface="Arial"/>
              </a:rPr>
              <a:t>tested successfully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local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markets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then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duplicated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elsewhere </a:t>
            </a:r>
            <a:r>
              <a:rPr sz="2400" spc="-5" dirty="0">
                <a:latin typeface="Arial"/>
                <a:cs typeface="Arial"/>
              </a:rPr>
              <a:t>with little </a:t>
            </a:r>
            <a:r>
              <a:rPr sz="2400" dirty="0">
                <a:latin typeface="Arial"/>
                <a:cs typeface="Arial"/>
              </a:rPr>
              <a:t>or no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difficulty?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Times New Roman"/>
              <a:cs typeface="Times New Roman"/>
            </a:endParaRPr>
          </a:p>
          <a:p>
            <a:pPr marL="203200" marR="5080" indent="-190500" algn="just">
              <a:lnSpc>
                <a:spcPct val="105000"/>
              </a:lnSpc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(Service) Can it be delivered or </a:t>
            </a:r>
            <a:r>
              <a:rPr sz="2400" spc="-5" dirty="0">
                <a:latin typeface="Arial"/>
                <a:cs typeface="Arial"/>
              </a:rPr>
              <a:t>fulfilled online to </a:t>
            </a:r>
            <a:r>
              <a:rPr sz="2400" dirty="0">
                <a:latin typeface="Arial"/>
                <a:cs typeface="Arial"/>
              </a:rPr>
              <a:t>reach  global audience on </a:t>
            </a:r>
            <a:r>
              <a:rPr sz="2400" spc="-5" dirty="0">
                <a:latin typeface="Arial"/>
                <a:cs typeface="Arial"/>
              </a:rPr>
              <a:t>the desktop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“Yes” </a:t>
            </a:r>
            <a:r>
              <a:rPr sz="2400" spc="-1180" dirty="0">
                <a:latin typeface="Wingdings"/>
                <a:cs typeface="Wingdings"/>
              </a:rPr>
              <a:t>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projects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u="heavy" dirty="0">
                <a:solidFill>
                  <a:srgbClr val="061DC8"/>
                </a:solidFill>
                <a:uFill>
                  <a:solidFill>
                    <a:srgbClr val="0538D2"/>
                  </a:solidFill>
                </a:uFill>
                <a:latin typeface="Arial"/>
                <a:cs typeface="Arial"/>
              </a:rPr>
              <a:t>scalable.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4827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Market : </a:t>
            </a:r>
            <a:r>
              <a:rPr spc="-5" dirty="0"/>
              <a:t>How Scalable</a:t>
            </a:r>
            <a:r>
              <a:rPr spc="-65" dirty="0"/>
              <a:t> </a:t>
            </a:r>
            <a:r>
              <a:rPr dirty="0"/>
              <a:t>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292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 </a:t>
            </a:r>
            <a:r>
              <a:rPr spc="-5" dirty="0"/>
              <a:t>s/w entrepreneur wants </a:t>
            </a:r>
            <a:r>
              <a:rPr dirty="0"/>
              <a:t>a global market </a:t>
            </a:r>
            <a:r>
              <a:rPr spc="-5" dirty="0"/>
              <a:t>that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scalable.</a:t>
            </a:r>
          </a:p>
          <a:p>
            <a:pPr marL="209550" marR="5080" indent="-190500">
              <a:lnSpc>
                <a:spcPct val="105000"/>
              </a:lnSpc>
              <a:spcBef>
                <a:spcPts val="1950"/>
              </a:spcBef>
              <a:tabLst>
                <a:tab pos="1765935" algn="l"/>
              </a:tabLst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550" dirty="0">
                <a:solidFill>
                  <a:srgbClr val="7889FB"/>
                </a:solidFill>
                <a:latin typeface="Times New Roman"/>
                <a:cs typeface="Times New Roman"/>
              </a:rPr>
              <a:t>       </a:t>
            </a:r>
            <a:r>
              <a:rPr spc="-54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dirty="0"/>
              <a:t>Example</a:t>
            </a:r>
            <a:r>
              <a:rPr spc="55" dirty="0"/>
              <a:t> </a:t>
            </a:r>
            <a:r>
              <a:rPr dirty="0"/>
              <a:t>:	a </a:t>
            </a:r>
            <a:r>
              <a:rPr spc="-5" dirty="0"/>
              <a:t>restaurant with </a:t>
            </a:r>
            <a:r>
              <a:rPr dirty="0"/>
              <a:t>a superb cook, décor and </a:t>
            </a:r>
            <a:r>
              <a:rPr spc="-5" dirty="0"/>
              <a:t>lots 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customers.</a:t>
            </a:r>
          </a:p>
          <a:p>
            <a:pPr marL="6350"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350"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</a:pPr>
            <a:r>
              <a:rPr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Restaurant </a:t>
            </a:r>
            <a:r>
              <a:rPr dirty="0"/>
              <a:t>chains </a:t>
            </a:r>
            <a:r>
              <a:rPr spc="-5" dirty="0"/>
              <a:t>(</a:t>
            </a:r>
            <a:r>
              <a:rPr spc="-5" dirty="0">
                <a:solidFill>
                  <a:srgbClr val="061DC8"/>
                </a:solidFill>
              </a:rPr>
              <a:t>Mc Donald’s</a:t>
            </a:r>
            <a:r>
              <a:rPr spc="-5" dirty="0"/>
              <a:t>):</a:t>
            </a:r>
          </a:p>
          <a:p>
            <a:pPr marL="476250" marR="15875" indent="-190500">
              <a:lnSpc>
                <a:spcPct val="105000"/>
              </a:lnSpc>
              <a:spcBef>
                <a:spcPts val="1889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Instead </a:t>
            </a:r>
            <a:r>
              <a:rPr sz="2000" dirty="0"/>
              <a:t>of </a:t>
            </a:r>
            <a:r>
              <a:rPr sz="2000" spc="-5" dirty="0"/>
              <a:t>focusing </a:t>
            </a:r>
            <a:r>
              <a:rPr sz="2000" dirty="0"/>
              <a:t>revenue on </a:t>
            </a:r>
            <a:r>
              <a:rPr sz="2000" spc="-5" dirty="0"/>
              <a:t>the food </a:t>
            </a:r>
            <a:r>
              <a:rPr sz="2000" dirty="0"/>
              <a:t>business, </a:t>
            </a:r>
            <a:r>
              <a:rPr sz="2000" spc="-5" dirty="0"/>
              <a:t>they structure </a:t>
            </a:r>
            <a:r>
              <a:rPr sz="2000" spc="545" dirty="0"/>
              <a:t> </a:t>
            </a:r>
            <a:r>
              <a:rPr sz="2000" spc="-5" dirty="0"/>
              <a:t>their </a:t>
            </a:r>
            <a:r>
              <a:rPr sz="2000" dirty="0">
                <a:solidFill>
                  <a:srgbClr val="FF0000"/>
                </a:solidFill>
              </a:rPr>
              <a:t>revenue model in </a:t>
            </a:r>
            <a:r>
              <a:rPr sz="2000" spc="-5" dirty="0">
                <a:solidFill>
                  <a:srgbClr val="FF0000"/>
                </a:solidFill>
              </a:rPr>
              <a:t>other </a:t>
            </a:r>
            <a:r>
              <a:rPr sz="2000" dirty="0">
                <a:solidFill>
                  <a:srgbClr val="FF0000"/>
                </a:solidFill>
              </a:rPr>
              <a:t>areas </a:t>
            </a:r>
            <a:r>
              <a:rPr sz="2000" spc="-5" dirty="0">
                <a:solidFill>
                  <a:srgbClr val="FF0000"/>
                </a:solidFill>
              </a:rPr>
              <a:t>to </a:t>
            </a:r>
            <a:r>
              <a:rPr sz="2000" dirty="0">
                <a:solidFill>
                  <a:srgbClr val="FF0000"/>
                </a:solidFill>
              </a:rPr>
              <a:t>achieve</a:t>
            </a:r>
            <a:r>
              <a:rPr sz="2000" spc="-5" dirty="0">
                <a:solidFill>
                  <a:srgbClr val="FF0000"/>
                </a:solidFill>
              </a:rPr>
              <a:t> scalability</a:t>
            </a:r>
            <a:r>
              <a:rPr sz="2000" spc="-5" dirty="0"/>
              <a:t>.</a:t>
            </a:r>
            <a:endParaRPr sz="2000"/>
          </a:p>
          <a:p>
            <a:pPr marL="6350">
              <a:lnSpc>
                <a:spcPct val="100000"/>
              </a:lnSpc>
              <a:spcBef>
                <a:spcPts val="20"/>
              </a:spcBef>
              <a:buClr>
                <a:srgbClr val="7889FB"/>
              </a:buClr>
              <a:buFont typeface="Noto Sans Mono CJK JP Regular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476250" indent="-190500">
              <a:lnSpc>
                <a:spcPct val="100000"/>
              </a:lnSpc>
              <a:spcBef>
                <a:spcPts val="5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71805" algn="l"/>
              </a:tabLst>
            </a:pPr>
            <a:r>
              <a:rPr sz="2000" spc="-5" dirty="0"/>
              <a:t>Rental </a:t>
            </a:r>
            <a:r>
              <a:rPr sz="2000" dirty="0"/>
              <a:t>incomes and </a:t>
            </a:r>
            <a:r>
              <a:rPr sz="2000" spc="-5" dirty="0"/>
              <a:t>capital appreciation from </a:t>
            </a:r>
            <a:r>
              <a:rPr sz="2000" dirty="0"/>
              <a:t>real </a:t>
            </a:r>
            <a:r>
              <a:rPr sz="2000" spc="-5" dirty="0"/>
              <a:t>estate</a:t>
            </a:r>
            <a:r>
              <a:rPr sz="2000" spc="30" dirty="0"/>
              <a:t> </a:t>
            </a:r>
            <a:r>
              <a:rPr sz="2000" dirty="0"/>
              <a:t>deals.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4827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Market : </a:t>
            </a:r>
            <a:r>
              <a:rPr spc="-5" dirty="0"/>
              <a:t>How Scalable</a:t>
            </a:r>
            <a:r>
              <a:rPr spc="-65" dirty="0"/>
              <a:t> </a:t>
            </a:r>
            <a:r>
              <a:rPr dirty="0"/>
              <a:t>?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1119"/>
            <a:ext cx="8169909" cy="12928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61DC8"/>
                </a:solidFill>
                <a:latin typeface="Arial"/>
                <a:cs typeface="Arial"/>
              </a:rPr>
              <a:t>Question</a:t>
            </a:r>
            <a:r>
              <a:rPr sz="2400" spc="5" dirty="0">
                <a:solidFill>
                  <a:srgbClr val="061DC8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450"/>
              </a:spcBef>
              <a:tabLst>
                <a:tab pos="611505" algn="l"/>
                <a:tab pos="1374775" algn="l"/>
                <a:tab pos="2477770" algn="l"/>
                <a:tab pos="2952750" algn="l"/>
                <a:tab pos="4631055" algn="l"/>
                <a:tab pos="6071870" algn="l"/>
                <a:tab pos="6784340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	web	design	or	e-business	company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hat	cons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ly  develops </a:t>
            </a:r>
            <a:r>
              <a:rPr sz="2400" spc="-5" dirty="0">
                <a:latin typeface="Arial"/>
                <a:cs typeface="Arial"/>
              </a:rPr>
              <a:t>customised solutions for clients </a:t>
            </a:r>
            <a:r>
              <a:rPr sz="2400" spc="-1180" dirty="0">
                <a:latin typeface="Wingdings"/>
                <a:cs typeface="Wingdings"/>
              </a:rPr>
              <a:t>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scalable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219" y="3153664"/>
            <a:ext cx="2252345" cy="77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927860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61DC8"/>
                </a:solidFill>
                <a:latin typeface="Arial"/>
                <a:cs typeface="Arial"/>
              </a:rPr>
              <a:t>Sugges</a:t>
            </a:r>
            <a:r>
              <a:rPr sz="2400" spc="-5" dirty="0">
                <a:solidFill>
                  <a:srgbClr val="061DC8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61DC8"/>
                </a:solidFill>
                <a:latin typeface="Arial"/>
                <a:cs typeface="Arial"/>
              </a:rPr>
              <a:t>ion	</a:t>
            </a:r>
            <a:r>
              <a:rPr sz="2400" spc="-1180" dirty="0">
                <a:latin typeface="Wingdings"/>
                <a:cs typeface="Wingdings"/>
              </a:rPr>
              <a:t></a:t>
            </a:r>
            <a:endParaRPr sz="2400">
              <a:latin typeface="Wingdings"/>
              <a:cs typeface="Wingdings"/>
            </a:endParaRPr>
          </a:p>
          <a:p>
            <a:pPr marL="40640" algn="ctr">
              <a:lnSpc>
                <a:spcPct val="100000"/>
              </a:lnSpc>
              <a:spcBef>
                <a:spcPts val="140"/>
              </a:spcBef>
              <a:tabLst>
                <a:tab pos="1418590" algn="l"/>
              </a:tabLst>
            </a:pPr>
            <a:r>
              <a:rPr sz="2400" spc="-5" dirty="0">
                <a:latin typeface="Arial"/>
                <a:cs typeface="Arial"/>
              </a:rPr>
              <a:t>products	</a:t>
            </a:r>
            <a:r>
              <a:rPr sz="240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6334" y="3153664"/>
            <a:ext cx="5883910" cy="7753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51765">
              <a:lnSpc>
                <a:spcPts val="3020"/>
              </a:lnSpc>
              <a:spcBef>
                <a:spcPts val="80"/>
              </a:spcBef>
              <a:tabLst>
                <a:tab pos="1153160" algn="l"/>
                <a:tab pos="1306830" algn="l"/>
                <a:tab pos="2039620" algn="l"/>
                <a:tab pos="2416175" algn="l"/>
                <a:tab pos="3136265" algn="l"/>
                <a:tab pos="3722370" algn="l"/>
                <a:tab pos="3990975" algn="l"/>
                <a:tab pos="4371975" algn="l"/>
                <a:tab pos="4711065" algn="l"/>
                <a:tab pos="5089525" algn="l"/>
                <a:tab pos="5616575" algn="l"/>
              </a:tabLst>
            </a:pPr>
            <a:r>
              <a:rPr sz="2400" dirty="0">
                <a:latin typeface="Arial"/>
                <a:cs typeface="Arial"/>
              </a:rPr>
              <a:t>quickly		design	and	build	a	number	of  market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hem	exclusively	under	a	brand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719" y="3906011"/>
            <a:ext cx="79781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name.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way </a:t>
            </a:r>
            <a:r>
              <a:rPr sz="2400" spc="-5" dirty="0">
                <a:latin typeface="Arial"/>
                <a:cs typeface="Arial"/>
              </a:rPr>
              <a:t>focus </a:t>
            </a:r>
            <a:r>
              <a:rPr sz="2400" dirty="0">
                <a:latin typeface="Arial"/>
                <a:cs typeface="Arial"/>
              </a:rPr>
              <a:t>is on sales and </a:t>
            </a:r>
            <a:r>
              <a:rPr sz="2400" spc="-5" dirty="0">
                <a:latin typeface="Arial"/>
                <a:cs typeface="Arial"/>
              </a:rPr>
              <a:t>support,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writing  </a:t>
            </a:r>
            <a:r>
              <a:rPr sz="2400" dirty="0">
                <a:latin typeface="Arial"/>
                <a:cs typeface="Arial"/>
              </a:rPr>
              <a:t>codes.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2937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The</a:t>
            </a:r>
            <a:r>
              <a:rPr sz="3200" spc="-90" dirty="0"/>
              <a:t> </a:t>
            </a:r>
            <a:r>
              <a:rPr sz="3200" spc="-5" dirty="0"/>
              <a:t>Resources</a:t>
            </a:r>
            <a:endParaRPr sz="32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16811"/>
            <a:ext cx="8169909" cy="409765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200" marR="5080" indent="-190500">
              <a:lnSpc>
                <a:spcPct val="100699"/>
              </a:lnSpc>
              <a:spcBef>
                <a:spcPts val="80"/>
              </a:spcBef>
              <a:tabLst>
                <a:tab pos="1579880" algn="l"/>
                <a:tab pos="2033905" algn="l"/>
                <a:tab pos="2579370" algn="l"/>
                <a:tab pos="3124835" algn="l"/>
                <a:tab pos="3941445" algn="l"/>
                <a:tab pos="4520565" algn="l"/>
                <a:tab pos="6014720" algn="l"/>
                <a:tab pos="6424930" algn="l"/>
                <a:tab pos="7647940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61DC8"/>
                </a:solidFill>
                <a:latin typeface="Arial"/>
                <a:cs typeface="Arial"/>
              </a:rPr>
              <a:t>Q</a:t>
            </a:r>
            <a:r>
              <a:rPr sz="2400" dirty="0">
                <a:solidFill>
                  <a:srgbClr val="061DC8"/>
                </a:solidFill>
                <a:latin typeface="Arial"/>
                <a:cs typeface="Arial"/>
              </a:rPr>
              <a:t>ues</a:t>
            </a:r>
            <a:r>
              <a:rPr sz="2400" spc="-5" dirty="0">
                <a:solidFill>
                  <a:srgbClr val="061DC8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61DC8"/>
                </a:solidFill>
                <a:latin typeface="Arial"/>
                <a:cs typeface="Arial"/>
              </a:rPr>
              <a:t>ion	</a:t>
            </a:r>
            <a:r>
              <a:rPr sz="2400" spc="-1180" dirty="0">
                <a:latin typeface="Wingdings"/>
                <a:cs typeface="Wingdings"/>
              </a:rPr>
              <a:t>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Do	we	have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resources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develop	and  market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new product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203200" marR="5080" indent="-190500">
              <a:lnSpc>
                <a:spcPct val="105000"/>
              </a:lnSpc>
              <a:tabLst>
                <a:tab pos="911860" algn="l"/>
                <a:tab pos="2872740" algn="l"/>
                <a:tab pos="3665220" algn="l"/>
                <a:tab pos="5321935" algn="l"/>
                <a:tab pos="5876925" algn="l"/>
                <a:tab pos="6872605" algn="l"/>
                <a:tab pos="7258684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W	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repreneur	must	unders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and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issues	of	raising  </a:t>
            </a:r>
            <a:r>
              <a:rPr sz="2400" spc="-5" dirty="0">
                <a:latin typeface="Arial"/>
                <a:cs typeface="Arial"/>
              </a:rPr>
              <a:t>capital, </a:t>
            </a:r>
            <a:r>
              <a:rPr sz="2400" dirty="0">
                <a:latin typeface="Arial"/>
                <a:cs typeface="Arial"/>
              </a:rPr>
              <a:t>selling </a:t>
            </a:r>
            <a:r>
              <a:rPr sz="2400" spc="-5" dirty="0">
                <a:latin typeface="Arial"/>
                <a:cs typeface="Arial"/>
              </a:rPr>
              <a:t>to investors </a:t>
            </a:r>
            <a:r>
              <a:rPr sz="2400" dirty="0">
                <a:latin typeface="Arial"/>
                <a:cs typeface="Arial"/>
              </a:rPr>
              <a:t>and preparing a business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Must address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need </a:t>
            </a:r>
            <a:r>
              <a:rPr sz="2400" spc="-5" dirty="0">
                <a:latin typeface="Arial"/>
                <a:cs typeface="Arial"/>
              </a:rPr>
              <a:t>for other </a:t>
            </a:r>
            <a:r>
              <a:rPr sz="2400" dirty="0">
                <a:latin typeface="Arial"/>
                <a:cs typeface="Arial"/>
              </a:rPr>
              <a:t>resources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61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management,</a:t>
            </a:r>
            <a:endParaRPr sz="20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technical </a:t>
            </a:r>
            <a:r>
              <a:rPr sz="2000" dirty="0"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600"/>
              </a:spcBef>
              <a:buClr>
                <a:srgbClr val="7889FB"/>
              </a:buClr>
              <a:buSzPct val="70000"/>
              <a:buFont typeface="Noto Sans Mono CJK JP Regular"/>
              <a:buChar char="-"/>
              <a:tabLst>
                <a:tab pos="465455" algn="l"/>
              </a:tabLst>
            </a:pPr>
            <a:r>
              <a:rPr sz="2000" spc="-5" dirty="0">
                <a:latin typeface="Arial"/>
                <a:cs typeface="Arial"/>
              </a:rPr>
              <a:t>marketing expertise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596900"/>
            <a:ext cx="2937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The</a:t>
            </a:r>
            <a:r>
              <a:rPr sz="3200" spc="-90" dirty="0"/>
              <a:t> </a:t>
            </a:r>
            <a:r>
              <a:rPr sz="3200" spc="-5" dirty="0"/>
              <a:t>Resources</a:t>
            </a:r>
            <a:endParaRPr sz="32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99539"/>
            <a:ext cx="8173084" cy="462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0" marR="8255" indent="-190500" algn="just">
              <a:lnSpc>
                <a:spcPct val="118100"/>
              </a:lnSpc>
              <a:spcBef>
                <a:spcPts val="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would be </a:t>
            </a:r>
            <a:r>
              <a:rPr sz="2400" spc="-5" dirty="0">
                <a:latin typeface="Arial"/>
                <a:cs typeface="Arial"/>
              </a:rPr>
              <a:t>perfect for the s/w entrepreneur to start putting  </a:t>
            </a:r>
            <a:r>
              <a:rPr sz="2400" dirty="0">
                <a:latin typeface="Arial"/>
                <a:cs typeface="Arial"/>
              </a:rPr>
              <a:t>his plans </a:t>
            </a:r>
            <a:r>
              <a:rPr sz="2400" spc="-5" dirty="0">
                <a:latin typeface="Arial"/>
                <a:cs typeface="Arial"/>
              </a:rPr>
              <a:t>into action from </a:t>
            </a:r>
            <a:r>
              <a:rPr sz="2400" dirty="0">
                <a:latin typeface="Arial"/>
                <a:cs typeface="Arial"/>
              </a:rPr>
              <a:t>his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home.</a:t>
            </a:r>
            <a:endParaRPr sz="2400">
              <a:latin typeface="Arial"/>
              <a:cs typeface="Arial"/>
            </a:endParaRPr>
          </a:p>
          <a:p>
            <a:pPr marL="203200" marR="7620" indent="-190500" algn="just">
              <a:lnSpc>
                <a:spcPct val="118500"/>
              </a:lnSpc>
              <a:spcBef>
                <a:spcPts val="66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successful </a:t>
            </a:r>
            <a:r>
              <a:rPr sz="2400" dirty="0">
                <a:latin typeface="Arial"/>
                <a:cs typeface="Arial"/>
              </a:rPr>
              <a:t>companies in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US began in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garage  and slowly scaled up when </a:t>
            </a:r>
            <a:r>
              <a:rPr sz="2400" spc="-5" dirty="0">
                <a:latin typeface="Arial"/>
                <a:cs typeface="Arial"/>
              </a:rPr>
              <a:t>the opportunity presented  itself.</a:t>
            </a:r>
            <a:endParaRPr sz="2400">
              <a:latin typeface="Arial"/>
              <a:cs typeface="Arial"/>
            </a:endParaRPr>
          </a:p>
          <a:p>
            <a:pPr marL="203200" marR="5080" indent="-190500" algn="just">
              <a:lnSpc>
                <a:spcPct val="118900"/>
              </a:lnSpc>
              <a:spcBef>
                <a:spcPts val="65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development of technology-related products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services involves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lots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risks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03200" marR="8255" indent="-190500" algn="just">
              <a:lnSpc>
                <a:spcPct val="120200"/>
              </a:lnSpc>
              <a:spcBef>
                <a:spcPts val="61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061DC8"/>
                </a:solidFill>
                <a:latin typeface="Arial"/>
                <a:cs typeface="Arial"/>
              </a:rPr>
              <a:t>S/W </a:t>
            </a:r>
            <a:r>
              <a:rPr sz="2400" spc="30" dirty="0">
                <a:solidFill>
                  <a:srgbClr val="061DC8"/>
                </a:solidFill>
                <a:latin typeface="Arial"/>
                <a:cs typeface="Arial"/>
              </a:rPr>
              <a:t>Entrepreneurs </a:t>
            </a:r>
            <a:r>
              <a:rPr sz="2400" spc="25" dirty="0">
                <a:latin typeface="Arial"/>
                <a:cs typeface="Arial"/>
              </a:rPr>
              <a:t>have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25" dirty="0">
                <a:latin typeface="Arial"/>
                <a:cs typeface="Arial"/>
              </a:rPr>
              <a:t>gauge </a:t>
            </a:r>
            <a:r>
              <a:rPr sz="2400" spc="20" dirty="0">
                <a:latin typeface="Arial"/>
                <a:cs typeface="Arial"/>
              </a:rPr>
              <a:t>and </a:t>
            </a:r>
            <a:r>
              <a:rPr sz="2400" spc="25" dirty="0">
                <a:latin typeface="Arial"/>
                <a:cs typeface="Arial"/>
              </a:rPr>
              <a:t>predict </a:t>
            </a:r>
            <a:r>
              <a:rPr sz="2400" spc="20" dirty="0">
                <a:latin typeface="Arial"/>
                <a:cs typeface="Arial"/>
              </a:rPr>
              <a:t>the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development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2400" dirty="0"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should not be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greater than</a:t>
            </a:r>
            <a:r>
              <a:rPr sz="2400" spc="4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its  shelf-life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0240"/>
            <a:ext cx="2573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Resources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16811"/>
            <a:ext cx="8169909" cy="3718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200" marR="5080" indent="-190500" algn="just">
              <a:lnSpc>
                <a:spcPct val="100699"/>
              </a:lnSpc>
              <a:spcBef>
                <a:spcPts val="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key is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use resources niggardly </a:t>
            </a:r>
            <a:r>
              <a:rPr sz="2400" dirty="0">
                <a:latin typeface="Arial"/>
                <a:cs typeface="Arial"/>
              </a:rPr>
              <a:t>(very ungenerously)  and</a:t>
            </a:r>
            <a:r>
              <a:rPr sz="2400" spc="-5" dirty="0">
                <a:latin typeface="Arial"/>
                <a:cs typeface="Arial"/>
              </a:rPr>
              <a:t> efficiently.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203200" marR="5080" indent="-190500" algn="just">
              <a:lnSpc>
                <a:spcPct val="105000"/>
              </a:lnSpc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Build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product in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stages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releasing versions in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stages </a:t>
            </a:r>
            <a:r>
              <a:rPr sz="2400" dirty="0">
                <a:latin typeface="Arial"/>
                <a:cs typeface="Arial"/>
              </a:rPr>
              <a:t>till  </a:t>
            </a:r>
            <a:r>
              <a:rPr sz="2400" spc="-5" dirty="0">
                <a:latin typeface="Arial"/>
                <a:cs typeface="Arial"/>
              </a:rPr>
              <a:t>the final </a:t>
            </a:r>
            <a:r>
              <a:rPr sz="2400" dirty="0">
                <a:latin typeface="Arial"/>
                <a:cs typeface="Arial"/>
              </a:rPr>
              <a:t>product is</a:t>
            </a:r>
            <a:r>
              <a:rPr sz="2400" spc="-5" dirty="0">
                <a:latin typeface="Arial"/>
                <a:cs typeface="Arial"/>
              </a:rPr>
              <a:t> out.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203200" marR="5080" indent="-190500" algn="just">
              <a:lnSpc>
                <a:spcPct val="104600"/>
              </a:lnSpc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Get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product out as soon as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possible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revenues  can </a:t>
            </a:r>
            <a:r>
              <a:rPr sz="2400" spc="-5" dirty="0">
                <a:latin typeface="Arial"/>
                <a:cs typeface="Arial"/>
              </a:rPr>
              <a:t>start </a:t>
            </a:r>
            <a:r>
              <a:rPr sz="2400" dirty="0">
                <a:latin typeface="Arial"/>
                <a:cs typeface="Arial"/>
              </a:rPr>
              <a:t>coming in, reducing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need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outside  capital.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88340"/>
            <a:ext cx="820800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Can </a:t>
            </a:r>
            <a:r>
              <a:rPr sz="2600" spc="-5" dirty="0"/>
              <a:t>You Survive For </a:t>
            </a:r>
            <a:r>
              <a:rPr sz="2600" dirty="0"/>
              <a:t>6, 12, 18 </a:t>
            </a:r>
            <a:r>
              <a:rPr sz="2600" spc="-5" dirty="0"/>
              <a:t>Months Without </a:t>
            </a:r>
            <a:r>
              <a:rPr sz="2600" dirty="0"/>
              <a:t>Pay</a:t>
            </a:r>
            <a:r>
              <a:rPr sz="2600" spc="-35" dirty="0"/>
              <a:t> </a:t>
            </a:r>
            <a:r>
              <a:rPr sz="2600" dirty="0"/>
              <a:t>?</a:t>
            </a:r>
            <a:endParaRPr sz="26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16811"/>
            <a:ext cx="8169909" cy="2435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200" marR="5080" indent="-190500" algn="just">
              <a:lnSpc>
                <a:spcPct val="100699"/>
              </a:lnSpc>
              <a:spcBef>
                <a:spcPts val="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above </a:t>
            </a:r>
            <a:r>
              <a:rPr sz="2400" spc="-5" dirty="0">
                <a:latin typeface="Arial"/>
                <a:cs typeface="Arial"/>
              </a:rPr>
              <a:t>question </a:t>
            </a:r>
            <a:r>
              <a:rPr sz="2400" dirty="0">
                <a:latin typeface="Arial"/>
                <a:cs typeface="Arial"/>
              </a:rPr>
              <a:t>is an unpopular </a:t>
            </a:r>
            <a:r>
              <a:rPr sz="2400" spc="-5" dirty="0">
                <a:latin typeface="Arial"/>
                <a:cs typeface="Arial"/>
              </a:rPr>
              <a:t>question </a:t>
            </a:r>
            <a:r>
              <a:rPr sz="2400" dirty="0">
                <a:latin typeface="Arial"/>
                <a:cs typeface="Arial"/>
              </a:rPr>
              <a:t>but is very  </a:t>
            </a:r>
            <a:r>
              <a:rPr sz="2400" spc="-5" dirty="0">
                <a:latin typeface="Arial"/>
                <a:cs typeface="Arial"/>
              </a:rPr>
              <a:t>relevant.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Times New Roman"/>
              <a:cs typeface="Times New Roman"/>
            </a:endParaRPr>
          </a:p>
          <a:p>
            <a:pPr marL="203200" marR="5080" indent="-190500" algn="just">
              <a:lnSpc>
                <a:spcPct val="104600"/>
              </a:lnSpc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question tries to </a:t>
            </a:r>
            <a:r>
              <a:rPr sz="2400" dirty="0">
                <a:latin typeface="Arial"/>
                <a:cs typeface="Arial"/>
              </a:rPr>
              <a:t>gauge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level of risk a person is  willing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to take</a:t>
            </a:r>
            <a:r>
              <a:rPr sz="2400" spc="-5" dirty="0">
                <a:latin typeface="Arial"/>
                <a:cs typeface="Arial"/>
              </a:rPr>
              <a:t>. The </a:t>
            </a:r>
            <a:r>
              <a:rPr sz="2400" dirty="0">
                <a:latin typeface="Arial"/>
                <a:cs typeface="Arial"/>
              </a:rPr>
              <a:t>person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s/w entrepreneurial  </a:t>
            </a:r>
            <a:r>
              <a:rPr sz="2400" dirty="0">
                <a:latin typeface="Arial"/>
                <a:cs typeface="Arial"/>
              </a:rPr>
              <a:t>spirit must be 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risk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taker</a:t>
            </a:r>
            <a:r>
              <a:rPr sz="2400" spc="-5" dirty="0">
                <a:latin typeface="Arial"/>
                <a:cs typeface="Arial"/>
              </a:rPr>
              <a:t>…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informed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taker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4688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Testing Your Business</a:t>
            </a:r>
            <a:r>
              <a:rPr spc="-30" dirty="0"/>
              <a:t> </a:t>
            </a:r>
            <a:r>
              <a:rPr spc="-5" dirty="0"/>
              <a:t>Idea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0611"/>
            <a:ext cx="8169909" cy="4770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03200" marR="5080" indent="-190500">
              <a:lnSpc>
                <a:spcPct val="100699"/>
              </a:lnSpc>
              <a:spcBef>
                <a:spcPts val="8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Doing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Market Research </a:t>
            </a:r>
            <a:r>
              <a:rPr sz="2400" dirty="0">
                <a:latin typeface="Arial"/>
                <a:cs typeface="Arial"/>
              </a:rPr>
              <a:t>is one way </a:t>
            </a:r>
            <a:r>
              <a:rPr sz="2400" spc="-5" dirty="0">
                <a:latin typeface="Arial"/>
                <a:cs typeface="Arial"/>
              </a:rPr>
              <a:t>to test </a:t>
            </a:r>
            <a:r>
              <a:rPr sz="2400" dirty="0">
                <a:latin typeface="Arial"/>
                <a:cs typeface="Arial"/>
              </a:rPr>
              <a:t>your business  </a:t>
            </a:r>
            <a:r>
              <a:rPr sz="2400" spc="-5" dirty="0">
                <a:latin typeface="Arial"/>
                <a:cs typeface="Arial"/>
              </a:rPr>
              <a:t>idea</a:t>
            </a:r>
            <a:endParaRPr sz="2400">
              <a:latin typeface="Arial"/>
              <a:cs typeface="Arial"/>
            </a:endParaRPr>
          </a:p>
          <a:p>
            <a:pPr marL="203200" marR="5080" indent="-190500">
              <a:lnSpc>
                <a:spcPct val="105000"/>
              </a:lnSpc>
              <a:spcBef>
                <a:spcPts val="55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Design and </a:t>
            </a:r>
            <a:r>
              <a:rPr sz="2400" spc="-5" dirty="0">
                <a:latin typeface="Arial"/>
                <a:cs typeface="Arial"/>
              </a:rPr>
              <a:t>technical testing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important </a:t>
            </a:r>
            <a:r>
              <a:rPr sz="2400" dirty="0">
                <a:latin typeface="Arial"/>
                <a:cs typeface="Arial"/>
              </a:rPr>
              <a:t>as it ensures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concept will </a:t>
            </a:r>
            <a:r>
              <a:rPr sz="2400" spc="-5" dirty="0">
                <a:latin typeface="Arial"/>
                <a:cs typeface="Arial"/>
              </a:rPr>
              <a:t>perform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desired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Testing </a:t>
            </a:r>
            <a:r>
              <a:rPr sz="2400" dirty="0">
                <a:latin typeface="Arial"/>
                <a:cs typeface="Arial"/>
              </a:rPr>
              <a:t>you business idea using: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spc="-5" dirty="0">
                <a:latin typeface="Arial"/>
                <a:cs typeface="Arial"/>
              </a:rPr>
              <a:t>Questionnaires/survey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6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spc="-5" dirty="0">
                <a:latin typeface="Arial"/>
                <a:cs typeface="Arial"/>
              </a:rPr>
              <a:t>Face-to-face interview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Product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Focus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Group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Observation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6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Experimental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2872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Market</a:t>
            </a:r>
            <a:r>
              <a:rPr spc="-95" dirty="0"/>
              <a:t> </a:t>
            </a:r>
            <a:r>
              <a:rPr dirty="0"/>
              <a:t>Research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264411"/>
            <a:ext cx="262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238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Market	Research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8101" y="1264411"/>
            <a:ext cx="5161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780" algn="l"/>
                <a:tab pos="1089660" algn="l"/>
                <a:tab pos="2695575" algn="l"/>
                <a:tab pos="3963035" algn="l"/>
              </a:tabLst>
            </a:pPr>
            <a:r>
              <a:rPr sz="2400" dirty="0">
                <a:latin typeface="Arial"/>
                <a:cs typeface="Arial"/>
              </a:rPr>
              <a:t>is	“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	sys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ema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ic	problem	analysis,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219" y="1632711"/>
            <a:ext cx="8174355" cy="464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algn="just">
              <a:lnSpc>
                <a:spcPts val="3000"/>
              </a:lnSpc>
              <a:spcBef>
                <a:spcPts val="100"/>
              </a:spcBef>
            </a:pPr>
            <a:r>
              <a:rPr sz="2400" spc="30" dirty="0">
                <a:latin typeface="Arial"/>
                <a:cs typeface="Arial"/>
              </a:rPr>
              <a:t>model-building, </a:t>
            </a:r>
            <a:r>
              <a:rPr sz="2400" spc="20" dirty="0">
                <a:latin typeface="Arial"/>
                <a:cs typeface="Arial"/>
              </a:rPr>
              <a:t>and </a:t>
            </a:r>
            <a:r>
              <a:rPr sz="2400" spc="25" dirty="0">
                <a:latin typeface="Arial"/>
                <a:cs typeface="Arial"/>
              </a:rPr>
              <a:t>fact </a:t>
            </a:r>
            <a:r>
              <a:rPr sz="2400" spc="30" dirty="0">
                <a:latin typeface="Arial"/>
                <a:cs typeface="Arial"/>
              </a:rPr>
              <a:t>finding </a:t>
            </a:r>
            <a:r>
              <a:rPr sz="2400" spc="20" dirty="0">
                <a:latin typeface="Arial"/>
                <a:cs typeface="Arial"/>
              </a:rPr>
              <a:t>for the </a:t>
            </a:r>
            <a:r>
              <a:rPr sz="2400" spc="25" dirty="0">
                <a:latin typeface="Arial"/>
                <a:cs typeface="Arial"/>
              </a:rPr>
              <a:t>purpose </a:t>
            </a:r>
            <a:r>
              <a:rPr sz="2400" spc="30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improved decision making and </a:t>
            </a:r>
            <a:r>
              <a:rPr sz="2400" spc="-5" dirty="0">
                <a:latin typeface="Arial"/>
                <a:cs typeface="Arial"/>
              </a:rPr>
              <a:t>control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marketing </a:t>
            </a:r>
            <a:r>
              <a:rPr sz="2400" dirty="0">
                <a:latin typeface="Arial"/>
                <a:cs typeface="Arial"/>
              </a:rPr>
              <a:t>of  goods 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services.”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575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Do you know what your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customer</a:t>
            </a:r>
            <a:r>
              <a:rPr sz="24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want?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Do you know if your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products/services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best?</a:t>
            </a:r>
            <a:endParaRPr sz="2400">
              <a:latin typeface="Arial"/>
              <a:cs typeface="Arial"/>
            </a:endParaRPr>
          </a:p>
          <a:p>
            <a:pPr marL="464820" indent="-18542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SzPct val="68750"/>
              <a:buFont typeface="Noto Sans Mono CJK JP Regular"/>
              <a:buChar char="-"/>
              <a:tabLst>
                <a:tab pos="46545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Do you expect your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products/services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will sell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well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203200" marR="9525" indent="-190500">
              <a:lnSpc>
                <a:spcPct val="105000"/>
              </a:lnSpc>
              <a:spcBef>
                <a:spcPts val="475"/>
              </a:spcBef>
              <a:tabLst>
                <a:tab pos="1584325" algn="l"/>
                <a:tab pos="1947545" algn="l"/>
                <a:tab pos="3021965" algn="l"/>
                <a:tab pos="3554729" algn="l"/>
                <a:tab pos="3951604" algn="l"/>
                <a:tab pos="4721225" algn="l"/>
                <a:tab pos="5372735" algn="l"/>
                <a:tab pos="5939155" algn="l"/>
                <a:tab pos="6861809" algn="l"/>
                <a:tab pos="7225030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Business	is	always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ull	of	risks	and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he	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ure	is	always  unclear</a:t>
            </a:r>
            <a:endParaRPr sz="2400">
              <a:latin typeface="Arial"/>
              <a:cs typeface="Arial"/>
            </a:endParaRPr>
          </a:p>
          <a:p>
            <a:pPr marL="203200" marR="9525" indent="-190500">
              <a:lnSpc>
                <a:spcPct val="105000"/>
              </a:lnSpc>
              <a:spcBef>
                <a:spcPts val="555"/>
              </a:spcBef>
              <a:tabLst>
                <a:tab pos="979169" algn="l"/>
                <a:tab pos="2957830" algn="l"/>
                <a:tab pos="3835400" algn="l"/>
                <a:tab pos="5067935" algn="l"/>
                <a:tab pos="5758815" algn="l"/>
                <a:tab pos="6212205" algn="l"/>
                <a:tab pos="7563484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19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/</a:t>
            </a:r>
            <a:r>
              <a:rPr sz="2400" dirty="0">
                <a:latin typeface="Arial"/>
                <a:cs typeface="Arial"/>
              </a:rPr>
              <a:t>W	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repreneur	need	realis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ic	in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increase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heir  chances of making best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Plan ahead</a:t>
            </a:r>
            <a:r>
              <a:rPr sz="2400" spc="-5" dirty="0">
                <a:latin typeface="Arial"/>
                <a:cs typeface="Arial"/>
              </a:rPr>
              <a:t>”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to “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Guess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ahead</a:t>
            </a:r>
            <a:r>
              <a:rPr sz="2400" spc="-5" dirty="0">
                <a:latin typeface="Arial"/>
                <a:cs typeface="Arial"/>
              </a:rPr>
              <a:t>”?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4867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 Of </a:t>
            </a:r>
            <a:r>
              <a:rPr dirty="0"/>
              <a:t>Market</a:t>
            </a:r>
            <a:r>
              <a:rPr spc="-65" dirty="0"/>
              <a:t> </a:t>
            </a:r>
            <a:r>
              <a:rPr dirty="0"/>
              <a:t>Research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04620"/>
            <a:ext cx="4250055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Reduce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Uncertainty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Monitor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Performance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Long </a:t>
            </a:r>
            <a:r>
              <a:rPr sz="2400" spc="-5" dirty="0">
                <a:latin typeface="Arial"/>
                <a:cs typeface="Arial"/>
              </a:rPr>
              <a:t>Term Strategic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Planning</a:t>
            </a: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As a </a:t>
            </a:r>
            <a:r>
              <a:rPr sz="2400" spc="-5" dirty="0">
                <a:latin typeface="Arial"/>
                <a:cs typeface="Arial"/>
              </a:rPr>
              <a:t>Tool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4293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Economic</a:t>
            </a:r>
            <a:r>
              <a:rPr spc="-45" dirty="0"/>
              <a:t> </a:t>
            </a:r>
            <a:r>
              <a:rPr spc="-5" dirty="0"/>
              <a:t>Questions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80820"/>
            <a:ext cx="8169909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should 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produced?</a:t>
            </a: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will it be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produced?</a:t>
            </a: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How will it be produced?</a:t>
            </a: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Who </a:t>
            </a:r>
            <a:r>
              <a:rPr sz="2400" dirty="0">
                <a:latin typeface="Arial"/>
                <a:cs typeface="Arial"/>
              </a:rPr>
              <a:t>will produce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it?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Who gets to </a:t>
            </a:r>
            <a:r>
              <a:rPr sz="2400" dirty="0">
                <a:latin typeface="Arial"/>
                <a:cs typeface="Arial"/>
              </a:rPr>
              <a:t>have what is produced?</a:t>
            </a:r>
          </a:p>
          <a:p>
            <a:pPr marL="12700" marR="5080">
              <a:lnSpc>
                <a:spcPct val="150100"/>
              </a:lnSpc>
              <a:spcBef>
                <a:spcPts val="575"/>
              </a:spcBef>
              <a:tabLst>
                <a:tab pos="351790" algn="l"/>
                <a:tab pos="867410" algn="l"/>
                <a:tab pos="2347595" algn="l"/>
                <a:tab pos="2710180" algn="l"/>
                <a:tab pos="3022600" algn="l"/>
                <a:tab pos="4384675" algn="l"/>
                <a:tab pos="5645785" algn="l"/>
                <a:tab pos="7058659" algn="l"/>
                <a:tab pos="7370445" algn="l"/>
                <a:tab pos="7733030" algn="l"/>
              </a:tabLst>
            </a:pPr>
            <a:r>
              <a:rPr sz="2400" spc="-550" dirty="0" smtClean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lang="en-US" sz="2400" spc="-5" dirty="0" smtClean="0">
                <a:latin typeface="Arial"/>
                <a:cs typeface="Arial"/>
              </a:rPr>
              <a:t>An economy is a country’s f</a:t>
            </a:r>
            <a:r>
              <a:rPr sz="2400" dirty="0" smtClean="0">
                <a:latin typeface="Arial"/>
                <a:cs typeface="Arial"/>
              </a:rPr>
              <a:t>inancial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s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dirty="0" smtClean="0">
                <a:latin typeface="Arial"/>
                <a:cs typeface="Arial"/>
              </a:rPr>
              <a:t>ruc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dirty="0" smtClean="0">
                <a:latin typeface="Arial"/>
                <a:cs typeface="Arial"/>
              </a:rPr>
              <a:t>ure.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</a:t>
            </a:r>
            <a:r>
              <a:rPr sz="2400" dirty="0" smtClean="0">
                <a:latin typeface="Arial"/>
                <a:cs typeface="Arial"/>
              </a:rPr>
              <a:t>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t</a:t>
            </a:r>
            <a:r>
              <a:rPr sz="2400" dirty="0" smtClean="0">
                <a:latin typeface="Arial"/>
                <a:cs typeface="Arial"/>
              </a:rPr>
              <a:t>he  </a:t>
            </a:r>
            <a:r>
              <a:rPr sz="2400" spc="-5" dirty="0">
                <a:latin typeface="Arial"/>
                <a:cs typeface="Arial"/>
              </a:rPr>
              <a:t>system that </a:t>
            </a:r>
            <a:r>
              <a:rPr sz="2400" dirty="0">
                <a:latin typeface="Arial"/>
                <a:cs typeface="Arial"/>
              </a:rPr>
              <a:t>produces and </a:t>
            </a:r>
            <a:r>
              <a:rPr sz="2400" spc="-5" dirty="0">
                <a:latin typeface="Arial"/>
                <a:cs typeface="Arial"/>
              </a:rPr>
              <a:t>distributes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wealth.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581659"/>
            <a:ext cx="3147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Profit Is the</a:t>
            </a:r>
            <a:r>
              <a:rPr spc="-45" dirty="0"/>
              <a:t> </a:t>
            </a:r>
            <a:r>
              <a:rPr spc="-5" dirty="0"/>
              <a:t>Signal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340611"/>
            <a:ext cx="8170545" cy="340016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699"/>
              </a:lnSpc>
              <a:spcBef>
                <a:spcPts val="80"/>
              </a:spcBef>
              <a:tabLst>
                <a:tab pos="35496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Profit—amount </a:t>
            </a:r>
            <a:r>
              <a:rPr sz="2400" dirty="0">
                <a:latin typeface="Arial"/>
                <a:cs typeface="Arial"/>
              </a:rPr>
              <a:t>of money earned by a business </a:t>
            </a:r>
            <a:r>
              <a:rPr sz="2400" spc="-5" dirty="0">
                <a:latin typeface="Arial"/>
                <a:cs typeface="Arial"/>
              </a:rPr>
              <a:t>left </a:t>
            </a:r>
            <a:r>
              <a:rPr sz="2400" dirty="0">
                <a:latin typeface="Arial"/>
                <a:cs typeface="Arial"/>
              </a:rPr>
              <a:t>over  </a:t>
            </a:r>
            <a:r>
              <a:rPr sz="2400" spc="-5" dirty="0">
                <a:latin typeface="Arial"/>
                <a:cs typeface="Arial"/>
              </a:rPr>
              <a:t>after </a:t>
            </a:r>
            <a:r>
              <a:rPr sz="2400" dirty="0">
                <a:latin typeface="Arial"/>
                <a:cs typeface="Arial"/>
              </a:rPr>
              <a:t>bills 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paid.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5000"/>
              </a:lnSpc>
              <a:tabLst>
                <a:tab pos="354965" algn="l"/>
                <a:tab pos="1245235" algn="l"/>
                <a:tab pos="2372995" algn="l"/>
                <a:tab pos="3060065" algn="l"/>
                <a:tab pos="3578225" algn="l"/>
                <a:tab pos="5502275" algn="l"/>
                <a:tab pos="5901055" algn="l"/>
                <a:tab pos="6995159" algn="l"/>
                <a:tab pos="7902575" algn="l"/>
              </a:tabLst>
            </a:pPr>
            <a:r>
              <a:rPr lang="en-US" sz="2400" spc="-550" dirty="0" smtClean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lang="en-US" sz="2400" spc="-550" dirty="0" smtClean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lang="en-US" sz="2400" spc="-5" dirty="0" smtClean="0">
                <a:latin typeface="Arial"/>
                <a:cs typeface="Arial"/>
              </a:rPr>
              <a:t>Profit </a:t>
            </a:r>
            <a:r>
              <a:rPr lang="en-US" sz="2400" dirty="0" smtClean="0">
                <a:latin typeface="Arial"/>
                <a:cs typeface="Arial"/>
              </a:rPr>
              <a:t>signals	</a:t>
            </a:r>
            <a:r>
              <a:rPr lang="en-US" sz="2400" spc="-5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hat	an	en</a:t>
            </a:r>
            <a:r>
              <a:rPr lang="en-US" sz="2400" spc="-5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repreneur	is	adding	value	</a:t>
            </a:r>
            <a:r>
              <a:rPr lang="en-US" sz="2400" spc="-5" dirty="0" smtClean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o  scarce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resources.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5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2400" spc="-550" dirty="0">
                <a:solidFill>
                  <a:srgbClr val="7889FB"/>
                </a:solidFill>
                <a:latin typeface="Wingdings"/>
                <a:cs typeface="Wingdings"/>
              </a:rPr>
              <a:t></a:t>
            </a:r>
            <a:r>
              <a:rPr sz="2400" spc="-550" dirty="0">
                <a:solidFill>
                  <a:srgbClr val="7889F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Entrepreneurs try to </a:t>
            </a:r>
            <a:r>
              <a:rPr sz="2400" dirty="0">
                <a:latin typeface="Arial"/>
                <a:cs typeface="Arial"/>
              </a:rPr>
              <a:t>make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choices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and/or trade-offs </a:t>
            </a:r>
            <a:r>
              <a:rPr sz="2400" dirty="0">
                <a:latin typeface="Arial"/>
                <a:cs typeface="Arial"/>
              </a:rPr>
              <a:t>that  will increase</a:t>
            </a:r>
            <a:r>
              <a:rPr sz="2400" spc="-5" dirty="0">
                <a:latin typeface="Arial"/>
                <a:cs typeface="Arial"/>
              </a:rPr>
              <a:t> profit.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514984"/>
            <a:ext cx="80270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Sources of Opportunity (Important </a:t>
            </a:r>
            <a:r>
              <a:rPr dirty="0"/>
              <a:t>– Step 1</a:t>
            </a:r>
            <a:r>
              <a:rPr spc="-15" dirty="0"/>
              <a:t> </a:t>
            </a:r>
            <a:r>
              <a:rPr dirty="0"/>
              <a:t>BP)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628650" indent="-609600">
              <a:lnSpc>
                <a:spcPct val="100000"/>
              </a:lnSpc>
              <a:spcBef>
                <a:spcPts val="100"/>
              </a:spcBef>
              <a:buClr>
                <a:srgbClr val="7889FB"/>
              </a:buClr>
              <a:buAutoNum type="arabicPeriod"/>
              <a:tabLst>
                <a:tab pos="628015" algn="l"/>
                <a:tab pos="628650" algn="l"/>
              </a:tabLst>
            </a:pPr>
            <a:r>
              <a:rPr dirty="0"/>
              <a:t>Use new </a:t>
            </a:r>
            <a:r>
              <a:rPr spc="-5" dirty="0"/>
              <a:t>technology to </a:t>
            </a:r>
            <a:r>
              <a:rPr dirty="0"/>
              <a:t>produce a new </a:t>
            </a:r>
            <a:r>
              <a:rPr spc="-5" dirty="0"/>
              <a:t>product.</a:t>
            </a:r>
          </a:p>
          <a:p>
            <a:pPr marL="628650" indent="-609600">
              <a:lnSpc>
                <a:spcPct val="100000"/>
              </a:lnSpc>
              <a:spcBef>
                <a:spcPts val="1995"/>
              </a:spcBef>
              <a:buClr>
                <a:srgbClr val="7889FB"/>
              </a:buClr>
              <a:buAutoNum type="arabicPeriod"/>
              <a:tabLst>
                <a:tab pos="628015" algn="l"/>
                <a:tab pos="628650" algn="l"/>
              </a:tabLst>
            </a:pPr>
            <a:r>
              <a:rPr dirty="0"/>
              <a:t>Use an </a:t>
            </a:r>
            <a:r>
              <a:rPr spc="-5" dirty="0"/>
              <a:t>existing technology to </a:t>
            </a:r>
            <a:r>
              <a:rPr dirty="0"/>
              <a:t>produce a new</a:t>
            </a:r>
            <a:r>
              <a:rPr spc="20" dirty="0"/>
              <a:t> </a:t>
            </a:r>
            <a:r>
              <a:rPr spc="-5" dirty="0"/>
              <a:t>product.</a:t>
            </a:r>
          </a:p>
          <a:p>
            <a:pPr marL="628650" marR="5080" indent="-609600">
              <a:lnSpc>
                <a:spcPct val="150100"/>
              </a:lnSpc>
              <a:spcBef>
                <a:spcPts val="575"/>
              </a:spcBef>
              <a:buClr>
                <a:srgbClr val="7889FB"/>
              </a:buClr>
              <a:buAutoNum type="arabicPeriod"/>
              <a:tabLst>
                <a:tab pos="628015" algn="l"/>
                <a:tab pos="628650" algn="l"/>
              </a:tabLst>
            </a:pPr>
            <a:r>
              <a:rPr dirty="0"/>
              <a:t>Use an </a:t>
            </a:r>
            <a:r>
              <a:rPr spc="-5" dirty="0"/>
              <a:t>existing technology to </a:t>
            </a:r>
            <a:r>
              <a:rPr dirty="0"/>
              <a:t>produce an old product in  a new</a:t>
            </a:r>
            <a:r>
              <a:rPr spc="-5" dirty="0"/>
              <a:t> </a:t>
            </a:r>
            <a:r>
              <a:rPr dirty="0"/>
              <a:t>way.</a:t>
            </a:r>
          </a:p>
          <a:p>
            <a:pPr marL="628650" indent="-609600">
              <a:lnSpc>
                <a:spcPct val="100000"/>
              </a:lnSpc>
              <a:spcBef>
                <a:spcPts val="2000"/>
              </a:spcBef>
              <a:buClr>
                <a:srgbClr val="7889FB"/>
              </a:buClr>
              <a:buAutoNum type="arabicPeriod"/>
              <a:tabLst>
                <a:tab pos="628015" algn="l"/>
                <a:tab pos="628650" algn="l"/>
              </a:tabLst>
            </a:pPr>
            <a:r>
              <a:rPr spc="-5" dirty="0"/>
              <a:t>Find </a:t>
            </a:r>
            <a:r>
              <a:rPr dirty="0"/>
              <a:t>a new source of (cheaper)</a:t>
            </a:r>
            <a:r>
              <a:rPr spc="-25" dirty="0"/>
              <a:t> </a:t>
            </a:r>
            <a:r>
              <a:rPr dirty="0"/>
              <a:t>resources.</a:t>
            </a:r>
          </a:p>
          <a:p>
            <a:pPr marL="628650" indent="-609600">
              <a:lnSpc>
                <a:spcPct val="100000"/>
              </a:lnSpc>
              <a:spcBef>
                <a:spcPts val="2020"/>
              </a:spcBef>
              <a:buClr>
                <a:srgbClr val="7889FB"/>
              </a:buClr>
              <a:buAutoNum type="arabicPeriod"/>
              <a:tabLst>
                <a:tab pos="628015" algn="l"/>
                <a:tab pos="628650" algn="l"/>
              </a:tabLst>
            </a:pPr>
            <a:r>
              <a:rPr dirty="0"/>
              <a:t>Develop a new market </a:t>
            </a:r>
            <a:r>
              <a:rPr spc="-5" dirty="0"/>
              <a:t>for </a:t>
            </a:r>
            <a:r>
              <a:rPr dirty="0"/>
              <a:t>an </a:t>
            </a:r>
            <a:r>
              <a:rPr spc="-5" dirty="0"/>
              <a:t>existing</a:t>
            </a:r>
            <a:r>
              <a:rPr spc="-15" dirty="0"/>
              <a:t> </a:t>
            </a:r>
            <a:r>
              <a:rPr spc="-5" dirty="0"/>
              <a:t>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812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 Opportunity </a:t>
            </a:r>
            <a:r>
              <a:rPr dirty="0"/>
              <a:t>= </a:t>
            </a:r>
            <a:r>
              <a:rPr spc="-5" dirty="0"/>
              <a:t>Idea </a:t>
            </a:r>
            <a:r>
              <a:rPr dirty="0"/>
              <a:t>+ 4</a:t>
            </a:r>
            <a:r>
              <a:rPr spc="2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6419" y="1480820"/>
            <a:ext cx="8169909" cy="280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Attractive 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1995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work in your business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2020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latin typeface="Arial"/>
                <a:cs typeface="Arial"/>
              </a:rPr>
              <a:t>Can be </a:t>
            </a:r>
            <a:r>
              <a:rPr sz="2400" spc="-5" dirty="0">
                <a:latin typeface="Arial"/>
                <a:cs typeface="Arial"/>
              </a:rPr>
              <a:t>executed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existing </a:t>
            </a:r>
            <a:r>
              <a:rPr sz="2400" dirty="0">
                <a:latin typeface="Arial"/>
                <a:cs typeface="Arial"/>
              </a:rPr>
              <a:t>window 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opportunity</a:t>
            </a:r>
            <a:endParaRPr sz="2400">
              <a:latin typeface="Arial"/>
              <a:cs typeface="Arial"/>
            </a:endParaRPr>
          </a:p>
          <a:p>
            <a:pPr marL="622300" marR="5080" indent="-609600">
              <a:lnSpc>
                <a:spcPct val="150100"/>
              </a:lnSpc>
              <a:spcBef>
                <a:spcPts val="575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  <a:tab pos="2577465" algn="l"/>
                <a:tab pos="3244850" algn="l"/>
                <a:tab pos="4758690" algn="l"/>
                <a:tab pos="5443220" algn="l"/>
                <a:tab pos="6279515" algn="l"/>
                <a:tab pos="6710045" algn="l"/>
                <a:tab pos="7733030" algn="l"/>
              </a:tabLst>
            </a:pPr>
            <a:r>
              <a:rPr sz="2400" dirty="0">
                <a:latin typeface="Arial"/>
                <a:cs typeface="Arial"/>
              </a:rPr>
              <a:t>En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repreneur	has	resources	and	skills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	crea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  business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39555" cy="381000"/>
          </a:xfrm>
          <a:custGeom>
            <a:avLst/>
            <a:gdLst/>
            <a:ahLst/>
            <a:cxnLst/>
            <a:rect l="l" t="t" r="r" b="b"/>
            <a:pathLst>
              <a:path w="9139555" h="381000">
                <a:moveTo>
                  <a:pt x="0" y="0"/>
                </a:moveTo>
                <a:lnTo>
                  <a:pt x="9139336" y="0"/>
                </a:lnTo>
                <a:lnTo>
                  <a:pt x="9139336" y="380805"/>
                </a:lnTo>
                <a:lnTo>
                  <a:pt x="0" y="38080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39555" cy="367030"/>
          </a:xfrm>
          <a:custGeom>
            <a:avLst/>
            <a:gdLst/>
            <a:ahLst/>
            <a:cxnLst/>
            <a:rect l="l" t="t" r="r" b="b"/>
            <a:pathLst>
              <a:path w="9139555" h="367030">
                <a:moveTo>
                  <a:pt x="9139336" y="0"/>
                </a:moveTo>
                <a:lnTo>
                  <a:pt x="9139336" y="366519"/>
                </a:lnTo>
                <a:lnTo>
                  <a:pt x="0" y="366519"/>
                </a:lnTo>
                <a:lnTo>
                  <a:pt x="0" y="0"/>
                </a:lnTo>
              </a:path>
            </a:pathLst>
          </a:custGeom>
          <a:ln w="9520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spc="-5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31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483"/>
                </a:moveTo>
                <a:lnTo>
                  <a:pt x="0" y="0"/>
                </a:lnTo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31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483"/>
                </a:moveTo>
                <a:lnTo>
                  <a:pt x="0" y="0"/>
                </a:lnTo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39555" cy="0"/>
          </a:xfrm>
          <a:custGeom>
            <a:avLst/>
            <a:gdLst/>
            <a:ahLst/>
            <a:cxnLst/>
            <a:rect l="l" t="t" r="r" b="b"/>
            <a:pathLst>
              <a:path w="9139555">
                <a:moveTo>
                  <a:pt x="0" y="0"/>
                </a:moveTo>
                <a:lnTo>
                  <a:pt x="9139336" y="1"/>
                </a:lnTo>
              </a:path>
            </a:pathLst>
          </a:custGeom>
          <a:ln w="6346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39555" cy="0"/>
          </a:xfrm>
          <a:custGeom>
            <a:avLst/>
            <a:gdLst/>
            <a:ahLst/>
            <a:cxnLst/>
            <a:rect l="l" t="t" r="r" b="b"/>
            <a:pathLst>
              <a:path w="9139555">
                <a:moveTo>
                  <a:pt x="0" y="0"/>
                </a:moveTo>
                <a:lnTo>
                  <a:pt x="9139336" y="0"/>
                </a:lnTo>
              </a:path>
            </a:pathLst>
          </a:custGeom>
          <a:ln w="6346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5790" cy="0"/>
          </a:xfrm>
          <a:custGeom>
            <a:avLst/>
            <a:gdLst/>
            <a:ahLst/>
            <a:cxnLst/>
            <a:rect l="l" t="t" r="r" b="b"/>
            <a:pathLst>
              <a:path w="8225790">
                <a:moveTo>
                  <a:pt x="0" y="0"/>
                </a:moveTo>
                <a:lnTo>
                  <a:pt x="8225403" y="1"/>
                </a:lnTo>
              </a:path>
            </a:pathLst>
          </a:custGeom>
          <a:ln w="9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581659"/>
            <a:ext cx="4412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Five </a:t>
            </a:r>
            <a:r>
              <a:rPr spc="-5" dirty="0"/>
              <a:t>Roots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Opportunity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265021"/>
            <a:ext cx="3905885" cy="22802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95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95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latin typeface="Arial"/>
                <a:cs typeface="Arial"/>
              </a:rPr>
              <a:t>Inventions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Arial"/>
                <a:cs typeface="Arial"/>
              </a:rPr>
              <a:t>Competition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720"/>
              </a:spcBef>
              <a:buClr>
                <a:srgbClr val="7889FB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latin typeface="Arial"/>
                <a:cs typeface="Arial"/>
              </a:rPr>
              <a:t>Technological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advances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9819" y="4036872"/>
            <a:ext cx="755777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">
              <a:lnSpc>
                <a:spcPct val="105000"/>
              </a:lnSpc>
              <a:spcBef>
                <a:spcPts val="100"/>
              </a:spcBef>
              <a:tabLst>
                <a:tab pos="1101090" algn="l"/>
                <a:tab pos="2084705" algn="l"/>
                <a:tab pos="2713990" algn="l"/>
                <a:tab pos="4189095" algn="l"/>
                <a:tab pos="6223000" algn="l"/>
              </a:tabLst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Where	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s	see	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,	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entrepreneur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s	recognize 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opportunities.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5277" y="1335887"/>
            <a:ext cx="16560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10101"/>
                </a:solidFill>
                <a:latin typeface="Arial"/>
                <a:cs typeface="Arial"/>
              </a:rPr>
              <a:t>(Opportunity)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0"/>
                </a:moveTo>
                <a:lnTo>
                  <a:pt x="9143993" y="0"/>
                </a:lnTo>
                <a:lnTo>
                  <a:pt x="9143993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0" y="0"/>
                </a:moveTo>
                <a:lnTo>
                  <a:pt x="9144000" y="0"/>
                </a:lnTo>
                <a:lnTo>
                  <a:pt x="9144000" y="366712"/>
                </a:lnTo>
                <a:lnTo>
                  <a:pt x="0" y="366712"/>
                </a:lnTo>
                <a:lnTo>
                  <a:pt x="0" y="0"/>
                </a:lnTo>
                <a:close/>
              </a:path>
            </a:pathLst>
          </a:custGeom>
          <a:solidFill>
            <a:srgbClr val="8B9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67030"/>
          </a:xfrm>
          <a:custGeom>
            <a:avLst/>
            <a:gdLst/>
            <a:ahLst/>
            <a:cxnLst/>
            <a:rect l="l" t="t" r="r" b="b"/>
            <a:pathLst>
              <a:path w="9144000" h="367030">
                <a:moveTo>
                  <a:pt x="9143993" y="0"/>
                </a:moveTo>
                <a:lnTo>
                  <a:pt x="9143993" y="366713"/>
                </a:lnTo>
                <a:lnTo>
                  <a:pt x="0" y="366713"/>
                </a:lnTo>
                <a:lnTo>
                  <a:pt x="0" y="0"/>
                </a:lnTo>
              </a:path>
            </a:pathLst>
          </a:custGeom>
          <a:ln w="9524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202" y="109219"/>
            <a:ext cx="32467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UECS33</a:t>
            </a:r>
            <a:r>
              <a:rPr lang="en-US" sz="1400" b="1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400" b="1" dirty="0" smtClean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Enterpreneurship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999" y="76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6553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77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0"/>
                </a:lnTo>
              </a:path>
            </a:pathLst>
          </a:custGeom>
          <a:ln w="6349">
            <a:solidFill>
              <a:srgbClr val="8B9F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142999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4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4500" y="657859"/>
            <a:ext cx="8187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Rules </a:t>
            </a:r>
            <a:r>
              <a:rPr spc="-5" dirty="0"/>
              <a:t>for Building </a:t>
            </a:r>
            <a:r>
              <a:rPr dirty="0"/>
              <a:t>a </a:t>
            </a:r>
            <a:r>
              <a:rPr spc="-5" dirty="0"/>
              <a:t>Successful</a:t>
            </a:r>
            <a:r>
              <a:rPr dirty="0"/>
              <a:t> </a:t>
            </a:r>
            <a:r>
              <a:rPr spc="-5" dirty="0"/>
              <a:t>Business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UTAR </a:t>
            </a:r>
            <a:r>
              <a:rPr dirty="0"/>
              <a:t>- LKC FES DIECS</a:t>
            </a:r>
            <a:r>
              <a:rPr spc="204" dirty="0"/>
              <a:t> </a:t>
            </a:r>
            <a:r>
              <a:rPr dirty="0"/>
              <a:t>|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0219" y="1416811"/>
            <a:ext cx="4159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Recipe of Business</a:t>
            </a:r>
            <a:r>
              <a:rPr sz="2400" b="1" spc="-15" dirty="0">
                <a:solidFill>
                  <a:srgbClr val="061DC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61DC8"/>
                </a:solidFill>
                <a:latin typeface="Arial"/>
                <a:cs typeface="Arial"/>
              </a:rPr>
              <a:t>Success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219" y="1768348"/>
            <a:ext cx="106045" cy="34417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7889F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9819" y="1768348"/>
            <a:ext cx="7077709" cy="34417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Recognize an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opportunity</a:t>
            </a:r>
            <a:endParaRPr sz="1800" dirty="0">
              <a:latin typeface="Arial"/>
              <a:cs typeface="Arial"/>
            </a:endParaRPr>
          </a:p>
          <a:p>
            <a:pPr marL="12700" marR="3054985">
              <a:lnSpc>
                <a:spcPct val="125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Evaluate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with critical thinking (SWOT)  </a:t>
            </a:r>
            <a:r>
              <a:rPr sz="1800" dirty="0">
                <a:latin typeface="Arial"/>
                <a:cs typeface="Arial"/>
              </a:rPr>
              <a:t>Build a</a:t>
            </a:r>
            <a:r>
              <a:rPr sz="1800" spc="-5" dirty="0">
                <a:latin typeface="Arial"/>
                <a:cs typeface="Arial"/>
              </a:rPr>
              <a:t> team</a:t>
            </a:r>
            <a:endParaRPr sz="1800" dirty="0">
              <a:latin typeface="Arial"/>
              <a:cs typeface="Arial"/>
            </a:endParaRPr>
          </a:p>
          <a:p>
            <a:pPr marL="12700" marR="4871085">
              <a:lnSpc>
                <a:spcPct val="123500"/>
              </a:lnSpc>
              <a:spcBef>
                <a:spcPts val="3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Write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business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plan  </a:t>
            </a:r>
            <a:r>
              <a:rPr sz="1800" spc="-5" dirty="0">
                <a:latin typeface="Arial"/>
                <a:cs typeface="Arial"/>
              </a:rPr>
              <a:t>Gather </a:t>
            </a:r>
            <a:r>
              <a:rPr sz="1800" dirty="0">
                <a:latin typeface="Arial"/>
                <a:cs typeface="Arial"/>
              </a:rPr>
              <a:t>resources  Decide ownership  </a:t>
            </a:r>
            <a:r>
              <a:rPr sz="1800" spc="-5" dirty="0">
                <a:latin typeface="Arial"/>
                <a:cs typeface="Arial"/>
              </a:rPr>
              <a:t>Create wealth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Understand the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needs of your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customers.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Offer them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sustainable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competitive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advantage.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Arial"/>
                <a:cs typeface="Arial"/>
              </a:rPr>
              <a:t>Deliver a product or service </a:t>
            </a:r>
            <a:r>
              <a:rPr sz="1800" spc="-5" dirty="0">
                <a:latin typeface="Arial"/>
                <a:cs typeface="Arial"/>
              </a:rPr>
              <a:t>that meets customer </a:t>
            </a:r>
            <a:r>
              <a:rPr sz="1800" dirty="0">
                <a:latin typeface="Arial"/>
                <a:cs typeface="Arial"/>
              </a:rPr>
              <a:t>needs at a </a:t>
            </a:r>
            <a:r>
              <a:rPr sz="1800" spc="-5" dirty="0">
                <a:latin typeface="Arial"/>
                <a:cs typeface="Arial"/>
              </a:rPr>
              <a:t>fair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price.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0219" y="5583428"/>
            <a:ext cx="425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sustainable </a:t>
            </a:r>
            <a:r>
              <a:rPr sz="1800" dirty="0">
                <a:latin typeface="Arial"/>
                <a:cs typeface="Arial"/>
              </a:rPr>
              <a:t>= can be kept going over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time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2528</Words>
  <Application>Microsoft Office PowerPoint</Application>
  <PresentationFormat>On-screen Show (4:3)</PresentationFormat>
  <Paragraphs>415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Noto Sans Mono CJK JP Regular</vt:lpstr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The Idea, The Concept</vt:lpstr>
      <vt:lpstr>What Is Business?</vt:lpstr>
      <vt:lpstr>The Economic Questions</vt:lpstr>
      <vt:lpstr>Profit Is the Signal</vt:lpstr>
      <vt:lpstr>Sources of Opportunity (Important – Step 1 BP)</vt:lpstr>
      <vt:lpstr>Business Opportunity = Idea + 4 Characteristics</vt:lpstr>
      <vt:lpstr>Five Roots of Opportunity</vt:lpstr>
      <vt:lpstr>Rules for Building a Successful Business</vt:lpstr>
      <vt:lpstr>Source of Business Ideas</vt:lpstr>
      <vt:lpstr>Business Idea</vt:lpstr>
      <vt:lpstr>Business Idea : Executive Summary</vt:lpstr>
      <vt:lpstr>Business Idea : Executive Summary</vt:lpstr>
      <vt:lpstr>Business Idea : Executive Summary</vt:lpstr>
      <vt:lpstr>Business Idea : Product &amp; Service Description</vt:lpstr>
      <vt:lpstr>Business Idea : Technology Description</vt:lpstr>
      <vt:lpstr>Business Idea : Market &amp; Competition</vt:lpstr>
      <vt:lpstr>Business Idea : Market &amp; Competition</vt:lpstr>
      <vt:lpstr>Business Idea : Market &amp; Competition</vt:lpstr>
      <vt:lpstr>Business Idea : Business Model</vt:lpstr>
      <vt:lpstr>Business Idea : Business Model</vt:lpstr>
      <vt:lpstr>Business Idea : Business Model</vt:lpstr>
      <vt:lpstr>Business Model Innovation</vt:lpstr>
      <vt:lpstr>SWOT Analysis and Self Assessment</vt:lpstr>
      <vt:lpstr>How To Use SWOT In Evaluating Your Business Idea</vt:lpstr>
      <vt:lpstr>How To Use SWOT In Evaluating Your Business Idea</vt:lpstr>
      <vt:lpstr>How To Use SWOT In Evaluating Your Business Idea</vt:lpstr>
      <vt:lpstr>How To Use SWOT In Evaluating Your Business Idea</vt:lpstr>
      <vt:lpstr>The Market : How Big ? How Scalable ?</vt:lpstr>
      <vt:lpstr>The Market : How Big ? How Scalable ?</vt:lpstr>
      <vt:lpstr>The Market : How Scalable ?</vt:lpstr>
      <vt:lpstr>The Market : How Scalable ?</vt:lpstr>
      <vt:lpstr>The Resources</vt:lpstr>
      <vt:lpstr>The Resources</vt:lpstr>
      <vt:lpstr>The Resources</vt:lpstr>
      <vt:lpstr>Can You Survive For 6, 12, 18 Months Without Pay ?</vt:lpstr>
      <vt:lpstr>Testing Your Business Idea</vt:lpstr>
      <vt:lpstr>Market Research</vt:lpstr>
      <vt:lpstr>Benefits Of Market Research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Chim Chwee</dc:creator>
  <cp:lastModifiedBy>wongcc</cp:lastModifiedBy>
  <cp:revision>5</cp:revision>
  <dcterms:created xsi:type="dcterms:W3CDTF">2019-01-16T03:37:39Z</dcterms:created>
  <dcterms:modified xsi:type="dcterms:W3CDTF">2021-01-16T07:20:54Z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2017-01-16T00:00:00Z</vt:filetime>
  </property>
  <property fmtid="{D5CDD505-2E9C-101B-9397-08002B2CF9AE}" pid="3" name="Creator">
    <vt:lpwstr>PowerPoint</vt:lpwstr>
  </property>
  <property fmtid="{D5CDD505-2E9C-101B-9397-08002B2CF9AE}" pid="4" name="LastSaved">
    <vt:filetime>2019-01-16T00:00:00Z</vt:filetime>
  </property>
</Properties>
</file>