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96" r:id="rId17"/>
    <p:sldId id="273" r:id="rId18"/>
    <p:sldId id="274" r:id="rId19"/>
    <p:sldId id="275" r:id="rId20"/>
    <p:sldId id="292" r:id="rId21"/>
    <p:sldId id="297"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1/17/2021</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7889F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1/17/2021</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7889FB"/>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1/17/2021</a:t>
            </a:fld>
            <a:endParaRPr lang="en-US"/>
          </a:p>
        </p:txBody>
      </p:sp>
      <p:sp>
        <p:nvSpPr>
          <p:cNvPr id="7" name="Holder 7"/>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7889F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1/17/2021</a:t>
            </a:fld>
            <a:endParaRPr lang="en-US"/>
          </a:p>
        </p:txBody>
      </p:sp>
      <p:sp>
        <p:nvSpPr>
          <p:cNvPr id="5" name="Holder 5"/>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257800"/>
            <a:ext cx="9144000" cy="1600200"/>
          </a:xfrm>
          <a:custGeom>
            <a:avLst/>
            <a:gdLst/>
            <a:ahLst/>
            <a:cxnLst/>
            <a:rect l="l" t="t" r="r" b="b"/>
            <a:pathLst>
              <a:path w="9144000" h="1600200">
                <a:moveTo>
                  <a:pt x="9144000" y="0"/>
                </a:moveTo>
                <a:lnTo>
                  <a:pt x="0" y="0"/>
                </a:lnTo>
                <a:lnTo>
                  <a:pt x="0" y="1600199"/>
                </a:lnTo>
                <a:lnTo>
                  <a:pt x="9144000" y="1600199"/>
                </a:lnTo>
                <a:lnTo>
                  <a:pt x="9144000" y="0"/>
                </a:lnTo>
                <a:close/>
              </a:path>
            </a:pathLst>
          </a:custGeom>
          <a:solidFill>
            <a:srgbClr val="8B9FFC"/>
          </a:solidFill>
        </p:spPr>
        <p:txBody>
          <a:bodyPr wrap="square" lIns="0" tIns="0" rIns="0" bIns="0" rtlCol="0"/>
          <a:lstStyle/>
          <a:p>
            <a:endParaRPr/>
          </a:p>
        </p:txBody>
      </p:sp>
      <p:sp>
        <p:nvSpPr>
          <p:cNvPr id="17" name="bg object 17"/>
          <p:cNvSpPr/>
          <p:nvPr/>
        </p:nvSpPr>
        <p:spPr>
          <a:xfrm>
            <a:off x="0" y="5257799"/>
            <a:ext cx="9144000" cy="1600200"/>
          </a:xfrm>
          <a:custGeom>
            <a:avLst/>
            <a:gdLst/>
            <a:ahLst/>
            <a:cxnLst/>
            <a:rect l="l" t="t" r="r" b="b"/>
            <a:pathLst>
              <a:path w="9144000" h="1600200">
                <a:moveTo>
                  <a:pt x="0" y="0"/>
                </a:moveTo>
                <a:lnTo>
                  <a:pt x="9143993" y="0"/>
                </a:lnTo>
                <a:lnTo>
                  <a:pt x="9143993" y="1600198"/>
                </a:lnTo>
                <a:lnTo>
                  <a:pt x="0" y="1600198"/>
                </a:lnTo>
                <a:lnTo>
                  <a:pt x="0" y="0"/>
                </a:lnTo>
                <a:close/>
              </a:path>
            </a:pathLst>
          </a:custGeom>
          <a:ln w="9524">
            <a:solidFill>
              <a:srgbClr val="8B9FFC"/>
            </a:solidFill>
          </a:ln>
        </p:spPr>
        <p:txBody>
          <a:bodyPr wrap="square" lIns="0" tIns="0" rIns="0" bIns="0" rtlCol="0"/>
          <a:lstStyle/>
          <a:p>
            <a:endParaRPr/>
          </a:p>
        </p:txBody>
      </p:sp>
      <p:sp>
        <p:nvSpPr>
          <p:cNvPr id="18" name="bg object 18"/>
          <p:cNvSpPr/>
          <p:nvPr/>
        </p:nvSpPr>
        <p:spPr>
          <a:xfrm>
            <a:off x="0" y="0"/>
            <a:ext cx="9144000" cy="1600200"/>
          </a:xfrm>
          <a:custGeom>
            <a:avLst/>
            <a:gdLst/>
            <a:ahLst/>
            <a:cxnLst/>
            <a:rect l="l" t="t" r="r" b="b"/>
            <a:pathLst>
              <a:path w="9144000" h="1600200">
                <a:moveTo>
                  <a:pt x="9144000" y="0"/>
                </a:moveTo>
                <a:lnTo>
                  <a:pt x="0" y="0"/>
                </a:lnTo>
                <a:lnTo>
                  <a:pt x="0" y="1600200"/>
                </a:lnTo>
                <a:lnTo>
                  <a:pt x="9144000" y="1600200"/>
                </a:lnTo>
                <a:lnTo>
                  <a:pt x="9144000" y="0"/>
                </a:lnTo>
                <a:close/>
              </a:path>
            </a:pathLst>
          </a:custGeom>
          <a:solidFill>
            <a:srgbClr val="8B9FFC"/>
          </a:solidFill>
        </p:spPr>
        <p:txBody>
          <a:bodyPr wrap="square" lIns="0" tIns="0" rIns="0" bIns="0" rtlCol="0"/>
          <a:lstStyle/>
          <a:p>
            <a:endParaRPr/>
          </a:p>
        </p:txBody>
      </p:sp>
      <p:sp>
        <p:nvSpPr>
          <p:cNvPr id="19" name="bg object 19"/>
          <p:cNvSpPr/>
          <p:nvPr/>
        </p:nvSpPr>
        <p:spPr>
          <a:xfrm>
            <a:off x="0" y="0"/>
            <a:ext cx="9144000" cy="1600200"/>
          </a:xfrm>
          <a:custGeom>
            <a:avLst/>
            <a:gdLst/>
            <a:ahLst/>
            <a:cxnLst/>
            <a:rect l="l" t="t" r="r" b="b"/>
            <a:pathLst>
              <a:path w="9144000" h="1600200">
                <a:moveTo>
                  <a:pt x="0" y="0"/>
                </a:moveTo>
                <a:lnTo>
                  <a:pt x="9143993" y="0"/>
                </a:lnTo>
                <a:lnTo>
                  <a:pt x="9143993" y="1600198"/>
                </a:lnTo>
                <a:lnTo>
                  <a:pt x="0" y="1600198"/>
                </a:lnTo>
                <a:lnTo>
                  <a:pt x="0" y="0"/>
                </a:lnTo>
                <a:close/>
              </a:path>
            </a:pathLst>
          </a:custGeom>
          <a:ln w="9524">
            <a:solidFill>
              <a:srgbClr val="8B9FFC"/>
            </a:solidFill>
          </a:ln>
        </p:spPr>
        <p:txBody>
          <a:bodyPr wrap="square" lIns="0" tIns="0" rIns="0" bIns="0" rtlCol="0"/>
          <a:lstStyle/>
          <a:p>
            <a:endParaRPr/>
          </a:p>
        </p:txBody>
      </p:sp>
      <p:sp>
        <p:nvSpPr>
          <p:cNvPr id="20" name="bg object 20"/>
          <p:cNvSpPr/>
          <p:nvPr/>
        </p:nvSpPr>
        <p:spPr>
          <a:xfrm>
            <a:off x="0" y="1600200"/>
            <a:ext cx="9144000" cy="0"/>
          </a:xfrm>
          <a:custGeom>
            <a:avLst/>
            <a:gdLst/>
            <a:ahLst/>
            <a:cxnLst/>
            <a:rect l="l" t="t" r="r" b="b"/>
            <a:pathLst>
              <a:path w="9144000">
                <a:moveTo>
                  <a:pt x="0" y="0"/>
                </a:moveTo>
                <a:lnTo>
                  <a:pt x="9143993" y="1"/>
                </a:lnTo>
              </a:path>
            </a:pathLst>
          </a:custGeom>
          <a:ln w="9524">
            <a:solidFill>
              <a:srgbClr val="8B9FFC"/>
            </a:solidFill>
          </a:ln>
        </p:spPr>
        <p:txBody>
          <a:bodyPr wrap="square" lIns="0" tIns="0" rIns="0" bIns="0" rtlCol="0"/>
          <a:lstStyle/>
          <a:p>
            <a:endParaRPr/>
          </a:p>
        </p:txBody>
      </p:sp>
      <p:sp>
        <p:nvSpPr>
          <p:cNvPr id="21" name="bg object 21"/>
          <p:cNvSpPr/>
          <p:nvPr/>
        </p:nvSpPr>
        <p:spPr>
          <a:xfrm>
            <a:off x="0" y="52578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1/17/2021</a:t>
            </a:fld>
            <a:endParaRPr lang="en-US"/>
          </a:p>
        </p:txBody>
      </p:sp>
      <p:sp>
        <p:nvSpPr>
          <p:cNvPr id="4" name="Holder 4"/>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76999"/>
            <a:ext cx="9144000" cy="381000"/>
          </a:xfrm>
          <a:custGeom>
            <a:avLst/>
            <a:gdLst/>
            <a:ahLst/>
            <a:cxnLst/>
            <a:rect l="l" t="t" r="r" b="b"/>
            <a:pathLst>
              <a:path w="9144000" h="381000">
                <a:moveTo>
                  <a:pt x="9144000" y="0"/>
                </a:moveTo>
                <a:lnTo>
                  <a:pt x="0" y="0"/>
                </a:lnTo>
                <a:lnTo>
                  <a:pt x="0" y="381000"/>
                </a:lnTo>
                <a:lnTo>
                  <a:pt x="9144000" y="381000"/>
                </a:lnTo>
                <a:lnTo>
                  <a:pt x="9144000" y="0"/>
                </a:lnTo>
                <a:close/>
              </a:path>
            </a:pathLst>
          </a:custGeom>
          <a:solidFill>
            <a:srgbClr val="8B9FFC"/>
          </a:solidFill>
        </p:spPr>
        <p:txBody>
          <a:bodyPr wrap="square" lIns="0" tIns="0" rIns="0" bIns="0" rtlCol="0"/>
          <a:lstStyle/>
          <a:p>
            <a:endParaRPr/>
          </a:p>
        </p:txBody>
      </p:sp>
      <p:sp>
        <p:nvSpPr>
          <p:cNvPr id="17" name="bg object 17"/>
          <p:cNvSpPr/>
          <p:nvPr/>
        </p:nvSpPr>
        <p:spPr>
          <a:xfrm>
            <a:off x="0" y="6476999"/>
            <a:ext cx="9144000" cy="381000"/>
          </a:xfrm>
          <a:custGeom>
            <a:avLst/>
            <a:gdLst/>
            <a:ahLst/>
            <a:cxnLst/>
            <a:rect l="l" t="t" r="r" b="b"/>
            <a:pathLst>
              <a:path w="9144000" h="381000">
                <a:moveTo>
                  <a:pt x="0" y="0"/>
                </a:moveTo>
                <a:lnTo>
                  <a:pt x="9143993" y="0"/>
                </a:lnTo>
                <a:lnTo>
                  <a:pt x="9143993" y="380999"/>
                </a:lnTo>
                <a:lnTo>
                  <a:pt x="0" y="380999"/>
                </a:lnTo>
                <a:lnTo>
                  <a:pt x="0" y="0"/>
                </a:lnTo>
                <a:close/>
              </a:path>
            </a:pathLst>
          </a:custGeom>
          <a:ln w="9524">
            <a:solidFill>
              <a:srgbClr val="8B9FFC"/>
            </a:solidFill>
          </a:ln>
        </p:spPr>
        <p:txBody>
          <a:bodyPr wrap="square" lIns="0" tIns="0" rIns="0" bIns="0" rtlCol="0"/>
          <a:lstStyle/>
          <a:p>
            <a:endParaRPr/>
          </a:p>
        </p:txBody>
      </p:sp>
      <p:sp>
        <p:nvSpPr>
          <p:cNvPr id="18" name="bg object 18"/>
          <p:cNvSpPr/>
          <p:nvPr/>
        </p:nvSpPr>
        <p:spPr>
          <a:xfrm>
            <a:off x="0" y="0"/>
            <a:ext cx="9144000" cy="367030"/>
          </a:xfrm>
          <a:custGeom>
            <a:avLst/>
            <a:gdLst/>
            <a:ahLst/>
            <a:cxnLst/>
            <a:rect l="l" t="t" r="r" b="b"/>
            <a:pathLst>
              <a:path w="9144000" h="367030">
                <a:moveTo>
                  <a:pt x="0" y="0"/>
                </a:moveTo>
                <a:lnTo>
                  <a:pt x="9144000" y="0"/>
                </a:lnTo>
                <a:lnTo>
                  <a:pt x="9144000" y="366712"/>
                </a:lnTo>
                <a:lnTo>
                  <a:pt x="0" y="366712"/>
                </a:lnTo>
                <a:lnTo>
                  <a:pt x="0" y="0"/>
                </a:lnTo>
                <a:close/>
              </a:path>
            </a:pathLst>
          </a:custGeom>
          <a:solidFill>
            <a:srgbClr val="8B9FFC"/>
          </a:solidFill>
        </p:spPr>
        <p:txBody>
          <a:bodyPr wrap="square" lIns="0" tIns="0" rIns="0" bIns="0" rtlCol="0"/>
          <a:lstStyle/>
          <a:p>
            <a:endParaRPr/>
          </a:p>
        </p:txBody>
      </p:sp>
      <p:sp>
        <p:nvSpPr>
          <p:cNvPr id="19" name="bg object 19"/>
          <p:cNvSpPr/>
          <p:nvPr/>
        </p:nvSpPr>
        <p:spPr>
          <a:xfrm>
            <a:off x="0" y="0"/>
            <a:ext cx="9144000" cy="367030"/>
          </a:xfrm>
          <a:custGeom>
            <a:avLst/>
            <a:gdLst/>
            <a:ahLst/>
            <a:cxnLst/>
            <a:rect l="l" t="t" r="r" b="b"/>
            <a:pathLst>
              <a:path w="9144000" h="367030">
                <a:moveTo>
                  <a:pt x="9143993" y="0"/>
                </a:moveTo>
                <a:lnTo>
                  <a:pt x="9143993" y="366713"/>
                </a:lnTo>
                <a:lnTo>
                  <a:pt x="0" y="366713"/>
                </a:lnTo>
                <a:lnTo>
                  <a:pt x="0" y="0"/>
                </a:lnTo>
              </a:path>
            </a:pathLst>
          </a:custGeom>
          <a:ln w="9524">
            <a:solidFill>
              <a:srgbClr val="8B9FFC"/>
            </a:solidFill>
          </a:ln>
        </p:spPr>
        <p:txBody>
          <a:bodyPr wrap="square" lIns="0" tIns="0" rIns="0" bIns="0" rtlCol="0"/>
          <a:lstStyle/>
          <a:p>
            <a:endParaRPr/>
          </a:p>
        </p:txBody>
      </p:sp>
      <p:sp>
        <p:nvSpPr>
          <p:cNvPr id="2" name="Holder 2"/>
          <p:cNvSpPr>
            <a:spLocks noGrp="1"/>
          </p:cNvSpPr>
          <p:nvPr>
            <p:ph type="title"/>
          </p:nvPr>
        </p:nvSpPr>
        <p:spPr>
          <a:xfrm>
            <a:off x="444500" y="656780"/>
            <a:ext cx="8255000" cy="452119"/>
          </a:xfrm>
          <a:prstGeom prst="rect">
            <a:avLst/>
          </a:prstGeom>
        </p:spPr>
        <p:txBody>
          <a:bodyPr wrap="square" lIns="0" tIns="0" rIns="0" bIns="0">
            <a:spAutoFit/>
          </a:bodyPr>
          <a:lstStyle>
            <a:lvl1pPr>
              <a:defRPr sz="2800" b="1" i="0">
                <a:solidFill>
                  <a:srgbClr val="7889FB"/>
                </a:solidFill>
                <a:latin typeface="Arial"/>
                <a:cs typeface="Arial"/>
              </a:defRPr>
            </a:lvl1pPr>
          </a:lstStyle>
          <a:p>
            <a:endParaRPr/>
          </a:p>
        </p:txBody>
      </p:sp>
      <p:sp>
        <p:nvSpPr>
          <p:cNvPr id="3" name="Holder 3"/>
          <p:cNvSpPr>
            <a:spLocks noGrp="1"/>
          </p:cNvSpPr>
          <p:nvPr>
            <p:ph type="body" idx="1"/>
          </p:nvPr>
        </p:nvSpPr>
        <p:spPr>
          <a:xfrm>
            <a:off x="483235" y="1341119"/>
            <a:ext cx="8177529" cy="464566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1/17/2021</a:t>
            </a:fld>
            <a:endParaRPr lang="en-US"/>
          </a:p>
        </p:txBody>
      </p:sp>
      <p:sp>
        <p:nvSpPr>
          <p:cNvPr id="6" name="Holder 6"/>
          <p:cNvSpPr>
            <a:spLocks noGrp="1"/>
          </p:cNvSpPr>
          <p:nvPr>
            <p:ph type="sldNum" sz="quarter" idx="7"/>
          </p:nvPr>
        </p:nvSpPr>
        <p:spPr>
          <a:xfrm>
            <a:off x="182100" y="6599473"/>
            <a:ext cx="189229" cy="139065"/>
          </a:xfrm>
          <a:prstGeom prst="rect">
            <a:avLst/>
          </a:prstGeom>
        </p:spPr>
        <p:txBody>
          <a:bodyPr wrap="square" lIns="0" tIns="0" rIns="0" bIns="0">
            <a:spAutoFit/>
          </a:bodyPr>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oneycrashers.com/unique-nontraditional-business-model-examp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rporatefinanceinstitute.com/resources/knowledge/other/types-of-customers/" TargetMode="External"/><Relationship Id="rId2" Type="http://schemas.openxmlformats.org/officeDocument/2006/relationships/hyperlink" Target="https://corporatefinanceinstitute.com/resources/knowledge/strategy/value-proposition/" TargetMode="External"/><Relationship Id="rId1" Type="http://schemas.openxmlformats.org/officeDocument/2006/relationships/slideLayout" Target="../slideLayouts/slideLayout2.xml"/><Relationship Id="rId4" Type="http://schemas.openxmlformats.org/officeDocument/2006/relationships/hyperlink" Target="https://corporatefinanceinstitute.com/resources/knowledge/accounting/operating-cash-flow/"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reately.com/blog/diagrams/how-to-create-a-buyer-person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2547620"/>
            <a:ext cx="6322061" cy="505267"/>
          </a:xfrm>
          <a:prstGeom prst="rect">
            <a:avLst/>
          </a:prstGeom>
        </p:spPr>
        <p:txBody>
          <a:bodyPr vert="horz" wrap="square" lIns="0" tIns="12700" rIns="0" bIns="0" rtlCol="0">
            <a:spAutoFit/>
          </a:bodyPr>
          <a:lstStyle/>
          <a:p>
            <a:pPr marL="12700">
              <a:lnSpc>
                <a:spcPct val="100000"/>
              </a:lnSpc>
              <a:spcBef>
                <a:spcPts val="100"/>
              </a:spcBef>
              <a:tabLst>
                <a:tab pos="983615" algn="l"/>
              </a:tabLst>
            </a:pPr>
            <a:r>
              <a:rPr sz="3200" dirty="0">
                <a:solidFill>
                  <a:srgbClr val="061DC8"/>
                </a:solidFill>
                <a:latin typeface="Arial Black"/>
                <a:cs typeface="Arial Black"/>
              </a:rPr>
              <a:t>The	</a:t>
            </a:r>
            <a:r>
              <a:rPr lang="en-US" sz="3200" spc="-5" dirty="0" smtClean="0">
                <a:solidFill>
                  <a:srgbClr val="061DC8"/>
                </a:solidFill>
                <a:latin typeface="Arial Black"/>
                <a:cs typeface="Arial Black"/>
              </a:rPr>
              <a:t>Business Model Canvas</a:t>
            </a:r>
            <a:endParaRPr sz="3200" dirty="0">
              <a:latin typeface="Arial Black"/>
              <a:cs typeface="Arial Black"/>
            </a:endParaRPr>
          </a:p>
        </p:txBody>
      </p:sp>
      <p:sp>
        <p:nvSpPr>
          <p:cNvPr id="3" name="object 3"/>
          <p:cNvSpPr txBox="1"/>
          <p:nvPr/>
        </p:nvSpPr>
        <p:spPr>
          <a:xfrm>
            <a:off x="154939" y="1023620"/>
            <a:ext cx="2740661" cy="505267"/>
          </a:xfrm>
          <a:prstGeom prst="rect">
            <a:avLst/>
          </a:prstGeom>
        </p:spPr>
        <p:txBody>
          <a:bodyPr vert="horz" wrap="square" lIns="0" tIns="12700" rIns="0" bIns="0" rtlCol="0">
            <a:spAutoFit/>
          </a:bodyPr>
          <a:lstStyle/>
          <a:p>
            <a:pPr marL="12700">
              <a:lnSpc>
                <a:spcPct val="100000"/>
              </a:lnSpc>
              <a:spcBef>
                <a:spcPts val="100"/>
              </a:spcBef>
              <a:tabLst>
                <a:tab pos="1870710" algn="l"/>
              </a:tabLst>
            </a:pPr>
            <a:r>
              <a:rPr sz="3200" dirty="0" smtClean="0">
                <a:solidFill>
                  <a:srgbClr val="FFFFFF"/>
                </a:solidFill>
                <a:latin typeface="Arial Black"/>
                <a:cs typeface="Arial Black"/>
              </a:rPr>
              <a:t>Lec</a:t>
            </a:r>
            <a:r>
              <a:rPr sz="3200" spc="-5" dirty="0" smtClean="0">
                <a:solidFill>
                  <a:srgbClr val="FFFFFF"/>
                </a:solidFill>
                <a:latin typeface="Arial Black"/>
                <a:cs typeface="Arial Black"/>
              </a:rPr>
              <a:t>t</a:t>
            </a:r>
            <a:r>
              <a:rPr sz="3200" dirty="0" smtClean="0">
                <a:solidFill>
                  <a:srgbClr val="FFFFFF"/>
                </a:solidFill>
                <a:latin typeface="Arial Black"/>
                <a:cs typeface="Arial Black"/>
              </a:rPr>
              <a:t>u</a:t>
            </a:r>
            <a:r>
              <a:rPr sz="3200" spc="50" dirty="0" smtClean="0">
                <a:solidFill>
                  <a:srgbClr val="FFFFFF"/>
                </a:solidFill>
                <a:latin typeface="Arial Black"/>
                <a:cs typeface="Arial Black"/>
              </a:rPr>
              <a:t>r</a:t>
            </a:r>
            <a:r>
              <a:rPr sz="3200" dirty="0" smtClean="0">
                <a:solidFill>
                  <a:srgbClr val="FFFFFF"/>
                </a:solidFill>
                <a:latin typeface="Arial Black"/>
                <a:cs typeface="Arial Black"/>
              </a:rPr>
              <a:t>e</a:t>
            </a:r>
            <a:endParaRPr sz="3200" dirty="0">
              <a:latin typeface="Arial Black"/>
              <a:cs typeface="Arial Blac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10</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61280" y="304800"/>
            <a:ext cx="8171180" cy="1611980"/>
          </a:xfrm>
          <a:prstGeom prst="rect">
            <a:avLst/>
          </a:prstGeom>
        </p:spPr>
        <p:txBody>
          <a:bodyPr vert="horz" wrap="square" lIns="0" tIns="72390" rIns="0" bIns="0" rtlCol="0">
            <a:spAutoFit/>
          </a:bodyPr>
          <a:lstStyle/>
          <a:p>
            <a:pPr marL="12700">
              <a:lnSpc>
                <a:spcPct val="100000"/>
              </a:lnSpc>
              <a:spcBef>
                <a:spcPts val="570"/>
              </a:spcBef>
            </a:pPr>
            <a:r>
              <a:rPr lang="en-US" sz="2000" dirty="0"/>
              <a:t>You can understand the kind of relationship your customer has with your company through a customer journey map. It will help you identify the different stages your customers go through when interacting with your company. And it will help you make sense of how to acquire, retain and grow your customers. </a:t>
            </a:r>
            <a:endParaRPr sz="2000" dirty="0">
              <a:latin typeface="Arial"/>
              <a:cs typeface="Arial"/>
            </a:endParaRPr>
          </a:p>
        </p:txBody>
      </p:sp>
      <p:pic>
        <p:nvPicPr>
          <p:cNvPr id="14" name="Picture 13"/>
          <p:cNvPicPr>
            <a:picLocks noChangeAspect="1"/>
          </p:cNvPicPr>
          <p:nvPr/>
        </p:nvPicPr>
        <p:blipFill>
          <a:blip r:embed="rId2"/>
          <a:stretch>
            <a:fillRect/>
          </a:stretch>
        </p:blipFill>
        <p:spPr>
          <a:xfrm>
            <a:off x="146843" y="1905000"/>
            <a:ext cx="8937260" cy="50097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515069" y="657859"/>
            <a:ext cx="2949575" cy="452120"/>
          </a:xfrm>
          <a:prstGeom prst="rect">
            <a:avLst/>
          </a:prstGeom>
        </p:spPr>
        <p:txBody>
          <a:bodyPr vert="horz" wrap="square" lIns="0" tIns="12700" rIns="0" bIns="0" rtlCol="0">
            <a:spAutoFit/>
          </a:bodyPr>
          <a:lstStyle/>
          <a:p>
            <a:r>
              <a:rPr lang="en-MY" dirty="0"/>
              <a:t>Channels</a:t>
            </a: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11</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90218" y="1261364"/>
            <a:ext cx="8196581" cy="4862870"/>
          </a:xfrm>
          <a:prstGeom prst="rect">
            <a:avLst/>
          </a:prstGeom>
        </p:spPr>
        <p:txBody>
          <a:bodyPr vert="horz" wrap="square" lIns="0" tIns="60960" rIns="0" bIns="0" rtlCol="0">
            <a:spAutoFit/>
          </a:bodyPr>
          <a:lstStyle/>
          <a:p>
            <a:pPr marL="342900" indent="-342900">
              <a:buFont typeface="Arial" panose="020B0604020202020204" pitchFamily="34" charset="0"/>
              <a:buChar char="•"/>
            </a:pPr>
            <a:r>
              <a:rPr lang="en-US" sz="2400" dirty="0"/>
              <a:t>This block is to describe how your company will communicate with and reach out to your customers. Channels are the </a:t>
            </a:r>
            <a:r>
              <a:rPr lang="en-US" sz="2400" dirty="0" smtClean="0"/>
              <a:t>touch points </a:t>
            </a:r>
            <a:r>
              <a:rPr lang="en-US" sz="2400" dirty="0"/>
              <a:t>that let your customers connect with your company. </a:t>
            </a:r>
          </a:p>
          <a:p>
            <a:pPr marL="342900" indent="-342900">
              <a:buFont typeface="Arial" panose="020B0604020202020204" pitchFamily="34" charset="0"/>
              <a:buChar char="•"/>
            </a:pPr>
            <a:r>
              <a:rPr lang="en-US" sz="2400" dirty="0"/>
              <a:t>Channels play a role in raising awareness of your product or service among customers and delivering your value propositions to them. Channels can also be used to allow customers the avenue to buy products or services and offer post-purchase support. </a:t>
            </a:r>
          </a:p>
          <a:p>
            <a:pPr marL="342900" indent="-342900">
              <a:buFont typeface="Arial" panose="020B0604020202020204" pitchFamily="34" charset="0"/>
              <a:buChar char="•"/>
            </a:pPr>
            <a:r>
              <a:rPr lang="en-US" sz="2400" dirty="0"/>
              <a:t>There are two types of channels </a:t>
            </a:r>
          </a:p>
          <a:p>
            <a:pPr marL="800100" lvl="1" indent="-342900">
              <a:buFont typeface="Arial" panose="020B0604020202020204" pitchFamily="34" charset="0"/>
              <a:buChar char="•"/>
            </a:pPr>
            <a:r>
              <a:rPr lang="en-US" sz="2400" b="1" dirty="0"/>
              <a:t>Owned channels:</a:t>
            </a:r>
            <a:r>
              <a:rPr lang="en-US" sz="2400" dirty="0"/>
              <a:t> company website, social media sites, in-house sales, etc.</a:t>
            </a:r>
          </a:p>
          <a:p>
            <a:pPr marL="800100" lvl="1" indent="-342900">
              <a:buFont typeface="Arial" panose="020B0604020202020204" pitchFamily="34" charset="0"/>
              <a:buChar char="•"/>
            </a:pPr>
            <a:r>
              <a:rPr lang="en-US" sz="2400" b="1" dirty="0"/>
              <a:t>Partner channels:</a:t>
            </a:r>
            <a:r>
              <a:rPr lang="en-US" sz="2400" dirty="0"/>
              <a:t> partner-owned websites, wholesale distribution, retail,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515069" y="657859"/>
            <a:ext cx="3622040" cy="452120"/>
          </a:xfrm>
          <a:prstGeom prst="rect">
            <a:avLst/>
          </a:prstGeom>
        </p:spPr>
        <p:txBody>
          <a:bodyPr vert="horz" wrap="square" lIns="0" tIns="12700" rIns="0" bIns="0" rtlCol="0">
            <a:spAutoFit/>
          </a:bodyPr>
          <a:lstStyle/>
          <a:p>
            <a:r>
              <a:rPr lang="en-MY" dirty="0"/>
              <a:t>Revenue streams</a:t>
            </a: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12</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90219" y="1338579"/>
            <a:ext cx="8169909" cy="4752583"/>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US" sz="2800" dirty="0"/>
              <a:t>Revenues streams are the sources from which a company generates money by selling their product or service to the customers. And in this block, you should describe how you will earn revenue from your value propositions.  </a:t>
            </a:r>
          </a:p>
          <a:p>
            <a:pPr marL="457200" indent="-457200">
              <a:buFont typeface="Arial" panose="020B0604020202020204" pitchFamily="34" charset="0"/>
              <a:buChar char="•"/>
            </a:pPr>
            <a:r>
              <a:rPr lang="en-US" sz="2800" dirty="0"/>
              <a:t>A revenue stream can belong to one of the following revenue models,</a:t>
            </a:r>
          </a:p>
          <a:p>
            <a:pPr marL="914400" lvl="1" indent="-457200">
              <a:buFont typeface="Arial" panose="020B0604020202020204" pitchFamily="34" charset="0"/>
              <a:buChar char="•"/>
            </a:pPr>
            <a:r>
              <a:rPr lang="en-US" sz="2800" b="1" dirty="0"/>
              <a:t>Transaction-based revenue:</a:t>
            </a:r>
            <a:r>
              <a:rPr lang="en-US" sz="2800" dirty="0"/>
              <a:t> made from customers who make a one-time payment </a:t>
            </a:r>
          </a:p>
          <a:p>
            <a:pPr marL="914400" lvl="1" indent="-457200">
              <a:buFont typeface="Arial" panose="020B0604020202020204" pitchFamily="34" charset="0"/>
              <a:buChar char="•"/>
            </a:pPr>
            <a:r>
              <a:rPr lang="en-US" sz="2800" b="1" dirty="0"/>
              <a:t>Recurring revenue:</a:t>
            </a:r>
            <a:r>
              <a:rPr lang="en-US" sz="2800" dirty="0"/>
              <a:t> made from ongoing payments for continuing services or post-sale services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13</a:t>
            </a:fld>
            <a:endParaRPr dirty="0"/>
          </a:p>
        </p:txBody>
      </p:sp>
      <p:sp>
        <p:nvSpPr>
          <p:cNvPr id="14" name="object 14"/>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a:spLocks noGrp="1"/>
          </p:cNvSpPr>
          <p:nvPr>
            <p:ph type="body" idx="1"/>
          </p:nvPr>
        </p:nvSpPr>
        <p:spPr>
          <a:xfrm>
            <a:off x="483235" y="685800"/>
            <a:ext cx="8177529" cy="5550237"/>
          </a:xfrm>
          <a:prstGeom prst="rect">
            <a:avLst/>
          </a:prstGeom>
        </p:spPr>
        <p:txBody>
          <a:bodyPr vert="horz" wrap="square" lIns="0" tIns="10160" rIns="0" bIns="0" rtlCol="0">
            <a:spAutoFit/>
          </a:bodyPr>
          <a:lstStyle/>
          <a:p>
            <a:r>
              <a:rPr lang="en-US" dirty="0"/>
              <a:t>There are several ways you can generate revenue from</a:t>
            </a:r>
          </a:p>
          <a:p>
            <a:pPr marL="342900" indent="-342900">
              <a:buFont typeface="Arial" panose="020B0604020202020204" pitchFamily="34" charset="0"/>
              <a:buChar char="•"/>
            </a:pPr>
            <a:r>
              <a:rPr lang="en-US" b="1" dirty="0"/>
              <a:t>Asset sales:</a:t>
            </a:r>
            <a:r>
              <a:rPr lang="en-US" dirty="0"/>
              <a:t> by selling the rights of ownership for a product to a buyer</a:t>
            </a:r>
          </a:p>
          <a:p>
            <a:pPr marL="342900" indent="-342900">
              <a:buFont typeface="Arial" panose="020B0604020202020204" pitchFamily="34" charset="0"/>
              <a:buChar char="•"/>
            </a:pPr>
            <a:r>
              <a:rPr lang="en-US" b="1" dirty="0"/>
              <a:t>Usage fee:</a:t>
            </a:r>
            <a:r>
              <a:rPr lang="en-US" dirty="0"/>
              <a:t> by charging the customer for the use of its product or service</a:t>
            </a:r>
          </a:p>
          <a:p>
            <a:pPr marL="342900" indent="-342900">
              <a:buFont typeface="Arial" panose="020B0604020202020204" pitchFamily="34" charset="0"/>
              <a:buChar char="•"/>
            </a:pPr>
            <a:r>
              <a:rPr lang="en-US" b="1" dirty="0"/>
              <a:t>Subscription fee:</a:t>
            </a:r>
            <a:r>
              <a:rPr lang="en-US" dirty="0"/>
              <a:t> by charging the customer for using its product regularly and consistently</a:t>
            </a:r>
          </a:p>
          <a:p>
            <a:pPr marL="342900" indent="-342900">
              <a:buFont typeface="Arial" panose="020B0604020202020204" pitchFamily="34" charset="0"/>
              <a:buChar char="•"/>
            </a:pPr>
            <a:r>
              <a:rPr lang="en-US" b="1" dirty="0"/>
              <a:t>Lending/ leasing/ renting:</a:t>
            </a:r>
            <a:r>
              <a:rPr lang="en-US" dirty="0"/>
              <a:t> the customer pays to get exclusive rights to use an asset for a fixed period of time</a:t>
            </a:r>
          </a:p>
          <a:p>
            <a:pPr marL="342900" indent="-342900">
              <a:buFont typeface="Arial" panose="020B0604020202020204" pitchFamily="34" charset="0"/>
              <a:buChar char="•"/>
            </a:pPr>
            <a:r>
              <a:rPr lang="en-US" b="1" dirty="0"/>
              <a:t>Licensing:</a:t>
            </a:r>
            <a:r>
              <a:rPr lang="en-US" dirty="0"/>
              <a:t> customer pays to get permission to use the company’s intellectual property</a:t>
            </a:r>
          </a:p>
          <a:p>
            <a:pPr marL="342900" indent="-342900">
              <a:buFont typeface="Arial" panose="020B0604020202020204" pitchFamily="34" charset="0"/>
              <a:buChar char="•"/>
            </a:pPr>
            <a:r>
              <a:rPr lang="en-US" b="1" dirty="0"/>
              <a:t>Brokerage fees:</a:t>
            </a:r>
            <a:r>
              <a:rPr lang="en-US" dirty="0"/>
              <a:t> revenue generated by acting as an intermediary between two or more parties</a:t>
            </a:r>
          </a:p>
          <a:p>
            <a:pPr marL="342900" indent="-342900">
              <a:buFont typeface="Arial" panose="020B0604020202020204" pitchFamily="34" charset="0"/>
              <a:buChar char="•"/>
            </a:pPr>
            <a:r>
              <a:rPr lang="en-US" b="1" dirty="0"/>
              <a:t>Advertising: </a:t>
            </a:r>
            <a:r>
              <a:rPr lang="en-US" dirty="0"/>
              <a:t>by charging the customer to advertise a product, service or brand using company platforms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6921500" cy="452120"/>
          </a:xfrm>
          <a:prstGeom prst="rect">
            <a:avLst/>
          </a:prstGeom>
        </p:spPr>
        <p:txBody>
          <a:bodyPr vert="horz" wrap="square" lIns="0" tIns="12700" rIns="0" bIns="0" rtlCol="0">
            <a:spAutoFit/>
          </a:bodyPr>
          <a:lstStyle/>
          <a:p>
            <a:pPr marL="12700">
              <a:lnSpc>
                <a:spcPct val="100000"/>
              </a:lnSpc>
              <a:spcBef>
                <a:spcPts val="100"/>
              </a:spcBef>
            </a:pPr>
            <a:r>
              <a:rPr lang="en-US" spc="-5" dirty="0" smtClean="0"/>
              <a:t>Key Activities</a:t>
            </a:r>
            <a:endParaRPr spc="-5"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14</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44500" y="1066800"/>
            <a:ext cx="8242300" cy="5552802"/>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400" dirty="0"/>
              <a:t>What are the activities/ tasks that need to be completed to fulfill your business purpose? In this section, you should list down all the key activities you need to do to make your business model work. </a:t>
            </a:r>
          </a:p>
          <a:p>
            <a:pPr marL="342900" indent="-342900">
              <a:buFont typeface="Arial" panose="020B0604020202020204" pitchFamily="34" charset="0"/>
              <a:buChar char="•"/>
            </a:pPr>
            <a:r>
              <a:rPr lang="en-US" sz="2400" dirty="0"/>
              <a:t>These key activities should focus on fulfilling its value proposition, reaching customer segments and maintaining customer relationships, and generating revenue. </a:t>
            </a:r>
          </a:p>
          <a:p>
            <a:pPr marL="342900" indent="-342900">
              <a:buFont typeface="Arial" panose="020B0604020202020204" pitchFamily="34" charset="0"/>
              <a:buChar char="•"/>
            </a:pPr>
            <a:r>
              <a:rPr lang="en-US" sz="2400" dirty="0"/>
              <a:t>There are 3 categories of key activities;</a:t>
            </a:r>
          </a:p>
          <a:p>
            <a:pPr marL="800100" lvl="1" indent="-342900">
              <a:buFont typeface="Arial" panose="020B0604020202020204" pitchFamily="34" charset="0"/>
              <a:buChar char="•"/>
            </a:pPr>
            <a:r>
              <a:rPr lang="en-US" sz="2400" b="1" dirty="0"/>
              <a:t>Production:</a:t>
            </a:r>
            <a:r>
              <a:rPr lang="en-US" sz="2400" dirty="0"/>
              <a:t> designing, manufacturing and delivering a product in significant quantities and/ or of superior quality. </a:t>
            </a:r>
          </a:p>
          <a:p>
            <a:pPr marL="800100" lvl="1" indent="-342900">
              <a:buFont typeface="Arial" panose="020B0604020202020204" pitchFamily="34" charset="0"/>
              <a:buChar char="•"/>
            </a:pPr>
            <a:r>
              <a:rPr lang="en-US" sz="2400" b="1" dirty="0"/>
              <a:t>Problem-solving:</a:t>
            </a:r>
            <a:r>
              <a:rPr lang="en-US" sz="2400" dirty="0"/>
              <a:t> finding new solutions to individual problems faced by customers.</a:t>
            </a:r>
          </a:p>
          <a:p>
            <a:pPr marL="800100" lvl="1" indent="-342900">
              <a:buFont typeface="Arial" panose="020B0604020202020204" pitchFamily="34" charset="0"/>
              <a:buChar char="•"/>
            </a:pPr>
            <a:r>
              <a:rPr lang="en-US" sz="2400" b="1" dirty="0"/>
              <a:t>Platform/ network: </a:t>
            </a:r>
            <a:r>
              <a:rPr lang="en-US" sz="2400" dirty="0"/>
              <a:t>Creating and maintaining platforms. For example, Microsoft provides a reliable operating system to support third-party software products.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5123180" cy="452120"/>
          </a:xfrm>
          <a:prstGeom prst="rect">
            <a:avLst/>
          </a:prstGeom>
        </p:spPr>
        <p:txBody>
          <a:bodyPr vert="horz" wrap="square" lIns="0" tIns="12700" rIns="0" bIns="0" rtlCol="0">
            <a:spAutoFit/>
          </a:bodyPr>
          <a:lstStyle/>
          <a:p>
            <a:pPr marL="12700">
              <a:lnSpc>
                <a:spcPct val="100000"/>
              </a:lnSpc>
              <a:spcBef>
                <a:spcPts val="100"/>
              </a:spcBef>
            </a:pPr>
            <a:r>
              <a:rPr lang="en-US" spc="-5" dirty="0" smtClean="0"/>
              <a:t>Key Resources</a:t>
            </a:r>
            <a:endParaRPr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15</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3" name="object 10"/>
          <p:cNvSpPr txBox="1"/>
          <p:nvPr/>
        </p:nvSpPr>
        <p:spPr>
          <a:xfrm>
            <a:off x="444500" y="1216717"/>
            <a:ext cx="8242300" cy="4260141"/>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800" dirty="0"/>
              <a:t>This is where you list down which key resources or the main inputs you need to carry out your key activities in order to create your value proposition. </a:t>
            </a:r>
            <a:endParaRPr lang="en-US" sz="2800" dirty="0" smtClean="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There are several types of key resources and they are </a:t>
            </a:r>
          </a:p>
          <a:p>
            <a:pPr marL="800100" lvl="1" indent="-342900">
              <a:buFont typeface="Arial" panose="020B0604020202020204" pitchFamily="34" charset="0"/>
              <a:buChar char="•"/>
            </a:pPr>
            <a:r>
              <a:rPr lang="en-US" sz="2800" b="1" dirty="0"/>
              <a:t>Human</a:t>
            </a:r>
            <a:r>
              <a:rPr lang="en-US" sz="2800" dirty="0"/>
              <a:t> (employees)</a:t>
            </a:r>
          </a:p>
          <a:p>
            <a:pPr marL="800100" lvl="1" indent="-342900">
              <a:buFont typeface="Arial" panose="020B0604020202020204" pitchFamily="34" charset="0"/>
              <a:buChar char="•"/>
            </a:pPr>
            <a:r>
              <a:rPr lang="en-US" sz="2800" b="1" dirty="0"/>
              <a:t>Financial</a:t>
            </a:r>
            <a:r>
              <a:rPr lang="en-US" sz="2800" dirty="0"/>
              <a:t> (cash, lines of credit, etc.)</a:t>
            </a:r>
          </a:p>
          <a:p>
            <a:pPr marL="800100" lvl="1" indent="-342900">
              <a:buFont typeface="Arial" panose="020B0604020202020204" pitchFamily="34" charset="0"/>
              <a:buChar char="•"/>
            </a:pPr>
            <a:r>
              <a:rPr lang="en-US" sz="2800" b="1" dirty="0"/>
              <a:t>Intellectual </a:t>
            </a:r>
            <a:r>
              <a:rPr lang="en-US" sz="2800" dirty="0"/>
              <a:t>(brand, patents, IP, copyright) </a:t>
            </a:r>
          </a:p>
          <a:p>
            <a:pPr marL="800100" lvl="1" indent="-342900">
              <a:buFont typeface="Arial" panose="020B0604020202020204" pitchFamily="34" charset="0"/>
              <a:buChar char="•"/>
            </a:pPr>
            <a:r>
              <a:rPr lang="en-US" sz="2800" b="1" dirty="0"/>
              <a:t>Physical</a:t>
            </a:r>
            <a:r>
              <a:rPr lang="en-US" sz="2800" dirty="0"/>
              <a:t> (equipment, inventory, buildings)  </a:t>
            </a:r>
          </a:p>
          <a:p>
            <a:r>
              <a:rPr lang="en-US" sz="2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5123180" cy="452120"/>
          </a:xfrm>
          <a:prstGeom prst="rect">
            <a:avLst/>
          </a:prstGeom>
        </p:spPr>
        <p:txBody>
          <a:bodyPr vert="horz" wrap="square" lIns="0" tIns="12700" rIns="0" bIns="0" rtlCol="0">
            <a:spAutoFit/>
          </a:bodyPr>
          <a:lstStyle/>
          <a:p>
            <a:pPr marL="12700">
              <a:lnSpc>
                <a:spcPct val="100000"/>
              </a:lnSpc>
              <a:spcBef>
                <a:spcPts val="100"/>
              </a:spcBef>
            </a:pPr>
            <a:r>
              <a:rPr lang="en-US" spc="-5" dirty="0" smtClean="0"/>
              <a:t>Key Partners</a:t>
            </a:r>
            <a:endParaRPr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16</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3" name="object 10"/>
          <p:cNvSpPr txBox="1"/>
          <p:nvPr/>
        </p:nvSpPr>
        <p:spPr>
          <a:xfrm>
            <a:off x="444500" y="1216717"/>
            <a:ext cx="8242300" cy="4783361"/>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US" sz="2600" dirty="0"/>
              <a:t>Key partners are the external companies or suppliers that will help you carry out your key activities. These partnerships are forged in </a:t>
            </a:r>
            <a:r>
              <a:rPr lang="en-US" sz="2600" dirty="0" smtClean="0"/>
              <a:t>order </a:t>
            </a:r>
            <a:r>
              <a:rPr lang="en-US" sz="2600" dirty="0"/>
              <a:t>to reduce risks and acquire resources</a:t>
            </a:r>
            <a:r>
              <a:rPr lang="en-US" sz="2600" dirty="0" smtClean="0"/>
              <a:t>.</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Types of partnerships are</a:t>
            </a:r>
          </a:p>
          <a:p>
            <a:pPr marL="914400" lvl="1" indent="-457200">
              <a:buFont typeface="Arial" panose="020B0604020202020204" pitchFamily="34" charset="0"/>
              <a:buChar char="•"/>
            </a:pPr>
            <a:r>
              <a:rPr lang="en-US" sz="2600" b="1" dirty="0"/>
              <a:t>Strategic alliance:</a:t>
            </a:r>
            <a:r>
              <a:rPr lang="en-US" sz="2600" dirty="0"/>
              <a:t> partnership between non-competitors</a:t>
            </a:r>
          </a:p>
          <a:p>
            <a:pPr marL="914400" lvl="1" indent="-457200">
              <a:buFont typeface="Arial" panose="020B0604020202020204" pitchFamily="34" charset="0"/>
              <a:buChar char="•"/>
            </a:pPr>
            <a:r>
              <a:rPr lang="en-US" sz="2600" b="1" dirty="0"/>
              <a:t>Coopetition: </a:t>
            </a:r>
            <a:r>
              <a:rPr lang="en-US" sz="2600" dirty="0"/>
              <a:t>strategic partnership between partners </a:t>
            </a:r>
          </a:p>
          <a:p>
            <a:pPr marL="914400" lvl="1" indent="-457200">
              <a:buFont typeface="Arial" panose="020B0604020202020204" pitchFamily="34" charset="0"/>
              <a:buChar char="•"/>
            </a:pPr>
            <a:r>
              <a:rPr lang="en-US" sz="2600" b="1" dirty="0"/>
              <a:t>Joint ventures:</a:t>
            </a:r>
            <a:r>
              <a:rPr lang="en-US" sz="2600" dirty="0"/>
              <a:t> partners developing a new business</a:t>
            </a:r>
          </a:p>
          <a:p>
            <a:pPr marL="914400" lvl="1" indent="-457200">
              <a:buFont typeface="Arial" panose="020B0604020202020204" pitchFamily="34" charset="0"/>
              <a:buChar char="•"/>
            </a:pPr>
            <a:r>
              <a:rPr lang="en-US" sz="2600" b="1" dirty="0"/>
              <a:t>Buyer-supplier relationships:</a:t>
            </a:r>
            <a:r>
              <a:rPr lang="en-US" sz="2600" dirty="0"/>
              <a:t> ensure reliable supplies</a:t>
            </a:r>
          </a:p>
          <a:p>
            <a:r>
              <a:rPr lang="en-US" sz="2400" dirty="0"/>
              <a:t>  </a:t>
            </a:r>
          </a:p>
        </p:txBody>
      </p:sp>
    </p:spTree>
    <p:extLst>
      <p:ext uri="{BB962C8B-B14F-4D97-AF65-F5344CB8AC3E}">
        <p14:creationId xmlns:p14="http://schemas.microsoft.com/office/powerpoint/2010/main" val="222633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4629150" cy="452120"/>
          </a:xfrm>
          <a:prstGeom prst="rect">
            <a:avLst/>
          </a:prstGeom>
        </p:spPr>
        <p:txBody>
          <a:bodyPr vert="horz" wrap="square" lIns="0" tIns="12700" rIns="0" bIns="0" rtlCol="0">
            <a:spAutoFit/>
          </a:bodyPr>
          <a:lstStyle/>
          <a:p>
            <a:r>
              <a:rPr lang="en-MY" dirty="0"/>
              <a:t>Cost structure</a:t>
            </a: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17</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90219" y="1343050"/>
            <a:ext cx="8159115" cy="4888518"/>
          </a:xfrm>
          <a:prstGeom prst="rect">
            <a:avLst/>
          </a:prstGeom>
        </p:spPr>
        <p:txBody>
          <a:bodyPr vert="horz" wrap="square" lIns="0" tIns="86360" rIns="0" bIns="0" rtlCol="0">
            <a:spAutoFit/>
          </a:bodyPr>
          <a:lstStyle/>
          <a:p>
            <a:pPr marL="342900" indent="-342900">
              <a:buFont typeface="Arial" panose="020B0604020202020204" pitchFamily="34" charset="0"/>
              <a:buChar char="•"/>
            </a:pPr>
            <a:r>
              <a:rPr lang="en-US" sz="2600" dirty="0"/>
              <a:t>In this block, you identify all the costs associated with operating your business model. </a:t>
            </a:r>
            <a:endParaRPr lang="en-US" sz="2600" dirty="0" smtClean="0"/>
          </a:p>
          <a:p>
            <a:pPr marL="342900" indent="-342900">
              <a:buFont typeface="Arial" panose="020B0604020202020204" pitchFamily="34" charset="0"/>
              <a:buChar char="•"/>
            </a:pPr>
            <a:endParaRPr lang="en-US" sz="2600" dirty="0"/>
          </a:p>
          <a:p>
            <a:pPr marL="342900" indent="-342900">
              <a:buFont typeface="Arial" panose="020B0604020202020204" pitchFamily="34" charset="0"/>
              <a:buChar char="•"/>
            </a:pPr>
            <a:r>
              <a:rPr lang="en-US" sz="2600" dirty="0"/>
              <a:t>You’ll need to focus on evaluating the cost of creating and delivering your value propositions, creating revenue streams, and maintaining customer relationships. And this will be easier to do so once you have defined your key resources, activities, and partners.  </a:t>
            </a:r>
            <a:endParaRPr lang="en-US" sz="2600" dirty="0" smtClean="0"/>
          </a:p>
          <a:p>
            <a:pPr marL="342900" indent="-342900">
              <a:buFont typeface="Arial" panose="020B0604020202020204" pitchFamily="34" charset="0"/>
              <a:buChar char="•"/>
            </a:pPr>
            <a:endParaRPr lang="en-US" sz="2600" dirty="0"/>
          </a:p>
          <a:p>
            <a:pPr marL="342900" indent="-342900">
              <a:buFont typeface="Arial" panose="020B0604020202020204" pitchFamily="34" charset="0"/>
              <a:buChar char="•"/>
            </a:pPr>
            <a:r>
              <a:rPr lang="en-US" sz="2600" dirty="0"/>
              <a:t>Businesses can either be cost-driven (focuses on minimizing costs whenever possible) and value-driven (focuses on providing maximum value to the customer).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3384550" cy="452120"/>
          </a:xfrm>
          <a:prstGeom prst="rect">
            <a:avLst/>
          </a:prstGeom>
        </p:spPr>
        <p:txBody>
          <a:bodyPr vert="horz" wrap="square" lIns="0" tIns="12700" rIns="0" bIns="0" rtlCol="0">
            <a:spAutoFit/>
          </a:bodyPr>
          <a:lstStyle/>
          <a:p>
            <a:r>
              <a:rPr lang="en-MY" dirty="0"/>
              <a:t>Value propositions</a:t>
            </a: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18</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77202" y="1390328"/>
            <a:ext cx="8209598" cy="4629472"/>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500" dirty="0"/>
              <a:t>This is the building block that is at the heart of the business model canvas. And it represents your unique solution (product or service) for a problem faced by a customer segment, or that creates value for the customer segment.</a:t>
            </a:r>
          </a:p>
          <a:p>
            <a:pPr marL="342900" indent="-342900">
              <a:buFont typeface="Arial" panose="020B0604020202020204" pitchFamily="34" charset="0"/>
              <a:buChar char="•"/>
            </a:pPr>
            <a:r>
              <a:rPr lang="en-US" sz="2500" dirty="0"/>
              <a:t>A value proposition should be unique or should be different from that of your competitors. If you are offering a new product, it should be innovative and disruptive. And if you are offering a product that already exists in the market, it should stand out with new features and attributes. </a:t>
            </a:r>
          </a:p>
          <a:p>
            <a:pPr marL="342900" indent="-342900">
              <a:buFont typeface="Arial" panose="020B0604020202020204" pitchFamily="34" charset="0"/>
              <a:buChar char="•"/>
            </a:pPr>
            <a:r>
              <a:rPr lang="en-US" sz="2500" dirty="0"/>
              <a:t>Value propositions can be either quantitative (price and speed of service) or qualitative (customer experience or design).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19</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pic>
        <p:nvPicPr>
          <p:cNvPr id="13" name="Picture 12"/>
          <p:cNvPicPr>
            <a:picLocks noChangeAspect="1"/>
          </p:cNvPicPr>
          <p:nvPr/>
        </p:nvPicPr>
        <p:blipFill>
          <a:blip r:embed="rId2"/>
          <a:stretch>
            <a:fillRect/>
          </a:stretch>
        </p:blipFill>
        <p:spPr>
          <a:xfrm>
            <a:off x="182100" y="685800"/>
            <a:ext cx="8733300" cy="5666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5727700" cy="443711"/>
          </a:xfrm>
          <a:prstGeom prst="rect">
            <a:avLst/>
          </a:prstGeom>
        </p:spPr>
        <p:txBody>
          <a:bodyPr vert="horz" wrap="square" lIns="0" tIns="12700" rIns="0" bIns="0" rtlCol="0">
            <a:spAutoFit/>
          </a:bodyPr>
          <a:lstStyle/>
          <a:p>
            <a:pPr marL="12700">
              <a:lnSpc>
                <a:spcPct val="100000"/>
              </a:lnSpc>
              <a:spcBef>
                <a:spcPts val="100"/>
              </a:spcBef>
            </a:pPr>
            <a:r>
              <a:rPr lang="en-US" dirty="0" smtClean="0"/>
              <a:t>What is Business Model Canvas?</a:t>
            </a:r>
            <a:endParaRPr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2</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90219" y="1226820"/>
            <a:ext cx="8170545" cy="4878259"/>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400" i="1" dirty="0" smtClean="0"/>
              <a:t>A </a:t>
            </a:r>
            <a:r>
              <a:rPr lang="en-US" sz="2400" i="1" dirty="0">
                <a:hlinkClick r:id="rId2"/>
              </a:rPr>
              <a:t>business model</a:t>
            </a:r>
            <a:r>
              <a:rPr lang="en-US" sz="2400" i="1" dirty="0"/>
              <a:t> is simply a plan describing how a business intends to make money. </a:t>
            </a:r>
            <a:endParaRPr lang="en-US" sz="2400" i="1" dirty="0" smtClean="0"/>
          </a:p>
          <a:p>
            <a:pPr marL="355600" indent="-342900">
              <a:lnSpc>
                <a:spcPct val="100000"/>
              </a:lnSpc>
              <a:spcBef>
                <a:spcPts val="100"/>
              </a:spcBef>
              <a:buFont typeface="Arial" panose="020B0604020202020204" pitchFamily="34" charset="0"/>
              <a:buChar char="•"/>
            </a:pPr>
            <a:r>
              <a:rPr lang="en-US" sz="2400" i="1" dirty="0"/>
              <a:t>It explains who your customer base is and how you deliver value to them and the related details of financing</a:t>
            </a:r>
            <a:r>
              <a:rPr lang="en-US" sz="2400" i="1" dirty="0" smtClean="0"/>
              <a:t>.</a:t>
            </a:r>
          </a:p>
          <a:p>
            <a:pPr marL="355600" indent="-342900">
              <a:lnSpc>
                <a:spcPct val="100000"/>
              </a:lnSpc>
              <a:spcBef>
                <a:spcPts val="100"/>
              </a:spcBef>
              <a:buFont typeface="Arial" panose="020B0604020202020204" pitchFamily="34" charset="0"/>
              <a:buChar char="•"/>
            </a:pPr>
            <a:r>
              <a:rPr lang="en-US" sz="2400" i="1" dirty="0"/>
              <a:t>the business model canvas lets you define these different components on a single page</a:t>
            </a:r>
            <a:r>
              <a:rPr lang="en-US" sz="2400" i="1" dirty="0" smtClean="0"/>
              <a:t>.</a:t>
            </a:r>
            <a:endParaRPr lang="en-US" sz="2400" i="1" dirty="0"/>
          </a:p>
          <a:p>
            <a:pPr marL="355600" indent="-342900">
              <a:lnSpc>
                <a:spcPct val="100000"/>
              </a:lnSpc>
              <a:spcBef>
                <a:spcPts val="100"/>
              </a:spcBef>
              <a:buFont typeface="Arial" panose="020B0604020202020204" pitchFamily="34" charset="0"/>
              <a:buChar char="•"/>
            </a:pPr>
            <a:r>
              <a:rPr lang="en-US" sz="2400" dirty="0"/>
              <a:t>The business model canvas is a strategic management tool that lets you visualize and assess your business idea or concept</a:t>
            </a:r>
            <a:r>
              <a:rPr lang="en-US" sz="2400" dirty="0" smtClean="0"/>
              <a:t>.</a:t>
            </a:r>
          </a:p>
          <a:p>
            <a:pPr marL="355600" indent="-342900">
              <a:lnSpc>
                <a:spcPct val="100000"/>
              </a:lnSpc>
              <a:spcBef>
                <a:spcPts val="100"/>
              </a:spcBef>
              <a:buFont typeface="Arial" panose="020B0604020202020204" pitchFamily="34" charset="0"/>
              <a:buChar char="•"/>
            </a:pPr>
            <a:r>
              <a:rPr lang="en-US" sz="2400" dirty="0"/>
              <a:t>It’s a one-page document containing nine boxes that represent different fundamental elements of a business.  </a:t>
            </a:r>
            <a:endParaRPr lang="en-US" sz="2400" dirty="0" smtClean="0"/>
          </a:p>
          <a:p>
            <a:pPr marL="355600" indent="-342900">
              <a:lnSpc>
                <a:spcPct val="100000"/>
              </a:lnSpc>
              <a:spcBef>
                <a:spcPts val="100"/>
              </a:spcBef>
              <a:buFont typeface="Arial" panose="020B0604020202020204" pitchFamily="34" charset="0"/>
              <a:buChar char="•"/>
            </a:pPr>
            <a:r>
              <a:rPr lang="en-US" sz="2400" dirty="0"/>
              <a:t>The business model canvas beats the traditional business plan that spans across several pages, by offering a much easier way to understand the different core elements of a business. </a:t>
            </a:r>
            <a:endParaRPr lang="en-US" sz="2400" i="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49160"/>
            <a:ext cx="2594610" cy="443711"/>
          </a:xfrm>
          <a:prstGeom prst="rect">
            <a:avLst/>
          </a:prstGeom>
        </p:spPr>
        <p:txBody>
          <a:bodyPr vert="horz" wrap="square" lIns="0" tIns="12700" rIns="0" bIns="0" rtlCol="0">
            <a:spAutoFit/>
          </a:bodyPr>
          <a:lstStyle/>
          <a:p>
            <a:pPr marL="12700">
              <a:lnSpc>
                <a:spcPct val="100000"/>
              </a:lnSpc>
              <a:spcBef>
                <a:spcPts val="100"/>
              </a:spcBef>
            </a:pPr>
            <a:r>
              <a:rPr lang="en-US" spc="-5" dirty="0" smtClean="0"/>
              <a:t>Summary</a:t>
            </a:r>
            <a:endParaRPr spc="-5"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20</a:t>
            </a:fld>
            <a:endParaRPr dirty="0"/>
          </a:p>
        </p:txBody>
      </p:sp>
      <p:sp>
        <p:nvSpPr>
          <p:cNvPr id="12" name="object 12"/>
          <p:cNvSpPr txBox="1"/>
          <p:nvPr/>
        </p:nvSpPr>
        <p:spPr>
          <a:xfrm>
            <a:off x="535940" y="6601879"/>
            <a:ext cx="351282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Faculty of Information &amp; Communication </a:t>
            </a:r>
            <a:r>
              <a:rPr sz="1000" spc="-15" dirty="0">
                <a:solidFill>
                  <a:srgbClr val="FFFFFF"/>
                </a:solidFill>
                <a:latin typeface="Arial"/>
                <a:cs typeface="Arial"/>
              </a:rPr>
              <a:t>Technology</a:t>
            </a:r>
            <a:r>
              <a:rPr sz="1000" spc="210" dirty="0">
                <a:solidFill>
                  <a:srgbClr val="FFFFFF"/>
                </a:solidFill>
                <a:latin typeface="Arial"/>
                <a:cs typeface="Arial"/>
              </a:rPr>
              <a:t> </a:t>
            </a:r>
            <a:r>
              <a:rPr sz="1000" dirty="0">
                <a:solidFill>
                  <a:srgbClr val="FFFFFF"/>
                </a:solidFill>
                <a:latin typeface="Arial"/>
                <a:cs typeface="Arial"/>
              </a:rPr>
              <a:t>|</a:t>
            </a:r>
            <a:endParaRPr sz="1000">
              <a:latin typeface="Arial"/>
              <a:cs typeface="Arial"/>
            </a:endParaRPr>
          </a:p>
        </p:txBody>
      </p:sp>
      <p:sp>
        <p:nvSpPr>
          <p:cNvPr id="10" name="object 10"/>
          <p:cNvSpPr txBox="1"/>
          <p:nvPr/>
        </p:nvSpPr>
        <p:spPr>
          <a:xfrm>
            <a:off x="490219" y="1189291"/>
            <a:ext cx="8398510" cy="5245026"/>
          </a:xfrm>
          <a:prstGeom prst="rect">
            <a:avLst/>
          </a:prstGeom>
        </p:spPr>
        <p:txBody>
          <a:bodyPr vert="horz" wrap="square" lIns="0" tIns="12700" rIns="0" bIns="0" rtlCol="0">
            <a:spAutoFit/>
          </a:bodyPr>
          <a:lstStyle/>
          <a:p>
            <a:r>
              <a:rPr lang="en-US" sz="2000" dirty="0" smtClean="0"/>
              <a:t>The 9 </a:t>
            </a:r>
            <a:r>
              <a:rPr lang="en-US" sz="2000" dirty="0"/>
              <a:t>main building blocks in the business model canvas template:</a:t>
            </a:r>
          </a:p>
          <a:p>
            <a:r>
              <a:rPr lang="en-US" sz="2000" b="1" dirty="0"/>
              <a:t>Key Partners:</a:t>
            </a:r>
            <a:r>
              <a:rPr lang="en-US" sz="2000" dirty="0"/>
              <a:t> The strategic relationships your business creates with other companies or people.</a:t>
            </a:r>
          </a:p>
          <a:p>
            <a:r>
              <a:rPr lang="en-US" sz="2000" b="1" dirty="0"/>
              <a:t>Key Activities: </a:t>
            </a:r>
            <a:r>
              <a:rPr lang="en-US" sz="2000" dirty="0"/>
              <a:t>Activities or tasks that are integral to operating your company.</a:t>
            </a:r>
          </a:p>
          <a:p>
            <a:r>
              <a:rPr lang="en-US" sz="2000" b="1" dirty="0"/>
              <a:t>Key Resources:</a:t>
            </a:r>
            <a:r>
              <a:rPr lang="en-US" sz="2000" dirty="0"/>
              <a:t> Assets that are required to operate and deliver your company’s </a:t>
            </a:r>
            <a:r>
              <a:rPr lang="en-US" sz="2000" dirty="0">
                <a:hlinkClick r:id="rId2"/>
              </a:rPr>
              <a:t>value proposition</a:t>
            </a:r>
            <a:r>
              <a:rPr lang="en-US" sz="2000" dirty="0"/>
              <a:t>.</a:t>
            </a:r>
          </a:p>
          <a:p>
            <a:r>
              <a:rPr lang="en-US" sz="2000" b="1" dirty="0"/>
              <a:t>Value Proposition</a:t>
            </a:r>
            <a:r>
              <a:rPr lang="en-US" sz="2000" dirty="0"/>
              <a:t>: The fundamental need that your company is trying to fulfill for its customers. Why your company exists.</a:t>
            </a:r>
          </a:p>
          <a:p>
            <a:r>
              <a:rPr lang="en-US" sz="2000" b="1" dirty="0"/>
              <a:t>Customer Relationships:</a:t>
            </a:r>
            <a:r>
              <a:rPr lang="en-US" sz="2000" dirty="0"/>
              <a:t> The type of interactions your company has with its customers and the level of support it gives.</a:t>
            </a:r>
          </a:p>
          <a:p>
            <a:r>
              <a:rPr lang="en-US" sz="2000" b="1" dirty="0"/>
              <a:t>Channels:</a:t>
            </a:r>
            <a:r>
              <a:rPr lang="en-US" sz="2000" dirty="0"/>
              <a:t> Different methods that your company uses to deliver its products and value proposition to customers.</a:t>
            </a:r>
          </a:p>
          <a:p>
            <a:r>
              <a:rPr lang="en-US" sz="2000" b="1" dirty="0"/>
              <a:t>Customer Segments:</a:t>
            </a:r>
            <a:r>
              <a:rPr lang="en-US" sz="2000" dirty="0"/>
              <a:t> </a:t>
            </a:r>
            <a:r>
              <a:rPr lang="en-US" sz="2000" dirty="0">
                <a:hlinkClick r:id="rId3"/>
              </a:rPr>
              <a:t>The different groups of customers</a:t>
            </a:r>
            <a:r>
              <a:rPr lang="en-US" sz="2000" dirty="0"/>
              <a:t> that your company interacts with.</a:t>
            </a:r>
          </a:p>
          <a:p>
            <a:r>
              <a:rPr lang="en-US" sz="2000" b="1" dirty="0"/>
              <a:t>Cost Structure:</a:t>
            </a:r>
            <a:r>
              <a:rPr lang="en-US" sz="2000" dirty="0"/>
              <a:t> How a company spends money on operations. The key costs and level of cost-focus for your company.</a:t>
            </a:r>
          </a:p>
          <a:p>
            <a:r>
              <a:rPr lang="en-US" sz="2000" b="1" dirty="0"/>
              <a:t>Revenue Streams:</a:t>
            </a:r>
            <a:r>
              <a:rPr lang="en-US" sz="2000" dirty="0"/>
              <a:t> Your company’s sources of </a:t>
            </a:r>
            <a:r>
              <a:rPr lang="en-US" sz="2000" dirty="0">
                <a:hlinkClick r:id="rId4"/>
              </a:rPr>
              <a:t>cash flows</a:t>
            </a:r>
            <a:r>
              <a:rPr lang="en-US" sz="20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49160"/>
            <a:ext cx="2594610" cy="443711"/>
          </a:xfrm>
          <a:prstGeom prst="rect">
            <a:avLst/>
          </a:prstGeom>
        </p:spPr>
        <p:txBody>
          <a:bodyPr vert="horz" wrap="square" lIns="0" tIns="12700" rIns="0" bIns="0" rtlCol="0">
            <a:spAutoFit/>
          </a:bodyPr>
          <a:lstStyle/>
          <a:p>
            <a:pPr marL="12700">
              <a:lnSpc>
                <a:spcPct val="100000"/>
              </a:lnSpc>
              <a:spcBef>
                <a:spcPts val="100"/>
              </a:spcBef>
            </a:pPr>
            <a:r>
              <a:rPr lang="en-US" spc="-5" dirty="0" smtClean="0"/>
              <a:t>Examples</a:t>
            </a:r>
            <a:endParaRPr spc="-5"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21</a:t>
            </a:fld>
            <a:endParaRPr dirty="0"/>
          </a:p>
        </p:txBody>
      </p:sp>
      <p:sp>
        <p:nvSpPr>
          <p:cNvPr id="12" name="object 12"/>
          <p:cNvSpPr txBox="1"/>
          <p:nvPr/>
        </p:nvSpPr>
        <p:spPr>
          <a:xfrm>
            <a:off x="535940" y="6601879"/>
            <a:ext cx="351282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Faculty of Information &amp; Communication </a:t>
            </a:r>
            <a:r>
              <a:rPr sz="1000" spc="-15" dirty="0">
                <a:solidFill>
                  <a:srgbClr val="FFFFFF"/>
                </a:solidFill>
                <a:latin typeface="Arial"/>
                <a:cs typeface="Arial"/>
              </a:rPr>
              <a:t>Technology</a:t>
            </a:r>
            <a:r>
              <a:rPr sz="1000" spc="210" dirty="0">
                <a:solidFill>
                  <a:srgbClr val="FFFFFF"/>
                </a:solidFill>
                <a:latin typeface="Arial"/>
                <a:cs typeface="Arial"/>
              </a:rPr>
              <a:t> </a:t>
            </a:r>
            <a:r>
              <a:rPr sz="1000" dirty="0">
                <a:solidFill>
                  <a:srgbClr val="FFFFFF"/>
                </a:solidFill>
                <a:latin typeface="Arial"/>
                <a:cs typeface="Arial"/>
              </a:rPr>
              <a:t>|</a:t>
            </a:r>
            <a:endParaRPr sz="1000">
              <a:latin typeface="Arial"/>
              <a:cs typeface="Arial"/>
            </a:endParaRPr>
          </a:p>
        </p:txBody>
      </p:sp>
      <p:pic>
        <p:nvPicPr>
          <p:cNvPr id="13" name="Picture 12"/>
          <p:cNvPicPr>
            <a:picLocks noChangeAspect="1"/>
          </p:cNvPicPr>
          <p:nvPr/>
        </p:nvPicPr>
        <p:blipFill>
          <a:blip r:embed="rId2"/>
          <a:stretch>
            <a:fillRect/>
          </a:stretch>
        </p:blipFill>
        <p:spPr>
          <a:xfrm>
            <a:off x="-6791325" y="-5362575"/>
            <a:ext cx="22726650" cy="17583150"/>
          </a:xfrm>
          <a:prstGeom prst="rect">
            <a:avLst/>
          </a:prstGeom>
        </p:spPr>
      </p:pic>
    </p:spTree>
    <p:extLst>
      <p:ext uri="{BB962C8B-B14F-4D97-AF65-F5344CB8AC3E}">
        <p14:creationId xmlns:p14="http://schemas.microsoft.com/office/powerpoint/2010/main" val="260163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7315834" cy="452120"/>
          </a:xfrm>
          <a:prstGeom prst="rect">
            <a:avLst/>
          </a:prstGeom>
        </p:spPr>
        <p:txBody>
          <a:bodyPr vert="horz" wrap="square" lIns="0" tIns="12700" rIns="0" bIns="0" rtlCol="0">
            <a:spAutoFit/>
          </a:bodyPr>
          <a:lstStyle/>
          <a:p>
            <a:pPr marL="12700">
              <a:lnSpc>
                <a:spcPct val="100000"/>
              </a:lnSpc>
              <a:spcBef>
                <a:spcPts val="100"/>
              </a:spcBef>
            </a:pPr>
            <a:r>
              <a:rPr lang="en-US" spc="-5" dirty="0" smtClean="0"/>
              <a:t>Why You Need a Business Model Canvas?</a:t>
            </a:r>
            <a:endParaRPr spc="-5"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3</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3" name="TextBox 12"/>
          <p:cNvSpPr txBox="1"/>
          <p:nvPr/>
        </p:nvSpPr>
        <p:spPr>
          <a:xfrm>
            <a:off x="535940" y="1368794"/>
            <a:ext cx="7998460"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BMC provides a quick overview of the business model and is devoid of the unnecessary details compared to the traditional business plan. </a:t>
            </a:r>
          </a:p>
          <a:p>
            <a:pPr marL="285750" indent="-285750">
              <a:buFont typeface="Arial" panose="020B0604020202020204" pitchFamily="34" charset="0"/>
              <a:buChar char="•"/>
            </a:pPr>
            <a:r>
              <a:rPr lang="en-US" sz="2400" dirty="0"/>
              <a:t>The visual nature of the business model canvas makes it easier to refer to and understand by anyone.</a:t>
            </a:r>
          </a:p>
          <a:p>
            <a:pPr marL="285750" indent="-285750">
              <a:buFont typeface="Arial" panose="020B0604020202020204" pitchFamily="34" charset="0"/>
              <a:buChar char="•"/>
            </a:pPr>
            <a:r>
              <a:rPr lang="en-US" sz="2400" dirty="0"/>
              <a:t>It’s easier to edit and it can be easily shared with employees and stakeholders. </a:t>
            </a:r>
          </a:p>
          <a:p>
            <a:pPr marL="285750" indent="-285750">
              <a:buFont typeface="Arial" panose="020B0604020202020204" pitchFamily="34" charset="0"/>
              <a:buChar char="•"/>
            </a:pPr>
            <a:r>
              <a:rPr lang="en-US" sz="2400" dirty="0"/>
              <a:t>The business model canvas can be used by large corporations as well as startups with just a few employees.</a:t>
            </a:r>
          </a:p>
          <a:p>
            <a:pPr marL="285750" indent="-285750">
              <a:buFont typeface="Arial" panose="020B0604020202020204" pitchFamily="34" charset="0"/>
              <a:buChar char="•"/>
            </a:pPr>
            <a:r>
              <a:rPr lang="en-US" sz="2400" dirty="0"/>
              <a:t>It clarifies how different aspects of the business are related to each other. </a:t>
            </a:r>
          </a:p>
          <a:p>
            <a:pPr marL="285750" indent="-285750">
              <a:buFont typeface="Arial" panose="020B0604020202020204" pitchFamily="34" charset="0"/>
              <a:buChar char="•"/>
            </a:pPr>
            <a:r>
              <a:rPr lang="en-US" sz="2400" dirty="0"/>
              <a:t>You can use a BMC template to guide a brainstorming session on defining your business model effectively. </a:t>
            </a:r>
          </a:p>
          <a:p>
            <a:endParaRPr lang="en-MY"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6946900" cy="443711"/>
          </a:xfrm>
          <a:prstGeom prst="rect">
            <a:avLst/>
          </a:prstGeom>
        </p:spPr>
        <p:txBody>
          <a:bodyPr vert="horz" wrap="square" lIns="0" tIns="12700" rIns="0" bIns="0" rtlCol="0">
            <a:spAutoFit/>
          </a:bodyPr>
          <a:lstStyle/>
          <a:p>
            <a:r>
              <a:rPr lang="en-US" dirty="0"/>
              <a:t>How to Make a Business Model </a:t>
            </a:r>
            <a:r>
              <a:rPr lang="en-US" dirty="0" smtClean="0"/>
              <a:t>Canvas?</a:t>
            </a:r>
            <a:endParaRPr lang="en-US"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4</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90219" y="1143000"/>
            <a:ext cx="8166734" cy="5232842"/>
          </a:xfrm>
          <a:prstGeom prst="rect">
            <a:avLst/>
          </a:prstGeom>
        </p:spPr>
        <p:txBody>
          <a:bodyPr vert="horz" wrap="square" lIns="0" tIns="61594" rIns="0" bIns="0" rtlCol="0">
            <a:spAutoFit/>
          </a:bodyPr>
          <a:lstStyle/>
          <a:p>
            <a:r>
              <a:rPr lang="en-US" sz="2400" dirty="0"/>
              <a:t>There are </a:t>
            </a:r>
            <a:r>
              <a:rPr lang="en-US" sz="2400" dirty="0" smtClean="0"/>
              <a:t>9 </a:t>
            </a:r>
            <a:r>
              <a:rPr lang="en-US" sz="2400" dirty="0"/>
              <a:t>building blocks in the business model </a:t>
            </a:r>
            <a:r>
              <a:rPr lang="en-US" sz="2400" dirty="0" smtClean="0"/>
              <a:t>canvas:</a:t>
            </a:r>
          </a:p>
          <a:p>
            <a:pPr marL="457200" indent="-457200">
              <a:buFont typeface="+mj-lt"/>
              <a:buAutoNum type="arabicPeriod"/>
            </a:pPr>
            <a:r>
              <a:rPr lang="en-US" sz="2400" b="1" dirty="0">
                <a:solidFill>
                  <a:srgbClr val="0070C0"/>
                </a:solidFill>
              </a:rPr>
              <a:t>C</a:t>
            </a:r>
            <a:r>
              <a:rPr lang="en-US" sz="2400" b="1" dirty="0" smtClean="0">
                <a:solidFill>
                  <a:srgbClr val="0070C0"/>
                </a:solidFill>
              </a:rPr>
              <a:t>ustomer </a:t>
            </a:r>
            <a:r>
              <a:rPr lang="en-US" sz="2400" b="1" dirty="0">
                <a:solidFill>
                  <a:srgbClr val="0070C0"/>
                </a:solidFill>
              </a:rPr>
              <a:t>value proposition, </a:t>
            </a:r>
            <a:endParaRPr lang="en-US" sz="2400" b="1" dirty="0" smtClean="0">
              <a:solidFill>
                <a:srgbClr val="0070C0"/>
              </a:solidFill>
            </a:endParaRPr>
          </a:p>
          <a:p>
            <a:pPr marL="457200" indent="-457200">
              <a:buFont typeface="+mj-lt"/>
              <a:buAutoNum type="arabicPeriod"/>
            </a:pPr>
            <a:r>
              <a:rPr lang="en-US" sz="2400" b="1" dirty="0" smtClean="0">
                <a:solidFill>
                  <a:srgbClr val="0070C0"/>
                </a:solidFill>
              </a:rPr>
              <a:t>Customer </a:t>
            </a:r>
            <a:r>
              <a:rPr lang="en-US" sz="2400" b="1" dirty="0">
                <a:solidFill>
                  <a:srgbClr val="0070C0"/>
                </a:solidFill>
              </a:rPr>
              <a:t>segments, </a:t>
            </a:r>
            <a:endParaRPr lang="en-US" sz="2400" b="1" dirty="0" smtClean="0">
              <a:solidFill>
                <a:srgbClr val="0070C0"/>
              </a:solidFill>
            </a:endParaRPr>
          </a:p>
          <a:p>
            <a:pPr marL="457200" indent="-457200">
              <a:buFont typeface="+mj-lt"/>
              <a:buAutoNum type="arabicPeriod"/>
            </a:pPr>
            <a:r>
              <a:rPr lang="en-US" sz="2400" b="1" dirty="0" smtClean="0">
                <a:solidFill>
                  <a:srgbClr val="0070C0"/>
                </a:solidFill>
              </a:rPr>
              <a:t>Channels</a:t>
            </a:r>
            <a:r>
              <a:rPr lang="en-US" sz="2400" b="1" dirty="0">
                <a:solidFill>
                  <a:srgbClr val="0070C0"/>
                </a:solidFill>
              </a:rPr>
              <a:t>, </a:t>
            </a:r>
            <a:endParaRPr lang="en-US" sz="2400" b="1" dirty="0" smtClean="0">
              <a:solidFill>
                <a:srgbClr val="0070C0"/>
              </a:solidFill>
            </a:endParaRPr>
          </a:p>
          <a:p>
            <a:pPr marL="457200" indent="-457200">
              <a:buFont typeface="+mj-lt"/>
              <a:buAutoNum type="arabicPeriod"/>
            </a:pPr>
            <a:r>
              <a:rPr lang="en-US" sz="2400" b="1" dirty="0" smtClean="0">
                <a:solidFill>
                  <a:srgbClr val="0070C0"/>
                </a:solidFill>
              </a:rPr>
              <a:t>Customer </a:t>
            </a:r>
            <a:r>
              <a:rPr lang="en-US" sz="2400" b="1" dirty="0">
                <a:solidFill>
                  <a:srgbClr val="0070C0"/>
                </a:solidFill>
              </a:rPr>
              <a:t>relationships, </a:t>
            </a:r>
            <a:endParaRPr lang="en-US" sz="2400" b="1" dirty="0" smtClean="0">
              <a:solidFill>
                <a:srgbClr val="0070C0"/>
              </a:solidFill>
            </a:endParaRPr>
          </a:p>
          <a:p>
            <a:pPr marL="457200" indent="-457200">
              <a:buFont typeface="+mj-lt"/>
              <a:buAutoNum type="arabicPeriod"/>
            </a:pPr>
            <a:r>
              <a:rPr lang="en-US" sz="2400" b="1" dirty="0" smtClean="0">
                <a:solidFill>
                  <a:srgbClr val="0070C0"/>
                </a:solidFill>
              </a:rPr>
              <a:t>Revenue </a:t>
            </a:r>
            <a:r>
              <a:rPr lang="en-US" sz="2400" b="1" dirty="0">
                <a:solidFill>
                  <a:srgbClr val="0070C0"/>
                </a:solidFill>
              </a:rPr>
              <a:t>streams, </a:t>
            </a:r>
            <a:endParaRPr lang="en-US" sz="2400" b="1" dirty="0" smtClean="0">
              <a:solidFill>
                <a:srgbClr val="0070C0"/>
              </a:solidFill>
            </a:endParaRPr>
          </a:p>
          <a:p>
            <a:pPr marL="457200" indent="-457200">
              <a:buFont typeface="+mj-lt"/>
              <a:buAutoNum type="arabicPeriod"/>
            </a:pPr>
            <a:r>
              <a:rPr lang="en-US" sz="2400" b="1" dirty="0" smtClean="0">
                <a:solidFill>
                  <a:srgbClr val="0070C0"/>
                </a:solidFill>
              </a:rPr>
              <a:t>Key </a:t>
            </a:r>
            <a:r>
              <a:rPr lang="en-US" sz="2400" b="1" dirty="0">
                <a:solidFill>
                  <a:srgbClr val="0070C0"/>
                </a:solidFill>
              </a:rPr>
              <a:t>resources, </a:t>
            </a:r>
            <a:endParaRPr lang="en-US" sz="2400" b="1" dirty="0" smtClean="0">
              <a:solidFill>
                <a:srgbClr val="0070C0"/>
              </a:solidFill>
            </a:endParaRPr>
          </a:p>
          <a:p>
            <a:pPr marL="457200" indent="-457200">
              <a:buFont typeface="+mj-lt"/>
              <a:buAutoNum type="arabicPeriod"/>
            </a:pPr>
            <a:r>
              <a:rPr lang="en-US" sz="2400" b="1" dirty="0" smtClean="0">
                <a:solidFill>
                  <a:srgbClr val="0070C0"/>
                </a:solidFill>
              </a:rPr>
              <a:t>Key </a:t>
            </a:r>
            <a:r>
              <a:rPr lang="en-US" sz="2400" b="1" dirty="0">
                <a:solidFill>
                  <a:srgbClr val="0070C0"/>
                </a:solidFill>
              </a:rPr>
              <a:t>partners, </a:t>
            </a:r>
            <a:endParaRPr lang="en-US" sz="2400" b="1" dirty="0" smtClean="0">
              <a:solidFill>
                <a:srgbClr val="0070C0"/>
              </a:solidFill>
            </a:endParaRPr>
          </a:p>
          <a:p>
            <a:pPr marL="457200" indent="-457200">
              <a:buFont typeface="+mj-lt"/>
              <a:buAutoNum type="arabicPeriod"/>
            </a:pPr>
            <a:r>
              <a:rPr lang="en-US" sz="2400" b="1" dirty="0" smtClean="0">
                <a:solidFill>
                  <a:srgbClr val="0070C0"/>
                </a:solidFill>
              </a:rPr>
              <a:t>Key activities,</a:t>
            </a:r>
          </a:p>
          <a:p>
            <a:pPr marL="457200" indent="-457200">
              <a:buFont typeface="+mj-lt"/>
              <a:buAutoNum type="arabicPeriod"/>
            </a:pPr>
            <a:r>
              <a:rPr lang="en-US" sz="2400" b="1" dirty="0" smtClean="0">
                <a:solidFill>
                  <a:srgbClr val="0070C0"/>
                </a:solidFill>
              </a:rPr>
              <a:t>Cost </a:t>
            </a:r>
            <a:r>
              <a:rPr lang="en-US" sz="2400" b="1" dirty="0">
                <a:solidFill>
                  <a:srgbClr val="0070C0"/>
                </a:solidFill>
              </a:rPr>
              <a:t>structure.</a:t>
            </a:r>
            <a:r>
              <a:rPr lang="en-US" sz="2400" dirty="0"/>
              <a:t> </a:t>
            </a:r>
            <a:endParaRPr lang="en-US" sz="2400" dirty="0" smtClean="0"/>
          </a:p>
          <a:p>
            <a:r>
              <a:rPr lang="en-US" sz="2400" dirty="0" smtClean="0"/>
              <a:t>When </a:t>
            </a:r>
            <a:r>
              <a:rPr lang="en-US" sz="2400" dirty="0"/>
              <a:t>filling out a business model canvas, you will brainstorm and conduct research on each of these elements. The data you collect can be placed in each relevant section of the canvas. So have a business model canvas ready when you start the exercise.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381000"/>
            <a:ext cx="4127500" cy="443711"/>
          </a:xfrm>
          <a:prstGeom prst="rect">
            <a:avLst/>
          </a:prstGeom>
        </p:spPr>
        <p:txBody>
          <a:bodyPr vert="horz" wrap="square" lIns="0" tIns="12700" rIns="0" bIns="0" rtlCol="0">
            <a:spAutoFit/>
          </a:bodyPr>
          <a:lstStyle/>
          <a:p>
            <a:pPr marL="12700">
              <a:lnSpc>
                <a:spcPct val="100000"/>
              </a:lnSpc>
              <a:spcBef>
                <a:spcPts val="100"/>
              </a:spcBef>
            </a:pPr>
            <a:r>
              <a:rPr lang="en-US" spc="-5" dirty="0" smtClean="0"/>
              <a:t>Business Model Canvas</a:t>
            </a:r>
            <a:endParaRPr spc="-5" dirty="0"/>
          </a:p>
        </p:txBody>
      </p:sp>
      <p:sp>
        <p:nvSpPr>
          <p:cNvPr id="36" name="object 3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5</a:t>
            </a:fld>
            <a:endParaRPr dirty="0"/>
          </a:p>
        </p:txBody>
      </p:sp>
      <p:sp>
        <p:nvSpPr>
          <p:cNvPr id="37" name="object 37"/>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pic>
        <p:nvPicPr>
          <p:cNvPr id="38" name="Picture 37"/>
          <p:cNvPicPr>
            <a:picLocks noChangeAspect="1"/>
          </p:cNvPicPr>
          <p:nvPr/>
        </p:nvPicPr>
        <p:blipFill>
          <a:blip r:embed="rId2"/>
          <a:stretch>
            <a:fillRect/>
          </a:stretch>
        </p:blipFill>
        <p:spPr>
          <a:xfrm>
            <a:off x="182100" y="876633"/>
            <a:ext cx="8809500" cy="589288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7000875" cy="452120"/>
          </a:xfrm>
          <a:prstGeom prst="rect">
            <a:avLst/>
          </a:prstGeom>
        </p:spPr>
        <p:txBody>
          <a:bodyPr vert="horz" wrap="square" lIns="0" tIns="12700" rIns="0" bIns="0" rtlCol="0">
            <a:spAutoFit/>
          </a:bodyPr>
          <a:lstStyle/>
          <a:p>
            <a:pPr marL="12700">
              <a:lnSpc>
                <a:spcPct val="100000"/>
              </a:lnSpc>
              <a:spcBef>
                <a:spcPts val="100"/>
              </a:spcBef>
            </a:pPr>
            <a:r>
              <a:rPr spc="-5" dirty="0"/>
              <a:t>The </a:t>
            </a:r>
            <a:r>
              <a:rPr lang="en-US" spc="-5" dirty="0" smtClean="0"/>
              <a:t>Business Model Canvas</a:t>
            </a:r>
            <a:endParaRPr spc="-5"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6</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995"/>
            <a:ext cx="9144000" cy="545603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4279900" cy="443711"/>
          </a:xfrm>
          <a:prstGeom prst="rect">
            <a:avLst/>
          </a:prstGeom>
        </p:spPr>
        <p:txBody>
          <a:bodyPr vert="horz" wrap="square" lIns="0" tIns="12700" rIns="0" bIns="0" rtlCol="0">
            <a:spAutoFit/>
          </a:bodyPr>
          <a:lstStyle/>
          <a:p>
            <a:pPr marL="12700">
              <a:lnSpc>
                <a:spcPct val="100000"/>
              </a:lnSpc>
              <a:spcBef>
                <a:spcPts val="100"/>
              </a:spcBef>
            </a:pPr>
            <a:r>
              <a:rPr lang="en-US" spc="-5" dirty="0" smtClean="0"/>
              <a:t>Customer Segmentation</a:t>
            </a:r>
            <a:endParaRPr spc="-5"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7</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90219" y="1414779"/>
            <a:ext cx="8169909" cy="4444807"/>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400" dirty="0"/>
              <a:t>These are the groups of people or companies that you are trying to target and sell your product or service to.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Segmenting your customers based on similarities such as geographical area, gender, age, behaviors, interests, etc. gives you the opportunity to better serve their needs, specifically by customizing the solution you are providing them.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After a thorough analysis of your customer segments, you can determine who you should serve and ignore. Then </a:t>
            </a:r>
            <a:r>
              <a:rPr lang="en-US" sz="2400" dirty="0">
                <a:hlinkClick r:id="rId2"/>
              </a:rPr>
              <a:t>create customer personas</a:t>
            </a:r>
            <a:r>
              <a:rPr lang="en-US" sz="2400" dirty="0"/>
              <a:t> for each of the selected customer segments.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8</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390670" y="465842"/>
            <a:ext cx="8044181" cy="5934958"/>
          </a:xfrm>
          <a:prstGeom prst="rect">
            <a:avLst/>
          </a:prstGeom>
        </p:spPr>
        <p:txBody>
          <a:bodyPr vert="horz" wrap="square" lIns="0" tIns="86360" rIns="0" bIns="0" rtlCol="0">
            <a:spAutoFit/>
          </a:bodyPr>
          <a:lstStyle/>
          <a:p>
            <a:r>
              <a:rPr lang="en-US" sz="2000" dirty="0"/>
              <a:t>There are different customer segments a business model can target and they are; </a:t>
            </a:r>
          </a:p>
          <a:p>
            <a:r>
              <a:rPr lang="en-US" sz="2000" b="1" dirty="0"/>
              <a:t>Mass market:</a:t>
            </a:r>
            <a:r>
              <a:rPr lang="en-US" sz="2000" dirty="0"/>
              <a:t> A business model that focuses on mass markets doesn’t group its customers into segments. Instead, it focuses on the general population or a large group of people with similar needs. For example, a product like a phone.  </a:t>
            </a:r>
          </a:p>
          <a:p>
            <a:r>
              <a:rPr lang="en-US" sz="2000" b="1" dirty="0"/>
              <a:t>Niche market:</a:t>
            </a:r>
            <a:r>
              <a:rPr lang="en-US" sz="2000" dirty="0"/>
              <a:t> Here the focus is centered on a specific group of people with unique needs and traits. Here the value propositions, distribution channels, and customer relationships should be customized to meet their specific requirements. An example would be buyers of sports shoes. </a:t>
            </a:r>
          </a:p>
          <a:p>
            <a:r>
              <a:rPr lang="en-US" sz="2000" b="1" dirty="0"/>
              <a:t>Segmented:</a:t>
            </a:r>
            <a:r>
              <a:rPr lang="en-US" sz="2000" dirty="0"/>
              <a:t> Based on slightly different needs, there could be different groups within the main customer segment. Accordingly, you can create different value propositions, distribution channels, etc. to meet the different needs of these segments.   </a:t>
            </a:r>
          </a:p>
          <a:p>
            <a:r>
              <a:rPr lang="en-US" sz="2000" b="1" dirty="0"/>
              <a:t>Diversified:</a:t>
            </a:r>
            <a:r>
              <a:rPr lang="en-US" sz="2000" dirty="0"/>
              <a:t> A diversified market segment includes customers with very different needs. </a:t>
            </a:r>
          </a:p>
          <a:p>
            <a:r>
              <a:rPr lang="en-US" sz="2000" b="1" dirty="0"/>
              <a:t>Multi-sided markets:</a:t>
            </a:r>
            <a:r>
              <a:rPr lang="en-US" sz="2000" dirty="0"/>
              <a:t> this includes interdependent customer segments. For example, a credit card company caters to both their credit card holders as well as merchants who accept those cards.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7202" y="109219"/>
            <a:ext cx="3246755" cy="228268"/>
          </a:xfrm>
          <a:prstGeom prst="rect">
            <a:avLst/>
          </a:prstGeom>
        </p:spPr>
        <p:txBody>
          <a:bodyPr vert="horz" wrap="square" lIns="0" tIns="12700" rIns="0" bIns="0" rtlCol="0">
            <a:spAutoFit/>
          </a:bodyPr>
          <a:lstStyle/>
          <a:p>
            <a:pPr marL="12700">
              <a:lnSpc>
                <a:spcPct val="100000"/>
              </a:lnSpc>
              <a:spcBef>
                <a:spcPts val="100"/>
              </a:spcBef>
            </a:pPr>
            <a:r>
              <a:rPr sz="1400" b="1" dirty="0" smtClean="0">
                <a:solidFill>
                  <a:srgbClr val="FFFFFF"/>
                </a:solidFill>
                <a:latin typeface="Arial"/>
                <a:cs typeface="Arial"/>
              </a:rPr>
              <a:t>UECS33</a:t>
            </a:r>
            <a:r>
              <a:rPr lang="en-US" sz="1400" b="1" dirty="0" smtClean="0">
                <a:solidFill>
                  <a:srgbClr val="FFFFFF"/>
                </a:solidFill>
                <a:latin typeface="Arial"/>
                <a:cs typeface="Arial"/>
              </a:rPr>
              <a:t>9</a:t>
            </a:r>
            <a:r>
              <a:rPr sz="1400" b="1" dirty="0" smtClean="0">
                <a:solidFill>
                  <a:srgbClr val="FFFFFF"/>
                </a:solidFill>
                <a:latin typeface="Arial"/>
                <a:cs typeface="Arial"/>
              </a:rPr>
              <a:t>3 </a:t>
            </a:r>
            <a:r>
              <a:rPr sz="1400" b="1" spc="-5" dirty="0">
                <a:solidFill>
                  <a:srgbClr val="FFFFFF"/>
                </a:solidFill>
                <a:latin typeface="Arial"/>
                <a:cs typeface="Arial"/>
              </a:rPr>
              <a:t>Software</a:t>
            </a:r>
            <a:r>
              <a:rPr sz="1400" b="1" spc="-15" dirty="0">
                <a:solidFill>
                  <a:srgbClr val="FFFFFF"/>
                </a:solidFill>
                <a:latin typeface="Arial"/>
                <a:cs typeface="Arial"/>
              </a:rPr>
              <a:t> </a:t>
            </a:r>
            <a:r>
              <a:rPr sz="1400" b="1" spc="-5" dirty="0">
                <a:solidFill>
                  <a:srgbClr val="FFFFFF"/>
                </a:solidFill>
                <a:latin typeface="Arial"/>
                <a:cs typeface="Arial"/>
              </a:rPr>
              <a:t>Entrepreneurship</a:t>
            </a:r>
            <a:endParaRPr sz="1400" dirty="0">
              <a:latin typeface="Arial"/>
              <a:cs typeface="Arial"/>
            </a:endParaRPr>
          </a:p>
        </p:txBody>
      </p:sp>
      <p:grpSp>
        <p:nvGrpSpPr>
          <p:cNvPr id="3" name="object 3"/>
          <p:cNvGrpSpPr/>
          <p:nvPr/>
        </p:nvGrpSpPr>
        <p:grpSpPr>
          <a:xfrm>
            <a:off x="0" y="76200"/>
            <a:ext cx="9144000" cy="307975"/>
            <a:chOff x="0" y="76200"/>
            <a:chExt cx="9144000" cy="307975"/>
          </a:xfrm>
        </p:grpSpPr>
        <p:sp>
          <p:nvSpPr>
            <p:cNvPr id="4" name="object 4"/>
            <p:cNvSpPr/>
            <p:nvPr/>
          </p:nvSpPr>
          <p:spPr>
            <a:xfrm>
              <a:off x="380999" y="76200"/>
              <a:ext cx="0" cy="228600"/>
            </a:xfrm>
            <a:custGeom>
              <a:avLst/>
              <a:gdLst/>
              <a:ahLst/>
              <a:cxnLst/>
              <a:rect l="l" t="t" r="r" b="b"/>
              <a:pathLst>
                <a:path h="228600">
                  <a:moveTo>
                    <a:pt x="0" y="228600"/>
                  </a:moveTo>
                  <a:lnTo>
                    <a:pt x="0" y="0"/>
                  </a:lnTo>
                </a:path>
              </a:pathLst>
            </a:custGeom>
            <a:ln w="9524">
              <a:solidFill>
                <a:srgbClr val="FFFFFF"/>
              </a:solidFill>
            </a:ln>
          </p:spPr>
          <p:txBody>
            <a:bodyPr wrap="square" lIns="0" tIns="0" rIns="0" bIns="0" rtlCol="0"/>
            <a:lstStyle/>
            <a:p>
              <a:endParaRPr/>
            </a:p>
          </p:txBody>
        </p:sp>
        <p:sp>
          <p:nvSpPr>
            <p:cNvPr id="5" name="object 5"/>
            <p:cNvSpPr/>
            <p:nvPr/>
          </p:nvSpPr>
          <p:spPr>
            <a:xfrm>
              <a:off x="0" y="381000"/>
              <a:ext cx="9144000" cy="0"/>
            </a:xfrm>
            <a:custGeom>
              <a:avLst/>
              <a:gdLst/>
              <a:ahLst/>
              <a:cxnLst/>
              <a:rect l="l" t="t" r="r" b="b"/>
              <a:pathLst>
                <a:path w="9144000">
                  <a:moveTo>
                    <a:pt x="0" y="0"/>
                  </a:moveTo>
                  <a:lnTo>
                    <a:pt x="9143993" y="1"/>
                  </a:lnTo>
                </a:path>
              </a:pathLst>
            </a:custGeom>
            <a:ln w="6349">
              <a:solidFill>
                <a:srgbClr val="8B9FFC"/>
              </a:solidFill>
            </a:ln>
          </p:spPr>
          <p:txBody>
            <a:bodyPr wrap="square" lIns="0" tIns="0" rIns="0" bIns="0" rtlCol="0"/>
            <a:lstStyle/>
            <a:p>
              <a:endParaRPr/>
            </a:p>
          </p:txBody>
        </p:sp>
      </p:grpSp>
      <p:sp>
        <p:nvSpPr>
          <p:cNvPr id="6" name="object 6"/>
          <p:cNvSpPr/>
          <p:nvPr/>
        </p:nvSpPr>
        <p:spPr>
          <a:xfrm>
            <a:off x="380999" y="6553200"/>
            <a:ext cx="0" cy="228600"/>
          </a:xfrm>
          <a:custGeom>
            <a:avLst/>
            <a:gdLst/>
            <a:ahLst/>
            <a:cxnLst/>
            <a:rect l="l" t="t" r="r" b="b"/>
            <a:pathLst>
              <a:path h="228600">
                <a:moveTo>
                  <a:pt x="0" y="228599"/>
                </a:moveTo>
                <a:lnTo>
                  <a:pt x="0" y="0"/>
                </a:lnTo>
              </a:path>
            </a:pathLst>
          </a:custGeom>
          <a:ln w="9524">
            <a:solidFill>
              <a:srgbClr val="FFFFFF"/>
            </a:solidFill>
          </a:ln>
        </p:spPr>
        <p:txBody>
          <a:bodyPr wrap="square" lIns="0" tIns="0" rIns="0" bIns="0" rtlCol="0"/>
          <a:lstStyle/>
          <a:p>
            <a:endParaRPr/>
          </a:p>
        </p:txBody>
      </p:sp>
      <p:sp>
        <p:nvSpPr>
          <p:cNvPr id="7" name="object 7"/>
          <p:cNvSpPr/>
          <p:nvPr/>
        </p:nvSpPr>
        <p:spPr>
          <a:xfrm>
            <a:off x="0" y="6477000"/>
            <a:ext cx="9144000" cy="0"/>
          </a:xfrm>
          <a:custGeom>
            <a:avLst/>
            <a:gdLst/>
            <a:ahLst/>
            <a:cxnLst/>
            <a:rect l="l" t="t" r="r" b="b"/>
            <a:pathLst>
              <a:path w="9144000">
                <a:moveTo>
                  <a:pt x="0" y="0"/>
                </a:moveTo>
                <a:lnTo>
                  <a:pt x="9143993" y="0"/>
                </a:lnTo>
              </a:path>
            </a:pathLst>
          </a:custGeom>
          <a:ln w="6349">
            <a:solidFill>
              <a:srgbClr val="8B9FFC"/>
            </a:solidFill>
          </a:ln>
        </p:spPr>
        <p:txBody>
          <a:bodyPr wrap="square" lIns="0" tIns="0" rIns="0" bIns="0" rtlCol="0"/>
          <a:lstStyle/>
          <a:p>
            <a:endParaRPr/>
          </a:p>
        </p:txBody>
      </p:sp>
      <p:sp>
        <p:nvSpPr>
          <p:cNvPr id="8" name="object 8"/>
          <p:cNvSpPr/>
          <p:nvPr/>
        </p:nvSpPr>
        <p:spPr>
          <a:xfrm>
            <a:off x="457200" y="1142999"/>
            <a:ext cx="8229600" cy="0"/>
          </a:xfrm>
          <a:custGeom>
            <a:avLst/>
            <a:gdLst/>
            <a:ahLst/>
            <a:cxnLst/>
            <a:rect l="l" t="t" r="r" b="b"/>
            <a:pathLst>
              <a:path w="8229600">
                <a:moveTo>
                  <a:pt x="0" y="0"/>
                </a:moveTo>
                <a:lnTo>
                  <a:pt x="8229594" y="1"/>
                </a:lnTo>
              </a:path>
            </a:pathLst>
          </a:custGeom>
          <a:ln w="9524">
            <a:solidFill>
              <a:srgbClr val="000000"/>
            </a:solidFill>
          </a:ln>
        </p:spPr>
        <p:txBody>
          <a:bodyPr wrap="square" lIns="0" tIns="0" rIns="0" bIns="0" rtlCol="0"/>
          <a:lstStyle/>
          <a:p>
            <a:endParaRPr/>
          </a:p>
        </p:txBody>
      </p:sp>
      <p:sp>
        <p:nvSpPr>
          <p:cNvPr id="9" name="object 9"/>
          <p:cNvSpPr txBox="1">
            <a:spLocks noGrp="1"/>
          </p:cNvSpPr>
          <p:nvPr>
            <p:ph type="title"/>
          </p:nvPr>
        </p:nvSpPr>
        <p:spPr>
          <a:xfrm>
            <a:off x="444500" y="657859"/>
            <a:ext cx="4127500" cy="443711"/>
          </a:xfrm>
          <a:prstGeom prst="rect">
            <a:avLst/>
          </a:prstGeom>
        </p:spPr>
        <p:txBody>
          <a:bodyPr vert="horz" wrap="square" lIns="0" tIns="12700" rIns="0" bIns="0" rtlCol="0">
            <a:spAutoFit/>
          </a:bodyPr>
          <a:lstStyle/>
          <a:p>
            <a:r>
              <a:rPr lang="en-MY" dirty="0"/>
              <a:t>Customer relationships </a:t>
            </a:r>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9</a:t>
            </a:fld>
            <a:endParaRPr dirty="0"/>
          </a:p>
        </p:txBody>
      </p:sp>
      <p:sp>
        <p:nvSpPr>
          <p:cNvPr id="12" name="object 12"/>
          <p:cNvSpPr txBox="1"/>
          <p:nvPr/>
        </p:nvSpPr>
        <p:spPr>
          <a:xfrm>
            <a:off x="535940" y="6601879"/>
            <a:ext cx="1460500" cy="167640"/>
          </a:xfrm>
          <a:prstGeom prst="rect">
            <a:avLst/>
          </a:prstGeom>
        </p:spPr>
        <p:txBody>
          <a:bodyPr vert="horz" wrap="square" lIns="0" tIns="635" rIns="0" bIns="0" rtlCol="0">
            <a:spAutoFit/>
          </a:bodyPr>
          <a:lstStyle/>
          <a:p>
            <a:pPr marL="12700">
              <a:lnSpc>
                <a:spcPct val="100000"/>
              </a:lnSpc>
              <a:spcBef>
                <a:spcPts val="5"/>
              </a:spcBef>
            </a:pPr>
            <a:r>
              <a:rPr sz="1000" spc="-20" dirty="0">
                <a:solidFill>
                  <a:srgbClr val="FFFFFF"/>
                </a:solidFill>
                <a:latin typeface="Arial"/>
                <a:cs typeface="Arial"/>
              </a:rPr>
              <a:t>UTAR </a:t>
            </a:r>
            <a:r>
              <a:rPr sz="1000" dirty="0">
                <a:solidFill>
                  <a:srgbClr val="FFFFFF"/>
                </a:solidFill>
                <a:latin typeface="Arial"/>
                <a:cs typeface="Arial"/>
              </a:rPr>
              <a:t>- LKC FES</a:t>
            </a:r>
            <a:r>
              <a:rPr sz="1000" spc="-70" dirty="0">
                <a:solidFill>
                  <a:srgbClr val="FFFFFF"/>
                </a:solidFill>
                <a:latin typeface="Arial"/>
                <a:cs typeface="Arial"/>
              </a:rPr>
              <a:t> </a:t>
            </a:r>
            <a:r>
              <a:rPr sz="1000" dirty="0">
                <a:solidFill>
                  <a:srgbClr val="FFFFFF"/>
                </a:solidFill>
                <a:latin typeface="Arial"/>
                <a:cs typeface="Arial"/>
              </a:rPr>
              <a:t>DIECS|</a:t>
            </a:r>
            <a:endParaRPr sz="1000">
              <a:latin typeface="Arial"/>
              <a:cs typeface="Arial"/>
            </a:endParaRPr>
          </a:p>
        </p:txBody>
      </p:sp>
      <p:sp>
        <p:nvSpPr>
          <p:cNvPr id="10" name="object 10"/>
          <p:cNvSpPr txBox="1"/>
          <p:nvPr/>
        </p:nvSpPr>
        <p:spPr>
          <a:xfrm>
            <a:off x="490219" y="1066800"/>
            <a:ext cx="8169909" cy="5448286"/>
          </a:xfrm>
          <a:prstGeom prst="rect">
            <a:avLst/>
          </a:prstGeom>
        </p:spPr>
        <p:txBody>
          <a:bodyPr vert="horz" wrap="square" lIns="0" tIns="635" rIns="0" bIns="0" rtlCol="0">
            <a:spAutoFit/>
          </a:bodyPr>
          <a:lstStyle/>
          <a:p>
            <a:r>
              <a:rPr lang="en-US" sz="2400" dirty="0" smtClean="0"/>
              <a:t>There </a:t>
            </a:r>
            <a:r>
              <a:rPr lang="en-US" sz="2400" dirty="0"/>
              <a:t>are several types of customer relationships</a:t>
            </a:r>
          </a:p>
          <a:p>
            <a:pPr marL="342900" indent="-342900">
              <a:buFont typeface="Arial" panose="020B0604020202020204" pitchFamily="34" charset="0"/>
              <a:buChar char="•"/>
            </a:pPr>
            <a:r>
              <a:rPr lang="en-US" sz="2200" b="1" dirty="0"/>
              <a:t>Personal assistance:</a:t>
            </a:r>
            <a:r>
              <a:rPr lang="en-US" sz="2200" dirty="0"/>
              <a:t> you interact with the customer in person or by email, through phone call or other means.</a:t>
            </a:r>
          </a:p>
          <a:p>
            <a:pPr marL="342900" indent="-342900">
              <a:buFont typeface="Arial" panose="020B0604020202020204" pitchFamily="34" charset="0"/>
              <a:buChar char="•"/>
            </a:pPr>
            <a:r>
              <a:rPr lang="en-US" sz="2200" b="1" dirty="0"/>
              <a:t>Dedicated personal assistance: </a:t>
            </a:r>
            <a:r>
              <a:rPr lang="en-US" sz="2200" dirty="0"/>
              <a:t>you assign a dedicated customer representative to an individual customer.  </a:t>
            </a:r>
          </a:p>
          <a:p>
            <a:pPr marL="342900" indent="-342900">
              <a:buFont typeface="Arial" panose="020B0604020202020204" pitchFamily="34" charset="0"/>
              <a:buChar char="•"/>
            </a:pPr>
            <a:r>
              <a:rPr lang="en-US" sz="2200" b="1" dirty="0"/>
              <a:t>Self-service:</a:t>
            </a:r>
            <a:r>
              <a:rPr lang="en-US" sz="2200" dirty="0"/>
              <a:t> here you maintain no relationship with the customer, but provides what the customer needs to help themselves.</a:t>
            </a:r>
          </a:p>
          <a:p>
            <a:pPr marL="342900" indent="-342900">
              <a:buFont typeface="Arial" panose="020B0604020202020204" pitchFamily="34" charset="0"/>
              <a:buChar char="•"/>
            </a:pPr>
            <a:r>
              <a:rPr lang="en-US" sz="2200" b="1" dirty="0"/>
              <a:t>Automated services:</a:t>
            </a:r>
            <a:r>
              <a:rPr lang="en-US" sz="2200" dirty="0"/>
              <a:t> this includes automated processes or machinery that helps customers perform services themselves.</a:t>
            </a:r>
          </a:p>
          <a:p>
            <a:pPr marL="342900" indent="-342900">
              <a:buFont typeface="Arial" panose="020B0604020202020204" pitchFamily="34" charset="0"/>
              <a:buChar char="•"/>
            </a:pPr>
            <a:r>
              <a:rPr lang="en-US" sz="2200" b="1" dirty="0"/>
              <a:t>Communities:</a:t>
            </a:r>
            <a:r>
              <a:rPr lang="en-US" sz="2200" dirty="0"/>
              <a:t> these include online communities where customers can help each other solve their own problems with regard to the product or service. </a:t>
            </a:r>
          </a:p>
          <a:p>
            <a:pPr marL="342900" indent="-342900">
              <a:buFont typeface="Arial" panose="020B0604020202020204" pitchFamily="34" charset="0"/>
              <a:buChar char="•"/>
            </a:pPr>
            <a:r>
              <a:rPr lang="en-US" sz="2200" b="1" dirty="0"/>
              <a:t>Co-creation: </a:t>
            </a:r>
            <a:r>
              <a:rPr lang="en-US" sz="2200" dirty="0"/>
              <a:t>here the company allows the customer to get involved in the designing or development of the product. For example, YouTube has given its users the opportunity to create content for its audience.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TotalTime>
  <Words>1099</Words>
  <Application>Microsoft Office PowerPoint</Application>
  <PresentationFormat>On-screen Show (4:3)</PresentationFormat>
  <Paragraphs>177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Office Theme</vt:lpstr>
      <vt:lpstr>PowerPoint Presentation</vt:lpstr>
      <vt:lpstr>What is Business Model Canvas?</vt:lpstr>
      <vt:lpstr>Why You Need a Business Model Canvas?</vt:lpstr>
      <vt:lpstr>How to Make a Business Model Canvas?</vt:lpstr>
      <vt:lpstr>Business Model Canvas</vt:lpstr>
      <vt:lpstr>The Business Model Canvas</vt:lpstr>
      <vt:lpstr>Customer Segmentation</vt:lpstr>
      <vt:lpstr>PowerPoint Presentation</vt:lpstr>
      <vt:lpstr>Customer relationships </vt:lpstr>
      <vt:lpstr>PowerPoint Presentation</vt:lpstr>
      <vt:lpstr>Channels</vt:lpstr>
      <vt:lpstr>Revenue streams</vt:lpstr>
      <vt:lpstr>PowerPoint Presentation</vt:lpstr>
      <vt:lpstr>Key Activities</vt:lpstr>
      <vt:lpstr>Key Resources</vt:lpstr>
      <vt:lpstr>Key Partners</vt:lpstr>
      <vt:lpstr>Cost structure</vt:lpstr>
      <vt:lpstr>Value propositions</vt:lpstr>
      <vt:lpstr>PowerPoint Presentation</vt:lpstr>
      <vt:lpstr>Summary</vt:lpstr>
      <vt:lpstr>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wongcc</dc:creator>
  <cp:lastModifiedBy>wongcc</cp:lastModifiedBy>
  <cp:revision>17</cp:revision>
  <dcterms:created xsi:type="dcterms:W3CDTF">2020-12-14T06:23:38Z</dcterms:created>
  <dcterms:modified xsi:type="dcterms:W3CDTF">2021-01-17T09:37:36Z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2020-12-14T00:00:00Z</vt:filetime>
  </property>
</Properties>
</file>