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72" r:id="rId3"/>
    <p:sldId id="375" r:id="rId4"/>
    <p:sldId id="373" r:id="rId5"/>
    <p:sldId id="380" r:id="rId6"/>
    <p:sldId id="479" r:id="rId7"/>
    <p:sldId id="381" r:id="rId9"/>
    <p:sldId id="382" r:id="rId10"/>
    <p:sldId id="383" r:id="rId11"/>
    <p:sldId id="385" r:id="rId12"/>
    <p:sldId id="431" r:id="rId13"/>
    <p:sldId id="435" r:id="rId14"/>
    <p:sldId id="439" r:id="rId15"/>
    <p:sldId id="523" r:id="rId16"/>
    <p:sldId id="387" r:id="rId17"/>
    <p:sldId id="481" r:id="rId18"/>
    <p:sldId id="524" r:id="rId19"/>
    <p:sldId id="442" r:id="rId20"/>
    <p:sldId id="437" r:id="rId21"/>
    <p:sldId id="527" r:id="rId22"/>
    <p:sldId id="528" r:id="rId23"/>
    <p:sldId id="436" r:id="rId24"/>
    <p:sldId id="526" r:id="rId25"/>
    <p:sldId id="432" r:id="rId26"/>
    <p:sldId id="388" r:id="rId27"/>
    <p:sldId id="433" r:id="rId28"/>
    <p:sldId id="562" r:id="rId29"/>
    <p:sldId id="441" r:id="rId30"/>
    <p:sldId id="564"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591" r:id="rId45"/>
    <p:sldId id="590" r:id="rId46"/>
    <p:sldId id="406" r:id="rId47"/>
    <p:sldId id="434" r:id="rId48"/>
    <p:sldId id="529" r:id="rId49"/>
    <p:sldId id="592" r:id="rId50"/>
    <p:sldId id="408" r:id="rId51"/>
    <p:sldId id="47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070E3-9D35-468C-BA01-18441EBFF8C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98D8D-1AC9-497D-AB3B-4E3C144894F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https://business.linkedin.com/talent-solutions/blog/trends-and-research/2018/the-most-in-demand-hard-and-soft-skills-of-2018</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MY" altLang="en-US"/>
              <a:t>https://en.wikipedia.org/wiki/Association_rule_learning - Association rule learning is a rule-based machine learning method for discovering interesting relations between variables in large databases.</a:t>
            </a:r>
            <a:endParaRPr lang="en-MY" altLang="en-US"/>
          </a:p>
          <a:p>
            <a:endParaRPr lang="en-MY" altLang="en-US"/>
          </a:p>
          <a:p>
            <a:r>
              <a:rPr lang="en-MY" altLang="en-US"/>
              <a:t>https://en.wikipedia.org/wiki/Sequential_pattern_mining - Sequential pattern mining is a topic of data mining concerned with finding statistically relevant patterns between data examples where the values are delivered in a sequence.</a:t>
            </a:r>
            <a:endParaRPr lang="en-MY" altLang="en-US"/>
          </a:p>
          <a:p>
            <a:endParaRPr lang="en-MY" altLang="en-US"/>
          </a:p>
          <a:p>
            <a:r>
              <a:rPr lang="en-MY" altLang="en-US"/>
              <a:t>https://en.wikipedia.org/wiki/Anomaly_detection - In data mining, anomaly detection (also outlier detection) is the identification of rare items, events or observations which raise suspicions by differing significantly from the majority of the data.</a:t>
            </a:r>
            <a:endParaRPr lang="en-MY" altLang="en-US"/>
          </a:p>
          <a:p>
            <a:endParaRPr lang="en-MY" altLang="en-US"/>
          </a:p>
          <a:p>
            <a:endParaRPr lang="en-MY" altLang="en-US"/>
          </a:p>
          <a:p>
            <a:endParaRPr lang="en-MY"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p:txBody>
          <a:bodyPr wrap="square" lIns="91440" tIns="45720" rIns="91440" bIns="45720" anchor="t"/>
          <a:p>
            <a:pPr lvl="0" eaLnBrk="1" hangingPunct="1"/>
            <a:endParaRPr lang="en-US" altLang="x-none" dirty="0"/>
          </a:p>
        </p:txBody>
      </p:sp>
      <p:sp>
        <p:nvSpPr>
          <p:cNvPr id="460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bg-BG" sz="1200" dirty="0"/>
            </a:fld>
            <a:endParaRPr lang="bg-BG"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https://en.wikipedia.org/wiki/Customer_attrition </a:t>
            </a:r>
            <a:r>
              <a:rPr lang="en-MY" altLang="en-US"/>
              <a:t>- Customer attrition, also known as customer churn, customer turnover, or customer defection, is the loss of clients or customers. </a:t>
            </a:r>
            <a:endParaRPr lang="en-MY" altLang="en-US"/>
          </a:p>
          <a:p>
            <a:endParaRPr lang="en-MY"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MY" altLang="en-US"/>
              <a:t>antecedent - a thing that existed before or logically precedes another.</a:t>
            </a:r>
            <a:endParaRPr lang="en-MY"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http://data-mining.philippe-fournier-viger.com/introduction-sequential-pattern-mining/</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https://www.ted.com/talks/jeremy_howard_the_wonderful_and_terrifying_implications_of_computers_that_can_learn?language=en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MY" altLang="en-US"/>
              <a:t>non-trivial = significant, important</a:t>
            </a:r>
            <a:endParaRPr lang="en-MY" altLang="en-US"/>
          </a:p>
          <a:p>
            <a:endParaRPr lang="en-MY" altLang="en-US"/>
          </a:p>
          <a:p>
            <a:r>
              <a:rPr lang="en-MY" altLang="en-US"/>
              <a:t>W.Frawley and G.Piatetsky‐Shapiro and C.Matheus, Knowledge Discovery in Databases: An Overview. AI Magazine,</a:t>
            </a:r>
            <a:endParaRPr lang="en-MY" altLang="en-US"/>
          </a:p>
          <a:p>
            <a:r>
              <a:rPr lang="en-MY" altLang="en-US"/>
              <a:t>1992, 213‐228</a:t>
            </a:r>
            <a:endParaRPr lang="en-MY" altLang="en-US"/>
          </a:p>
          <a:p>
            <a:endParaRPr lang="en-MY" altLang="en-US"/>
          </a:p>
          <a:p>
            <a:endParaRPr lang="en-MY"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https://en.wikipedia.org/wiki/DIKW_pyramid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MY" altLang="en-US"/>
              <a:t>Data curation is the management of data throughout its lifecycle, from creation and initial storage to the time when it is archived for posterity or becomes obsolete and is deleted. The main purpose of data curation is to ensure that data is reliably retrievable for future research purposes or reuse.</a:t>
            </a:r>
            <a:endParaRPr lang="en-MY" altLang="en-US"/>
          </a:p>
          <a:p>
            <a:endParaRPr lang="en-MY" altLang="en-US"/>
          </a:p>
          <a:p>
            <a:r>
              <a:rPr lang="en-MY" altLang="en-US"/>
              <a:t>https://www.datasciencecentral.com/profiles/blogs/difference-of-data-science-machine-learning-and-data-mining</a:t>
            </a:r>
            <a:endParaRPr lang="en-MY"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https://en.wikipedia.org/wiki/Data_science</a:t>
            </a:r>
            <a:endParaRPr lang="en-US"/>
          </a:p>
          <a:p>
            <a:endParaRPr lang="en-US"/>
          </a:p>
          <a:p>
            <a:r>
              <a:rPr lang="en-US"/>
              <a:t>https://www.datasciencecentral.com/profiles/blogs/difference-of-data-science-machine-learning-and-data-mining</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https://searchbusinessanalytics.techtarget.com/definition/big-data-analytics</a:t>
            </a:r>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MY">
                <a:sym typeface="+mn-ea"/>
              </a:rPr>
              <a:t> </a:t>
            </a:r>
            <a:r>
              <a:rPr>
                <a:sym typeface="+mn-ea"/>
              </a:rPr>
              <a:t>dimensionality </a:t>
            </a:r>
            <a:r>
              <a:rPr lang="en-MY">
                <a:sym typeface="+mn-ea"/>
              </a:rPr>
              <a:t>of data</a:t>
            </a:r>
            <a:endParaRPr lang="en-MY">
              <a:sym typeface="+mn-ea"/>
            </a:endParaRPr>
          </a:p>
          <a:p>
            <a:endParaRPr lang="en-MY">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455828-0D7D-4AA6-96BF-ADFD9953C073}" type="datetime1">
              <a:rPr lang="en-US" smtClean="0"/>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8366257-D7B9-47E0-9D98-9493A294C6AB}" type="slidenum">
              <a:rPr lang="en-US" smtClean="0"/>
            </a:fld>
            <a:endParaRPr lang="en-US" dirty="0"/>
          </a:p>
        </p:txBody>
      </p:sp>
      <p:sp>
        <p:nvSpPr>
          <p:cNvPr id="5" name="Footer Placeholder 4"/>
          <p:cNvSpPr>
            <a:spLocks noGrp="1"/>
          </p:cNvSpPr>
          <p:nvPr>
            <p:ph type="ftr" sz="quarter" idx="11"/>
          </p:nvPr>
        </p:nvSpPr>
        <p:spPr/>
        <p:txBody>
          <a:bodyPr/>
          <a:lstStyle>
            <a:lvl1pPr>
              <a:defRPr sz="1800" b="1">
                <a:solidFill>
                  <a:schemeClr val="bg1"/>
                </a:solidFill>
              </a:defRPr>
            </a:lvl1pPr>
          </a:lstStyle>
          <a:p>
            <a:r>
              <a:rPr lang="en-US" dirty="0" smtClean="0"/>
              <a:t>UECS3213 / UECS3453 Data Mining</a:t>
            </a:r>
            <a:endParaRPr lang="en-US" dirty="0" smtClean="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630C72D-1B5A-4156-9B39-BA6378268198}"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A6DA9A9-C8C3-4176-B4BB-0C5AEBB0AF9A}" type="datetime1">
              <a:rPr lang="en-US" smtClean="0"/>
            </a:fld>
            <a:endParaRPr lang="en-US"/>
          </a:p>
        </p:txBody>
      </p:sp>
      <p:sp>
        <p:nvSpPr>
          <p:cNvPr id="5" name="Footer Placeholder 4"/>
          <p:cNvSpPr>
            <a:spLocks noGrp="1"/>
          </p:cNvSpPr>
          <p:nvPr>
            <p:ph type="ftr" sz="quarter" idx="11"/>
          </p:nvPr>
        </p:nvSpPr>
        <p:spPr/>
        <p:txBody>
          <a:bodyPr/>
          <a:lstStyle/>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MY"/>
          </a:p>
        </p:txBody>
      </p:sp>
      <p:sp>
        <p:nvSpPr>
          <p:cNvPr id="3" name="Table Placeholder 2"/>
          <p:cNvSpPr>
            <a:spLocks noGrp="1"/>
          </p:cNvSpPr>
          <p:nvPr>
            <p:ph type="tbl" idx="1"/>
          </p:nvPr>
        </p:nvSpPr>
        <p:spPr>
          <a:xfrm>
            <a:off x="914400" y="1981200"/>
            <a:ext cx="10363200" cy="4114800"/>
          </a:xfrm>
        </p:spPr>
        <p:txBody>
          <a:bodyPr/>
          <a:lstStyle/>
          <a:p>
            <a:endParaRPr lang="en-MY"/>
          </a:p>
        </p:txBody>
      </p:sp>
      <p:sp>
        <p:nvSpPr>
          <p:cNvPr id="4" name="Date Placeholder 3"/>
          <p:cNvSpPr>
            <a:spLocks noGrp="1"/>
          </p:cNvSpPr>
          <p:nvPr>
            <p:ph type="dt" sz="half" idx="10"/>
          </p:nvPr>
        </p:nvSpPr>
        <p:spPr>
          <a:xfrm>
            <a:off x="914400" y="6248400"/>
            <a:ext cx="2540000" cy="457200"/>
          </a:xfrm>
        </p:spPr>
        <p:txBody>
          <a:bodyPr/>
          <a:lstStyle>
            <a:lvl1pPr>
              <a:defRPr/>
            </a:lvl1pPr>
          </a:lstStyle>
          <a:p>
            <a:endParaRPr lang="en-GB"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r>
              <a:rPr lang="en-US" dirty="0" smtClean="0">
                <a:sym typeface="+mn-ea"/>
              </a:rPr>
              <a:t>UECS3213 / UECS3453 Data Mining</a:t>
            </a:r>
            <a:endParaRPr lang="en-GB" alt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CF02BFAF-3D84-4919-98EB-C753742AF497}" type="slidenum">
              <a:rPr lang="en-GB" altLang="en-US"/>
            </a:fld>
            <a:endParaRPr lang="en-GB"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0682649-EF07-47CD-88E0-C07B78FDE40A}" type="datetime1">
              <a:rPr lang="en-US" smtClean="0"/>
            </a:fld>
            <a:endParaRPr lang="en-US"/>
          </a:p>
        </p:txBody>
      </p:sp>
      <p:sp>
        <p:nvSpPr>
          <p:cNvPr id="5" name="Footer Placeholder 4"/>
          <p:cNvSpPr>
            <a:spLocks noGrp="1"/>
          </p:cNvSpPr>
          <p:nvPr>
            <p:ph type="ftr" sz="quarter" idx="11"/>
          </p:nvPr>
        </p:nvSpPr>
        <p:spPr/>
        <p:txBody>
          <a:bodyPr/>
          <a:lstStyle>
            <a:lvl1pPr>
              <a:defRPr b="1"/>
            </a:lvl1pPr>
          </a:lstStyle>
          <a:p>
            <a:r>
              <a:rPr lang="en-US" dirty="0" smtClean="0">
                <a:sym typeface="+mn-ea"/>
              </a:rPr>
              <a:t>UECS3213 / UECS3453 Data Mining</a:t>
            </a:r>
            <a:endParaRPr lang="en-US" dirty="0"/>
          </a:p>
        </p:txBody>
      </p:sp>
      <p:sp>
        <p:nvSpPr>
          <p:cNvPr id="6" name="Slide Number Placeholder 5"/>
          <p:cNvSpPr>
            <a:spLocks noGrp="1"/>
          </p:cNvSpPr>
          <p:nvPr>
            <p:ph type="sldNum" sz="quarter" idx="12"/>
          </p:nvPr>
        </p:nvSpPr>
        <p:spPr/>
        <p:txBody>
          <a:bodyPr/>
          <a:lstStyle>
            <a:lvl1pPr>
              <a:defRPr b="1"/>
            </a:lvl1pPr>
          </a:lstStyle>
          <a:p>
            <a:fld id="{E8366257-D7B9-47E0-9D98-9493A294C6AB}" type="slidenum">
              <a:rPr lang="en-US" smtClean="0"/>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466E9A42-3E0D-4289-B6A8-29683479F53E}" type="datetime1">
              <a:rPr lang="en-US" smtClean="0"/>
            </a:fld>
            <a:endParaRPr lang="en-US"/>
          </a:p>
        </p:txBody>
      </p:sp>
      <p:sp>
        <p:nvSpPr>
          <p:cNvPr id="8" name="Footer Placeholder 7"/>
          <p:cNvSpPr>
            <a:spLocks noGrp="1"/>
          </p:cNvSpPr>
          <p:nvPr>
            <p:ph type="ftr" sz="quarter" idx="11"/>
          </p:nvPr>
        </p:nvSpPr>
        <p:spPr/>
        <p:txBody>
          <a:bodyPr/>
          <a:lstStyle/>
          <a:p>
            <a:r>
              <a:rPr lang="en-US" dirty="0" smtClean="0">
                <a:sym typeface="+mn-ea"/>
              </a:rPr>
              <a:t>UECS3213 / UECS3453 Data Mining</a:t>
            </a:r>
            <a:endParaRPr lang="en-US" dirty="0"/>
          </a:p>
        </p:txBody>
      </p:sp>
      <p:sp>
        <p:nvSpPr>
          <p:cNvPr id="9" name="Slide Number Placeholder 8"/>
          <p:cNvSpPr>
            <a:spLocks noGrp="1"/>
          </p:cNvSpPr>
          <p:nvPr>
            <p:ph type="sldNum" sz="quarter" idx="12"/>
          </p:nvPr>
        </p:nvSpPr>
        <p:spPr/>
        <p:txBody>
          <a:bodyPr/>
          <a:lstStyle/>
          <a:p>
            <a:fld id="{E8366257-D7B9-47E0-9D98-9493A294C6AB}" type="slidenum">
              <a:rPr lang="en-US" smtClean="0"/>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518BBEC-678C-45A7-A7DF-30919E88A742}"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C13E6CC-630A-411D-B640-BAB5D9ECFF9D}" type="datetime1">
              <a:rPr lang="en-US" smtClean="0"/>
            </a:fld>
            <a:endParaRPr lang="en-US"/>
          </a:p>
        </p:txBody>
      </p:sp>
      <p:sp>
        <p:nvSpPr>
          <p:cNvPr id="8" name="Footer Placeholder 7"/>
          <p:cNvSpPr>
            <a:spLocks noGrp="1"/>
          </p:cNvSpPr>
          <p:nvPr>
            <p:ph type="ftr" sz="quarter" idx="11"/>
          </p:nvPr>
        </p:nvSpPr>
        <p:spPr/>
        <p:txBody>
          <a:bodyPr/>
          <a:lstStyle/>
          <a:p>
            <a:r>
              <a:rPr lang="en-US" dirty="0" smtClean="0">
                <a:sym typeface="+mn-ea"/>
              </a:rPr>
              <a:t>UECS3213 / UECS3453 Data Mining</a:t>
            </a:r>
            <a:endParaRPr lang="en-US"/>
          </a:p>
        </p:txBody>
      </p:sp>
      <p:sp>
        <p:nvSpPr>
          <p:cNvPr id="9" name="Slide Number Placeholder 8"/>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36E521-1925-4AE3-BB9E-A4C950766045}" type="datetime1">
              <a:rPr lang="en-US" smtClean="0"/>
            </a:fld>
            <a:endParaRPr lang="en-US"/>
          </a:p>
        </p:txBody>
      </p:sp>
      <p:sp>
        <p:nvSpPr>
          <p:cNvPr id="4" name="Footer Placeholder 3"/>
          <p:cNvSpPr>
            <a:spLocks noGrp="1"/>
          </p:cNvSpPr>
          <p:nvPr>
            <p:ph type="ftr" sz="quarter" idx="11"/>
          </p:nvPr>
        </p:nvSpPr>
        <p:spPr/>
        <p:txBody>
          <a:bodyPr/>
          <a:lstStyle/>
          <a:p>
            <a:r>
              <a:rPr lang="en-US" dirty="0" smtClean="0">
                <a:sym typeface="+mn-ea"/>
              </a:rPr>
              <a:t>UECS3213 / UECS3453 Data Mining</a:t>
            </a:r>
            <a:endParaRPr lang="en-US"/>
          </a:p>
        </p:txBody>
      </p:sp>
      <p:sp>
        <p:nvSpPr>
          <p:cNvPr id="5" name="Slide Number Placeholder 4"/>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B45B3-8F4B-4CA7-8D50-849E3AAAB23A}" type="datetime1">
              <a:rPr lang="en-US" smtClean="0"/>
            </a:fld>
            <a:endParaRPr lang="en-US"/>
          </a:p>
        </p:txBody>
      </p:sp>
      <p:sp>
        <p:nvSpPr>
          <p:cNvPr id="3" name="Footer Placeholder 2"/>
          <p:cNvSpPr>
            <a:spLocks noGrp="1"/>
          </p:cNvSpPr>
          <p:nvPr>
            <p:ph type="ftr" sz="quarter" idx="11"/>
          </p:nvPr>
        </p:nvSpPr>
        <p:spPr/>
        <p:txBody>
          <a:bodyPr/>
          <a:lstStyle/>
          <a:p>
            <a:r>
              <a:rPr lang="en-US" dirty="0" smtClean="0">
                <a:sym typeface="+mn-ea"/>
              </a:rPr>
              <a:t>UECS3213 / UECS3453 Data Mining</a:t>
            </a:r>
            <a:endParaRPr lang="en-US"/>
          </a:p>
        </p:txBody>
      </p:sp>
      <p:sp>
        <p:nvSpPr>
          <p:cNvPr id="4" name="Slide Number Placeholder 3"/>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FC3B44D-FA4B-4911-9134-3CA900BE4180}"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EEBB24E-60B9-4CAC-A883-8B27323FAD7A}" type="datetime1">
              <a:rPr lang="en-US" smtClean="0"/>
            </a:fld>
            <a:endParaRPr lang="en-US"/>
          </a:p>
        </p:txBody>
      </p:sp>
      <p:sp>
        <p:nvSpPr>
          <p:cNvPr id="6" name="Footer Placeholder 5"/>
          <p:cNvSpPr>
            <a:spLocks noGrp="1"/>
          </p:cNvSpPr>
          <p:nvPr>
            <p:ph type="ftr" sz="quarter" idx="11"/>
          </p:nvPr>
        </p:nvSpPr>
        <p:spPr/>
        <p:txBody>
          <a:bodyPr/>
          <a:lstStyle/>
          <a:p>
            <a:r>
              <a:rPr lang="en-US" dirty="0" smtClean="0">
                <a:sym typeface="+mn-ea"/>
              </a:rPr>
              <a:t>UECS3213 / UECS3453 Data Mining</a:t>
            </a:r>
            <a:endParaRPr lang="en-US"/>
          </a:p>
        </p:txBody>
      </p:sp>
      <p:sp>
        <p:nvSpPr>
          <p:cNvPr id="7" name="Slide Number Placeholder 6"/>
          <p:cNvSpPr>
            <a:spLocks noGrp="1"/>
          </p:cNvSpPr>
          <p:nvPr>
            <p:ph type="sldNum" sz="quarter" idx="12"/>
          </p:nvPr>
        </p:nvSpPr>
        <p:spPr/>
        <p:txBody>
          <a:bodyPr/>
          <a:lstStyle/>
          <a:p>
            <a:fld id="{E8366257-D7B9-47E0-9D98-9493A294C6AB}"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0" y="6176963"/>
            <a:ext cx="12192000" cy="681037"/>
          </a:xfrm>
          <a:prstGeom prst="rect">
            <a:avLst/>
          </a:prstGeom>
          <a:solidFill>
            <a:srgbClr val="14233E"/>
          </a:solidFill>
        </p:spPr>
        <p:txBody>
          <a:bodyPr wrap="square" rtlCol="0">
            <a:spAutoFit/>
          </a:bodyPr>
          <a:lstStyle/>
          <a:p>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3476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14EAB-7F57-41B5-B208-F334EAC5918F}"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bg1"/>
                </a:solidFill>
              </a:defRPr>
            </a:lvl1pPr>
          </a:lstStyle>
          <a:p>
            <a:r>
              <a:rPr lang="en-US" dirty="0" smtClean="0">
                <a:sym typeface="+mn-ea"/>
              </a:rPr>
              <a:t>UECS3213 / UECS3453 Data Mining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bg1"/>
                </a:solidFill>
              </a:defRPr>
            </a:lvl1pPr>
          </a:lstStyle>
          <a:p>
            <a:fld id="{E8366257-D7B9-47E0-9D98-9493A294C6AB}" type="slidenum">
              <a:rPr lang="en-US" smtClean="0"/>
            </a:fld>
            <a:endParaRPr lang="en-US" dirty="0"/>
          </a:p>
        </p:txBody>
      </p:sp>
      <p:pic>
        <p:nvPicPr>
          <p:cNvPr id="7" name="Picture 6" descr="utar logo"/>
          <p:cNvPicPr>
            <a:picLocks noChangeAspect="1"/>
          </p:cNvPicPr>
          <p:nvPr userDrawn="1"/>
        </p:nvPicPr>
        <p:blipFill>
          <a:blip r:embed="rId13"/>
          <a:stretch>
            <a:fillRect/>
          </a:stretch>
        </p:blipFill>
        <p:spPr>
          <a:xfrm>
            <a:off x="0" y="6218555"/>
            <a:ext cx="1000125" cy="5029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5.w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hbr.org/2012/10/data-scientist-the-sexiest-job-of-the-21st-century/" TargetMode="Externa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talent.linkedin.com/blog/index.php/2014/12/the-25-hottest-skills-to-recruit-for-on-linkedin?src=li-ltspge&amp;amp;trk=showcasepage-photopost&amp;amp;utm_source=linkedin&amp;amp;utm_medium=social&amp;amp;utm_campaign=showcasepage"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www.ted.com/talks/jeremy_howard_the_wonderful_and_terrifying_implications_of_computers_that_can_learn?language=en" TargetMode="Externa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165" y="689610"/>
            <a:ext cx="10287635" cy="1465580"/>
          </a:xfrm>
        </p:spPr>
        <p:txBody>
          <a:bodyPr>
            <a:normAutofit/>
          </a:bodyPr>
          <a:lstStyle/>
          <a:p>
            <a:r>
              <a:rPr sz="2700" dirty="0"/>
              <a:t>UECS3213 / UECS3453 </a:t>
            </a:r>
            <a:r>
              <a:rPr lang="en-MY" sz="2700" dirty="0"/>
              <a:t>Data Mining</a:t>
            </a:r>
            <a:br>
              <a:rPr lang="en-US" sz="3200" dirty="0" smtClean="0"/>
            </a:br>
            <a:br>
              <a:rPr lang="en-US" sz="1800" dirty="0" smtClean="0"/>
            </a:br>
            <a:r>
              <a:rPr lang="en-MY" altLang="en-AU" sz="3600" dirty="0"/>
              <a:t>Topic 1: Introduction to Data Mining</a:t>
            </a:r>
            <a:endParaRPr lang="en-MY" altLang="en-AU" sz="3600" dirty="0"/>
          </a:p>
        </p:txBody>
      </p:sp>
      <p:sp>
        <p:nvSpPr>
          <p:cNvPr id="3" name="Subtitle 2"/>
          <p:cNvSpPr>
            <a:spLocks noGrp="1"/>
          </p:cNvSpPr>
          <p:nvPr>
            <p:ph type="subTitle" idx="1"/>
          </p:nvPr>
        </p:nvSpPr>
        <p:spPr>
          <a:xfrm>
            <a:off x="2667000" y="5574535"/>
            <a:ext cx="6858000" cy="1291727"/>
          </a:xfrm>
        </p:spPr>
        <p:txBody>
          <a:bodyPr/>
          <a:lstStyle/>
          <a:p>
            <a:r>
              <a:rPr lang="en-US" dirty="0" smtClean="0"/>
              <a:t>Dr. Simon Lau </a:t>
            </a:r>
            <a:r>
              <a:rPr lang="en-US" dirty="0" err="1" smtClean="0"/>
              <a:t>Boung</a:t>
            </a:r>
            <a:r>
              <a:rPr lang="en-US" dirty="0" smtClean="0"/>
              <a:t> Yew</a:t>
            </a:r>
            <a:endParaRPr lang="en-US" dirty="0" smtClean="0"/>
          </a:p>
          <a:p>
            <a:endParaRPr lang="en-US" dirty="0" smtClean="0"/>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dirty="0"/>
          </a:p>
        </p:txBody>
      </p:sp>
      <p:sp>
        <p:nvSpPr>
          <p:cNvPr id="7" name="Footer Placeholder 6"/>
          <p:cNvSpPr>
            <a:spLocks noGrp="1"/>
          </p:cNvSpPr>
          <p:nvPr>
            <p:ph type="ftr" sz="quarter" idx="11"/>
          </p:nvPr>
        </p:nvSpPr>
        <p:spPr/>
        <p:txBody>
          <a:bodyPr/>
          <a:p>
            <a:r>
              <a:rPr lang="en-US" dirty="0" smtClean="0"/>
              <a:t>UECS3213 / UECS3453 Data Mining</a:t>
            </a:r>
            <a:endParaRPr lang="en-US" dirty="0" smtClean="0"/>
          </a:p>
        </p:txBody>
      </p:sp>
      <p:pic>
        <p:nvPicPr>
          <p:cNvPr id="4" name="Picture 3" descr="700_FO69163353_b660c4930d9160799c41c8f66d4c24c7"/>
          <p:cNvPicPr>
            <a:picLocks noChangeAspect="1"/>
          </p:cNvPicPr>
          <p:nvPr/>
        </p:nvPicPr>
        <p:blipFill>
          <a:blip r:embed="rId1"/>
          <a:stretch>
            <a:fillRect/>
          </a:stretch>
        </p:blipFill>
        <p:spPr>
          <a:xfrm>
            <a:off x="-29210" y="2123440"/>
            <a:ext cx="12250420" cy="34512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r>
              <a:rPr lang="en-MY" altLang="en-US"/>
              <a:t>What is data mining?</a:t>
            </a:r>
            <a:endParaRPr lang="en-MY" altLang="en-US"/>
          </a:p>
        </p:txBody>
      </p:sp>
      <p:sp>
        <p:nvSpPr>
          <p:cNvPr id="8" name="Content Placeholder 7"/>
          <p:cNvSpPr>
            <a:spLocks noGrp="1"/>
          </p:cNvSpPr>
          <p:nvPr>
            <p:ph sz="half" idx="1"/>
          </p:nvPr>
        </p:nvSpPr>
        <p:spPr/>
        <p:txBody>
          <a:bodyPr>
            <a:normAutofit/>
          </a:bodyPr>
          <a:p>
            <a:r>
              <a:rPr lang="en-US"/>
              <a:t>Non-trivial extraction of </a:t>
            </a:r>
            <a:r>
              <a:rPr lang="en-US" b="1"/>
              <a:t>implicit</a:t>
            </a:r>
            <a:r>
              <a:rPr lang="en-US"/>
              <a:t>, </a:t>
            </a:r>
            <a:r>
              <a:rPr lang="en-US" b="1"/>
              <a:t>previously  unknown </a:t>
            </a:r>
            <a:r>
              <a:rPr lang="en-US"/>
              <a:t>and </a:t>
            </a:r>
            <a:r>
              <a:rPr lang="en-US" b="1"/>
              <a:t>potentially useful</a:t>
            </a:r>
            <a:r>
              <a:rPr lang="en-US"/>
              <a:t> information from data </a:t>
            </a:r>
            <a:r>
              <a:rPr lang="en-MY" altLang="en-US"/>
              <a:t>s</a:t>
            </a:r>
            <a:r>
              <a:rPr lang="en-US"/>
              <a:t>uch as knowledge rules, constraints, and regularities from data </a:t>
            </a:r>
            <a:r>
              <a:rPr lang="en-MY" altLang="en-US" sz="2000"/>
              <a:t>(Knowledge Discovery in Databases (KDD), an Overview)</a:t>
            </a:r>
            <a:endParaRPr lang="en-MY" altLang="en-US" sz="2000"/>
          </a:p>
          <a:p>
            <a:r>
              <a:rPr lang="en-MY" altLang="en-US"/>
              <a:t>also known as “</a:t>
            </a:r>
            <a:r>
              <a:rPr lang="en-US" b="1"/>
              <a:t>knowledge discovery</a:t>
            </a:r>
            <a:r>
              <a:rPr lang="en-MY" altLang="en-US"/>
              <a:t>”</a:t>
            </a:r>
            <a:endParaRPr lang="en-US"/>
          </a:p>
          <a:p>
            <a:endParaRPr lang="en-US"/>
          </a:p>
          <a:p>
            <a:endParaRPr lang="en-MY" altLang="en-US"/>
          </a:p>
        </p:txBody>
      </p:sp>
      <p:sp>
        <p:nvSpPr>
          <p:cNvPr id="11" name="Content Placeholder 10"/>
          <p:cNvSpPr>
            <a:spLocks noGrp="1"/>
          </p:cNvSpPr>
          <p:nvPr>
            <p:ph sz="half" idx="2"/>
          </p:nvPr>
        </p:nvSpPr>
        <p:spPr/>
        <p:txBody>
          <a:bodyPr/>
          <a:p>
            <a:r>
              <a:rPr lang="en-US" sz="2600">
                <a:sym typeface="+mn-ea"/>
              </a:rPr>
              <a:t>Exploration &amp; analysis, by </a:t>
            </a:r>
            <a:r>
              <a:rPr lang="en-US" sz="2600" b="1">
                <a:sym typeface="+mn-ea"/>
              </a:rPr>
              <a:t>automatic </a:t>
            </a:r>
            <a:r>
              <a:rPr lang="en-US" sz="2600">
                <a:sym typeface="+mn-ea"/>
              </a:rPr>
              <a:t>or </a:t>
            </a:r>
            <a:r>
              <a:rPr lang="en-US" sz="2600" b="1">
                <a:sym typeface="+mn-ea"/>
              </a:rPr>
              <a:t>semi-automatic </a:t>
            </a:r>
            <a:r>
              <a:rPr lang="en-US" sz="2600">
                <a:sym typeface="+mn-ea"/>
              </a:rPr>
              <a:t>means, of </a:t>
            </a:r>
            <a:r>
              <a:rPr lang="en-US" sz="2600" b="1">
                <a:sym typeface="+mn-ea"/>
              </a:rPr>
              <a:t>large quantities</a:t>
            </a:r>
            <a:r>
              <a:rPr lang="en-US" sz="2600">
                <a:sym typeface="+mn-ea"/>
              </a:rPr>
              <a:t> of data in order to discover meaningful </a:t>
            </a:r>
            <a:r>
              <a:rPr lang="en-US" sz="2600" b="1">
                <a:sym typeface="+mn-ea"/>
              </a:rPr>
              <a:t>patterns</a:t>
            </a:r>
            <a:r>
              <a:rPr lang="en-MY" altLang="en-US" sz="2600">
                <a:sym typeface="+mn-ea"/>
              </a:rPr>
              <a:t>, </a:t>
            </a:r>
            <a:r>
              <a:rPr lang="en-MY" altLang="en-US" sz="2600" b="1">
                <a:sym typeface="+mn-ea"/>
              </a:rPr>
              <a:t>trends </a:t>
            </a:r>
            <a:r>
              <a:rPr lang="en-MY" altLang="en-US" sz="2600">
                <a:sym typeface="+mn-ea"/>
              </a:rPr>
              <a:t>or </a:t>
            </a:r>
            <a:r>
              <a:rPr lang="en-MY" altLang="en-US" sz="2600" b="1">
                <a:sym typeface="+mn-ea"/>
              </a:rPr>
              <a:t>relationships</a:t>
            </a:r>
            <a:endParaRPr lang="en-MY" altLang="en-US" sz="2600"/>
          </a:p>
          <a:p>
            <a:endParaRPr lang="en-US" sz="2600"/>
          </a:p>
        </p:txBody>
      </p:sp>
      <p:sp>
        <p:nvSpPr>
          <p:cNvPr id="4" name="object 4"/>
          <p:cNvSpPr txBox="1"/>
          <p:nvPr/>
        </p:nvSpPr>
        <p:spPr>
          <a:xfrm>
            <a:off x="6516115" y="6605422"/>
            <a:ext cx="4074160" cy="196850"/>
          </a:xfrm>
          <a:prstGeom prst="rect">
            <a:avLst/>
          </a:prstGeom>
        </p:spPr>
        <p:txBody>
          <a:bodyPr vert="horz" wrap="square" lIns="0" tIns="12700" rIns="0" bIns="0" rtlCol="0">
            <a:spAutoFit/>
          </a:bodyPr>
          <a:lstStyle/>
          <a:p>
            <a:pPr marL="12700">
              <a:lnSpc>
                <a:spcPct val="100000"/>
              </a:lnSpc>
              <a:spcBef>
                <a:spcPts val="100"/>
              </a:spcBef>
            </a:pPr>
            <a:r>
              <a:rPr sz="1200" spc="-5" dirty="0">
                <a:latin typeface="Lucida Sans Unicode" panose="020B0602030504020204"/>
                <a:cs typeface="Lucida Sans Unicode" panose="020B0602030504020204"/>
              </a:rPr>
              <a:t>Ref: Tan, Steiner, Kumar, “Introduction to Data</a:t>
            </a:r>
            <a:r>
              <a:rPr sz="1200" spc="5" dirty="0">
                <a:latin typeface="Lucida Sans Unicode" panose="020B0602030504020204"/>
                <a:cs typeface="Lucida Sans Unicode" panose="020B0602030504020204"/>
              </a:rPr>
              <a:t> </a:t>
            </a:r>
            <a:r>
              <a:rPr sz="1200" spc="-5" dirty="0">
                <a:latin typeface="Lucida Sans Unicode" panose="020B0602030504020204"/>
                <a:cs typeface="Lucida Sans Unicode" panose="020B0602030504020204"/>
              </a:rPr>
              <a:t>Mining”</a:t>
            </a:r>
            <a:endParaRPr sz="1200">
              <a:latin typeface="Lucida Sans Unicode" panose="020B0602030504020204"/>
              <a:cs typeface="Lucida Sans Unicode" panose="020B0602030504020204"/>
            </a:endParaRPr>
          </a:p>
        </p:txBody>
      </p:sp>
      <p:sp>
        <p:nvSpPr>
          <p:cNvPr id="5" name="Slide Number Placeholder 4"/>
          <p:cNvSpPr>
            <a:spLocks noGrp="1"/>
          </p:cNvSpPr>
          <p:nvPr>
            <p:ph type="sldNum" sz="quarter" idx="12"/>
          </p:nvPr>
        </p:nvSpPr>
        <p:spPr/>
        <p:txBody>
          <a:bodyPr/>
          <a:p>
            <a:fld id="{B6F15528-21DE-4FAA-801E-634DDDAF4B2B}" type="slidenum">
              <a:rPr/>
            </a:fld>
            <a:endParaRPr/>
          </a:p>
        </p:txBody>
      </p:sp>
      <p:sp>
        <p:nvSpPr>
          <p:cNvPr id="6" name="Footer Placeholder 5"/>
          <p:cNvSpPr>
            <a:spLocks noGrp="1"/>
          </p:cNvSpPr>
          <p:nvPr>
            <p:ph type="ftr" sz="quarter" idx="11"/>
          </p:nvPr>
        </p:nvSpPr>
        <p:spPr/>
        <p:txBody>
          <a:bodyPr/>
          <a:p>
            <a:r>
              <a:t>UECS3213 / UECS3453 Data Mining</a:t>
            </a:r>
          </a:p>
        </p:txBody>
      </p:sp>
      <p:graphicFrame>
        <p:nvGraphicFramePr>
          <p:cNvPr id="9" name="Object 8"/>
          <p:cNvGraphicFramePr/>
          <p:nvPr/>
        </p:nvGraphicFramePr>
        <p:xfrm>
          <a:off x="5953760" y="4229735"/>
          <a:ext cx="5198745" cy="1798955"/>
        </p:xfrm>
        <a:graphic>
          <a:graphicData uri="http://schemas.openxmlformats.org/presentationml/2006/ole">
            <mc:AlternateContent xmlns:mc="http://schemas.openxmlformats.org/markup-compatibility/2006">
              <mc:Choice xmlns:v="urn:schemas-microsoft-com:vml" Requires="v">
                <p:oleObj spid="_x0000_s10" name="" r:id="rId1" imgW="5934075" imgH="2295525" progId="Paint.Picture">
                  <p:embed/>
                </p:oleObj>
              </mc:Choice>
              <mc:Fallback>
                <p:oleObj name="" r:id="rId1" imgW="5934075" imgH="2295525" progId="Paint.Picture">
                  <p:embed/>
                  <p:pic>
                    <p:nvPicPr>
                      <p:cNvPr id="0" name="Picture 9"/>
                      <p:cNvPicPr/>
                      <p:nvPr/>
                    </p:nvPicPr>
                    <p:blipFill>
                      <a:blip r:embed="rId2"/>
                      <a:stretch>
                        <a:fillRect/>
                      </a:stretch>
                    </p:blipFill>
                    <p:spPr>
                      <a:xfrm>
                        <a:off x="5953760" y="4229735"/>
                        <a:ext cx="5198745" cy="179895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descr="screen-shot-2013-04-06-at-13-42-12"/>
          <p:cNvPicPr>
            <a:picLocks noChangeAspect="1"/>
          </p:cNvPicPr>
          <p:nvPr>
            <p:ph idx="1"/>
          </p:nvPr>
        </p:nvPicPr>
        <p:blipFill>
          <a:blip r:embed="rId1"/>
          <a:stretch>
            <a:fillRect/>
          </a:stretch>
        </p:blipFill>
        <p:spPr>
          <a:xfrm>
            <a:off x="2349500" y="798195"/>
            <a:ext cx="7493000" cy="5262245"/>
          </a:xfrm>
          <a:prstGeom prst="rect">
            <a:avLst/>
          </a:prstGeom>
        </p:spPr>
      </p:pic>
      <p:sp>
        <p:nvSpPr>
          <p:cNvPr id="2" name="Title 1"/>
          <p:cNvSpPr>
            <a:spLocks noGrp="1"/>
          </p:cNvSpPr>
          <p:nvPr>
            <p:ph type="title"/>
          </p:nvPr>
        </p:nvSpPr>
        <p:spPr/>
        <p:txBody>
          <a:bodyPr/>
          <a:p>
            <a:r>
              <a:rPr lang="en-US"/>
              <a:t>DIKW </a:t>
            </a:r>
            <a:r>
              <a:rPr lang="en-MY" altLang="en-US"/>
              <a:t>K</a:t>
            </a:r>
            <a:r>
              <a:rPr lang="en-US"/>
              <a:t>nowledge </a:t>
            </a:r>
            <a:r>
              <a:rPr lang="en-MY" altLang="en-US"/>
              <a:t>P</a:t>
            </a:r>
            <a:r>
              <a:rPr lang="en-US"/>
              <a:t>yramid</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What is </a:t>
            </a:r>
            <a:r>
              <a:rPr lang="en-MY" altLang="en-US" b="1"/>
              <a:t>not </a:t>
            </a:r>
            <a:r>
              <a:rPr lang="en-MY" altLang="en-US"/>
              <a:t>data mining?</a:t>
            </a:r>
            <a:endParaRPr lang="en-MY" altLang="en-US"/>
          </a:p>
        </p:txBody>
      </p:sp>
      <p:sp>
        <p:nvSpPr>
          <p:cNvPr id="3" name="Content Placeholder 2"/>
          <p:cNvSpPr>
            <a:spLocks noGrp="1"/>
          </p:cNvSpPr>
          <p:nvPr>
            <p:ph idx="1"/>
          </p:nvPr>
        </p:nvSpPr>
        <p:spPr/>
        <p:txBody>
          <a:bodyPr>
            <a:normAutofit/>
          </a:bodyPr>
          <a:p>
            <a:r>
              <a:rPr lang="en-US"/>
              <a:t>Look up phone number in phone directory</a:t>
            </a:r>
            <a:endParaRPr lang="en-US"/>
          </a:p>
          <a:p>
            <a:r>
              <a:rPr lang="en-US"/>
              <a:t>Query a Web search engine for information about “Amazon” </a:t>
            </a:r>
            <a:r>
              <a:rPr lang="en-MY" altLang="en-US"/>
              <a:t>(strictly just a keyword search with syntatic matching)</a:t>
            </a:r>
            <a:endParaRPr lang="en-US"/>
          </a:p>
          <a:p>
            <a:endParaRPr lang="en-US"/>
          </a:p>
          <a:p>
            <a:r>
              <a:rPr lang="en-MY" altLang="en-US"/>
              <a:t>What can be considered data mining? For example...</a:t>
            </a:r>
            <a:endParaRPr lang="en-MY" altLang="en-US"/>
          </a:p>
          <a:p>
            <a:pPr lvl="1"/>
            <a:r>
              <a:rPr lang="en-MY" altLang="en-US"/>
              <a:t>Certain names are more prevalent in certain US locations (O’Brien, O’Rurke, O’Reilly... in Boston area)</a:t>
            </a:r>
            <a:endParaRPr lang="en-MY" altLang="en-US"/>
          </a:p>
          <a:p>
            <a:pPr lvl="1"/>
            <a:r>
              <a:rPr lang="en-MY" altLang="en-US"/>
              <a:t>Group together similar documents returned by search engine according to their context (e.g. Amazon rainforest, Amazon.com, etc.)</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Terminologies</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pic>
        <p:nvPicPr>
          <p:cNvPr id="6" name="Content Placeholder 5" descr="1-u16a0WbJeckSdi6kGD3gVA"/>
          <p:cNvPicPr>
            <a:picLocks noChangeAspect="1"/>
          </p:cNvPicPr>
          <p:nvPr>
            <p:ph idx="1"/>
          </p:nvPr>
        </p:nvPicPr>
        <p:blipFill>
          <a:blip r:embed="rId1"/>
          <a:stretch>
            <a:fillRect/>
          </a:stretch>
        </p:blipFill>
        <p:spPr>
          <a:xfrm>
            <a:off x="2105660" y="1357630"/>
            <a:ext cx="7896860" cy="4695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p:txBody>
          <a:bodyPr>
            <a:normAutofit fontScale="90000" lnSpcReduction="20000"/>
          </a:bodyPr>
          <a:p>
            <a:r>
              <a:rPr b="1"/>
              <a:t>Data Science</a:t>
            </a:r>
            <a:endParaRPr b="1"/>
          </a:p>
          <a:p>
            <a:pPr lvl="1"/>
            <a:r>
              <a:rPr lang="en-MY"/>
              <a:t>A</a:t>
            </a:r>
            <a:r>
              <a:t>n interdisciplinary field that uses scientific methods, processes, algorithms and systems to extract knowledge and insights from data in various forms, both structured and unstructured</a:t>
            </a:r>
          </a:p>
          <a:p>
            <a:r>
              <a:rPr lang="en-MY" b="1"/>
              <a:t>Data Mining</a:t>
            </a:r>
            <a:endParaRPr lang="en-MY"/>
          </a:p>
          <a:p>
            <a:pPr lvl="1"/>
            <a:r>
              <a:rPr i="1"/>
              <a:t>Extract useful information </a:t>
            </a:r>
            <a:r>
              <a:rPr lang="en-MY"/>
              <a:t>(patterN) </a:t>
            </a:r>
            <a:r>
              <a:t>from huge data</a:t>
            </a:r>
          </a:p>
          <a:p>
            <a:r>
              <a:rPr b="1"/>
              <a:t>Machine Learning</a:t>
            </a:r>
            <a:endParaRPr b="1"/>
          </a:p>
          <a:p>
            <a:pPr lvl="1"/>
            <a:r>
              <a:rPr i="1"/>
              <a:t>Computers’ ability to learn </a:t>
            </a:r>
            <a:r>
              <a:t>without explicit programming</a:t>
            </a:r>
          </a:p>
          <a:p/>
          <a:p>
            <a:endParaRPr lang="en-US"/>
          </a:p>
        </p:txBody>
      </p:sp>
      <p:sp>
        <p:nvSpPr>
          <p:cNvPr id="5" name="Slide Number Placeholder 4"/>
          <p:cNvSpPr>
            <a:spLocks noGrp="1"/>
          </p:cNvSpPr>
          <p:nvPr>
            <p:ph type="sldNum" sz="quarter" idx="12"/>
          </p:nvPr>
        </p:nvSpPr>
        <p:spPr/>
        <p:txBody>
          <a:bodyPr/>
          <a:p>
            <a:r>
              <a:t>*</a:t>
            </a:r>
          </a:p>
        </p:txBody>
      </p:sp>
      <p:sp>
        <p:nvSpPr>
          <p:cNvPr id="2" name="Content Placeholder 1"/>
          <p:cNvSpPr>
            <a:spLocks noGrp="1"/>
          </p:cNvSpPr>
          <p:nvPr>
            <p:ph sz="half" idx="2"/>
          </p:nvPr>
        </p:nvSpPr>
        <p:spPr/>
        <p:txBody>
          <a:bodyPr>
            <a:normAutofit fontScale="90000" lnSpcReduction="20000"/>
          </a:bodyPr>
          <a:p>
            <a:r>
              <a:rPr lang="en-MY" b="1"/>
              <a:t>Data Analytics</a:t>
            </a:r>
            <a:endParaRPr lang="en-MY"/>
          </a:p>
          <a:p>
            <a:pPr lvl="1"/>
            <a:r>
              <a:rPr lang="en-MY"/>
              <a:t>T</a:t>
            </a:r>
            <a:r>
              <a:t>he process of examining data sets in order to </a:t>
            </a:r>
            <a:r>
              <a:rPr i="1"/>
              <a:t>draw conclusions</a:t>
            </a:r>
            <a:r>
              <a:t> about the information they contain</a:t>
            </a:r>
            <a:r>
              <a:rPr lang="en-MY"/>
              <a:t>.</a:t>
            </a:r>
            <a:endParaRPr lang="en-MY"/>
          </a:p>
          <a:p>
            <a:r>
              <a:rPr b="1"/>
              <a:t>Big Data </a:t>
            </a:r>
            <a:r>
              <a:rPr lang="en-MY" b="1"/>
              <a:t>Analytics</a:t>
            </a:r>
            <a:endParaRPr lang="en-MY"/>
          </a:p>
          <a:p>
            <a:pPr lvl="1"/>
            <a:r>
              <a:t>The process of analyzing </a:t>
            </a:r>
            <a:r>
              <a:rPr i="1"/>
              <a:t>larger data sets </a:t>
            </a:r>
            <a:r>
              <a:t>with the aim of uncovering useful information.</a:t>
            </a:r>
          </a:p>
          <a:p>
            <a:r>
              <a:rPr b="1"/>
              <a:t>Predictive Analytics</a:t>
            </a:r>
            <a:endParaRPr b="1"/>
          </a:p>
          <a:p>
            <a:pPr lvl="1"/>
            <a:r>
              <a:t>analyze current and historical facts to make </a:t>
            </a:r>
            <a:r>
              <a:rPr i="1"/>
              <a:t>predictions</a:t>
            </a:r>
            <a:endParaRPr i="1"/>
          </a:p>
          <a:p>
            <a:pPr lvl="1"/>
            <a:r>
              <a:t>about future, or otherwise unknown, events.</a:t>
            </a:r>
          </a:p>
          <a:p>
            <a:endParaRPr lang="en-US"/>
          </a:p>
        </p:txBody>
      </p:sp>
      <p:sp>
        <p:nvSpPr>
          <p:cNvPr id="6" name="Footer Placeholder 5"/>
          <p:cNvSpPr>
            <a:spLocks noGrp="1"/>
          </p:cNvSpPr>
          <p:nvPr>
            <p:ph type="ftr" sz="quarter" idx="11"/>
          </p:nvPr>
        </p:nvSpPr>
        <p:spPr/>
        <p:txBody>
          <a:bodyPr/>
          <a:p>
            <a:r>
              <a:t>UECS3213 / UECS3453 Data Mining</a:t>
            </a:r>
          </a:p>
        </p:txBody>
      </p:sp>
      <p:sp>
        <p:nvSpPr>
          <p:cNvPr id="8" name="Title 7"/>
          <p:cNvSpPr/>
          <p:nvPr>
            <p:ph type="title"/>
          </p:nvPr>
        </p:nvSpPr>
        <p:spPr/>
        <p:txBody>
          <a:bodyPr/>
          <a:p>
            <a:r>
              <a:rPr lang="en-MY" altLang="en-US"/>
              <a:t>Terminologies</a:t>
            </a:r>
            <a:endParaRPr lang="en-MY"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en-MY" altLang="en-US">
                <a:sym typeface="+mn-ea"/>
              </a:rPr>
              <a:t>Terminologies</a:t>
            </a:r>
            <a:endParaRPr lang="en-US"/>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pic>
        <p:nvPicPr>
          <p:cNvPr id="7" name="Content Placeholder 6" descr="main-qimg-1769d72bd71e85d698060a0848dcb586-c"/>
          <p:cNvPicPr>
            <a:picLocks noChangeAspect="1"/>
          </p:cNvPicPr>
          <p:nvPr>
            <p:ph idx="1"/>
          </p:nvPr>
        </p:nvPicPr>
        <p:blipFill>
          <a:blip r:embed="rId1"/>
          <a:stretch>
            <a:fillRect/>
          </a:stretch>
        </p:blipFill>
        <p:spPr>
          <a:xfrm>
            <a:off x="4892675" y="726440"/>
            <a:ext cx="5287645" cy="5419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Data Science</a:t>
            </a:r>
            <a:endParaRPr lang="en-MY" altLang="en-US"/>
          </a:p>
        </p:txBody>
      </p:sp>
      <p:sp>
        <p:nvSpPr>
          <p:cNvPr id="3" name="Content Placeholder 2"/>
          <p:cNvSpPr>
            <a:spLocks noGrp="1"/>
          </p:cNvSpPr>
          <p:nvPr>
            <p:ph sz="half" idx="1"/>
          </p:nvPr>
        </p:nvSpPr>
        <p:spPr>
          <a:xfrm>
            <a:off x="838200" y="1825625"/>
            <a:ext cx="6097905" cy="4351655"/>
          </a:xfrm>
        </p:spPr>
        <p:txBody>
          <a:bodyPr>
            <a:normAutofit/>
          </a:bodyPr>
          <a:p>
            <a:r>
              <a:rPr lang="en-US" sz="2400"/>
              <a:t>Data science is an interdisciplinary field that uses scientific methods, processes, algorithms and systems to extract knowledge and insights from data in various forms, both structured and unstructured</a:t>
            </a:r>
            <a:r>
              <a:rPr lang="en-MY" altLang="en-US" sz="2400"/>
              <a:t>.</a:t>
            </a:r>
            <a:endParaRPr lang="en-MY" altLang="en-US" sz="2400"/>
          </a:p>
          <a:p>
            <a:r>
              <a:rPr lang="en-MY" altLang="en-US" sz="2400"/>
              <a:t>It is a field that includes everything that is associated with the </a:t>
            </a:r>
            <a:r>
              <a:rPr lang="en-MY" altLang="en-US" sz="2400" b="1"/>
              <a:t>data cleansing</a:t>
            </a:r>
            <a:r>
              <a:rPr lang="en-MY" altLang="en-US" sz="2400"/>
              <a:t>, </a:t>
            </a:r>
            <a:r>
              <a:rPr lang="en-MY" altLang="en-US" sz="2400" b="1"/>
              <a:t>preparation </a:t>
            </a:r>
            <a:r>
              <a:rPr lang="en-MY" altLang="en-US" sz="2400"/>
              <a:t>and final </a:t>
            </a:r>
            <a:r>
              <a:rPr lang="en-MY" altLang="en-US" sz="2400" b="1"/>
              <a:t>analysis </a:t>
            </a:r>
            <a:r>
              <a:rPr lang="en-MY" altLang="en-US" sz="2400"/>
              <a:t>of data. </a:t>
            </a:r>
            <a:endParaRPr lang="en-MY" altLang="en-US" sz="2400"/>
          </a:p>
          <a:p>
            <a:r>
              <a:rPr lang="en-MY" altLang="en-US" sz="2400"/>
              <a:t>Data science combines the </a:t>
            </a:r>
            <a:r>
              <a:rPr lang="en-MY" altLang="en-US" sz="2400" b="1"/>
              <a:t>programming</a:t>
            </a:r>
            <a:r>
              <a:rPr lang="en-MY" altLang="en-US" sz="2400"/>
              <a:t>, </a:t>
            </a:r>
            <a:r>
              <a:rPr lang="en-MY" altLang="en-US" sz="2400" b="1"/>
              <a:t>logical reasoning</a:t>
            </a:r>
            <a:r>
              <a:rPr lang="en-MY" altLang="en-US" sz="2400"/>
              <a:t>, </a:t>
            </a:r>
            <a:r>
              <a:rPr lang="en-MY" altLang="en-US" sz="2400" b="1"/>
              <a:t>mathematics </a:t>
            </a:r>
            <a:r>
              <a:rPr lang="en-MY" altLang="en-US" sz="2400"/>
              <a:t>and </a:t>
            </a:r>
            <a:r>
              <a:rPr lang="en-MY" altLang="en-US" sz="2400" b="1"/>
              <a:t>statistics</a:t>
            </a:r>
            <a:r>
              <a:rPr lang="en-MY" altLang="en-US" sz="2400"/>
              <a:t>. </a:t>
            </a:r>
            <a:endParaRPr lang="en-MY" altLang="en-US" sz="2400"/>
          </a:p>
        </p:txBody>
      </p:sp>
      <p:sp>
        <p:nvSpPr>
          <p:cNvPr id="4" name="Footer Placeholder 3"/>
          <p:cNvSpPr>
            <a:spLocks noGrp="1"/>
          </p:cNvSpPr>
          <p:nvPr>
            <p:ph type="ftr" sz="quarter" idx="11"/>
          </p:nvPr>
        </p:nvSpPr>
        <p:spPr/>
        <p:txBody>
          <a:bodyPr/>
          <a:p>
            <a:r>
              <a:rPr lang="en-US"/>
              <a:t>UECS3213 / UECS3453 Data Mining</a:t>
            </a:r>
            <a:endParaRPr lang="en-US"/>
          </a:p>
        </p:txBody>
      </p:sp>
      <p:sp>
        <p:nvSpPr>
          <p:cNvPr id="5" name="Slide Number Placeholder 4"/>
          <p:cNvSpPr>
            <a:spLocks noGrp="1"/>
          </p:cNvSpPr>
          <p:nvPr>
            <p:ph type="sldNum" sz="quarter" idx="12"/>
          </p:nvPr>
        </p:nvSpPr>
        <p:spPr/>
        <p:txBody>
          <a:bodyPr/>
          <a:p>
            <a:r>
              <a:rPr lang="en-US"/>
              <a:t>*</a:t>
            </a:r>
            <a:endParaRPr lang="en-US" dirty="0"/>
          </a:p>
        </p:txBody>
      </p:sp>
      <p:pic>
        <p:nvPicPr>
          <p:cNvPr id="6" name="Content Placeholder 5"/>
          <p:cNvPicPr>
            <a:picLocks noChangeAspect="1"/>
          </p:cNvPicPr>
          <p:nvPr>
            <p:ph sz="half" idx="2"/>
          </p:nvPr>
        </p:nvPicPr>
        <p:blipFill>
          <a:blip r:embed="rId1"/>
          <a:stretch>
            <a:fillRect/>
          </a:stretch>
        </p:blipFill>
        <p:spPr>
          <a:xfrm>
            <a:off x="6763385" y="1691005"/>
            <a:ext cx="5043170" cy="4351655"/>
          </a:xfrm>
          <a:prstGeom prst="rect">
            <a:avLst/>
          </a:prstGeom>
        </p:spPr>
      </p:pic>
      <p:sp>
        <p:nvSpPr>
          <p:cNvPr id="7" name="Text Box 6"/>
          <p:cNvSpPr txBox="1"/>
          <p:nvPr/>
        </p:nvSpPr>
        <p:spPr>
          <a:xfrm>
            <a:off x="6763385" y="365125"/>
            <a:ext cx="5223510" cy="1106805"/>
          </a:xfrm>
          <a:prstGeom prst="rect">
            <a:avLst/>
          </a:prstGeom>
          <a:noFill/>
        </p:spPr>
        <p:txBody>
          <a:bodyPr wrap="square" rtlCol="0" anchor="t">
            <a:spAutoFit/>
          </a:bodyPr>
          <a:p>
            <a:r>
              <a:rPr lang="en-MY" altLang="en-US" sz="2200">
                <a:sym typeface="+mn-ea"/>
              </a:rPr>
              <a:t>Data science is an umbrella of several techniques that are used for extracting the information and the insights of data. </a:t>
            </a:r>
            <a:endParaRPr lang="en-US" sz="2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Data Mining</a:t>
            </a:r>
            <a:endParaRPr lang="en-MY" altLang="en-US"/>
          </a:p>
        </p:txBody>
      </p:sp>
      <p:sp>
        <p:nvSpPr>
          <p:cNvPr id="3" name="Content Placeholder 2"/>
          <p:cNvSpPr>
            <a:spLocks noGrp="1"/>
          </p:cNvSpPr>
          <p:nvPr>
            <p:ph idx="1"/>
          </p:nvPr>
        </p:nvSpPr>
        <p:spPr/>
        <p:txBody>
          <a:bodyPr/>
          <a:p>
            <a:r>
              <a:rPr lang="en-MY" altLang="en-US" b="1"/>
              <a:t>D</a:t>
            </a:r>
            <a:r>
              <a:rPr lang="en-US" b="1"/>
              <a:t>ata mining</a:t>
            </a:r>
            <a:r>
              <a:rPr lang="en-US"/>
              <a:t> is </a:t>
            </a:r>
            <a:r>
              <a:rPr lang="en-MY" altLang="en-US"/>
              <a:t>a</a:t>
            </a:r>
            <a:r>
              <a:rPr lang="en-US"/>
              <a:t> process </a:t>
            </a:r>
            <a:r>
              <a:rPr lang="en-MY" altLang="en-US"/>
              <a:t>(with a set of various methods) </a:t>
            </a:r>
            <a:r>
              <a:rPr lang="en-US"/>
              <a:t>of knowledge discovery to </a:t>
            </a:r>
            <a:r>
              <a:rPr lang="en-US" b="1"/>
              <a:t>extract information</a:t>
            </a:r>
            <a:r>
              <a:rPr lang="en-US"/>
              <a:t> from various </a:t>
            </a:r>
            <a:r>
              <a:rPr lang="en-MY" altLang="en-US"/>
              <a:t>datasets</a:t>
            </a:r>
            <a:r>
              <a:rPr lang="en-US"/>
              <a:t> for distinguishing the relationships and patterns that were previously unknown.</a:t>
            </a:r>
            <a:endParaRPr lang="en-US"/>
          </a:p>
          <a:p>
            <a:endParaRPr lang="en-US"/>
          </a:p>
          <a:p>
            <a:r>
              <a:rPr lang="en-MY" altLang="en-US"/>
              <a:t>Data mining converts large sets of (raw) data into something more </a:t>
            </a:r>
            <a:r>
              <a:rPr lang="en-MY" altLang="en-US" b="1"/>
              <a:t>usable </a:t>
            </a:r>
            <a:r>
              <a:rPr lang="en-MY" altLang="en-US"/>
              <a:t>(new information, insights)</a:t>
            </a:r>
            <a:endParaRPr lang="en-MY" alt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Machine Learning</a:t>
            </a:r>
            <a:endParaRPr lang="en-US"/>
          </a:p>
        </p:txBody>
      </p:sp>
      <p:sp>
        <p:nvSpPr>
          <p:cNvPr id="3" name="Content Placeholder 2"/>
          <p:cNvSpPr>
            <a:spLocks noGrp="1"/>
          </p:cNvSpPr>
          <p:nvPr>
            <p:ph idx="1"/>
          </p:nvPr>
        </p:nvSpPr>
        <p:spPr/>
        <p:txBody>
          <a:bodyPr/>
          <a:p>
            <a:r>
              <a:rPr lang="en-US" b="1"/>
              <a:t>Machine learning </a:t>
            </a:r>
            <a:r>
              <a:rPr lang="en-US"/>
              <a:t>is kind of artificial intelligence that is responsible for </a:t>
            </a:r>
            <a:r>
              <a:rPr lang="en-US" i="1"/>
              <a:t>providing computers the ability to learn</a:t>
            </a:r>
            <a:r>
              <a:rPr lang="en-US"/>
              <a:t> about newer data sets without being programmed via an explicit source.</a:t>
            </a:r>
            <a:endParaRPr lang="en-US"/>
          </a:p>
          <a:p>
            <a:endParaRPr lang="en-US"/>
          </a:p>
          <a:p>
            <a:r>
              <a:rPr lang="en-US"/>
              <a:t>Machine learning is the science of creating algorithms and program which learn on their own </a:t>
            </a:r>
            <a:r>
              <a:rPr lang="en-US">
                <a:sym typeface="+mn-ea"/>
              </a:rPr>
              <a:t>when exposed to newer sets of data.</a:t>
            </a:r>
            <a:endParaRPr lang="en-US">
              <a:sym typeface="+mn-ea"/>
            </a:endParaRPr>
          </a:p>
          <a:p>
            <a:endParaRPr lang="en-US"/>
          </a:p>
          <a:p>
            <a:r>
              <a:rPr lang="en-US"/>
              <a:t>Once designed, they do not need a human to become better. </a:t>
            </a:r>
            <a:endParaRPr lang="en-US"/>
          </a:p>
          <a:p>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Data Analysis vs. Data Analytics</a:t>
            </a:r>
            <a:endParaRPr lang="en-MY" altLang="en-US"/>
          </a:p>
        </p:txBody>
      </p:sp>
      <p:sp>
        <p:nvSpPr>
          <p:cNvPr id="3" name="Content Placeholder 2"/>
          <p:cNvSpPr>
            <a:spLocks noGrp="1"/>
          </p:cNvSpPr>
          <p:nvPr>
            <p:ph idx="1"/>
          </p:nvPr>
        </p:nvSpPr>
        <p:spPr/>
        <p:txBody>
          <a:bodyPr/>
          <a:p>
            <a:r>
              <a:rPr lang="en-MY" altLang="en-US" b="1"/>
              <a:t>Data analysis</a:t>
            </a:r>
            <a:r>
              <a:rPr lang="en-MY" altLang="en-US"/>
              <a:t> is the process that involves the </a:t>
            </a:r>
            <a:r>
              <a:rPr lang="en-MY" altLang="en-US" i="1"/>
              <a:t>collection</a:t>
            </a:r>
            <a:r>
              <a:rPr lang="en-MY" altLang="en-US"/>
              <a:t>, </a:t>
            </a:r>
            <a:r>
              <a:rPr lang="en-MY" altLang="en-US" i="1"/>
              <a:t>manipulation </a:t>
            </a:r>
            <a:r>
              <a:rPr lang="en-MY" altLang="en-US"/>
              <a:t>(</a:t>
            </a:r>
            <a:r>
              <a:rPr lang="en-MY" altLang="en-US">
                <a:sym typeface="+mn-ea"/>
              </a:rPr>
              <a:t>separating out a whole into parts</a:t>
            </a:r>
            <a:r>
              <a:rPr lang="en-MY" altLang="en-US"/>
              <a:t>) and </a:t>
            </a:r>
            <a:r>
              <a:rPr lang="en-MY" altLang="en-US" i="1"/>
              <a:t>examination </a:t>
            </a:r>
            <a:r>
              <a:rPr lang="en-MY" altLang="en-US"/>
              <a:t>(</a:t>
            </a:r>
            <a:r>
              <a:rPr lang="en-MY" altLang="en-US">
                <a:sym typeface="+mn-ea"/>
              </a:rPr>
              <a:t>study the parts individually and their relationships with one another</a:t>
            </a:r>
            <a:r>
              <a:rPr lang="en-MY" altLang="en-US"/>
              <a:t>) of data. Data analysis looks backwards over time, with a </a:t>
            </a:r>
            <a:r>
              <a:rPr lang="en-MY" altLang="en-US" i="1"/>
              <a:t>historical view</a:t>
            </a:r>
            <a:r>
              <a:rPr lang="en-MY" altLang="en-US"/>
              <a:t> of what has happened.</a:t>
            </a:r>
            <a:endParaRPr lang="en-MY" altLang="en-US"/>
          </a:p>
          <a:p>
            <a:r>
              <a:rPr lang="en-MY" altLang="en-US" b="1"/>
              <a:t>Data analytics</a:t>
            </a:r>
            <a:r>
              <a:rPr lang="en-MY" altLang="en-US"/>
              <a:t> is the principle or method that drives logical analysis, t</a:t>
            </a:r>
            <a:r>
              <a:rPr lang="en-US"/>
              <a:t>he art of </a:t>
            </a:r>
            <a:r>
              <a:rPr lang="en-US" b="1"/>
              <a:t>exploring the facts </a:t>
            </a:r>
            <a:r>
              <a:rPr lang="en-US"/>
              <a:t>from the data with </a:t>
            </a:r>
            <a:r>
              <a:rPr lang="en-US" b="1"/>
              <a:t>specific answer </a:t>
            </a:r>
            <a:r>
              <a:rPr lang="en-MY" altLang="en-US" b="1"/>
              <a:t>to</a:t>
            </a:r>
            <a:r>
              <a:rPr lang="en-US" b="1"/>
              <a:t> specific questions</a:t>
            </a:r>
            <a:r>
              <a:rPr lang="en-US"/>
              <a:t>. </a:t>
            </a:r>
            <a:r>
              <a:rPr lang="en-MY" altLang="en-US"/>
              <a:t>Data </a:t>
            </a:r>
            <a:r>
              <a:rPr lang="en-US"/>
              <a:t>analytics look forward to model the </a:t>
            </a:r>
            <a:r>
              <a:rPr lang="en-US" i="1"/>
              <a:t>future </a:t>
            </a:r>
            <a:r>
              <a:rPr lang="en-US"/>
              <a:t>or </a:t>
            </a:r>
            <a:r>
              <a:rPr lang="en-US" i="1"/>
              <a:t>predict a result</a:t>
            </a:r>
            <a:r>
              <a:rPr lang="en-US"/>
              <a:t>.</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cxnSp>
        <p:nvCxnSpPr>
          <p:cNvPr id="6" name="Straight Arrow Connector 5"/>
          <p:cNvCxnSpPr/>
          <p:nvPr/>
        </p:nvCxnSpPr>
        <p:spPr>
          <a:xfrm flipV="1">
            <a:off x="3141980" y="2703195"/>
            <a:ext cx="4577715" cy="1420495"/>
          </a:xfrm>
          <a:prstGeom prst="straightConnector1">
            <a:avLst/>
          </a:prstGeom>
          <a:ln w="28575" cmpd="sng">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Course Learning Outcomes</a:t>
            </a:r>
            <a:endParaRPr lang="en-MY" altLang="en-US"/>
          </a:p>
        </p:txBody>
      </p:sp>
      <p:sp>
        <p:nvSpPr>
          <p:cNvPr id="3" name="Content Placeholder 2"/>
          <p:cNvSpPr>
            <a:spLocks noGrp="1"/>
          </p:cNvSpPr>
          <p:nvPr>
            <p:ph idx="1"/>
          </p:nvPr>
        </p:nvSpPr>
        <p:spPr/>
        <p:txBody>
          <a:bodyPr>
            <a:normAutofit fontScale="90000"/>
          </a:bodyPr>
          <a:p>
            <a:r>
              <a:rPr lang="en-MY" b="1"/>
              <a:t>CO1: </a:t>
            </a:r>
            <a:r>
              <a:t>Identify the key </a:t>
            </a:r>
            <a:r>
              <a:rPr b="1"/>
              <a:t>technological foundations</a:t>
            </a:r>
            <a:r>
              <a:t> of data mining </a:t>
            </a:r>
          </a:p>
          <a:p>
            <a:r>
              <a:rPr lang="en-MY" b="1"/>
              <a:t>CO2: </a:t>
            </a:r>
            <a:r>
              <a:t>Create </a:t>
            </a:r>
            <a:r>
              <a:rPr b="1"/>
              <a:t>programming </a:t>
            </a:r>
            <a:r>
              <a:t>solutions using data mining </a:t>
            </a:r>
            <a:r>
              <a:rPr b="1"/>
              <a:t>techniques </a:t>
            </a:r>
            <a:r>
              <a:t>for given problem </a:t>
            </a:r>
          </a:p>
          <a:p>
            <a:r>
              <a:rPr lang="en-MY" b="1"/>
              <a:t>CO3:</a:t>
            </a:r>
            <a:r>
              <a:rPr lang="en-MY"/>
              <a:t> </a:t>
            </a:r>
            <a:r>
              <a:rPr b="1"/>
              <a:t>Evaluate performance </a:t>
            </a:r>
            <a:r>
              <a:t>of data mining solutions for a given problem</a:t>
            </a:r>
          </a:p>
          <a:p>
            <a:r>
              <a:rPr lang="en-MY" b="1"/>
              <a:t>CO4: </a:t>
            </a:r>
            <a:r>
              <a:t>Construct a data mining </a:t>
            </a:r>
            <a:r>
              <a:rPr b="1"/>
              <a:t>project </a:t>
            </a:r>
            <a:r>
              <a:t>as a team</a:t>
            </a:r>
          </a:p>
          <a:p>
            <a:r>
              <a:rPr lang="en-MY" b="1"/>
              <a:t>CO5: </a:t>
            </a:r>
            <a:r>
              <a:t>Recognize the importance of data mining techniques and its </a:t>
            </a:r>
            <a:r>
              <a:rPr b="1"/>
              <a:t>applications </a:t>
            </a:r>
            <a:r>
              <a:t>in the industry</a:t>
            </a:r>
            <a:r>
              <a:rPr lang="en-US"/>
              <a:t>		</a:t>
            </a:r>
            <a:endParaRPr lang="en-US"/>
          </a:p>
          <a:p>
            <a:pPr marL="0" indent="0">
              <a:buNone/>
            </a:pPr>
            <a:r>
              <a:rPr lang="en-US"/>
              <a:t>														</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pic>
        <p:nvPicPr>
          <p:cNvPr id="6" name="Table Placeholder 5" descr="main-qimg-3252e52c3d451aa0c904b9847ebdcb16-c"/>
          <p:cNvPicPr>
            <a:picLocks noChangeAspect="1"/>
          </p:cNvPicPr>
          <p:nvPr>
            <p:ph type="tbl" idx="1"/>
          </p:nvPr>
        </p:nvPicPr>
        <p:blipFill>
          <a:blip r:embed="rId1"/>
          <a:stretch>
            <a:fillRect/>
          </a:stretch>
        </p:blipFill>
        <p:spPr>
          <a:xfrm>
            <a:off x="1047750" y="164465"/>
            <a:ext cx="10096500" cy="57029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Analytics</a:t>
            </a:r>
            <a:endParaRPr lang="en-US"/>
          </a:p>
        </p:txBody>
      </p:sp>
      <p:sp>
        <p:nvSpPr>
          <p:cNvPr id="3" name="Content Placeholder 2"/>
          <p:cNvSpPr>
            <a:spLocks noGrp="1"/>
          </p:cNvSpPr>
          <p:nvPr>
            <p:ph sz="half" idx="1"/>
          </p:nvPr>
        </p:nvSpPr>
        <p:spPr>
          <a:xfrm>
            <a:off x="838200" y="1825625"/>
            <a:ext cx="6303010" cy="4351655"/>
          </a:xfrm>
        </p:spPr>
        <p:txBody>
          <a:bodyPr>
            <a:normAutofit lnSpcReduction="10000"/>
          </a:bodyPr>
          <a:p>
            <a:r>
              <a:rPr lang="en-US" b="1"/>
              <a:t>Big data analytics</a:t>
            </a:r>
            <a:r>
              <a:rPr lang="en-US"/>
              <a:t> is the complex process of examining large </a:t>
            </a:r>
            <a:r>
              <a:rPr lang="en-MY" altLang="en-US"/>
              <a:t>volumes of </a:t>
            </a:r>
            <a:r>
              <a:rPr lang="en-US"/>
              <a:t>varied data sets -- or </a:t>
            </a:r>
            <a:r>
              <a:rPr lang="en-US" b="1"/>
              <a:t>big data</a:t>
            </a:r>
            <a:r>
              <a:rPr lang="en-US"/>
              <a:t> </a:t>
            </a:r>
            <a:r>
              <a:rPr lang="en-MY" altLang="en-US"/>
              <a:t>(gathered from a wide variety of sources, including social networks, videos, digital images, sensors, and sales transaction records)</a:t>
            </a:r>
            <a:r>
              <a:rPr lang="en-US"/>
              <a:t> -- to uncover information including hidden patterns, unknown correlations, market trends and customer preferences that can help organizations make informed business decisions.</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pic>
        <p:nvPicPr>
          <p:cNvPr id="8" name="Content Placeholder 7" descr="images"/>
          <p:cNvPicPr>
            <a:picLocks noChangeAspect="1"/>
          </p:cNvPicPr>
          <p:nvPr>
            <p:ph sz="half" idx="2"/>
          </p:nvPr>
        </p:nvPicPr>
        <p:blipFill>
          <a:blip r:embed="rId1"/>
          <a:stretch>
            <a:fillRect/>
          </a:stretch>
        </p:blipFill>
        <p:spPr>
          <a:xfrm>
            <a:off x="7141210" y="1825625"/>
            <a:ext cx="4819650" cy="28917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Predictive Analytics</a:t>
            </a:r>
            <a:endParaRPr lang="en-US"/>
          </a:p>
        </p:txBody>
      </p:sp>
      <p:sp>
        <p:nvSpPr>
          <p:cNvPr id="3" name="Content Placeholder 2"/>
          <p:cNvSpPr>
            <a:spLocks noGrp="1"/>
          </p:cNvSpPr>
          <p:nvPr>
            <p:ph sz="half" idx="1"/>
          </p:nvPr>
        </p:nvSpPr>
        <p:spPr/>
        <p:txBody>
          <a:bodyPr>
            <a:normAutofit fontScale="90000" lnSpcReduction="20000"/>
          </a:bodyPr>
          <a:p>
            <a:r>
              <a:rPr lang="en-MY" altLang="en-US" b="1"/>
              <a:t>Predictive analytics</a:t>
            </a:r>
            <a:r>
              <a:rPr lang="en-MY" altLang="en-US"/>
              <a:t> is a branch of the advanced analytics which is used to make predictions about unknown future events. </a:t>
            </a:r>
            <a:endParaRPr lang="en-MY" altLang="en-US"/>
          </a:p>
          <a:p>
            <a:r>
              <a:rPr lang="en-MY" altLang="en-US"/>
              <a:t>Predictive analytics uses techniques from data mining, statistics, modeling and machine learning to analyze current data to make predictions about the future.</a:t>
            </a:r>
            <a:endParaRPr lang="en-MY" altLang="en-US"/>
          </a:p>
          <a:p>
            <a:r>
              <a:rPr lang="en-MY" altLang="en-US"/>
              <a:t>The patterns found in historical and transactional data can be used to identify risks and opportunities for future.</a:t>
            </a:r>
            <a:endParaRPr lang="en-MY" altLang="en-US"/>
          </a:p>
        </p:txBody>
      </p:sp>
      <p:sp>
        <p:nvSpPr>
          <p:cNvPr id="4" name="Footer Placeholder 3"/>
          <p:cNvSpPr>
            <a:spLocks noGrp="1"/>
          </p:cNvSpPr>
          <p:nvPr>
            <p:ph type="ftr" sz="quarter" idx="11"/>
          </p:nvPr>
        </p:nvSpPr>
        <p:spPr/>
        <p:txBody>
          <a:bodyPr/>
          <a:p>
            <a:r>
              <a:rPr lang="en-US"/>
              <a:t>UECS3213 / UECS3453 Data Mining</a:t>
            </a:r>
            <a:endParaRPr lang="en-US"/>
          </a:p>
        </p:txBody>
      </p:sp>
      <p:sp>
        <p:nvSpPr>
          <p:cNvPr id="5" name="Slide Number Placeholder 4"/>
          <p:cNvSpPr>
            <a:spLocks noGrp="1"/>
          </p:cNvSpPr>
          <p:nvPr>
            <p:ph type="sldNum" sz="quarter" idx="12"/>
          </p:nvPr>
        </p:nvSpPr>
        <p:spPr/>
        <p:txBody>
          <a:bodyPr/>
          <a:p>
            <a:r>
              <a:rPr lang="en-US"/>
              <a:t>*</a:t>
            </a:r>
            <a:endParaRPr lang="en-US" dirty="0"/>
          </a:p>
        </p:txBody>
      </p:sp>
      <p:graphicFrame>
        <p:nvGraphicFramePr>
          <p:cNvPr id="6" name="Content Placeholder 5"/>
          <p:cNvGraphicFramePr>
            <a:graphicFrameLocks noChangeAspect="1"/>
          </p:cNvGraphicFramePr>
          <p:nvPr>
            <p:ph sz="half" idx="2"/>
          </p:nvPr>
        </p:nvGraphicFramePr>
        <p:xfrm>
          <a:off x="6172200" y="1873885"/>
          <a:ext cx="5181600" cy="4253865"/>
        </p:xfrm>
        <a:graphic>
          <a:graphicData uri="http://schemas.openxmlformats.org/presentationml/2006/ole">
            <mc:AlternateContent xmlns:mc="http://schemas.openxmlformats.org/markup-compatibility/2006">
              <mc:Choice xmlns:v="urn:schemas-microsoft-com:vml" Requires="v">
                <p:oleObj spid="_x0000_s7" name="" r:id="rId1" imgW="5534025" imgH="4543425" progId="Paint.Picture">
                  <p:embed/>
                </p:oleObj>
              </mc:Choice>
              <mc:Fallback>
                <p:oleObj name="" r:id="rId1" imgW="5534025" imgH="4543425" progId="Paint.Picture">
                  <p:embed/>
                  <p:pic>
                    <p:nvPicPr>
                      <p:cNvPr id="0" name="Picture 6"/>
                      <p:cNvPicPr/>
                      <p:nvPr/>
                    </p:nvPicPr>
                    <p:blipFill>
                      <a:blip r:embed="rId2"/>
                      <a:stretch>
                        <a:fillRect/>
                      </a:stretch>
                    </p:blipFill>
                    <p:spPr>
                      <a:xfrm>
                        <a:off x="6172200" y="1873885"/>
                        <a:ext cx="5181600" cy="425386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MY" altLang="en-US"/>
              <a:t>Origins of Data Mining</a:t>
            </a:r>
            <a:endParaRPr lang="en-MY" altLang="en-US"/>
          </a:p>
        </p:txBody>
      </p:sp>
      <p:sp>
        <p:nvSpPr>
          <p:cNvPr id="3" name="Content Placeholder 2"/>
          <p:cNvSpPr>
            <a:spLocks noGrp="1"/>
          </p:cNvSpPr>
          <p:nvPr>
            <p:ph idx="1"/>
          </p:nvPr>
        </p:nvSpPr>
        <p:spPr>
          <a:xfrm>
            <a:off x="838200" y="1825625"/>
            <a:ext cx="7034530" cy="4351655"/>
          </a:xfrm>
        </p:spPr>
        <p:txBody>
          <a:bodyPr/>
          <a:p>
            <a:r>
              <a:rPr lang="en-US"/>
              <a:t>Draw ideas from machine learning / AI,  pattern recognition, statistics, and database </a:t>
            </a:r>
            <a:r>
              <a:rPr lang="en-MY" altLang="en-US"/>
              <a:t>s</a:t>
            </a:r>
            <a:r>
              <a:rPr lang="en-US"/>
              <a:t>ystems</a:t>
            </a:r>
            <a:r>
              <a:rPr lang="en-MY" altLang="en-US"/>
              <a:t>.</a:t>
            </a:r>
            <a:endParaRPr lang="en-US"/>
          </a:p>
          <a:p>
            <a:r>
              <a:rPr lang="en-US"/>
              <a:t>Traditional </a:t>
            </a:r>
            <a:r>
              <a:rPr lang="en-MY" altLang="en-US"/>
              <a:t>t</a:t>
            </a:r>
            <a:r>
              <a:rPr lang="en-US"/>
              <a:t>echniques may be unsuitable due to</a:t>
            </a:r>
            <a:endParaRPr lang="en-US"/>
          </a:p>
          <a:p>
            <a:pPr lvl="1"/>
            <a:r>
              <a:t>Enormity </a:t>
            </a:r>
            <a:r>
              <a:rPr lang="en-MY"/>
              <a:t>(large volume) </a:t>
            </a:r>
            <a:r>
              <a:t>of data</a:t>
            </a:r>
          </a:p>
          <a:p>
            <a:pPr lvl="1"/>
            <a:r>
              <a:t>High dimensionality of data</a:t>
            </a:r>
          </a:p>
          <a:p>
            <a:pPr lvl="1"/>
            <a:r>
              <a:t>Heterogeneous, distributed nature of data</a:t>
            </a:r>
          </a:p>
          <a:p>
            <a:endParaRPr lang="en-US"/>
          </a:p>
        </p:txBody>
      </p:sp>
      <p:sp>
        <p:nvSpPr>
          <p:cNvPr id="4" name="Footer Placeholder 3"/>
          <p:cNvSpPr>
            <a:spLocks noGrp="1"/>
          </p:cNvSpPr>
          <p:nvPr>
            <p:ph type="ftr" sz="quarter" idx="11"/>
          </p:nvPr>
        </p:nvSpPr>
        <p:spPr/>
        <p:txBody>
          <a:bodyPr/>
          <a:p>
            <a:r>
              <a:rPr lang="en-US"/>
              <a:t>UECS3213 / UECS3453 Data Mining</a:t>
            </a:r>
            <a:endParaRPr lang="en-US"/>
          </a:p>
        </p:txBody>
      </p:sp>
      <p:sp>
        <p:nvSpPr>
          <p:cNvPr id="5" name="Slide Number Placeholder 4"/>
          <p:cNvSpPr>
            <a:spLocks noGrp="1"/>
          </p:cNvSpPr>
          <p:nvPr>
            <p:ph type="sldNum" sz="quarter" idx="12"/>
          </p:nvPr>
        </p:nvSpPr>
        <p:spPr/>
        <p:txBody>
          <a:bodyPr/>
          <a:p>
            <a:r>
              <a:rPr lang="en-US"/>
              <a:t>*</a:t>
            </a:r>
            <a:endParaRPr lang="en-US" dirty="0"/>
          </a:p>
        </p:txBody>
      </p:sp>
      <p:grpSp>
        <p:nvGrpSpPr>
          <p:cNvPr id="13" name="Group 12"/>
          <p:cNvGrpSpPr/>
          <p:nvPr/>
        </p:nvGrpSpPr>
        <p:grpSpPr>
          <a:xfrm>
            <a:off x="8108950" y="2102485"/>
            <a:ext cx="3746500" cy="3797300"/>
            <a:chOff x="10470" y="4427"/>
            <a:chExt cx="5900" cy="5980"/>
          </a:xfrm>
        </p:grpSpPr>
        <p:sp>
          <p:nvSpPr>
            <p:cNvPr id="6" name="object 5"/>
            <p:cNvSpPr/>
            <p:nvPr/>
          </p:nvSpPr>
          <p:spPr>
            <a:xfrm>
              <a:off x="10470" y="4427"/>
              <a:ext cx="5900" cy="5980"/>
            </a:xfrm>
            <a:prstGeom prst="rect">
              <a:avLst/>
            </a:prstGeom>
            <a:blipFill>
              <a:blip r:embed="rId1" cstate="print"/>
              <a:stretch>
                <a:fillRect/>
              </a:stretch>
            </a:blipFill>
          </p:spPr>
          <p:txBody>
            <a:bodyPr wrap="square" lIns="0" tIns="0" rIns="0" bIns="0" rtlCol="0"/>
            <a:p/>
          </p:txBody>
        </p:sp>
        <p:sp>
          <p:nvSpPr>
            <p:cNvPr id="7" name="object 6"/>
            <p:cNvSpPr txBox="1"/>
            <p:nvPr/>
          </p:nvSpPr>
          <p:spPr>
            <a:xfrm>
              <a:off x="13242" y="5374"/>
              <a:ext cx="2995" cy="1458"/>
            </a:xfrm>
            <a:prstGeom prst="rect">
              <a:avLst/>
            </a:prstGeom>
          </p:spPr>
          <p:txBody>
            <a:bodyPr vert="horz" wrap="square" lIns="0" tIns="53975" rIns="0" bIns="0" rtlCol="0">
              <a:spAutoFit/>
            </a:bodyPr>
            <a:p>
              <a:pPr marL="12700">
                <a:lnSpc>
                  <a:spcPct val="100000"/>
                </a:lnSpc>
                <a:spcBef>
                  <a:spcPts val="425"/>
                </a:spcBef>
              </a:pPr>
              <a:r>
                <a:rPr sz="1800" spc="-5" dirty="0">
                  <a:latin typeface="Arial" panose="020B0604020202020204"/>
                  <a:cs typeface="Arial" panose="020B0604020202020204"/>
                </a:rPr>
                <a:t>Machine</a:t>
              </a:r>
              <a:r>
                <a:rPr sz="1800" spc="-55" dirty="0">
                  <a:latin typeface="Arial" panose="020B0604020202020204"/>
                  <a:cs typeface="Arial" panose="020B0604020202020204"/>
                </a:rPr>
                <a:t> </a:t>
              </a:r>
              <a:r>
                <a:rPr sz="1800" spc="-5" dirty="0">
                  <a:latin typeface="Arial" panose="020B0604020202020204"/>
                  <a:cs typeface="Arial" panose="020B0604020202020204"/>
                </a:rPr>
                <a:t>Learning/</a:t>
              </a:r>
              <a:endParaRPr sz="1800">
                <a:latin typeface="Arial" panose="020B0604020202020204"/>
                <a:cs typeface="Arial" panose="020B0604020202020204"/>
              </a:endParaRPr>
            </a:p>
            <a:p>
              <a:pPr marL="509270" marR="180340" indent="200660">
                <a:lnSpc>
                  <a:spcPct val="100000"/>
                </a:lnSpc>
                <a:spcBef>
                  <a:spcPts val="320"/>
                </a:spcBef>
              </a:pPr>
              <a:r>
                <a:rPr sz="1800" spc="-5" dirty="0">
                  <a:latin typeface="Arial" panose="020B0604020202020204"/>
                  <a:cs typeface="Arial" panose="020B0604020202020204"/>
                </a:rPr>
                <a:t>Pattern  R</a:t>
              </a:r>
              <a:r>
                <a:rPr sz="1800" spc="-15" dirty="0">
                  <a:latin typeface="Arial" panose="020B0604020202020204"/>
                  <a:cs typeface="Arial" panose="020B0604020202020204"/>
                </a:rPr>
                <a:t>e</a:t>
              </a:r>
              <a:r>
                <a:rPr sz="1800" spc="-5" dirty="0">
                  <a:latin typeface="Arial" panose="020B0604020202020204"/>
                  <a:cs typeface="Arial" panose="020B0604020202020204"/>
                </a:rPr>
                <a:t>co</a:t>
              </a:r>
              <a:r>
                <a:rPr sz="1800" spc="-15" dirty="0">
                  <a:latin typeface="Arial" panose="020B0604020202020204"/>
                  <a:cs typeface="Arial" panose="020B0604020202020204"/>
                </a:rPr>
                <a:t>g</a:t>
              </a:r>
              <a:r>
                <a:rPr sz="1800" spc="-5" dirty="0">
                  <a:latin typeface="Arial" panose="020B0604020202020204"/>
                  <a:cs typeface="Arial" panose="020B0604020202020204"/>
                </a:rPr>
                <a:t>n</a:t>
              </a:r>
              <a:r>
                <a:rPr sz="1800" spc="-15" dirty="0">
                  <a:latin typeface="Arial" panose="020B0604020202020204"/>
                  <a:cs typeface="Arial" panose="020B0604020202020204"/>
                </a:rPr>
                <a:t>i</a:t>
              </a:r>
              <a:r>
                <a:rPr sz="1800" spc="-5" dirty="0">
                  <a:latin typeface="Arial" panose="020B0604020202020204"/>
                  <a:cs typeface="Arial" panose="020B0604020202020204"/>
                </a:rPr>
                <a:t>tion</a:t>
              </a:r>
              <a:endParaRPr sz="1800">
                <a:latin typeface="Arial" panose="020B0604020202020204"/>
                <a:cs typeface="Arial" panose="020B0604020202020204"/>
              </a:endParaRPr>
            </a:p>
          </p:txBody>
        </p:sp>
        <p:sp>
          <p:nvSpPr>
            <p:cNvPr id="8" name="object 7"/>
            <p:cNvSpPr txBox="1"/>
            <p:nvPr/>
          </p:nvSpPr>
          <p:spPr>
            <a:xfrm>
              <a:off x="11130" y="5416"/>
              <a:ext cx="1581" cy="892"/>
            </a:xfrm>
            <a:prstGeom prst="rect">
              <a:avLst/>
            </a:prstGeom>
          </p:spPr>
          <p:txBody>
            <a:bodyPr vert="horz" wrap="square" lIns="0" tIns="12700" rIns="0" bIns="0" rtlCol="0">
              <a:spAutoFit/>
            </a:bodyPr>
            <a:p>
              <a:pPr marL="393700" marR="5080" indent="-381000">
                <a:lnSpc>
                  <a:spcPct val="100000"/>
                </a:lnSpc>
                <a:spcBef>
                  <a:spcPts val="100"/>
                </a:spcBef>
              </a:pPr>
              <a:r>
                <a:rPr sz="1800" dirty="0">
                  <a:latin typeface="Arial" panose="020B0604020202020204"/>
                  <a:cs typeface="Arial" panose="020B0604020202020204"/>
                </a:rPr>
                <a:t>Statistics/  </a:t>
              </a:r>
              <a:r>
                <a:rPr sz="1800" spc="-5" dirty="0">
                  <a:latin typeface="Arial" panose="020B0604020202020204"/>
                  <a:cs typeface="Arial" panose="020B0604020202020204"/>
                </a:rPr>
                <a:t>AI</a:t>
              </a:r>
              <a:endParaRPr sz="1800">
                <a:latin typeface="Arial" panose="020B0604020202020204"/>
                <a:cs typeface="Arial" panose="020B0604020202020204"/>
              </a:endParaRPr>
            </a:p>
          </p:txBody>
        </p:sp>
        <p:sp>
          <p:nvSpPr>
            <p:cNvPr id="9" name="object 8"/>
            <p:cNvSpPr txBox="1"/>
            <p:nvPr/>
          </p:nvSpPr>
          <p:spPr>
            <a:xfrm>
              <a:off x="12249" y="7328"/>
              <a:ext cx="1957" cy="456"/>
            </a:xfrm>
            <a:prstGeom prst="rect">
              <a:avLst/>
            </a:prstGeom>
          </p:spPr>
          <p:txBody>
            <a:bodyPr vert="horz" wrap="square" lIns="0" tIns="12700" rIns="0" bIns="0" rtlCol="0">
              <a:spAutoFit/>
            </a:bodyPr>
            <a:p>
              <a:pPr marL="12700">
                <a:lnSpc>
                  <a:spcPct val="100000"/>
                </a:lnSpc>
                <a:spcBef>
                  <a:spcPts val="100"/>
                </a:spcBef>
              </a:pPr>
              <a:r>
                <a:rPr sz="1800" spc="-5" dirty="0">
                  <a:latin typeface="Arial" panose="020B0604020202020204"/>
                  <a:cs typeface="Arial" panose="020B0604020202020204"/>
                </a:rPr>
                <a:t>Data</a:t>
              </a:r>
              <a:r>
                <a:rPr sz="1800" spc="-60" dirty="0">
                  <a:latin typeface="Arial" panose="020B0604020202020204"/>
                  <a:cs typeface="Arial" panose="020B0604020202020204"/>
                </a:rPr>
                <a:t> </a:t>
              </a:r>
              <a:r>
                <a:rPr sz="1800" spc="-5" dirty="0">
                  <a:latin typeface="Arial" panose="020B0604020202020204"/>
                  <a:cs typeface="Arial" panose="020B0604020202020204"/>
                </a:rPr>
                <a:t>Mining</a:t>
              </a:r>
              <a:endParaRPr sz="1800">
                <a:latin typeface="Arial" panose="020B0604020202020204"/>
                <a:cs typeface="Arial" panose="020B0604020202020204"/>
              </a:endParaRPr>
            </a:p>
          </p:txBody>
        </p:sp>
        <p:sp>
          <p:nvSpPr>
            <p:cNvPr id="10" name="object 9"/>
            <p:cNvSpPr txBox="1"/>
            <p:nvPr/>
          </p:nvSpPr>
          <p:spPr>
            <a:xfrm>
              <a:off x="12406" y="8921"/>
              <a:ext cx="1578" cy="892"/>
            </a:xfrm>
            <a:prstGeom prst="rect">
              <a:avLst/>
            </a:prstGeom>
          </p:spPr>
          <p:txBody>
            <a:bodyPr vert="horz" wrap="square" lIns="0" tIns="12700" rIns="0" bIns="0" rtlCol="0">
              <a:spAutoFit/>
            </a:bodyPr>
            <a:p>
              <a:pPr marL="12700">
                <a:lnSpc>
                  <a:spcPct val="100000"/>
                </a:lnSpc>
                <a:spcBef>
                  <a:spcPts val="100"/>
                </a:spcBef>
              </a:pPr>
              <a:r>
                <a:rPr sz="1800" dirty="0">
                  <a:latin typeface="Arial" panose="020B0604020202020204"/>
                  <a:cs typeface="Arial" panose="020B0604020202020204"/>
                </a:rPr>
                <a:t>D</a:t>
              </a:r>
              <a:r>
                <a:rPr sz="1800" spc="-15" dirty="0">
                  <a:latin typeface="Arial" panose="020B0604020202020204"/>
                  <a:cs typeface="Arial" panose="020B0604020202020204"/>
                </a:rPr>
                <a:t>a</a:t>
              </a:r>
              <a:r>
                <a:rPr sz="1800" dirty="0">
                  <a:latin typeface="Arial" panose="020B0604020202020204"/>
                  <a:cs typeface="Arial" panose="020B0604020202020204"/>
                </a:rPr>
                <a:t>ta</a:t>
              </a:r>
              <a:r>
                <a:rPr sz="1800" spc="-10" dirty="0">
                  <a:latin typeface="Arial" panose="020B0604020202020204"/>
                  <a:cs typeface="Arial" panose="020B0604020202020204"/>
                </a:rPr>
                <a:t>ba</a:t>
              </a:r>
              <a:r>
                <a:rPr sz="1800" dirty="0">
                  <a:latin typeface="Arial" panose="020B0604020202020204"/>
                  <a:cs typeface="Arial" panose="020B0604020202020204"/>
                </a:rPr>
                <a:t>se</a:t>
              </a:r>
              <a:endParaRPr sz="1800">
                <a:latin typeface="Arial" panose="020B0604020202020204"/>
                <a:cs typeface="Arial" panose="020B0604020202020204"/>
              </a:endParaRPr>
            </a:p>
            <a:p>
              <a:pPr marL="12700">
                <a:lnSpc>
                  <a:spcPct val="100000"/>
                </a:lnSpc>
              </a:pPr>
              <a:r>
                <a:rPr sz="1800" spc="-5" dirty="0">
                  <a:latin typeface="Arial" panose="020B0604020202020204"/>
                  <a:cs typeface="Arial" panose="020B0604020202020204"/>
                </a:rPr>
                <a:t>systems</a:t>
              </a:r>
              <a:endParaRPr sz="1800">
                <a:latin typeface="Arial" panose="020B0604020202020204"/>
                <a:cs typeface="Arial" panose="020B0604020202020204"/>
              </a:endParaRP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847850"/>
            <a:ext cx="10515600" cy="4351338"/>
          </a:xfrm>
        </p:spPr>
        <p:txBody>
          <a:bodyPr/>
          <a:p>
            <a:r>
              <a:t>Lots of data is being collected and archived</a:t>
            </a:r>
          </a:p>
          <a:p>
            <a:pPr lvl="1"/>
            <a:r>
              <a:t>Web search, e.g. Google, Youtube</a:t>
            </a:r>
          </a:p>
          <a:p>
            <a:pPr lvl="1"/>
            <a:r>
              <a:t>Social Networks, e.g. Facebook, Twitter</a:t>
            </a:r>
          </a:p>
          <a:p>
            <a:pPr lvl="1"/>
            <a:r>
              <a:t>e-commerce, e.g. Amazon, Lazada, iTune</a:t>
            </a:r>
          </a:p>
          <a:p>
            <a:pPr lvl="1"/>
            <a:r>
              <a:t>Purchases at departmental/grocery stores</a:t>
            </a:r>
          </a:p>
          <a:p>
            <a:pPr lvl="1"/>
            <a:r>
              <a:t>Video and audios, e.g. city councils, polices</a:t>
            </a:r>
          </a:p>
          <a:p>
            <a:pPr lvl="1"/>
            <a:r>
              <a:t>M-wallter, e.g. Alipay, WechatPay, etc.</a:t>
            </a:r>
          </a:p>
          <a:p>
            <a:pPr lvl="1"/>
            <a:r>
              <a:rPr lang="en-MY"/>
              <a:t>UTAR, e.g. profile of potential new potential market to target</a:t>
            </a:r>
            <a:endParaRPr lang="en-MY"/>
          </a:p>
          <a:p>
            <a:r>
              <a:t>Computers are more powerful, cheaper and  ubiquitous</a:t>
            </a:r>
          </a:p>
          <a:p>
            <a:endParaRPr lang="en-US"/>
          </a:p>
        </p:txBody>
      </p:sp>
      <p:sp>
        <p:nvSpPr>
          <p:cNvPr id="2" name="object 2"/>
          <p:cNvSpPr/>
          <p:nvPr/>
        </p:nvSpPr>
        <p:spPr>
          <a:xfrm>
            <a:off x="7812024" y="1584960"/>
            <a:ext cx="2146300" cy="1609725"/>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9730973" y="492760"/>
            <a:ext cx="1526132" cy="1752600"/>
          </a:xfrm>
          <a:prstGeom prst="rect">
            <a:avLst/>
          </a:prstGeom>
          <a:blipFill>
            <a:blip r:embed="rId2" cstate="print"/>
            <a:stretch>
              <a:fillRect/>
            </a:stretch>
          </a:blipFill>
        </p:spPr>
        <p:txBody>
          <a:bodyPr wrap="square" lIns="0" tIns="0" rIns="0" bIns="0" rtlCol="0"/>
          <a:lstStyle/>
          <a:p/>
        </p:txBody>
      </p:sp>
      <p:sp>
        <p:nvSpPr>
          <p:cNvPr id="4" name="object 4"/>
          <p:cNvSpPr txBox="1">
            <a:spLocks noGrp="1"/>
          </p:cNvSpPr>
          <p:nvPr>
            <p:ph type="title"/>
          </p:nvPr>
        </p:nvSpPr>
        <p:spPr>
          <a:prstGeom prst="rect">
            <a:avLst/>
          </a:prstGeom>
        </p:spPr>
        <p:txBody>
          <a:bodyPr>
            <a:normAutofit/>
          </a:bodyPr>
          <a:lstStyle/>
          <a:p>
            <a:r>
              <a:rPr lang="en-MY"/>
              <a:t>Why data mining is important?</a:t>
            </a:r>
            <a:endParaRPr lang="en-MY"/>
          </a:p>
        </p:txBody>
      </p:sp>
      <p:sp>
        <p:nvSpPr>
          <p:cNvPr id="7" name="object 7"/>
          <p:cNvSpPr/>
          <p:nvPr/>
        </p:nvSpPr>
        <p:spPr>
          <a:xfrm>
            <a:off x="8893175" y="3194735"/>
            <a:ext cx="3200400" cy="1765173"/>
          </a:xfrm>
          <a:prstGeom prst="rect">
            <a:avLst/>
          </a:prstGeom>
          <a:blipFill>
            <a:blip r:embed="rId3" cstate="print"/>
            <a:stretch>
              <a:fillRect/>
            </a:stretch>
          </a:blipFill>
        </p:spPr>
        <p:txBody>
          <a:bodyPr wrap="square" lIns="0" tIns="0" rIns="0" bIns="0" rtlCol="0"/>
          <a:lstStyle/>
          <a:p/>
        </p:txBody>
      </p:sp>
      <p:sp>
        <p:nvSpPr>
          <p:cNvPr id="8" name="Slide Number Placeholder 7"/>
          <p:cNvSpPr>
            <a:spLocks noGrp="1"/>
          </p:cNvSpPr>
          <p:nvPr>
            <p:ph type="sldNum" sz="quarter" idx="12"/>
          </p:nvPr>
        </p:nvSpPr>
        <p:spPr/>
        <p:txBody>
          <a:bodyPr/>
          <a:p>
            <a:r>
              <a:t>*</a:t>
            </a:r>
          </a:p>
        </p:txBody>
      </p:sp>
      <p:sp>
        <p:nvSpPr>
          <p:cNvPr id="9" name="Footer Placeholder 8"/>
          <p:cNvSpPr>
            <a:spLocks noGrp="1"/>
          </p:cNvSpPr>
          <p:nvPr>
            <p:ph type="ftr" sz="quarter" idx="11"/>
          </p:nvPr>
        </p:nvSpPr>
        <p:spPr/>
        <p:txBody>
          <a:bodyPr/>
          <a:p>
            <a:r>
              <a:t>UECS3213 / UECS3453 Data Mining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Data Mining Methods / Tasks</a:t>
            </a:r>
            <a:endParaRPr lang="en-MY" altLang="en-US"/>
          </a:p>
        </p:txBody>
      </p:sp>
      <p:sp>
        <p:nvSpPr>
          <p:cNvPr id="3" name="Content Placeholder 2"/>
          <p:cNvSpPr>
            <a:spLocks noGrp="1"/>
          </p:cNvSpPr>
          <p:nvPr>
            <p:ph sz="half" idx="1"/>
          </p:nvPr>
        </p:nvSpPr>
        <p:spPr/>
        <p:txBody>
          <a:bodyPr/>
          <a:p>
            <a:r>
              <a:rPr b="1"/>
              <a:t>Prediction Methods</a:t>
            </a:r>
            <a:r>
              <a:rPr lang="en-MY"/>
              <a:t>: </a:t>
            </a:r>
            <a:endParaRPr lang="en-MY"/>
          </a:p>
          <a:p>
            <a:pPr lvl="1"/>
            <a:r>
              <a:t>Use some variables to predict unknown or future values of other variables.</a:t>
            </a:r>
          </a:p>
          <a:p>
            <a:pPr lvl="2"/>
            <a:r>
              <a:rPr b="1"/>
              <a:t>Classification </a:t>
            </a:r>
            <a:r>
              <a:rPr lang="en-MY" b="1"/>
              <a:t>(Chapter 3)</a:t>
            </a:r>
            <a:endParaRPr b="1"/>
          </a:p>
          <a:p>
            <a:pPr lvl="2"/>
            <a:r>
              <a:rPr b="1"/>
              <a:t>Regression </a:t>
            </a:r>
            <a:r>
              <a:rPr lang="en-MY" b="1"/>
              <a:t>(Chapter 4)</a:t>
            </a:r>
            <a:endParaRPr b="1"/>
          </a:p>
          <a:p>
            <a:pPr lvl="2"/>
            <a:r>
              <a:rPr b="1"/>
              <a:t>Deviation/Anomaly Detection </a:t>
            </a:r>
            <a:r>
              <a:rPr lang="en-MY" b="1"/>
              <a:t>(Chapter 5)</a:t>
            </a:r>
            <a:endParaRPr b="1"/>
          </a:p>
          <a:p>
            <a:pPr lvl="1"/>
          </a:p>
          <a:p>
            <a:endParaRPr lang="en-US"/>
          </a:p>
        </p:txBody>
      </p:sp>
      <p:sp>
        <p:nvSpPr>
          <p:cNvPr id="6" name="Content Placeholder 5"/>
          <p:cNvSpPr>
            <a:spLocks noGrp="1"/>
          </p:cNvSpPr>
          <p:nvPr>
            <p:ph sz="half" idx="2"/>
          </p:nvPr>
        </p:nvSpPr>
        <p:spPr/>
        <p:txBody>
          <a:bodyPr/>
          <a:p>
            <a:r>
              <a:rPr b="1"/>
              <a:t>Description Methods</a:t>
            </a:r>
            <a:r>
              <a:rPr lang="en-MY"/>
              <a:t>: </a:t>
            </a:r>
            <a:endParaRPr lang="en-MY"/>
          </a:p>
          <a:p>
            <a:pPr lvl="1"/>
            <a:r>
              <a:t>Find human-interpretable patterns that describe the data.</a:t>
            </a:r>
          </a:p>
          <a:p>
            <a:pPr lvl="2"/>
            <a:r>
              <a:rPr b="1"/>
              <a:t>Clustering </a:t>
            </a:r>
            <a:r>
              <a:rPr lang="en-MY" b="1"/>
              <a:t>(Chapter 5)</a:t>
            </a:r>
            <a:endParaRPr b="1"/>
          </a:p>
          <a:p>
            <a:pPr lvl="2"/>
            <a:r>
              <a:rPr b="1"/>
              <a:t>Associate Rules Discovery </a:t>
            </a:r>
            <a:r>
              <a:rPr lang="en-MY" b="1"/>
              <a:t>/ Learning (Chapter 6)</a:t>
            </a:r>
            <a:endParaRPr b="1"/>
          </a:p>
          <a:p>
            <a:pPr lvl="2"/>
            <a:r>
              <a:rPr b="1"/>
              <a:t>Sequential Pattern </a:t>
            </a:r>
            <a:r>
              <a:rPr lang="en-MY" b="1"/>
              <a:t>Mining (Chapter 6)</a:t>
            </a:r>
            <a:endParaRPr lang="en-MY" b="1"/>
          </a:p>
        </p:txBody>
      </p:sp>
      <p:sp>
        <p:nvSpPr>
          <p:cNvPr id="4" name="Footer Placeholder 3"/>
          <p:cNvSpPr>
            <a:spLocks noGrp="1"/>
          </p:cNvSpPr>
          <p:nvPr>
            <p:ph type="ftr" sz="quarter" idx="11"/>
          </p:nvPr>
        </p:nvSpPr>
        <p:spPr/>
        <p:txBody>
          <a:bodyPr/>
          <a:p>
            <a:r>
              <a:rPr lang="en-US"/>
              <a:t>UECS3213 / UECS3453 Data Mining</a:t>
            </a:r>
            <a:endParaRPr lang="en-US"/>
          </a:p>
        </p:txBody>
      </p:sp>
      <p:sp>
        <p:nvSpPr>
          <p:cNvPr id="5" name="Slide Number Placeholder 4"/>
          <p:cNvSpPr>
            <a:spLocks noGrp="1"/>
          </p:cNvSpPr>
          <p:nvPr>
            <p:ph type="sldNum" sz="quarter" idx="12"/>
          </p:nvPr>
        </p:nvSpPr>
        <p:spPr/>
        <p:txBody>
          <a:bodyPr/>
          <a:p>
            <a:r>
              <a:rPr lang="en-US"/>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Slide Number Placeholder 5"/>
          <p:cNvSpPr txBox="1">
            <a:spLocks noGrp="1"/>
          </p:cNvSpPr>
          <p:nvPr>
            <p:ph type="sldNum" sz="quarter" idx="4"/>
          </p:nvPr>
        </p:nvSpPr>
        <p:spPr bwMode="auto"/>
        <p:txBody>
          <a:bodyPr wrap="square" lIns="0" tIns="45720" rIns="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eaLnBrk="1" hangingPunct="1"/>
            <a:fld id="{9A0DB2DC-4C9A-4742-B13C-FB6460FD3503}" type="slidenum">
              <a:rPr lang="zh-CN" altLang="en-US" sz="1000" dirty="0">
                <a:latin typeface="Calibri" panose="020F0502020204030204" charset="0"/>
                <a:ea typeface="SimSun" panose="02010600030101010101" pitchFamily="2" charset="-122"/>
              </a:rPr>
            </a:fld>
            <a:r>
              <a:rPr lang="en-US" altLang="zh-CN" sz="1000" dirty="0">
                <a:latin typeface="Calibri" panose="020F0502020204030204" charset="0"/>
                <a:ea typeface="SimSun" panose="02010600030101010101" pitchFamily="2" charset="-122"/>
              </a:rPr>
              <a:t>/34</a:t>
            </a:r>
            <a:endParaRPr lang="en-US" altLang="zh-CN" sz="1000" dirty="0">
              <a:latin typeface="Calibri" panose="020F0502020204030204" charset="0"/>
              <a:ea typeface="SimSun" panose="02010600030101010101" pitchFamily="2" charset="-122"/>
            </a:endParaRPr>
          </a:p>
        </p:txBody>
      </p:sp>
      <p:sp>
        <p:nvSpPr>
          <p:cNvPr id="16387" name="Rectangle 4"/>
          <p:cNvSpPr>
            <a:spLocks noGrp="1"/>
          </p:cNvSpPr>
          <p:nvPr>
            <p:ph type="title"/>
          </p:nvPr>
        </p:nvSpPr>
        <p:spPr/>
        <p:txBody>
          <a:bodyPr>
            <a:normAutofit fontScale="90000"/>
          </a:bodyPr>
          <a:p>
            <a:r>
              <a:rPr lang="en-US" altLang="x-none" dirty="0">
                <a:sym typeface="+mn-ea"/>
              </a:rPr>
              <a:t>Feature Selection, Dimensionality Reduction, and Clustering in the KDD Process</a:t>
            </a:r>
            <a:endParaRPr lang="en-US" altLang="x-none"/>
          </a:p>
        </p:txBody>
      </p:sp>
      <p:sp>
        <p:nvSpPr>
          <p:cNvPr id="18" name="TextBox 17"/>
          <p:cNvSpPr txBox="1"/>
          <p:nvPr/>
        </p:nvSpPr>
        <p:spPr>
          <a:xfrm>
            <a:off x="8610600" y="6172200"/>
            <a:ext cx="1752600" cy="398780"/>
          </a:xfrm>
          <a:prstGeom prst="rect">
            <a:avLst/>
          </a:prstGeom>
          <a:noFill/>
        </p:spPr>
        <p:txBody>
          <a:bodyPr>
            <a:spAutoFit/>
          </a:bodyPr>
          <a:lstStyle/>
          <a:p>
            <a:pPr marR="0" defTabSz="914400" eaLnBrk="0" hangingPunct="0">
              <a:buClrTx/>
              <a:buSzTx/>
              <a:buFontTx/>
              <a:buNone/>
              <a:defRPr/>
            </a:pPr>
            <a:r>
              <a:rPr kumimoji="0" lang="en-US" sz="1000" kern="1200" cap="none" spc="0" normalizeH="0" baseline="0" noProof="0" dirty="0">
                <a:latin typeface="+mj-lt"/>
                <a:ea typeface="+mn-ea"/>
                <a:cs typeface="+mn-cs"/>
              </a:rPr>
              <a:t>U.M.Fayyad, G.Patetsky-Shapiro and P.Smyth (1995)</a:t>
            </a:r>
            <a:endParaRPr kumimoji="0" lang="en-US" sz="1000" kern="1200" cap="none" spc="0" normalizeH="0" baseline="0" noProof="0" dirty="0">
              <a:latin typeface="+mj-lt"/>
              <a:ea typeface="+mn-ea"/>
              <a:cs typeface="+mn-cs"/>
            </a:endParaRPr>
          </a:p>
        </p:txBody>
      </p:sp>
      <p:pic>
        <p:nvPicPr>
          <p:cNvPr id="16389" name="Picture 15"/>
          <p:cNvPicPr>
            <a:picLocks noChangeAspect="1"/>
          </p:cNvPicPr>
          <p:nvPr/>
        </p:nvPicPr>
        <p:blipFill>
          <a:blip r:embed="rId1"/>
          <a:srcRect l="18750" t="32001" r="19376" b="14000"/>
          <a:stretch>
            <a:fillRect/>
          </a:stretch>
        </p:blipFill>
        <p:spPr>
          <a:xfrm>
            <a:off x="2514600" y="2057400"/>
            <a:ext cx="7543800" cy="4114800"/>
          </a:xfrm>
          <a:prstGeom prst="rect">
            <a:avLst/>
          </a:prstGeom>
          <a:noFill/>
          <a:ln w="9525">
            <a:noFill/>
          </a:ln>
        </p:spPr>
      </p:pic>
      <p:sp>
        <p:nvSpPr>
          <p:cNvPr id="16390" name="Up Arrow 5"/>
          <p:cNvSpPr/>
          <p:nvPr/>
        </p:nvSpPr>
        <p:spPr>
          <a:xfrm rot="-1657652">
            <a:off x="5089525" y="5326063"/>
            <a:ext cx="479425" cy="871537"/>
          </a:xfrm>
          <a:prstGeom prst="upArrow">
            <a:avLst>
              <a:gd name="adj1" fmla="val 50000"/>
              <a:gd name="adj2" fmla="val 50067"/>
            </a:avLst>
          </a:prstGeom>
          <a:solidFill>
            <a:schemeClr val="bg1"/>
          </a:solidFill>
          <a:ln w="9525">
            <a:noFill/>
          </a:ln>
        </p:spPr>
        <p:txBody>
          <a:bodyPr/>
          <a:p>
            <a:pPr eaLnBrk="0" hangingPunct="0"/>
            <a:endParaRPr lang="en-US" altLang="x-none" dirty="0">
              <a:latin typeface="Arial" panose="020B0604020202020204" pitchFamily="34" charset="0"/>
              <a:ea typeface="Arial" panose="020B0604020202020204" pitchFamily="34" charset="0"/>
            </a:endParaRPr>
          </a:p>
        </p:txBody>
      </p:sp>
      <p:sp>
        <p:nvSpPr>
          <p:cNvPr id="16391" name="Up Arrow 6"/>
          <p:cNvSpPr/>
          <p:nvPr/>
        </p:nvSpPr>
        <p:spPr>
          <a:xfrm rot="-1657652">
            <a:off x="8189913" y="4619625"/>
            <a:ext cx="427037" cy="915988"/>
          </a:xfrm>
          <a:prstGeom prst="upArrow">
            <a:avLst>
              <a:gd name="adj1" fmla="val 50000"/>
              <a:gd name="adj2" fmla="val 50099"/>
            </a:avLst>
          </a:prstGeom>
          <a:solidFill>
            <a:srgbClr val="FF0000"/>
          </a:solidFill>
          <a:ln w="9525" cap="flat" cmpd="sng">
            <a:solidFill>
              <a:schemeClr val="tx1"/>
            </a:solidFill>
            <a:prstDash val="solid"/>
            <a:round/>
            <a:headEnd type="none" w="med" len="med"/>
            <a:tailEnd type="none" w="med" len="med"/>
          </a:ln>
        </p:spPr>
        <p:txBody>
          <a:bodyPr/>
          <a:p>
            <a:pPr eaLnBrk="0" hangingPunct="0"/>
            <a:endParaRPr lang="en-US" altLang="x-none" dirty="0">
              <a:latin typeface="Arial" panose="020B0604020202020204" pitchFamily="34" charset="0"/>
              <a:ea typeface="Arial" panose="020B0604020202020204" pitchFamily="34" charset="0"/>
            </a:endParaRPr>
          </a:p>
        </p:txBody>
      </p:sp>
      <p:sp>
        <p:nvSpPr>
          <p:cNvPr id="16392" name="Up Arrow 7"/>
          <p:cNvSpPr/>
          <p:nvPr/>
        </p:nvSpPr>
        <p:spPr>
          <a:xfrm rot="-1657652">
            <a:off x="6607175" y="5265738"/>
            <a:ext cx="479425" cy="869950"/>
          </a:xfrm>
          <a:prstGeom prst="upArrow">
            <a:avLst>
              <a:gd name="adj1" fmla="val 50000"/>
              <a:gd name="adj2" fmla="val 49976"/>
            </a:avLst>
          </a:prstGeom>
          <a:solidFill>
            <a:schemeClr val="bg1"/>
          </a:solidFill>
          <a:ln w="9525">
            <a:noFill/>
          </a:ln>
        </p:spPr>
        <p:txBody>
          <a:bodyPr/>
          <a:p>
            <a:pPr eaLnBrk="0" hangingPunct="0"/>
            <a:endParaRPr lang="en-US" altLang="x-none" dirty="0">
              <a:latin typeface="Arial" panose="020B0604020202020204" pitchFamily="34" charset="0"/>
              <a:ea typeface="Arial" panose="020B0604020202020204" pitchFamily="34" charset="0"/>
            </a:endParaRPr>
          </a:p>
        </p:txBody>
      </p:sp>
      <p:sp>
        <p:nvSpPr>
          <p:cNvPr id="16393" name="Up Arrow 8"/>
          <p:cNvSpPr/>
          <p:nvPr/>
        </p:nvSpPr>
        <p:spPr>
          <a:xfrm rot="-1657652">
            <a:off x="9332913" y="4238625"/>
            <a:ext cx="427037" cy="915988"/>
          </a:xfrm>
          <a:prstGeom prst="upArrow">
            <a:avLst>
              <a:gd name="adj1" fmla="val 50000"/>
              <a:gd name="adj2" fmla="val 50099"/>
            </a:avLst>
          </a:prstGeom>
          <a:solidFill>
            <a:srgbClr val="FF0000"/>
          </a:solidFill>
          <a:ln w="9525" cap="flat" cmpd="sng">
            <a:solidFill>
              <a:schemeClr val="tx1"/>
            </a:solidFill>
            <a:prstDash val="solid"/>
            <a:round/>
            <a:headEnd type="none" w="med" len="med"/>
            <a:tailEnd type="none" w="med" len="med"/>
          </a:ln>
        </p:spPr>
        <p:txBody>
          <a:bodyPr/>
          <a:p>
            <a:pPr eaLnBrk="0" hangingPunct="0"/>
            <a:endParaRPr lang="en-US" altLang="x-none" dirty="0">
              <a:latin typeface="Arial" panose="020B0604020202020204" pitchFamily="34" charset="0"/>
              <a:ea typeface="Arial" panose="020B0604020202020204" pitchFamily="34" charset="0"/>
            </a:endParaRPr>
          </a:p>
        </p:txBody>
      </p:sp>
      <p:sp>
        <p:nvSpPr>
          <p:cNvPr id="15" name="Freeform 14"/>
          <p:cNvSpPr/>
          <p:nvPr/>
        </p:nvSpPr>
        <p:spPr bwMode="auto">
          <a:xfrm>
            <a:off x="6553200" y="5526088"/>
            <a:ext cx="388938" cy="17463"/>
          </a:xfrm>
          <a:custGeom>
            <a:avLst/>
            <a:gdLst>
              <a:gd name="connsiteX0" fmla="*/ 0 w 388951"/>
              <a:gd name="connsiteY0" fmla="*/ 0 h 17890"/>
              <a:gd name="connsiteX1" fmla="*/ 333955 w 388951"/>
              <a:gd name="connsiteY1" fmla="*/ 15902 h 17890"/>
              <a:gd name="connsiteX2" fmla="*/ 329979 w 388951"/>
              <a:gd name="connsiteY2" fmla="*/ 11926 h 17890"/>
            </a:gdLst>
            <a:ahLst/>
            <a:cxnLst>
              <a:cxn ang="0">
                <a:pos x="connsiteX0" y="connsiteY0"/>
              </a:cxn>
              <a:cxn ang="0">
                <a:pos x="connsiteX1" y="connsiteY1"/>
              </a:cxn>
              <a:cxn ang="0">
                <a:pos x="connsiteX2" y="connsiteY2"/>
              </a:cxn>
            </a:cxnLst>
            <a:rect l="l" t="t" r="r" b="b"/>
            <a:pathLst>
              <a:path w="388951" h="17890">
                <a:moveTo>
                  <a:pt x="0" y="0"/>
                </a:moveTo>
                <a:lnTo>
                  <a:pt x="333955" y="15902"/>
                </a:lnTo>
                <a:cubicBezTo>
                  <a:pt x="388951" y="17890"/>
                  <a:pt x="359465" y="14908"/>
                  <a:pt x="329979" y="11926"/>
                </a:cubicBezTo>
              </a:path>
            </a:pathLst>
          </a:custGeom>
          <a:solidFill>
            <a:schemeClr val="accent1"/>
          </a:solidFill>
          <a:ln w="15875" cap="flat" cmpd="sng" algn="ctr">
            <a:solidFill>
              <a:srgbClr val="8181D5">
                <a:alpha val="59000"/>
              </a:srgbClr>
            </a:solidFill>
            <a:prstDash val="solid"/>
            <a:round/>
            <a:headEnd type="none" w="med" len="med"/>
            <a:tailEnd type="none" w="med" len="med"/>
          </a:ln>
          <a:effectLst>
            <a:outerShdw blurRad="50800" dist="25400" dir="2700000" sx="89000" sy="89000" algn="tl" rotWithShape="0">
              <a:prstClr val="black">
                <a:alpha val="66000"/>
              </a:prstClr>
            </a:outerShdw>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9" name="Freeform 18"/>
          <p:cNvSpPr/>
          <p:nvPr/>
        </p:nvSpPr>
        <p:spPr bwMode="auto">
          <a:xfrm>
            <a:off x="5149850" y="5692775"/>
            <a:ext cx="330200" cy="19050"/>
          </a:xfrm>
          <a:custGeom>
            <a:avLst/>
            <a:gdLst>
              <a:gd name="connsiteX0" fmla="*/ 0 w 330641"/>
              <a:gd name="connsiteY0" fmla="*/ 0 h 18554"/>
              <a:gd name="connsiteX1" fmla="*/ 282271 w 330641"/>
              <a:gd name="connsiteY1" fmla="*/ 15903 h 18554"/>
              <a:gd name="connsiteX2" fmla="*/ 290222 w 330641"/>
              <a:gd name="connsiteY2" fmla="*/ 15903 h 18554"/>
            </a:gdLst>
            <a:ahLst/>
            <a:cxnLst>
              <a:cxn ang="0">
                <a:pos x="connsiteX0" y="connsiteY0"/>
              </a:cxn>
              <a:cxn ang="0">
                <a:pos x="connsiteX1" y="connsiteY1"/>
              </a:cxn>
              <a:cxn ang="0">
                <a:pos x="connsiteX2" y="connsiteY2"/>
              </a:cxn>
            </a:cxnLst>
            <a:rect l="l" t="t" r="r" b="b"/>
            <a:pathLst>
              <a:path w="330641" h="18554">
                <a:moveTo>
                  <a:pt x="0" y="0"/>
                </a:moveTo>
                <a:lnTo>
                  <a:pt x="282271" y="15903"/>
                </a:lnTo>
                <a:cubicBezTo>
                  <a:pt x="330641" y="18554"/>
                  <a:pt x="310431" y="17228"/>
                  <a:pt x="290222" y="15903"/>
                </a:cubicBezTo>
              </a:path>
            </a:pathLst>
          </a:custGeom>
          <a:solidFill>
            <a:schemeClr val="accent1"/>
          </a:solidFill>
          <a:ln w="19050" cap="flat" cmpd="sng" algn="ctr">
            <a:solidFill>
              <a:srgbClr val="B0B0E6"/>
            </a:solidFill>
            <a:prstDash val="solid"/>
            <a:round/>
            <a:headEnd type="none" w="med" len="med"/>
            <a:tailEnd type="none" w="med" len="med"/>
          </a:ln>
          <a:effectLst>
            <a:outerShdw blurRad="50800" dist="25400" dir="2700000" algn="tl" rotWithShape="0">
              <a:prstClr val="black">
                <a:alpha val="42000"/>
              </a:prstClr>
            </a:outerShdw>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1" name="Freeform 20"/>
          <p:cNvSpPr/>
          <p:nvPr/>
        </p:nvSpPr>
        <p:spPr bwMode="auto">
          <a:xfrm rot="-120000">
            <a:off x="6727825" y="5735638"/>
            <a:ext cx="269875" cy="9525"/>
          </a:xfrm>
          <a:custGeom>
            <a:avLst/>
            <a:gdLst>
              <a:gd name="connsiteX0" fmla="*/ 0 w 270344"/>
              <a:gd name="connsiteY0" fmla="*/ 0 h 9277"/>
              <a:gd name="connsiteX1" fmla="*/ 147099 w 270344"/>
              <a:gd name="connsiteY1" fmla="*/ 7952 h 9277"/>
              <a:gd name="connsiteX2" fmla="*/ 270344 w 270344"/>
              <a:gd name="connsiteY2" fmla="*/ 7952 h 9277"/>
              <a:gd name="connsiteX3" fmla="*/ 270344 w 270344"/>
              <a:gd name="connsiteY3" fmla="*/ 7952 h 9277"/>
            </a:gdLst>
            <a:ahLst/>
            <a:cxnLst>
              <a:cxn ang="0">
                <a:pos x="connsiteX0" y="connsiteY0"/>
              </a:cxn>
              <a:cxn ang="0">
                <a:pos x="connsiteX1" y="connsiteY1"/>
              </a:cxn>
              <a:cxn ang="0">
                <a:pos x="connsiteX2" y="connsiteY2"/>
              </a:cxn>
              <a:cxn ang="0">
                <a:pos x="connsiteX3" y="connsiteY3"/>
              </a:cxn>
            </a:cxnLst>
            <a:rect l="l" t="t" r="r" b="b"/>
            <a:pathLst>
              <a:path w="270344" h="9277">
                <a:moveTo>
                  <a:pt x="0" y="0"/>
                </a:moveTo>
                <a:cubicBezTo>
                  <a:pt x="51021" y="3313"/>
                  <a:pt x="102042" y="6627"/>
                  <a:pt x="147099" y="7952"/>
                </a:cubicBezTo>
                <a:cubicBezTo>
                  <a:pt x="192156" y="9277"/>
                  <a:pt x="270344" y="7952"/>
                  <a:pt x="270344" y="7952"/>
                </a:cubicBezTo>
                <a:lnTo>
                  <a:pt x="270344" y="7952"/>
                </a:lnTo>
              </a:path>
            </a:pathLst>
          </a:custGeom>
          <a:solidFill>
            <a:schemeClr val="accent1"/>
          </a:solidFill>
          <a:ln w="19050" cap="flat" cmpd="sng" algn="ctr">
            <a:solidFill>
              <a:srgbClr val="8181D5">
                <a:alpha val="54000"/>
              </a:srgbClr>
            </a:solidFill>
            <a:prstDash val="solid"/>
            <a:round/>
            <a:headEnd type="none" w="med" len="med"/>
            <a:tailEnd type="none" w="med" len="med"/>
          </a:ln>
          <a:effectLst>
            <a:outerShdw blurRad="38100" dist="25400" dir="2400000" algn="tl" rotWithShape="0">
              <a:prstClr val="black">
                <a:alpha val="53000"/>
              </a:prstClr>
            </a:outerShdw>
          </a:effectLst>
        </p:spPr>
        <p:txBody>
          <a:bodyPr vert="horz" wrap="square" lIns="91440" tIns="45720" rIns="91440" bIns="45720" numCol="1" rtlCol="0"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 name="Footer Placeholder 1"/>
          <p:cNvSpPr>
            <a:spLocks noGrp="1"/>
          </p:cNvSpPr>
          <p:nvPr>
            <p:ph type="ftr" sz="quarter" idx="11"/>
          </p:nvPr>
        </p:nvSpPr>
        <p:spPr/>
        <p:txBody>
          <a:bodyPr/>
          <a:p>
            <a:r>
              <a:rPr lang="en-US" dirty="0" smtClean="0">
                <a:sym typeface="+mn-ea"/>
              </a:rPr>
              <a:t>UECS3213 / UECS3453 Data Mining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MY" altLang="en-US"/>
              <a:t>Data Mining Methods / Tasks</a:t>
            </a:r>
            <a:endParaRPr lang="en-MY" altLang="en-US"/>
          </a:p>
        </p:txBody>
      </p:sp>
      <p:sp>
        <p:nvSpPr>
          <p:cNvPr id="8" name="Content Placeholder 7"/>
          <p:cNvSpPr>
            <a:spLocks noGrp="1"/>
          </p:cNvSpPr>
          <p:nvPr>
            <p:ph idx="1"/>
          </p:nvPr>
        </p:nvSpPr>
        <p:spPr/>
        <p:txBody>
          <a:bodyPr>
            <a:normAutofit fontScale="90000"/>
          </a:bodyPr>
          <a:p>
            <a:r>
              <a:rPr lang="en-US" b="1">
                <a:sym typeface="+mn-ea"/>
              </a:rPr>
              <a:t>Classification </a:t>
            </a:r>
            <a:r>
              <a:rPr lang="en-US">
                <a:sym typeface="+mn-ea"/>
              </a:rPr>
              <a:t>– </a:t>
            </a:r>
            <a:r>
              <a:rPr lang="en-MY" altLang="en-US">
                <a:sym typeface="+mn-ea"/>
              </a:rPr>
              <a:t>looking for unknown pattern in data</a:t>
            </a:r>
            <a:r>
              <a:rPr lang="en-US">
                <a:sym typeface="+mn-ea"/>
              </a:rPr>
              <a:t>. </a:t>
            </a:r>
            <a:endParaRPr lang="en-US">
              <a:sym typeface="+mn-ea"/>
            </a:endParaRPr>
          </a:p>
          <a:p>
            <a:r>
              <a:rPr lang="en-MY" altLang="en-US" b="1"/>
              <a:t>Regression - </a:t>
            </a:r>
            <a:r>
              <a:rPr lang="en-MY">
                <a:sym typeface="+mn-ea"/>
              </a:rPr>
              <a:t>p</a:t>
            </a:r>
            <a:r>
              <a:rPr>
                <a:sym typeface="+mn-ea"/>
              </a:rPr>
              <a:t>redict a value of a given continuous valued variable based on the values of other variables</a:t>
            </a:r>
            <a:endParaRPr lang="en-MY" altLang="en-US" b="1"/>
          </a:p>
          <a:p>
            <a:r>
              <a:rPr lang="en-US" b="1">
                <a:sym typeface="+mn-ea"/>
              </a:rPr>
              <a:t>Clustering </a:t>
            </a:r>
            <a:r>
              <a:rPr lang="en-US">
                <a:sym typeface="+mn-ea"/>
              </a:rPr>
              <a:t>– discovering and documenting groups of facts which were not known.</a:t>
            </a:r>
            <a:endParaRPr lang="en-US" b="1"/>
          </a:p>
          <a:p>
            <a:r>
              <a:rPr lang="en-US" b="1"/>
              <a:t>Association </a:t>
            </a:r>
            <a:r>
              <a:rPr lang="en-US"/>
              <a:t>– looking for patterns where events are connected.</a:t>
            </a:r>
            <a:endParaRPr lang="en-US"/>
          </a:p>
          <a:p>
            <a:r>
              <a:rPr lang="en-US" b="1"/>
              <a:t>Sequence or path analysis</a:t>
            </a:r>
            <a:r>
              <a:rPr lang="en-US"/>
              <a:t> – look</a:t>
            </a:r>
            <a:r>
              <a:rPr lang="en-MY" altLang="en-US"/>
              <a:t>ing </a:t>
            </a:r>
            <a:r>
              <a:rPr lang="en-US"/>
              <a:t>for one event which leads to another event later.</a:t>
            </a:r>
            <a:endParaRPr lang="en-US"/>
          </a:p>
          <a:p>
            <a:r>
              <a:rPr lang="en-US" b="1">
                <a:solidFill>
                  <a:schemeClr val="bg1"/>
                </a:solidFill>
              </a:rPr>
              <a:t>Forecasting </a:t>
            </a:r>
            <a:r>
              <a:rPr lang="en-US">
                <a:solidFill>
                  <a:schemeClr val="bg1"/>
                </a:solidFill>
              </a:rPr>
              <a:t>– finding data patterns which can lead to reasonable future predictions.</a:t>
            </a:r>
            <a:endParaRPr lang="en-US">
              <a:solidFill>
                <a:schemeClr val="bg1"/>
              </a:solidFill>
            </a:endParaRPr>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CN">
                <a:sym typeface="+mn-ea"/>
              </a:rPr>
              <a:t>Common Data Mining tasks</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graphicFrame>
        <p:nvGraphicFramePr>
          <p:cNvPr id="6" name="Content Placeholder 5"/>
          <p:cNvGraphicFramePr>
            <a:graphicFrameLocks noChangeAspect="1"/>
          </p:cNvGraphicFramePr>
          <p:nvPr>
            <p:ph idx="1"/>
          </p:nvPr>
        </p:nvGraphicFramePr>
        <p:xfrm>
          <a:off x="960120" y="1934845"/>
          <a:ext cx="10405110" cy="3832860"/>
        </p:xfrm>
        <a:graphic>
          <a:graphicData uri="http://schemas.openxmlformats.org/presentationml/2006/ole">
            <mc:AlternateContent xmlns:mc="http://schemas.openxmlformats.org/markup-compatibility/2006">
              <mc:Choice xmlns:v="urn:schemas-microsoft-com:vml" Requires="v">
                <p:oleObj spid="_x0000_s7" name="" r:id="rId1" imgW="6619875" imgH="2438400" progId="Paint.Picture">
                  <p:embed/>
                </p:oleObj>
              </mc:Choice>
              <mc:Fallback>
                <p:oleObj name="" r:id="rId1" imgW="6619875" imgH="2438400" progId="Paint.Picture">
                  <p:embed/>
                  <p:pic>
                    <p:nvPicPr>
                      <p:cNvPr id="0" name="Picture 6"/>
                      <p:cNvPicPr/>
                      <p:nvPr/>
                    </p:nvPicPr>
                    <p:blipFill>
                      <a:blip r:embed="rId2"/>
                      <a:stretch>
                        <a:fillRect/>
                      </a:stretch>
                    </p:blipFill>
                    <p:spPr>
                      <a:xfrm>
                        <a:off x="960120" y="1934845"/>
                        <a:ext cx="10405110" cy="3832860"/>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normAutofit/>
          </a:bodyPr>
          <a:lstStyle/>
          <a:p>
            <a:r>
              <a:rPr lang="en-MY"/>
              <a:t>Classification</a:t>
            </a:r>
            <a:endParaRPr lang="en-MY"/>
          </a:p>
        </p:txBody>
      </p:sp>
      <p:sp>
        <p:nvSpPr>
          <p:cNvPr id="7" name="Content Placeholder 6"/>
          <p:cNvSpPr>
            <a:spLocks noGrp="1"/>
          </p:cNvSpPr>
          <p:nvPr>
            <p:ph idx="1"/>
          </p:nvPr>
        </p:nvSpPr>
        <p:spPr/>
        <p:txBody>
          <a:bodyPr>
            <a:normAutofit lnSpcReduction="10000"/>
          </a:bodyPr>
          <a:p>
            <a:r>
              <a:rPr>
                <a:sym typeface="+mn-ea"/>
              </a:rPr>
              <a:t>Usually, the given data set is divided into </a:t>
            </a:r>
            <a:r>
              <a:rPr>
                <a:solidFill>
                  <a:srgbClr val="FF0000"/>
                </a:solidFill>
                <a:sym typeface="+mn-ea"/>
              </a:rPr>
              <a:t>training </a:t>
            </a:r>
            <a:r>
              <a:rPr>
                <a:sym typeface="+mn-ea"/>
              </a:rPr>
              <a:t>and </a:t>
            </a:r>
            <a:r>
              <a:rPr>
                <a:solidFill>
                  <a:srgbClr val="FF0000"/>
                </a:solidFill>
                <a:sym typeface="+mn-ea"/>
              </a:rPr>
              <a:t>test sets</a:t>
            </a:r>
            <a:r>
              <a:rPr>
                <a:sym typeface="+mn-ea"/>
              </a:rPr>
              <a:t>, with training set used to </a:t>
            </a:r>
            <a:r>
              <a:rPr i="1">
                <a:sym typeface="+mn-ea"/>
              </a:rPr>
              <a:t>build the model</a:t>
            </a:r>
            <a:r>
              <a:rPr>
                <a:sym typeface="+mn-ea"/>
              </a:rPr>
              <a:t> and test set used to </a:t>
            </a:r>
            <a:r>
              <a:rPr i="1">
                <a:sym typeface="+mn-ea"/>
              </a:rPr>
              <a:t>validate </a:t>
            </a:r>
            <a:r>
              <a:rPr>
                <a:sym typeface="+mn-ea"/>
              </a:rPr>
              <a:t>it.</a:t>
            </a:r>
            <a:endParaRPr>
              <a:sym typeface="+mn-ea"/>
            </a:endParaRPr>
          </a:p>
          <a:p>
            <a:r>
              <a:t>Given a collection of records (</a:t>
            </a:r>
            <a:r>
              <a:rPr b="1">
                <a:solidFill>
                  <a:srgbClr val="FF0000"/>
                </a:solidFill>
              </a:rPr>
              <a:t>training set</a:t>
            </a:r>
            <a:r>
              <a:t>)</a:t>
            </a:r>
            <a:r>
              <a:rPr lang="en-MY"/>
              <a:t>, e</a:t>
            </a:r>
            <a:r>
              <a:t>ach record contains a set of </a:t>
            </a:r>
            <a:r>
              <a:rPr i="1"/>
              <a:t>attributes</a:t>
            </a:r>
            <a:r>
              <a:t>, one of the attributes is the </a:t>
            </a:r>
            <a:r>
              <a:rPr b="1"/>
              <a:t>class</a:t>
            </a:r>
            <a:r>
              <a:t>.</a:t>
            </a:r>
          </a:p>
          <a:p>
            <a:pPr lvl="1"/>
            <a:r>
              <a:t>Find a model for class attribute as a function of the values of other attributes.</a:t>
            </a:r>
          </a:p>
          <a:p>
            <a:pPr lvl="1"/>
            <a:r>
              <a:t>Goal: previously unseen records should be assigned a class as accurately as possible.</a:t>
            </a:r>
          </a:p>
          <a:p>
            <a:r>
              <a:t>A </a:t>
            </a:r>
            <a:r>
              <a:rPr b="1">
                <a:solidFill>
                  <a:srgbClr val="FF0000"/>
                </a:solidFill>
              </a:rPr>
              <a:t>test set</a:t>
            </a:r>
            <a:r>
              <a:t> is used to determine the accuracy of  the model. </a:t>
            </a:r>
          </a:p>
          <a:p/>
          <a:p/>
          <a:p>
            <a:endParaRPr lang="en-US"/>
          </a:p>
        </p:txBody>
      </p:sp>
      <p:sp>
        <p:nvSpPr>
          <p:cNvPr id="5" name="Slide Number Placeholder 4"/>
          <p:cNvSpPr>
            <a:spLocks noGrp="1"/>
          </p:cNvSpPr>
          <p:nvPr>
            <p:ph type="sldNum" sz="quarter" idx="12"/>
          </p:nvPr>
        </p:nvSpPr>
        <p:spPr/>
        <p:txBody>
          <a:bodyPr/>
          <a:p>
            <a:r>
              <a:t>*</a:t>
            </a:r>
          </a:p>
        </p:txBody>
      </p:sp>
      <p:sp>
        <p:nvSpPr>
          <p:cNvPr id="6" name="Footer Placeholder 5"/>
          <p:cNvSpPr>
            <a:spLocks noGrp="1"/>
          </p:cNvSpPr>
          <p:nvPr>
            <p:ph type="ftr" sz="quarter" idx="11"/>
          </p:nvPr>
        </p:nvSpPr>
        <p:spPr/>
        <p:txBody>
          <a:bodyPr/>
          <a:p>
            <a:r>
              <a:t>UECS3213 / UECS3453 Data Mining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t>Outline</a:t>
            </a:r>
            <a:endParaRPr lang="en-MY"/>
          </a:p>
        </p:txBody>
      </p:sp>
      <p:sp>
        <p:nvSpPr>
          <p:cNvPr id="3" name="Content Placeholder 2"/>
          <p:cNvSpPr>
            <a:spLocks noGrp="1"/>
          </p:cNvSpPr>
          <p:nvPr>
            <p:ph sz="half" idx="1"/>
          </p:nvPr>
        </p:nvSpPr>
        <p:spPr/>
        <p:txBody>
          <a:bodyPr>
            <a:normAutofit/>
          </a:bodyPr>
          <a:lstStyle/>
          <a:p>
            <a:r>
              <a:rPr lang="en-MY" altLang="en-US"/>
              <a:t>Overview of Data Science</a:t>
            </a:r>
            <a:endParaRPr lang="en-MY" altLang="en-US"/>
          </a:p>
          <a:p>
            <a:r>
              <a:rPr lang="en-MY" altLang="en-US"/>
              <a:t>What is data mining? What is not data mining?</a:t>
            </a:r>
            <a:endParaRPr lang="en-MY" altLang="en-US"/>
          </a:p>
          <a:p>
            <a:r>
              <a:rPr lang="en-US">
                <a:sym typeface="+mn-ea"/>
              </a:rPr>
              <a:t>DIKW </a:t>
            </a:r>
            <a:r>
              <a:rPr lang="en-MY" altLang="en-US">
                <a:sym typeface="+mn-ea"/>
              </a:rPr>
              <a:t>K</a:t>
            </a:r>
            <a:r>
              <a:rPr lang="en-US">
                <a:sym typeface="+mn-ea"/>
              </a:rPr>
              <a:t>nowledge </a:t>
            </a:r>
            <a:r>
              <a:rPr lang="en-MY" altLang="en-US">
                <a:sym typeface="+mn-ea"/>
              </a:rPr>
              <a:t>P</a:t>
            </a:r>
            <a:r>
              <a:rPr lang="en-US">
                <a:sym typeface="+mn-ea"/>
              </a:rPr>
              <a:t>yramid</a:t>
            </a:r>
            <a:endParaRPr lang="en-US"/>
          </a:p>
          <a:p>
            <a:r>
              <a:rPr lang="en-US"/>
              <a:t>Terminologies</a:t>
            </a:r>
            <a:endParaRPr lang="en-US"/>
          </a:p>
          <a:p>
            <a:pPr lvl="1"/>
            <a:r>
              <a:rPr lang="en-MY" altLang="en-US"/>
              <a:t>Data Mining</a:t>
            </a:r>
            <a:endParaRPr lang="en-MY" altLang="en-US"/>
          </a:p>
          <a:p>
            <a:pPr lvl="1"/>
            <a:r>
              <a:rPr lang="en-MY" altLang="en-US"/>
              <a:t>Data Science</a:t>
            </a:r>
            <a:endParaRPr lang="en-MY" altLang="en-US"/>
          </a:p>
          <a:p>
            <a:pPr lvl="1"/>
            <a:r>
              <a:rPr lang="en-MY" altLang="en-US"/>
              <a:t>Machine Learning</a:t>
            </a:r>
            <a:endParaRPr lang="en-MY" altLang="en-US"/>
          </a:p>
          <a:p>
            <a:endParaRPr lang="en-US"/>
          </a:p>
          <a:p>
            <a:endParaRPr lang="en-US"/>
          </a:p>
        </p:txBody>
      </p:sp>
      <p:sp>
        <p:nvSpPr>
          <p:cNvPr id="6" name="Content Placeholder 5"/>
          <p:cNvSpPr>
            <a:spLocks noGrp="1"/>
          </p:cNvSpPr>
          <p:nvPr>
            <p:ph sz="half" idx="2"/>
          </p:nvPr>
        </p:nvSpPr>
        <p:spPr/>
        <p:txBody>
          <a:bodyPr>
            <a:normAutofit lnSpcReduction="10000"/>
          </a:bodyPr>
          <a:p>
            <a:pPr lvl="1"/>
            <a:r>
              <a:rPr lang="en-MY" altLang="en-US" sz="2800">
                <a:sym typeface="+mn-ea"/>
              </a:rPr>
              <a:t>Data Analysis</a:t>
            </a:r>
            <a:endParaRPr lang="en-MY" altLang="en-US" sz="2800"/>
          </a:p>
          <a:p>
            <a:pPr lvl="1"/>
            <a:r>
              <a:rPr lang="en-MY" altLang="en-US" sz="2800">
                <a:sym typeface="+mn-ea"/>
              </a:rPr>
              <a:t>Data Analytics</a:t>
            </a:r>
            <a:endParaRPr lang="en-MY" altLang="en-US" sz="2800"/>
          </a:p>
          <a:p>
            <a:pPr lvl="1"/>
            <a:r>
              <a:rPr lang="en-MY" altLang="en-US" sz="2800">
                <a:sym typeface="+mn-ea"/>
              </a:rPr>
              <a:t>Big Data Analytics</a:t>
            </a:r>
            <a:endParaRPr lang="en-US" sz="2800"/>
          </a:p>
          <a:p>
            <a:r>
              <a:rPr lang="en-MY" altLang="en-US"/>
              <a:t>Origin of data mining</a:t>
            </a:r>
            <a:endParaRPr lang="en-MY" altLang="en-US"/>
          </a:p>
          <a:p>
            <a:r>
              <a:rPr lang="en-MY">
                <a:sym typeface="+mn-ea"/>
              </a:rPr>
              <a:t>Why data mining is important?</a:t>
            </a:r>
            <a:endParaRPr lang="en-MY"/>
          </a:p>
          <a:p>
            <a:r>
              <a:rPr lang="en-MY" altLang="en-US">
                <a:sym typeface="+mn-ea"/>
              </a:rPr>
              <a:t>Data Mining Methods</a:t>
            </a:r>
            <a:endParaRPr lang="en-MY" altLang="en-US">
              <a:sym typeface="+mn-ea"/>
            </a:endParaRPr>
          </a:p>
          <a:p>
            <a:r>
              <a:rPr lang="en-MY" altLang="en-US">
                <a:sym typeface="+mn-ea"/>
              </a:rPr>
              <a:t>Challenges of Data Mining</a:t>
            </a:r>
            <a:endParaRPr lang="en-MY" altLang="en-US"/>
          </a:p>
          <a:p>
            <a:r>
              <a:rPr lang="en-MY" altLang="en-US">
                <a:sym typeface="+mn-ea"/>
              </a:rPr>
              <a:t>Data Mining Applications</a:t>
            </a:r>
            <a:endParaRPr lang="en-MY" altLang="en-US"/>
          </a:p>
          <a:p>
            <a:endParaRPr lang="en-MY" altLang="en-US"/>
          </a:p>
          <a:p>
            <a:endParaRPr lang="en-MY" altLang="en-US"/>
          </a:p>
          <a:p>
            <a:endParaRPr lang="en-MY" altLang="en-US"/>
          </a:p>
          <a:p>
            <a:endParaRPr lang="en-MY" altLang="en-US"/>
          </a:p>
        </p:txBody>
      </p:sp>
      <p:sp>
        <p:nvSpPr>
          <p:cNvPr id="4" name="Slide Number Placeholder 3"/>
          <p:cNvSpPr>
            <a:spLocks noGrp="1"/>
          </p:cNvSpPr>
          <p:nvPr>
            <p:ph type="sldNum" sz="quarter" idx="12"/>
          </p:nvPr>
        </p:nvSpPr>
        <p:spPr/>
        <p:txBody>
          <a:bodyPr/>
          <a:lstStyle/>
          <a:p>
            <a:r>
              <a:rPr lang="en-US"/>
              <a:t>*</a:t>
            </a:r>
            <a:endParaRPr lang="en-US" dirty="0"/>
          </a:p>
        </p:txBody>
      </p:sp>
      <p:sp>
        <p:nvSpPr>
          <p:cNvPr id="5" name="Footer Placeholder 4"/>
          <p:cNvSpPr>
            <a:spLocks noGrp="1"/>
          </p:cNvSpPr>
          <p:nvPr>
            <p:ph type="ftr" sz="quarter" idx="11"/>
          </p:nvPr>
        </p:nvSpPr>
        <p:spPr/>
        <p:txBody>
          <a:bodyPr/>
          <a:p>
            <a:r>
              <a:rPr lang="en-US"/>
              <a:t>UECS3213 / UECS3453 Data Mining</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p>
            <a:r>
              <a:rPr lang="en-MY" altLang="en-US"/>
              <a:t>Classification: Example</a:t>
            </a:r>
            <a:endParaRPr lang="en-MY" altLang="en-US"/>
          </a:p>
        </p:txBody>
      </p:sp>
      <p:graphicFrame>
        <p:nvGraphicFramePr>
          <p:cNvPr id="3" name="object 3"/>
          <p:cNvGraphicFramePr>
            <a:graphicFrameLocks noGrp="1"/>
          </p:cNvGraphicFramePr>
          <p:nvPr/>
        </p:nvGraphicFramePr>
        <p:xfrm>
          <a:off x="1812876" y="2530000"/>
          <a:ext cx="3274695" cy="3577590"/>
        </p:xfrm>
        <a:graphic>
          <a:graphicData uri="http://schemas.openxmlformats.org/drawingml/2006/table">
            <a:tbl>
              <a:tblPr firstRow="1" bandRow="1">
                <a:tableStyleId>{2D5ABB26-0587-4C30-8999-92F81FD0307C}</a:tableStyleId>
              </a:tblPr>
              <a:tblGrid>
                <a:gridCol w="382905"/>
                <a:gridCol w="711200"/>
                <a:gridCol w="812165"/>
                <a:gridCol w="777875"/>
                <a:gridCol w="590550"/>
              </a:tblGrid>
              <a:tr h="504825">
                <a:tc>
                  <a:txBody>
                    <a:bodyPr/>
                    <a:lstStyle/>
                    <a:p>
                      <a:pPr marL="21590">
                        <a:lnSpc>
                          <a:spcPts val="1445"/>
                        </a:lnSpc>
                      </a:pPr>
                      <a:r>
                        <a:rPr sz="1250" i="1" spc="25" dirty="0">
                          <a:solidFill>
                            <a:srgbClr val="FFFFFF"/>
                          </a:solidFill>
                          <a:latin typeface="Arial" panose="020B0604020202020204"/>
                          <a:cs typeface="Arial" panose="020B0604020202020204"/>
                        </a:rPr>
                        <a:t>Tid</a:t>
                      </a:r>
                      <a:endParaRPr sz="1250">
                        <a:latin typeface="Arial" panose="020B0604020202020204"/>
                        <a:cs typeface="Arial" panose="020B0604020202020204"/>
                      </a:endParaRPr>
                    </a:p>
                  </a:txBody>
                  <a:tcPr marL="0" marR="0" marT="0" marB="0">
                    <a:solidFill>
                      <a:srgbClr val="000080"/>
                    </a:solidFill>
                  </a:tcPr>
                </a:tc>
                <a:tc>
                  <a:txBody>
                    <a:bodyPr/>
                    <a:lstStyle/>
                    <a:p>
                      <a:pPr marL="22225">
                        <a:lnSpc>
                          <a:spcPts val="1445"/>
                        </a:lnSpc>
                      </a:pPr>
                      <a:r>
                        <a:rPr sz="1250" b="1" spc="35" dirty="0">
                          <a:solidFill>
                            <a:srgbClr val="FFFFFF"/>
                          </a:solidFill>
                          <a:latin typeface="Arial" panose="020B0604020202020204"/>
                          <a:cs typeface="Arial" panose="020B0604020202020204"/>
                        </a:rPr>
                        <a:t>Refund</a:t>
                      </a:r>
                      <a:endParaRPr sz="1250">
                        <a:latin typeface="Arial" panose="020B0604020202020204"/>
                        <a:cs typeface="Arial" panose="020B0604020202020204"/>
                      </a:endParaRPr>
                    </a:p>
                  </a:txBody>
                  <a:tcPr marL="0" marR="0" marT="0" marB="0">
                    <a:solidFill>
                      <a:srgbClr val="000080"/>
                    </a:solidFill>
                  </a:tcPr>
                </a:tc>
                <a:tc>
                  <a:txBody>
                    <a:bodyPr/>
                    <a:lstStyle/>
                    <a:p>
                      <a:pPr marL="45085" marR="216535">
                        <a:lnSpc>
                          <a:spcPts val="1460"/>
                        </a:lnSpc>
                        <a:spcBef>
                          <a:spcPts val="25"/>
                        </a:spcBef>
                      </a:pPr>
                      <a:r>
                        <a:rPr sz="1250" b="1" dirty="0">
                          <a:solidFill>
                            <a:srgbClr val="FFFFFF"/>
                          </a:solidFill>
                          <a:latin typeface="Arial" panose="020B0604020202020204"/>
                          <a:cs typeface="Arial" panose="020B0604020202020204"/>
                        </a:rPr>
                        <a:t>Marital  </a:t>
                      </a:r>
                      <a:r>
                        <a:rPr sz="1250" b="1" spc="30" dirty="0">
                          <a:solidFill>
                            <a:srgbClr val="FFFFFF"/>
                          </a:solidFill>
                          <a:latin typeface="Arial" panose="020B0604020202020204"/>
                          <a:cs typeface="Arial" panose="020B0604020202020204"/>
                        </a:rPr>
                        <a:t>Status</a:t>
                      </a:r>
                      <a:endParaRPr sz="1250">
                        <a:latin typeface="Arial" panose="020B0604020202020204"/>
                        <a:cs typeface="Arial" panose="020B0604020202020204"/>
                      </a:endParaRPr>
                    </a:p>
                  </a:txBody>
                  <a:tcPr marL="0" marR="0" marT="3175" marB="0">
                    <a:solidFill>
                      <a:srgbClr val="000080"/>
                    </a:solidFill>
                  </a:tcPr>
                </a:tc>
                <a:tc>
                  <a:txBody>
                    <a:bodyPr/>
                    <a:lstStyle/>
                    <a:p>
                      <a:pPr marL="45085" marR="97155">
                        <a:lnSpc>
                          <a:spcPts val="1460"/>
                        </a:lnSpc>
                        <a:spcBef>
                          <a:spcPts val="25"/>
                        </a:spcBef>
                      </a:pPr>
                      <a:r>
                        <a:rPr sz="1250" b="1" dirty="0">
                          <a:solidFill>
                            <a:srgbClr val="FFFFFF"/>
                          </a:solidFill>
                          <a:latin typeface="Arial" panose="020B0604020202020204"/>
                          <a:cs typeface="Arial" panose="020B0604020202020204"/>
                        </a:rPr>
                        <a:t>Taxable  </a:t>
                      </a:r>
                      <a:r>
                        <a:rPr sz="1250" b="1" spc="35" dirty="0">
                          <a:solidFill>
                            <a:srgbClr val="FFFFFF"/>
                          </a:solidFill>
                          <a:latin typeface="Arial" panose="020B0604020202020204"/>
                          <a:cs typeface="Arial" panose="020B0604020202020204"/>
                        </a:rPr>
                        <a:t>Income</a:t>
                      </a:r>
                      <a:endParaRPr sz="1250">
                        <a:latin typeface="Arial" panose="020B0604020202020204"/>
                        <a:cs typeface="Arial" panose="020B0604020202020204"/>
                      </a:endParaRPr>
                    </a:p>
                  </a:txBody>
                  <a:tcPr marL="0" marR="0" marT="3175" marB="0">
                    <a:solidFill>
                      <a:srgbClr val="000080"/>
                    </a:solidFill>
                  </a:tcPr>
                </a:tc>
                <a:tc>
                  <a:txBody>
                    <a:bodyPr/>
                    <a:lstStyle/>
                    <a:p>
                      <a:pPr marL="45085">
                        <a:lnSpc>
                          <a:spcPct val="100000"/>
                        </a:lnSpc>
                        <a:spcBef>
                          <a:spcPts val="1190"/>
                        </a:spcBef>
                      </a:pPr>
                      <a:r>
                        <a:rPr sz="1250" b="1" spc="35" dirty="0">
                          <a:solidFill>
                            <a:srgbClr val="FFFFFF"/>
                          </a:solidFill>
                          <a:latin typeface="Arial" panose="020B0604020202020204"/>
                          <a:cs typeface="Arial" panose="020B0604020202020204"/>
                        </a:rPr>
                        <a:t>Cheat</a:t>
                      </a:r>
                      <a:endParaRPr sz="1250">
                        <a:latin typeface="Arial" panose="020B0604020202020204"/>
                        <a:cs typeface="Arial" panose="020B0604020202020204"/>
                      </a:endParaRPr>
                    </a:p>
                  </a:txBody>
                  <a:tcPr marL="0" marR="0" marT="151130" marB="0">
                    <a:solidFill>
                      <a:srgbClr val="000080"/>
                    </a:solidFill>
                  </a:tcPr>
                </a:tc>
              </a:tr>
              <a:tr h="307340">
                <a:tc>
                  <a:txBody>
                    <a:bodyPr/>
                    <a:lstStyle/>
                    <a:p>
                      <a:pPr marL="45085">
                        <a:lnSpc>
                          <a:spcPct val="100000"/>
                        </a:lnSpc>
                        <a:spcBef>
                          <a:spcPts val="400"/>
                        </a:spcBef>
                      </a:pPr>
                      <a:r>
                        <a:rPr sz="1250" dirty="0">
                          <a:latin typeface="Arial" panose="020B0604020202020204"/>
                          <a:cs typeface="Arial" panose="020B0604020202020204"/>
                        </a:rPr>
                        <a:t>1</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400"/>
                        </a:spcBef>
                      </a:pPr>
                      <a:r>
                        <a:rPr sz="1250" spc="40" dirty="0">
                          <a:latin typeface="Arial" panose="020B0604020202020204"/>
                          <a:cs typeface="Arial" panose="020B0604020202020204"/>
                        </a:rPr>
                        <a:t>Yes</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00"/>
                        </a:spcBef>
                      </a:pPr>
                      <a:r>
                        <a:rPr sz="1250" spc="30" dirty="0">
                          <a:latin typeface="Arial" panose="020B0604020202020204"/>
                          <a:cs typeface="Arial" panose="020B0604020202020204"/>
                        </a:rPr>
                        <a:t>Single</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400"/>
                        </a:spcBef>
                      </a:pPr>
                      <a:r>
                        <a:rPr sz="1250" spc="40" dirty="0">
                          <a:latin typeface="Arial" panose="020B0604020202020204"/>
                          <a:cs typeface="Arial" panose="020B0604020202020204"/>
                        </a:rPr>
                        <a:t>125K</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10"/>
                        </a:spcBef>
                      </a:pPr>
                      <a:r>
                        <a:rPr sz="1250" b="1" spc="45" dirty="0">
                          <a:solidFill>
                            <a:srgbClr val="FF0000"/>
                          </a:solidFill>
                          <a:latin typeface="Arial" panose="020B0604020202020204"/>
                          <a:cs typeface="Arial" panose="020B0604020202020204"/>
                        </a:rPr>
                        <a:t>No</a:t>
                      </a:r>
                      <a:endParaRPr sz="1250">
                        <a:latin typeface="Arial" panose="020B0604020202020204"/>
                        <a:cs typeface="Arial" panose="020B0604020202020204"/>
                      </a:endParaRPr>
                    </a:p>
                  </a:txBody>
                  <a:tcPr marL="0" marR="0" marT="52069" marB="0">
                    <a:lnL w="6350">
                      <a:solidFill>
                        <a:srgbClr val="000080"/>
                      </a:solidFill>
                      <a:prstDash val="solid"/>
                    </a:lnL>
                    <a:lnR w="6350">
                      <a:solidFill>
                        <a:srgbClr val="000080"/>
                      </a:solidFill>
                      <a:prstDash val="solid"/>
                    </a:lnR>
                    <a:solidFill>
                      <a:srgbClr val="C0C0C0"/>
                    </a:solidFill>
                  </a:tcPr>
                </a:tc>
              </a:tr>
              <a:tr h="307340">
                <a:tc>
                  <a:txBody>
                    <a:bodyPr/>
                    <a:lstStyle/>
                    <a:p>
                      <a:pPr marL="45085">
                        <a:lnSpc>
                          <a:spcPct val="100000"/>
                        </a:lnSpc>
                        <a:spcBef>
                          <a:spcPts val="395"/>
                        </a:spcBef>
                      </a:pPr>
                      <a:r>
                        <a:rPr sz="1250" dirty="0">
                          <a:latin typeface="Arial" panose="020B0604020202020204"/>
                          <a:cs typeface="Arial" panose="020B0604020202020204"/>
                        </a:rPr>
                        <a:t>2</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5" dirty="0">
                          <a:latin typeface="Arial" panose="020B0604020202020204"/>
                          <a:cs typeface="Arial" panose="020B0604020202020204"/>
                        </a:rPr>
                        <a:t>No</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395"/>
                        </a:spcBef>
                      </a:pPr>
                      <a:r>
                        <a:rPr sz="1250" spc="30" dirty="0">
                          <a:latin typeface="Arial" panose="020B0604020202020204"/>
                          <a:cs typeface="Arial" panose="020B0604020202020204"/>
                        </a:rPr>
                        <a:t>Married</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100K</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00"/>
                        </a:spcBef>
                      </a:pPr>
                      <a:r>
                        <a:rPr sz="1250" b="1" spc="45" dirty="0">
                          <a:solidFill>
                            <a:srgbClr val="FF0000"/>
                          </a:solidFill>
                          <a:latin typeface="Arial" panose="020B0604020202020204"/>
                          <a:cs typeface="Arial" panose="020B0604020202020204"/>
                        </a:rPr>
                        <a:t>No</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solidFill>
                      <a:srgbClr val="C0C0C0"/>
                    </a:solidFill>
                  </a:tcPr>
                </a:tc>
              </a:tr>
              <a:tr h="306705">
                <a:tc>
                  <a:txBody>
                    <a:bodyPr/>
                    <a:lstStyle/>
                    <a:p>
                      <a:pPr marL="45085">
                        <a:lnSpc>
                          <a:spcPct val="100000"/>
                        </a:lnSpc>
                        <a:spcBef>
                          <a:spcPts val="395"/>
                        </a:spcBef>
                      </a:pPr>
                      <a:r>
                        <a:rPr sz="1250" dirty="0">
                          <a:latin typeface="Arial" panose="020B0604020202020204"/>
                          <a:cs typeface="Arial" panose="020B0604020202020204"/>
                        </a:rPr>
                        <a:t>3</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5" dirty="0">
                          <a:latin typeface="Arial" panose="020B0604020202020204"/>
                          <a:cs typeface="Arial" panose="020B0604020202020204"/>
                        </a:rPr>
                        <a:t>No</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395"/>
                        </a:spcBef>
                      </a:pPr>
                      <a:r>
                        <a:rPr sz="1250" spc="30" dirty="0">
                          <a:latin typeface="Arial" panose="020B0604020202020204"/>
                          <a:cs typeface="Arial" panose="020B0604020202020204"/>
                        </a:rPr>
                        <a:t>Single</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70K</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00"/>
                        </a:spcBef>
                      </a:pPr>
                      <a:r>
                        <a:rPr sz="1250" b="1" spc="45" dirty="0">
                          <a:solidFill>
                            <a:srgbClr val="FF0000"/>
                          </a:solidFill>
                          <a:latin typeface="Arial" panose="020B0604020202020204"/>
                          <a:cs typeface="Arial" panose="020B0604020202020204"/>
                        </a:rPr>
                        <a:t>No</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solidFill>
                      <a:srgbClr val="C0C0C0"/>
                    </a:solidFill>
                  </a:tcPr>
                </a:tc>
              </a:tr>
              <a:tr h="306705">
                <a:tc>
                  <a:txBody>
                    <a:bodyPr/>
                    <a:lstStyle/>
                    <a:p>
                      <a:pPr marL="45085">
                        <a:lnSpc>
                          <a:spcPct val="100000"/>
                        </a:lnSpc>
                        <a:spcBef>
                          <a:spcPts val="395"/>
                        </a:spcBef>
                      </a:pPr>
                      <a:r>
                        <a:rPr sz="1250" dirty="0">
                          <a:latin typeface="Arial" panose="020B0604020202020204"/>
                          <a:cs typeface="Arial" panose="020B0604020202020204"/>
                        </a:rPr>
                        <a:t>4</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Yes</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395"/>
                        </a:spcBef>
                      </a:pPr>
                      <a:r>
                        <a:rPr sz="1250" spc="30" dirty="0">
                          <a:latin typeface="Arial" panose="020B0604020202020204"/>
                          <a:cs typeface="Arial" panose="020B0604020202020204"/>
                        </a:rPr>
                        <a:t>Married</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120K</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05"/>
                        </a:spcBef>
                      </a:pPr>
                      <a:r>
                        <a:rPr sz="1250" b="1" spc="45" dirty="0">
                          <a:solidFill>
                            <a:srgbClr val="FF0000"/>
                          </a:solidFill>
                          <a:latin typeface="Arial" panose="020B0604020202020204"/>
                          <a:cs typeface="Arial" panose="020B0604020202020204"/>
                        </a:rPr>
                        <a:t>No</a:t>
                      </a:r>
                      <a:endParaRPr sz="1250">
                        <a:latin typeface="Arial" panose="020B0604020202020204"/>
                        <a:cs typeface="Arial" panose="020B0604020202020204"/>
                      </a:endParaRPr>
                    </a:p>
                  </a:txBody>
                  <a:tcPr marL="0" marR="0" marT="51435" marB="0">
                    <a:lnL w="6350">
                      <a:solidFill>
                        <a:srgbClr val="000080"/>
                      </a:solidFill>
                      <a:prstDash val="solid"/>
                    </a:lnL>
                    <a:lnR w="6350">
                      <a:solidFill>
                        <a:srgbClr val="000080"/>
                      </a:solidFill>
                      <a:prstDash val="solid"/>
                    </a:lnR>
                    <a:solidFill>
                      <a:srgbClr val="C0C0C0"/>
                    </a:solidFill>
                  </a:tcPr>
                </a:tc>
              </a:tr>
              <a:tr h="307340">
                <a:tc>
                  <a:txBody>
                    <a:bodyPr/>
                    <a:lstStyle/>
                    <a:p>
                      <a:pPr marL="45085">
                        <a:lnSpc>
                          <a:spcPct val="100000"/>
                        </a:lnSpc>
                        <a:spcBef>
                          <a:spcPts val="395"/>
                        </a:spcBef>
                      </a:pPr>
                      <a:r>
                        <a:rPr sz="1250" dirty="0">
                          <a:latin typeface="Arial" panose="020B0604020202020204"/>
                          <a:cs typeface="Arial" panose="020B0604020202020204"/>
                        </a:rPr>
                        <a:t>5</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5" dirty="0">
                          <a:latin typeface="Arial" panose="020B0604020202020204"/>
                          <a:cs typeface="Arial" panose="020B0604020202020204"/>
                        </a:rPr>
                        <a:t>No</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395"/>
                        </a:spcBef>
                      </a:pPr>
                      <a:r>
                        <a:rPr sz="1250" spc="30" dirty="0">
                          <a:latin typeface="Arial" panose="020B0604020202020204"/>
                          <a:cs typeface="Arial" panose="020B0604020202020204"/>
                        </a:rPr>
                        <a:t>Divorced</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95K</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05"/>
                        </a:spcBef>
                      </a:pPr>
                      <a:r>
                        <a:rPr sz="1250" b="1" spc="40" dirty="0">
                          <a:solidFill>
                            <a:srgbClr val="FF0000"/>
                          </a:solidFill>
                          <a:latin typeface="Arial" panose="020B0604020202020204"/>
                          <a:cs typeface="Arial" panose="020B0604020202020204"/>
                        </a:rPr>
                        <a:t>Yes</a:t>
                      </a:r>
                      <a:endParaRPr sz="1250">
                        <a:latin typeface="Arial" panose="020B0604020202020204"/>
                        <a:cs typeface="Arial" panose="020B0604020202020204"/>
                      </a:endParaRPr>
                    </a:p>
                  </a:txBody>
                  <a:tcPr marL="0" marR="0" marT="51435" marB="0">
                    <a:lnL w="6350">
                      <a:solidFill>
                        <a:srgbClr val="000080"/>
                      </a:solidFill>
                      <a:prstDash val="solid"/>
                    </a:lnL>
                    <a:lnR w="6350">
                      <a:solidFill>
                        <a:srgbClr val="000080"/>
                      </a:solidFill>
                      <a:prstDash val="solid"/>
                    </a:lnR>
                    <a:solidFill>
                      <a:srgbClr val="C0C0C0"/>
                    </a:solidFill>
                  </a:tcPr>
                </a:tc>
              </a:tr>
              <a:tr h="306705">
                <a:tc>
                  <a:txBody>
                    <a:bodyPr/>
                    <a:lstStyle/>
                    <a:p>
                      <a:pPr marL="45085">
                        <a:lnSpc>
                          <a:spcPct val="100000"/>
                        </a:lnSpc>
                        <a:spcBef>
                          <a:spcPts val="395"/>
                        </a:spcBef>
                      </a:pPr>
                      <a:r>
                        <a:rPr sz="1250" dirty="0">
                          <a:latin typeface="Arial" panose="020B0604020202020204"/>
                          <a:cs typeface="Arial" panose="020B0604020202020204"/>
                        </a:rPr>
                        <a:t>6</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5" dirty="0">
                          <a:latin typeface="Arial" panose="020B0604020202020204"/>
                          <a:cs typeface="Arial" panose="020B0604020202020204"/>
                        </a:rPr>
                        <a:t>No</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395"/>
                        </a:spcBef>
                      </a:pPr>
                      <a:r>
                        <a:rPr sz="1250" spc="30" dirty="0">
                          <a:latin typeface="Arial" panose="020B0604020202020204"/>
                          <a:cs typeface="Arial" panose="020B0604020202020204"/>
                        </a:rPr>
                        <a:t>Married</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60K</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00"/>
                        </a:spcBef>
                      </a:pPr>
                      <a:r>
                        <a:rPr sz="1250" b="1" spc="45" dirty="0">
                          <a:solidFill>
                            <a:srgbClr val="FF0000"/>
                          </a:solidFill>
                          <a:latin typeface="Arial" panose="020B0604020202020204"/>
                          <a:cs typeface="Arial" panose="020B0604020202020204"/>
                        </a:rPr>
                        <a:t>No</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solidFill>
                      <a:srgbClr val="C0C0C0"/>
                    </a:solidFill>
                  </a:tcPr>
                </a:tc>
              </a:tr>
              <a:tr h="307340">
                <a:tc>
                  <a:txBody>
                    <a:bodyPr/>
                    <a:lstStyle/>
                    <a:p>
                      <a:pPr marL="45085">
                        <a:lnSpc>
                          <a:spcPct val="100000"/>
                        </a:lnSpc>
                        <a:spcBef>
                          <a:spcPts val="395"/>
                        </a:spcBef>
                      </a:pPr>
                      <a:r>
                        <a:rPr sz="1250" dirty="0">
                          <a:latin typeface="Arial" panose="020B0604020202020204"/>
                          <a:cs typeface="Arial" panose="020B0604020202020204"/>
                        </a:rPr>
                        <a:t>7</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Yes</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395"/>
                        </a:spcBef>
                      </a:pPr>
                      <a:r>
                        <a:rPr sz="1250" spc="30" dirty="0">
                          <a:latin typeface="Arial" panose="020B0604020202020204"/>
                          <a:cs typeface="Arial" panose="020B0604020202020204"/>
                        </a:rPr>
                        <a:t>Divorced</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220K</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05"/>
                        </a:spcBef>
                      </a:pPr>
                      <a:r>
                        <a:rPr sz="1250" b="1" spc="45" dirty="0">
                          <a:solidFill>
                            <a:srgbClr val="FF0000"/>
                          </a:solidFill>
                          <a:latin typeface="Arial" panose="020B0604020202020204"/>
                          <a:cs typeface="Arial" panose="020B0604020202020204"/>
                        </a:rPr>
                        <a:t>No</a:t>
                      </a:r>
                      <a:endParaRPr sz="1250">
                        <a:latin typeface="Arial" panose="020B0604020202020204"/>
                        <a:cs typeface="Arial" panose="020B0604020202020204"/>
                      </a:endParaRPr>
                    </a:p>
                  </a:txBody>
                  <a:tcPr marL="0" marR="0" marT="51435" marB="0">
                    <a:lnL w="6350">
                      <a:solidFill>
                        <a:srgbClr val="000080"/>
                      </a:solidFill>
                      <a:prstDash val="solid"/>
                    </a:lnL>
                    <a:lnR w="6350">
                      <a:solidFill>
                        <a:srgbClr val="000080"/>
                      </a:solidFill>
                      <a:prstDash val="solid"/>
                    </a:lnR>
                    <a:solidFill>
                      <a:srgbClr val="C0C0C0"/>
                    </a:solidFill>
                  </a:tcPr>
                </a:tc>
              </a:tr>
              <a:tr h="306705">
                <a:tc>
                  <a:txBody>
                    <a:bodyPr/>
                    <a:lstStyle/>
                    <a:p>
                      <a:pPr marL="45085">
                        <a:lnSpc>
                          <a:spcPct val="100000"/>
                        </a:lnSpc>
                        <a:spcBef>
                          <a:spcPts val="395"/>
                        </a:spcBef>
                      </a:pPr>
                      <a:r>
                        <a:rPr sz="1250" dirty="0">
                          <a:latin typeface="Arial" panose="020B0604020202020204"/>
                          <a:cs typeface="Arial" panose="020B0604020202020204"/>
                        </a:rPr>
                        <a:t>8</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5" dirty="0">
                          <a:latin typeface="Arial" panose="020B0604020202020204"/>
                          <a:cs typeface="Arial" panose="020B0604020202020204"/>
                        </a:rPr>
                        <a:t>No</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395"/>
                        </a:spcBef>
                      </a:pPr>
                      <a:r>
                        <a:rPr sz="1250" spc="30" dirty="0">
                          <a:latin typeface="Arial" panose="020B0604020202020204"/>
                          <a:cs typeface="Arial" panose="020B0604020202020204"/>
                        </a:rPr>
                        <a:t>Single</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85K</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00"/>
                        </a:spcBef>
                      </a:pPr>
                      <a:r>
                        <a:rPr sz="1250" b="1" spc="40" dirty="0">
                          <a:solidFill>
                            <a:srgbClr val="FF0000"/>
                          </a:solidFill>
                          <a:latin typeface="Arial" panose="020B0604020202020204"/>
                          <a:cs typeface="Arial" panose="020B0604020202020204"/>
                        </a:rPr>
                        <a:t>Yes</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solidFill>
                      <a:srgbClr val="C0C0C0"/>
                    </a:solidFill>
                  </a:tcPr>
                </a:tc>
              </a:tr>
              <a:tr h="307340">
                <a:tc>
                  <a:txBody>
                    <a:bodyPr/>
                    <a:lstStyle/>
                    <a:p>
                      <a:pPr marL="45085">
                        <a:lnSpc>
                          <a:spcPct val="100000"/>
                        </a:lnSpc>
                        <a:spcBef>
                          <a:spcPts val="395"/>
                        </a:spcBef>
                      </a:pPr>
                      <a:r>
                        <a:rPr sz="1250" dirty="0">
                          <a:latin typeface="Arial" panose="020B0604020202020204"/>
                          <a:cs typeface="Arial" panose="020B0604020202020204"/>
                        </a:rPr>
                        <a:t>9</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5" dirty="0">
                          <a:latin typeface="Arial" panose="020B0604020202020204"/>
                          <a:cs typeface="Arial" panose="020B0604020202020204"/>
                        </a:rPr>
                        <a:t>No</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395"/>
                        </a:spcBef>
                      </a:pPr>
                      <a:r>
                        <a:rPr sz="1250" spc="30" dirty="0">
                          <a:latin typeface="Arial" panose="020B0604020202020204"/>
                          <a:cs typeface="Arial" panose="020B0604020202020204"/>
                        </a:rPr>
                        <a:t>Married</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C0C0C0"/>
                    </a:solidFill>
                  </a:tcPr>
                </a:tc>
                <a:tc>
                  <a:txBody>
                    <a:bodyPr/>
                    <a:lstStyle/>
                    <a:p>
                      <a:pPr marL="45085">
                        <a:lnSpc>
                          <a:spcPct val="100000"/>
                        </a:lnSpc>
                        <a:spcBef>
                          <a:spcPts val="395"/>
                        </a:spcBef>
                      </a:pPr>
                      <a:r>
                        <a:rPr sz="1250" spc="40" dirty="0">
                          <a:latin typeface="Arial" panose="020B0604020202020204"/>
                          <a:cs typeface="Arial" panose="020B0604020202020204"/>
                        </a:rPr>
                        <a:t>75K</a:t>
                      </a:r>
                      <a:endParaRPr sz="1250">
                        <a:latin typeface="Arial" panose="020B0604020202020204"/>
                        <a:cs typeface="Arial" panose="020B0604020202020204"/>
                      </a:endParaRPr>
                    </a:p>
                  </a:txBody>
                  <a:tcPr marL="0" marR="0" marT="50165" marB="0">
                    <a:lnL w="6350">
                      <a:solidFill>
                        <a:srgbClr val="000080"/>
                      </a:solidFill>
                      <a:prstDash val="solid"/>
                    </a:lnL>
                    <a:lnR w="6350">
                      <a:solidFill>
                        <a:srgbClr val="000080"/>
                      </a:solidFill>
                      <a:prstDash val="solid"/>
                    </a:lnR>
                    <a:solidFill>
                      <a:srgbClr val="E4E4E4"/>
                    </a:solidFill>
                  </a:tcPr>
                </a:tc>
                <a:tc>
                  <a:txBody>
                    <a:bodyPr/>
                    <a:lstStyle/>
                    <a:p>
                      <a:pPr marL="45085">
                        <a:lnSpc>
                          <a:spcPct val="100000"/>
                        </a:lnSpc>
                        <a:spcBef>
                          <a:spcPts val="400"/>
                        </a:spcBef>
                      </a:pPr>
                      <a:r>
                        <a:rPr sz="1250" b="1" spc="45" dirty="0">
                          <a:solidFill>
                            <a:srgbClr val="FF0000"/>
                          </a:solidFill>
                          <a:latin typeface="Arial" panose="020B0604020202020204"/>
                          <a:cs typeface="Arial" panose="020B0604020202020204"/>
                        </a:rPr>
                        <a:t>No</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solidFill>
                      <a:srgbClr val="C0C0C0"/>
                    </a:solidFill>
                  </a:tcPr>
                </a:tc>
              </a:tr>
              <a:tr h="309245">
                <a:tc>
                  <a:txBody>
                    <a:bodyPr/>
                    <a:lstStyle/>
                    <a:p>
                      <a:pPr marL="45085">
                        <a:lnSpc>
                          <a:spcPct val="100000"/>
                        </a:lnSpc>
                        <a:spcBef>
                          <a:spcPts val="400"/>
                        </a:spcBef>
                      </a:pPr>
                      <a:r>
                        <a:rPr sz="1250" spc="35" dirty="0">
                          <a:latin typeface="Arial" panose="020B0604020202020204"/>
                          <a:cs typeface="Arial" panose="020B0604020202020204"/>
                        </a:rPr>
                        <a:t>10</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45085">
                        <a:lnSpc>
                          <a:spcPct val="100000"/>
                        </a:lnSpc>
                        <a:spcBef>
                          <a:spcPts val="400"/>
                        </a:spcBef>
                      </a:pPr>
                      <a:r>
                        <a:rPr sz="1250" spc="45" dirty="0">
                          <a:latin typeface="Arial" panose="020B0604020202020204"/>
                          <a:cs typeface="Arial" panose="020B0604020202020204"/>
                        </a:rPr>
                        <a:t>No</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a:txBody>
                    <a:bodyPr/>
                    <a:lstStyle/>
                    <a:p>
                      <a:pPr marL="45085">
                        <a:lnSpc>
                          <a:spcPct val="100000"/>
                        </a:lnSpc>
                        <a:spcBef>
                          <a:spcPts val="400"/>
                        </a:spcBef>
                      </a:pPr>
                      <a:r>
                        <a:rPr sz="1250" spc="30" dirty="0">
                          <a:latin typeface="Arial" panose="020B0604020202020204"/>
                          <a:cs typeface="Arial" panose="020B0604020202020204"/>
                        </a:rPr>
                        <a:t>Single</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45085">
                        <a:lnSpc>
                          <a:spcPct val="100000"/>
                        </a:lnSpc>
                        <a:spcBef>
                          <a:spcPts val="400"/>
                        </a:spcBef>
                      </a:pPr>
                      <a:r>
                        <a:rPr sz="1250" spc="40" dirty="0">
                          <a:latin typeface="Arial" panose="020B0604020202020204"/>
                          <a:cs typeface="Arial" panose="020B0604020202020204"/>
                        </a:rPr>
                        <a:t>90K</a:t>
                      </a:r>
                      <a:endParaRPr sz="1250">
                        <a:latin typeface="Arial" panose="020B0604020202020204"/>
                        <a:cs typeface="Arial" panose="020B0604020202020204"/>
                      </a:endParaRPr>
                    </a:p>
                  </a:txBody>
                  <a:tcPr marL="0" marR="0" marT="50800"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a:txBody>
                    <a:bodyPr/>
                    <a:lstStyle/>
                    <a:p>
                      <a:pPr marL="45085">
                        <a:lnSpc>
                          <a:spcPct val="100000"/>
                        </a:lnSpc>
                        <a:spcBef>
                          <a:spcPts val="410"/>
                        </a:spcBef>
                      </a:pPr>
                      <a:r>
                        <a:rPr sz="1250" b="1" spc="40" dirty="0">
                          <a:solidFill>
                            <a:srgbClr val="FF0000"/>
                          </a:solidFill>
                          <a:latin typeface="Arial" panose="020B0604020202020204"/>
                          <a:cs typeface="Arial" panose="020B0604020202020204"/>
                        </a:rPr>
                        <a:t>Yes</a:t>
                      </a:r>
                      <a:endParaRPr sz="1250">
                        <a:latin typeface="Arial" panose="020B0604020202020204"/>
                        <a:cs typeface="Arial" panose="020B0604020202020204"/>
                      </a:endParaRPr>
                    </a:p>
                  </a:txBody>
                  <a:tcPr marL="0" marR="0" marT="52069"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r>
            </a:tbl>
          </a:graphicData>
        </a:graphic>
      </p:graphicFrame>
      <p:sp>
        <p:nvSpPr>
          <p:cNvPr id="4" name="object 4"/>
          <p:cNvSpPr txBox="1"/>
          <p:nvPr/>
        </p:nvSpPr>
        <p:spPr>
          <a:xfrm>
            <a:off x="1788121" y="6093595"/>
            <a:ext cx="33655" cy="30480"/>
          </a:xfrm>
          <a:prstGeom prst="rect">
            <a:avLst/>
          </a:prstGeom>
        </p:spPr>
        <p:txBody>
          <a:bodyPr vert="horz" wrap="square" lIns="0" tIns="0" rIns="0" bIns="0" rtlCol="0">
            <a:spAutoFit/>
          </a:bodyPr>
          <a:lstStyle/>
          <a:p>
            <a:pPr>
              <a:lnSpc>
                <a:spcPct val="100000"/>
              </a:lnSpc>
            </a:pPr>
            <a:endParaRPr sz="100">
              <a:latin typeface="Times New Roman" panose="02020603050405020304"/>
              <a:cs typeface="Times New Roman" panose="02020603050405020304"/>
            </a:endParaRPr>
          </a:p>
          <a:p>
            <a:pPr algn="ctr">
              <a:lnSpc>
                <a:spcPct val="100000"/>
              </a:lnSpc>
            </a:pPr>
            <a:r>
              <a:rPr sz="100" dirty="0">
                <a:latin typeface="Arial" panose="020B0604020202020204"/>
                <a:cs typeface="Arial" panose="020B0604020202020204"/>
              </a:rPr>
              <a:t>10</a:t>
            </a:r>
            <a:endParaRPr sz="100">
              <a:latin typeface="Arial" panose="020B0604020202020204"/>
              <a:cs typeface="Arial" panose="020B0604020202020204"/>
            </a:endParaRPr>
          </a:p>
        </p:txBody>
      </p:sp>
      <p:sp>
        <p:nvSpPr>
          <p:cNvPr id="5" name="object 5"/>
          <p:cNvSpPr/>
          <p:nvPr/>
        </p:nvSpPr>
        <p:spPr>
          <a:xfrm>
            <a:off x="2619713" y="1708290"/>
            <a:ext cx="2581698" cy="774444"/>
          </a:xfrm>
          <a:prstGeom prst="rect">
            <a:avLst/>
          </a:prstGeom>
          <a:blipFill>
            <a:blip r:embed="rId1" cstate="print"/>
            <a:stretch>
              <a:fillRect/>
            </a:stretch>
          </a:blipFill>
        </p:spPr>
        <p:txBody>
          <a:bodyPr wrap="square" lIns="0" tIns="0" rIns="0" bIns="0" rtlCol="0"/>
          <a:lstStyle/>
          <a:p/>
        </p:txBody>
      </p:sp>
      <p:graphicFrame>
        <p:nvGraphicFramePr>
          <p:cNvPr id="6" name="object 6"/>
          <p:cNvGraphicFramePr>
            <a:graphicFrameLocks noGrp="1"/>
          </p:cNvGraphicFramePr>
          <p:nvPr/>
        </p:nvGraphicFramePr>
        <p:xfrm>
          <a:off x="5850513" y="2515758"/>
          <a:ext cx="2842895" cy="2393950"/>
        </p:xfrm>
        <a:graphic>
          <a:graphicData uri="http://schemas.openxmlformats.org/drawingml/2006/table">
            <a:tbl>
              <a:tblPr firstRow="1" bandRow="1">
                <a:tableStyleId>{2D5ABB26-0587-4C30-8999-92F81FD0307C}</a:tableStyleId>
              </a:tblPr>
              <a:tblGrid>
                <a:gridCol w="698500"/>
                <a:gridCol w="798830"/>
                <a:gridCol w="764540"/>
                <a:gridCol w="581025"/>
              </a:tblGrid>
              <a:tr h="514350">
                <a:tc>
                  <a:txBody>
                    <a:bodyPr/>
                    <a:lstStyle/>
                    <a:p>
                      <a:pPr marL="21590">
                        <a:lnSpc>
                          <a:spcPts val="1475"/>
                        </a:lnSpc>
                      </a:pPr>
                      <a:r>
                        <a:rPr sz="1300" b="1" spc="-5" dirty="0">
                          <a:solidFill>
                            <a:srgbClr val="FFFFFF"/>
                          </a:solidFill>
                          <a:latin typeface="Arial" panose="020B0604020202020204"/>
                          <a:cs typeface="Arial" panose="020B0604020202020204"/>
                        </a:rPr>
                        <a:t>Refund</a:t>
                      </a:r>
                      <a:endParaRPr sz="1300">
                        <a:latin typeface="Arial" panose="020B0604020202020204"/>
                        <a:cs typeface="Arial" panose="020B0604020202020204"/>
                      </a:endParaRPr>
                    </a:p>
                  </a:txBody>
                  <a:tcPr marL="0" marR="0" marT="0" marB="0">
                    <a:solidFill>
                      <a:srgbClr val="000080"/>
                    </a:solidFill>
                  </a:tcPr>
                </a:tc>
                <a:tc>
                  <a:txBody>
                    <a:bodyPr/>
                    <a:lstStyle/>
                    <a:p>
                      <a:pPr marL="43815" marR="212090">
                        <a:lnSpc>
                          <a:spcPts val="1490"/>
                        </a:lnSpc>
                        <a:spcBef>
                          <a:spcPts val="20"/>
                        </a:spcBef>
                      </a:pPr>
                      <a:r>
                        <a:rPr sz="1300" b="1" dirty="0">
                          <a:solidFill>
                            <a:srgbClr val="FFFFFF"/>
                          </a:solidFill>
                          <a:latin typeface="Arial" panose="020B0604020202020204"/>
                          <a:cs typeface="Arial" panose="020B0604020202020204"/>
                        </a:rPr>
                        <a:t>Marital  </a:t>
                      </a:r>
                      <a:r>
                        <a:rPr sz="1300" b="1" spc="-5" dirty="0">
                          <a:solidFill>
                            <a:srgbClr val="FFFFFF"/>
                          </a:solidFill>
                          <a:latin typeface="Arial" panose="020B0604020202020204"/>
                          <a:cs typeface="Arial" panose="020B0604020202020204"/>
                        </a:rPr>
                        <a:t>Status</a:t>
                      </a:r>
                      <a:endParaRPr sz="1300">
                        <a:latin typeface="Arial" panose="020B0604020202020204"/>
                        <a:cs typeface="Arial" panose="020B0604020202020204"/>
                      </a:endParaRPr>
                    </a:p>
                  </a:txBody>
                  <a:tcPr marL="0" marR="0" marT="2540" marB="0">
                    <a:solidFill>
                      <a:srgbClr val="000080"/>
                    </a:solidFill>
                  </a:tcPr>
                </a:tc>
                <a:tc>
                  <a:txBody>
                    <a:bodyPr/>
                    <a:lstStyle/>
                    <a:p>
                      <a:pPr marL="44450" marR="94615">
                        <a:lnSpc>
                          <a:spcPts val="1490"/>
                        </a:lnSpc>
                        <a:spcBef>
                          <a:spcPts val="20"/>
                        </a:spcBef>
                      </a:pPr>
                      <a:r>
                        <a:rPr sz="1300" b="1" dirty="0">
                          <a:solidFill>
                            <a:srgbClr val="FFFFFF"/>
                          </a:solidFill>
                          <a:latin typeface="Arial" panose="020B0604020202020204"/>
                          <a:cs typeface="Arial" panose="020B0604020202020204"/>
                        </a:rPr>
                        <a:t>Taxable  </a:t>
                      </a:r>
                      <a:r>
                        <a:rPr sz="1300" b="1" spc="-5" dirty="0">
                          <a:solidFill>
                            <a:srgbClr val="FFFFFF"/>
                          </a:solidFill>
                          <a:latin typeface="Arial" panose="020B0604020202020204"/>
                          <a:cs typeface="Arial" panose="020B0604020202020204"/>
                        </a:rPr>
                        <a:t>Income</a:t>
                      </a:r>
                      <a:endParaRPr sz="1300">
                        <a:latin typeface="Arial" panose="020B0604020202020204"/>
                        <a:cs typeface="Arial" panose="020B0604020202020204"/>
                      </a:endParaRPr>
                    </a:p>
                  </a:txBody>
                  <a:tcPr marL="0" marR="0" marT="2540" marB="0">
                    <a:solidFill>
                      <a:srgbClr val="000080"/>
                    </a:solidFill>
                  </a:tcPr>
                </a:tc>
                <a:tc>
                  <a:txBody>
                    <a:bodyPr/>
                    <a:lstStyle/>
                    <a:p>
                      <a:pPr marL="43815">
                        <a:lnSpc>
                          <a:spcPct val="100000"/>
                        </a:lnSpc>
                        <a:spcBef>
                          <a:spcPts val="1185"/>
                        </a:spcBef>
                      </a:pPr>
                      <a:r>
                        <a:rPr sz="1300" b="1" spc="-5" dirty="0">
                          <a:solidFill>
                            <a:srgbClr val="FFFFFF"/>
                          </a:solidFill>
                          <a:latin typeface="Arial" panose="020B0604020202020204"/>
                          <a:cs typeface="Arial" panose="020B0604020202020204"/>
                        </a:rPr>
                        <a:t>Cheat</a:t>
                      </a:r>
                      <a:endParaRPr sz="1300">
                        <a:latin typeface="Arial" panose="020B0604020202020204"/>
                        <a:cs typeface="Arial" panose="020B0604020202020204"/>
                      </a:endParaRPr>
                    </a:p>
                  </a:txBody>
                  <a:tcPr marL="0" marR="0" marT="150495" marB="0">
                    <a:solidFill>
                      <a:srgbClr val="000080"/>
                    </a:solidFill>
                  </a:tcPr>
                </a:tc>
              </a:tr>
              <a:tr h="313055">
                <a:tc>
                  <a:txBody>
                    <a:bodyPr/>
                    <a:lstStyle/>
                    <a:p>
                      <a:pPr marL="44450">
                        <a:lnSpc>
                          <a:spcPct val="100000"/>
                        </a:lnSpc>
                        <a:spcBef>
                          <a:spcPts val="380"/>
                        </a:spcBef>
                      </a:pPr>
                      <a:r>
                        <a:rPr sz="1300" dirty="0">
                          <a:latin typeface="Arial" panose="020B0604020202020204"/>
                          <a:cs typeface="Arial" panose="020B0604020202020204"/>
                        </a:rPr>
                        <a:t>No</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80"/>
                        </a:spcBef>
                      </a:pPr>
                      <a:r>
                        <a:rPr sz="1300" dirty="0">
                          <a:latin typeface="Arial" panose="020B0604020202020204"/>
                          <a:cs typeface="Arial" panose="020B0604020202020204"/>
                        </a:rPr>
                        <a:t>Single</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c>
                  <a:txBody>
                    <a:bodyPr/>
                    <a:lstStyle/>
                    <a:p>
                      <a:pPr marL="44450">
                        <a:lnSpc>
                          <a:spcPct val="100000"/>
                        </a:lnSpc>
                        <a:spcBef>
                          <a:spcPts val="380"/>
                        </a:spcBef>
                      </a:pPr>
                      <a:r>
                        <a:rPr sz="1300" dirty="0">
                          <a:latin typeface="Arial" panose="020B0604020202020204"/>
                          <a:cs typeface="Arial" panose="020B0604020202020204"/>
                        </a:rPr>
                        <a:t>75K</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90"/>
                        </a:spcBef>
                      </a:pPr>
                      <a:r>
                        <a:rPr sz="1300" b="1" dirty="0">
                          <a:solidFill>
                            <a:srgbClr val="FF0000"/>
                          </a:solidFill>
                          <a:latin typeface="Arial" panose="020B0604020202020204"/>
                          <a:cs typeface="Arial" panose="020B0604020202020204"/>
                        </a:rPr>
                        <a:t>?</a:t>
                      </a:r>
                      <a:endParaRPr sz="1300">
                        <a:latin typeface="Arial" panose="020B0604020202020204"/>
                        <a:cs typeface="Arial" panose="020B0604020202020204"/>
                      </a:endParaRPr>
                    </a:p>
                  </a:txBody>
                  <a:tcPr marL="0" marR="0" marT="49530" marB="0">
                    <a:lnL w="6350">
                      <a:solidFill>
                        <a:srgbClr val="000080"/>
                      </a:solidFill>
                      <a:prstDash val="solid"/>
                    </a:lnL>
                    <a:lnR w="6350">
                      <a:solidFill>
                        <a:srgbClr val="000080"/>
                      </a:solidFill>
                      <a:prstDash val="solid"/>
                    </a:lnR>
                    <a:solidFill>
                      <a:srgbClr val="C0C0C0"/>
                    </a:solidFill>
                  </a:tcPr>
                </a:tc>
              </a:tr>
              <a:tr h="311785">
                <a:tc>
                  <a:txBody>
                    <a:bodyPr/>
                    <a:lstStyle/>
                    <a:p>
                      <a:pPr marL="44450">
                        <a:lnSpc>
                          <a:spcPct val="100000"/>
                        </a:lnSpc>
                        <a:spcBef>
                          <a:spcPts val="370"/>
                        </a:spcBef>
                      </a:pPr>
                      <a:r>
                        <a:rPr sz="1300" dirty="0">
                          <a:latin typeface="Arial" panose="020B0604020202020204"/>
                          <a:cs typeface="Arial" panose="020B0604020202020204"/>
                        </a:rPr>
                        <a:t>Yes</a:t>
                      </a:r>
                      <a:endParaRPr sz="1300">
                        <a:latin typeface="Arial" panose="020B0604020202020204"/>
                        <a:cs typeface="Arial" panose="020B0604020202020204"/>
                      </a:endParaRPr>
                    </a:p>
                  </a:txBody>
                  <a:tcPr marL="0" marR="0" marT="46990"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70"/>
                        </a:spcBef>
                      </a:pPr>
                      <a:r>
                        <a:rPr sz="1300" spc="-5" dirty="0">
                          <a:latin typeface="Arial" panose="020B0604020202020204"/>
                          <a:cs typeface="Arial" panose="020B0604020202020204"/>
                        </a:rPr>
                        <a:t>Married</a:t>
                      </a:r>
                      <a:endParaRPr sz="1300">
                        <a:latin typeface="Arial" panose="020B0604020202020204"/>
                        <a:cs typeface="Arial" panose="020B0604020202020204"/>
                      </a:endParaRPr>
                    </a:p>
                  </a:txBody>
                  <a:tcPr marL="0" marR="0" marT="46990" marB="0">
                    <a:lnL w="6350">
                      <a:solidFill>
                        <a:srgbClr val="000080"/>
                      </a:solidFill>
                      <a:prstDash val="solid"/>
                    </a:lnL>
                    <a:lnR w="6350">
                      <a:solidFill>
                        <a:srgbClr val="000080"/>
                      </a:solidFill>
                      <a:prstDash val="solid"/>
                    </a:lnR>
                    <a:solidFill>
                      <a:srgbClr val="C0C0C0"/>
                    </a:solidFill>
                  </a:tcPr>
                </a:tc>
                <a:tc>
                  <a:txBody>
                    <a:bodyPr/>
                    <a:lstStyle/>
                    <a:p>
                      <a:pPr marL="44450">
                        <a:lnSpc>
                          <a:spcPct val="100000"/>
                        </a:lnSpc>
                        <a:spcBef>
                          <a:spcPts val="370"/>
                        </a:spcBef>
                      </a:pPr>
                      <a:r>
                        <a:rPr sz="1300" dirty="0">
                          <a:latin typeface="Arial" panose="020B0604020202020204"/>
                          <a:cs typeface="Arial" panose="020B0604020202020204"/>
                        </a:rPr>
                        <a:t>50K</a:t>
                      </a:r>
                      <a:endParaRPr sz="1300">
                        <a:latin typeface="Arial" panose="020B0604020202020204"/>
                        <a:cs typeface="Arial" panose="020B0604020202020204"/>
                      </a:endParaRPr>
                    </a:p>
                  </a:txBody>
                  <a:tcPr marL="0" marR="0" marT="46990"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80"/>
                        </a:spcBef>
                      </a:pPr>
                      <a:r>
                        <a:rPr sz="1300" b="1" dirty="0">
                          <a:solidFill>
                            <a:srgbClr val="FF0000"/>
                          </a:solidFill>
                          <a:latin typeface="Arial" panose="020B0604020202020204"/>
                          <a:cs typeface="Arial" panose="020B0604020202020204"/>
                        </a:rPr>
                        <a:t>?</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r>
              <a:tr h="313055">
                <a:tc>
                  <a:txBody>
                    <a:bodyPr/>
                    <a:lstStyle/>
                    <a:p>
                      <a:pPr marL="44450">
                        <a:lnSpc>
                          <a:spcPct val="100000"/>
                        </a:lnSpc>
                        <a:spcBef>
                          <a:spcPts val="375"/>
                        </a:spcBef>
                      </a:pPr>
                      <a:r>
                        <a:rPr sz="1300" dirty="0">
                          <a:latin typeface="Arial" panose="020B0604020202020204"/>
                          <a:cs typeface="Arial" panose="020B0604020202020204"/>
                        </a:rPr>
                        <a:t>No</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75"/>
                        </a:spcBef>
                      </a:pPr>
                      <a:r>
                        <a:rPr sz="1300" spc="-5" dirty="0">
                          <a:latin typeface="Arial" panose="020B0604020202020204"/>
                          <a:cs typeface="Arial" panose="020B0604020202020204"/>
                        </a:rPr>
                        <a:t>Married</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44450">
                        <a:lnSpc>
                          <a:spcPct val="100000"/>
                        </a:lnSpc>
                        <a:spcBef>
                          <a:spcPts val="375"/>
                        </a:spcBef>
                      </a:pPr>
                      <a:r>
                        <a:rPr sz="1300" dirty="0">
                          <a:latin typeface="Arial" panose="020B0604020202020204"/>
                          <a:cs typeface="Arial" panose="020B0604020202020204"/>
                        </a:rPr>
                        <a:t>150K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80"/>
                        </a:spcBef>
                      </a:pPr>
                      <a:r>
                        <a:rPr sz="1300" b="1" dirty="0">
                          <a:solidFill>
                            <a:srgbClr val="FF0000"/>
                          </a:solidFill>
                          <a:latin typeface="Arial" panose="020B0604020202020204"/>
                          <a:cs typeface="Arial" panose="020B0604020202020204"/>
                        </a:rPr>
                        <a:t>?</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solidFill>
                      <a:srgbClr val="C0C0C0"/>
                    </a:solidFill>
                  </a:tcPr>
                </a:tc>
              </a:tr>
              <a:tr h="313055">
                <a:tc>
                  <a:txBody>
                    <a:bodyPr/>
                    <a:lstStyle/>
                    <a:p>
                      <a:pPr marL="44450">
                        <a:lnSpc>
                          <a:spcPct val="100000"/>
                        </a:lnSpc>
                        <a:spcBef>
                          <a:spcPts val="375"/>
                        </a:spcBef>
                      </a:pPr>
                      <a:r>
                        <a:rPr sz="1300" dirty="0">
                          <a:latin typeface="Arial" panose="020B0604020202020204"/>
                          <a:cs typeface="Arial" panose="020B0604020202020204"/>
                        </a:rPr>
                        <a:t>Yes</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75"/>
                        </a:spcBef>
                      </a:pPr>
                      <a:r>
                        <a:rPr sz="1300" spc="-5" dirty="0">
                          <a:latin typeface="Arial" panose="020B0604020202020204"/>
                          <a:cs typeface="Arial" panose="020B0604020202020204"/>
                        </a:rPr>
                        <a:t>Divorced</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44450">
                        <a:lnSpc>
                          <a:spcPct val="100000"/>
                        </a:lnSpc>
                        <a:spcBef>
                          <a:spcPts val="375"/>
                        </a:spcBef>
                      </a:pPr>
                      <a:r>
                        <a:rPr sz="1300" dirty="0">
                          <a:latin typeface="Arial" panose="020B0604020202020204"/>
                          <a:cs typeface="Arial" panose="020B0604020202020204"/>
                        </a:rPr>
                        <a:t>90K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85"/>
                        </a:spcBef>
                      </a:pPr>
                      <a:r>
                        <a:rPr sz="1300" b="1" dirty="0">
                          <a:solidFill>
                            <a:srgbClr val="FF0000"/>
                          </a:solidFill>
                          <a:latin typeface="Arial" panose="020B0604020202020204"/>
                          <a:cs typeface="Arial" panose="020B0604020202020204"/>
                        </a:rPr>
                        <a:t>?</a:t>
                      </a:r>
                      <a:endParaRPr sz="1300">
                        <a:latin typeface="Arial" panose="020B0604020202020204"/>
                        <a:cs typeface="Arial" panose="020B0604020202020204"/>
                      </a:endParaRPr>
                    </a:p>
                  </a:txBody>
                  <a:tcPr marL="0" marR="0" marT="48894" marB="0">
                    <a:lnL w="6350">
                      <a:solidFill>
                        <a:srgbClr val="000080"/>
                      </a:solidFill>
                      <a:prstDash val="solid"/>
                    </a:lnL>
                    <a:lnR w="6350">
                      <a:solidFill>
                        <a:srgbClr val="000080"/>
                      </a:solidFill>
                      <a:prstDash val="solid"/>
                    </a:lnR>
                    <a:solidFill>
                      <a:srgbClr val="C0C0C0"/>
                    </a:solidFill>
                  </a:tcPr>
                </a:tc>
              </a:tr>
              <a:tr h="312420">
                <a:tc>
                  <a:txBody>
                    <a:bodyPr/>
                    <a:lstStyle/>
                    <a:p>
                      <a:pPr marL="44450">
                        <a:lnSpc>
                          <a:spcPct val="100000"/>
                        </a:lnSpc>
                        <a:spcBef>
                          <a:spcPts val="375"/>
                        </a:spcBef>
                      </a:pPr>
                      <a:r>
                        <a:rPr sz="1300" dirty="0">
                          <a:latin typeface="Arial" panose="020B0604020202020204"/>
                          <a:cs typeface="Arial" panose="020B0604020202020204"/>
                        </a:rPr>
                        <a:t>No</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75"/>
                        </a:spcBef>
                      </a:pPr>
                      <a:r>
                        <a:rPr sz="1300" dirty="0">
                          <a:latin typeface="Arial" panose="020B0604020202020204"/>
                          <a:cs typeface="Arial" panose="020B0604020202020204"/>
                        </a:rPr>
                        <a:t>Single</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C0C0C0"/>
                    </a:solidFill>
                  </a:tcPr>
                </a:tc>
                <a:tc>
                  <a:txBody>
                    <a:bodyPr/>
                    <a:lstStyle/>
                    <a:p>
                      <a:pPr marL="44450">
                        <a:lnSpc>
                          <a:spcPct val="100000"/>
                        </a:lnSpc>
                        <a:spcBef>
                          <a:spcPts val="375"/>
                        </a:spcBef>
                      </a:pPr>
                      <a:r>
                        <a:rPr sz="1300" dirty="0">
                          <a:latin typeface="Arial" panose="020B0604020202020204"/>
                          <a:cs typeface="Arial" panose="020B0604020202020204"/>
                        </a:rPr>
                        <a:t>40K</a:t>
                      </a:r>
                      <a:endParaRPr sz="1300">
                        <a:latin typeface="Arial" panose="020B0604020202020204"/>
                        <a:cs typeface="Arial" panose="020B0604020202020204"/>
                      </a:endParaRPr>
                    </a:p>
                  </a:txBody>
                  <a:tcPr marL="0" marR="0" marT="47625" marB="0">
                    <a:lnL w="6350">
                      <a:solidFill>
                        <a:srgbClr val="000080"/>
                      </a:solidFill>
                      <a:prstDash val="solid"/>
                    </a:lnL>
                    <a:lnR w="6350">
                      <a:solidFill>
                        <a:srgbClr val="000080"/>
                      </a:solidFill>
                      <a:prstDash val="solid"/>
                    </a:lnR>
                    <a:solidFill>
                      <a:srgbClr val="E4E4E4"/>
                    </a:solidFill>
                  </a:tcPr>
                </a:tc>
                <a:tc>
                  <a:txBody>
                    <a:bodyPr/>
                    <a:lstStyle/>
                    <a:p>
                      <a:pPr marL="43815">
                        <a:lnSpc>
                          <a:spcPct val="100000"/>
                        </a:lnSpc>
                        <a:spcBef>
                          <a:spcPts val="385"/>
                        </a:spcBef>
                      </a:pPr>
                      <a:r>
                        <a:rPr sz="1300" b="1" dirty="0">
                          <a:solidFill>
                            <a:srgbClr val="FF0000"/>
                          </a:solidFill>
                          <a:latin typeface="Arial" panose="020B0604020202020204"/>
                          <a:cs typeface="Arial" panose="020B0604020202020204"/>
                        </a:rPr>
                        <a:t>?</a:t>
                      </a:r>
                      <a:endParaRPr sz="1300">
                        <a:latin typeface="Arial" panose="020B0604020202020204"/>
                        <a:cs typeface="Arial" panose="020B0604020202020204"/>
                      </a:endParaRPr>
                    </a:p>
                  </a:txBody>
                  <a:tcPr marL="0" marR="0" marT="48895" marB="0">
                    <a:lnL w="6350">
                      <a:solidFill>
                        <a:srgbClr val="000080"/>
                      </a:solidFill>
                      <a:prstDash val="solid"/>
                    </a:lnL>
                    <a:lnR w="6350">
                      <a:solidFill>
                        <a:srgbClr val="000080"/>
                      </a:solidFill>
                      <a:prstDash val="solid"/>
                    </a:lnR>
                    <a:solidFill>
                      <a:srgbClr val="C0C0C0"/>
                    </a:solidFill>
                  </a:tcPr>
                </a:tc>
              </a:tr>
              <a:tr h="316230">
                <a:tc>
                  <a:txBody>
                    <a:bodyPr/>
                    <a:lstStyle/>
                    <a:p>
                      <a:pPr marL="44450">
                        <a:lnSpc>
                          <a:spcPct val="100000"/>
                        </a:lnSpc>
                        <a:spcBef>
                          <a:spcPts val="370"/>
                        </a:spcBef>
                      </a:pPr>
                      <a:r>
                        <a:rPr sz="1300" dirty="0">
                          <a:latin typeface="Arial" panose="020B0604020202020204"/>
                          <a:cs typeface="Arial" panose="020B0604020202020204"/>
                        </a:rPr>
                        <a:t>No</a:t>
                      </a:r>
                      <a:endParaRPr sz="1300">
                        <a:latin typeface="Arial" panose="020B0604020202020204"/>
                        <a:cs typeface="Arial" panose="020B0604020202020204"/>
                      </a:endParaRPr>
                    </a:p>
                  </a:txBody>
                  <a:tcPr marL="0" marR="0" marT="46990"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a:txBody>
                    <a:bodyPr/>
                    <a:lstStyle/>
                    <a:p>
                      <a:pPr marL="43815">
                        <a:lnSpc>
                          <a:spcPct val="100000"/>
                        </a:lnSpc>
                        <a:spcBef>
                          <a:spcPts val="370"/>
                        </a:spcBef>
                      </a:pPr>
                      <a:r>
                        <a:rPr sz="1300" spc="-5" dirty="0">
                          <a:latin typeface="Arial" panose="020B0604020202020204"/>
                          <a:cs typeface="Arial" panose="020B0604020202020204"/>
                        </a:rPr>
                        <a:t>Married</a:t>
                      </a:r>
                      <a:endParaRPr sz="1300">
                        <a:latin typeface="Arial" panose="020B0604020202020204"/>
                        <a:cs typeface="Arial" panose="020B0604020202020204"/>
                      </a:endParaRPr>
                    </a:p>
                  </a:txBody>
                  <a:tcPr marL="0" marR="0" marT="46990"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c>
                  <a:txBody>
                    <a:bodyPr/>
                    <a:lstStyle/>
                    <a:p>
                      <a:pPr marL="44450">
                        <a:lnSpc>
                          <a:spcPct val="100000"/>
                        </a:lnSpc>
                        <a:spcBef>
                          <a:spcPts val="370"/>
                        </a:spcBef>
                      </a:pPr>
                      <a:r>
                        <a:rPr sz="1300" dirty="0">
                          <a:latin typeface="Arial" panose="020B0604020202020204"/>
                          <a:cs typeface="Arial" panose="020B0604020202020204"/>
                        </a:rPr>
                        <a:t>80K</a:t>
                      </a:r>
                      <a:endParaRPr sz="1300">
                        <a:latin typeface="Arial" panose="020B0604020202020204"/>
                        <a:cs typeface="Arial" panose="020B0604020202020204"/>
                      </a:endParaRPr>
                    </a:p>
                  </a:txBody>
                  <a:tcPr marL="0" marR="0" marT="46990" marB="0">
                    <a:lnL w="6350">
                      <a:solidFill>
                        <a:srgbClr val="000080"/>
                      </a:solidFill>
                      <a:prstDash val="solid"/>
                    </a:lnL>
                    <a:lnR w="6350">
                      <a:solidFill>
                        <a:srgbClr val="000080"/>
                      </a:solidFill>
                      <a:prstDash val="solid"/>
                    </a:lnR>
                    <a:lnB w="6350">
                      <a:solidFill>
                        <a:srgbClr val="000080"/>
                      </a:solidFill>
                      <a:prstDash val="solid"/>
                    </a:lnB>
                    <a:solidFill>
                      <a:srgbClr val="E4E4E4"/>
                    </a:solidFill>
                  </a:tcPr>
                </a:tc>
                <a:tc>
                  <a:txBody>
                    <a:bodyPr/>
                    <a:lstStyle/>
                    <a:p>
                      <a:pPr marL="43815">
                        <a:lnSpc>
                          <a:spcPct val="100000"/>
                        </a:lnSpc>
                        <a:spcBef>
                          <a:spcPts val="380"/>
                        </a:spcBef>
                      </a:pPr>
                      <a:r>
                        <a:rPr sz="1300" b="1" dirty="0">
                          <a:solidFill>
                            <a:srgbClr val="FF0000"/>
                          </a:solidFill>
                          <a:latin typeface="Arial" panose="020B0604020202020204"/>
                          <a:cs typeface="Arial" panose="020B0604020202020204"/>
                        </a:rPr>
                        <a:t>?</a:t>
                      </a:r>
                      <a:endParaRPr sz="1300">
                        <a:latin typeface="Arial" panose="020B0604020202020204"/>
                        <a:cs typeface="Arial" panose="020B0604020202020204"/>
                      </a:endParaRPr>
                    </a:p>
                  </a:txBody>
                  <a:tcPr marL="0" marR="0" marT="48260" marB="0">
                    <a:lnL w="6350">
                      <a:solidFill>
                        <a:srgbClr val="000080"/>
                      </a:solidFill>
                      <a:prstDash val="solid"/>
                    </a:lnL>
                    <a:lnR w="6350">
                      <a:solidFill>
                        <a:srgbClr val="000080"/>
                      </a:solidFill>
                      <a:prstDash val="solid"/>
                    </a:lnR>
                    <a:lnB w="6350">
                      <a:solidFill>
                        <a:srgbClr val="000080"/>
                      </a:solidFill>
                      <a:prstDash val="solid"/>
                    </a:lnB>
                    <a:solidFill>
                      <a:srgbClr val="C0C0C0"/>
                    </a:solidFill>
                  </a:tcPr>
                </a:tc>
              </a:tr>
            </a:tbl>
          </a:graphicData>
        </a:graphic>
      </p:graphicFrame>
      <p:sp>
        <p:nvSpPr>
          <p:cNvPr id="7" name="object 7"/>
          <p:cNvSpPr txBox="1"/>
          <p:nvPr/>
        </p:nvSpPr>
        <p:spPr>
          <a:xfrm>
            <a:off x="5825950" y="4894626"/>
            <a:ext cx="33655" cy="30480"/>
          </a:xfrm>
          <a:prstGeom prst="rect">
            <a:avLst/>
          </a:prstGeom>
        </p:spPr>
        <p:txBody>
          <a:bodyPr vert="horz" wrap="square" lIns="0" tIns="0" rIns="0" bIns="0" rtlCol="0">
            <a:spAutoFit/>
          </a:bodyPr>
          <a:lstStyle/>
          <a:p>
            <a:pPr>
              <a:lnSpc>
                <a:spcPct val="100000"/>
              </a:lnSpc>
            </a:pPr>
            <a:endParaRPr sz="100">
              <a:latin typeface="Times New Roman" panose="02020603050405020304"/>
              <a:cs typeface="Times New Roman" panose="02020603050405020304"/>
            </a:endParaRPr>
          </a:p>
          <a:p>
            <a:pPr algn="ctr">
              <a:lnSpc>
                <a:spcPct val="100000"/>
              </a:lnSpc>
            </a:pPr>
            <a:r>
              <a:rPr sz="100" dirty="0">
                <a:latin typeface="Arial" panose="020B0604020202020204"/>
                <a:cs typeface="Arial" panose="020B0604020202020204"/>
              </a:rPr>
              <a:t>10</a:t>
            </a:r>
            <a:endParaRPr sz="100">
              <a:latin typeface="Arial" panose="020B0604020202020204"/>
              <a:cs typeface="Arial" panose="020B0604020202020204"/>
            </a:endParaRPr>
          </a:p>
        </p:txBody>
      </p:sp>
      <p:sp>
        <p:nvSpPr>
          <p:cNvPr id="8" name="object 8"/>
          <p:cNvSpPr/>
          <p:nvPr/>
        </p:nvSpPr>
        <p:spPr>
          <a:xfrm>
            <a:off x="9220200" y="4500498"/>
            <a:ext cx="990600" cy="600075"/>
          </a:xfrm>
          <a:custGeom>
            <a:avLst/>
            <a:gdLst/>
            <a:ahLst/>
            <a:cxnLst/>
            <a:rect l="l" t="t" r="r" b="b"/>
            <a:pathLst>
              <a:path w="990600" h="600075">
                <a:moveTo>
                  <a:pt x="0" y="0"/>
                </a:moveTo>
                <a:lnTo>
                  <a:pt x="0" y="514350"/>
                </a:lnTo>
                <a:lnTo>
                  <a:pt x="5370" y="527023"/>
                </a:lnTo>
                <a:lnTo>
                  <a:pt x="46032" y="550500"/>
                </a:lnTo>
                <a:lnTo>
                  <a:pt x="121484" y="570602"/>
                </a:lnTo>
                <a:lnTo>
                  <a:pt x="170342" y="579057"/>
                </a:lnTo>
                <a:lnTo>
                  <a:pt x="225598" y="586270"/>
                </a:lnTo>
                <a:lnTo>
                  <a:pt x="286489" y="592111"/>
                </a:lnTo>
                <a:lnTo>
                  <a:pt x="352246" y="596447"/>
                </a:lnTo>
                <a:lnTo>
                  <a:pt x="422105" y="599146"/>
                </a:lnTo>
                <a:lnTo>
                  <a:pt x="495300" y="600075"/>
                </a:lnTo>
                <a:lnTo>
                  <a:pt x="568494" y="599146"/>
                </a:lnTo>
                <a:lnTo>
                  <a:pt x="638353" y="596447"/>
                </a:lnTo>
                <a:lnTo>
                  <a:pt x="704110" y="592111"/>
                </a:lnTo>
                <a:lnTo>
                  <a:pt x="765001" y="586270"/>
                </a:lnTo>
                <a:lnTo>
                  <a:pt x="820257" y="579057"/>
                </a:lnTo>
                <a:lnTo>
                  <a:pt x="869115" y="570602"/>
                </a:lnTo>
                <a:lnTo>
                  <a:pt x="910806" y="561039"/>
                </a:lnTo>
                <a:lnTo>
                  <a:pt x="969630" y="539118"/>
                </a:lnTo>
                <a:lnTo>
                  <a:pt x="990600" y="514350"/>
                </a:lnTo>
                <a:lnTo>
                  <a:pt x="990600" y="85725"/>
                </a:lnTo>
                <a:lnTo>
                  <a:pt x="495300" y="85725"/>
                </a:lnTo>
                <a:lnTo>
                  <a:pt x="422105" y="84796"/>
                </a:lnTo>
                <a:lnTo>
                  <a:pt x="352246" y="82097"/>
                </a:lnTo>
                <a:lnTo>
                  <a:pt x="286489" y="77761"/>
                </a:lnTo>
                <a:lnTo>
                  <a:pt x="225598" y="71920"/>
                </a:lnTo>
                <a:lnTo>
                  <a:pt x="170342" y="64707"/>
                </a:lnTo>
                <a:lnTo>
                  <a:pt x="121484" y="56252"/>
                </a:lnTo>
                <a:lnTo>
                  <a:pt x="79793" y="46689"/>
                </a:lnTo>
                <a:lnTo>
                  <a:pt x="20969" y="24768"/>
                </a:lnTo>
                <a:lnTo>
                  <a:pt x="5370" y="12673"/>
                </a:lnTo>
                <a:lnTo>
                  <a:pt x="0" y="0"/>
                </a:lnTo>
                <a:close/>
              </a:path>
              <a:path w="990600" h="600075">
                <a:moveTo>
                  <a:pt x="990600" y="0"/>
                </a:moveTo>
                <a:lnTo>
                  <a:pt x="944567" y="36150"/>
                </a:lnTo>
                <a:lnTo>
                  <a:pt x="869115" y="56252"/>
                </a:lnTo>
                <a:lnTo>
                  <a:pt x="820257" y="64707"/>
                </a:lnTo>
                <a:lnTo>
                  <a:pt x="765001" y="71920"/>
                </a:lnTo>
                <a:lnTo>
                  <a:pt x="704110" y="77761"/>
                </a:lnTo>
                <a:lnTo>
                  <a:pt x="638353" y="82097"/>
                </a:lnTo>
                <a:lnTo>
                  <a:pt x="568494" y="84796"/>
                </a:lnTo>
                <a:lnTo>
                  <a:pt x="495300" y="85725"/>
                </a:lnTo>
                <a:lnTo>
                  <a:pt x="990600" y="85725"/>
                </a:lnTo>
                <a:lnTo>
                  <a:pt x="990600" y="0"/>
                </a:lnTo>
                <a:close/>
              </a:path>
            </a:pathLst>
          </a:custGeom>
          <a:solidFill>
            <a:srgbClr val="CCCCFF"/>
          </a:solidFill>
        </p:spPr>
        <p:txBody>
          <a:bodyPr wrap="square" lIns="0" tIns="0" rIns="0" bIns="0" rtlCol="0"/>
          <a:lstStyle/>
          <a:p/>
        </p:txBody>
      </p:sp>
      <p:sp>
        <p:nvSpPr>
          <p:cNvPr id="9" name="object 9"/>
          <p:cNvSpPr/>
          <p:nvPr/>
        </p:nvSpPr>
        <p:spPr>
          <a:xfrm>
            <a:off x="9220200" y="4414773"/>
            <a:ext cx="990600" cy="171450"/>
          </a:xfrm>
          <a:custGeom>
            <a:avLst/>
            <a:gdLst/>
            <a:ahLst/>
            <a:cxnLst/>
            <a:rect l="l" t="t" r="r" b="b"/>
            <a:pathLst>
              <a:path w="990600" h="171450">
                <a:moveTo>
                  <a:pt x="495300" y="0"/>
                </a:moveTo>
                <a:lnTo>
                  <a:pt x="422105" y="931"/>
                </a:lnTo>
                <a:lnTo>
                  <a:pt x="352246" y="3637"/>
                </a:lnTo>
                <a:lnTo>
                  <a:pt x="286489" y="7983"/>
                </a:lnTo>
                <a:lnTo>
                  <a:pt x="225598" y="13836"/>
                </a:lnTo>
                <a:lnTo>
                  <a:pt x="170342" y="21060"/>
                </a:lnTo>
                <a:lnTo>
                  <a:pt x="121484" y="29523"/>
                </a:lnTo>
                <a:lnTo>
                  <a:pt x="79793" y="39091"/>
                </a:lnTo>
                <a:lnTo>
                  <a:pt x="20969" y="61003"/>
                </a:lnTo>
                <a:lnTo>
                  <a:pt x="0" y="85725"/>
                </a:lnTo>
                <a:lnTo>
                  <a:pt x="5370" y="98398"/>
                </a:lnTo>
                <a:lnTo>
                  <a:pt x="46032" y="121875"/>
                </a:lnTo>
                <a:lnTo>
                  <a:pt x="121484" y="141977"/>
                </a:lnTo>
                <a:lnTo>
                  <a:pt x="170342" y="150432"/>
                </a:lnTo>
                <a:lnTo>
                  <a:pt x="225598" y="157645"/>
                </a:lnTo>
                <a:lnTo>
                  <a:pt x="286489" y="163486"/>
                </a:lnTo>
                <a:lnTo>
                  <a:pt x="352246" y="167822"/>
                </a:lnTo>
                <a:lnTo>
                  <a:pt x="422105" y="170521"/>
                </a:lnTo>
                <a:lnTo>
                  <a:pt x="495300" y="171450"/>
                </a:lnTo>
                <a:lnTo>
                  <a:pt x="568494" y="170521"/>
                </a:lnTo>
                <a:lnTo>
                  <a:pt x="638353" y="167822"/>
                </a:lnTo>
                <a:lnTo>
                  <a:pt x="704110" y="163486"/>
                </a:lnTo>
                <a:lnTo>
                  <a:pt x="765001" y="157645"/>
                </a:lnTo>
                <a:lnTo>
                  <a:pt x="820257" y="150432"/>
                </a:lnTo>
                <a:lnTo>
                  <a:pt x="869115" y="141977"/>
                </a:lnTo>
                <a:lnTo>
                  <a:pt x="910806" y="132414"/>
                </a:lnTo>
                <a:lnTo>
                  <a:pt x="969630" y="110493"/>
                </a:lnTo>
                <a:lnTo>
                  <a:pt x="990600" y="85725"/>
                </a:lnTo>
                <a:lnTo>
                  <a:pt x="985229" y="73079"/>
                </a:lnTo>
                <a:lnTo>
                  <a:pt x="944567" y="49629"/>
                </a:lnTo>
                <a:lnTo>
                  <a:pt x="869115" y="29523"/>
                </a:lnTo>
                <a:lnTo>
                  <a:pt x="820257" y="21060"/>
                </a:lnTo>
                <a:lnTo>
                  <a:pt x="765001" y="13836"/>
                </a:lnTo>
                <a:lnTo>
                  <a:pt x="704110" y="7983"/>
                </a:lnTo>
                <a:lnTo>
                  <a:pt x="638353" y="3637"/>
                </a:lnTo>
                <a:lnTo>
                  <a:pt x="568494" y="931"/>
                </a:lnTo>
                <a:lnTo>
                  <a:pt x="495300" y="0"/>
                </a:lnTo>
                <a:close/>
              </a:path>
            </a:pathLst>
          </a:custGeom>
          <a:solidFill>
            <a:srgbClr val="DFDFFF"/>
          </a:solidFill>
        </p:spPr>
        <p:txBody>
          <a:bodyPr wrap="square" lIns="0" tIns="0" rIns="0" bIns="0" rtlCol="0"/>
          <a:lstStyle/>
          <a:p/>
        </p:txBody>
      </p:sp>
      <p:sp>
        <p:nvSpPr>
          <p:cNvPr id="10" name="object 10"/>
          <p:cNvSpPr/>
          <p:nvPr/>
        </p:nvSpPr>
        <p:spPr>
          <a:xfrm>
            <a:off x="9220200" y="4414773"/>
            <a:ext cx="990600" cy="171450"/>
          </a:xfrm>
          <a:custGeom>
            <a:avLst/>
            <a:gdLst/>
            <a:ahLst/>
            <a:cxnLst/>
            <a:rect l="l" t="t" r="r" b="b"/>
            <a:pathLst>
              <a:path w="990600" h="171450">
                <a:moveTo>
                  <a:pt x="990600" y="85725"/>
                </a:moveTo>
                <a:lnTo>
                  <a:pt x="944567" y="121875"/>
                </a:lnTo>
                <a:lnTo>
                  <a:pt x="869115" y="141977"/>
                </a:lnTo>
                <a:lnTo>
                  <a:pt x="820257" y="150432"/>
                </a:lnTo>
                <a:lnTo>
                  <a:pt x="765001" y="157645"/>
                </a:lnTo>
                <a:lnTo>
                  <a:pt x="704110" y="163486"/>
                </a:lnTo>
                <a:lnTo>
                  <a:pt x="638353" y="167822"/>
                </a:lnTo>
                <a:lnTo>
                  <a:pt x="568494" y="170521"/>
                </a:lnTo>
                <a:lnTo>
                  <a:pt x="495300" y="171450"/>
                </a:lnTo>
                <a:lnTo>
                  <a:pt x="422105" y="170521"/>
                </a:lnTo>
                <a:lnTo>
                  <a:pt x="352246" y="167822"/>
                </a:lnTo>
                <a:lnTo>
                  <a:pt x="286489" y="163486"/>
                </a:lnTo>
                <a:lnTo>
                  <a:pt x="225598" y="157645"/>
                </a:lnTo>
                <a:lnTo>
                  <a:pt x="170342" y="150432"/>
                </a:lnTo>
                <a:lnTo>
                  <a:pt x="121484" y="141977"/>
                </a:lnTo>
                <a:lnTo>
                  <a:pt x="79793" y="132414"/>
                </a:lnTo>
                <a:lnTo>
                  <a:pt x="20969" y="110493"/>
                </a:lnTo>
                <a:lnTo>
                  <a:pt x="0" y="85725"/>
                </a:lnTo>
                <a:lnTo>
                  <a:pt x="5370" y="73079"/>
                </a:lnTo>
                <a:lnTo>
                  <a:pt x="46032" y="49629"/>
                </a:lnTo>
                <a:lnTo>
                  <a:pt x="121484" y="29523"/>
                </a:lnTo>
                <a:lnTo>
                  <a:pt x="170342" y="21060"/>
                </a:lnTo>
                <a:lnTo>
                  <a:pt x="225598" y="13836"/>
                </a:lnTo>
                <a:lnTo>
                  <a:pt x="286489" y="7983"/>
                </a:lnTo>
                <a:lnTo>
                  <a:pt x="352246" y="3637"/>
                </a:lnTo>
                <a:lnTo>
                  <a:pt x="422105" y="931"/>
                </a:lnTo>
                <a:lnTo>
                  <a:pt x="495300" y="0"/>
                </a:lnTo>
                <a:lnTo>
                  <a:pt x="568494" y="931"/>
                </a:lnTo>
                <a:lnTo>
                  <a:pt x="638353" y="3637"/>
                </a:lnTo>
                <a:lnTo>
                  <a:pt x="704110" y="7983"/>
                </a:lnTo>
                <a:lnTo>
                  <a:pt x="765001" y="13836"/>
                </a:lnTo>
                <a:lnTo>
                  <a:pt x="820257" y="21060"/>
                </a:lnTo>
                <a:lnTo>
                  <a:pt x="869115" y="29523"/>
                </a:lnTo>
                <a:lnTo>
                  <a:pt x="910806" y="39091"/>
                </a:lnTo>
                <a:lnTo>
                  <a:pt x="969630" y="61003"/>
                </a:lnTo>
                <a:lnTo>
                  <a:pt x="990600" y="85725"/>
                </a:lnTo>
                <a:close/>
              </a:path>
            </a:pathLst>
          </a:custGeom>
          <a:ln w="12700">
            <a:solidFill>
              <a:srgbClr val="0000FF"/>
            </a:solidFill>
          </a:ln>
        </p:spPr>
        <p:txBody>
          <a:bodyPr wrap="square" lIns="0" tIns="0" rIns="0" bIns="0" rtlCol="0"/>
          <a:lstStyle/>
          <a:p/>
        </p:txBody>
      </p:sp>
      <p:sp>
        <p:nvSpPr>
          <p:cNvPr id="11" name="object 11"/>
          <p:cNvSpPr/>
          <p:nvPr/>
        </p:nvSpPr>
        <p:spPr>
          <a:xfrm>
            <a:off x="9220200" y="4500498"/>
            <a:ext cx="990600" cy="600075"/>
          </a:xfrm>
          <a:custGeom>
            <a:avLst/>
            <a:gdLst/>
            <a:ahLst/>
            <a:cxnLst/>
            <a:rect l="l" t="t" r="r" b="b"/>
            <a:pathLst>
              <a:path w="990600" h="600075">
                <a:moveTo>
                  <a:pt x="990600" y="0"/>
                </a:moveTo>
                <a:lnTo>
                  <a:pt x="990600" y="514350"/>
                </a:lnTo>
                <a:lnTo>
                  <a:pt x="985229" y="527023"/>
                </a:lnTo>
                <a:lnTo>
                  <a:pt x="944567" y="550500"/>
                </a:lnTo>
                <a:lnTo>
                  <a:pt x="869115" y="570602"/>
                </a:lnTo>
                <a:lnTo>
                  <a:pt x="820257" y="579057"/>
                </a:lnTo>
                <a:lnTo>
                  <a:pt x="765001" y="586270"/>
                </a:lnTo>
                <a:lnTo>
                  <a:pt x="704110" y="592111"/>
                </a:lnTo>
                <a:lnTo>
                  <a:pt x="638353" y="596447"/>
                </a:lnTo>
                <a:lnTo>
                  <a:pt x="568494" y="599146"/>
                </a:lnTo>
                <a:lnTo>
                  <a:pt x="495300" y="600075"/>
                </a:lnTo>
                <a:lnTo>
                  <a:pt x="422105" y="599146"/>
                </a:lnTo>
                <a:lnTo>
                  <a:pt x="352246" y="596447"/>
                </a:lnTo>
                <a:lnTo>
                  <a:pt x="286489" y="592111"/>
                </a:lnTo>
                <a:lnTo>
                  <a:pt x="225598" y="586270"/>
                </a:lnTo>
                <a:lnTo>
                  <a:pt x="170342" y="579057"/>
                </a:lnTo>
                <a:lnTo>
                  <a:pt x="121484" y="570602"/>
                </a:lnTo>
                <a:lnTo>
                  <a:pt x="79793" y="561039"/>
                </a:lnTo>
                <a:lnTo>
                  <a:pt x="20969" y="539118"/>
                </a:lnTo>
                <a:lnTo>
                  <a:pt x="0" y="514350"/>
                </a:lnTo>
                <a:lnTo>
                  <a:pt x="0" y="0"/>
                </a:lnTo>
              </a:path>
            </a:pathLst>
          </a:custGeom>
          <a:ln w="12700">
            <a:solidFill>
              <a:srgbClr val="0000FF"/>
            </a:solidFill>
          </a:ln>
        </p:spPr>
        <p:txBody>
          <a:bodyPr wrap="square" lIns="0" tIns="0" rIns="0" bIns="0" rtlCol="0"/>
          <a:lstStyle/>
          <a:p/>
        </p:txBody>
      </p:sp>
      <p:sp>
        <p:nvSpPr>
          <p:cNvPr id="12" name="object 12"/>
          <p:cNvSpPr/>
          <p:nvPr/>
        </p:nvSpPr>
        <p:spPr>
          <a:xfrm>
            <a:off x="9445625" y="4605337"/>
            <a:ext cx="548005" cy="474980"/>
          </a:xfrm>
          <a:custGeom>
            <a:avLst/>
            <a:gdLst/>
            <a:ahLst/>
            <a:cxnLst/>
            <a:rect l="l" t="t" r="r" b="b"/>
            <a:pathLst>
              <a:path w="548004" h="474979">
                <a:moveTo>
                  <a:pt x="0" y="474662"/>
                </a:moveTo>
                <a:lnTo>
                  <a:pt x="547687" y="474662"/>
                </a:lnTo>
                <a:lnTo>
                  <a:pt x="547687" y="0"/>
                </a:lnTo>
                <a:lnTo>
                  <a:pt x="0" y="0"/>
                </a:lnTo>
                <a:lnTo>
                  <a:pt x="0" y="474662"/>
                </a:lnTo>
                <a:close/>
              </a:path>
            </a:pathLst>
          </a:custGeom>
          <a:solidFill>
            <a:srgbClr val="CCCCFF"/>
          </a:solidFill>
        </p:spPr>
        <p:txBody>
          <a:bodyPr wrap="square" lIns="0" tIns="0" rIns="0" bIns="0" rtlCol="0"/>
          <a:lstStyle/>
          <a:p/>
        </p:txBody>
      </p:sp>
      <p:sp>
        <p:nvSpPr>
          <p:cNvPr id="13" name="object 13"/>
          <p:cNvSpPr txBox="1"/>
          <p:nvPr/>
        </p:nvSpPr>
        <p:spPr>
          <a:xfrm>
            <a:off x="9544557" y="4590415"/>
            <a:ext cx="352425" cy="443230"/>
          </a:xfrm>
          <a:prstGeom prst="rect">
            <a:avLst/>
          </a:prstGeom>
        </p:spPr>
        <p:txBody>
          <a:bodyPr vert="horz" wrap="square" lIns="0" tIns="12700" rIns="0" bIns="0" rtlCol="0">
            <a:spAutoFit/>
          </a:bodyPr>
          <a:lstStyle/>
          <a:p>
            <a:pPr marL="41275" marR="5080" indent="-29210">
              <a:lnSpc>
                <a:spcPct val="100000"/>
              </a:lnSpc>
              <a:spcBef>
                <a:spcPts val="100"/>
              </a:spcBef>
            </a:pPr>
            <a:r>
              <a:rPr sz="1400" spc="-165" dirty="0">
                <a:solidFill>
                  <a:srgbClr val="0000CC"/>
                </a:solidFill>
                <a:latin typeface="Arial" panose="020B0604020202020204"/>
                <a:cs typeface="Arial" panose="020B0604020202020204"/>
              </a:rPr>
              <a:t>T</a:t>
            </a:r>
            <a:r>
              <a:rPr sz="1400" dirty="0">
                <a:solidFill>
                  <a:srgbClr val="0000CC"/>
                </a:solidFill>
                <a:latin typeface="Arial" panose="020B0604020202020204"/>
                <a:cs typeface="Arial" panose="020B0604020202020204"/>
              </a:rPr>
              <a:t>est  </a:t>
            </a:r>
            <a:r>
              <a:rPr sz="1400" spc="-5" dirty="0">
                <a:solidFill>
                  <a:srgbClr val="0000CC"/>
                </a:solidFill>
                <a:latin typeface="Arial" panose="020B0604020202020204"/>
                <a:cs typeface="Arial" panose="020B0604020202020204"/>
              </a:rPr>
              <a:t>Set</a:t>
            </a:r>
            <a:endParaRPr sz="1400">
              <a:latin typeface="Arial" panose="020B0604020202020204"/>
              <a:cs typeface="Arial" panose="020B0604020202020204"/>
            </a:endParaRPr>
          </a:p>
        </p:txBody>
      </p:sp>
      <p:sp>
        <p:nvSpPr>
          <p:cNvPr id="14" name="object 14"/>
          <p:cNvSpPr/>
          <p:nvPr/>
        </p:nvSpPr>
        <p:spPr>
          <a:xfrm>
            <a:off x="5410200" y="5643753"/>
            <a:ext cx="990600" cy="600075"/>
          </a:xfrm>
          <a:custGeom>
            <a:avLst/>
            <a:gdLst/>
            <a:ahLst/>
            <a:cxnLst/>
            <a:rect l="l" t="t" r="r" b="b"/>
            <a:pathLst>
              <a:path w="990600" h="600075">
                <a:moveTo>
                  <a:pt x="0" y="0"/>
                </a:moveTo>
                <a:lnTo>
                  <a:pt x="0" y="513969"/>
                </a:lnTo>
                <a:lnTo>
                  <a:pt x="5370" y="526664"/>
                </a:lnTo>
                <a:lnTo>
                  <a:pt x="46032" y="550187"/>
                </a:lnTo>
                <a:lnTo>
                  <a:pt x="121484" y="570334"/>
                </a:lnTo>
                <a:lnTo>
                  <a:pt x="170342" y="578809"/>
                </a:lnTo>
                <a:lnTo>
                  <a:pt x="225598" y="586042"/>
                </a:lnTo>
                <a:lnTo>
                  <a:pt x="286489" y="591898"/>
                </a:lnTo>
                <a:lnTo>
                  <a:pt x="352246" y="596246"/>
                </a:lnTo>
                <a:lnTo>
                  <a:pt x="422105" y="598952"/>
                </a:lnTo>
                <a:lnTo>
                  <a:pt x="495300" y="599884"/>
                </a:lnTo>
                <a:lnTo>
                  <a:pt x="568494" y="598952"/>
                </a:lnTo>
                <a:lnTo>
                  <a:pt x="638353" y="596246"/>
                </a:lnTo>
                <a:lnTo>
                  <a:pt x="704110" y="591898"/>
                </a:lnTo>
                <a:lnTo>
                  <a:pt x="765001" y="586042"/>
                </a:lnTo>
                <a:lnTo>
                  <a:pt x="820257" y="578809"/>
                </a:lnTo>
                <a:lnTo>
                  <a:pt x="869115" y="570334"/>
                </a:lnTo>
                <a:lnTo>
                  <a:pt x="910806" y="560749"/>
                </a:lnTo>
                <a:lnTo>
                  <a:pt x="969630" y="538781"/>
                </a:lnTo>
                <a:lnTo>
                  <a:pt x="990600" y="513969"/>
                </a:lnTo>
                <a:lnTo>
                  <a:pt x="990600" y="85915"/>
                </a:lnTo>
                <a:lnTo>
                  <a:pt x="495300" y="85915"/>
                </a:lnTo>
                <a:lnTo>
                  <a:pt x="422105" y="84983"/>
                </a:lnTo>
                <a:lnTo>
                  <a:pt x="352246" y="82277"/>
                </a:lnTo>
                <a:lnTo>
                  <a:pt x="286489" y="77929"/>
                </a:lnTo>
                <a:lnTo>
                  <a:pt x="225598" y="72073"/>
                </a:lnTo>
                <a:lnTo>
                  <a:pt x="170342" y="64840"/>
                </a:lnTo>
                <a:lnTo>
                  <a:pt x="121484" y="56365"/>
                </a:lnTo>
                <a:lnTo>
                  <a:pt x="79793" y="46780"/>
                </a:lnTo>
                <a:lnTo>
                  <a:pt x="20969" y="24812"/>
                </a:lnTo>
                <a:lnTo>
                  <a:pt x="5370" y="12695"/>
                </a:lnTo>
                <a:lnTo>
                  <a:pt x="0" y="0"/>
                </a:lnTo>
                <a:close/>
              </a:path>
              <a:path w="990600" h="600075">
                <a:moveTo>
                  <a:pt x="990600" y="0"/>
                </a:moveTo>
                <a:lnTo>
                  <a:pt x="944567" y="36218"/>
                </a:lnTo>
                <a:lnTo>
                  <a:pt x="869115" y="56365"/>
                </a:lnTo>
                <a:lnTo>
                  <a:pt x="820257" y="64840"/>
                </a:lnTo>
                <a:lnTo>
                  <a:pt x="765001" y="72073"/>
                </a:lnTo>
                <a:lnTo>
                  <a:pt x="704110" y="77929"/>
                </a:lnTo>
                <a:lnTo>
                  <a:pt x="638353" y="82277"/>
                </a:lnTo>
                <a:lnTo>
                  <a:pt x="568494" y="84983"/>
                </a:lnTo>
                <a:lnTo>
                  <a:pt x="495300" y="85915"/>
                </a:lnTo>
                <a:lnTo>
                  <a:pt x="990600" y="85915"/>
                </a:lnTo>
                <a:lnTo>
                  <a:pt x="990600" y="0"/>
                </a:lnTo>
                <a:close/>
              </a:path>
            </a:pathLst>
          </a:custGeom>
          <a:solidFill>
            <a:srgbClr val="DA1F28"/>
          </a:solidFill>
        </p:spPr>
        <p:txBody>
          <a:bodyPr wrap="square" lIns="0" tIns="0" rIns="0" bIns="0" rtlCol="0"/>
          <a:lstStyle/>
          <a:p/>
        </p:txBody>
      </p:sp>
      <p:sp>
        <p:nvSpPr>
          <p:cNvPr id="15" name="object 15"/>
          <p:cNvSpPr/>
          <p:nvPr/>
        </p:nvSpPr>
        <p:spPr>
          <a:xfrm>
            <a:off x="5410200" y="5557901"/>
            <a:ext cx="990600" cy="172085"/>
          </a:xfrm>
          <a:custGeom>
            <a:avLst/>
            <a:gdLst/>
            <a:ahLst/>
            <a:cxnLst/>
            <a:rect l="l" t="t" r="r" b="b"/>
            <a:pathLst>
              <a:path w="990600" h="172085">
                <a:moveTo>
                  <a:pt x="495300" y="0"/>
                </a:moveTo>
                <a:lnTo>
                  <a:pt x="422105" y="930"/>
                </a:lnTo>
                <a:lnTo>
                  <a:pt x="352246" y="3632"/>
                </a:lnTo>
                <a:lnTo>
                  <a:pt x="286489" y="7974"/>
                </a:lnTo>
                <a:lnTo>
                  <a:pt x="225598" y="13823"/>
                </a:lnTo>
                <a:lnTo>
                  <a:pt x="170342" y="21047"/>
                </a:lnTo>
                <a:lnTo>
                  <a:pt x="121484" y="29513"/>
                </a:lnTo>
                <a:lnTo>
                  <a:pt x="79793" y="39090"/>
                </a:lnTo>
                <a:lnTo>
                  <a:pt x="20969" y="61044"/>
                </a:lnTo>
                <a:lnTo>
                  <a:pt x="0" y="85852"/>
                </a:lnTo>
                <a:lnTo>
                  <a:pt x="5370" y="98547"/>
                </a:lnTo>
                <a:lnTo>
                  <a:pt x="46032" y="122070"/>
                </a:lnTo>
                <a:lnTo>
                  <a:pt x="121484" y="142217"/>
                </a:lnTo>
                <a:lnTo>
                  <a:pt x="170342" y="150692"/>
                </a:lnTo>
                <a:lnTo>
                  <a:pt x="225598" y="157925"/>
                </a:lnTo>
                <a:lnTo>
                  <a:pt x="286489" y="163781"/>
                </a:lnTo>
                <a:lnTo>
                  <a:pt x="352246" y="168129"/>
                </a:lnTo>
                <a:lnTo>
                  <a:pt x="422105" y="170835"/>
                </a:lnTo>
                <a:lnTo>
                  <a:pt x="495300" y="171767"/>
                </a:lnTo>
                <a:lnTo>
                  <a:pt x="568494" y="170835"/>
                </a:lnTo>
                <a:lnTo>
                  <a:pt x="638353" y="168129"/>
                </a:lnTo>
                <a:lnTo>
                  <a:pt x="704110" y="163781"/>
                </a:lnTo>
                <a:lnTo>
                  <a:pt x="765001" y="157925"/>
                </a:lnTo>
                <a:lnTo>
                  <a:pt x="820257" y="150692"/>
                </a:lnTo>
                <a:lnTo>
                  <a:pt x="869115" y="142217"/>
                </a:lnTo>
                <a:lnTo>
                  <a:pt x="910806" y="132632"/>
                </a:lnTo>
                <a:lnTo>
                  <a:pt x="969630" y="110664"/>
                </a:lnTo>
                <a:lnTo>
                  <a:pt x="990600" y="85852"/>
                </a:lnTo>
                <a:lnTo>
                  <a:pt x="985229" y="73158"/>
                </a:lnTo>
                <a:lnTo>
                  <a:pt x="944567" y="49644"/>
                </a:lnTo>
                <a:lnTo>
                  <a:pt x="869115" y="29513"/>
                </a:lnTo>
                <a:lnTo>
                  <a:pt x="820257" y="21047"/>
                </a:lnTo>
                <a:lnTo>
                  <a:pt x="765001" y="13823"/>
                </a:lnTo>
                <a:lnTo>
                  <a:pt x="704110" y="7974"/>
                </a:lnTo>
                <a:lnTo>
                  <a:pt x="638353" y="3632"/>
                </a:lnTo>
                <a:lnTo>
                  <a:pt x="568494" y="930"/>
                </a:lnTo>
                <a:lnTo>
                  <a:pt x="495300" y="0"/>
                </a:lnTo>
                <a:close/>
              </a:path>
            </a:pathLst>
          </a:custGeom>
          <a:solidFill>
            <a:srgbClr val="E9797D"/>
          </a:solidFill>
        </p:spPr>
        <p:txBody>
          <a:bodyPr wrap="square" lIns="0" tIns="0" rIns="0" bIns="0" rtlCol="0"/>
          <a:lstStyle/>
          <a:p/>
        </p:txBody>
      </p:sp>
      <p:sp>
        <p:nvSpPr>
          <p:cNvPr id="16" name="object 16"/>
          <p:cNvSpPr/>
          <p:nvPr/>
        </p:nvSpPr>
        <p:spPr>
          <a:xfrm>
            <a:off x="5410200" y="5557901"/>
            <a:ext cx="990600" cy="172085"/>
          </a:xfrm>
          <a:custGeom>
            <a:avLst/>
            <a:gdLst/>
            <a:ahLst/>
            <a:cxnLst/>
            <a:rect l="l" t="t" r="r" b="b"/>
            <a:pathLst>
              <a:path w="990600" h="172085">
                <a:moveTo>
                  <a:pt x="990600" y="85852"/>
                </a:moveTo>
                <a:lnTo>
                  <a:pt x="944567" y="122070"/>
                </a:lnTo>
                <a:lnTo>
                  <a:pt x="869115" y="142217"/>
                </a:lnTo>
                <a:lnTo>
                  <a:pt x="820257" y="150692"/>
                </a:lnTo>
                <a:lnTo>
                  <a:pt x="765001" y="157925"/>
                </a:lnTo>
                <a:lnTo>
                  <a:pt x="704110" y="163781"/>
                </a:lnTo>
                <a:lnTo>
                  <a:pt x="638353" y="168129"/>
                </a:lnTo>
                <a:lnTo>
                  <a:pt x="568494" y="170835"/>
                </a:lnTo>
                <a:lnTo>
                  <a:pt x="495300" y="171767"/>
                </a:lnTo>
                <a:lnTo>
                  <a:pt x="422105" y="170835"/>
                </a:lnTo>
                <a:lnTo>
                  <a:pt x="352246" y="168129"/>
                </a:lnTo>
                <a:lnTo>
                  <a:pt x="286489" y="163781"/>
                </a:lnTo>
                <a:lnTo>
                  <a:pt x="225598" y="157925"/>
                </a:lnTo>
                <a:lnTo>
                  <a:pt x="170342" y="150692"/>
                </a:lnTo>
                <a:lnTo>
                  <a:pt x="121484" y="142217"/>
                </a:lnTo>
                <a:lnTo>
                  <a:pt x="79793" y="132632"/>
                </a:lnTo>
                <a:lnTo>
                  <a:pt x="20969" y="110664"/>
                </a:lnTo>
                <a:lnTo>
                  <a:pt x="0" y="85852"/>
                </a:lnTo>
                <a:lnTo>
                  <a:pt x="5370" y="73158"/>
                </a:lnTo>
                <a:lnTo>
                  <a:pt x="46032" y="49644"/>
                </a:lnTo>
                <a:lnTo>
                  <a:pt x="121484" y="29513"/>
                </a:lnTo>
                <a:lnTo>
                  <a:pt x="170342" y="21047"/>
                </a:lnTo>
                <a:lnTo>
                  <a:pt x="225598" y="13823"/>
                </a:lnTo>
                <a:lnTo>
                  <a:pt x="286489" y="7974"/>
                </a:lnTo>
                <a:lnTo>
                  <a:pt x="352246" y="3632"/>
                </a:lnTo>
                <a:lnTo>
                  <a:pt x="422105" y="930"/>
                </a:lnTo>
                <a:lnTo>
                  <a:pt x="495300" y="0"/>
                </a:lnTo>
                <a:lnTo>
                  <a:pt x="568494" y="930"/>
                </a:lnTo>
                <a:lnTo>
                  <a:pt x="638353" y="3632"/>
                </a:lnTo>
                <a:lnTo>
                  <a:pt x="704110" y="7974"/>
                </a:lnTo>
                <a:lnTo>
                  <a:pt x="765001" y="13823"/>
                </a:lnTo>
                <a:lnTo>
                  <a:pt x="820257" y="21047"/>
                </a:lnTo>
                <a:lnTo>
                  <a:pt x="869115" y="29513"/>
                </a:lnTo>
                <a:lnTo>
                  <a:pt x="910806" y="39090"/>
                </a:lnTo>
                <a:lnTo>
                  <a:pt x="969630" y="61044"/>
                </a:lnTo>
                <a:lnTo>
                  <a:pt x="990600" y="85852"/>
                </a:lnTo>
                <a:close/>
              </a:path>
            </a:pathLst>
          </a:custGeom>
          <a:ln w="12700">
            <a:solidFill>
              <a:srgbClr val="0000FF"/>
            </a:solidFill>
          </a:ln>
        </p:spPr>
        <p:txBody>
          <a:bodyPr wrap="square" lIns="0" tIns="0" rIns="0" bIns="0" rtlCol="0"/>
          <a:lstStyle/>
          <a:p/>
        </p:txBody>
      </p:sp>
      <p:sp>
        <p:nvSpPr>
          <p:cNvPr id="17" name="object 17"/>
          <p:cNvSpPr/>
          <p:nvPr/>
        </p:nvSpPr>
        <p:spPr>
          <a:xfrm>
            <a:off x="5410200" y="5643753"/>
            <a:ext cx="990600" cy="600075"/>
          </a:xfrm>
          <a:custGeom>
            <a:avLst/>
            <a:gdLst/>
            <a:ahLst/>
            <a:cxnLst/>
            <a:rect l="l" t="t" r="r" b="b"/>
            <a:pathLst>
              <a:path w="990600" h="600075">
                <a:moveTo>
                  <a:pt x="990600" y="0"/>
                </a:moveTo>
                <a:lnTo>
                  <a:pt x="990600" y="513969"/>
                </a:lnTo>
                <a:lnTo>
                  <a:pt x="985229" y="526664"/>
                </a:lnTo>
                <a:lnTo>
                  <a:pt x="944567" y="550187"/>
                </a:lnTo>
                <a:lnTo>
                  <a:pt x="869115" y="570334"/>
                </a:lnTo>
                <a:lnTo>
                  <a:pt x="820257" y="578809"/>
                </a:lnTo>
                <a:lnTo>
                  <a:pt x="765001" y="586042"/>
                </a:lnTo>
                <a:lnTo>
                  <a:pt x="704110" y="591898"/>
                </a:lnTo>
                <a:lnTo>
                  <a:pt x="638353" y="596246"/>
                </a:lnTo>
                <a:lnTo>
                  <a:pt x="568494" y="598952"/>
                </a:lnTo>
                <a:lnTo>
                  <a:pt x="495300" y="599884"/>
                </a:lnTo>
                <a:lnTo>
                  <a:pt x="422105" y="598952"/>
                </a:lnTo>
                <a:lnTo>
                  <a:pt x="352246" y="596246"/>
                </a:lnTo>
                <a:lnTo>
                  <a:pt x="286489" y="591898"/>
                </a:lnTo>
                <a:lnTo>
                  <a:pt x="225598" y="586042"/>
                </a:lnTo>
                <a:lnTo>
                  <a:pt x="170342" y="578809"/>
                </a:lnTo>
                <a:lnTo>
                  <a:pt x="121484" y="570334"/>
                </a:lnTo>
                <a:lnTo>
                  <a:pt x="79793" y="560749"/>
                </a:lnTo>
                <a:lnTo>
                  <a:pt x="20969" y="538781"/>
                </a:lnTo>
                <a:lnTo>
                  <a:pt x="0" y="513969"/>
                </a:lnTo>
                <a:lnTo>
                  <a:pt x="0" y="0"/>
                </a:lnTo>
              </a:path>
            </a:pathLst>
          </a:custGeom>
          <a:ln w="12700">
            <a:solidFill>
              <a:srgbClr val="0000FF"/>
            </a:solidFill>
          </a:ln>
        </p:spPr>
        <p:txBody>
          <a:bodyPr wrap="square" lIns="0" tIns="0" rIns="0" bIns="0" rtlCol="0"/>
          <a:lstStyle/>
          <a:p/>
        </p:txBody>
      </p:sp>
      <p:sp>
        <p:nvSpPr>
          <p:cNvPr id="18" name="object 18"/>
          <p:cNvSpPr txBox="1"/>
          <p:nvPr/>
        </p:nvSpPr>
        <p:spPr>
          <a:xfrm>
            <a:off x="5528309" y="5686145"/>
            <a:ext cx="750570" cy="504190"/>
          </a:xfrm>
          <a:prstGeom prst="rect">
            <a:avLst/>
          </a:prstGeom>
        </p:spPr>
        <p:txBody>
          <a:bodyPr vert="horz" wrap="square" lIns="0" tIns="12065" rIns="0" bIns="0" rtlCol="0">
            <a:spAutoFit/>
          </a:bodyPr>
          <a:lstStyle/>
          <a:p>
            <a:pPr algn="ctr">
              <a:lnSpc>
                <a:spcPct val="100000"/>
              </a:lnSpc>
              <a:spcBef>
                <a:spcPts val="95"/>
              </a:spcBef>
            </a:pPr>
            <a:r>
              <a:rPr sz="1600" spc="-70" dirty="0">
                <a:solidFill>
                  <a:srgbClr val="464646"/>
                </a:solidFill>
                <a:latin typeface="Arial" panose="020B0604020202020204"/>
                <a:cs typeface="Arial" panose="020B0604020202020204"/>
              </a:rPr>
              <a:t>T</a:t>
            </a:r>
            <a:r>
              <a:rPr sz="1600" spc="-5" dirty="0">
                <a:solidFill>
                  <a:srgbClr val="464646"/>
                </a:solidFill>
                <a:latin typeface="Arial" panose="020B0604020202020204"/>
                <a:cs typeface="Arial" panose="020B0604020202020204"/>
              </a:rPr>
              <a:t>r</a:t>
            </a:r>
            <a:r>
              <a:rPr sz="1600" spc="-10" dirty="0">
                <a:solidFill>
                  <a:srgbClr val="464646"/>
                </a:solidFill>
                <a:latin typeface="Arial" panose="020B0604020202020204"/>
                <a:cs typeface="Arial" panose="020B0604020202020204"/>
              </a:rPr>
              <a:t>a</a:t>
            </a:r>
            <a:r>
              <a:rPr sz="1600" spc="-5" dirty="0">
                <a:solidFill>
                  <a:srgbClr val="464646"/>
                </a:solidFill>
                <a:latin typeface="Arial" panose="020B0604020202020204"/>
                <a:cs typeface="Arial" panose="020B0604020202020204"/>
              </a:rPr>
              <a:t>ining</a:t>
            </a:r>
            <a:endParaRPr sz="1600">
              <a:latin typeface="Arial" panose="020B0604020202020204"/>
              <a:cs typeface="Arial" panose="020B0604020202020204"/>
            </a:endParaRPr>
          </a:p>
          <a:p>
            <a:pPr marL="57785" algn="ctr">
              <a:lnSpc>
                <a:spcPct val="100000"/>
              </a:lnSpc>
            </a:pPr>
            <a:r>
              <a:rPr sz="1600" spc="-5" dirty="0">
                <a:solidFill>
                  <a:srgbClr val="464646"/>
                </a:solidFill>
                <a:latin typeface="Arial" panose="020B0604020202020204"/>
                <a:cs typeface="Arial" panose="020B0604020202020204"/>
              </a:rPr>
              <a:t>Set</a:t>
            </a:r>
            <a:endParaRPr sz="1600">
              <a:latin typeface="Arial" panose="020B0604020202020204"/>
              <a:cs typeface="Arial" panose="020B0604020202020204"/>
            </a:endParaRPr>
          </a:p>
        </p:txBody>
      </p:sp>
      <p:sp>
        <p:nvSpPr>
          <p:cNvPr id="19" name="object 19"/>
          <p:cNvSpPr/>
          <p:nvPr/>
        </p:nvSpPr>
        <p:spPr>
          <a:xfrm>
            <a:off x="9161526" y="5553075"/>
            <a:ext cx="1125855" cy="688975"/>
          </a:xfrm>
          <a:custGeom>
            <a:avLst/>
            <a:gdLst/>
            <a:ahLst/>
            <a:cxnLst/>
            <a:rect l="l" t="t" r="r" b="b"/>
            <a:pathLst>
              <a:path w="1125854" h="688975">
                <a:moveTo>
                  <a:pt x="968882" y="117487"/>
                </a:moveTo>
                <a:lnTo>
                  <a:pt x="0" y="117487"/>
                </a:lnTo>
                <a:lnTo>
                  <a:pt x="0" y="664413"/>
                </a:lnTo>
                <a:lnTo>
                  <a:pt x="60512" y="674457"/>
                </a:lnTo>
                <a:lnTo>
                  <a:pt x="116008" y="681717"/>
                </a:lnTo>
                <a:lnTo>
                  <a:pt x="166966" y="686409"/>
                </a:lnTo>
                <a:lnTo>
                  <a:pt x="213864" y="688752"/>
                </a:lnTo>
                <a:lnTo>
                  <a:pt x="257179" y="688962"/>
                </a:lnTo>
                <a:lnTo>
                  <a:pt x="297388" y="687258"/>
                </a:lnTo>
                <a:lnTo>
                  <a:pt x="370405" y="678975"/>
                </a:lnTo>
                <a:lnTo>
                  <a:pt x="436734" y="665646"/>
                </a:lnTo>
                <a:lnTo>
                  <a:pt x="500200" y="649009"/>
                </a:lnTo>
                <a:lnTo>
                  <a:pt x="564625" y="630805"/>
                </a:lnTo>
                <a:lnTo>
                  <a:pt x="598391" y="621660"/>
                </a:lnTo>
                <a:lnTo>
                  <a:pt x="671420" y="604370"/>
                </a:lnTo>
                <a:lnTo>
                  <a:pt x="711639" y="596661"/>
                </a:lnTo>
                <a:lnTo>
                  <a:pt x="754963" y="589866"/>
                </a:lnTo>
                <a:lnTo>
                  <a:pt x="801873" y="584201"/>
                </a:lnTo>
                <a:lnTo>
                  <a:pt x="852843" y="579886"/>
                </a:lnTo>
                <a:lnTo>
                  <a:pt x="908354" y="577138"/>
                </a:lnTo>
                <a:lnTo>
                  <a:pt x="968882" y="576173"/>
                </a:lnTo>
                <a:lnTo>
                  <a:pt x="968882" y="117487"/>
                </a:lnTo>
                <a:close/>
              </a:path>
              <a:path w="1125854" h="688975">
                <a:moveTo>
                  <a:pt x="1042162" y="58026"/>
                </a:moveTo>
                <a:lnTo>
                  <a:pt x="79755" y="58026"/>
                </a:lnTo>
                <a:lnTo>
                  <a:pt x="79755" y="117487"/>
                </a:lnTo>
                <a:lnTo>
                  <a:pt x="968882" y="117487"/>
                </a:lnTo>
                <a:lnTo>
                  <a:pt x="968882" y="522782"/>
                </a:lnTo>
                <a:lnTo>
                  <a:pt x="975171" y="522282"/>
                </a:lnTo>
                <a:lnTo>
                  <a:pt x="991758" y="521182"/>
                </a:lnTo>
                <a:lnTo>
                  <a:pt x="1015228" y="520082"/>
                </a:lnTo>
                <a:lnTo>
                  <a:pt x="1042162" y="519582"/>
                </a:lnTo>
                <a:lnTo>
                  <a:pt x="1042162" y="58026"/>
                </a:lnTo>
                <a:close/>
              </a:path>
              <a:path w="1125854" h="688975">
                <a:moveTo>
                  <a:pt x="1125474" y="0"/>
                </a:moveTo>
                <a:lnTo>
                  <a:pt x="154813" y="0"/>
                </a:lnTo>
                <a:lnTo>
                  <a:pt x="154813" y="58026"/>
                </a:lnTo>
                <a:lnTo>
                  <a:pt x="1042162" y="58026"/>
                </a:lnTo>
                <a:lnTo>
                  <a:pt x="1042162" y="462521"/>
                </a:lnTo>
                <a:lnTo>
                  <a:pt x="1068197" y="461321"/>
                </a:lnTo>
                <a:lnTo>
                  <a:pt x="1094882" y="460496"/>
                </a:lnTo>
                <a:lnTo>
                  <a:pt x="1125474" y="460121"/>
                </a:lnTo>
                <a:lnTo>
                  <a:pt x="1125474" y="0"/>
                </a:lnTo>
                <a:close/>
              </a:path>
            </a:pathLst>
          </a:custGeom>
          <a:solidFill>
            <a:srgbClr val="00DFCA"/>
          </a:solidFill>
        </p:spPr>
        <p:txBody>
          <a:bodyPr wrap="square" lIns="0" tIns="0" rIns="0" bIns="0" rtlCol="0"/>
          <a:lstStyle/>
          <a:p/>
        </p:txBody>
      </p:sp>
      <p:sp>
        <p:nvSpPr>
          <p:cNvPr id="20" name="object 20"/>
          <p:cNvSpPr/>
          <p:nvPr/>
        </p:nvSpPr>
        <p:spPr>
          <a:xfrm>
            <a:off x="9161526" y="5670562"/>
            <a:ext cx="969010" cy="571500"/>
          </a:xfrm>
          <a:custGeom>
            <a:avLst/>
            <a:gdLst/>
            <a:ahLst/>
            <a:cxnLst/>
            <a:rect l="l" t="t" r="r" b="b"/>
            <a:pathLst>
              <a:path w="969009" h="571500">
                <a:moveTo>
                  <a:pt x="0" y="0"/>
                </a:moveTo>
                <a:lnTo>
                  <a:pt x="968882" y="0"/>
                </a:lnTo>
                <a:lnTo>
                  <a:pt x="968882" y="458685"/>
                </a:lnTo>
                <a:lnTo>
                  <a:pt x="908354" y="459650"/>
                </a:lnTo>
                <a:lnTo>
                  <a:pt x="852843" y="462399"/>
                </a:lnTo>
                <a:lnTo>
                  <a:pt x="801873" y="466714"/>
                </a:lnTo>
                <a:lnTo>
                  <a:pt x="754963" y="472378"/>
                </a:lnTo>
                <a:lnTo>
                  <a:pt x="711639" y="479173"/>
                </a:lnTo>
                <a:lnTo>
                  <a:pt x="671420" y="486883"/>
                </a:lnTo>
                <a:lnTo>
                  <a:pt x="633830" y="495288"/>
                </a:lnTo>
                <a:lnTo>
                  <a:pt x="564625" y="513318"/>
                </a:lnTo>
                <a:lnTo>
                  <a:pt x="500200" y="531521"/>
                </a:lnTo>
                <a:lnTo>
                  <a:pt x="468587" y="540144"/>
                </a:lnTo>
                <a:lnTo>
                  <a:pt x="404166" y="555345"/>
                </a:lnTo>
                <a:lnTo>
                  <a:pt x="334971" y="566369"/>
                </a:lnTo>
                <a:lnTo>
                  <a:pt x="257179" y="571474"/>
                </a:lnTo>
                <a:lnTo>
                  <a:pt x="213864" y="571264"/>
                </a:lnTo>
                <a:lnTo>
                  <a:pt x="166966" y="568921"/>
                </a:lnTo>
                <a:lnTo>
                  <a:pt x="116008" y="564229"/>
                </a:lnTo>
                <a:lnTo>
                  <a:pt x="60512" y="556970"/>
                </a:lnTo>
                <a:lnTo>
                  <a:pt x="0" y="546925"/>
                </a:lnTo>
                <a:lnTo>
                  <a:pt x="0" y="0"/>
                </a:lnTo>
                <a:close/>
              </a:path>
            </a:pathLst>
          </a:custGeom>
          <a:ln w="12700">
            <a:solidFill>
              <a:srgbClr val="DEF5F9"/>
            </a:solidFill>
          </a:ln>
        </p:spPr>
        <p:txBody>
          <a:bodyPr wrap="square" lIns="0" tIns="0" rIns="0" bIns="0" rtlCol="0"/>
          <a:lstStyle/>
          <a:p/>
        </p:txBody>
      </p:sp>
      <p:sp>
        <p:nvSpPr>
          <p:cNvPr id="21" name="object 21"/>
          <p:cNvSpPr/>
          <p:nvPr/>
        </p:nvSpPr>
        <p:spPr>
          <a:xfrm>
            <a:off x="9241281" y="5611101"/>
            <a:ext cx="962660" cy="464820"/>
          </a:xfrm>
          <a:custGeom>
            <a:avLst/>
            <a:gdLst/>
            <a:ahLst/>
            <a:cxnLst/>
            <a:rect l="l" t="t" r="r" b="b"/>
            <a:pathLst>
              <a:path w="962659" h="464820">
                <a:moveTo>
                  <a:pt x="0" y="59461"/>
                </a:moveTo>
                <a:lnTo>
                  <a:pt x="0" y="0"/>
                </a:lnTo>
                <a:lnTo>
                  <a:pt x="962406" y="0"/>
                </a:lnTo>
                <a:lnTo>
                  <a:pt x="962406" y="461556"/>
                </a:lnTo>
                <a:lnTo>
                  <a:pt x="935472" y="462056"/>
                </a:lnTo>
                <a:lnTo>
                  <a:pt x="912002" y="463156"/>
                </a:lnTo>
                <a:lnTo>
                  <a:pt x="895415" y="464256"/>
                </a:lnTo>
                <a:lnTo>
                  <a:pt x="889126" y="464756"/>
                </a:lnTo>
              </a:path>
            </a:pathLst>
          </a:custGeom>
          <a:ln w="12700">
            <a:solidFill>
              <a:srgbClr val="DEF5F9"/>
            </a:solidFill>
          </a:ln>
        </p:spPr>
        <p:txBody>
          <a:bodyPr wrap="square" lIns="0" tIns="0" rIns="0" bIns="0" rtlCol="0"/>
          <a:lstStyle/>
          <a:p/>
        </p:txBody>
      </p:sp>
      <p:sp>
        <p:nvSpPr>
          <p:cNvPr id="22" name="object 22"/>
          <p:cNvSpPr/>
          <p:nvPr/>
        </p:nvSpPr>
        <p:spPr>
          <a:xfrm>
            <a:off x="9316339" y="5553075"/>
            <a:ext cx="970915" cy="462915"/>
          </a:xfrm>
          <a:custGeom>
            <a:avLst/>
            <a:gdLst/>
            <a:ahLst/>
            <a:cxnLst/>
            <a:rect l="l" t="t" r="r" b="b"/>
            <a:pathLst>
              <a:path w="970915" h="462914">
                <a:moveTo>
                  <a:pt x="0" y="58026"/>
                </a:moveTo>
                <a:lnTo>
                  <a:pt x="0" y="0"/>
                </a:lnTo>
                <a:lnTo>
                  <a:pt x="970660" y="0"/>
                </a:lnTo>
                <a:lnTo>
                  <a:pt x="970660" y="460121"/>
                </a:lnTo>
                <a:lnTo>
                  <a:pt x="940069" y="460496"/>
                </a:lnTo>
                <a:lnTo>
                  <a:pt x="913384" y="461321"/>
                </a:lnTo>
                <a:lnTo>
                  <a:pt x="894508" y="462146"/>
                </a:lnTo>
                <a:lnTo>
                  <a:pt x="887349" y="462521"/>
                </a:lnTo>
              </a:path>
            </a:pathLst>
          </a:custGeom>
          <a:ln w="12700">
            <a:solidFill>
              <a:srgbClr val="DEF5F9"/>
            </a:solidFill>
          </a:ln>
        </p:spPr>
        <p:txBody>
          <a:bodyPr wrap="square" lIns="0" tIns="0" rIns="0" bIns="0" rtlCol="0"/>
          <a:lstStyle/>
          <a:p/>
        </p:txBody>
      </p:sp>
      <p:sp>
        <p:nvSpPr>
          <p:cNvPr id="23" name="object 23"/>
          <p:cNvSpPr txBox="1"/>
          <p:nvPr/>
        </p:nvSpPr>
        <p:spPr>
          <a:xfrm>
            <a:off x="9333356" y="5742838"/>
            <a:ext cx="718820" cy="32004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CC0000"/>
                </a:solidFill>
                <a:latin typeface="Arial" panose="020B0604020202020204"/>
                <a:cs typeface="Arial" panose="020B0604020202020204"/>
              </a:rPr>
              <a:t>Model</a:t>
            </a:r>
            <a:endParaRPr sz="2000">
              <a:latin typeface="Arial" panose="020B0604020202020204"/>
              <a:cs typeface="Arial" panose="020B0604020202020204"/>
            </a:endParaRPr>
          </a:p>
        </p:txBody>
      </p:sp>
      <p:sp>
        <p:nvSpPr>
          <p:cNvPr id="24" name="object 24"/>
          <p:cNvSpPr/>
          <p:nvPr/>
        </p:nvSpPr>
        <p:spPr>
          <a:xfrm>
            <a:off x="7010400" y="5405501"/>
            <a:ext cx="1447800" cy="124460"/>
          </a:xfrm>
          <a:custGeom>
            <a:avLst/>
            <a:gdLst/>
            <a:ahLst/>
            <a:cxnLst/>
            <a:rect l="l" t="t" r="r" b="b"/>
            <a:pathLst>
              <a:path w="1447800" h="124460">
                <a:moveTo>
                  <a:pt x="1447800" y="0"/>
                </a:moveTo>
                <a:lnTo>
                  <a:pt x="0" y="0"/>
                </a:lnTo>
                <a:lnTo>
                  <a:pt x="124460" y="124333"/>
                </a:lnTo>
                <a:lnTo>
                  <a:pt x="1323340" y="124333"/>
                </a:lnTo>
                <a:lnTo>
                  <a:pt x="1447800" y="0"/>
                </a:lnTo>
                <a:close/>
              </a:path>
            </a:pathLst>
          </a:custGeom>
          <a:solidFill>
            <a:srgbClr val="CCCCCC"/>
          </a:solidFill>
        </p:spPr>
        <p:txBody>
          <a:bodyPr wrap="square" lIns="0" tIns="0" rIns="0" bIns="0" rtlCol="0"/>
          <a:lstStyle/>
          <a:p/>
        </p:txBody>
      </p:sp>
      <p:sp>
        <p:nvSpPr>
          <p:cNvPr id="25" name="object 25"/>
          <p:cNvSpPr/>
          <p:nvPr/>
        </p:nvSpPr>
        <p:spPr>
          <a:xfrm>
            <a:off x="7010400" y="6276378"/>
            <a:ext cx="1447800" cy="124460"/>
          </a:xfrm>
          <a:custGeom>
            <a:avLst/>
            <a:gdLst/>
            <a:ahLst/>
            <a:cxnLst/>
            <a:rect l="l" t="t" r="r" b="b"/>
            <a:pathLst>
              <a:path w="1447800" h="124460">
                <a:moveTo>
                  <a:pt x="1323340" y="0"/>
                </a:moveTo>
                <a:lnTo>
                  <a:pt x="124460" y="0"/>
                </a:lnTo>
                <a:lnTo>
                  <a:pt x="0" y="124421"/>
                </a:lnTo>
                <a:lnTo>
                  <a:pt x="1447800" y="124421"/>
                </a:lnTo>
                <a:lnTo>
                  <a:pt x="1323340" y="0"/>
                </a:lnTo>
                <a:close/>
              </a:path>
            </a:pathLst>
          </a:custGeom>
          <a:solidFill>
            <a:srgbClr val="9A9A9A"/>
          </a:solidFill>
        </p:spPr>
        <p:txBody>
          <a:bodyPr wrap="square" lIns="0" tIns="0" rIns="0" bIns="0" rtlCol="0"/>
          <a:lstStyle/>
          <a:p/>
        </p:txBody>
      </p:sp>
      <p:sp>
        <p:nvSpPr>
          <p:cNvPr id="26" name="object 26"/>
          <p:cNvSpPr/>
          <p:nvPr/>
        </p:nvSpPr>
        <p:spPr>
          <a:xfrm>
            <a:off x="7010400" y="5405501"/>
            <a:ext cx="124460" cy="995680"/>
          </a:xfrm>
          <a:custGeom>
            <a:avLst/>
            <a:gdLst/>
            <a:ahLst/>
            <a:cxnLst/>
            <a:rect l="l" t="t" r="r" b="b"/>
            <a:pathLst>
              <a:path w="124460" h="995679">
                <a:moveTo>
                  <a:pt x="0" y="0"/>
                </a:moveTo>
                <a:lnTo>
                  <a:pt x="0" y="995299"/>
                </a:lnTo>
                <a:lnTo>
                  <a:pt x="124460" y="870877"/>
                </a:lnTo>
                <a:lnTo>
                  <a:pt x="124460" y="124333"/>
                </a:lnTo>
                <a:lnTo>
                  <a:pt x="0" y="0"/>
                </a:lnTo>
                <a:close/>
              </a:path>
            </a:pathLst>
          </a:custGeom>
          <a:solidFill>
            <a:srgbClr val="D9D9D9"/>
          </a:solidFill>
        </p:spPr>
        <p:txBody>
          <a:bodyPr wrap="square" lIns="0" tIns="0" rIns="0" bIns="0" rtlCol="0"/>
          <a:lstStyle/>
          <a:p/>
        </p:txBody>
      </p:sp>
      <p:sp>
        <p:nvSpPr>
          <p:cNvPr id="27" name="object 27"/>
          <p:cNvSpPr/>
          <p:nvPr/>
        </p:nvSpPr>
        <p:spPr>
          <a:xfrm>
            <a:off x="8333740" y="5405501"/>
            <a:ext cx="124460" cy="995680"/>
          </a:xfrm>
          <a:custGeom>
            <a:avLst/>
            <a:gdLst/>
            <a:ahLst/>
            <a:cxnLst/>
            <a:rect l="l" t="t" r="r" b="b"/>
            <a:pathLst>
              <a:path w="124459" h="995679">
                <a:moveTo>
                  <a:pt x="124459" y="0"/>
                </a:moveTo>
                <a:lnTo>
                  <a:pt x="0" y="124333"/>
                </a:lnTo>
                <a:lnTo>
                  <a:pt x="0" y="870877"/>
                </a:lnTo>
                <a:lnTo>
                  <a:pt x="124459" y="995299"/>
                </a:lnTo>
                <a:lnTo>
                  <a:pt x="124459" y="0"/>
                </a:lnTo>
                <a:close/>
              </a:path>
            </a:pathLst>
          </a:custGeom>
          <a:solidFill>
            <a:srgbClr val="737373"/>
          </a:solidFill>
        </p:spPr>
        <p:txBody>
          <a:bodyPr wrap="square" lIns="0" tIns="0" rIns="0" bIns="0" rtlCol="0"/>
          <a:lstStyle/>
          <a:p/>
        </p:txBody>
      </p:sp>
      <p:sp>
        <p:nvSpPr>
          <p:cNvPr id="28" name="object 28"/>
          <p:cNvSpPr txBox="1"/>
          <p:nvPr/>
        </p:nvSpPr>
        <p:spPr>
          <a:xfrm>
            <a:off x="7134859" y="5529859"/>
            <a:ext cx="1199515" cy="668655"/>
          </a:xfrm>
          <a:prstGeom prst="rect">
            <a:avLst/>
          </a:prstGeom>
          <a:solidFill>
            <a:srgbClr val="C0C0C0"/>
          </a:solidFill>
        </p:spPr>
        <p:txBody>
          <a:bodyPr vert="horz" wrap="square" lIns="0" tIns="0" rIns="0" bIns="0" rtlCol="0">
            <a:spAutoFit/>
          </a:bodyPr>
          <a:lstStyle/>
          <a:p>
            <a:pPr marR="29210" algn="ctr">
              <a:lnSpc>
                <a:spcPts val="2335"/>
              </a:lnSpc>
            </a:pPr>
            <a:r>
              <a:rPr sz="2000" dirty="0">
                <a:latin typeface="Arial" panose="020B0604020202020204"/>
                <a:cs typeface="Arial" panose="020B0604020202020204"/>
              </a:rPr>
              <a:t>Learn</a:t>
            </a:r>
            <a:endParaRPr sz="2000">
              <a:latin typeface="Arial" panose="020B0604020202020204"/>
              <a:cs typeface="Arial" panose="020B0604020202020204"/>
            </a:endParaRPr>
          </a:p>
          <a:p>
            <a:pPr marL="29210" algn="ctr">
              <a:lnSpc>
                <a:spcPct val="100000"/>
              </a:lnSpc>
              <a:spcBef>
                <a:spcPts val="480"/>
              </a:spcBef>
            </a:pPr>
            <a:r>
              <a:rPr sz="2000" dirty="0">
                <a:latin typeface="Arial" panose="020B0604020202020204"/>
                <a:cs typeface="Arial" panose="020B0604020202020204"/>
              </a:rPr>
              <a:t>Classifier</a:t>
            </a:r>
            <a:endParaRPr sz="2000">
              <a:latin typeface="Arial" panose="020B0604020202020204"/>
              <a:cs typeface="Arial" panose="020B0604020202020204"/>
            </a:endParaRPr>
          </a:p>
        </p:txBody>
      </p:sp>
      <p:sp>
        <p:nvSpPr>
          <p:cNvPr id="29" name="object 29"/>
          <p:cNvSpPr/>
          <p:nvPr/>
        </p:nvSpPr>
        <p:spPr>
          <a:xfrm>
            <a:off x="6511925" y="5816600"/>
            <a:ext cx="484505" cy="141605"/>
          </a:xfrm>
          <a:custGeom>
            <a:avLst/>
            <a:gdLst/>
            <a:ahLst/>
            <a:cxnLst/>
            <a:rect l="l" t="t" r="r" b="b"/>
            <a:pathLst>
              <a:path w="484504" h="141604">
                <a:moveTo>
                  <a:pt x="363092" y="0"/>
                </a:moveTo>
                <a:lnTo>
                  <a:pt x="363092" y="35318"/>
                </a:lnTo>
                <a:lnTo>
                  <a:pt x="0" y="35318"/>
                </a:lnTo>
                <a:lnTo>
                  <a:pt x="0" y="105968"/>
                </a:lnTo>
                <a:lnTo>
                  <a:pt x="363092" y="105968"/>
                </a:lnTo>
                <a:lnTo>
                  <a:pt x="363092" y="141287"/>
                </a:lnTo>
                <a:lnTo>
                  <a:pt x="484250" y="70637"/>
                </a:lnTo>
                <a:lnTo>
                  <a:pt x="363092" y="0"/>
                </a:lnTo>
                <a:close/>
              </a:path>
            </a:pathLst>
          </a:custGeom>
          <a:solidFill>
            <a:srgbClr val="CC0000"/>
          </a:solidFill>
        </p:spPr>
        <p:txBody>
          <a:bodyPr wrap="square" lIns="0" tIns="0" rIns="0" bIns="0" rtlCol="0"/>
          <a:lstStyle/>
          <a:p/>
        </p:txBody>
      </p:sp>
      <p:sp>
        <p:nvSpPr>
          <p:cNvPr id="30" name="object 30"/>
          <p:cNvSpPr/>
          <p:nvPr/>
        </p:nvSpPr>
        <p:spPr>
          <a:xfrm>
            <a:off x="6511925" y="5816600"/>
            <a:ext cx="484505" cy="141605"/>
          </a:xfrm>
          <a:custGeom>
            <a:avLst/>
            <a:gdLst/>
            <a:ahLst/>
            <a:cxnLst/>
            <a:rect l="l" t="t" r="r" b="b"/>
            <a:pathLst>
              <a:path w="484504" h="141604">
                <a:moveTo>
                  <a:pt x="0" y="35318"/>
                </a:moveTo>
                <a:lnTo>
                  <a:pt x="363092" y="35318"/>
                </a:lnTo>
                <a:lnTo>
                  <a:pt x="363092" y="0"/>
                </a:lnTo>
                <a:lnTo>
                  <a:pt x="484250" y="70637"/>
                </a:lnTo>
                <a:lnTo>
                  <a:pt x="363092" y="141287"/>
                </a:lnTo>
                <a:lnTo>
                  <a:pt x="363092" y="105968"/>
                </a:lnTo>
                <a:lnTo>
                  <a:pt x="0" y="105968"/>
                </a:lnTo>
                <a:lnTo>
                  <a:pt x="0" y="35318"/>
                </a:lnTo>
                <a:close/>
              </a:path>
            </a:pathLst>
          </a:custGeom>
          <a:ln w="12700">
            <a:solidFill>
              <a:srgbClr val="CC0000"/>
            </a:solidFill>
          </a:ln>
        </p:spPr>
        <p:txBody>
          <a:bodyPr wrap="square" lIns="0" tIns="0" rIns="0" bIns="0" rtlCol="0"/>
          <a:lstStyle/>
          <a:p/>
        </p:txBody>
      </p:sp>
      <p:sp>
        <p:nvSpPr>
          <p:cNvPr id="31" name="object 31"/>
          <p:cNvSpPr/>
          <p:nvPr/>
        </p:nvSpPr>
        <p:spPr>
          <a:xfrm>
            <a:off x="8534400" y="5781675"/>
            <a:ext cx="484505" cy="141605"/>
          </a:xfrm>
          <a:custGeom>
            <a:avLst/>
            <a:gdLst/>
            <a:ahLst/>
            <a:cxnLst/>
            <a:rect l="l" t="t" r="r" b="b"/>
            <a:pathLst>
              <a:path w="484504" h="141604">
                <a:moveTo>
                  <a:pt x="363093" y="0"/>
                </a:moveTo>
                <a:lnTo>
                  <a:pt x="363093" y="35318"/>
                </a:lnTo>
                <a:lnTo>
                  <a:pt x="0" y="35318"/>
                </a:lnTo>
                <a:lnTo>
                  <a:pt x="0" y="105968"/>
                </a:lnTo>
                <a:lnTo>
                  <a:pt x="363093" y="105968"/>
                </a:lnTo>
                <a:lnTo>
                  <a:pt x="363093" y="141287"/>
                </a:lnTo>
                <a:lnTo>
                  <a:pt x="484250" y="70637"/>
                </a:lnTo>
                <a:lnTo>
                  <a:pt x="363093" y="0"/>
                </a:lnTo>
                <a:close/>
              </a:path>
            </a:pathLst>
          </a:custGeom>
          <a:solidFill>
            <a:srgbClr val="CC0000"/>
          </a:solidFill>
        </p:spPr>
        <p:txBody>
          <a:bodyPr wrap="square" lIns="0" tIns="0" rIns="0" bIns="0" rtlCol="0"/>
          <a:lstStyle/>
          <a:p/>
        </p:txBody>
      </p:sp>
      <p:sp>
        <p:nvSpPr>
          <p:cNvPr id="32" name="object 32"/>
          <p:cNvSpPr/>
          <p:nvPr/>
        </p:nvSpPr>
        <p:spPr>
          <a:xfrm>
            <a:off x="8534400" y="5781675"/>
            <a:ext cx="484505" cy="141605"/>
          </a:xfrm>
          <a:custGeom>
            <a:avLst/>
            <a:gdLst/>
            <a:ahLst/>
            <a:cxnLst/>
            <a:rect l="l" t="t" r="r" b="b"/>
            <a:pathLst>
              <a:path w="484504" h="141604">
                <a:moveTo>
                  <a:pt x="0" y="35318"/>
                </a:moveTo>
                <a:lnTo>
                  <a:pt x="363093" y="35318"/>
                </a:lnTo>
                <a:lnTo>
                  <a:pt x="363093" y="0"/>
                </a:lnTo>
                <a:lnTo>
                  <a:pt x="484250" y="70637"/>
                </a:lnTo>
                <a:lnTo>
                  <a:pt x="363093" y="141287"/>
                </a:lnTo>
                <a:lnTo>
                  <a:pt x="363093" y="105968"/>
                </a:lnTo>
                <a:lnTo>
                  <a:pt x="0" y="105968"/>
                </a:lnTo>
                <a:lnTo>
                  <a:pt x="0" y="35318"/>
                </a:lnTo>
                <a:close/>
              </a:path>
            </a:pathLst>
          </a:custGeom>
          <a:ln w="12700">
            <a:solidFill>
              <a:srgbClr val="CC0000"/>
            </a:solidFill>
          </a:ln>
        </p:spPr>
        <p:txBody>
          <a:bodyPr wrap="square" lIns="0" tIns="0" rIns="0" bIns="0" rtlCol="0"/>
          <a:lstStyle/>
          <a:p/>
        </p:txBody>
      </p:sp>
      <p:sp>
        <p:nvSpPr>
          <p:cNvPr id="33" name="object 33"/>
          <p:cNvSpPr/>
          <p:nvPr/>
        </p:nvSpPr>
        <p:spPr>
          <a:xfrm>
            <a:off x="9677400" y="5176901"/>
            <a:ext cx="152400" cy="313055"/>
          </a:xfrm>
          <a:custGeom>
            <a:avLst/>
            <a:gdLst/>
            <a:ahLst/>
            <a:cxnLst/>
            <a:rect l="l" t="t" r="r" b="b"/>
            <a:pathLst>
              <a:path w="152400" h="313054">
                <a:moveTo>
                  <a:pt x="152400" y="234442"/>
                </a:moveTo>
                <a:lnTo>
                  <a:pt x="0" y="234442"/>
                </a:lnTo>
                <a:lnTo>
                  <a:pt x="76200" y="312674"/>
                </a:lnTo>
                <a:lnTo>
                  <a:pt x="152400" y="234442"/>
                </a:lnTo>
                <a:close/>
              </a:path>
              <a:path w="152400" h="313054">
                <a:moveTo>
                  <a:pt x="114300" y="0"/>
                </a:moveTo>
                <a:lnTo>
                  <a:pt x="38100" y="0"/>
                </a:lnTo>
                <a:lnTo>
                  <a:pt x="38100" y="234442"/>
                </a:lnTo>
                <a:lnTo>
                  <a:pt x="114300" y="234442"/>
                </a:lnTo>
                <a:lnTo>
                  <a:pt x="114300" y="0"/>
                </a:lnTo>
                <a:close/>
              </a:path>
            </a:pathLst>
          </a:custGeom>
          <a:solidFill>
            <a:srgbClr val="CC0000"/>
          </a:solidFill>
        </p:spPr>
        <p:txBody>
          <a:bodyPr wrap="square" lIns="0" tIns="0" rIns="0" bIns="0" rtlCol="0"/>
          <a:lstStyle/>
          <a:p/>
        </p:txBody>
      </p:sp>
      <p:sp>
        <p:nvSpPr>
          <p:cNvPr id="34" name="object 34"/>
          <p:cNvSpPr/>
          <p:nvPr/>
        </p:nvSpPr>
        <p:spPr>
          <a:xfrm>
            <a:off x="9677400" y="5176901"/>
            <a:ext cx="152400" cy="313055"/>
          </a:xfrm>
          <a:custGeom>
            <a:avLst/>
            <a:gdLst/>
            <a:ahLst/>
            <a:cxnLst/>
            <a:rect l="l" t="t" r="r" b="b"/>
            <a:pathLst>
              <a:path w="152400" h="313054">
                <a:moveTo>
                  <a:pt x="114300" y="0"/>
                </a:moveTo>
                <a:lnTo>
                  <a:pt x="114300" y="234442"/>
                </a:lnTo>
                <a:lnTo>
                  <a:pt x="152400" y="234442"/>
                </a:lnTo>
                <a:lnTo>
                  <a:pt x="76200" y="312674"/>
                </a:lnTo>
                <a:lnTo>
                  <a:pt x="0" y="234442"/>
                </a:lnTo>
                <a:lnTo>
                  <a:pt x="38100" y="234442"/>
                </a:lnTo>
                <a:lnTo>
                  <a:pt x="38100" y="0"/>
                </a:lnTo>
                <a:lnTo>
                  <a:pt x="114300" y="0"/>
                </a:lnTo>
                <a:close/>
              </a:path>
            </a:pathLst>
          </a:custGeom>
          <a:ln w="12700">
            <a:solidFill>
              <a:srgbClr val="CC0000"/>
            </a:solidFill>
          </a:ln>
        </p:spPr>
        <p:txBody>
          <a:bodyPr wrap="square" lIns="0" tIns="0" rIns="0" bIns="0" rtlCol="0"/>
          <a:lstStyle/>
          <a:p/>
        </p:txBody>
      </p:sp>
      <p:sp>
        <p:nvSpPr>
          <p:cNvPr id="35" name="object 35"/>
          <p:cNvSpPr/>
          <p:nvPr/>
        </p:nvSpPr>
        <p:spPr>
          <a:xfrm>
            <a:off x="5177282" y="4946141"/>
            <a:ext cx="309245" cy="612140"/>
          </a:xfrm>
          <a:custGeom>
            <a:avLst/>
            <a:gdLst/>
            <a:ahLst/>
            <a:cxnLst/>
            <a:rect l="l" t="t" r="r" b="b"/>
            <a:pathLst>
              <a:path w="309245" h="612139">
                <a:moveTo>
                  <a:pt x="270799" y="545665"/>
                </a:moveTo>
                <a:lnTo>
                  <a:pt x="240918" y="560577"/>
                </a:lnTo>
                <a:lnTo>
                  <a:pt x="309117" y="611631"/>
                </a:lnTo>
                <a:lnTo>
                  <a:pt x="309117" y="557021"/>
                </a:lnTo>
                <a:lnTo>
                  <a:pt x="276478" y="557021"/>
                </a:lnTo>
                <a:lnTo>
                  <a:pt x="270799" y="545665"/>
                </a:lnTo>
                <a:close/>
              </a:path>
              <a:path w="309245" h="612139">
                <a:moveTo>
                  <a:pt x="279288" y="541429"/>
                </a:moveTo>
                <a:lnTo>
                  <a:pt x="270799" y="545665"/>
                </a:lnTo>
                <a:lnTo>
                  <a:pt x="276478" y="557021"/>
                </a:lnTo>
                <a:lnTo>
                  <a:pt x="284988" y="552830"/>
                </a:lnTo>
                <a:lnTo>
                  <a:pt x="279288" y="541429"/>
                </a:lnTo>
                <a:close/>
              </a:path>
              <a:path w="309245" h="612139">
                <a:moveTo>
                  <a:pt x="309117" y="526541"/>
                </a:moveTo>
                <a:lnTo>
                  <a:pt x="279288" y="541429"/>
                </a:lnTo>
                <a:lnTo>
                  <a:pt x="284988" y="552830"/>
                </a:lnTo>
                <a:lnTo>
                  <a:pt x="276478" y="557021"/>
                </a:lnTo>
                <a:lnTo>
                  <a:pt x="309117" y="557021"/>
                </a:lnTo>
                <a:lnTo>
                  <a:pt x="309117" y="526541"/>
                </a:lnTo>
                <a:close/>
              </a:path>
              <a:path w="309245" h="612139">
                <a:moveTo>
                  <a:pt x="8635" y="0"/>
                </a:moveTo>
                <a:lnTo>
                  <a:pt x="0" y="4190"/>
                </a:lnTo>
                <a:lnTo>
                  <a:pt x="270799" y="545665"/>
                </a:lnTo>
                <a:lnTo>
                  <a:pt x="279288" y="541429"/>
                </a:lnTo>
                <a:lnTo>
                  <a:pt x="8635" y="0"/>
                </a:lnTo>
                <a:close/>
              </a:path>
            </a:pathLst>
          </a:custGeom>
          <a:solidFill>
            <a:srgbClr val="000000"/>
          </a:solidFill>
        </p:spPr>
        <p:txBody>
          <a:bodyPr wrap="square" lIns="0" tIns="0" rIns="0" bIns="0" rtlCol="0"/>
          <a:lstStyle/>
          <a:p/>
        </p:txBody>
      </p:sp>
      <p:sp>
        <p:nvSpPr>
          <p:cNvPr id="36" name="object 36"/>
          <p:cNvSpPr/>
          <p:nvPr/>
        </p:nvSpPr>
        <p:spPr>
          <a:xfrm>
            <a:off x="8834881" y="3879341"/>
            <a:ext cx="309245" cy="612140"/>
          </a:xfrm>
          <a:custGeom>
            <a:avLst/>
            <a:gdLst/>
            <a:ahLst/>
            <a:cxnLst/>
            <a:rect l="l" t="t" r="r" b="b"/>
            <a:pathLst>
              <a:path w="309245" h="612139">
                <a:moveTo>
                  <a:pt x="270799" y="545665"/>
                </a:moveTo>
                <a:lnTo>
                  <a:pt x="240919" y="560577"/>
                </a:lnTo>
                <a:lnTo>
                  <a:pt x="309118" y="611631"/>
                </a:lnTo>
                <a:lnTo>
                  <a:pt x="309118" y="557021"/>
                </a:lnTo>
                <a:lnTo>
                  <a:pt x="276478" y="557021"/>
                </a:lnTo>
                <a:lnTo>
                  <a:pt x="270799" y="545665"/>
                </a:lnTo>
                <a:close/>
              </a:path>
              <a:path w="309245" h="612139">
                <a:moveTo>
                  <a:pt x="279288" y="541429"/>
                </a:moveTo>
                <a:lnTo>
                  <a:pt x="270799" y="545665"/>
                </a:lnTo>
                <a:lnTo>
                  <a:pt x="276478" y="557021"/>
                </a:lnTo>
                <a:lnTo>
                  <a:pt x="284988" y="552830"/>
                </a:lnTo>
                <a:lnTo>
                  <a:pt x="279288" y="541429"/>
                </a:lnTo>
                <a:close/>
              </a:path>
              <a:path w="309245" h="612139">
                <a:moveTo>
                  <a:pt x="309118" y="526541"/>
                </a:moveTo>
                <a:lnTo>
                  <a:pt x="279288" y="541429"/>
                </a:lnTo>
                <a:lnTo>
                  <a:pt x="284988" y="552830"/>
                </a:lnTo>
                <a:lnTo>
                  <a:pt x="276478" y="557021"/>
                </a:lnTo>
                <a:lnTo>
                  <a:pt x="309118" y="557021"/>
                </a:lnTo>
                <a:lnTo>
                  <a:pt x="309118" y="526541"/>
                </a:lnTo>
                <a:close/>
              </a:path>
              <a:path w="309245" h="612139">
                <a:moveTo>
                  <a:pt x="8636" y="0"/>
                </a:moveTo>
                <a:lnTo>
                  <a:pt x="0" y="4190"/>
                </a:lnTo>
                <a:lnTo>
                  <a:pt x="270799" y="545665"/>
                </a:lnTo>
                <a:lnTo>
                  <a:pt x="279288" y="541429"/>
                </a:lnTo>
                <a:lnTo>
                  <a:pt x="8636" y="0"/>
                </a:lnTo>
                <a:close/>
              </a:path>
            </a:pathLst>
          </a:custGeom>
          <a:solidFill>
            <a:srgbClr val="000000"/>
          </a:solidFill>
        </p:spPr>
        <p:txBody>
          <a:bodyPr wrap="square" lIns="0" tIns="0" rIns="0" bIns="0" rtlCol="0"/>
          <a:lstStyle/>
          <a:p/>
        </p:txBody>
      </p:sp>
      <p:sp>
        <p:nvSpPr>
          <p:cNvPr id="37" name="Slide Number Placeholder 36"/>
          <p:cNvSpPr>
            <a:spLocks noGrp="1"/>
          </p:cNvSpPr>
          <p:nvPr>
            <p:ph type="sldNum" sz="quarter" idx="12"/>
          </p:nvPr>
        </p:nvSpPr>
        <p:spPr/>
        <p:txBody>
          <a:bodyPr/>
          <a:p>
            <a:fld id="{B6F15528-21DE-4FAA-801E-634DDDAF4B2B}" type="slidenum">
              <a:rPr/>
            </a:fld>
            <a:endParaRPr/>
          </a:p>
        </p:txBody>
      </p:sp>
      <p:sp>
        <p:nvSpPr>
          <p:cNvPr id="38" name="Footer Placeholder 37"/>
          <p:cNvSpPr>
            <a:spLocks noGrp="1"/>
          </p:cNvSpPr>
          <p:nvPr>
            <p:ph type="ftr" sz="quarter" idx="11"/>
          </p:nvPr>
        </p:nvSpPr>
        <p:spPr/>
        <p:txBody>
          <a:bodyPr/>
          <a:p>
            <a:r>
              <a:t>UECS3213 / UECS3453 Data Mining</a:t>
            </a:r>
          </a:p>
        </p:txBody>
      </p:sp>
      <p:sp>
        <p:nvSpPr>
          <p:cNvPr id="2" name="Text Box 1"/>
          <p:cNvSpPr txBox="1"/>
          <p:nvPr/>
        </p:nvSpPr>
        <p:spPr>
          <a:xfrm>
            <a:off x="6788150" y="4897755"/>
            <a:ext cx="895985" cy="368300"/>
          </a:xfrm>
          <a:prstGeom prst="rect">
            <a:avLst/>
          </a:prstGeom>
          <a:noFill/>
        </p:spPr>
        <p:txBody>
          <a:bodyPr wrap="none" rtlCol="0">
            <a:spAutoFit/>
          </a:bodyPr>
          <a:p>
            <a:r>
              <a:rPr lang="en-MY" altLang="en-US"/>
              <a:t>Test Set</a:t>
            </a:r>
            <a:endParaRPr lang="en-MY" altLang="en-US"/>
          </a:p>
        </p:txBody>
      </p:sp>
      <p:sp>
        <p:nvSpPr>
          <p:cNvPr id="41" name="Text Box 40"/>
          <p:cNvSpPr txBox="1"/>
          <p:nvPr/>
        </p:nvSpPr>
        <p:spPr>
          <a:xfrm>
            <a:off x="526415" y="4414520"/>
            <a:ext cx="1261745" cy="368300"/>
          </a:xfrm>
          <a:prstGeom prst="rect">
            <a:avLst/>
          </a:prstGeom>
          <a:noFill/>
        </p:spPr>
        <p:txBody>
          <a:bodyPr wrap="none" rtlCol="0">
            <a:spAutoFit/>
          </a:bodyPr>
          <a:p>
            <a:r>
              <a:rPr lang="en-MY" altLang="en-US"/>
              <a:t>Training Set</a:t>
            </a:r>
            <a:endParaRPr lang="en-MY"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lstStyle/>
          <a:p>
            <a:r>
              <a:rPr lang="en-MY"/>
              <a:t>Classification: Application 1</a:t>
            </a:r>
            <a:endParaRPr lang="en-MY"/>
          </a:p>
        </p:txBody>
      </p:sp>
      <p:sp>
        <p:nvSpPr>
          <p:cNvPr id="8" name="Content Placeholder 7"/>
          <p:cNvSpPr>
            <a:spLocks noGrp="1"/>
          </p:cNvSpPr>
          <p:nvPr>
            <p:ph idx="1"/>
          </p:nvPr>
        </p:nvSpPr>
        <p:spPr/>
        <p:txBody>
          <a:bodyPr>
            <a:normAutofit fontScale="90000"/>
          </a:bodyPr>
          <a:p>
            <a:r>
              <a:rPr b="1"/>
              <a:t>Direct Marketing</a:t>
            </a:r>
            <a:endParaRPr b="1"/>
          </a:p>
          <a:p>
            <a:r>
              <a:t>Goal: Reduce cost of mailing by targeting a set of consumers likely to buy a new cell-phone product.</a:t>
            </a:r>
          </a:p>
          <a:p>
            <a:r>
              <a:t>Approach:</a:t>
            </a:r>
          </a:p>
          <a:p>
            <a:pPr lvl="1"/>
            <a:r>
              <a:t>Use the data for a similar product introduced before.</a:t>
            </a:r>
          </a:p>
          <a:p>
            <a:pPr lvl="1"/>
            <a:r>
              <a:t>We know which customers decided to buy and which decided otherwise. This {buy, don’t buy} decision forms  the class attribute.</a:t>
            </a:r>
          </a:p>
          <a:p>
            <a:pPr lvl="1"/>
            <a:r>
              <a:t>Collect various demographic, lifestyle, and company- interaction related information about all such customers</a:t>
            </a:r>
            <a:r>
              <a:rPr lang="en-MY"/>
              <a:t>, t</a:t>
            </a:r>
            <a:r>
              <a:t>ype of business, where they stay, how much they earn, etc.</a:t>
            </a:r>
          </a:p>
          <a:p>
            <a:pPr lvl="1"/>
            <a:r>
              <a:t>Use this information as input attributes to learn a classifier model.</a:t>
            </a:r>
          </a:p>
          <a:p>
            <a:endParaRPr lang="en-US"/>
          </a:p>
        </p:txBody>
      </p:sp>
      <p:sp>
        <p:nvSpPr>
          <p:cNvPr id="6" name="Slide Number Placeholder 5"/>
          <p:cNvSpPr>
            <a:spLocks noGrp="1"/>
          </p:cNvSpPr>
          <p:nvPr>
            <p:ph type="sldNum" sz="quarter" idx="12"/>
          </p:nvPr>
        </p:nvSpPr>
        <p:spPr/>
        <p:txBody>
          <a:bodyPr/>
          <a:p>
            <a:r>
              <a:t>*</a:t>
            </a:r>
          </a:p>
        </p:txBody>
      </p:sp>
      <p:sp>
        <p:nvSpPr>
          <p:cNvPr id="7" name="Footer Placeholder 6"/>
          <p:cNvSpPr>
            <a:spLocks noGrp="1"/>
          </p:cNvSpPr>
          <p:nvPr>
            <p:ph type="ftr" sz="quarter" idx="11"/>
          </p:nvPr>
        </p:nvSpPr>
        <p:spPr/>
        <p:txBody>
          <a:bodyPr/>
          <a:p>
            <a:r>
              <a:t>UECS3213 / UECS3453 Data Mining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lstStyle/>
          <a:p>
            <a:r>
              <a:rPr lang="en-MY"/>
              <a:t>Classification: Application 2</a:t>
            </a:r>
            <a:endParaRPr lang="en-MY"/>
          </a:p>
        </p:txBody>
      </p:sp>
      <p:sp>
        <p:nvSpPr>
          <p:cNvPr id="8" name="Content Placeholder 7"/>
          <p:cNvSpPr>
            <a:spLocks noGrp="1"/>
          </p:cNvSpPr>
          <p:nvPr>
            <p:ph idx="1"/>
          </p:nvPr>
        </p:nvSpPr>
        <p:spPr/>
        <p:txBody>
          <a:bodyPr>
            <a:normAutofit lnSpcReduction="10000"/>
          </a:bodyPr>
          <a:p>
            <a:r>
              <a:rPr b="1"/>
              <a:t>Customer Attrition/Churn</a:t>
            </a:r>
            <a:endParaRPr b="1"/>
          </a:p>
          <a:p>
            <a:r>
              <a:t>Goal: To predict whether a customer is likely to be lost to a competitor.</a:t>
            </a:r>
          </a:p>
          <a:p>
            <a:r>
              <a:t>Approach:</a:t>
            </a:r>
          </a:p>
          <a:p>
            <a:pPr lvl="1"/>
            <a:r>
              <a:t>Use detailed record of transactions with each of the past and present customers, to find attributes.</a:t>
            </a:r>
          </a:p>
          <a:p>
            <a:pPr lvl="1"/>
            <a:r>
              <a:t>How often the customer calls, where he calls, what time-of-the day he calls most, his financial status, marital  status, etc.</a:t>
            </a:r>
          </a:p>
          <a:p>
            <a:pPr lvl="1"/>
            <a:r>
              <a:t>Label the customers as loyal or disloyal </a:t>
            </a:r>
            <a:r>
              <a:rPr lang="en-MY"/>
              <a:t>(class)</a:t>
            </a:r>
            <a:r>
              <a:t>.</a:t>
            </a:r>
          </a:p>
          <a:p>
            <a:pPr lvl="1"/>
            <a:r>
              <a:t>Find a model for loyalty.</a:t>
            </a:r>
          </a:p>
          <a:p>
            <a:endParaRPr lang="en-US"/>
          </a:p>
        </p:txBody>
      </p:sp>
      <p:sp>
        <p:nvSpPr>
          <p:cNvPr id="6" name="Slide Number Placeholder 5"/>
          <p:cNvSpPr>
            <a:spLocks noGrp="1"/>
          </p:cNvSpPr>
          <p:nvPr>
            <p:ph type="sldNum" sz="quarter" idx="12"/>
          </p:nvPr>
        </p:nvSpPr>
        <p:spPr/>
        <p:txBody>
          <a:bodyPr/>
          <a:p>
            <a:r>
              <a:t>*</a:t>
            </a:r>
          </a:p>
        </p:txBody>
      </p:sp>
      <p:sp>
        <p:nvSpPr>
          <p:cNvPr id="7" name="Footer Placeholder 6"/>
          <p:cNvSpPr>
            <a:spLocks noGrp="1"/>
          </p:cNvSpPr>
          <p:nvPr>
            <p:ph type="ftr" sz="quarter" idx="11"/>
          </p:nvPr>
        </p:nvSpPr>
        <p:spPr/>
        <p:txBody>
          <a:bodyPr/>
          <a:p>
            <a:r>
              <a:t>UECS3213 / UECS3453 Data Mining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r>
              <a:rPr lang="en-MY" altLang="en-US"/>
              <a:t>Regression</a:t>
            </a:r>
            <a:endParaRPr lang="en-MY" altLang="en-US"/>
          </a:p>
        </p:txBody>
      </p:sp>
      <p:sp>
        <p:nvSpPr>
          <p:cNvPr id="7" name="Content Placeholder 6"/>
          <p:cNvSpPr>
            <a:spLocks noGrp="1"/>
          </p:cNvSpPr>
          <p:nvPr>
            <p:ph sz="half" idx="1"/>
          </p:nvPr>
        </p:nvSpPr>
        <p:spPr>
          <a:xfrm>
            <a:off x="838200" y="1825625"/>
            <a:ext cx="6962775" cy="4351655"/>
          </a:xfrm>
        </p:spPr>
        <p:txBody>
          <a:bodyPr>
            <a:normAutofit fontScale="90000"/>
          </a:bodyPr>
          <a:p>
            <a:r>
              <a:t>Predict a value of a given </a:t>
            </a:r>
            <a:r>
              <a:rPr b="1"/>
              <a:t>continuous valued variable</a:t>
            </a:r>
            <a:r>
              <a:t> based on the values of other variables,  assuming a </a:t>
            </a:r>
            <a:r>
              <a:rPr i="1"/>
              <a:t>linear or nonlinear model</a:t>
            </a:r>
            <a:r>
              <a:t> of  </a:t>
            </a:r>
            <a:r>
              <a:rPr b="1"/>
              <a:t>dependency</a:t>
            </a:r>
            <a:r>
              <a:t>.</a:t>
            </a:r>
          </a:p>
          <a:p>
            <a:r>
              <a:t>Examples:</a:t>
            </a:r>
          </a:p>
          <a:p>
            <a:pPr lvl="1"/>
            <a:r>
              <a:t>Predicting sales amounts of new product based on advetising expenditure.</a:t>
            </a:r>
          </a:p>
          <a:p>
            <a:pPr lvl="1"/>
            <a:r>
              <a:t>Predicting wind velocities as a function of temperature, humidity, air pressure, etc.</a:t>
            </a:r>
          </a:p>
          <a:p>
            <a:pPr lvl="1"/>
            <a:r>
              <a:t>Time series prediction of stock market indices.</a:t>
            </a:r>
          </a:p>
          <a:p>
            <a:endParaRPr lang="en-US"/>
          </a:p>
        </p:txBody>
      </p:sp>
      <p:sp>
        <p:nvSpPr>
          <p:cNvPr id="4" name="Slide Number Placeholder 3"/>
          <p:cNvSpPr>
            <a:spLocks noGrp="1"/>
          </p:cNvSpPr>
          <p:nvPr>
            <p:ph type="sldNum" sz="quarter" idx="12"/>
          </p:nvPr>
        </p:nvSpPr>
        <p:spPr/>
        <p:txBody>
          <a:bodyPr/>
          <a:p>
            <a:r>
              <a:t>*</a:t>
            </a:r>
          </a:p>
        </p:txBody>
      </p:sp>
      <p:sp>
        <p:nvSpPr>
          <p:cNvPr id="5" name="Footer Placeholder 4"/>
          <p:cNvSpPr>
            <a:spLocks noGrp="1"/>
          </p:cNvSpPr>
          <p:nvPr>
            <p:ph type="ftr" sz="quarter" idx="11"/>
          </p:nvPr>
        </p:nvSpPr>
        <p:spPr/>
        <p:txBody>
          <a:bodyPr/>
          <a:p>
            <a:r>
              <a:t>UECS3213 / UECS3453 Data Mining</a:t>
            </a:r>
          </a:p>
        </p:txBody>
      </p:sp>
      <p:pic>
        <p:nvPicPr>
          <p:cNvPr id="2" name="Content Placeholder 1" descr="Example-of-simple-regression"/>
          <p:cNvPicPr>
            <a:picLocks noChangeAspect="1"/>
          </p:cNvPicPr>
          <p:nvPr>
            <p:ph sz="half" idx="2"/>
          </p:nvPr>
        </p:nvPicPr>
        <p:blipFill>
          <a:blip r:embed="rId1"/>
          <a:stretch>
            <a:fillRect/>
          </a:stretch>
        </p:blipFill>
        <p:spPr>
          <a:xfrm>
            <a:off x="7954010" y="1825625"/>
            <a:ext cx="3552825" cy="35648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B03905_01_08"/>
          <p:cNvPicPr>
            <a:picLocks noChangeAspect="1"/>
          </p:cNvPicPr>
          <p:nvPr>
            <p:ph sz="half" idx="2"/>
          </p:nvPr>
        </p:nvPicPr>
        <p:blipFill>
          <a:blip r:embed="rId1"/>
          <a:stretch>
            <a:fillRect/>
          </a:stretch>
        </p:blipFill>
        <p:spPr>
          <a:xfrm>
            <a:off x="6389370" y="1691005"/>
            <a:ext cx="5181600" cy="4081780"/>
          </a:xfrm>
          <a:prstGeom prst="rect">
            <a:avLst/>
          </a:prstGeom>
        </p:spPr>
      </p:pic>
      <p:sp>
        <p:nvSpPr>
          <p:cNvPr id="2" name="object 2"/>
          <p:cNvSpPr txBox="1">
            <a:spLocks noGrp="1"/>
          </p:cNvSpPr>
          <p:nvPr>
            <p:ph type="title"/>
          </p:nvPr>
        </p:nvSpPr>
        <p:spPr>
          <a:prstGeom prst="rect">
            <a:avLst/>
          </a:prstGeom>
        </p:spPr>
        <p:txBody>
          <a:bodyPr>
            <a:normAutofit/>
          </a:bodyPr>
          <a:lstStyle/>
          <a:p>
            <a:r>
              <a:rPr lang="en-MY"/>
              <a:t>Clustering</a:t>
            </a:r>
            <a:endParaRPr lang="en-MY"/>
          </a:p>
        </p:txBody>
      </p:sp>
      <p:sp>
        <p:nvSpPr>
          <p:cNvPr id="7" name="Content Placeholder 6"/>
          <p:cNvSpPr>
            <a:spLocks noGrp="1"/>
          </p:cNvSpPr>
          <p:nvPr>
            <p:ph sz="half" idx="1"/>
          </p:nvPr>
        </p:nvSpPr>
        <p:spPr>
          <a:xfrm>
            <a:off x="838200" y="1825625"/>
            <a:ext cx="5852795" cy="4351655"/>
          </a:xfrm>
        </p:spPr>
        <p:txBody>
          <a:bodyPr>
            <a:normAutofit fontScale="90000" lnSpcReduction="10000"/>
          </a:bodyPr>
          <a:p>
            <a:r>
              <a:t>Given a set of data points, each having a set </a:t>
            </a:r>
            <a:r>
              <a:rPr lang="en-MY"/>
              <a:t>o</a:t>
            </a:r>
            <a:r>
              <a:t>f attributes, and a similarity measure among  them, find </a:t>
            </a:r>
            <a:r>
              <a:rPr b="1"/>
              <a:t>clusters </a:t>
            </a:r>
            <a:r>
              <a:t>such that </a:t>
            </a:r>
            <a:r>
              <a:rPr lang="en-MY"/>
              <a:t>d</a:t>
            </a:r>
            <a:r>
              <a:t>ata points in one cluster are more similar to one another.</a:t>
            </a:r>
          </a:p>
          <a:p>
            <a:r>
              <a:t>Data points in separate clusters are less similar to one another.</a:t>
            </a:r>
          </a:p>
          <a:p>
            <a:r>
              <a:t>Similarity </a:t>
            </a:r>
            <a:r>
              <a:rPr lang="en-MY"/>
              <a:t>me</a:t>
            </a:r>
            <a:r>
              <a:t>asures</a:t>
            </a:r>
            <a:r>
              <a:rPr lang="en-MY"/>
              <a:t>, e.g.</a:t>
            </a:r>
            <a:endParaRPr lang="en-MY"/>
          </a:p>
          <a:p>
            <a:pPr lvl="1"/>
            <a:r>
              <a:t>Euclidean Distance</a:t>
            </a:r>
            <a:r>
              <a:rPr lang="en-MY" b="1"/>
              <a:t>,</a:t>
            </a:r>
            <a:r>
              <a:t> if attributes are </a:t>
            </a:r>
            <a:r>
              <a:rPr i="1"/>
              <a:t>continuous</a:t>
            </a:r>
            <a:r>
              <a:t>.</a:t>
            </a:r>
          </a:p>
          <a:p>
            <a:pPr lvl="1"/>
            <a:r>
              <a:t>Other </a:t>
            </a:r>
            <a:r>
              <a:rPr lang="en-MY"/>
              <a:t>p</a:t>
            </a:r>
            <a:r>
              <a:t>roblem-specific </a:t>
            </a:r>
            <a:r>
              <a:rPr lang="en-MY"/>
              <a:t>m</a:t>
            </a:r>
            <a:r>
              <a:t>easures.</a:t>
            </a:r>
          </a:p>
          <a:p/>
          <a:p>
            <a:endParaRPr lang="en-US"/>
          </a:p>
        </p:txBody>
      </p:sp>
      <p:sp>
        <p:nvSpPr>
          <p:cNvPr id="5" name="Slide Number Placeholder 4"/>
          <p:cNvSpPr>
            <a:spLocks noGrp="1"/>
          </p:cNvSpPr>
          <p:nvPr>
            <p:ph type="sldNum" sz="quarter" idx="12"/>
          </p:nvPr>
        </p:nvSpPr>
        <p:spPr/>
        <p:txBody>
          <a:bodyPr/>
          <a:p>
            <a:r>
              <a:t>*</a:t>
            </a:r>
          </a:p>
        </p:txBody>
      </p:sp>
      <p:sp>
        <p:nvSpPr>
          <p:cNvPr id="6" name="Footer Placeholder 5"/>
          <p:cNvSpPr>
            <a:spLocks noGrp="1"/>
          </p:cNvSpPr>
          <p:nvPr>
            <p:ph type="ftr" sz="quarter" idx="11"/>
          </p:nvPr>
        </p:nvSpPr>
        <p:spPr/>
        <p:txBody>
          <a:bodyPr/>
          <a:p>
            <a:r>
              <a:t>UECS3213 / UECS3453 Data Mining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lstStyle/>
          <a:p>
            <a:r>
              <a:rPr lang="en-MY"/>
              <a:t>Clustering: Application 1</a:t>
            </a:r>
            <a:endParaRPr lang="en-MY"/>
          </a:p>
        </p:txBody>
      </p:sp>
      <p:sp>
        <p:nvSpPr>
          <p:cNvPr id="7" name="Content Placeholder 6"/>
          <p:cNvSpPr>
            <a:spLocks noGrp="1"/>
          </p:cNvSpPr>
          <p:nvPr>
            <p:ph idx="1"/>
          </p:nvPr>
        </p:nvSpPr>
        <p:spPr/>
        <p:txBody>
          <a:bodyPr>
            <a:normAutofit lnSpcReduction="10000"/>
          </a:bodyPr>
          <a:p>
            <a:r>
              <a:rPr b="1"/>
              <a:t>Market Segmentation</a:t>
            </a:r>
            <a:endParaRPr b="1"/>
          </a:p>
          <a:p>
            <a:r>
              <a:t>Goal: subdivide a market into distinct subsets of customers where any subset may conceivably be </a:t>
            </a:r>
            <a:r>
              <a:rPr lang="en-MY"/>
              <a:t>s</a:t>
            </a:r>
            <a:r>
              <a:t>elected as a market target to be reached with a distinct marketing mix.</a:t>
            </a:r>
          </a:p>
          <a:p>
            <a:r>
              <a:t>Approach:</a:t>
            </a:r>
          </a:p>
          <a:p>
            <a:pPr lvl="1"/>
            <a:r>
              <a:t>Collect different attributes of customers based on their geographical and lifestyle related information </a:t>
            </a:r>
            <a:r>
              <a:rPr lang="en-MY"/>
              <a:t>(attributes).</a:t>
            </a:r>
            <a:endParaRPr lang="en-MY"/>
          </a:p>
          <a:p>
            <a:pPr lvl="1"/>
            <a:r>
              <a:t>Find clusters of similar customers.</a:t>
            </a:r>
          </a:p>
          <a:p>
            <a:pPr lvl="1"/>
            <a:r>
              <a:t>Measure the clustering quality by observing buying  patterns of customers in </a:t>
            </a:r>
            <a:r>
              <a:rPr lang="en-MY"/>
              <a:t>the </a:t>
            </a:r>
            <a:r>
              <a:t>same cluster vs. those from different clusters.</a:t>
            </a:r>
          </a:p>
          <a:p/>
          <a:p>
            <a:endParaRPr lang="en-US"/>
          </a:p>
        </p:txBody>
      </p:sp>
      <p:sp>
        <p:nvSpPr>
          <p:cNvPr id="5" name="Slide Number Placeholder 4"/>
          <p:cNvSpPr>
            <a:spLocks noGrp="1"/>
          </p:cNvSpPr>
          <p:nvPr>
            <p:ph type="sldNum" sz="quarter" idx="12"/>
          </p:nvPr>
        </p:nvSpPr>
        <p:spPr/>
        <p:txBody>
          <a:bodyPr/>
          <a:p>
            <a:r>
              <a:t>*</a:t>
            </a:r>
          </a:p>
        </p:txBody>
      </p:sp>
      <p:sp>
        <p:nvSpPr>
          <p:cNvPr id="6" name="Footer Placeholder 5"/>
          <p:cNvSpPr>
            <a:spLocks noGrp="1"/>
          </p:cNvSpPr>
          <p:nvPr>
            <p:ph type="ftr" sz="quarter" idx="11"/>
          </p:nvPr>
        </p:nvSpPr>
        <p:spPr/>
        <p:txBody>
          <a:bodyPr/>
          <a:p>
            <a:r>
              <a:t>UECS3213 / UECS3453 Data Mining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lstStyle/>
          <a:p>
            <a:r>
              <a:rPr lang="en-MY"/>
              <a:t>Clustering: Application 2</a:t>
            </a:r>
            <a:endParaRPr lang="en-MY"/>
          </a:p>
        </p:txBody>
      </p:sp>
      <p:sp>
        <p:nvSpPr>
          <p:cNvPr id="7" name="Content Placeholder 6"/>
          <p:cNvSpPr>
            <a:spLocks noGrp="1"/>
          </p:cNvSpPr>
          <p:nvPr>
            <p:ph idx="1"/>
          </p:nvPr>
        </p:nvSpPr>
        <p:spPr/>
        <p:txBody>
          <a:bodyPr>
            <a:normAutofit/>
          </a:bodyPr>
          <a:p>
            <a:r>
              <a:rPr b="1"/>
              <a:t>Document Clustering</a:t>
            </a:r>
            <a:endParaRPr b="1"/>
          </a:p>
          <a:p>
            <a:r>
              <a:t>Goal: To find groups of documents that are similar to each other based on the important terms  appearing in them.</a:t>
            </a:r>
          </a:p>
          <a:p>
            <a:r>
              <a:t>Approach:</a:t>
            </a:r>
          </a:p>
          <a:p>
            <a:pPr lvl="1"/>
            <a:r>
              <a:t>To identify frequently occurring terms in each document. </a:t>
            </a:r>
          </a:p>
          <a:p>
            <a:pPr lvl="1"/>
            <a:r>
              <a:t>Form a similarity measure based on the  frequencies of different terms. Use it to cluster.</a:t>
            </a:r>
          </a:p>
          <a:p>
            <a:pPr lvl="1"/>
            <a:r>
              <a:t>Gain: Information </a:t>
            </a:r>
            <a:r>
              <a:rPr lang="en-MY"/>
              <a:t>r</a:t>
            </a:r>
            <a:r>
              <a:t>etrieval can utilize the clusters to relate a new document or search term to clustered  documents.</a:t>
            </a:r>
            <a:endParaRPr lang="en-US"/>
          </a:p>
        </p:txBody>
      </p:sp>
      <p:sp>
        <p:nvSpPr>
          <p:cNvPr id="5" name="Slide Number Placeholder 4"/>
          <p:cNvSpPr>
            <a:spLocks noGrp="1"/>
          </p:cNvSpPr>
          <p:nvPr>
            <p:ph type="sldNum" sz="quarter" idx="12"/>
          </p:nvPr>
        </p:nvSpPr>
        <p:spPr/>
        <p:txBody>
          <a:bodyPr/>
          <a:p>
            <a:r>
              <a:t>*</a:t>
            </a:r>
          </a:p>
        </p:txBody>
      </p:sp>
      <p:sp>
        <p:nvSpPr>
          <p:cNvPr id="6" name="Footer Placeholder 5"/>
          <p:cNvSpPr>
            <a:spLocks noGrp="1"/>
          </p:cNvSpPr>
          <p:nvPr>
            <p:ph type="ftr" sz="quarter" idx="11"/>
          </p:nvPr>
        </p:nvSpPr>
        <p:spPr/>
        <p:txBody>
          <a:bodyPr/>
          <a:p>
            <a:r>
              <a:t>UECS3213 / UECS3453 Data Mining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normAutofit/>
          </a:bodyPr>
          <a:lstStyle/>
          <a:p>
            <a:r>
              <a:rPr lang="en-MY"/>
              <a:t>Association Rule Discovery</a:t>
            </a:r>
            <a:endParaRPr lang="en-MY"/>
          </a:p>
        </p:txBody>
      </p:sp>
      <p:sp>
        <p:nvSpPr>
          <p:cNvPr id="11" name="Content Placeholder 10"/>
          <p:cNvSpPr>
            <a:spLocks noGrp="1"/>
          </p:cNvSpPr>
          <p:nvPr>
            <p:ph idx="1"/>
          </p:nvPr>
        </p:nvSpPr>
        <p:spPr/>
        <p:txBody>
          <a:bodyPr/>
          <a:p>
            <a:r>
              <a:t>Given a set of records each of which contain some number of items from a given collection</a:t>
            </a:r>
          </a:p>
          <a:p>
            <a:r>
              <a:t>Produce </a:t>
            </a:r>
            <a:r>
              <a:rPr b="1"/>
              <a:t>dependency rules </a:t>
            </a:r>
            <a:r>
              <a:t>which will predict occurrence of an item based on occurrences of other items.</a:t>
            </a:r>
          </a:p>
          <a:p/>
          <a:p>
            <a:endParaRPr lang="en-US"/>
          </a:p>
        </p:txBody>
      </p:sp>
      <p:graphicFrame>
        <p:nvGraphicFramePr>
          <p:cNvPr id="5" name="object 5"/>
          <p:cNvGraphicFramePr>
            <a:graphicFrameLocks noGrp="1"/>
          </p:cNvGraphicFramePr>
          <p:nvPr/>
        </p:nvGraphicFramePr>
        <p:xfrm>
          <a:off x="1968051" y="3810021"/>
          <a:ext cx="4043045" cy="1995170"/>
        </p:xfrm>
        <a:graphic>
          <a:graphicData uri="http://schemas.openxmlformats.org/drawingml/2006/table">
            <a:tbl>
              <a:tblPr firstRow="1" bandRow="1">
                <a:tableStyleId>{2D5ABB26-0587-4C30-8999-92F81FD0307C}</a:tableStyleId>
              </a:tblPr>
              <a:tblGrid>
                <a:gridCol w="735330"/>
                <a:gridCol w="3307715"/>
              </a:tblGrid>
              <a:tr h="338455">
                <a:tc>
                  <a:txBody>
                    <a:bodyPr/>
                    <a:lstStyle/>
                    <a:p>
                      <a:pPr marL="74930">
                        <a:lnSpc>
                          <a:spcPct val="100000"/>
                        </a:lnSpc>
                      </a:pPr>
                      <a:r>
                        <a:rPr sz="1500" b="1" i="1" spc="15" dirty="0">
                          <a:solidFill>
                            <a:srgbClr val="FFFFFF"/>
                          </a:solidFill>
                          <a:latin typeface="Times New Roman" panose="02020603050405020304"/>
                          <a:cs typeface="Times New Roman" panose="02020603050405020304"/>
                        </a:rPr>
                        <a:t>TID</a:t>
                      </a:r>
                      <a:endParaRPr sz="1500">
                        <a:latin typeface="Times New Roman" panose="02020603050405020304"/>
                        <a:cs typeface="Times New Roman" panose="020206030504050203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000080"/>
                    </a:solidFill>
                  </a:tcPr>
                </a:tc>
                <a:tc>
                  <a:txBody>
                    <a:bodyPr/>
                    <a:lstStyle/>
                    <a:p>
                      <a:pPr marL="74295">
                        <a:lnSpc>
                          <a:spcPct val="100000"/>
                        </a:lnSpc>
                      </a:pPr>
                      <a:r>
                        <a:rPr sz="1500" b="1" i="1" spc="15" dirty="0">
                          <a:solidFill>
                            <a:srgbClr val="FFFFFF"/>
                          </a:solidFill>
                          <a:latin typeface="Times New Roman" panose="02020603050405020304"/>
                          <a:cs typeface="Times New Roman" panose="02020603050405020304"/>
                        </a:rPr>
                        <a:t>Items</a:t>
                      </a:r>
                      <a:endParaRPr sz="15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000080"/>
                    </a:solidFill>
                  </a:tcPr>
                </a:tc>
              </a:tr>
              <a:tr h="331470">
                <a:tc>
                  <a:txBody>
                    <a:bodyPr/>
                    <a:lstStyle/>
                    <a:p>
                      <a:pPr marL="74930" algn="ctr">
                        <a:lnSpc>
                          <a:spcPts val="1995"/>
                        </a:lnSpc>
                      </a:pPr>
                      <a:r>
                        <a:rPr sz="1700" b="1" dirty="0">
                          <a:solidFill>
                            <a:srgbClr val="000080"/>
                          </a:solidFill>
                          <a:latin typeface="Times New Roman" panose="02020603050405020304"/>
                          <a:cs typeface="Times New Roman" panose="02020603050405020304"/>
                        </a:rPr>
                        <a:t>1</a:t>
                      </a:r>
                      <a:endParaRPr sz="1700">
                        <a:latin typeface="Times New Roman" panose="02020603050405020304"/>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0C0C0"/>
                    </a:solidFill>
                  </a:tcPr>
                </a:tc>
                <a:tc>
                  <a:txBody>
                    <a:bodyPr/>
                    <a:lstStyle/>
                    <a:p>
                      <a:pPr marL="74295">
                        <a:lnSpc>
                          <a:spcPts val="1995"/>
                        </a:lnSpc>
                      </a:pPr>
                      <a:r>
                        <a:rPr sz="1700" b="1" spc="20" dirty="0">
                          <a:solidFill>
                            <a:srgbClr val="000080"/>
                          </a:solidFill>
                          <a:latin typeface="Times New Roman" panose="02020603050405020304"/>
                          <a:cs typeface="Times New Roman" panose="02020603050405020304"/>
                        </a:rPr>
                        <a:t>Bread, Coke,</a:t>
                      </a:r>
                      <a:r>
                        <a:rPr sz="1700" b="1" spc="-5" dirty="0">
                          <a:solidFill>
                            <a:srgbClr val="000080"/>
                          </a:solidFill>
                          <a:latin typeface="Times New Roman" panose="02020603050405020304"/>
                          <a:cs typeface="Times New Roman" panose="02020603050405020304"/>
                        </a:rPr>
                        <a:t> </a:t>
                      </a:r>
                      <a:r>
                        <a:rPr sz="1700" b="1" spc="20" dirty="0">
                          <a:solidFill>
                            <a:srgbClr val="000080"/>
                          </a:solidFill>
                          <a:latin typeface="Times New Roman" panose="02020603050405020304"/>
                          <a:cs typeface="Times New Roman" panose="02020603050405020304"/>
                        </a:rPr>
                        <a:t>Milk</a:t>
                      </a:r>
                      <a:endParaRPr sz="17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0C0C0"/>
                    </a:solidFill>
                  </a:tcPr>
                </a:tc>
              </a:tr>
              <a:tr h="330200">
                <a:tc>
                  <a:txBody>
                    <a:bodyPr/>
                    <a:lstStyle/>
                    <a:p>
                      <a:pPr marL="74930" algn="ctr">
                        <a:lnSpc>
                          <a:spcPts val="1985"/>
                        </a:lnSpc>
                      </a:pPr>
                      <a:r>
                        <a:rPr sz="1700" b="1" dirty="0">
                          <a:solidFill>
                            <a:srgbClr val="000080"/>
                          </a:solidFill>
                          <a:latin typeface="Times New Roman" panose="02020603050405020304"/>
                          <a:cs typeface="Times New Roman" panose="02020603050405020304"/>
                        </a:rPr>
                        <a:t>2</a:t>
                      </a:r>
                      <a:endParaRPr sz="1700">
                        <a:latin typeface="Times New Roman" panose="02020603050405020304"/>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0C0C0"/>
                    </a:solidFill>
                  </a:tcPr>
                </a:tc>
                <a:tc>
                  <a:txBody>
                    <a:bodyPr/>
                    <a:lstStyle/>
                    <a:p>
                      <a:pPr marL="74295">
                        <a:lnSpc>
                          <a:spcPts val="1985"/>
                        </a:lnSpc>
                      </a:pPr>
                      <a:r>
                        <a:rPr sz="1700" b="1" spc="15" dirty="0">
                          <a:solidFill>
                            <a:srgbClr val="000080"/>
                          </a:solidFill>
                          <a:latin typeface="Times New Roman" panose="02020603050405020304"/>
                          <a:cs typeface="Times New Roman" panose="02020603050405020304"/>
                        </a:rPr>
                        <a:t>Beer,</a:t>
                      </a:r>
                      <a:r>
                        <a:rPr sz="1700" b="1" spc="-5" dirty="0">
                          <a:solidFill>
                            <a:srgbClr val="000080"/>
                          </a:solidFill>
                          <a:latin typeface="Times New Roman" panose="02020603050405020304"/>
                          <a:cs typeface="Times New Roman" panose="02020603050405020304"/>
                        </a:rPr>
                        <a:t> </a:t>
                      </a:r>
                      <a:r>
                        <a:rPr sz="1700" b="1" spc="25" dirty="0">
                          <a:solidFill>
                            <a:srgbClr val="000080"/>
                          </a:solidFill>
                          <a:latin typeface="Times New Roman" panose="02020603050405020304"/>
                          <a:cs typeface="Times New Roman" panose="02020603050405020304"/>
                        </a:rPr>
                        <a:t>Bread</a:t>
                      </a:r>
                      <a:endParaRPr sz="17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0C0C0"/>
                    </a:solidFill>
                  </a:tcPr>
                </a:tc>
              </a:tr>
              <a:tr h="330200">
                <a:tc>
                  <a:txBody>
                    <a:bodyPr/>
                    <a:lstStyle/>
                    <a:p>
                      <a:pPr marL="74930" algn="ctr">
                        <a:lnSpc>
                          <a:spcPts val="1980"/>
                        </a:lnSpc>
                      </a:pPr>
                      <a:r>
                        <a:rPr sz="1700" b="1" dirty="0">
                          <a:solidFill>
                            <a:srgbClr val="000080"/>
                          </a:solidFill>
                          <a:latin typeface="Times New Roman" panose="02020603050405020304"/>
                          <a:cs typeface="Times New Roman" panose="02020603050405020304"/>
                        </a:rPr>
                        <a:t>3</a:t>
                      </a:r>
                      <a:endParaRPr sz="1700">
                        <a:latin typeface="Times New Roman" panose="02020603050405020304"/>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0C0C0"/>
                    </a:solidFill>
                  </a:tcPr>
                </a:tc>
                <a:tc>
                  <a:txBody>
                    <a:bodyPr/>
                    <a:lstStyle/>
                    <a:p>
                      <a:pPr marL="74295">
                        <a:lnSpc>
                          <a:spcPts val="1980"/>
                        </a:lnSpc>
                      </a:pPr>
                      <a:r>
                        <a:rPr sz="1700" b="1" spc="15" dirty="0">
                          <a:solidFill>
                            <a:srgbClr val="000080"/>
                          </a:solidFill>
                          <a:latin typeface="Times New Roman" panose="02020603050405020304"/>
                          <a:cs typeface="Times New Roman" panose="02020603050405020304"/>
                        </a:rPr>
                        <a:t>Beer, </a:t>
                      </a:r>
                      <a:r>
                        <a:rPr sz="1700" b="1" spc="20" dirty="0">
                          <a:solidFill>
                            <a:srgbClr val="000080"/>
                          </a:solidFill>
                          <a:latin typeface="Times New Roman" panose="02020603050405020304"/>
                          <a:cs typeface="Times New Roman" panose="02020603050405020304"/>
                        </a:rPr>
                        <a:t>Coke, Diaper,</a:t>
                      </a:r>
                      <a:r>
                        <a:rPr sz="1700" b="1" spc="-40" dirty="0">
                          <a:solidFill>
                            <a:srgbClr val="000080"/>
                          </a:solidFill>
                          <a:latin typeface="Times New Roman" panose="02020603050405020304"/>
                          <a:cs typeface="Times New Roman" panose="02020603050405020304"/>
                        </a:rPr>
                        <a:t> </a:t>
                      </a:r>
                      <a:r>
                        <a:rPr sz="1700" b="1" spc="25" dirty="0">
                          <a:solidFill>
                            <a:srgbClr val="000080"/>
                          </a:solidFill>
                          <a:latin typeface="Times New Roman" panose="02020603050405020304"/>
                          <a:cs typeface="Times New Roman" panose="02020603050405020304"/>
                        </a:rPr>
                        <a:t>Milk</a:t>
                      </a:r>
                      <a:endParaRPr sz="17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0C0C0"/>
                    </a:solidFill>
                  </a:tcPr>
                </a:tc>
              </a:tr>
              <a:tr h="330200">
                <a:tc>
                  <a:txBody>
                    <a:bodyPr/>
                    <a:lstStyle/>
                    <a:p>
                      <a:pPr marL="74930" algn="ctr">
                        <a:lnSpc>
                          <a:spcPts val="1980"/>
                        </a:lnSpc>
                      </a:pPr>
                      <a:r>
                        <a:rPr sz="1700" b="1" dirty="0">
                          <a:solidFill>
                            <a:srgbClr val="000080"/>
                          </a:solidFill>
                          <a:latin typeface="Times New Roman" panose="02020603050405020304"/>
                          <a:cs typeface="Times New Roman" panose="02020603050405020304"/>
                        </a:rPr>
                        <a:t>4</a:t>
                      </a:r>
                      <a:endParaRPr sz="1700">
                        <a:latin typeface="Times New Roman" panose="02020603050405020304"/>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0C0C0"/>
                    </a:solidFill>
                  </a:tcPr>
                </a:tc>
                <a:tc>
                  <a:txBody>
                    <a:bodyPr/>
                    <a:lstStyle/>
                    <a:p>
                      <a:pPr marL="74295">
                        <a:lnSpc>
                          <a:spcPts val="1980"/>
                        </a:lnSpc>
                      </a:pPr>
                      <a:r>
                        <a:rPr sz="1700" b="1" spc="15" dirty="0">
                          <a:solidFill>
                            <a:srgbClr val="000080"/>
                          </a:solidFill>
                          <a:latin typeface="Times New Roman" panose="02020603050405020304"/>
                          <a:cs typeface="Times New Roman" panose="02020603050405020304"/>
                        </a:rPr>
                        <a:t>Beer, </a:t>
                      </a:r>
                      <a:r>
                        <a:rPr sz="1700" b="1" spc="20" dirty="0">
                          <a:solidFill>
                            <a:srgbClr val="000080"/>
                          </a:solidFill>
                          <a:latin typeface="Times New Roman" panose="02020603050405020304"/>
                          <a:cs typeface="Times New Roman" panose="02020603050405020304"/>
                        </a:rPr>
                        <a:t>Bread, Diaper,</a:t>
                      </a:r>
                      <a:r>
                        <a:rPr sz="1700" b="1" spc="-35" dirty="0">
                          <a:solidFill>
                            <a:srgbClr val="000080"/>
                          </a:solidFill>
                          <a:latin typeface="Times New Roman" panose="02020603050405020304"/>
                          <a:cs typeface="Times New Roman" panose="02020603050405020304"/>
                        </a:rPr>
                        <a:t> </a:t>
                      </a:r>
                      <a:r>
                        <a:rPr sz="1700" b="1" spc="25" dirty="0">
                          <a:solidFill>
                            <a:srgbClr val="000080"/>
                          </a:solidFill>
                          <a:latin typeface="Times New Roman" panose="02020603050405020304"/>
                          <a:cs typeface="Times New Roman" panose="02020603050405020304"/>
                        </a:rPr>
                        <a:t>Milk</a:t>
                      </a:r>
                      <a:endParaRPr sz="17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0C0C0"/>
                    </a:solidFill>
                  </a:tcPr>
                </a:tc>
              </a:tr>
              <a:tr h="334645">
                <a:tc>
                  <a:txBody>
                    <a:bodyPr/>
                    <a:lstStyle/>
                    <a:p>
                      <a:pPr marL="74930" algn="ctr">
                        <a:lnSpc>
                          <a:spcPts val="1980"/>
                        </a:lnSpc>
                      </a:pPr>
                      <a:r>
                        <a:rPr sz="1700" b="1" dirty="0">
                          <a:solidFill>
                            <a:srgbClr val="000080"/>
                          </a:solidFill>
                          <a:latin typeface="Times New Roman" panose="02020603050405020304"/>
                          <a:cs typeface="Times New Roman" panose="02020603050405020304"/>
                        </a:rPr>
                        <a:t>5</a:t>
                      </a:r>
                      <a:endParaRPr sz="1700">
                        <a:latin typeface="Times New Roman" panose="02020603050405020304"/>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0C0C0"/>
                    </a:solidFill>
                  </a:tcPr>
                </a:tc>
                <a:tc>
                  <a:txBody>
                    <a:bodyPr/>
                    <a:lstStyle/>
                    <a:p>
                      <a:pPr marL="74295">
                        <a:lnSpc>
                          <a:spcPts val="1980"/>
                        </a:lnSpc>
                      </a:pPr>
                      <a:r>
                        <a:rPr sz="1700" b="1" spc="20" dirty="0">
                          <a:solidFill>
                            <a:srgbClr val="000080"/>
                          </a:solidFill>
                          <a:latin typeface="Times New Roman" panose="02020603050405020304"/>
                          <a:cs typeface="Times New Roman" panose="02020603050405020304"/>
                        </a:rPr>
                        <a:t>Coke, Diaper,</a:t>
                      </a:r>
                      <a:r>
                        <a:rPr sz="1700" b="1" spc="-20" dirty="0">
                          <a:solidFill>
                            <a:srgbClr val="000080"/>
                          </a:solidFill>
                          <a:latin typeface="Times New Roman" panose="02020603050405020304"/>
                          <a:cs typeface="Times New Roman" panose="02020603050405020304"/>
                        </a:rPr>
                        <a:t> </a:t>
                      </a:r>
                      <a:r>
                        <a:rPr sz="1700" b="1" spc="20" dirty="0">
                          <a:solidFill>
                            <a:srgbClr val="000080"/>
                          </a:solidFill>
                          <a:latin typeface="Times New Roman" panose="02020603050405020304"/>
                          <a:cs typeface="Times New Roman" panose="02020603050405020304"/>
                        </a:rPr>
                        <a:t>Milk</a:t>
                      </a:r>
                      <a:endParaRPr sz="1700">
                        <a:latin typeface="Times New Roman" panose="02020603050405020304"/>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C0C0C0"/>
                    </a:solidFill>
                  </a:tcPr>
                </a:tc>
              </a:tr>
            </a:tbl>
          </a:graphicData>
        </a:graphic>
      </p:graphicFrame>
      <p:sp>
        <p:nvSpPr>
          <p:cNvPr id="8" name="object 8"/>
          <p:cNvSpPr txBox="1"/>
          <p:nvPr/>
        </p:nvSpPr>
        <p:spPr>
          <a:xfrm>
            <a:off x="6368922" y="4190936"/>
            <a:ext cx="3443604" cy="932815"/>
          </a:xfrm>
          <a:prstGeom prst="rect">
            <a:avLst/>
          </a:prstGeom>
          <a:solidFill>
            <a:srgbClr val="CCCCFF"/>
          </a:solidFill>
        </p:spPr>
        <p:txBody>
          <a:bodyPr vert="horz" wrap="square" lIns="0" tIns="38100" rIns="0" bIns="0" rtlCol="0">
            <a:spAutoFit/>
          </a:bodyPr>
          <a:lstStyle/>
          <a:p>
            <a:pPr marL="92075">
              <a:lnSpc>
                <a:spcPct val="100000"/>
              </a:lnSpc>
              <a:spcBef>
                <a:spcPts val="300"/>
              </a:spcBef>
            </a:pPr>
            <a:r>
              <a:rPr sz="2000" dirty="0">
                <a:latin typeface="Times New Roman" panose="02020603050405020304"/>
                <a:cs typeface="Times New Roman" panose="02020603050405020304"/>
              </a:rPr>
              <a:t>Rules</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Discovered:</a:t>
            </a:r>
            <a:endParaRPr sz="2000">
              <a:latin typeface="Times New Roman" panose="02020603050405020304"/>
              <a:cs typeface="Times New Roman" panose="02020603050405020304"/>
            </a:endParaRPr>
          </a:p>
          <a:p>
            <a:pPr marL="346710">
              <a:lnSpc>
                <a:spcPct val="100000"/>
              </a:lnSpc>
              <a:spcBef>
                <a:spcPts val="200"/>
              </a:spcBef>
            </a:pPr>
            <a:r>
              <a:rPr sz="1800" spc="-5" dirty="0">
                <a:solidFill>
                  <a:srgbClr val="CC0000"/>
                </a:solidFill>
                <a:latin typeface="Tahoma" panose="020B0604030504040204"/>
                <a:cs typeface="Tahoma" panose="020B0604030504040204"/>
              </a:rPr>
              <a:t>{Milk} </a:t>
            </a:r>
            <a:r>
              <a:rPr sz="1800" spc="-10" dirty="0">
                <a:solidFill>
                  <a:srgbClr val="CC0000"/>
                </a:solidFill>
                <a:latin typeface="Tahoma" panose="020B0604030504040204"/>
                <a:cs typeface="Tahoma" panose="020B0604030504040204"/>
              </a:rPr>
              <a:t>--&gt;</a:t>
            </a:r>
            <a:r>
              <a:rPr sz="1800" spc="5" dirty="0">
                <a:solidFill>
                  <a:srgbClr val="CC0000"/>
                </a:solidFill>
                <a:latin typeface="Tahoma" panose="020B0604030504040204"/>
                <a:cs typeface="Tahoma" panose="020B0604030504040204"/>
              </a:rPr>
              <a:t> </a:t>
            </a:r>
            <a:r>
              <a:rPr sz="1800" spc="-10" dirty="0">
                <a:solidFill>
                  <a:srgbClr val="CC0000"/>
                </a:solidFill>
                <a:latin typeface="Tahoma" panose="020B0604030504040204"/>
                <a:cs typeface="Tahoma" panose="020B0604030504040204"/>
              </a:rPr>
              <a:t>{Coke}</a:t>
            </a:r>
            <a:endParaRPr sz="1800">
              <a:latin typeface="Tahoma" panose="020B0604030504040204"/>
              <a:cs typeface="Tahoma" panose="020B0604030504040204"/>
            </a:endParaRPr>
          </a:p>
          <a:p>
            <a:pPr marL="377190">
              <a:lnSpc>
                <a:spcPct val="100000"/>
              </a:lnSpc>
              <a:spcBef>
                <a:spcPts val="60"/>
              </a:spcBef>
            </a:pPr>
            <a:r>
              <a:rPr sz="1800" spc="-35" dirty="0">
                <a:solidFill>
                  <a:srgbClr val="CC0000"/>
                </a:solidFill>
                <a:latin typeface="Tahoma" panose="020B0604030504040204"/>
                <a:cs typeface="Tahoma" panose="020B0604030504040204"/>
              </a:rPr>
              <a:t>{Diaper, </a:t>
            </a:r>
            <a:r>
              <a:rPr sz="1800" dirty="0">
                <a:solidFill>
                  <a:srgbClr val="CC0000"/>
                </a:solidFill>
                <a:latin typeface="Tahoma" panose="020B0604030504040204"/>
                <a:cs typeface="Tahoma" panose="020B0604030504040204"/>
              </a:rPr>
              <a:t>Milk} </a:t>
            </a:r>
            <a:r>
              <a:rPr sz="1800" spc="-10" dirty="0">
                <a:solidFill>
                  <a:srgbClr val="CC0000"/>
                </a:solidFill>
                <a:latin typeface="Tahoma" panose="020B0604030504040204"/>
                <a:cs typeface="Tahoma" panose="020B0604030504040204"/>
              </a:rPr>
              <a:t>--&gt;</a:t>
            </a:r>
            <a:r>
              <a:rPr sz="1800" spc="35" dirty="0">
                <a:solidFill>
                  <a:srgbClr val="CC0000"/>
                </a:solidFill>
                <a:latin typeface="Tahoma" panose="020B0604030504040204"/>
                <a:cs typeface="Tahoma" panose="020B0604030504040204"/>
              </a:rPr>
              <a:t> </a:t>
            </a:r>
            <a:r>
              <a:rPr sz="1800" spc="-5" dirty="0">
                <a:solidFill>
                  <a:srgbClr val="CC0000"/>
                </a:solidFill>
                <a:latin typeface="Tahoma" panose="020B0604030504040204"/>
                <a:cs typeface="Tahoma" panose="020B0604030504040204"/>
              </a:rPr>
              <a:t>{Beer}</a:t>
            </a:r>
            <a:endParaRPr sz="1800">
              <a:latin typeface="Tahoma" panose="020B0604030504040204"/>
              <a:cs typeface="Tahoma" panose="020B0604030504040204"/>
            </a:endParaRPr>
          </a:p>
        </p:txBody>
      </p:sp>
      <p:sp>
        <p:nvSpPr>
          <p:cNvPr id="9" name="Slide Number Placeholder 8"/>
          <p:cNvSpPr>
            <a:spLocks noGrp="1"/>
          </p:cNvSpPr>
          <p:nvPr>
            <p:ph type="sldNum" sz="quarter" idx="12"/>
          </p:nvPr>
        </p:nvSpPr>
        <p:spPr/>
        <p:txBody>
          <a:bodyPr/>
          <a:p>
            <a:r>
              <a:t>*</a:t>
            </a:r>
          </a:p>
        </p:txBody>
      </p:sp>
      <p:sp>
        <p:nvSpPr>
          <p:cNvPr id="10" name="Footer Placeholder 9"/>
          <p:cNvSpPr>
            <a:spLocks noGrp="1"/>
          </p:cNvSpPr>
          <p:nvPr>
            <p:ph type="ftr" sz="quarter" idx="11"/>
          </p:nvPr>
        </p:nvSpPr>
        <p:spPr/>
        <p:txBody>
          <a:bodyPr/>
          <a:p>
            <a:r>
              <a:t>UECS3213 / UECS3453 Data Mining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838200" y="1825625"/>
            <a:ext cx="8458200" cy="4351655"/>
          </a:xfrm>
        </p:spPr>
        <p:txBody>
          <a:bodyPr>
            <a:normAutofit lnSpcReduction="10000"/>
          </a:bodyPr>
          <a:p>
            <a:r>
              <a:rPr b="1"/>
              <a:t>Marketing and Sales Promotion</a:t>
            </a:r>
            <a:endParaRPr b="1"/>
          </a:p>
          <a:p>
            <a:r>
              <a:t>Let the rule discovered be</a:t>
            </a:r>
            <a:r>
              <a:rPr>
                <a:solidFill>
                  <a:srgbClr val="FF0000"/>
                </a:solidFill>
              </a:rPr>
              <a:t> {Bagels, … } --&gt; {Potato Chips}</a:t>
            </a:r>
            <a:endParaRPr>
              <a:solidFill>
                <a:srgbClr val="FF0000"/>
              </a:solidFill>
            </a:endParaRPr>
          </a:p>
          <a:p>
            <a:pPr lvl="1"/>
            <a:r>
              <a:t>Potato Chips as </a:t>
            </a:r>
            <a:r>
              <a:rPr i="1"/>
              <a:t>consequent </a:t>
            </a:r>
            <a:r>
              <a:t>=&gt; </a:t>
            </a:r>
          </a:p>
          <a:p>
            <a:pPr lvl="2"/>
            <a:r>
              <a:t>Can be used to determine what should be done to boost its sales.</a:t>
            </a:r>
          </a:p>
          <a:p>
            <a:pPr lvl="1"/>
            <a:r>
              <a:t>Bagels in the </a:t>
            </a:r>
            <a:r>
              <a:rPr i="1"/>
              <a:t>antecedent </a:t>
            </a:r>
            <a:r>
              <a:t>=&gt; </a:t>
            </a:r>
          </a:p>
          <a:p>
            <a:pPr lvl="2"/>
            <a:r>
              <a:t>Can be used to see which products would be affected if the store discontinues selling bagels.</a:t>
            </a:r>
          </a:p>
          <a:p>
            <a:pPr lvl="1"/>
            <a:r>
              <a:t>Bagels in antecedent and Potato chips in consequent =&gt; </a:t>
            </a:r>
          </a:p>
          <a:p>
            <a:pPr lvl="2"/>
            <a:r>
              <a:t>Can be used to see what products should be sold with Bagels to promote sale of Potato chips!</a:t>
            </a:r>
          </a:p>
          <a:p/>
          <a:p>
            <a:endParaRPr lang="en-US"/>
          </a:p>
        </p:txBody>
      </p:sp>
      <p:sp>
        <p:nvSpPr>
          <p:cNvPr id="4" name="object 4"/>
          <p:cNvSpPr txBox="1">
            <a:spLocks noGrp="1"/>
          </p:cNvSpPr>
          <p:nvPr>
            <p:ph type="title"/>
          </p:nvPr>
        </p:nvSpPr>
        <p:spPr>
          <a:prstGeom prst="rect">
            <a:avLst/>
          </a:prstGeom>
        </p:spPr>
        <p:txBody>
          <a:bodyPr>
            <a:normAutofit fontScale="90000"/>
          </a:bodyPr>
          <a:lstStyle/>
          <a:p>
            <a:r>
              <a:rPr lang="en-MY"/>
              <a:t>Association Rule Discovery: Application 1</a:t>
            </a:r>
            <a:endParaRPr lang="en-MY">
              <a:latin typeface="Lucida Sans Unicode" panose="020B0602030504020204"/>
              <a:cs typeface="Lucida Sans Unicode" panose="020B0602030504020204"/>
            </a:endParaRPr>
          </a:p>
        </p:txBody>
      </p:sp>
      <p:sp>
        <p:nvSpPr>
          <p:cNvPr id="7" name="Slide Number Placeholder 6"/>
          <p:cNvSpPr>
            <a:spLocks noGrp="1"/>
          </p:cNvSpPr>
          <p:nvPr>
            <p:ph type="sldNum" sz="quarter" idx="12"/>
          </p:nvPr>
        </p:nvSpPr>
        <p:spPr/>
        <p:txBody>
          <a:bodyPr/>
          <a:p>
            <a:r>
              <a:t>*</a:t>
            </a:r>
          </a:p>
        </p:txBody>
      </p:sp>
      <p:sp>
        <p:nvSpPr>
          <p:cNvPr id="8" name="Footer Placeholder 7"/>
          <p:cNvSpPr>
            <a:spLocks noGrp="1"/>
          </p:cNvSpPr>
          <p:nvPr>
            <p:ph type="ftr" sz="quarter" idx="11"/>
          </p:nvPr>
        </p:nvSpPr>
        <p:spPr/>
        <p:txBody>
          <a:bodyPr/>
          <a:p>
            <a:r>
              <a:t>UECS3213 / UECS3453 Data Mining</a:t>
            </a:r>
          </a:p>
        </p:txBody>
      </p:sp>
      <p:pic>
        <p:nvPicPr>
          <p:cNvPr id="2" name="Content Placeholder 1"/>
          <p:cNvPicPr>
            <a:picLocks noChangeAspect="1"/>
          </p:cNvPicPr>
          <p:nvPr>
            <p:ph sz="half" idx="2"/>
          </p:nvPr>
        </p:nvPicPr>
        <p:blipFill>
          <a:blip r:embed="rId1"/>
          <a:stretch>
            <a:fillRect/>
          </a:stretch>
        </p:blipFill>
        <p:spPr>
          <a:xfrm>
            <a:off x="9507855" y="1510030"/>
            <a:ext cx="2419350" cy="1885950"/>
          </a:xfrm>
          <a:prstGeom prst="rect">
            <a:avLst/>
          </a:prstGeom>
        </p:spPr>
      </p:pic>
      <p:pic>
        <p:nvPicPr>
          <p:cNvPr id="3" name="Picture 2"/>
          <p:cNvPicPr>
            <a:picLocks noChangeAspect="1"/>
          </p:cNvPicPr>
          <p:nvPr/>
        </p:nvPicPr>
        <p:blipFill>
          <a:blip r:embed="rId2"/>
          <a:stretch>
            <a:fillRect/>
          </a:stretch>
        </p:blipFill>
        <p:spPr>
          <a:xfrm>
            <a:off x="9296400" y="3395980"/>
            <a:ext cx="2630805" cy="263080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normAutofit fontScale="90000"/>
          </a:bodyPr>
          <a:lstStyle/>
          <a:p>
            <a:r>
              <a:rPr lang="en-MY"/>
              <a:t>Association Rule Discovery: Application 2</a:t>
            </a:r>
            <a:endParaRPr lang="en-MY"/>
          </a:p>
        </p:txBody>
      </p:sp>
      <p:sp>
        <p:nvSpPr>
          <p:cNvPr id="7" name="Content Placeholder 6"/>
          <p:cNvSpPr>
            <a:spLocks noGrp="1"/>
          </p:cNvSpPr>
          <p:nvPr>
            <p:ph idx="1"/>
          </p:nvPr>
        </p:nvSpPr>
        <p:spPr/>
        <p:txBody>
          <a:bodyPr>
            <a:normAutofit/>
          </a:bodyPr>
          <a:p>
            <a:r>
              <a:rPr b="1"/>
              <a:t>Supermarket shelf management</a:t>
            </a:r>
            <a:endParaRPr b="1"/>
          </a:p>
          <a:p>
            <a:r>
              <a:t>Goal: To identify items that are bought together by sufficiently many customers.</a:t>
            </a:r>
          </a:p>
          <a:p>
            <a:r>
              <a:t>Approach:</a:t>
            </a:r>
          </a:p>
          <a:p>
            <a:pPr lvl="1"/>
            <a:r>
              <a:t>Process the point-of-sale data collected with barcode scanners to find </a:t>
            </a:r>
            <a:r>
              <a:rPr b="1"/>
              <a:t>dependencies </a:t>
            </a:r>
            <a:r>
              <a:t>among  items.</a:t>
            </a:r>
          </a:p>
          <a:p>
            <a:pPr lvl="1"/>
            <a:r>
              <a:t>A classic rule --</a:t>
            </a:r>
          </a:p>
          <a:p>
            <a:pPr lvl="2"/>
            <a:r>
              <a:t>If a customer buys diaper and milk, then he is very likely to buy beer.</a:t>
            </a:r>
          </a:p>
          <a:p>
            <a:pPr lvl="2"/>
            <a:r>
              <a:t>So, don’t be surprised if you find six-packs stacked  next to diapers!</a:t>
            </a:r>
          </a:p>
          <a:p/>
          <a:p>
            <a:endParaRPr lang="en-US"/>
          </a:p>
        </p:txBody>
      </p:sp>
      <p:sp>
        <p:nvSpPr>
          <p:cNvPr id="5" name="Slide Number Placeholder 4"/>
          <p:cNvSpPr>
            <a:spLocks noGrp="1"/>
          </p:cNvSpPr>
          <p:nvPr>
            <p:ph type="sldNum" sz="quarter" idx="12"/>
          </p:nvPr>
        </p:nvSpPr>
        <p:spPr/>
        <p:txBody>
          <a:bodyPr/>
          <a:p>
            <a:r>
              <a:t>*</a:t>
            </a:r>
          </a:p>
        </p:txBody>
      </p:sp>
      <p:sp>
        <p:nvSpPr>
          <p:cNvPr id="6" name="Footer Placeholder 5"/>
          <p:cNvSpPr>
            <a:spLocks noGrp="1"/>
          </p:cNvSpPr>
          <p:nvPr>
            <p:ph type="ftr" sz="quarter" idx="11"/>
          </p:nvPr>
        </p:nvSpPr>
        <p:spPr/>
        <p:txBody>
          <a:bodyPr/>
          <a:p>
            <a:r>
              <a:t>UECS3213 / UECS3453 Data Mining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5160" y="172085"/>
            <a:ext cx="10515600" cy="1325563"/>
          </a:xfrm>
        </p:spPr>
        <p:txBody>
          <a:bodyPr/>
          <a:p>
            <a:r>
              <a:rPr lang="en-MY" altLang="en-US"/>
              <a:t>Harvard Business Review, Oct 2012</a:t>
            </a:r>
            <a:endParaRPr lang="en-MY" altLang="en-US"/>
          </a:p>
        </p:txBody>
      </p:sp>
      <p:sp>
        <p:nvSpPr>
          <p:cNvPr id="6" name="Content Placeholder 5"/>
          <p:cNvSpPr>
            <a:spLocks noGrp="1"/>
          </p:cNvSpPr>
          <p:nvPr>
            <p:ph idx="1"/>
          </p:nvPr>
        </p:nvSpPr>
        <p:spPr>
          <a:xfrm>
            <a:off x="645160" y="1632585"/>
            <a:ext cx="10515600" cy="4351338"/>
          </a:xfrm>
        </p:spPr>
        <p:txBody>
          <a:bodyPr/>
          <a:p>
            <a:endParaRPr lang="en-US"/>
          </a:p>
        </p:txBody>
      </p:sp>
      <p:sp>
        <p:nvSpPr>
          <p:cNvPr id="3" name="object 3"/>
          <p:cNvSpPr/>
          <p:nvPr/>
        </p:nvSpPr>
        <p:spPr>
          <a:xfrm>
            <a:off x="525145" y="1022350"/>
            <a:ext cx="10739120" cy="5126990"/>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4863973" y="6242304"/>
            <a:ext cx="5394960" cy="196850"/>
          </a:xfrm>
          <a:prstGeom prst="rect">
            <a:avLst/>
          </a:prstGeom>
        </p:spPr>
        <p:txBody>
          <a:bodyPr vert="horz" wrap="square" lIns="0" tIns="12700" rIns="0" bIns="0" rtlCol="0">
            <a:spAutoFit/>
          </a:bodyPr>
          <a:lstStyle/>
          <a:p>
            <a:pPr marL="12700">
              <a:lnSpc>
                <a:spcPct val="100000"/>
              </a:lnSpc>
              <a:spcBef>
                <a:spcPts val="100"/>
              </a:spcBef>
            </a:pPr>
            <a:r>
              <a:rPr sz="1200" b="1" u="sng" spc="-5" dirty="0">
                <a:solidFill>
                  <a:srgbClr val="FF8118"/>
                </a:solidFill>
                <a:uFill>
                  <a:solidFill>
                    <a:srgbClr val="FF8118"/>
                  </a:solidFill>
                </a:uFill>
                <a:latin typeface="Lucida Sans Unicode" panose="020B0602030504020204"/>
                <a:cs typeface="Lucida Sans Unicode" panose="020B0602030504020204"/>
                <a:hlinkClick r:id="rId2"/>
              </a:rPr>
              <a:t>hbr.org/2012/10/data-scientist-the-sexiest-job-of-the-21st-century/</a:t>
            </a:r>
            <a:endParaRPr sz="1200">
              <a:latin typeface="Lucida Sans Unicode" panose="020B0602030504020204"/>
              <a:cs typeface="Lucida Sans Unicode" panose="020B0602030504020204"/>
            </a:endParaRPr>
          </a:p>
        </p:txBody>
      </p:sp>
      <p:sp>
        <p:nvSpPr>
          <p:cNvPr id="7" name="Slide Number Placeholder 6"/>
          <p:cNvSpPr>
            <a:spLocks noGrp="1"/>
          </p:cNvSpPr>
          <p:nvPr>
            <p:ph type="sldNum" sz="quarter" idx="12"/>
          </p:nvPr>
        </p:nvSpPr>
        <p:spPr/>
        <p:txBody>
          <a:bodyPr/>
          <a:p>
            <a:fld id="{E8366257-D7B9-47E0-9D98-9493A294C6AB}" type="slidenum">
              <a:rPr lang="en-US" smtClean="0"/>
            </a:fld>
            <a:endParaRPr lang="en-US" dirty="0"/>
          </a:p>
        </p:txBody>
      </p:sp>
      <p:sp>
        <p:nvSpPr>
          <p:cNvPr id="8" name="Footer Placeholder 7"/>
          <p:cNvSpPr>
            <a:spLocks noGrp="1"/>
          </p:cNvSpPr>
          <p:nvPr>
            <p:ph type="ftr" sz="quarter" idx="11"/>
          </p:nvPr>
        </p:nvSpPr>
        <p:spPr/>
        <p:txBody>
          <a:bodyPr/>
          <a:p>
            <a:r>
              <a:rPr lang="en-US" dirty="0" smtClean="0">
                <a:sym typeface="+mn-ea"/>
              </a:rPr>
              <a:t>UECS3213 / UECS3453 Data Mining</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normAutofit/>
          </a:bodyPr>
          <a:lstStyle/>
          <a:p>
            <a:r>
              <a:rPr lang="en-MY"/>
              <a:t>Sequential Pattern Discovery / Mining</a:t>
            </a:r>
            <a:endParaRPr lang="en-MY"/>
          </a:p>
        </p:txBody>
      </p:sp>
      <p:sp>
        <p:nvSpPr>
          <p:cNvPr id="29" name="Content Placeholder 28"/>
          <p:cNvSpPr>
            <a:spLocks noGrp="1"/>
          </p:cNvSpPr>
          <p:nvPr>
            <p:ph sz="half" idx="1"/>
          </p:nvPr>
        </p:nvSpPr>
        <p:spPr/>
        <p:txBody>
          <a:bodyPr>
            <a:normAutofit lnSpcReduction="20000"/>
          </a:bodyPr>
          <a:p>
            <a:pPr>
              <a:lnSpc>
                <a:spcPct val="110000"/>
              </a:lnSpc>
            </a:pPr>
            <a:r>
              <a:rPr lang="en-US">
                <a:sym typeface="+mn-ea"/>
              </a:rPr>
              <a:t>The task of sequential pattern </a:t>
            </a:r>
            <a:r>
              <a:rPr lang="en-MY" altLang="en-US">
                <a:sym typeface="+mn-ea"/>
              </a:rPr>
              <a:t>discovery </a:t>
            </a:r>
            <a:r>
              <a:rPr lang="en-US">
                <a:sym typeface="+mn-ea"/>
              </a:rPr>
              <a:t>is a data mining task specialized for </a:t>
            </a:r>
            <a:r>
              <a:rPr lang="en-US" b="1">
                <a:sym typeface="+mn-ea"/>
              </a:rPr>
              <a:t>analyzing sequential data</a:t>
            </a:r>
            <a:r>
              <a:rPr lang="en-US">
                <a:sym typeface="+mn-ea"/>
              </a:rPr>
              <a:t>, to </a:t>
            </a:r>
            <a:r>
              <a:rPr lang="en-US" b="1">
                <a:sym typeface="+mn-ea"/>
              </a:rPr>
              <a:t>discover sequential patterns</a:t>
            </a:r>
            <a:r>
              <a:rPr lang="en-US">
                <a:sym typeface="+mn-ea"/>
              </a:rPr>
              <a:t>.</a:t>
            </a:r>
            <a:endParaRPr lang="en-US">
              <a:sym typeface="+mn-ea"/>
            </a:endParaRPr>
          </a:p>
          <a:p/>
          <a:p/>
          <a:p>
            <a:endParaRPr lang="en-US"/>
          </a:p>
        </p:txBody>
      </p:sp>
      <p:sp>
        <p:nvSpPr>
          <p:cNvPr id="31" name="Content Placeholder 30"/>
          <p:cNvSpPr>
            <a:spLocks noGrp="1"/>
          </p:cNvSpPr>
          <p:nvPr>
            <p:ph sz="half" idx="2"/>
          </p:nvPr>
        </p:nvSpPr>
        <p:spPr/>
        <p:txBody>
          <a:bodyPr>
            <a:normAutofit fontScale="90000"/>
          </a:bodyPr>
          <a:p>
            <a:r>
              <a:rPr>
                <a:sym typeface="+mn-ea"/>
              </a:rPr>
              <a:t>Given is a set of objects, with each object associated with its own timeline of events, find rules that </a:t>
            </a:r>
            <a:r>
              <a:rPr b="1">
                <a:sym typeface="+mn-ea"/>
              </a:rPr>
              <a:t>predict strong  sequential dependencies</a:t>
            </a:r>
            <a:r>
              <a:rPr>
                <a:sym typeface="+mn-ea"/>
              </a:rPr>
              <a:t> among different events.</a:t>
            </a:r>
            <a:endParaRPr>
              <a:sym typeface="+mn-ea"/>
            </a:endParaRPr>
          </a:p>
          <a:p>
            <a:r>
              <a:rPr>
                <a:sym typeface="+mn-ea"/>
              </a:rPr>
              <a:t>Rules are formed by first </a:t>
            </a:r>
            <a:r>
              <a:rPr b="1">
                <a:sym typeface="+mn-ea"/>
              </a:rPr>
              <a:t>discovering patterns</a:t>
            </a:r>
            <a:r>
              <a:rPr>
                <a:sym typeface="+mn-ea"/>
              </a:rPr>
              <a:t>. </a:t>
            </a:r>
            <a:endParaRPr>
              <a:sym typeface="+mn-ea"/>
            </a:endParaRPr>
          </a:p>
          <a:p>
            <a:r>
              <a:rPr>
                <a:sym typeface="+mn-ea"/>
              </a:rPr>
              <a:t>Event occurrences in the patterns are governed by </a:t>
            </a:r>
            <a:r>
              <a:rPr b="1">
                <a:sym typeface="+mn-ea"/>
              </a:rPr>
              <a:t>timing constraints</a:t>
            </a:r>
            <a:r>
              <a:rPr>
                <a:sym typeface="+mn-ea"/>
              </a:rPr>
              <a:t>.</a:t>
            </a:r>
            <a:endParaRPr>
              <a:sym typeface="+mn-ea"/>
            </a:endParaRPr>
          </a:p>
          <a:p>
            <a:endParaRPr lang="en-US"/>
          </a:p>
        </p:txBody>
      </p:sp>
      <p:sp>
        <p:nvSpPr>
          <p:cNvPr id="27" name="Slide Number Placeholder 26"/>
          <p:cNvSpPr>
            <a:spLocks noGrp="1"/>
          </p:cNvSpPr>
          <p:nvPr>
            <p:ph type="sldNum" sz="quarter" idx="12"/>
          </p:nvPr>
        </p:nvSpPr>
        <p:spPr/>
        <p:txBody>
          <a:bodyPr/>
          <a:p>
            <a:r>
              <a:t>*</a:t>
            </a:r>
          </a:p>
        </p:txBody>
      </p:sp>
      <p:sp>
        <p:nvSpPr>
          <p:cNvPr id="28" name="Footer Placeholder 27"/>
          <p:cNvSpPr>
            <a:spLocks noGrp="1"/>
          </p:cNvSpPr>
          <p:nvPr>
            <p:ph type="ftr" sz="quarter" idx="11"/>
          </p:nvPr>
        </p:nvSpPr>
        <p:spPr/>
        <p:txBody>
          <a:bodyPr/>
          <a:p>
            <a:r>
              <a:t>UECS3213 / UECS3453 Data Mining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r>
              <a:rPr lang="en-MY" altLang="en-US"/>
              <a:t>Sequential Pattern Discovery: Example</a:t>
            </a:r>
            <a:endParaRPr lang="en-MY" altLang="en-US"/>
          </a:p>
        </p:txBody>
      </p:sp>
      <p:sp>
        <p:nvSpPr>
          <p:cNvPr id="7" name="Content Placeholder 6"/>
          <p:cNvSpPr>
            <a:spLocks noGrp="1"/>
          </p:cNvSpPr>
          <p:nvPr>
            <p:ph sz="half" idx="1"/>
          </p:nvPr>
        </p:nvSpPr>
        <p:spPr/>
        <p:txBody>
          <a:bodyPr>
            <a:normAutofit/>
          </a:bodyPr>
          <a:p>
            <a:r>
              <a:rPr lang="en-US" sz="2200"/>
              <a:t>Consider the following sequence database, representing the purchases made by customers in a retail store.</a:t>
            </a:r>
            <a:endParaRPr lang="en-US" sz="2200"/>
          </a:p>
          <a:p>
            <a:r>
              <a:rPr lang="en-US" sz="2200">
                <a:sym typeface="+mn-ea"/>
              </a:rPr>
              <a:t>This database contains four sequences. </a:t>
            </a:r>
            <a:endParaRPr lang="en-US" sz="2200">
              <a:sym typeface="+mn-ea"/>
            </a:endParaRPr>
          </a:p>
          <a:p>
            <a:r>
              <a:rPr lang="en-US" sz="2200">
                <a:sym typeface="+mn-ea"/>
              </a:rPr>
              <a:t>Each sequence represents the items purchased by a customer at different times. </a:t>
            </a:r>
            <a:endParaRPr lang="en-US" sz="2200"/>
          </a:p>
          <a:p>
            <a:endParaRPr lang="en-US" sz="2200"/>
          </a:p>
        </p:txBody>
      </p:sp>
      <p:sp>
        <p:nvSpPr>
          <p:cNvPr id="2" name="Content Placeholder 1"/>
          <p:cNvSpPr>
            <a:spLocks noGrp="1"/>
          </p:cNvSpPr>
          <p:nvPr>
            <p:ph sz="half" idx="2"/>
          </p:nvPr>
        </p:nvSpPr>
        <p:spPr/>
        <p:txBody>
          <a:bodyPr>
            <a:normAutofit fontScale="70000"/>
          </a:bodyPr>
          <a:p>
            <a:r>
              <a:rPr lang="en-US"/>
              <a:t>A sequence is an ordered list of itemsets (sets of items bought together). For example, in this database, the first sequence (SID 1) indicates that a customer bought some items a and b together, then purchased an item c, then purchased items f and g together, then purchased an item g, and then finally purchased an item e.  </a:t>
            </a:r>
            <a:endParaRPr lang="en-US"/>
          </a:p>
          <a:p>
            <a:r>
              <a:rPr lang="en-MY" altLang="en-US"/>
              <a:t>S</a:t>
            </a:r>
            <a:r>
              <a:rPr lang="en-US"/>
              <a:t>equential pattern </a:t>
            </a:r>
            <a:r>
              <a:rPr lang="en-MY" altLang="en-US"/>
              <a:t>discovery </a:t>
            </a:r>
            <a:r>
              <a:rPr lang="en-US"/>
              <a:t>can be used to find the sequences of items frequently bought by customers. This can be useful to understand the behavior of customers to take marketing decisions.</a:t>
            </a:r>
            <a:endParaRPr lang="en-US"/>
          </a:p>
        </p:txBody>
      </p:sp>
      <p:sp>
        <p:nvSpPr>
          <p:cNvPr id="4" name="Slide Number Placeholder 3"/>
          <p:cNvSpPr>
            <a:spLocks noGrp="1"/>
          </p:cNvSpPr>
          <p:nvPr>
            <p:ph type="sldNum" sz="quarter" idx="12"/>
          </p:nvPr>
        </p:nvSpPr>
        <p:spPr/>
        <p:txBody>
          <a:bodyPr/>
          <a:p>
            <a:r>
              <a:t>*</a:t>
            </a:r>
          </a:p>
        </p:txBody>
      </p:sp>
      <p:sp>
        <p:nvSpPr>
          <p:cNvPr id="5" name="Footer Placeholder 4"/>
          <p:cNvSpPr>
            <a:spLocks noGrp="1"/>
          </p:cNvSpPr>
          <p:nvPr>
            <p:ph type="ftr" sz="quarter" idx="11"/>
          </p:nvPr>
        </p:nvSpPr>
        <p:spPr/>
        <p:txBody>
          <a:bodyPr/>
          <a:p>
            <a:r>
              <a:t>UECS3213 / UECS3453 Data Mining</a:t>
            </a:r>
          </a:p>
        </p:txBody>
      </p:sp>
      <p:pic>
        <p:nvPicPr>
          <p:cNvPr id="3" name="Picture 2" descr="seq2-1"/>
          <p:cNvPicPr>
            <a:picLocks noChangeAspect="1"/>
          </p:cNvPicPr>
          <p:nvPr/>
        </p:nvPicPr>
        <p:blipFill>
          <a:blip r:embed="rId1"/>
          <a:stretch>
            <a:fillRect/>
          </a:stretch>
        </p:blipFill>
        <p:spPr>
          <a:xfrm>
            <a:off x="1075055" y="4442460"/>
            <a:ext cx="4316095" cy="17348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Sequential Pattern Discovery: Example</a:t>
            </a:r>
            <a:endParaRPr lang="en-US"/>
          </a:p>
        </p:txBody>
      </p:sp>
      <p:sp>
        <p:nvSpPr>
          <p:cNvPr id="3" name="Content Placeholder 2"/>
          <p:cNvSpPr>
            <a:spLocks noGrp="1"/>
          </p:cNvSpPr>
          <p:nvPr>
            <p:ph sz="half" idx="1"/>
          </p:nvPr>
        </p:nvSpPr>
        <p:spPr>
          <a:xfrm>
            <a:off x="838200" y="1825625"/>
            <a:ext cx="8520430" cy="4351655"/>
          </a:xfrm>
        </p:spPr>
        <p:txBody>
          <a:bodyPr>
            <a:normAutofit fontScale="90000"/>
          </a:bodyPr>
          <a:p>
            <a:r>
              <a:rPr lang="en-US"/>
              <a:t>To do sequential pattern </a:t>
            </a:r>
            <a:r>
              <a:rPr lang="en-MY" altLang="en-US"/>
              <a:t>mining</a:t>
            </a:r>
            <a:r>
              <a:rPr lang="en-US"/>
              <a:t>, a user must provide a sequence database and specify the minimum support threshold</a:t>
            </a:r>
            <a:r>
              <a:rPr lang="en-MY" altLang="en-US"/>
              <a:t>: </a:t>
            </a:r>
            <a:r>
              <a:rPr lang="en-US"/>
              <a:t>a minimum number of sequences in which a pattern must appear to be considered </a:t>
            </a:r>
            <a:r>
              <a:rPr lang="en-US" i="1"/>
              <a:t>frequent</a:t>
            </a:r>
            <a:r>
              <a:rPr lang="en-US"/>
              <a:t>, and be shown to the user. </a:t>
            </a:r>
            <a:endParaRPr lang="en-US"/>
          </a:p>
          <a:p>
            <a:r>
              <a:rPr lang="en-US"/>
              <a:t>For example, if a user sets the </a:t>
            </a:r>
            <a:r>
              <a:rPr lang="en-US" i="1"/>
              <a:t>minimum support threshold</a:t>
            </a:r>
            <a:r>
              <a:rPr lang="en-US"/>
              <a:t> to 2 sequences, the task of sequential pattern mining consists of finding all subsequences appearing in at least 2 sequences of the input database.  In the example database, 29  subsequences met this requirement. </a:t>
            </a:r>
            <a:endParaRPr lang="en-US"/>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pic>
        <p:nvPicPr>
          <p:cNvPr id="7" name="Content Placeholder 6" descr="results"/>
          <p:cNvPicPr>
            <a:picLocks noChangeAspect="1"/>
          </p:cNvPicPr>
          <p:nvPr>
            <p:ph sz="half" idx="2"/>
          </p:nvPr>
        </p:nvPicPr>
        <p:blipFill>
          <a:blip r:embed="rId1"/>
          <a:stretch>
            <a:fillRect/>
          </a:stretch>
        </p:blipFill>
        <p:spPr>
          <a:xfrm>
            <a:off x="9618980" y="229870"/>
            <a:ext cx="1970405" cy="649160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ym typeface="+mn-ea"/>
              </a:rPr>
              <a:t>Sequential Pattern Discovery: </a:t>
            </a:r>
            <a:r>
              <a:rPr lang="en-US"/>
              <a:t>Applications</a:t>
            </a:r>
            <a:endParaRPr lang="en-US"/>
          </a:p>
        </p:txBody>
      </p:sp>
      <p:sp>
        <p:nvSpPr>
          <p:cNvPr id="7" name="Content Placeholder 6"/>
          <p:cNvSpPr>
            <a:spLocks noGrp="1"/>
          </p:cNvSpPr>
          <p:nvPr>
            <p:ph idx="1"/>
          </p:nvPr>
        </p:nvSpPr>
        <p:spPr/>
        <p:txBody>
          <a:bodyPr/>
          <a:p>
            <a:r>
              <a:rPr lang="en-US"/>
              <a:t>Customer shopping sequences:</a:t>
            </a:r>
            <a:endParaRPr lang="en-US"/>
          </a:p>
          <a:p>
            <a:pPr lvl="1"/>
            <a:r>
              <a:rPr lang="en-US"/>
              <a:t>First buy computer, then CD-ROM, and then digital camera, within 3 months.</a:t>
            </a:r>
            <a:endParaRPr lang="en-US"/>
          </a:p>
          <a:p>
            <a:pPr lvl="0"/>
            <a:r>
              <a:rPr lang="en-US"/>
              <a:t>Medical treatments, natural disasters (e.g., earthquakes), science &amp; eng. processes, stocks and markets, etc.</a:t>
            </a:r>
            <a:endParaRPr lang="en-US"/>
          </a:p>
          <a:p>
            <a:pPr lvl="0"/>
            <a:r>
              <a:rPr lang="en-US"/>
              <a:t>Telephone calling patterns, Weblog click streams </a:t>
            </a:r>
            <a:r>
              <a:rPr lang="en-MY" altLang="en-US"/>
              <a:t>analysis</a:t>
            </a:r>
            <a:endParaRPr lang="en-US"/>
          </a:p>
          <a:p>
            <a:pPr lvl="0"/>
            <a:r>
              <a:rPr lang="en-MY" altLang="en-US"/>
              <a:t>B</a:t>
            </a:r>
            <a:r>
              <a:rPr lang="en-US"/>
              <a:t>ioinformatics</a:t>
            </a:r>
            <a:r>
              <a:rPr lang="en-MY" altLang="en-US"/>
              <a:t>: </a:t>
            </a:r>
            <a:r>
              <a:rPr lang="en-US"/>
              <a:t>DNA sequences and gene structures</a:t>
            </a:r>
            <a:endParaRPr lang="en-US"/>
          </a:p>
        </p:txBody>
      </p:sp>
      <p:sp>
        <p:nvSpPr>
          <p:cNvPr id="5" name="Footer Placeholder 4"/>
          <p:cNvSpPr>
            <a:spLocks noGrp="1"/>
          </p:cNvSpPr>
          <p:nvPr>
            <p:ph type="ftr" sz="quarter" idx="11"/>
          </p:nvPr>
        </p:nvSpPr>
        <p:spPr/>
        <p:txBody>
          <a:bodyPr/>
          <a:p>
            <a:r>
              <a:rPr lang="en-US" dirty="0" smtClean="0">
                <a:sym typeface="+mn-ea"/>
              </a:rPr>
              <a:t>UECS3213 / UECS3453 Data Mining</a:t>
            </a:r>
            <a:endParaRPr lang="en-US"/>
          </a:p>
        </p:txBody>
      </p:sp>
      <p:sp>
        <p:nvSpPr>
          <p:cNvPr id="6" name="Slide Number Placeholder 5"/>
          <p:cNvSpPr>
            <a:spLocks noGrp="1"/>
          </p:cNvSpPr>
          <p:nvPr>
            <p:ph type="sldNum" sz="quarter" idx="12"/>
          </p:nvPr>
        </p:nvSpPr>
        <p:spPr/>
        <p:txBody>
          <a:bodyPr/>
          <a:p>
            <a:fld id="{E8366257-D7B9-47E0-9D98-9493A294C6AB}"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a:normAutofit fontScale="90000"/>
          </a:bodyPr>
          <a:lstStyle/>
          <a:p>
            <a:r>
              <a:rPr lang="en-MY"/>
              <a:t>Deviation / Anomaly Detection</a:t>
            </a:r>
            <a:endParaRPr lang="en-MY"/>
          </a:p>
        </p:txBody>
      </p:sp>
      <p:sp>
        <p:nvSpPr>
          <p:cNvPr id="7" name="Content Placeholder 6"/>
          <p:cNvSpPr>
            <a:spLocks noGrp="1"/>
          </p:cNvSpPr>
          <p:nvPr>
            <p:ph idx="1"/>
          </p:nvPr>
        </p:nvSpPr>
        <p:spPr/>
        <p:txBody>
          <a:bodyPr/>
          <a:p>
            <a:r>
              <a:t>Detect significant deviations from normal  behavior</a:t>
            </a:r>
          </a:p>
          <a:p/>
          <a:p>
            <a:r>
              <a:t>Applications:</a:t>
            </a:r>
          </a:p>
          <a:p>
            <a:pPr lvl="1"/>
            <a:r>
              <a:t>Credit Card Fraud Detection</a:t>
            </a:r>
          </a:p>
          <a:p>
            <a:pPr lvl="1"/>
            <a:r>
              <a:t>Network Intrusion Detection </a:t>
            </a:r>
            <a:r>
              <a:rPr lang="en-MY"/>
              <a:t>(security)</a:t>
            </a:r>
            <a:endParaRPr lang="en-MY"/>
          </a:p>
          <a:p>
            <a:endParaRPr lang="en-US"/>
          </a:p>
        </p:txBody>
      </p:sp>
      <p:sp>
        <p:nvSpPr>
          <p:cNvPr id="5" name="Slide Number Placeholder 4"/>
          <p:cNvSpPr>
            <a:spLocks noGrp="1"/>
          </p:cNvSpPr>
          <p:nvPr>
            <p:ph type="sldNum" sz="quarter" idx="12"/>
          </p:nvPr>
        </p:nvSpPr>
        <p:spPr/>
        <p:txBody>
          <a:bodyPr/>
          <a:p>
            <a:r>
              <a:t>*</a:t>
            </a:r>
          </a:p>
        </p:txBody>
      </p:sp>
      <p:sp>
        <p:nvSpPr>
          <p:cNvPr id="6" name="Footer Placeholder 5"/>
          <p:cNvSpPr>
            <a:spLocks noGrp="1"/>
          </p:cNvSpPr>
          <p:nvPr>
            <p:ph type="ftr" sz="quarter" idx="11"/>
          </p:nvPr>
        </p:nvSpPr>
        <p:spPr/>
        <p:txBody>
          <a:bodyPr/>
          <a:p>
            <a:r>
              <a:t>UECS3213 / UECS3453 Data Mining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MY" altLang="en-US"/>
              <a:t>Challenges of Data Mining</a:t>
            </a:r>
            <a:endParaRPr lang="en-MY" altLang="en-US"/>
          </a:p>
        </p:txBody>
      </p:sp>
      <p:sp>
        <p:nvSpPr>
          <p:cNvPr id="7" name="Content Placeholder 6"/>
          <p:cNvSpPr>
            <a:spLocks noGrp="1"/>
          </p:cNvSpPr>
          <p:nvPr>
            <p:ph sz="half" idx="1"/>
          </p:nvPr>
        </p:nvSpPr>
        <p:spPr/>
        <p:txBody>
          <a:bodyPr>
            <a:normAutofit/>
          </a:bodyPr>
          <a:p>
            <a:r>
              <a:rPr lang="en-MY"/>
              <a:t>4Vs</a:t>
            </a:r>
            <a:endParaRPr lang="en-MY"/>
          </a:p>
          <a:p>
            <a:pPr lvl="1"/>
            <a:r>
              <a:rPr b="1"/>
              <a:t>Volume </a:t>
            </a:r>
            <a:r>
              <a:t>– Scale of </a:t>
            </a:r>
            <a:r>
              <a:rPr lang="en-MY"/>
              <a:t>d</a:t>
            </a:r>
            <a:r>
              <a:t>ata</a:t>
            </a:r>
          </a:p>
          <a:p>
            <a:pPr lvl="1"/>
            <a:r>
              <a:rPr b="1"/>
              <a:t>Velocity </a:t>
            </a:r>
            <a:r>
              <a:t>– Analysis of </a:t>
            </a:r>
            <a:r>
              <a:rPr lang="en-MY"/>
              <a:t>s</a:t>
            </a:r>
            <a:r>
              <a:t>treaming </a:t>
            </a:r>
            <a:r>
              <a:rPr lang="en-MY"/>
              <a:t>d</a:t>
            </a:r>
            <a:r>
              <a:t>ata</a:t>
            </a:r>
          </a:p>
          <a:p>
            <a:pPr lvl="1"/>
            <a:r>
              <a:rPr b="1"/>
              <a:t>Variety </a:t>
            </a:r>
            <a:r>
              <a:t>– Different </a:t>
            </a:r>
            <a:r>
              <a:rPr lang="en-MY"/>
              <a:t>f</a:t>
            </a:r>
            <a:r>
              <a:t>orm</a:t>
            </a:r>
            <a:r>
              <a:rPr lang="en-MY"/>
              <a:t>s</a:t>
            </a:r>
            <a:r>
              <a:t> of </a:t>
            </a:r>
            <a:r>
              <a:rPr lang="en-MY"/>
              <a:t>d</a:t>
            </a:r>
            <a:r>
              <a:t>ata</a:t>
            </a:r>
          </a:p>
          <a:p>
            <a:pPr lvl="1"/>
            <a:r>
              <a:rPr b="1"/>
              <a:t>Veracity </a:t>
            </a:r>
            <a:r>
              <a:t>– Uncertainty of </a:t>
            </a:r>
            <a:r>
              <a:rPr lang="en-MY"/>
              <a:t>d</a:t>
            </a:r>
            <a:r>
              <a:t>ata</a:t>
            </a:r>
          </a:p>
          <a:p/>
          <a:p>
            <a:endParaRPr lang="en-US"/>
          </a:p>
        </p:txBody>
      </p:sp>
      <p:sp>
        <p:nvSpPr>
          <p:cNvPr id="8" name="Content Placeholder 7"/>
          <p:cNvSpPr>
            <a:spLocks noGrp="1"/>
          </p:cNvSpPr>
          <p:nvPr>
            <p:ph sz="half" idx="2"/>
          </p:nvPr>
        </p:nvSpPr>
        <p:spPr/>
        <p:txBody>
          <a:bodyPr>
            <a:normAutofit lnSpcReduction="10000"/>
          </a:bodyPr>
          <a:p>
            <a:r>
              <a:rPr lang="en-US"/>
              <a:t>Scalability</a:t>
            </a:r>
            <a:endParaRPr lang="en-US"/>
          </a:p>
          <a:p>
            <a:r>
              <a:rPr lang="en-US"/>
              <a:t>Dimensionality </a:t>
            </a:r>
            <a:r>
              <a:rPr lang="en-MY" altLang="en-US"/>
              <a:t>(# of features)</a:t>
            </a:r>
            <a:endParaRPr lang="en-US"/>
          </a:p>
          <a:p>
            <a:r>
              <a:rPr lang="en-US"/>
              <a:t>Complex and </a:t>
            </a:r>
            <a:r>
              <a:rPr lang="en-MY" altLang="en-US"/>
              <a:t>h</a:t>
            </a:r>
            <a:r>
              <a:rPr lang="en-US"/>
              <a:t>eterogeneous Data</a:t>
            </a:r>
            <a:endParaRPr lang="en-US"/>
          </a:p>
          <a:p>
            <a:r>
              <a:rPr lang="en-US"/>
              <a:t>Data </a:t>
            </a:r>
            <a:r>
              <a:rPr lang="en-MY" altLang="en-US"/>
              <a:t>q</a:t>
            </a:r>
            <a:r>
              <a:rPr lang="en-US"/>
              <a:t>uality</a:t>
            </a:r>
            <a:endParaRPr lang="en-US"/>
          </a:p>
          <a:p>
            <a:r>
              <a:rPr lang="en-US"/>
              <a:t>Data </a:t>
            </a:r>
            <a:r>
              <a:rPr lang="en-MY" altLang="en-US"/>
              <a:t>w</a:t>
            </a:r>
            <a:r>
              <a:rPr lang="en-US"/>
              <a:t>wnership and </a:t>
            </a:r>
            <a:r>
              <a:rPr lang="en-MY" altLang="en-US"/>
              <a:t>d</a:t>
            </a:r>
            <a:r>
              <a:rPr lang="en-US"/>
              <a:t>istribution</a:t>
            </a:r>
            <a:endParaRPr lang="en-US"/>
          </a:p>
          <a:p>
            <a:r>
              <a:rPr lang="en-US"/>
              <a:t>Privacy </a:t>
            </a:r>
            <a:r>
              <a:rPr lang="en-MY" altLang="en-US"/>
              <a:t>p</a:t>
            </a:r>
            <a:r>
              <a:rPr lang="en-US"/>
              <a:t>reservation</a:t>
            </a:r>
            <a:endParaRPr lang="en-US"/>
          </a:p>
          <a:p>
            <a:r>
              <a:rPr lang="en-US"/>
              <a:t>Streaming </a:t>
            </a:r>
            <a:r>
              <a:rPr lang="en-MY" altLang="en-US"/>
              <a:t>d</a:t>
            </a:r>
            <a:r>
              <a:rPr lang="en-US"/>
              <a:t>ata </a:t>
            </a:r>
            <a:r>
              <a:rPr lang="en-MY" altLang="en-US"/>
              <a:t>(volume &amp; velocity)</a:t>
            </a:r>
            <a:endParaRPr lang="en-MY" altLang="en-US"/>
          </a:p>
        </p:txBody>
      </p:sp>
      <p:sp>
        <p:nvSpPr>
          <p:cNvPr id="4" name="Footer Placeholder 3"/>
          <p:cNvSpPr>
            <a:spLocks noGrp="1"/>
          </p:cNvSpPr>
          <p:nvPr>
            <p:ph type="ftr" sz="quarter" idx="11"/>
          </p:nvPr>
        </p:nvSpPr>
        <p:spPr/>
        <p:txBody>
          <a:bodyPr/>
          <a:p>
            <a:r>
              <a:t>UECS3213 / UECS3453 Data Mining</a:t>
            </a:r>
          </a:p>
        </p:txBody>
      </p:sp>
      <p:sp>
        <p:nvSpPr>
          <p:cNvPr id="5" name="Slide Number Placeholder 4"/>
          <p:cNvSpPr>
            <a:spLocks noGrp="1"/>
          </p:cNvSpPr>
          <p:nvPr>
            <p:ph type="sldNum" sz="quarter" idx="12"/>
          </p:nvPr>
        </p:nvSpPr>
        <p:spPr/>
        <p:txBody>
          <a:bodyPr/>
          <a:p>
            <a: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p>
            <a:r>
              <a:rPr lang="en-MY" altLang="en-US"/>
              <a:t>Example Problems and Applications of Data Mining (1)</a:t>
            </a:r>
            <a:endParaRPr lang="en-MY" altLang="en-US"/>
          </a:p>
        </p:txBody>
      </p:sp>
      <p:sp>
        <p:nvSpPr>
          <p:cNvPr id="7" name="Content Placeholder 6"/>
          <p:cNvSpPr>
            <a:spLocks noGrp="1"/>
          </p:cNvSpPr>
          <p:nvPr>
            <p:ph idx="1"/>
          </p:nvPr>
        </p:nvSpPr>
        <p:spPr/>
        <p:txBody>
          <a:bodyPr>
            <a:normAutofit lnSpcReduction="10000"/>
          </a:bodyPr>
          <a:p>
            <a:r>
              <a:rPr lang="en-US"/>
              <a:t>Handwritten address recognition</a:t>
            </a:r>
            <a:endParaRPr lang="en-US"/>
          </a:p>
          <a:p>
            <a:r>
              <a:rPr lang="en-US"/>
              <a:t>Video searching and indexing</a:t>
            </a:r>
            <a:endParaRPr lang="en-US"/>
          </a:p>
          <a:p>
            <a:r>
              <a:rPr lang="en-US"/>
              <a:t>Fraud detection </a:t>
            </a:r>
            <a:r>
              <a:rPr lang="en-MY" altLang="en-US"/>
              <a:t>(</a:t>
            </a:r>
            <a:r>
              <a:rPr lang="en-US">
                <a:sym typeface="+mn-ea"/>
              </a:rPr>
              <a:t>money laundering </a:t>
            </a:r>
            <a:r>
              <a:rPr lang="en-MY" altLang="en-US">
                <a:sym typeface="+mn-ea"/>
              </a:rPr>
              <a:t>&amp;</a:t>
            </a:r>
            <a:r>
              <a:rPr lang="en-US">
                <a:sym typeface="+mn-ea"/>
              </a:rPr>
              <a:t> other financial crimes</a:t>
            </a:r>
            <a:r>
              <a:rPr lang="en-MY" altLang="en-US">
                <a:sym typeface="+mn-ea"/>
              </a:rPr>
              <a:t>)</a:t>
            </a:r>
            <a:endParaRPr lang="en-US"/>
          </a:p>
          <a:p>
            <a:r>
              <a:rPr lang="en-US"/>
              <a:t>Weather prediction</a:t>
            </a:r>
            <a:endParaRPr lang="en-US"/>
          </a:p>
          <a:p>
            <a:r>
              <a:rPr lang="en-US"/>
              <a:t>Facial recognition</a:t>
            </a:r>
            <a:endParaRPr lang="en-US"/>
          </a:p>
          <a:p>
            <a:r>
              <a:rPr lang="en-US">
                <a:sym typeface="+mn-ea"/>
              </a:rPr>
              <a:t>Financial Data Analysis </a:t>
            </a:r>
            <a:r>
              <a:rPr lang="en-MY" altLang="en-US">
                <a:sym typeface="+mn-ea"/>
              </a:rPr>
              <a:t>(Loan payment prediction and customer credit policy analysis)</a:t>
            </a:r>
            <a:endParaRPr lang="en-MY" altLang="en-US">
              <a:sym typeface="+mn-ea"/>
            </a:endParaRPr>
          </a:p>
          <a:p>
            <a:endParaRPr lang="en-US"/>
          </a:p>
        </p:txBody>
      </p:sp>
      <p:sp>
        <p:nvSpPr>
          <p:cNvPr id="4" name="Slide Number Placeholder 3"/>
          <p:cNvSpPr>
            <a:spLocks noGrp="1"/>
          </p:cNvSpPr>
          <p:nvPr>
            <p:ph type="sldNum" sz="quarter" idx="12"/>
          </p:nvPr>
        </p:nvSpPr>
        <p:spPr/>
        <p:txBody>
          <a:bodyPr/>
          <a:p>
            <a:r>
              <a:t>*</a:t>
            </a:r>
          </a:p>
        </p:txBody>
      </p:sp>
      <p:sp>
        <p:nvSpPr>
          <p:cNvPr id="5" name="Footer Placeholder 4"/>
          <p:cNvSpPr>
            <a:spLocks noGrp="1"/>
          </p:cNvSpPr>
          <p:nvPr>
            <p:ph type="ftr" sz="quarter" idx="11"/>
          </p:nvPr>
        </p:nvSpPr>
        <p:spPr/>
        <p:txBody>
          <a:bodyPr/>
          <a:p>
            <a:r>
              <a:t>UECS3213 / UECS3453 Data Mining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p>
            <a:r>
              <a:rPr lang="en-MY" altLang="en-US">
                <a:sym typeface="+mn-ea"/>
              </a:rPr>
              <a:t>Example Problems and Applications of Data Mining (2)</a:t>
            </a:r>
            <a:endParaRPr lang="en-MY" altLang="en-US"/>
          </a:p>
        </p:txBody>
      </p:sp>
      <p:sp>
        <p:nvSpPr>
          <p:cNvPr id="2" name="Content Placeholder 1"/>
          <p:cNvSpPr>
            <a:spLocks noGrp="1"/>
          </p:cNvSpPr>
          <p:nvPr>
            <p:ph idx="1"/>
          </p:nvPr>
        </p:nvSpPr>
        <p:spPr/>
        <p:txBody>
          <a:bodyPr/>
          <a:p>
            <a:r>
              <a:rPr lang="en-US">
                <a:sym typeface="+mn-ea"/>
              </a:rPr>
              <a:t>Retail Industry </a:t>
            </a:r>
            <a:r>
              <a:rPr lang="en-MY" altLang="en-US">
                <a:sym typeface="+mn-ea"/>
              </a:rPr>
              <a:t>(</a:t>
            </a:r>
            <a:r>
              <a:rPr lang="en-US">
                <a:sym typeface="+mn-ea"/>
              </a:rPr>
              <a:t>targeted marketing</a:t>
            </a:r>
            <a:r>
              <a:rPr lang="en-MY" altLang="en-US">
                <a:sym typeface="+mn-ea"/>
              </a:rPr>
              <a:t>, p</a:t>
            </a:r>
            <a:r>
              <a:rPr lang="en-US">
                <a:sym typeface="+mn-ea"/>
              </a:rPr>
              <a:t>roduct recommendation</a:t>
            </a:r>
            <a:r>
              <a:rPr lang="en-MY" altLang="en-US">
                <a:sym typeface="+mn-ea"/>
              </a:rPr>
              <a:t>)</a:t>
            </a:r>
            <a:endParaRPr lang="en-US"/>
          </a:p>
          <a:p>
            <a:r>
              <a:rPr lang="en-US">
                <a:sym typeface="+mn-ea"/>
              </a:rPr>
              <a:t>Telecommunication Industry </a:t>
            </a:r>
            <a:r>
              <a:rPr lang="en-MY" altLang="en-US">
                <a:sym typeface="+mn-ea"/>
              </a:rPr>
              <a:t>(fraudulent pattern analysis)</a:t>
            </a:r>
            <a:endParaRPr lang="en-US"/>
          </a:p>
          <a:p>
            <a:r>
              <a:rPr lang="en-US">
                <a:sym typeface="+mn-ea"/>
              </a:rPr>
              <a:t>Bioinformatics </a:t>
            </a:r>
            <a:r>
              <a:rPr lang="en-MY" altLang="en-US">
                <a:sym typeface="+mn-ea"/>
              </a:rPr>
              <a:t>(analysis of genetic networks and protein)</a:t>
            </a:r>
            <a:endParaRPr lang="en-MY" altLang="en-US">
              <a:sym typeface="+mn-ea"/>
            </a:endParaRPr>
          </a:p>
          <a:p>
            <a:r>
              <a:rPr lang="en-US">
                <a:sym typeface="+mn-ea"/>
              </a:rPr>
              <a:t>Intrusion Detection</a:t>
            </a:r>
            <a:endParaRPr lang="en-US"/>
          </a:p>
          <a:p>
            <a:r>
              <a:rPr lang="en-US">
                <a:sym typeface="+mn-ea"/>
              </a:rPr>
              <a:t>Other Scientific Applications</a:t>
            </a:r>
            <a:endParaRPr lang="en-US"/>
          </a:p>
          <a:p>
            <a:endParaRPr lang="en-US"/>
          </a:p>
        </p:txBody>
      </p:sp>
      <p:sp>
        <p:nvSpPr>
          <p:cNvPr id="4" name="Slide Number Placeholder 3"/>
          <p:cNvSpPr>
            <a:spLocks noGrp="1"/>
          </p:cNvSpPr>
          <p:nvPr>
            <p:ph type="sldNum" sz="quarter" idx="12"/>
          </p:nvPr>
        </p:nvSpPr>
        <p:spPr/>
        <p:txBody>
          <a:bodyPr/>
          <a:p>
            <a:r>
              <a:t>*</a:t>
            </a:r>
          </a:p>
        </p:txBody>
      </p:sp>
      <p:sp>
        <p:nvSpPr>
          <p:cNvPr id="5" name="Footer Placeholder 4"/>
          <p:cNvSpPr>
            <a:spLocks noGrp="1"/>
          </p:cNvSpPr>
          <p:nvPr>
            <p:ph type="ftr" sz="quarter" idx="11"/>
          </p:nvPr>
        </p:nvSpPr>
        <p:spPr/>
        <p:txBody>
          <a:bodyPr/>
          <a:p>
            <a:r>
              <a:t>UECS3213 / UECS3453 Data Mining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t>Main </a:t>
            </a:r>
            <a:r>
              <a:rPr lang="en-US"/>
              <a:t>References</a:t>
            </a:r>
            <a:endParaRPr lang="en-US" dirty="0"/>
          </a:p>
        </p:txBody>
      </p:sp>
      <p:sp>
        <p:nvSpPr>
          <p:cNvPr id="3" name="Content Placeholder 2"/>
          <p:cNvSpPr>
            <a:spLocks noGrp="1"/>
          </p:cNvSpPr>
          <p:nvPr>
            <p:ph idx="1"/>
          </p:nvPr>
        </p:nvSpPr>
        <p:spPr/>
        <p:txBody>
          <a:bodyPr>
            <a:normAutofit fontScale="90000"/>
          </a:bodyPr>
          <a:lstStyle/>
          <a:p>
            <a:r>
              <a:rPr lang="en-MY" altLang="en-US"/>
              <a:t>Harrington, P (2012). Machine  Learning in Action. Manning  Publications.</a:t>
            </a:r>
            <a:endParaRPr lang="en-MY" altLang="en-US"/>
          </a:p>
          <a:p>
            <a:r>
              <a:rPr lang="en-MY" altLang="en-US"/>
              <a:t>Richert, W. and Coelho, L.P. (2013).  Building Machine Learning Systems  with Python. Packt Publishing.</a:t>
            </a:r>
            <a:endParaRPr lang="en-MY" altLang="en-US"/>
          </a:p>
          <a:p>
            <a:pPr lvl="0"/>
            <a:r>
              <a:rPr lang="en-MY" altLang="en-US"/>
              <a:t>Witten, I.H, Franck, E, and Hall, M. A.  (2011). Data Mining: Practical Machine  Learning Tools and Techniques. (3rd  ed.). Morgan Kaufmann.		</a:t>
            </a:r>
            <a:endParaRPr lang="en-MY" altLang="en-US"/>
          </a:p>
          <a:p>
            <a:pPr lvl="0"/>
            <a:r>
              <a:rPr lang="en-MY" altLang="en-US"/>
              <a:t>Pang-Ning Tan, Michael Steinbach, Anuj Karpatne, Vipin Kumar (2018). Introduction to Data Mining (2nd Edition), Pearson																															</a:t>
            </a:r>
            <a:endParaRPr lang="en-MY" altLang="en-US"/>
          </a:p>
        </p:txBody>
      </p:sp>
      <p:sp>
        <p:nvSpPr>
          <p:cNvPr id="4" name="Slide Number Placeholder 3"/>
          <p:cNvSpPr>
            <a:spLocks noGrp="1"/>
          </p:cNvSpPr>
          <p:nvPr>
            <p:ph type="sldNum" sz="quarter" idx="12"/>
          </p:nvPr>
        </p:nvSpPr>
        <p:spPr/>
        <p:txBody>
          <a:bodyPr/>
          <a:lstStyle/>
          <a:p>
            <a:r>
              <a:rPr lang="en-US"/>
              <a:t>*</a:t>
            </a:r>
            <a:endParaRPr lang="en-US" dirty="0"/>
          </a:p>
        </p:txBody>
      </p:sp>
      <p:sp>
        <p:nvSpPr>
          <p:cNvPr id="5" name="Footer Placeholder 4"/>
          <p:cNvSpPr>
            <a:spLocks noGrp="1"/>
          </p:cNvSpPr>
          <p:nvPr>
            <p:ph type="ftr" sz="quarter" idx="11"/>
          </p:nvPr>
        </p:nvSpPr>
        <p:spPr/>
        <p:txBody>
          <a:bodyPr/>
          <a:p>
            <a:r>
              <a:rPr lang="en-US"/>
              <a:t>UECS3213 / UECS3453 Data Mining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t>Other References</a:t>
            </a:r>
            <a:endParaRPr lang="en-MY" altLang="en-US"/>
          </a:p>
        </p:txBody>
      </p:sp>
      <p:sp>
        <p:nvSpPr>
          <p:cNvPr id="3" name="Content Placeholder 2"/>
          <p:cNvSpPr>
            <a:spLocks noGrp="1"/>
          </p:cNvSpPr>
          <p:nvPr>
            <p:ph idx="1"/>
          </p:nvPr>
        </p:nvSpPr>
        <p:spPr/>
        <p:txBody>
          <a:bodyPr>
            <a:normAutofit lnSpcReduction="10000"/>
          </a:bodyPr>
          <a:p>
            <a:r>
              <a:rPr lang="en-US"/>
              <a:t>J. Grus (2015). Data Science from Scratch: First Principles with Python. O'Reilly Media.</a:t>
            </a:r>
            <a:endParaRPr lang="en-US"/>
          </a:p>
          <a:p>
            <a:r>
              <a:rPr lang="en-US"/>
              <a:t>C. C. Aggarwal. (2015). Data Mining: The Textbook. Springer</a:t>
            </a:r>
            <a:endParaRPr lang="en-US"/>
          </a:p>
          <a:p>
            <a:r>
              <a:rPr lang="en-US"/>
              <a:t>Richert, W. and Coelho, L.P. (2013). Building Machine Learning Systems with Python. Packt Publishing.</a:t>
            </a:r>
            <a:endParaRPr lang="en-US"/>
          </a:p>
          <a:p>
            <a:r>
              <a:rPr lang="en-US"/>
              <a:t>Russel M.A. (2013). Mining the Social Web: Data Mining Facebook, Twitter, LinkedIn, Google+, GitHub, and More. (2nd Ed). O’Reilly Media.</a:t>
            </a:r>
            <a:endParaRPr lang="en-US"/>
          </a:p>
        </p:txBody>
      </p:sp>
      <p:sp>
        <p:nvSpPr>
          <p:cNvPr id="4" name="Footer Placeholder 3"/>
          <p:cNvSpPr>
            <a:spLocks noGrp="1"/>
          </p:cNvSpPr>
          <p:nvPr>
            <p:ph type="ftr" sz="quarter" idx="11"/>
          </p:nvPr>
        </p:nvSpPr>
        <p:spPr/>
        <p:txBody>
          <a:bodyPr/>
          <a:p>
            <a:r>
              <a:rPr lang="en-US"/>
              <a:t>UECS3213 / UECS3453 Data Mining</a:t>
            </a:r>
            <a:endParaRPr lang="en-US"/>
          </a:p>
        </p:txBody>
      </p:sp>
      <p:sp>
        <p:nvSpPr>
          <p:cNvPr id="5" name="Slide Number Placeholder 4"/>
          <p:cNvSpPr>
            <a:spLocks noGrp="1"/>
          </p:cNvSpPr>
          <p:nvPr>
            <p:ph type="sldNum" sz="quarter" idx="12"/>
          </p:nvPr>
        </p:nvSpPr>
        <p:spPr/>
        <p:txBody>
          <a:bodyPr/>
          <a:p>
            <a:r>
              <a:rPr lang="en-US"/>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MY" altLang="en-US"/>
              <a:t>LinkedIn: </a:t>
            </a:r>
            <a:r>
              <a:rPr lang="en-US"/>
              <a:t>The Most In-Demand Hard of 2018</a:t>
            </a:r>
            <a:endParaRPr lang="en-US"/>
          </a:p>
        </p:txBody>
      </p:sp>
      <p:sp>
        <p:nvSpPr>
          <p:cNvPr id="4" name="Footer Placeholder 3"/>
          <p:cNvSpPr>
            <a:spLocks noGrp="1"/>
          </p:cNvSpPr>
          <p:nvPr>
            <p:ph type="ftr" sz="quarter" idx="11"/>
          </p:nvPr>
        </p:nvSpPr>
        <p:spPr/>
        <p:txBody>
          <a:bodyPr/>
          <a:p>
            <a:r>
              <a:rPr lang="en-US" dirty="0" smtClean="0">
                <a:sym typeface="+mn-ea"/>
              </a:rPr>
              <a:t>UECS3213 / UECS3453 Data Mining</a:t>
            </a:r>
            <a:endParaRPr lang="en-US" dirty="0"/>
          </a:p>
        </p:txBody>
      </p:sp>
      <p:sp>
        <p:nvSpPr>
          <p:cNvPr id="5" name="Slide Number Placeholder 4"/>
          <p:cNvSpPr>
            <a:spLocks noGrp="1"/>
          </p:cNvSpPr>
          <p:nvPr>
            <p:ph type="sldNum" sz="quarter" idx="12"/>
          </p:nvPr>
        </p:nvSpPr>
        <p:spPr/>
        <p:txBody>
          <a:bodyPr/>
          <a:p>
            <a:fld id="{E8366257-D7B9-47E0-9D98-9493A294C6AB}" type="slidenum">
              <a:rPr lang="en-US" smtClean="0"/>
            </a:fld>
            <a:endParaRPr lang="en-US" dirty="0"/>
          </a:p>
        </p:txBody>
      </p:sp>
      <p:graphicFrame>
        <p:nvGraphicFramePr>
          <p:cNvPr id="6" name="Content Placeholder 5"/>
          <p:cNvGraphicFramePr>
            <a:graphicFrameLocks noChangeAspect="1"/>
          </p:cNvGraphicFramePr>
          <p:nvPr>
            <p:ph idx="1"/>
          </p:nvPr>
        </p:nvGraphicFramePr>
        <p:xfrm>
          <a:off x="3651885" y="1480820"/>
          <a:ext cx="4645025" cy="4613275"/>
        </p:xfrm>
        <a:graphic>
          <a:graphicData uri="http://schemas.openxmlformats.org/presentationml/2006/ole">
            <mc:AlternateContent xmlns:mc="http://schemas.openxmlformats.org/markup-compatibility/2006">
              <mc:Choice xmlns:v="urn:schemas-microsoft-com:vml" Requires="v">
                <p:oleObj spid="_x0000_s7" name="" r:id="rId1" imgW="4162425" imgH="4133850" progId="Paint.Picture">
                  <p:embed/>
                </p:oleObj>
              </mc:Choice>
              <mc:Fallback>
                <p:oleObj name="" r:id="rId1" imgW="4162425" imgH="4133850" progId="Paint.Picture">
                  <p:embed/>
                  <p:pic>
                    <p:nvPicPr>
                      <p:cNvPr id="0" name="Picture 6"/>
                      <p:cNvPicPr/>
                      <p:nvPr/>
                    </p:nvPicPr>
                    <p:blipFill>
                      <a:blip r:embed="rId2"/>
                      <a:stretch>
                        <a:fillRect/>
                      </a:stretch>
                    </p:blipFill>
                    <p:spPr>
                      <a:xfrm>
                        <a:off x="3651885" y="1480820"/>
                        <a:ext cx="4645025" cy="4613275"/>
                      </a:xfrm>
                      <a:prstGeom prst="rect">
                        <a:avLst/>
                      </a:prstGeom>
                    </p:spPr>
                  </p:pic>
                </p:oleObj>
              </mc:Fallback>
            </mc:AlternateContent>
          </a:graphicData>
        </a:graphic>
      </p:graphicFrame>
      <p:cxnSp>
        <p:nvCxnSpPr>
          <p:cNvPr id="8" name="Straight Arrow Connector 7"/>
          <p:cNvCxnSpPr/>
          <p:nvPr/>
        </p:nvCxnSpPr>
        <p:spPr>
          <a:xfrm>
            <a:off x="3217545" y="2582545"/>
            <a:ext cx="725170" cy="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3217545" y="4628515"/>
            <a:ext cx="725170" cy="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r>
              <a:rPr lang="en-MY" altLang="en-US"/>
              <a:t>LinkedIn: The 25 Hottest Skills 2014 </a:t>
            </a:r>
            <a:endParaRPr lang="en-MY" altLang="en-US"/>
          </a:p>
        </p:txBody>
      </p:sp>
      <p:sp>
        <p:nvSpPr>
          <p:cNvPr id="11" name="Content Placeholder 10"/>
          <p:cNvSpPr>
            <a:spLocks noGrp="1"/>
          </p:cNvSpPr>
          <p:nvPr>
            <p:ph idx="1"/>
          </p:nvPr>
        </p:nvSpPr>
        <p:spPr/>
        <p:txBody>
          <a:bodyPr/>
          <a:p>
            <a:endParaRPr lang="en-US"/>
          </a:p>
        </p:txBody>
      </p:sp>
      <p:graphicFrame>
        <p:nvGraphicFramePr>
          <p:cNvPr id="7" name="object 7"/>
          <p:cNvGraphicFramePr>
            <a:graphicFrameLocks noGrp="1"/>
          </p:cNvGraphicFramePr>
          <p:nvPr/>
        </p:nvGraphicFramePr>
        <p:xfrm>
          <a:off x="838200" y="1282700"/>
          <a:ext cx="10515600" cy="4764405"/>
        </p:xfrm>
        <a:graphic>
          <a:graphicData uri="http://schemas.openxmlformats.org/drawingml/2006/table">
            <a:tbl>
              <a:tblPr bandRow="1">
                <a:tableStyleId>{FABFCF23-3B69-468F-B69F-88F6DE6A72F2}</a:tableStyleId>
              </a:tblPr>
              <a:tblGrid>
                <a:gridCol w="483235"/>
                <a:gridCol w="4437380"/>
                <a:gridCol w="752475"/>
                <a:gridCol w="4842510"/>
              </a:tblGrid>
              <a:tr h="390525">
                <a:tc>
                  <a:txBody>
                    <a:bodyPr/>
                    <a:lstStyle/>
                    <a:p>
                      <a:pPr marL="91440" algn="ctr" fontAlgn="auto">
                        <a:lnSpc>
                          <a:spcPct val="100000"/>
                        </a:lnSpc>
                        <a:spcBef>
                          <a:spcPts val="0"/>
                        </a:spcBef>
                      </a:pPr>
                      <a:r>
                        <a:rPr sz="1400" b="1" dirty="0"/>
                        <a:t>1</a:t>
                      </a:r>
                      <a:endParaRPr sz="1400" b="1" dirty="0"/>
                    </a:p>
                  </a:txBody>
                  <a:tcPr marL="0" marR="0" marT="20320" marB="0"/>
                </a:tc>
                <a:tc>
                  <a:txBody>
                    <a:bodyPr/>
                    <a:lstStyle/>
                    <a:p>
                      <a:pPr marL="91440" fontAlgn="auto">
                        <a:lnSpc>
                          <a:spcPct val="100000"/>
                        </a:lnSpc>
                        <a:spcBef>
                          <a:spcPts val="0"/>
                        </a:spcBef>
                      </a:pPr>
                      <a:r>
                        <a:rPr sz="1400" b="1" spc="-5" dirty="0">
                          <a:solidFill>
                            <a:srgbClr val="FF0000"/>
                          </a:solidFill>
                        </a:rPr>
                        <a:t>Statistical </a:t>
                      </a:r>
                      <a:r>
                        <a:rPr sz="1400" b="1" dirty="0">
                          <a:solidFill>
                            <a:srgbClr val="FF0000"/>
                          </a:solidFill>
                        </a:rPr>
                        <a:t>Analysis </a:t>
                      </a:r>
                      <a:r>
                        <a:rPr sz="1400" b="1" spc="10" dirty="0">
                          <a:solidFill>
                            <a:srgbClr val="FF0000"/>
                          </a:solidFill>
                        </a:rPr>
                        <a:t>and </a:t>
                      </a:r>
                      <a:r>
                        <a:rPr sz="1400" b="1" spc="5" dirty="0">
                          <a:solidFill>
                            <a:srgbClr val="FF0000"/>
                          </a:solidFill>
                        </a:rPr>
                        <a:t>Data</a:t>
                      </a:r>
                      <a:r>
                        <a:rPr sz="1400" b="1" spc="-190" dirty="0">
                          <a:solidFill>
                            <a:srgbClr val="FF0000"/>
                          </a:solidFill>
                        </a:rPr>
                        <a:t> </a:t>
                      </a:r>
                      <a:r>
                        <a:rPr sz="1400" b="1" spc="5" dirty="0">
                          <a:solidFill>
                            <a:srgbClr val="FF0000"/>
                          </a:solidFill>
                        </a:rPr>
                        <a:t>Mining</a:t>
                      </a:r>
                      <a:endParaRPr sz="1400" b="1" spc="5" dirty="0">
                        <a:solidFill>
                          <a:srgbClr val="FF0000"/>
                        </a:solidFill>
                      </a:endParaRPr>
                    </a:p>
                  </a:txBody>
                  <a:tcPr marL="0" marR="0" marT="20320" marB="0"/>
                </a:tc>
                <a:tc>
                  <a:txBody>
                    <a:bodyPr/>
                    <a:lstStyle/>
                    <a:p>
                      <a:pPr marL="92075" algn="ctr" fontAlgn="auto">
                        <a:lnSpc>
                          <a:spcPct val="100000"/>
                        </a:lnSpc>
                        <a:spcBef>
                          <a:spcPts val="0"/>
                        </a:spcBef>
                      </a:pPr>
                      <a:r>
                        <a:rPr sz="1400" dirty="0"/>
                        <a:t>14</a:t>
                      </a:r>
                      <a:endParaRPr sz="1400" dirty="0"/>
                    </a:p>
                  </a:txBody>
                  <a:tcPr marL="0" marR="0" marT="20320" marB="0"/>
                </a:tc>
                <a:tc>
                  <a:txBody>
                    <a:bodyPr/>
                    <a:lstStyle/>
                    <a:p>
                      <a:pPr marL="92075" fontAlgn="auto">
                        <a:lnSpc>
                          <a:spcPct val="100000"/>
                        </a:lnSpc>
                        <a:spcBef>
                          <a:spcPts val="0"/>
                        </a:spcBef>
                      </a:pPr>
                      <a:r>
                        <a:rPr sz="1400" dirty="0"/>
                        <a:t>User Interface</a:t>
                      </a:r>
                      <a:r>
                        <a:rPr sz="1400" spc="-65" dirty="0"/>
                        <a:t> </a:t>
                      </a:r>
                      <a:r>
                        <a:rPr sz="1400" spc="-5" dirty="0"/>
                        <a:t>Design</a:t>
                      </a:r>
                      <a:endParaRPr sz="1400" spc="-5" dirty="0"/>
                    </a:p>
                  </a:txBody>
                  <a:tcPr marL="0" marR="0" marT="20320" marB="0"/>
                </a:tc>
              </a:tr>
              <a:tr h="364490">
                <a:tc>
                  <a:txBody>
                    <a:bodyPr/>
                    <a:lstStyle/>
                    <a:p>
                      <a:pPr marL="91440" algn="ctr" fontAlgn="auto">
                        <a:lnSpc>
                          <a:spcPct val="100000"/>
                        </a:lnSpc>
                        <a:spcBef>
                          <a:spcPts val="0"/>
                        </a:spcBef>
                      </a:pPr>
                      <a:r>
                        <a:rPr sz="1400" dirty="0"/>
                        <a:t>2</a:t>
                      </a:r>
                      <a:endParaRPr sz="1400" dirty="0"/>
                    </a:p>
                  </a:txBody>
                  <a:tcPr marL="0" marR="0" marT="20320" marB="0"/>
                </a:tc>
                <a:tc>
                  <a:txBody>
                    <a:bodyPr/>
                    <a:lstStyle/>
                    <a:p>
                      <a:pPr marL="91440" fontAlgn="auto">
                        <a:lnSpc>
                          <a:spcPct val="100000"/>
                        </a:lnSpc>
                        <a:spcBef>
                          <a:spcPts val="0"/>
                        </a:spcBef>
                      </a:pPr>
                      <a:r>
                        <a:rPr sz="1400" spc="-5" dirty="0"/>
                        <a:t>Middleware </a:t>
                      </a:r>
                      <a:r>
                        <a:rPr sz="1400" dirty="0"/>
                        <a:t>and Integration</a:t>
                      </a:r>
                      <a:r>
                        <a:rPr sz="1400" spc="-120" dirty="0"/>
                        <a:t> </a:t>
                      </a:r>
                      <a:r>
                        <a:rPr sz="1400" dirty="0"/>
                        <a:t>Software</a:t>
                      </a:r>
                      <a:endParaRPr sz="1400" dirty="0"/>
                    </a:p>
                  </a:txBody>
                  <a:tcPr marL="0" marR="0" marT="20320" marB="0"/>
                </a:tc>
                <a:tc>
                  <a:txBody>
                    <a:bodyPr/>
                    <a:lstStyle/>
                    <a:p>
                      <a:pPr marL="92075" algn="ctr" fontAlgn="auto">
                        <a:lnSpc>
                          <a:spcPct val="100000"/>
                        </a:lnSpc>
                        <a:spcBef>
                          <a:spcPts val="0"/>
                        </a:spcBef>
                      </a:pPr>
                      <a:r>
                        <a:rPr sz="1400" dirty="0"/>
                        <a:t>15</a:t>
                      </a:r>
                      <a:endParaRPr sz="1400" dirty="0"/>
                    </a:p>
                  </a:txBody>
                  <a:tcPr marL="0" marR="0" marT="20320" marB="0"/>
                </a:tc>
                <a:tc>
                  <a:txBody>
                    <a:bodyPr/>
                    <a:lstStyle/>
                    <a:p>
                      <a:pPr marL="92075" fontAlgn="auto">
                        <a:lnSpc>
                          <a:spcPct val="100000"/>
                        </a:lnSpc>
                        <a:spcBef>
                          <a:spcPts val="0"/>
                        </a:spcBef>
                      </a:pPr>
                      <a:r>
                        <a:rPr sz="1400" spc="-5" dirty="0"/>
                        <a:t>Recruiting</a:t>
                      </a:r>
                      <a:endParaRPr sz="1400" spc="-5" dirty="0"/>
                    </a:p>
                  </a:txBody>
                  <a:tcPr marL="0" marR="0" marT="20320" marB="0"/>
                </a:tc>
              </a:tr>
              <a:tr h="364490">
                <a:tc>
                  <a:txBody>
                    <a:bodyPr/>
                    <a:lstStyle/>
                    <a:p>
                      <a:pPr marL="91440" algn="ctr" fontAlgn="auto">
                        <a:lnSpc>
                          <a:spcPct val="100000"/>
                        </a:lnSpc>
                        <a:spcBef>
                          <a:spcPts val="0"/>
                        </a:spcBef>
                      </a:pPr>
                      <a:r>
                        <a:rPr sz="1400" dirty="0"/>
                        <a:t>3</a:t>
                      </a:r>
                      <a:endParaRPr sz="1400" dirty="0"/>
                    </a:p>
                  </a:txBody>
                  <a:tcPr marL="0" marR="0" marT="20320" marB="0"/>
                </a:tc>
                <a:tc>
                  <a:txBody>
                    <a:bodyPr/>
                    <a:lstStyle/>
                    <a:p>
                      <a:pPr marL="91440" fontAlgn="auto">
                        <a:lnSpc>
                          <a:spcPct val="100000"/>
                        </a:lnSpc>
                        <a:spcBef>
                          <a:spcPts val="0"/>
                        </a:spcBef>
                      </a:pPr>
                      <a:r>
                        <a:rPr sz="1400" dirty="0"/>
                        <a:t>Storage Systems and</a:t>
                      </a:r>
                      <a:r>
                        <a:rPr sz="1400" spc="-100" dirty="0"/>
                        <a:t> </a:t>
                      </a:r>
                      <a:r>
                        <a:rPr sz="1400" dirty="0"/>
                        <a:t>Management</a:t>
                      </a:r>
                      <a:endParaRPr sz="1400" dirty="0"/>
                    </a:p>
                  </a:txBody>
                  <a:tcPr marL="0" marR="0" marT="20320" marB="0"/>
                </a:tc>
                <a:tc>
                  <a:txBody>
                    <a:bodyPr/>
                    <a:lstStyle/>
                    <a:p>
                      <a:pPr marL="92075" algn="ctr" fontAlgn="auto">
                        <a:lnSpc>
                          <a:spcPct val="100000"/>
                        </a:lnSpc>
                        <a:spcBef>
                          <a:spcPts val="0"/>
                        </a:spcBef>
                      </a:pPr>
                      <a:r>
                        <a:rPr sz="1400" dirty="0"/>
                        <a:t>16</a:t>
                      </a:r>
                      <a:endParaRPr sz="1400" dirty="0"/>
                    </a:p>
                  </a:txBody>
                  <a:tcPr marL="0" marR="0" marT="20320" marB="0"/>
                </a:tc>
                <a:tc>
                  <a:txBody>
                    <a:bodyPr/>
                    <a:lstStyle/>
                    <a:p>
                      <a:pPr marL="92075" fontAlgn="auto">
                        <a:lnSpc>
                          <a:spcPct val="100000"/>
                        </a:lnSpc>
                        <a:spcBef>
                          <a:spcPts val="0"/>
                        </a:spcBef>
                      </a:pPr>
                      <a:r>
                        <a:rPr sz="1400" dirty="0"/>
                        <a:t>Digital and Online</a:t>
                      </a:r>
                      <a:r>
                        <a:rPr sz="1400" spc="-105" dirty="0"/>
                        <a:t> </a:t>
                      </a:r>
                      <a:r>
                        <a:rPr sz="1400" spc="-5" dirty="0"/>
                        <a:t>Marketing</a:t>
                      </a:r>
                      <a:endParaRPr sz="1400" spc="-5" dirty="0"/>
                    </a:p>
                  </a:txBody>
                  <a:tcPr marL="0" marR="0" marT="20320" marB="0"/>
                </a:tc>
              </a:tr>
              <a:tr h="364490">
                <a:tc>
                  <a:txBody>
                    <a:bodyPr/>
                    <a:lstStyle/>
                    <a:p>
                      <a:pPr marL="91440" algn="ctr" fontAlgn="auto">
                        <a:lnSpc>
                          <a:spcPct val="100000"/>
                        </a:lnSpc>
                        <a:spcBef>
                          <a:spcPts val="0"/>
                        </a:spcBef>
                      </a:pPr>
                      <a:r>
                        <a:rPr sz="1400" dirty="0"/>
                        <a:t>4</a:t>
                      </a:r>
                      <a:endParaRPr sz="1400" dirty="0"/>
                    </a:p>
                  </a:txBody>
                  <a:tcPr marL="0" marR="0" marT="20320" marB="0"/>
                </a:tc>
                <a:tc>
                  <a:txBody>
                    <a:bodyPr/>
                    <a:lstStyle/>
                    <a:p>
                      <a:pPr marL="91440" fontAlgn="auto">
                        <a:lnSpc>
                          <a:spcPct val="100000"/>
                        </a:lnSpc>
                        <a:spcBef>
                          <a:spcPts val="0"/>
                        </a:spcBef>
                      </a:pPr>
                      <a:r>
                        <a:rPr sz="1400" spc="-5" dirty="0"/>
                        <a:t>Network </a:t>
                      </a:r>
                      <a:r>
                        <a:rPr sz="1400" dirty="0"/>
                        <a:t>and Information</a:t>
                      </a:r>
                      <a:r>
                        <a:rPr sz="1400" spc="-90" dirty="0"/>
                        <a:t> </a:t>
                      </a:r>
                      <a:r>
                        <a:rPr sz="1400" dirty="0"/>
                        <a:t>Security</a:t>
                      </a:r>
                      <a:endParaRPr sz="1400" dirty="0"/>
                    </a:p>
                  </a:txBody>
                  <a:tcPr marL="0" marR="0" marT="20320" marB="0"/>
                </a:tc>
                <a:tc>
                  <a:txBody>
                    <a:bodyPr/>
                    <a:lstStyle/>
                    <a:p>
                      <a:pPr marL="92075" algn="ctr" fontAlgn="auto">
                        <a:lnSpc>
                          <a:spcPct val="100000"/>
                        </a:lnSpc>
                        <a:spcBef>
                          <a:spcPts val="0"/>
                        </a:spcBef>
                      </a:pPr>
                      <a:r>
                        <a:rPr sz="1400" dirty="0"/>
                        <a:t>17</a:t>
                      </a:r>
                      <a:endParaRPr sz="1400" dirty="0"/>
                    </a:p>
                  </a:txBody>
                  <a:tcPr marL="0" marR="0" marT="20320" marB="0"/>
                </a:tc>
                <a:tc>
                  <a:txBody>
                    <a:bodyPr/>
                    <a:lstStyle/>
                    <a:p>
                      <a:pPr marL="92075" fontAlgn="auto">
                        <a:lnSpc>
                          <a:spcPct val="100000"/>
                        </a:lnSpc>
                        <a:spcBef>
                          <a:spcPts val="0"/>
                        </a:spcBef>
                      </a:pPr>
                      <a:r>
                        <a:rPr sz="1400" dirty="0"/>
                        <a:t>Computer Graphics and</a:t>
                      </a:r>
                      <a:r>
                        <a:rPr sz="1400" spc="-135" dirty="0"/>
                        <a:t> </a:t>
                      </a:r>
                      <a:r>
                        <a:rPr sz="1400" dirty="0"/>
                        <a:t>Animation</a:t>
                      </a:r>
                      <a:endParaRPr sz="1400" dirty="0"/>
                    </a:p>
                  </a:txBody>
                  <a:tcPr marL="0" marR="0" marT="20320" marB="0"/>
                </a:tc>
              </a:tr>
              <a:tr h="364490">
                <a:tc>
                  <a:txBody>
                    <a:bodyPr/>
                    <a:lstStyle/>
                    <a:p>
                      <a:pPr marL="91440" algn="ctr" fontAlgn="auto">
                        <a:lnSpc>
                          <a:spcPct val="100000"/>
                        </a:lnSpc>
                        <a:spcBef>
                          <a:spcPts val="0"/>
                        </a:spcBef>
                      </a:pPr>
                      <a:r>
                        <a:rPr sz="1400" dirty="0"/>
                        <a:t>5</a:t>
                      </a:r>
                      <a:endParaRPr sz="1400" dirty="0"/>
                    </a:p>
                  </a:txBody>
                  <a:tcPr marL="0" marR="0" marT="20955" marB="0"/>
                </a:tc>
                <a:tc>
                  <a:txBody>
                    <a:bodyPr/>
                    <a:lstStyle/>
                    <a:p>
                      <a:pPr marL="91440" fontAlgn="auto">
                        <a:lnSpc>
                          <a:spcPct val="100000"/>
                        </a:lnSpc>
                        <a:spcBef>
                          <a:spcPts val="0"/>
                        </a:spcBef>
                      </a:pPr>
                      <a:r>
                        <a:rPr sz="1400" dirty="0"/>
                        <a:t>SEO/SEM</a:t>
                      </a:r>
                      <a:r>
                        <a:rPr sz="1400" spc="-15" dirty="0"/>
                        <a:t> </a:t>
                      </a:r>
                      <a:r>
                        <a:rPr sz="1400" spc="-5" dirty="0"/>
                        <a:t>Marketing</a:t>
                      </a:r>
                      <a:endParaRPr sz="1400" spc="-5" dirty="0"/>
                    </a:p>
                  </a:txBody>
                  <a:tcPr marL="0" marR="0" marT="20955" marB="0"/>
                </a:tc>
                <a:tc>
                  <a:txBody>
                    <a:bodyPr/>
                    <a:lstStyle/>
                    <a:p>
                      <a:pPr marL="92075" algn="ctr" fontAlgn="auto">
                        <a:lnSpc>
                          <a:spcPct val="100000"/>
                        </a:lnSpc>
                        <a:spcBef>
                          <a:spcPts val="0"/>
                        </a:spcBef>
                      </a:pPr>
                      <a:r>
                        <a:rPr sz="1400" dirty="0"/>
                        <a:t>18</a:t>
                      </a:r>
                      <a:endParaRPr sz="1400" dirty="0"/>
                    </a:p>
                  </a:txBody>
                  <a:tcPr marL="0" marR="0" marT="20955" marB="0"/>
                </a:tc>
                <a:tc>
                  <a:txBody>
                    <a:bodyPr/>
                    <a:lstStyle/>
                    <a:p>
                      <a:pPr marL="92075" fontAlgn="auto">
                        <a:lnSpc>
                          <a:spcPct val="100000"/>
                        </a:lnSpc>
                        <a:spcBef>
                          <a:spcPts val="0"/>
                        </a:spcBef>
                      </a:pPr>
                      <a:r>
                        <a:rPr sz="1400" spc="-5" dirty="0"/>
                        <a:t>Economics</a:t>
                      </a:r>
                      <a:endParaRPr sz="1400" spc="-5" dirty="0"/>
                    </a:p>
                  </a:txBody>
                  <a:tcPr marL="0" marR="0" marT="20955" marB="0"/>
                </a:tc>
              </a:tr>
              <a:tr h="364490">
                <a:tc>
                  <a:txBody>
                    <a:bodyPr/>
                    <a:lstStyle/>
                    <a:p>
                      <a:pPr marL="91440" algn="ctr" fontAlgn="auto">
                        <a:lnSpc>
                          <a:spcPct val="100000"/>
                        </a:lnSpc>
                        <a:spcBef>
                          <a:spcPts val="0"/>
                        </a:spcBef>
                      </a:pPr>
                      <a:r>
                        <a:rPr sz="1400" dirty="0"/>
                        <a:t>6</a:t>
                      </a:r>
                      <a:endParaRPr sz="1400" dirty="0"/>
                    </a:p>
                  </a:txBody>
                  <a:tcPr marL="0" marR="0" marT="20955" marB="0"/>
                </a:tc>
                <a:tc>
                  <a:txBody>
                    <a:bodyPr/>
                    <a:lstStyle/>
                    <a:p>
                      <a:pPr marL="91440" fontAlgn="auto">
                        <a:lnSpc>
                          <a:spcPct val="100000"/>
                        </a:lnSpc>
                        <a:spcBef>
                          <a:spcPts val="0"/>
                        </a:spcBef>
                      </a:pPr>
                      <a:r>
                        <a:rPr sz="1400" dirty="0"/>
                        <a:t>Business</a:t>
                      </a:r>
                      <a:r>
                        <a:rPr sz="1400" spc="-50" dirty="0"/>
                        <a:t> </a:t>
                      </a:r>
                      <a:r>
                        <a:rPr sz="1400" spc="-5" dirty="0"/>
                        <a:t>Intelligence</a:t>
                      </a:r>
                      <a:endParaRPr sz="1400" spc="-5" dirty="0"/>
                    </a:p>
                  </a:txBody>
                  <a:tcPr marL="0" marR="0" marT="20955" marB="0"/>
                </a:tc>
                <a:tc>
                  <a:txBody>
                    <a:bodyPr/>
                    <a:lstStyle/>
                    <a:p>
                      <a:pPr marL="92075" algn="ctr" fontAlgn="auto">
                        <a:lnSpc>
                          <a:spcPct val="100000"/>
                        </a:lnSpc>
                        <a:spcBef>
                          <a:spcPts val="0"/>
                        </a:spcBef>
                      </a:pPr>
                      <a:r>
                        <a:rPr sz="1400" dirty="0"/>
                        <a:t>19</a:t>
                      </a:r>
                      <a:endParaRPr sz="1400" dirty="0"/>
                    </a:p>
                  </a:txBody>
                  <a:tcPr marL="0" marR="0" marT="20955" marB="0"/>
                </a:tc>
                <a:tc>
                  <a:txBody>
                    <a:bodyPr/>
                    <a:lstStyle/>
                    <a:p>
                      <a:pPr marL="92075" fontAlgn="auto">
                        <a:lnSpc>
                          <a:spcPct val="100000"/>
                        </a:lnSpc>
                        <a:spcBef>
                          <a:spcPts val="0"/>
                        </a:spcBef>
                      </a:pPr>
                      <a:r>
                        <a:rPr sz="1400" dirty="0"/>
                        <a:t>Java</a:t>
                      </a:r>
                      <a:r>
                        <a:rPr sz="1400" spc="-25" dirty="0"/>
                        <a:t> </a:t>
                      </a:r>
                      <a:r>
                        <a:rPr sz="1400" dirty="0"/>
                        <a:t>Development</a:t>
                      </a:r>
                      <a:endParaRPr sz="1400" dirty="0"/>
                    </a:p>
                  </a:txBody>
                  <a:tcPr marL="0" marR="0" marT="20955" marB="0"/>
                </a:tc>
              </a:tr>
              <a:tr h="364490">
                <a:tc>
                  <a:txBody>
                    <a:bodyPr/>
                    <a:lstStyle/>
                    <a:p>
                      <a:pPr marL="91440" algn="ctr" fontAlgn="auto">
                        <a:lnSpc>
                          <a:spcPct val="100000"/>
                        </a:lnSpc>
                        <a:spcBef>
                          <a:spcPts val="0"/>
                        </a:spcBef>
                      </a:pPr>
                      <a:r>
                        <a:rPr sz="1400" dirty="0"/>
                        <a:t>7</a:t>
                      </a:r>
                      <a:endParaRPr sz="1400" dirty="0"/>
                    </a:p>
                  </a:txBody>
                  <a:tcPr marL="0" marR="0" marT="20955" marB="0"/>
                </a:tc>
                <a:tc>
                  <a:txBody>
                    <a:bodyPr/>
                    <a:lstStyle/>
                    <a:p>
                      <a:pPr marL="91440" fontAlgn="auto">
                        <a:lnSpc>
                          <a:spcPct val="100000"/>
                        </a:lnSpc>
                        <a:spcBef>
                          <a:spcPts val="0"/>
                        </a:spcBef>
                      </a:pPr>
                      <a:r>
                        <a:rPr sz="1400" spc="-5" dirty="0"/>
                        <a:t>Mobile</a:t>
                      </a:r>
                      <a:r>
                        <a:rPr sz="1400" spc="-55" dirty="0"/>
                        <a:t> </a:t>
                      </a:r>
                      <a:r>
                        <a:rPr sz="1400" dirty="0"/>
                        <a:t>Development</a:t>
                      </a:r>
                      <a:endParaRPr sz="1400" dirty="0"/>
                    </a:p>
                  </a:txBody>
                  <a:tcPr marL="0" marR="0" marT="20955" marB="0"/>
                </a:tc>
                <a:tc>
                  <a:txBody>
                    <a:bodyPr/>
                    <a:lstStyle/>
                    <a:p>
                      <a:pPr marL="92075" algn="ctr" fontAlgn="auto">
                        <a:lnSpc>
                          <a:spcPct val="100000"/>
                        </a:lnSpc>
                        <a:spcBef>
                          <a:spcPts val="0"/>
                        </a:spcBef>
                      </a:pPr>
                      <a:r>
                        <a:rPr sz="1400" dirty="0"/>
                        <a:t>20</a:t>
                      </a:r>
                      <a:endParaRPr sz="1400" dirty="0"/>
                    </a:p>
                  </a:txBody>
                  <a:tcPr marL="0" marR="0" marT="20955" marB="0"/>
                </a:tc>
                <a:tc>
                  <a:txBody>
                    <a:bodyPr/>
                    <a:lstStyle/>
                    <a:p>
                      <a:pPr marL="92075" fontAlgn="auto">
                        <a:lnSpc>
                          <a:spcPct val="100000"/>
                        </a:lnSpc>
                        <a:spcBef>
                          <a:spcPts val="0"/>
                        </a:spcBef>
                      </a:pPr>
                      <a:r>
                        <a:rPr sz="1400" dirty="0"/>
                        <a:t>Channel</a:t>
                      </a:r>
                      <a:r>
                        <a:rPr sz="1400" spc="-40" dirty="0"/>
                        <a:t> </a:t>
                      </a:r>
                      <a:r>
                        <a:rPr sz="1400" spc="-5" dirty="0"/>
                        <a:t>Marketing</a:t>
                      </a:r>
                      <a:endParaRPr sz="1400" spc="-5" dirty="0"/>
                    </a:p>
                  </a:txBody>
                  <a:tcPr marL="0" marR="0" marT="20955" marB="0"/>
                </a:tc>
              </a:tr>
              <a:tr h="364490">
                <a:tc>
                  <a:txBody>
                    <a:bodyPr/>
                    <a:lstStyle/>
                    <a:p>
                      <a:pPr marL="91440" algn="ctr" fontAlgn="auto">
                        <a:lnSpc>
                          <a:spcPct val="100000"/>
                        </a:lnSpc>
                        <a:spcBef>
                          <a:spcPts val="0"/>
                        </a:spcBef>
                      </a:pPr>
                      <a:r>
                        <a:rPr sz="1400" dirty="0"/>
                        <a:t>8</a:t>
                      </a:r>
                      <a:endParaRPr sz="1400" dirty="0"/>
                    </a:p>
                  </a:txBody>
                  <a:tcPr marL="0" marR="0" marT="20955" marB="0"/>
                </a:tc>
                <a:tc>
                  <a:txBody>
                    <a:bodyPr/>
                    <a:lstStyle/>
                    <a:p>
                      <a:pPr marL="91440" marR="440690" fontAlgn="auto">
                        <a:lnSpc>
                          <a:spcPct val="100000"/>
                        </a:lnSpc>
                        <a:spcBef>
                          <a:spcPts val="0"/>
                        </a:spcBef>
                      </a:pPr>
                      <a:r>
                        <a:rPr sz="1400" spc="-5" dirty="0"/>
                        <a:t>Web Architecture </a:t>
                      </a:r>
                      <a:r>
                        <a:rPr sz="1400" dirty="0"/>
                        <a:t>and </a:t>
                      </a:r>
                      <a:r>
                        <a:rPr sz="1400" spc="-5" dirty="0"/>
                        <a:t>Development  </a:t>
                      </a:r>
                      <a:r>
                        <a:rPr sz="1400" dirty="0"/>
                        <a:t>Framework</a:t>
                      </a:r>
                      <a:endParaRPr sz="1400" dirty="0"/>
                    </a:p>
                  </a:txBody>
                  <a:tcPr marL="0" marR="0" marT="20955" marB="0"/>
                </a:tc>
                <a:tc>
                  <a:txBody>
                    <a:bodyPr/>
                    <a:lstStyle/>
                    <a:p>
                      <a:pPr marL="92075" algn="ctr" fontAlgn="auto">
                        <a:lnSpc>
                          <a:spcPct val="100000"/>
                        </a:lnSpc>
                        <a:spcBef>
                          <a:spcPts val="0"/>
                        </a:spcBef>
                      </a:pPr>
                      <a:r>
                        <a:rPr sz="1400" dirty="0"/>
                        <a:t>21</a:t>
                      </a:r>
                      <a:endParaRPr sz="1400" dirty="0"/>
                    </a:p>
                  </a:txBody>
                  <a:tcPr marL="0" marR="0" marT="20955" marB="0"/>
                </a:tc>
                <a:tc>
                  <a:txBody>
                    <a:bodyPr/>
                    <a:lstStyle/>
                    <a:p>
                      <a:pPr marL="92075" fontAlgn="auto">
                        <a:lnSpc>
                          <a:spcPct val="100000"/>
                        </a:lnSpc>
                        <a:spcBef>
                          <a:spcPts val="0"/>
                        </a:spcBef>
                      </a:pPr>
                      <a:r>
                        <a:rPr sz="1400" dirty="0"/>
                        <a:t>SAP </a:t>
                      </a:r>
                      <a:r>
                        <a:rPr sz="1400" spc="-5" dirty="0"/>
                        <a:t>ERP</a:t>
                      </a:r>
                      <a:r>
                        <a:rPr sz="1400" spc="-35" dirty="0"/>
                        <a:t> </a:t>
                      </a:r>
                      <a:r>
                        <a:rPr sz="1400" dirty="0"/>
                        <a:t>Systems</a:t>
                      </a:r>
                      <a:endParaRPr sz="1400" dirty="0"/>
                    </a:p>
                  </a:txBody>
                  <a:tcPr marL="0" marR="0" marT="20955" marB="0"/>
                </a:tc>
              </a:tr>
              <a:tr h="364490">
                <a:tc>
                  <a:txBody>
                    <a:bodyPr/>
                    <a:lstStyle/>
                    <a:p>
                      <a:pPr marL="91440" algn="ctr" fontAlgn="auto">
                        <a:lnSpc>
                          <a:spcPct val="100000"/>
                        </a:lnSpc>
                        <a:spcBef>
                          <a:spcPts val="0"/>
                        </a:spcBef>
                      </a:pPr>
                      <a:r>
                        <a:rPr sz="1400" dirty="0"/>
                        <a:t>9</a:t>
                      </a:r>
                      <a:endParaRPr sz="1400" dirty="0"/>
                    </a:p>
                  </a:txBody>
                  <a:tcPr marL="0" marR="0" marT="20955" marB="0"/>
                </a:tc>
                <a:tc>
                  <a:txBody>
                    <a:bodyPr/>
                    <a:lstStyle/>
                    <a:p>
                      <a:pPr marL="91440" fontAlgn="auto">
                        <a:lnSpc>
                          <a:spcPct val="100000"/>
                        </a:lnSpc>
                        <a:spcBef>
                          <a:spcPts val="0"/>
                        </a:spcBef>
                      </a:pPr>
                      <a:r>
                        <a:rPr sz="1400" dirty="0"/>
                        <a:t>Algorithm</a:t>
                      </a:r>
                      <a:r>
                        <a:rPr sz="1400" spc="-45" dirty="0"/>
                        <a:t> </a:t>
                      </a:r>
                      <a:r>
                        <a:rPr sz="1400" spc="-5" dirty="0"/>
                        <a:t>Design</a:t>
                      </a:r>
                      <a:endParaRPr sz="1400" spc="-5" dirty="0"/>
                    </a:p>
                  </a:txBody>
                  <a:tcPr marL="0" marR="0" marT="20955" marB="0"/>
                </a:tc>
                <a:tc>
                  <a:txBody>
                    <a:bodyPr/>
                    <a:lstStyle/>
                    <a:p>
                      <a:pPr marL="92075" algn="ctr" fontAlgn="auto">
                        <a:lnSpc>
                          <a:spcPct val="100000"/>
                        </a:lnSpc>
                        <a:spcBef>
                          <a:spcPts val="0"/>
                        </a:spcBef>
                      </a:pPr>
                      <a:r>
                        <a:rPr sz="1400" dirty="0"/>
                        <a:t>22</a:t>
                      </a:r>
                      <a:endParaRPr sz="1400" dirty="0"/>
                    </a:p>
                  </a:txBody>
                  <a:tcPr marL="0" marR="0" marT="20955" marB="0"/>
                </a:tc>
                <a:tc>
                  <a:txBody>
                    <a:bodyPr/>
                    <a:lstStyle/>
                    <a:p>
                      <a:pPr marL="92075" fontAlgn="auto">
                        <a:lnSpc>
                          <a:spcPct val="100000"/>
                        </a:lnSpc>
                        <a:spcBef>
                          <a:spcPts val="0"/>
                        </a:spcBef>
                      </a:pPr>
                      <a:r>
                        <a:rPr sz="1400" dirty="0"/>
                        <a:t>Integrated Circuit</a:t>
                      </a:r>
                      <a:r>
                        <a:rPr sz="1400" spc="-90" dirty="0"/>
                        <a:t> </a:t>
                      </a:r>
                      <a:r>
                        <a:rPr sz="1400" spc="-5" dirty="0"/>
                        <a:t>Design</a:t>
                      </a:r>
                      <a:endParaRPr sz="1400" spc="-5" dirty="0"/>
                    </a:p>
                  </a:txBody>
                  <a:tcPr marL="0" marR="0" marT="20955" marB="0"/>
                </a:tc>
              </a:tr>
              <a:tr h="364490">
                <a:tc>
                  <a:txBody>
                    <a:bodyPr/>
                    <a:lstStyle/>
                    <a:p>
                      <a:pPr marL="91440" algn="ctr" fontAlgn="auto">
                        <a:lnSpc>
                          <a:spcPct val="100000"/>
                        </a:lnSpc>
                        <a:spcBef>
                          <a:spcPts val="0"/>
                        </a:spcBef>
                      </a:pPr>
                      <a:r>
                        <a:rPr sz="1400" dirty="0"/>
                        <a:t>10</a:t>
                      </a:r>
                      <a:endParaRPr sz="1400" dirty="0"/>
                    </a:p>
                  </a:txBody>
                  <a:tcPr marL="0" marR="0" marT="20955" marB="0"/>
                </a:tc>
                <a:tc>
                  <a:txBody>
                    <a:bodyPr/>
                    <a:lstStyle/>
                    <a:p>
                      <a:pPr marL="91440" fontAlgn="auto">
                        <a:lnSpc>
                          <a:spcPct val="100000"/>
                        </a:lnSpc>
                        <a:spcBef>
                          <a:spcPts val="0"/>
                        </a:spcBef>
                      </a:pPr>
                      <a:r>
                        <a:rPr sz="1400" b="1" dirty="0">
                          <a:solidFill>
                            <a:srgbClr val="FF0000"/>
                          </a:solidFill>
                        </a:rPr>
                        <a:t>Perl/Python/Ruby</a:t>
                      </a:r>
                      <a:endParaRPr sz="1400" b="1" dirty="0">
                        <a:solidFill>
                          <a:srgbClr val="FF0000"/>
                        </a:solidFill>
                      </a:endParaRPr>
                    </a:p>
                  </a:txBody>
                  <a:tcPr marL="0" marR="0" marT="20955" marB="0"/>
                </a:tc>
                <a:tc>
                  <a:txBody>
                    <a:bodyPr/>
                    <a:lstStyle/>
                    <a:p>
                      <a:pPr marL="92075" algn="ctr" fontAlgn="auto">
                        <a:lnSpc>
                          <a:spcPct val="100000"/>
                        </a:lnSpc>
                        <a:spcBef>
                          <a:spcPts val="0"/>
                        </a:spcBef>
                      </a:pPr>
                      <a:r>
                        <a:rPr sz="1400" dirty="0"/>
                        <a:t>23</a:t>
                      </a:r>
                      <a:endParaRPr sz="1400" dirty="0"/>
                    </a:p>
                  </a:txBody>
                  <a:tcPr marL="0" marR="0" marT="20955" marB="0"/>
                </a:tc>
                <a:tc>
                  <a:txBody>
                    <a:bodyPr/>
                    <a:lstStyle/>
                    <a:p>
                      <a:pPr marL="92075" fontAlgn="auto">
                        <a:lnSpc>
                          <a:spcPct val="100000"/>
                        </a:lnSpc>
                        <a:spcBef>
                          <a:spcPts val="0"/>
                        </a:spcBef>
                      </a:pPr>
                      <a:r>
                        <a:rPr sz="1400" dirty="0"/>
                        <a:t>Shell Scripting</a:t>
                      </a:r>
                      <a:r>
                        <a:rPr sz="1400" spc="-70" dirty="0"/>
                        <a:t> </a:t>
                      </a:r>
                      <a:r>
                        <a:rPr sz="1400" dirty="0"/>
                        <a:t>Languages</a:t>
                      </a:r>
                      <a:endParaRPr sz="1400" dirty="0"/>
                    </a:p>
                  </a:txBody>
                  <a:tcPr marL="0" marR="0" marT="20955" marB="0"/>
                </a:tc>
              </a:tr>
              <a:tr h="364490">
                <a:tc>
                  <a:txBody>
                    <a:bodyPr/>
                    <a:lstStyle/>
                    <a:p>
                      <a:pPr marL="91440" algn="ctr" fontAlgn="auto">
                        <a:lnSpc>
                          <a:spcPct val="100000"/>
                        </a:lnSpc>
                        <a:spcBef>
                          <a:spcPts val="0"/>
                        </a:spcBef>
                      </a:pPr>
                      <a:r>
                        <a:rPr sz="1400" dirty="0"/>
                        <a:t>11</a:t>
                      </a:r>
                      <a:endParaRPr sz="1400" dirty="0"/>
                    </a:p>
                  </a:txBody>
                  <a:tcPr marL="0" marR="0" marT="20955" marB="0"/>
                </a:tc>
                <a:tc>
                  <a:txBody>
                    <a:bodyPr/>
                    <a:lstStyle/>
                    <a:p>
                      <a:pPr marL="91440" marR="1172845" fontAlgn="auto">
                        <a:lnSpc>
                          <a:spcPct val="100000"/>
                        </a:lnSpc>
                        <a:spcBef>
                          <a:spcPts val="0"/>
                        </a:spcBef>
                      </a:pPr>
                      <a:r>
                        <a:rPr sz="1400" spc="5" dirty="0"/>
                        <a:t>Data </a:t>
                      </a:r>
                      <a:r>
                        <a:rPr sz="1400" spc="-5" dirty="0"/>
                        <a:t>Engineering </a:t>
                      </a:r>
                      <a:r>
                        <a:rPr sz="1400" spc="10" dirty="0"/>
                        <a:t>and</a:t>
                      </a:r>
                      <a:r>
                        <a:rPr sz="1400" spc="-145" dirty="0"/>
                        <a:t> </a:t>
                      </a:r>
                      <a:r>
                        <a:rPr sz="1400" spc="5" dirty="0"/>
                        <a:t>Data  </a:t>
                      </a:r>
                      <a:r>
                        <a:rPr sz="1400" dirty="0"/>
                        <a:t>Warehousing</a:t>
                      </a:r>
                      <a:endParaRPr sz="1400" dirty="0"/>
                    </a:p>
                  </a:txBody>
                  <a:tcPr marL="0" marR="0" marT="20955" marB="0"/>
                </a:tc>
                <a:tc>
                  <a:txBody>
                    <a:bodyPr/>
                    <a:lstStyle/>
                    <a:p>
                      <a:pPr marL="92075" algn="ctr" fontAlgn="auto">
                        <a:lnSpc>
                          <a:spcPct val="100000"/>
                        </a:lnSpc>
                        <a:spcBef>
                          <a:spcPts val="0"/>
                        </a:spcBef>
                      </a:pPr>
                      <a:r>
                        <a:rPr sz="1400" dirty="0"/>
                        <a:t>24</a:t>
                      </a:r>
                      <a:endParaRPr sz="1400" dirty="0"/>
                    </a:p>
                  </a:txBody>
                  <a:tcPr marL="0" marR="0" marT="20955" marB="0"/>
                </a:tc>
                <a:tc>
                  <a:txBody>
                    <a:bodyPr/>
                    <a:lstStyle/>
                    <a:p>
                      <a:pPr marL="92075" fontAlgn="auto">
                        <a:lnSpc>
                          <a:spcPct val="100000"/>
                        </a:lnSpc>
                        <a:spcBef>
                          <a:spcPts val="0"/>
                        </a:spcBef>
                      </a:pPr>
                      <a:r>
                        <a:rPr sz="1400" dirty="0"/>
                        <a:t>Game</a:t>
                      </a:r>
                      <a:r>
                        <a:rPr sz="1400" spc="-35" dirty="0"/>
                        <a:t> </a:t>
                      </a:r>
                      <a:r>
                        <a:rPr sz="1400" spc="-5" dirty="0"/>
                        <a:t>Development</a:t>
                      </a:r>
                      <a:endParaRPr sz="1400" spc="-5" dirty="0"/>
                    </a:p>
                  </a:txBody>
                  <a:tcPr marL="0" marR="0" marT="20955" marB="0"/>
                </a:tc>
              </a:tr>
              <a:tr h="364490">
                <a:tc>
                  <a:txBody>
                    <a:bodyPr/>
                    <a:lstStyle/>
                    <a:p>
                      <a:pPr marL="91440" algn="ctr" fontAlgn="auto">
                        <a:lnSpc>
                          <a:spcPct val="100000"/>
                        </a:lnSpc>
                        <a:spcBef>
                          <a:spcPts val="0"/>
                        </a:spcBef>
                      </a:pPr>
                      <a:r>
                        <a:rPr sz="1400" dirty="0"/>
                        <a:t>12</a:t>
                      </a:r>
                      <a:endParaRPr sz="1400" dirty="0"/>
                    </a:p>
                  </a:txBody>
                  <a:tcPr marL="0" marR="0" marT="20955" marB="0"/>
                </a:tc>
                <a:tc>
                  <a:txBody>
                    <a:bodyPr/>
                    <a:lstStyle/>
                    <a:p>
                      <a:pPr marL="91440" fontAlgn="auto">
                        <a:lnSpc>
                          <a:spcPct val="100000"/>
                        </a:lnSpc>
                        <a:spcBef>
                          <a:spcPts val="0"/>
                        </a:spcBef>
                      </a:pPr>
                      <a:r>
                        <a:rPr sz="1400" spc="-5" dirty="0"/>
                        <a:t>Marketing </a:t>
                      </a:r>
                      <a:r>
                        <a:rPr sz="1400" dirty="0"/>
                        <a:t>Campaign</a:t>
                      </a:r>
                      <a:r>
                        <a:rPr sz="1400" spc="-90" dirty="0"/>
                        <a:t> </a:t>
                      </a:r>
                      <a:r>
                        <a:rPr sz="1400" dirty="0"/>
                        <a:t>Management</a:t>
                      </a:r>
                      <a:endParaRPr sz="1400" dirty="0"/>
                    </a:p>
                  </a:txBody>
                  <a:tcPr marL="0" marR="0" marT="20955" marB="0"/>
                </a:tc>
                <a:tc>
                  <a:txBody>
                    <a:bodyPr/>
                    <a:lstStyle/>
                    <a:p>
                      <a:pPr marL="92075" algn="ctr" fontAlgn="auto">
                        <a:lnSpc>
                          <a:spcPct val="100000"/>
                        </a:lnSpc>
                        <a:spcBef>
                          <a:spcPts val="0"/>
                        </a:spcBef>
                      </a:pPr>
                      <a:r>
                        <a:rPr sz="1400" dirty="0"/>
                        <a:t>25</a:t>
                      </a:r>
                      <a:endParaRPr sz="1400" dirty="0"/>
                    </a:p>
                  </a:txBody>
                  <a:tcPr marL="0" marR="0" marT="20955" marB="0"/>
                </a:tc>
                <a:tc>
                  <a:txBody>
                    <a:bodyPr/>
                    <a:lstStyle/>
                    <a:p>
                      <a:pPr marL="92075" fontAlgn="auto">
                        <a:lnSpc>
                          <a:spcPct val="100000"/>
                        </a:lnSpc>
                        <a:spcBef>
                          <a:spcPts val="0"/>
                        </a:spcBef>
                      </a:pPr>
                      <a:r>
                        <a:rPr sz="1400" spc="-5" dirty="0"/>
                        <a:t>Virtualization</a:t>
                      </a:r>
                      <a:endParaRPr sz="1400" spc="-5" dirty="0"/>
                    </a:p>
                  </a:txBody>
                  <a:tcPr marL="0" marR="0" marT="20955" marB="0"/>
                </a:tc>
              </a:tr>
              <a:tr h="364490">
                <a:tc>
                  <a:txBody>
                    <a:bodyPr/>
                    <a:lstStyle/>
                    <a:p>
                      <a:pPr marL="91440" algn="ctr" fontAlgn="auto">
                        <a:lnSpc>
                          <a:spcPct val="100000"/>
                        </a:lnSpc>
                        <a:spcBef>
                          <a:spcPts val="0"/>
                        </a:spcBef>
                      </a:pPr>
                      <a:r>
                        <a:rPr sz="1400" dirty="0"/>
                        <a:t>13</a:t>
                      </a:r>
                      <a:endParaRPr sz="1400" dirty="0"/>
                    </a:p>
                  </a:txBody>
                  <a:tcPr marL="0" marR="0" marT="21590" marB="0"/>
                </a:tc>
                <a:tc>
                  <a:txBody>
                    <a:bodyPr/>
                    <a:lstStyle/>
                    <a:p>
                      <a:pPr marL="91440" fontAlgn="auto">
                        <a:lnSpc>
                          <a:spcPct val="100000"/>
                        </a:lnSpc>
                        <a:spcBef>
                          <a:spcPts val="0"/>
                        </a:spcBef>
                      </a:pPr>
                      <a:r>
                        <a:rPr sz="1400" dirty="0"/>
                        <a:t>Max, Linux and Unix</a:t>
                      </a:r>
                      <a:r>
                        <a:rPr sz="1400" spc="-85" dirty="0"/>
                        <a:t> </a:t>
                      </a:r>
                      <a:r>
                        <a:rPr sz="1400" dirty="0"/>
                        <a:t>Systems</a:t>
                      </a:r>
                      <a:endParaRPr sz="1400" dirty="0"/>
                    </a:p>
                  </a:txBody>
                  <a:tcPr marL="0" marR="0" marT="21590" marB="0"/>
                </a:tc>
                <a:tc>
                  <a:txBody>
                    <a:bodyPr/>
                    <a:lstStyle/>
                    <a:p>
                      <a:pPr fontAlgn="auto">
                        <a:lnSpc>
                          <a:spcPct val="100000"/>
                        </a:lnSpc>
                        <a:spcBef>
                          <a:spcPts val="0"/>
                        </a:spcBef>
                      </a:pPr>
                      <a:endParaRPr sz="1300"/>
                    </a:p>
                  </a:txBody>
                  <a:tcPr marL="0" marR="0" marT="0" marB="0"/>
                </a:tc>
                <a:tc>
                  <a:txBody>
                    <a:bodyPr/>
                    <a:lstStyle/>
                    <a:p>
                      <a:pPr fontAlgn="auto">
                        <a:lnSpc>
                          <a:spcPct val="100000"/>
                        </a:lnSpc>
                        <a:spcBef>
                          <a:spcPts val="0"/>
                        </a:spcBef>
                      </a:pPr>
                      <a:endParaRPr sz="1300"/>
                    </a:p>
                  </a:txBody>
                  <a:tcPr marL="0" marR="0" marT="0" marB="0"/>
                </a:tc>
              </a:tr>
            </a:tbl>
          </a:graphicData>
        </a:graphic>
      </p:graphicFrame>
      <p:sp>
        <p:nvSpPr>
          <p:cNvPr id="9" name="object 9"/>
          <p:cNvSpPr txBox="1"/>
          <p:nvPr/>
        </p:nvSpPr>
        <p:spPr>
          <a:xfrm>
            <a:off x="6436233" y="6598411"/>
            <a:ext cx="4152265" cy="196850"/>
          </a:xfrm>
          <a:prstGeom prst="rect">
            <a:avLst/>
          </a:prstGeom>
        </p:spPr>
        <p:txBody>
          <a:bodyPr vert="horz" wrap="square" lIns="0" tIns="12700" rIns="0" bIns="0" rtlCol="0">
            <a:spAutoFit/>
          </a:bodyPr>
          <a:lstStyle/>
          <a:p>
            <a:pPr marL="12700">
              <a:lnSpc>
                <a:spcPct val="100000"/>
              </a:lnSpc>
              <a:spcBef>
                <a:spcPts val="100"/>
              </a:spcBef>
            </a:pPr>
            <a:r>
              <a:rPr sz="1200" u="sng" spc="-10" dirty="0">
                <a:solidFill>
                  <a:srgbClr val="FF8118"/>
                </a:solidFill>
                <a:uFill>
                  <a:solidFill>
                    <a:srgbClr val="FF8118"/>
                  </a:solidFill>
                </a:uFill>
                <a:latin typeface="Lucida Sans Unicode" panose="020B0602030504020204"/>
                <a:cs typeface="Lucida Sans Unicode" panose="020B0602030504020204"/>
                <a:hlinkClick r:id="rId1"/>
              </a:rPr>
              <a:t>http://talent.linkedin.com/blog/index.php/2014/12/...</a:t>
            </a:r>
            <a:endParaRPr sz="1200">
              <a:latin typeface="Lucida Sans Unicode" panose="020B0602030504020204"/>
              <a:cs typeface="Lucida Sans Unicode" panose="020B0602030504020204"/>
            </a:endParaRPr>
          </a:p>
        </p:txBody>
      </p:sp>
      <p:sp>
        <p:nvSpPr>
          <p:cNvPr id="12" name="Slide Number Placeholder 11"/>
          <p:cNvSpPr>
            <a:spLocks noGrp="1"/>
          </p:cNvSpPr>
          <p:nvPr>
            <p:ph type="sldNum" sz="quarter" idx="12"/>
          </p:nvPr>
        </p:nvSpPr>
        <p:spPr/>
        <p:txBody>
          <a:bodyPr/>
          <a:p>
            <a:fld id="{E8366257-D7B9-47E0-9D98-9493A294C6AB}" type="slidenum">
              <a:rPr lang="en-US" smtClean="0"/>
            </a:fld>
            <a:endParaRPr lang="en-US" dirty="0"/>
          </a:p>
        </p:txBody>
      </p:sp>
      <p:sp>
        <p:nvSpPr>
          <p:cNvPr id="13" name="Footer Placeholder 12"/>
          <p:cNvSpPr>
            <a:spLocks noGrp="1"/>
          </p:cNvSpPr>
          <p:nvPr>
            <p:ph type="ftr" sz="quarter" idx="11"/>
          </p:nvPr>
        </p:nvSpPr>
        <p:spPr/>
        <p:txBody>
          <a:bodyPr/>
          <a:p>
            <a:r>
              <a:rPr lang="en-US" dirty="0" smtClean="0">
                <a:sym typeface="+mn-ea"/>
              </a:rPr>
              <a:t>UECS3213 / UECS3453 Data Mining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6" name="Content Placeholder 5"/>
          <p:cNvSpPr>
            <a:spLocks noGrp="1"/>
          </p:cNvSpPr>
          <p:nvPr>
            <p:ph idx="1"/>
          </p:nvPr>
        </p:nvSpPr>
        <p:spPr/>
        <p:txBody>
          <a:bodyPr/>
          <a:p>
            <a:endParaRPr lang="en-US"/>
          </a:p>
        </p:txBody>
      </p:sp>
      <p:grpSp>
        <p:nvGrpSpPr>
          <p:cNvPr id="7" name="Group 6"/>
          <p:cNvGrpSpPr/>
          <p:nvPr/>
        </p:nvGrpSpPr>
        <p:grpSpPr>
          <a:xfrm>
            <a:off x="3042285" y="29210"/>
            <a:ext cx="6106795" cy="6057265"/>
            <a:chOff x="5280" y="0"/>
            <a:chExt cx="8546" cy="10800"/>
          </a:xfrm>
        </p:grpSpPr>
        <p:sp>
          <p:nvSpPr>
            <p:cNvPr id="2" name="object 2"/>
            <p:cNvSpPr/>
            <p:nvPr/>
          </p:nvSpPr>
          <p:spPr>
            <a:xfrm>
              <a:off x="5280" y="0"/>
              <a:ext cx="8547" cy="108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5321" y="9521"/>
              <a:ext cx="4120" cy="760"/>
            </a:xfrm>
            <a:custGeom>
              <a:avLst/>
              <a:gdLst/>
              <a:ahLst/>
              <a:cxnLst/>
              <a:rect l="l" t="t" r="r" b="b"/>
              <a:pathLst>
                <a:path w="2616200" h="482600">
                  <a:moveTo>
                    <a:pt x="2610612" y="0"/>
                  </a:moveTo>
                  <a:lnTo>
                    <a:pt x="5714" y="0"/>
                  </a:lnTo>
                  <a:lnTo>
                    <a:pt x="0" y="5689"/>
                  </a:lnTo>
                  <a:lnTo>
                    <a:pt x="0" y="476910"/>
                  </a:lnTo>
                  <a:lnTo>
                    <a:pt x="5714" y="482599"/>
                  </a:lnTo>
                  <a:lnTo>
                    <a:pt x="2610612" y="482599"/>
                  </a:lnTo>
                  <a:lnTo>
                    <a:pt x="2616200" y="476910"/>
                  </a:lnTo>
                  <a:lnTo>
                    <a:pt x="2616200" y="467359"/>
                  </a:lnTo>
                  <a:lnTo>
                    <a:pt x="15239" y="467359"/>
                  </a:lnTo>
                  <a:lnTo>
                    <a:pt x="15239" y="15239"/>
                  </a:lnTo>
                  <a:lnTo>
                    <a:pt x="2616200" y="15239"/>
                  </a:lnTo>
                  <a:lnTo>
                    <a:pt x="2616200" y="5689"/>
                  </a:lnTo>
                  <a:lnTo>
                    <a:pt x="2610612" y="0"/>
                  </a:lnTo>
                  <a:close/>
                </a:path>
                <a:path w="2616200" h="482600">
                  <a:moveTo>
                    <a:pt x="2616200" y="15239"/>
                  </a:moveTo>
                  <a:lnTo>
                    <a:pt x="2600960" y="15239"/>
                  </a:lnTo>
                  <a:lnTo>
                    <a:pt x="2600960" y="467359"/>
                  </a:lnTo>
                  <a:lnTo>
                    <a:pt x="2616200" y="467359"/>
                  </a:lnTo>
                  <a:lnTo>
                    <a:pt x="2616200" y="15239"/>
                  </a:lnTo>
                  <a:close/>
                </a:path>
                <a:path w="2616200" h="482600">
                  <a:moveTo>
                    <a:pt x="2595879" y="20319"/>
                  </a:moveTo>
                  <a:lnTo>
                    <a:pt x="20319" y="20319"/>
                  </a:lnTo>
                  <a:lnTo>
                    <a:pt x="20319" y="462279"/>
                  </a:lnTo>
                  <a:lnTo>
                    <a:pt x="2595879" y="462279"/>
                  </a:lnTo>
                  <a:lnTo>
                    <a:pt x="2595879" y="457199"/>
                  </a:lnTo>
                  <a:lnTo>
                    <a:pt x="25400" y="457199"/>
                  </a:lnTo>
                  <a:lnTo>
                    <a:pt x="25400" y="25399"/>
                  </a:lnTo>
                  <a:lnTo>
                    <a:pt x="2595879" y="25399"/>
                  </a:lnTo>
                  <a:lnTo>
                    <a:pt x="2595879" y="20319"/>
                  </a:lnTo>
                  <a:close/>
                </a:path>
                <a:path w="2616200" h="482600">
                  <a:moveTo>
                    <a:pt x="2595879" y="25399"/>
                  </a:moveTo>
                  <a:lnTo>
                    <a:pt x="2590800" y="25399"/>
                  </a:lnTo>
                  <a:lnTo>
                    <a:pt x="2590800" y="457199"/>
                  </a:lnTo>
                  <a:lnTo>
                    <a:pt x="2595879" y="457199"/>
                  </a:lnTo>
                  <a:lnTo>
                    <a:pt x="2595879" y="25399"/>
                  </a:lnTo>
                  <a:close/>
                </a:path>
              </a:pathLst>
            </a:custGeom>
            <a:solidFill>
              <a:srgbClr val="DA1F28"/>
            </a:solidFill>
          </p:spPr>
          <p:txBody>
            <a:bodyPr wrap="square" lIns="0" tIns="0" rIns="0" bIns="0" rtlCol="0"/>
            <a:lstStyle/>
            <a:p/>
          </p:txBody>
        </p:sp>
        <p:sp>
          <p:nvSpPr>
            <p:cNvPr id="4" name="object 4"/>
            <p:cNvSpPr/>
            <p:nvPr/>
          </p:nvSpPr>
          <p:spPr>
            <a:xfrm>
              <a:off x="5316" y="2577"/>
              <a:ext cx="4120" cy="760"/>
            </a:xfrm>
            <a:custGeom>
              <a:avLst/>
              <a:gdLst/>
              <a:ahLst/>
              <a:cxnLst/>
              <a:rect l="l" t="t" r="r" b="b"/>
              <a:pathLst>
                <a:path w="2616200" h="482600">
                  <a:moveTo>
                    <a:pt x="2610485" y="0"/>
                  </a:moveTo>
                  <a:lnTo>
                    <a:pt x="5714" y="0"/>
                  </a:lnTo>
                  <a:lnTo>
                    <a:pt x="0" y="5714"/>
                  </a:lnTo>
                  <a:lnTo>
                    <a:pt x="0" y="476885"/>
                  </a:lnTo>
                  <a:lnTo>
                    <a:pt x="5714" y="482600"/>
                  </a:lnTo>
                  <a:lnTo>
                    <a:pt x="2610485" y="482600"/>
                  </a:lnTo>
                  <a:lnTo>
                    <a:pt x="2616200" y="476885"/>
                  </a:lnTo>
                  <a:lnTo>
                    <a:pt x="2616200" y="467360"/>
                  </a:lnTo>
                  <a:lnTo>
                    <a:pt x="15239" y="467360"/>
                  </a:lnTo>
                  <a:lnTo>
                    <a:pt x="15239" y="15239"/>
                  </a:lnTo>
                  <a:lnTo>
                    <a:pt x="2616200" y="15239"/>
                  </a:lnTo>
                  <a:lnTo>
                    <a:pt x="2616200" y="5714"/>
                  </a:lnTo>
                  <a:lnTo>
                    <a:pt x="2610485" y="0"/>
                  </a:lnTo>
                  <a:close/>
                </a:path>
                <a:path w="2616200" h="482600">
                  <a:moveTo>
                    <a:pt x="2616200" y="15239"/>
                  </a:moveTo>
                  <a:lnTo>
                    <a:pt x="2600960" y="15239"/>
                  </a:lnTo>
                  <a:lnTo>
                    <a:pt x="2600960" y="467360"/>
                  </a:lnTo>
                  <a:lnTo>
                    <a:pt x="2616200" y="467360"/>
                  </a:lnTo>
                  <a:lnTo>
                    <a:pt x="2616200" y="15239"/>
                  </a:lnTo>
                  <a:close/>
                </a:path>
                <a:path w="2616200" h="482600">
                  <a:moveTo>
                    <a:pt x="2595879" y="20320"/>
                  </a:moveTo>
                  <a:lnTo>
                    <a:pt x="20319" y="20320"/>
                  </a:lnTo>
                  <a:lnTo>
                    <a:pt x="20319" y="462280"/>
                  </a:lnTo>
                  <a:lnTo>
                    <a:pt x="2595879" y="462280"/>
                  </a:lnTo>
                  <a:lnTo>
                    <a:pt x="2595879" y="457200"/>
                  </a:lnTo>
                  <a:lnTo>
                    <a:pt x="25400" y="457200"/>
                  </a:lnTo>
                  <a:lnTo>
                    <a:pt x="25400" y="25400"/>
                  </a:lnTo>
                  <a:lnTo>
                    <a:pt x="2595879" y="25400"/>
                  </a:lnTo>
                  <a:lnTo>
                    <a:pt x="2595879" y="20320"/>
                  </a:lnTo>
                  <a:close/>
                </a:path>
                <a:path w="2616200" h="482600">
                  <a:moveTo>
                    <a:pt x="2595879" y="25400"/>
                  </a:moveTo>
                  <a:lnTo>
                    <a:pt x="2590800" y="25400"/>
                  </a:lnTo>
                  <a:lnTo>
                    <a:pt x="2590800" y="457200"/>
                  </a:lnTo>
                  <a:lnTo>
                    <a:pt x="2595879" y="457200"/>
                  </a:lnTo>
                  <a:lnTo>
                    <a:pt x="2595879" y="25400"/>
                  </a:lnTo>
                  <a:close/>
                </a:path>
              </a:pathLst>
            </a:custGeom>
            <a:solidFill>
              <a:srgbClr val="DA1F28"/>
            </a:solidFill>
          </p:spPr>
          <p:txBody>
            <a:bodyPr wrap="square" lIns="0" tIns="0" rIns="0" bIns="0" rtlCol="0"/>
            <a:lstStyle/>
            <a:p/>
          </p:txBody>
        </p:sp>
      </p:grpSp>
      <p:sp>
        <p:nvSpPr>
          <p:cNvPr id="8" name="Slide Number Placeholder 7"/>
          <p:cNvSpPr>
            <a:spLocks noGrp="1"/>
          </p:cNvSpPr>
          <p:nvPr>
            <p:ph type="sldNum" sz="quarter" idx="12"/>
          </p:nvPr>
        </p:nvSpPr>
        <p:spPr/>
        <p:txBody>
          <a:bodyPr/>
          <a:p>
            <a:fld id="{E8366257-D7B9-47E0-9D98-9493A294C6AB}" type="slidenum">
              <a:rPr lang="en-US" smtClean="0"/>
            </a:fld>
            <a:endParaRPr lang="en-US" dirty="0"/>
          </a:p>
        </p:txBody>
      </p:sp>
      <p:sp>
        <p:nvSpPr>
          <p:cNvPr id="9" name="Footer Placeholder 8"/>
          <p:cNvSpPr>
            <a:spLocks noGrp="1"/>
          </p:cNvSpPr>
          <p:nvPr>
            <p:ph type="ftr" sz="quarter" idx="11"/>
          </p:nvPr>
        </p:nvSpPr>
        <p:spPr/>
        <p:txBody>
          <a:bodyPr/>
          <a:p>
            <a:r>
              <a:rPr lang="en-US" dirty="0" smtClean="0">
                <a:sym typeface="+mn-ea"/>
              </a:rPr>
              <a:t>UECS3213 / UECS3453 Data Mining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7" name="Content Placeholder 6"/>
          <p:cNvSpPr>
            <a:spLocks noGrp="1"/>
          </p:cNvSpPr>
          <p:nvPr>
            <p:ph idx="1"/>
          </p:nvPr>
        </p:nvSpPr>
        <p:spPr/>
        <p:txBody>
          <a:bodyPr/>
          <a:p>
            <a:endParaRPr lang="en-US"/>
          </a:p>
        </p:txBody>
      </p:sp>
      <p:sp>
        <p:nvSpPr>
          <p:cNvPr id="2" name="object 2"/>
          <p:cNvSpPr/>
          <p:nvPr/>
        </p:nvSpPr>
        <p:spPr>
          <a:xfrm>
            <a:off x="1524000" y="-31077"/>
            <a:ext cx="9143999" cy="620814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1855354" y="3116960"/>
            <a:ext cx="2036445" cy="436245"/>
          </a:xfrm>
          <a:custGeom>
            <a:avLst/>
            <a:gdLst/>
            <a:ahLst/>
            <a:cxnLst/>
            <a:rect l="l" t="t" r="r" b="b"/>
            <a:pathLst>
              <a:path w="2036445" h="436245">
                <a:moveTo>
                  <a:pt x="1945120" y="0"/>
                </a:moveTo>
                <a:lnTo>
                  <a:pt x="89739" y="126"/>
                </a:lnTo>
                <a:lnTo>
                  <a:pt x="42279" y="14224"/>
                </a:lnTo>
                <a:lnTo>
                  <a:pt x="38012" y="17145"/>
                </a:lnTo>
                <a:lnTo>
                  <a:pt x="27166" y="26035"/>
                </a:lnTo>
                <a:lnTo>
                  <a:pt x="8218" y="53339"/>
                </a:lnTo>
                <a:lnTo>
                  <a:pt x="7545" y="54483"/>
                </a:lnTo>
                <a:lnTo>
                  <a:pt x="0" y="347091"/>
                </a:lnTo>
                <a:lnTo>
                  <a:pt x="527" y="355219"/>
                </a:lnTo>
                <a:lnTo>
                  <a:pt x="14174" y="393827"/>
                </a:lnTo>
                <a:lnTo>
                  <a:pt x="38012" y="418973"/>
                </a:lnTo>
                <a:lnTo>
                  <a:pt x="39345" y="420116"/>
                </a:lnTo>
                <a:lnTo>
                  <a:pt x="83262" y="435737"/>
                </a:lnTo>
                <a:lnTo>
                  <a:pt x="90946" y="436118"/>
                </a:lnTo>
                <a:lnTo>
                  <a:pt x="1946390" y="435991"/>
                </a:lnTo>
                <a:lnTo>
                  <a:pt x="1995285" y="421005"/>
                </a:lnTo>
                <a:lnTo>
                  <a:pt x="2014851" y="403098"/>
                </a:lnTo>
                <a:lnTo>
                  <a:pt x="90946" y="403098"/>
                </a:lnTo>
                <a:lnTo>
                  <a:pt x="84723" y="402717"/>
                </a:lnTo>
                <a:lnTo>
                  <a:pt x="49899" y="386080"/>
                </a:lnTo>
                <a:lnTo>
                  <a:pt x="33135" y="350647"/>
                </a:lnTo>
                <a:lnTo>
                  <a:pt x="32972" y="346329"/>
                </a:lnTo>
                <a:lnTo>
                  <a:pt x="33085" y="87375"/>
                </a:lnTo>
                <a:lnTo>
                  <a:pt x="49899" y="50037"/>
                </a:lnTo>
                <a:lnTo>
                  <a:pt x="85383" y="33274"/>
                </a:lnTo>
                <a:lnTo>
                  <a:pt x="91200" y="33020"/>
                </a:lnTo>
                <a:lnTo>
                  <a:pt x="2014847" y="33020"/>
                </a:lnTo>
                <a:lnTo>
                  <a:pt x="2010144" y="27305"/>
                </a:lnTo>
                <a:lnTo>
                  <a:pt x="1970774" y="3683"/>
                </a:lnTo>
                <a:lnTo>
                  <a:pt x="1952867" y="381"/>
                </a:lnTo>
                <a:lnTo>
                  <a:pt x="1945120" y="0"/>
                </a:lnTo>
                <a:close/>
              </a:path>
              <a:path w="2036445" h="436245">
                <a:moveTo>
                  <a:pt x="2014847" y="33020"/>
                </a:moveTo>
                <a:lnTo>
                  <a:pt x="1945120" y="33020"/>
                </a:lnTo>
                <a:lnTo>
                  <a:pt x="1951470" y="33400"/>
                </a:lnTo>
                <a:lnTo>
                  <a:pt x="1957058" y="34289"/>
                </a:lnTo>
                <a:lnTo>
                  <a:pt x="1993126" y="58674"/>
                </a:lnTo>
                <a:lnTo>
                  <a:pt x="2003037" y="347091"/>
                </a:lnTo>
                <a:lnTo>
                  <a:pt x="2002778" y="351409"/>
                </a:lnTo>
                <a:lnTo>
                  <a:pt x="1986141" y="386080"/>
                </a:lnTo>
                <a:lnTo>
                  <a:pt x="1950708" y="402844"/>
                </a:lnTo>
                <a:lnTo>
                  <a:pt x="1944993" y="403098"/>
                </a:lnTo>
                <a:lnTo>
                  <a:pt x="2014851" y="403098"/>
                </a:lnTo>
                <a:lnTo>
                  <a:pt x="2034401" y="362458"/>
                </a:lnTo>
                <a:lnTo>
                  <a:pt x="2036117" y="346329"/>
                </a:lnTo>
                <a:lnTo>
                  <a:pt x="2036003" y="89154"/>
                </a:lnTo>
                <a:lnTo>
                  <a:pt x="2027797" y="53339"/>
                </a:lnTo>
                <a:lnTo>
                  <a:pt x="2021955" y="42418"/>
                </a:lnTo>
                <a:lnTo>
                  <a:pt x="2021066" y="40894"/>
                </a:lnTo>
                <a:lnTo>
                  <a:pt x="2020177" y="39497"/>
                </a:lnTo>
                <a:lnTo>
                  <a:pt x="2014847" y="33020"/>
                </a:lnTo>
                <a:close/>
              </a:path>
              <a:path w="2036445" h="436245">
                <a:moveTo>
                  <a:pt x="1945120" y="44069"/>
                </a:moveTo>
                <a:lnTo>
                  <a:pt x="87186" y="44069"/>
                </a:lnTo>
                <a:lnTo>
                  <a:pt x="82195" y="44958"/>
                </a:lnTo>
                <a:lnTo>
                  <a:pt x="47473" y="73151"/>
                </a:lnTo>
                <a:lnTo>
                  <a:pt x="43981" y="348869"/>
                </a:lnTo>
                <a:lnTo>
                  <a:pt x="44756" y="353822"/>
                </a:lnTo>
                <a:lnTo>
                  <a:pt x="73064" y="388493"/>
                </a:lnTo>
                <a:lnTo>
                  <a:pt x="90946" y="392049"/>
                </a:lnTo>
                <a:lnTo>
                  <a:pt x="1948930" y="392049"/>
                </a:lnTo>
                <a:lnTo>
                  <a:pt x="1974697" y="381127"/>
                </a:lnTo>
                <a:lnTo>
                  <a:pt x="90946" y="381000"/>
                </a:lnTo>
                <a:lnTo>
                  <a:pt x="85688" y="380746"/>
                </a:lnTo>
                <a:lnTo>
                  <a:pt x="56148" y="354711"/>
                </a:lnTo>
                <a:lnTo>
                  <a:pt x="54827" y="347091"/>
                </a:lnTo>
                <a:lnTo>
                  <a:pt x="54916" y="91059"/>
                </a:lnTo>
                <a:lnTo>
                  <a:pt x="77585" y="57658"/>
                </a:lnTo>
                <a:lnTo>
                  <a:pt x="88990" y="54991"/>
                </a:lnTo>
                <a:lnTo>
                  <a:pt x="1974697" y="54991"/>
                </a:lnTo>
                <a:lnTo>
                  <a:pt x="1971282" y="52197"/>
                </a:lnTo>
                <a:lnTo>
                  <a:pt x="1963027" y="47625"/>
                </a:lnTo>
                <a:lnTo>
                  <a:pt x="1959979" y="46482"/>
                </a:lnTo>
                <a:lnTo>
                  <a:pt x="1955280" y="45212"/>
                </a:lnTo>
                <a:lnTo>
                  <a:pt x="1950962" y="44323"/>
                </a:lnTo>
                <a:lnTo>
                  <a:pt x="1945120" y="44069"/>
                </a:lnTo>
                <a:close/>
              </a:path>
              <a:path w="2036445" h="436245">
                <a:moveTo>
                  <a:pt x="1974697" y="54991"/>
                </a:moveTo>
                <a:lnTo>
                  <a:pt x="92165" y="54991"/>
                </a:lnTo>
                <a:lnTo>
                  <a:pt x="1945120" y="55118"/>
                </a:lnTo>
                <a:lnTo>
                  <a:pt x="1950454" y="55372"/>
                </a:lnTo>
                <a:lnTo>
                  <a:pt x="1979918" y="81534"/>
                </a:lnTo>
                <a:lnTo>
                  <a:pt x="1981188" y="89154"/>
                </a:lnTo>
                <a:lnTo>
                  <a:pt x="1981062" y="343916"/>
                </a:lnTo>
                <a:lnTo>
                  <a:pt x="1958455" y="378460"/>
                </a:lnTo>
                <a:lnTo>
                  <a:pt x="1947152" y="381127"/>
                </a:lnTo>
                <a:lnTo>
                  <a:pt x="1974697" y="381127"/>
                </a:lnTo>
                <a:lnTo>
                  <a:pt x="1992055" y="346329"/>
                </a:lnTo>
                <a:lnTo>
                  <a:pt x="1992110" y="87375"/>
                </a:lnTo>
                <a:lnTo>
                  <a:pt x="1991221" y="82296"/>
                </a:lnTo>
                <a:lnTo>
                  <a:pt x="1990205" y="77850"/>
                </a:lnTo>
                <a:lnTo>
                  <a:pt x="1988554" y="73151"/>
                </a:lnTo>
                <a:lnTo>
                  <a:pt x="1983982" y="64770"/>
                </a:lnTo>
                <a:lnTo>
                  <a:pt x="1978267" y="57912"/>
                </a:lnTo>
                <a:lnTo>
                  <a:pt x="1974697" y="54991"/>
                </a:lnTo>
                <a:close/>
              </a:path>
            </a:pathLst>
          </a:custGeom>
          <a:solidFill>
            <a:srgbClr val="1E768B"/>
          </a:solidFill>
        </p:spPr>
        <p:txBody>
          <a:bodyPr wrap="square" lIns="0" tIns="0" rIns="0" bIns="0" rtlCol="0"/>
          <a:lstStyle/>
          <a:p/>
        </p:txBody>
      </p:sp>
      <p:sp>
        <p:nvSpPr>
          <p:cNvPr id="4" name="object 4"/>
          <p:cNvSpPr/>
          <p:nvPr/>
        </p:nvSpPr>
        <p:spPr>
          <a:xfrm>
            <a:off x="4053331" y="4284598"/>
            <a:ext cx="2036445" cy="511809"/>
          </a:xfrm>
          <a:custGeom>
            <a:avLst/>
            <a:gdLst/>
            <a:ahLst/>
            <a:cxnLst/>
            <a:rect l="l" t="t" r="r" b="b"/>
            <a:pathLst>
              <a:path w="2036445" h="511810">
                <a:moveTo>
                  <a:pt x="1992502" y="19050"/>
                </a:moveTo>
                <a:lnTo>
                  <a:pt x="43561" y="19050"/>
                </a:lnTo>
                <a:lnTo>
                  <a:pt x="30861" y="30479"/>
                </a:lnTo>
                <a:lnTo>
                  <a:pt x="29590" y="31750"/>
                </a:lnTo>
                <a:lnTo>
                  <a:pt x="19176" y="44450"/>
                </a:lnTo>
                <a:lnTo>
                  <a:pt x="18414" y="44450"/>
                </a:lnTo>
                <a:lnTo>
                  <a:pt x="17652" y="45719"/>
                </a:lnTo>
                <a:lnTo>
                  <a:pt x="17018" y="46989"/>
                </a:lnTo>
                <a:lnTo>
                  <a:pt x="11937" y="55879"/>
                </a:lnTo>
                <a:lnTo>
                  <a:pt x="381" y="95250"/>
                </a:lnTo>
                <a:lnTo>
                  <a:pt x="0" y="410209"/>
                </a:lnTo>
                <a:lnTo>
                  <a:pt x="635" y="420369"/>
                </a:lnTo>
                <a:lnTo>
                  <a:pt x="13207" y="459739"/>
                </a:lnTo>
                <a:lnTo>
                  <a:pt x="46862" y="495299"/>
                </a:lnTo>
                <a:lnTo>
                  <a:pt x="84200" y="510539"/>
                </a:lnTo>
                <a:lnTo>
                  <a:pt x="94487" y="511809"/>
                </a:lnTo>
                <a:lnTo>
                  <a:pt x="1944370" y="511809"/>
                </a:lnTo>
                <a:lnTo>
                  <a:pt x="1954657" y="510539"/>
                </a:lnTo>
                <a:lnTo>
                  <a:pt x="1964689" y="506729"/>
                </a:lnTo>
                <a:lnTo>
                  <a:pt x="1974088" y="504189"/>
                </a:lnTo>
                <a:lnTo>
                  <a:pt x="2006473" y="481329"/>
                </a:lnTo>
                <a:lnTo>
                  <a:pt x="2007615" y="480059"/>
                </a:lnTo>
                <a:lnTo>
                  <a:pt x="103631" y="480059"/>
                </a:lnTo>
                <a:lnTo>
                  <a:pt x="96138" y="478789"/>
                </a:lnTo>
                <a:lnTo>
                  <a:pt x="53593" y="458469"/>
                </a:lnTo>
                <a:lnTo>
                  <a:pt x="34289" y="422909"/>
                </a:lnTo>
                <a:lnTo>
                  <a:pt x="32956" y="102869"/>
                </a:lnTo>
                <a:lnTo>
                  <a:pt x="33274" y="96519"/>
                </a:lnTo>
                <a:lnTo>
                  <a:pt x="53593" y="54609"/>
                </a:lnTo>
                <a:lnTo>
                  <a:pt x="82931" y="36829"/>
                </a:lnTo>
                <a:lnTo>
                  <a:pt x="89662" y="34289"/>
                </a:lnTo>
                <a:lnTo>
                  <a:pt x="96646" y="33019"/>
                </a:lnTo>
                <a:lnTo>
                  <a:pt x="2007514" y="33019"/>
                </a:lnTo>
                <a:lnTo>
                  <a:pt x="2006473" y="31750"/>
                </a:lnTo>
                <a:lnTo>
                  <a:pt x="2005202" y="30479"/>
                </a:lnTo>
                <a:lnTo>
                  <a:pt x="1992502" y="19050"/>
                </a:lnTo>
                <a:close/>
              </a:path>
              <a:path w="2036445" h="511810">
                <a:moveTo>
                  <a:pt x="2007514" y="33019"/>
                </a:moveTo>
                <a:lnTo>
                  <a:pt x="1939925" y="33019"/>
                </a:lnTo>
                <a:lnTo>
                  <a:pt x="1946910" y="34289"/>
                </a:lnTo>
                <a:lnTo>
                  <a:pt x="1953767" y="36829"/>
                </a:lnTo>
                <a:lnTo>
                  <a:pt x="1991105" y="64769"/>
                </a:lnTo>
                <a:lnTo>
                  <a:pt x="1994662" y="71119"/>
                </a:lnTo>
                <a:lnTo>
                  <a:pt x="1997710" y="76200"/>
                </a:lnTo>
                <a:lnTo>
                  <a:pt x="1999996" y="83819"/>
                </a:lnTo>
                <a:lnTo>
                  <a:pt x="2001774" y="90169"/>
                </a:lnTo>
                <a:lnTo>
                  <a:pt x="2002789" y="96519"/>
                </a:lnTo>
                <a:lnTo>
                  <a:pt x="2003107" y="102869"/>
                </a:lnTo>
                <a:lnTo>
                  <a:pt x="2003107" y="410209"/>
                </a:lnTo>
                <a:lnTo>
                  <a:pt x="1994408" y="441959"/>
                </a:lnTo>
                <a:lnTo>
                  <a:pt x="1990852" y="448309"/>
                </a:lnTo>
                <a:lnTo>
                  <a:pt x="1959610" y="473709"/>
                </a:lnTo>
                <a:lnTo>
                  <a:pt x="1932177" y="480059"/>
                </a:lnTo>
                <a:lnTo>
                  <a:pt x="2007615" y="480059"/>
                </a:lnTo>
                <a:lnTo>
                  <a:pt x="2031873" y="438149"/>
                </a:lnTo>
                <a:lnTo>
                  <a:pt x="2036118" y="410209"/>
                </a:lnTo>
                <a:lnTo>
                  <a:pt x="2036064" y="102869"/>
                </a:lnTo>
                <a:lnTo>
                  <a:pt x="2027427" y="62229"/>
                </a:lnTo>
                <a:lnTo>
                  <a:pt x="2019046" y="46989"/>
                </a:lnTo>
                <a:lnTo>
                  <a:pt x="2018411" y="45719"/>
                </a:lnTo>
                <a:lnTo>
                  <a:pt x="2017649" y="44450"/>
                </a:lnTo>
                <a:lnTo>
                  <a:pt x="2016887" y="44450"/>
                </a:lnTo>
                <a:lnTo>
                  <a:pt x="2007514" y="33019"/>
                </a:lnTo>
                <a:close/>
              </a:path>
              <a:path w="2036445" h="511810">
                <a:moveTo>
                  <a:pt x="1939416" y="44450"/>
                </a:moveTo>
                <a:lnTo>
                  <a:pt x="98298" y="44450"/>
                </a:lnTo>
                <a:lnTo>
                  <a:pt x="86740" y="46989"/>
                </a:lnTo>
                <a:lnTo>
                  <a:pt x="53975" y="71119"/>
                </a:lnTo>
                <a:lnTo>
                  <a:pt x="44068" y="414019"/>
                </a:lnTo>
                <a:lnTo>
                  <a:pt x="44957" y="420369"/>
                </a:lnTo>
                <a:lnTo>
                  <a:pt x="69595" y="457199"/>
                </a:lnTo>
                <a:lnTo>
                  <a:pt x="90805" y="467359"/>
                </a:lnTo>
                <a:lnTo>
                  <a:pt x="96646" y="467359"/>
                </a:lnTo>
                <a:lnTo>
                  <a:pt x="103631" y="468629"/>
                </a:lnTo>
                <a:lnTo>
                  <a:pt x="1937765" y="468629"/>
                </a:lnTo>
                <a:lnTo>
                  <a:pt x="1949323" y="466089"/>
                </a:lnTo>
                <a:lnTo>
                  <a:pt x="1954784" y="463549"/>
                </a:lnTo>
                <a:lnTo>
                  <a:pt x="1960117" y="461009"/>
                </a:lnTo>
                <a:lnTo>
                  <a:pt x="1964563" y="459739"/>
                </a:lnTo>
                <a:lnTo>
                  <a:pt x="1967429" y="457199"/>
                </a:lnTo>
                <a:lnTo>
                  <a:pt x="97155" y="457199"/>
                </a:lnTo>
                <a:lnTo>
                  <a:pt x="87883" y="454659"/>
                </a:lnTo>
                <a:lnTo>
                  <a:pt x="60198" y="430529"/>
                </a:lnTo>
                <a:lnTo>
                  <a:pt x="58165" y="426719"/>
                </a:lnTo>
                <a:lnTo>
                  <a:pt x="56642" y="421639"/>
                </a:lnTo>
                <a:lnTo>
                  <a:pt x="55625" y="416559"/>
                </a:lnTo>
                <a:lnTo>
                  <a:pt x="54990" y="412749"/>
                </a:lnTo>
                <a:lnTo>
                  <a:pt x="55041" y="102869"/>
                </a:lnTo>
                <a:lnTo>
                  <a:pt x="76962" y="63500"/>
                </a:lnTo>
                <a:lnTo>
                  <a:pt x="81533" y="60959"/>
                </a:lnTo>
                <a:lnTo>
                  <a:pt x="85979" y="58419"/>
                </a:lnTo>
                <a:lnTo>
                  <a:pt x="99949" y="54609"/>
                </a:lnTo>
                <a:lnTo>
                  <a:pt x="1965452" y="54609"/>
                </a:lnTo>
                <a:lnTo>
                  <a:pt x="1961514" y="52069"/>
                </a:lnTo>
                <a:lnTo>
                  <a:pt x="1956308" y="49529"/>
                </a:lnTo>
                <a:lnTo>
                  <a:pt x="1950974" y="46989"/>
                </a:lnTo>
                <a:lnTo>
                  <a:pt x="1939416" y="44450"/>
                </a:lnTo>
                <a:close/>
              </a:path>
              <a:path w="2036445" h="511810">
                <a:moveTo>
                  <a:pt x="1965452" y="54609"/>
                </a:moveTo>
                <a:lnTo>
                  <a:pt x="1932432" y="54609"/>
                </a:lnTo>
                <a:lnTo>
                  <a:pt x="1938909" y="55879"/>
                </a:lnTo>
                <a:lnTo>
                  <a:pt x="1943608" y="55879"/>
                </a:lnTo>
                <a:lnTo>
                  <a:pt x="1948179" y="58419"/>
                </a:lnTo>
                <a:lnTo>
                  <a:pt x="1952498" y="59689"/>
                </a:lnTo>
                <a:lnTo>
                  <a:pt x="1956689" y="62229"/>
                </a:lnTo>
                <a:lnTo>
                  <a:pt x="1959102" y="63500"/>
                </a:lnTo>
                <a:lnTo>
                  <a:pt x="1980438" y="95250"/>
                </a:lnTo>
                <a:lnTo>
                  <a:pt x="1981073" y="407669"/>
                </a:lnTo>
                <a:lnTo>
                  <a:pt x="1981022" y="410209"/>
                </a:lnTo>
                <a:lnTo>
                  <a:pt x="1980818" y="415289"/>
                </a:lnTo>
                <a:lnTo>
                  <a:pt x="1979929" y="420369"/>
                </a:lnTo>
                <a:lnTo>
                  <a:pt x="1978533" y="424179"/>
                </a:lnTo>
                <a:lnTo>
                  <a:pt x="1976882" y="429259"/>
                </a:lnTo>
                <a:lnTo>
                  <a:pt x="1954529" y="452119"/>
                </a:lnTo>
                <a:lnTo>
                  <a:pt x="1950085" y="454659"/>
                </a:lnTo>
                <a:lnTo>
                  <a:pt x="1940814" y="457199"/>
                </a:lnTo>
                <a:lnTo>
                  <a:pt x="1967429" y="457199"/>
                </a:lnTo>
                <a:lnTo>
                  <a:pt x="1989201" y="426719"/>
                </a:lnTo>
                <a:lnTo>
                  <a:pt x="1990852" y="421639"/>
                </a:lnTo>
                <a:lnTo>
                  <a:pt x="1991740" y="415289"/>
                </a:lnTo>
                <a:lnTo>
                  <a:pt x="1992045" y="410209"/>
                </a:lnTo>
                <a:lnTo>
                  <a:pt x="1991995" y="99059"/>
                </a:lnTo>
                <a:lnTo>
                  <a:pt x="1974596" y="62229"/>
                </a:lnTo>
                <a:lnTo>
                  <a:pt x="1965452" y="54609"/>
                </a:lnTo>
                <a:close/>
              </a:path>
              <a:path w="2036445" h="511810">
                <a:moveTo>
                  <a:pt x="1990343" y="17779"/>
                </a:moveTo>
                <a:lnTo>
                  <a:pt x="45719" y="17779"/>
                </a:lnTo>
                <a:lnTo>
                  <a:pt x="44576" y="19050"/>
                </a:lnTo>
                <a:lnTo>
                  <a:pt x="1991487" y="19050"/>
                </a:lnTo>
                <a:lnTo>
                  <a:pt x="1990343" y="17779"/>
                </a:lnTo>
                <a:close/>
              </a:path>
              <a:path w="2036445" h="511810">
                <a:moveTo>
                  <a:pt x="1932432" y="0"/>
                </a:moveTo>
                <a:lnTo>
                  <a:pt x="102235" y="0"/>
                </a:lnTo>
                <a:lnTo>
                  <a:pt x="81406" y="2539"/>
                </a:lnTo>
                <a:lnTo>
                  <a:pt x="71374" y="5079"/>
                </a:lnTo>
                <a:lnTo>
                  <a:pt x="61975" y="8889"/>
                </a:lnTo>
                <a:lnTo>
                  <a:pt x="53086" y="13969"/>
                </a:lnTo>
                <a:lnTo>
                  <a:pt x="46862" y="17779"/>
                </a:lnTo>
                <a:lnTo>
                  <a:pt x="1989201" y="17779"/>
                </a:lnTo>
                <a:lnTo>
                  <a:pt x="1980691" y="12700"/>
                </a:lnTo>
                <a:lnTo>
                  <a:pt x="1971548" y="7619"/>
                </a:lnTo>
                <a:lnTo>
                  <a:pt x="1962023" y="3809"/>
                </a:lnTo>
                <a:lnTo>
                  <a:pt x="1941576" y="1269"/>
                </a:lnTo>
                <a:lnTo>
                  <a:pt x="1932432" y="0"/>
                </a:lnTo>
                <a:close/>
              </a:path>
            </a:pathLst>
          </a:custGeom>
          <a:solidFill>
            <a:srgbClr val="1E768B"/>
          </a:solidFill>
        </p:spPr>
        <p:txBody>
          <a:bodyPr wrap="square" lIns="0" tIns="0" rIns="0" bIns="0" rtlCol="0"/>
          <a:lstStyle/>
          <a:p/>
        </p:txBody>
      </p:sp>
      <p:sp>
        <p:nvSpPr>
          <p:cNvPr id="5" name="object 5"/>
          <p:cNvSpPr/>
          <p:nvPr/>
        </p:nvSpPr>
        <p:spPr>
          <a:xfrm>
            <a:off x="4053332" y="5154485"/>
            <a:ext cx="2036445" cy="511809"/>
          </a:xfrm>
          <a:custGeom>
            <a:avLst/>
            <a:gdLst/>
            <a:ahLst/>
            <a:cxnLst/>
            <a:rect l="l" t="t" r="r" b="b"/>
            <a:pathLst>
              <a:path w="2036445" h="511810">
                <a:moveTo>
                  <a:pt x="1992503" y="19050"/>
                </a:moveTo>
                <a:lnTo>
                  <a:pt x="43561" y="19050"/>
                </a:lnTo>
                <a:lnTo>
                  <a:pt x="30861" y="30480"/>
                </a:lnTo>
                <a:lnTo>
                  <a:pt x="29591" y="31750"/>
                </a:lnTo>
                <a:lnTo>
                  <a:pt x="19304" y="44450"/>
                </a:lnTo>
                <a:lnTo>
                  <a:pt x="18415" y="44450"/>
                </a:lnTo>
                <a:lnTo>
                  <a:pt x="17653" y="45719"/>
                </a:lnTo>
                <a:lnTo>
                  <a:pt x="17018" y="46989"/>
                </a:lnTo>
                <a:lnTo>
                  <a:pt x="11937" y="55880"/>
                </a:lnTo>
                <a:lnTo>
                  <a:pt x="381" y="95250"/>
                </a:lnTo>
                <a:lnTo>
                  <a:pt x="0" y="410209"/>
                </a:lnTo>
                <a:lnTo>
                  <a:pt x="635" y="420369"/>
                </a:lnTo>
                <a:lnTo>
                  <a:pt x="13207" y="459740"/>
                </a:lnTo>
                <a:lnTo>
                  <a:pt x="46862" y="495300"/>
                </a:lnTo>
                <a:lnTo>
                  <a:pt x="84200" y="510540"/>
                </a:lnTo>
                <a:lnTo>
                  <a:pt x="94487" y="511809"/>
                </a:lnTo>
                <a:lnTo>
                  <a:pt x="1944370" y="511809"/>
                </a:lnTo>
                <a:lnTo>
                  <a:pt x="1954657" y="510540"/>
                </a:lnTo>
                <a:lnTo>
                  <a:pt x="1964690" y="506729"/>
                </a:lnTo>
                <a:lnTo>
                  <a:pt x="1974088" y="504190"/>
                </a:lnTo>
                <a:lnTo>
                  <a:pt x="2007743" y="480059"/>
                </a:lnTo>
                <a:lnTo>
                  <a:pt x="103631" y="480059"/>
                </a:lnTo>
                <a:lnTo>
                  <a:pt x="96138" y="478790"/>
                </a:lnTo>
                <a:lnTo>
                  <a:pt x="53720" y="458469"/>
                </a:lnTo>
                <a:lnTo>
                  <a:pt x="34290" y="422909"/>
                </a:lnTo>
                <a:lnTo>
                  <a:pt x="33070" y="410209"/>
                </a:lnTo>
                <a:lnTo>
                  <a:pt x="33083" y="102869"/>
                </a:lnTo>
                <a:lnTo>
                  <a:pt x="44957" y="64769"/>
                </a:lnTo>
                <a:lnTo>
                  <a:pt x="76454" y="38100"/>
                </a:lnTo>
                <a:lnTo>
                  <a:pt x="82931" y="36830"/>
                </a:lnTo>
                <a:lnTo>
                  <a:pt x="89662" y="34289"/>
                </a:lnTo>
                <a:lnTo>
                  <a:pt x="96647" y="33019"/>
                </a:lnTo>
                <a:lnTo>
                  <a:pt x="2007514" y="33019"/>
                </a:lnTo>
                <a:lnTo>
                  <a:pt x="2006472" y="31750"/>
                </a:lnTo>
                <a:lnTo>
                  <a:pt x="2005203" y="30480"/>
                </a:lnTo>
                <a:lnTo>
                  <a:pt x="1992503" y="19050"/>
                </a:lnTo>
                <a:close/>
              </a:path>
              <a:path w="2036445" h="511810">
                <a:moveTo>
                  <a:pt x="2007514" y="33019"/>
                </a:moveTo>
                <a:lnTo>
                  <a:pt x="1940052" y="33019"/>
                </a:lnTo>
                <a:lnTo>
                  <a:pt x="1946909" y="34289"/>
                </a:lnTo>
                <a:lnTo>
                  <a:pt x="1953768" y="36830"/>
                </a:lnTo>
                <a:lnTo>
                  <a:pt x="1991106" y="64769"/>
                </a:lnTo>
                <a:lnTo>
                  <a:pt x="1994662" y="71119"/>
                </a:lnTo>
                <a:lnTo>
                  <a:pt x="1997709" y="76200"/>
                </a:lnTo>
                <a:lnTo>
                  <a:pt x="2003107" y="410209"/>
                </a:lnTo>
                <a:lnTo>
                  <a:pt x="2002790" y="416559"/>
                </a:lnTo>
                <a:lnTo>
                  <a:pt x="1982470" y="458469"/>
                </a:lnTo>
                <a:lnTo>
                  <a:pt x="1932178" y="480059"/>
                </a:lnTo>
                <a:lnTo>
                  <a:pt x="2007743" y="480059"/>
                </a:lnTo>
                <a:lnTo>
                  <a:pt x="2031872" y="438150"/>
                </a:lnTo>
                <a:lnTo>
                  <a:pt x="2036191" y="102869"/>
                </a:lnTo>
                <a:lnTo>
                  <a:pt x="2035429" y="91439"/>
                </a:lnTo>
                <a:lnTo>
                  <a:pt x="2022983" y="53339"/>
                </a:lnTo>
                <a:lnTo>
                  <a:pt x="2017648" y="44450"/>
                </a:lnTo>
                <a:lnTo>
                  <a:pt x="2016887" y="44450"/>
                </a:lnTo>
                <a:lnTo>
                  <a:pt x="2007514" y="33019"/>
                </a:lnTo>
                <a:close/>
              </a:path>
              <a:path w="2036445" h="511810">
                <a:moveTo>
                  <a:pt x="1939417" y="44450"/>
                </a:moveTo>
                <a:lnTo>
                  <a:pt x="98298" y="44450"/>
                </a:lnTo>
                <a:lnTo>
                  <a:pt x="86741" y="46989"/>
                </a:lnTo>
                <a:lnTo>
                  <a:pt x="53975" y="71119"/>
                </a:lnTo>
                <a:lnTo>
                  <a:pt x="44043" y="410209"/>
                </a:lnTo>
                <a:lnTo>
                  <a:pt x="44195" y="414019"/>
                </a:lnTo>
                <a:lnTo>
                  <a:pt x="61468" y="450850"/>
                </a:lnTo>
                <a:lnTo>
                  <a:pt x="96647" y="468629"/>
                </a:lnTo>
                <a:lnTo>
                  <a:pt x="1937766" y="468629"/>
                </a:lnTo>
                <a:lnTo>
                  <a:pt x="1966235" y="457200"/>
                </a:lnTo>
                <a:lnTo>
                  <a:pt x="97155" y="457200"/>
                </a:lnTo>
                <a:lnTo>
                  <a:pt x="87884" y="454659"/>
                </a:lnTo>
                <a:lnTo>
                  <a:pt x="60198" y="430529"/>
                </a:lnTo>
                <a:lnTo>
                  <a:pt x="58166" y="426719"/>
                </a:lnTo>
                <a:lnTo>
                  <a:pt x="56642" y="421640"/>
                </a:lnTo>
                <a:lnTo>
                  <a:pt x="55625" y="416559"/>
                </a:lnTo>
                <a:lnTo>
                  <a:pt x="54991" y="412750"/>
                </a:lnTo>
                <a:lnTo>
                  <a:pt x="55067" y="102869"/>
                </a:lnTo>
                <a:lnTo>
                  <a:pt x="77088" y="63500"/>
                </a:lnTo>
                <a:lnTo>
                  <a:pt x="81661" y="60959"/>
                </a:lnTo>
                <a:lnTo>
                  <a:pt x="86106" y="58419"/>
                </a:lnTo>
                <a:lnTo>
                  <a:pt x="90550" y="57150"/>
                </a:lnTo>
                <a:lnTo>
                  <a:pt x="95250" y="55880"/>
                </a:lnTo>
                <a:lnTo>
                  <a:pt x="99949" y="55880"/>
                </a:lnTo>
                <a:lnTo>
                  <a:pt x="105029" y="54609"/>
                </a:lnTo>
                <a:lnTo>
                  <a:pt x="1965452" y="54609"/>
                </a:lnTo>
                <a:lnTo>
                  <a:pt x="1961515" y="52069"/>
                </a:lnTo>
                <a:lnTo>
                  <a:pt x="1956308" y="49530"/>
                </a:lnTo>
                <a:lnTo>
                  <a:pt x="1950973" y="46989"/>
                </a:lnTo>
                <a:lnTo>
                  <a:pt x="1939417" y="44450"/>
                </a:lnTo>
                <a:close/>
              </a:path>
              <a:path w="2036445" h="511810">
                <a:moveTo>
                  <a:pt x="1965452" y="54609"/>
                </a:moveTo>
                <a:lnTo>
                  <a:pt x="105029" y="54609"/>
                </a:lnTo>
                <a:lnTo>
                  <a:pt x="1943608" y="55880"/>
                </a:lnTo>
                <a:lnTo>
                  <a:pt x="1948180" y="58419"/>
                </a:lnTo>
                <a:lnTo>
                  <a:pt x="1952497" y="59689"/>
                </a:lnTo>
                <a:lnTo>
                  <a:pt x="1956689" y="62230"/>
                </a:lnTo>
                <a:lnTo>
                  <a:pt x="1959102" y="63500"/>
                </a:lnTo>
                <a:lnTo>
                  <a:pt x="1980565" y="95250"/>
                </a:lnTo>
                <a:lnTo>
                  <a:pt x="1981123" y="410209"/>
                </a:lnTo>
                <a:lnTo>
                  <a:pt x="1980819" y="415290"/>
                </a:lnTo>
                <a:lnTo>
                  <a:pt x="1957705" y="450850"/>
                </a:lnTo>
                <a:lnTo>
                  <a:pt x="1954530" y="452119"/>
                </a:lnTo>
                <a:lnTo>
                  <a:pt x="1950084" y="454659"/>
                </a:lnTo>
                <a:lnTo>
                  <a:pt x="1945640" y="455929"/>
                </a:lnTo>
                <a:lnTo>
                  <a:pt x="1940941" y="457200"/>
                </a:lnTo>
                <a:lnTo>
                  <a:pt x="1966235" y="457200"/>
                </a:lnTo>
                <a:lnTo>
                  <a:pt x="1989201" y="426719"/>
                </a:lnTo>
                <a:lnTo>
                  <a:pt x="1990852" y="421640"/>
                </a:lnTo>
                <a:lnTo>
                  <a:pt x="1991741" y="415290"/>
                </a:lnTo>
                <a:lnTo>
                  <a:pt x="1992045" y="410209"/>
                </a:lnTo>
                <a:lnTo>
                  <a:pt x="1991995" y="99059"/>
                </a:lnTo>
                <a:lnTo>
                  <a:pt x="1974595" y="62230"/>
                </a:lnTo>
                <a:lnTo>
                  <a:pt x="1965452" y="54609"/>
                </a:lnTo>
                <a:close/>
              </a:path>
              <a:path w="2036445" h="511810">
                <a:moveTo>
                  <a:pt x="1990470" y="17780"/>
                </a:moveTo>
                <a:lnTo>
                  <a:pt x="45719" y="17780"/>
                </a:lnTo>
                <a:lnTo>
                  <a:pt x="44576" y="19050"/>
                </a:lnTo>
                <a:lnTo>
                  <a:pt x="1991487" y="19050"/>
                </a:lnTo>
                <a:lnTo>
                  <a:pt x="1990470" y="17780"/>
                </a:lnTo>
                <a:close/>
              </a:path>
              <a:path w="2036445" h="511810">
                <a:moveTo>
                  <a:pt x="1932432" y="0"/>
                </a:moveTo>
                <a:lnTo>
                  <a:pt x="102362" y="0"/>
                </a:lnTo>
                <a:lnTo>
                  <a:pt x="81406" y="2539"/>
                </a:lnTo>
                <a:lnTo>
                  <a:pt x="71500" y="5080"/>
                </a:lnTo>
                <a:lnTo>
                  <a:pt x="61975" y="8889"/>
                </a:lnTo>
                <a:lnTo>
                  <a:pt x="53086" y="13969"/>
                </a:lnTo>
                <a:lnTo>
                  <a:pt x="46862" y="17780"/>
                </a:lnTo>
                <a:lnTo>
                  <a:pt x="1989328" y="17780"/>
                </a:lnTo>
                <a:lnTo>
                  <a:pt x="1980819" y="12700"/>
                </a:lnTo>
                <a:lnTo>
                  <a:pt x="1971675" y="7619"/>
                </a:lnTo>
                <a:lnTo>
                  <a:pt x="1951990" y="2539"/>
                </a:lnTo>
                <a:lnTo>
                  <a:pt x="1941576" y="1269"/>
                </a:lnTo>
                <a:lnTo>
                  <a:pt x="1932432" y="0"/>
                </a:lnTo>
                <a:close/>
              </a:path>
            </a:pathLst>
          </a:custGeom>
          <a:solidFill>
            <a:srgbClr val="1E768B"/>
          </a:solidFill>
        </p:spPr>
        <p:txBody>
          <a:bodyPr wrap="square" lIns="0" tIns="0" rIns="0" bIns="0" rtlCol="0"/>
          <a:lstStyle/>
          <a:p/>
        </p:txBody>
      </p:sp>
      <p:sp>
        <p:nvSpPr>
          <p:cNvPr id="8" name="Slide Number Placeholder 7"/>
          <p:cNvSpPr>
            <a:spLocks noGrp="1"/>
          </p:cNvSpPr>
          <p:nvPr>
            <p:ph type="sldNum" sz="quarter" idx="12"/>
          </p:nvPr>
        </p:nvSpPr>
        <p:spPr/>
        <p:txBody>
          <a:bodyPr/>
          <a:p>
            <a:fld id="{E8366257-D7B9-47E0-9D98-9493A294C6AB}" type="slidenum">
              <a:rPr lang="en-US" smtClean="0"/>
            </a:fld>
            <a:endParaRPr lang="en-US" dirty="0"/>
          </a:p>
        </p:txBody>
      </p:sp>
      <p:sp>
        <p:nvSpPr>
          <p:cNvPr id="9" name="Footer Placeholder 8"/>
          <p:cNvSpPr>
            <a:spLocks noGrp="1"/>
          </p:cNvSpPr>
          <p:nvPr>
            <p:ph type="ftr" sz="quarter" idx="11"/>
          </p:nvPr>
        </p:nvSpPr>
        <p:spPr/>
        <p:txBody>
          <a:bodyPr/>
          <a:p>
            <a:r>
              <a:rPr lang="en-US" dirty="0" smtClean="0">
                <a:sym typeface="+mn-ea"/>
              </a:rPr>
              <a:t>UECS3213 / UECS3453 Data Mining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r>
              <a:rPr lang="en-MY" altLang="en-US"/>
              <a:t>Jeremy Howard on TEDxBrussels, Dec 2014</a:t>
            </a:r>
            <a:endParaRPr lang="en-MY" altLang="en-US"/>
          </a:p>
        </p:txBody>
      </p:sp>
      <p:sp>
        <p:nvSpPr>
          <p:cNvPr id="6" name="Content Placeholder 5"/>
          <p:cNvSpPr>
            <a:spLocks noGrp="1"/>
          </p:cNvSpPr>
          <p:nvPr>
            <p:ph idx="1"/>
          </p:nvPr>
        </p:nvSpPr>
        <p:spPr/>
        <p:txBody>
          <a:bodyPr/>
          <a:p>
            <a:endParaRPr lang="en-US"/>
          </a:p>
        </p:txBody>
      </p:sp>
      <p:sp>
        <p:nvSpPr>
          <p:cNvPr id="3" name="object 3"/>
          <p:cNvSpPr/>
          <p:nvPr/>
        </p:nvSpPr>
        <p:spPr>
          <a:xfrm>
            <a:off x="958215" y="1600835"/>
            <a:ext cx="9747885" cy="4048760"/>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1899996" y="5885078"/>
            <a:ext cx="8391525" cy="174625"/>
          </a:xfrm>
          <a:prstGeom prst="rect">
            <a:avLst/>
          </a:prstGeom>
        </p:spPr>
        <p:txBody>
          <a:bodyPr vert="horz" wrap="square" lIns="0" tIns="13335" rIns="0" bIns="0" rtlCol="0">
            <a:spAutoFit/>
          </a:bodyPr>
          <a:lstStyle/>
          <a:p>
            <a:pPr marL="12700">
              <a:lnSpc>
                <a:spcPct val="100000"/>
              </a:lnSpc>
              <a:spcBef>
                <a:spcPts val="105"/>
              </a:spcBef>
            </a:pPr>
            <a:r>
              <a:rPr sz="900" spc="-5" dirty="0">
                <a:latin typeface="Lucida Sans Unicode" panose="020B0602030504020204"/>
                <a:cs typeface="Lucida Sans Unicode" panose="020B0602030504020204"/>
              </a:rPr>
              <a:t>http://</a:t>
            </a:r>
            <a:r>
              <a:rPr sz="1050" u="sng" spc="-5" dirty="0">
                <a:solidFill>
                  <a:srgbClr val="FF8118"/>
                </a:solidFill>
                <a:uFill>
                  <a:solidFill>
                    <a:srgbClr val="FF8118"/>
                  </a:solidFill>
                </a:uFill>
                <a:latin typeface="Lucida Sans Unicode" panose="020B0602030504020204"/>
                <a:cs typeface="Lucida Sans Unicode" panose="020B0602030504020204"/>
                <a:hlinkClick r:id="rId2"/>
              </a:rPr>
              <a:t>www.ted.com/talks/jeremy_howard_the_wonderful_and_terrifying_implications_of_computers_that_can_learn?language=en</a:t>
            </a:r>
            <a:endParaRPr sz="1050">
              <a:latin typeface="Lucida Sans Unicode" panose="020B0602030504020204"/>
              <a:cs typeface="Lucida Sans Unicode" panose="020B0602030504020204"/>
            </a:endParaRPr>
          </a:p>
        </p:txBody>
      </p:sp>
      <p:sp>
        <p:nvSpPr>
          <p:cNvPr id="7" name="Slide Number Placeholder 6"/>
          <p:cNvSpPr>
            <a:spLocks noGrp="1"/>
          </p:cNvSpPr>
          <p:nvPr>
            <p:ph type="sldNum" sz="quarter" idx="12"/>
          </p:nvPr>
        </p:nvSpPr>
        <p:spPr/>
        <p:txBody>
          <a:bodyPr/>
          <a:p>
            <a:fld id="{E8366257-D7B9-47E0-9D98-9493A294C6AB}" type="slidenum">
              <a:rPr lang="en-US" smtClean="0"/>
            </a:fld>
            <a:endParaRPr lang="en-US" dirty="0"/>
          </a:p>
        </p:txBody>
      </p:sp>
      <p:sp>
        <p:nvSpPr>
          <p:cNvPr id="8" name="Footer Placeholder 7"/>
          <p:cNvSpPr>
            <a:spLocks noGrp="1"/>
          </p:cNvSpPr>
          <p:nvPr>
            <p:ph type="ftr" sz="quarter" idx="11"/>
          </p:nvPr>
        </p:nvSpPr>
        <p:spPr/>
        <p:txBody>
          <a:bodyPr/>
          <a:p>
            <a:r>
              <a:rPr lang="en-US" dirty="0" smtClean="0">
                <a:sym typeface="+mn-ea"/>
              </a:rPr>
              <a:t>UECS3213 / UECS3453 Data Mining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18427</Words>
  <Application>WPS Presentation</Application>
  <PresentationFormat>Widescreen</PresentationFormat>
  <Paragraphs>910</Paragraphs>
  <Slides>49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49</vt:i4>
      </vt:variant>
    </vt:vector>
  </HeadingPairs>
  <TitlesOfParts>
    <vt:vector size="65" baseType="lpstr">
      <vt:lpstr>Arial</vt:lpstr>
      <vt:lpstr>SimSun</vt:lpstr>
      <vt:lpstr>Wingdings</vt:lpstr>
      <vt:lpstr>Lucida Sans Unicode</vt:lpstr>
      <vt:lpstr>Calibri</vt:lpstr>
      <vt:lpstr>Calibri Light</vt:lpstr>
      <vt:lpstr>Microsoft YaHei</vt:lpstr>
      <vt:lpstr>Arial Unicode MS</vt:lpstr>
      <vt:lpstr>Arial</vt:lpstr>
      <vt:lpstr>Times New Roman</vt:lpstr>
      <vt:lpstr>Tahoma</vt:lpstr>
      <vt:lpstr>Office Theme</vt:lpstr>
      <vt:lpstr>Paint.Picture</vt:lpstr>
      <vt:lpstr>Paint.Picture</vt:lpstr>
      <vt:lpstr>Paint.Picture</vt:lpstr>
      <vt:lpstr>Paint.Picture</vt:lpstr>
      <vt:lpstr>UECS3213 / UECS3453 Data Mining  Topic 1: Introduction to Data Mining</vt:lpstr>
      <vt:lpstr>Course Learning Outcomes</vt:lpstr>
      <vt:lpstr>Outline</vt:lpstr>
      <vt:lpstr>Harvard Business Review, Oct 2012</vt:lpstr>
      <vt:lpstr>LinkedIn: The Most In-Demand Hard of 2018</vt:lpstr>
      <vt:lpstr>LinkedIn: The 25 Hottest Skills 2014 </vt:lpstr>
      <vt:lpstr>PowerPoint 演示文稿</vt:lpstr>
      <vt:lpstr>PowerPoint 演示文稿</vt:lpstr>
      <vt:lpstr>Jeremy Howard on TEDxBrussels, Dec 2014</vt:lpstr>
      <vt:lpstr>What is data mining?</vt:lpstr>
      <vt:lpstr>DIKW Knowledge Pyramid</vt:lpstr>
      <vt:lpstr>What is not data mining?</vt:lpstr>
      <vt:lpstr>Terminologies</vt:lpstr>
      <vt:lpstr>Terminologies</vt:lpstr>
      <vt:lpstr>Terminologies</vt:lpstr>
      <vt:lpstr>Data Science</vt:lpstr>
      <vt:lpstr>Data Mining</vt:lpstr>
      <vt:lpstr>Machine Learning</vt:lpstr>
      <vt:lpstr>Data Analysis vs. Data Analytics</vt:lpstr>
      <vt:lpstr>PowerPoint 演示文稿</vt:lpstr>
      <vt:lpstr>Big Data Analytics</vt:lpstr>
      <vt:lpstr>Predictive Analytics</vt:lpstr>
      <vt:lpstr>Origins of Data Mining</vt:lpstr>
      <vt:lpstr>Why data mining is important?</vt:lpstr>
      <vt:lpstr>Data Mining Methods / Tasks</vt:lpstr>
      <vt:lpstr>Feature Selection, Dimensionality Reduction, and Clustering in the KDD Process</vt:lpstr>
      <vt:lpstr>Data Mining Methods / Tasks</vt:lpstr>
      <vt:lpstr>Common Data Mining tasks</vt:lpstr>
      <vt:lpstr>Classification</vt:lpstr>
      <vt:lpstr>Classification: Example</vt:lpstr>
      <vt:lpstr>Classification: Application 1</vt:lpstr>
      <vt:lpstr>Classification: Application 2</vt:lpstr>
      <vt:lpstr>Regression</vt:lpstr>
      <vt:lpstr>Clustering</vt:lpstr>
      <vt:lpstr>Clustering: Application 1</vt:lpstr>
      <vt:lpstr>Clustering: Application 2</vt:lpstr>
      <vt:lpstr>Association Rule Discovery</vt:lpstr>
      <vt:lpstr>Association Rule Discovery: Application 1</vt:lpstr>
      <vt:lpstr>Association Rule Discovery: Application 2</vt:lpstr>
      <vt:lpstr>Sequential Pattern Discovery / Mining</vt:lpstr>
      <vt:lpstr>Sequential Pattern Discovery: Example</vt:lpstr>
      <vt:lpstr>Sequential Pattern Discovery: Example</vt:lpstr>
      <vt:lpstr>Sequential Pattern Discovery: Applications</vt:lpstr>
      <vt:lpstr>Deviation / Anomaly Detection</vt:lpstr>
      <vt:lpstr>Challenges of Data Mining</vt:lpstr>
      <vt:lpstr>Example Problems and Applications of Data Mining (1)</vt:lpstr>
      <vt:lpstr>Example Problems and Applications of Data Mining (2)</vt:lpstr>
      <vt:lpstr>Main References</vt:lpstr>
      <vt:lpstr>Other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CSS3344  Computer Architecture</dc:title>
  <dc:creator>Simon Lau Boung Yew</dc:creator>
  <cp:lastModifiedBy>user</cp:lastModifiedBy>
  <cp:revision>251</cp:revision>
  <dcterms:created xsi:type="dcterms:W3CDTF">2017-03-01T00:57:00Z</dcterms:created>
  <dcterms:modified xsi:type="dcterms:W3CDTF">2018-12-26T06:22:31Z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