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86"/>
  </p:handoutMasterIdLst>
  <p:sldIdLst>
    <p:sldId id="372" r:id="rId3"/>
    <p:sldId id="380" r:id="rId4"/>
    <p:sldId id="374" r:id="rId5"/>
    <p:sldId id="384" r:id="rId6"/>
    <p:sldId id="385" r:id="rId7"/>
    <p:sldId id="387" r:id="rId8"/>
    <p:sldId id="388" r:id="rId9"/>
    <p:sldId id="389" r:id="rId11"/>
    <p:sldId id="390" r:id="rId12"/>
    <p:sldId id="391" r:id="rId13"/>
    <p:sldId id="393" r:id="rId14"/>
    <p:sldId id="394" r:id="rId15"/>
    <p:sldId id="396" r:id="rId16"/>
    <p:sldId id="397" r:id="rId17"/>
    <p:sldId id="398" r:id="rId18"/>
    <p:sldId id="399" r:id="rId19"/>
    <p:sldId id="400" r:id="rId20"/>
    <p:sldId id="401" r:id="rId21"/>
    <p:sldId id="402" r:id="rId22"/>
    <p:sldId id="403" r:id="rId23"/>
    <p:sldId id="554" r:id="rId24"/>
    <p:sldId id="555" r:id="rId25"/>
    <p:sldId id="405" r:id="rId26"/>
    <p:sldId id="406" r:id="rId27"/>
    <p:sldId id="407" r:id="rId28"/>
    <p:sldId id="408" r:id="rId29"/>
    <p:sldId id="409" r:id="rId30"/>
    <p:sldId id="411" r:id="rId31"/>
    <p:sldId id="412" r:id="rId32"/>
    <p:sldId id="413" r:id="rId33"/>
    <p:sldId id="415" r:id="rId34"/>
    <p:sldId id="416" r:id="rId35"/>
    <p:sldId id="417" r:id="rId36"/>
    <p:sldId id="418" r:id="rId37"/>
    <p:sldId id="421" r:id="rId38"/>
    <p:sldId id="422" r:id="rId39"/>
    <p:sldId id="673" r:id="rId40"/>
    <p:sldId id="423" r:id="rId41"/>
    <p:sldId id="424" r:id="rId42"/>
    <p:sldId id="425" r:id="rId43"/>
    <p:sldId id="426" r:id="rId44"/>
    <p:sldId id="427" r:id="rId45"/>
    <p:sldId id="428" r:id="rId46"/>
    <p:sldId id="642" r:id="rId47"/>
    <p:sldId id="430" r:id="rId48"/>
    <p:sldId id="431" r:id="rId49"/>
    <p:sldId id="432" r:id="rId50"/>
    <p:sldId id="433" r:id="rId51"/>
    <p:sldId id="434" r:id="rId52"/>
    <p:sldId id="435" r:id="rId53"/>
    <p:sldId id="711" r:id="rId54"/>
    <p:sldId id="436" r:id="rId55"/>
    <p:sldId id="619" r:id="rId56"/>
    <p:sldId id="620" r:id="rId57"/>
    <p:sldId id="743" r:id="rId58"/>
    <p:sldId id="491" r:id="rId59"/>
    <p:sldId id="741" r:id="rId60"/>
    <p:sldId id="742" r:id="rId61"/>
    <p:sldId id="439" r:id="rId62"/>
    <p:sldId id="543" r:id="rId63"/>
    <p:sldId id="544" r:id="rId64"/>
    <p:sldId id="601" r:id="rId65"/>
    <p:sldId id="545" r:id="rId66"/>
    <p:sldId id="737" r:id="rId67"/>
    <p:sldId id="602" r:id="rId68"/>
    <p:sldId id="603" r:id="rId69"/>
    <p:sldId id="546" r:id="rId70"/>
    <p:sldId id="736" r:id="rId71"/>
    <p:sldId id="547" r:id="rId72"/>
    <p:sldId id="548" r:id="rId73"/>
    <p:sldId id="446" r:id="rId74"/>
    <p:sldId id="738" r:id="rId75"/>
    <p:sldId id="739" r:id="rId76"/>
    <p:sldId id="740" r:id="rId77"/>
    <p:sldId id="549" r:id="rId78"/>
    <p:sldId id="550" r:id="rId79"/>
    <p:sldId id="551" r:id="rId80"/>
    <p:sldId id="552" r:id="rId81"/>
    <p:sldId id="553" r:id="rId82"/>
    <p:sldId id="615" r:id="rId83"/>
    <p:sldId id="617" r:id="rId84"/>
    <p:sldId id="618"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49" autoAdjust="0"/>
  </p:normalViewPr>
  <p:slideViewPr>
    <p:cSldViewPr snapToGrid="0">
      <p:cViewPr varScale="1">
        <p:scale>
          <a:sx n="60" d="100"/>
          <a:sy n="60" d="100"/>
        </p:scale>
        <p:origin x="1074" y="54"/>
      </p:cViewPr>
      <p:guideLst/>
    </p:cSldViewPr>
  </p:slideViewPr>
  <p:notesTextViewPr>
    <p:cViewPr>
      <p:scale>
        <a:sx n="1" d="1"/>
        <a:sy n="1" d="1"/>
      </p:scale>
      <p:origin x="0" y="0"/>
    </p:cViewPr>
  </p:notesTextViewPr>
  <p:sorterViewPr>
    <p:cViewPr varScale="1">
      <p:scale>
        <a:sx n="1" d="1"/>
        <a:sy n="1" d="1"/>
      </p:scale>
      <p:origin x="0" y="-1216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070E3-9D35-468C-BA01-18441EBFF8C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98D8D-1AC9-497D-AB3B-4E3C144894F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9" Type="http://schemas.openxmlformats.org/officeDocument/2006/relationships/hyperlink" Target="https://en.wikipedia.org/wiki/Discretization" TargetMode="External"/><Relationship Id="rId8" Type="http://schemas.openxmlformats.org/officeDocument/2006/relationships/hyperlink" Target="https://en.wikipedia.org/wiki/Density_estimation" TargetMode="External"/><Relationship Id="rId7" Type="http://schemas.openxmlformats.org/officeDocument/2006/relationships/hyperlink" Target="https://en.wikipedia.org/wiki/Interval_(mathematics)" TargetMode="External"/><Relationship Id="rId6" Type="http://schemas.openxmlformats.org/officeDocument/2006/relationships/hyperlink" Target="https://en.wikipedia.org/wiki/Nominal_data" TargetMode="External"/><Relationship Id="rId5" Type="http://schemas.openxmlformats.org/officeDocument/2006/relationships/hyperlink" Target="https://en.wikipedia.org/wiki/Dependent_and_independent_variables" TargetMode="External"/><Relationship Id="rId4" Type="http://schemas.openxmlformats.org/officeDocument/2006/relationships/hyperlink" Target="https://en.wikipedia.org/wiki/Features_(pattern_recognition)" TargetMode="External"/><Relationship Id="rId3" Type="http://schemas.openxmlformats.org/officeDocument/2006/relationships/hyperlink" Target="https://en.wikipedia.org/wiki/Variable_(statistics)#Applied_statistics" TargetMode="External"/><Relationship Id="rId2" Type="http://schemas.openxmlformats.org/officeDocument/2006/relationships/notesMaster" Target="../notesMasters/notesMaster1.xml"/><Relationship Id="rId11" Type="http://schemas.openxmlformats.org/officeDocument/2006/relationships/hyperlink" Target="https://en.wikipedia.org/wiki/Histogram" TargetMode="External"/><Relationship Id="rId10" Type="http://schemas.openxmlformats.org/officeDocument/2006/relationships/hyperlink" Target="https://en.wikipedia.org/wiki/Data_binning" TargetMode="External"/><Relationship Id="rId1"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7" Type="http://schemas.openxmlformats.org/officeDocument/2006/relationships/hyperlink" Target="https://en.wikipedia.org/wiki/Percentage" TargetMode="External"/><Relationship Id="rId6" Type="http://schemas.openxmlformats.org/officeDocument/2006/relationships/hyperlink" Target="https://en.wikipedia.org/wiki/Statistics" TargetMode="External"/><Relationship Id="rId5" Type="http://schemas.openxmlformats.org/officeDocument/2006/relationships/hyperlink" Target="https://www.merriam-webster.com/dictionary/randomness" TargetMode="External"/><Relationship Id="rId4" Type="http://schemas.openxmlformats.org/officeDocument/2006/relationships/hyperlink" Target="https://www.merriam-webster.com/dictionary/disorganization" TargetMode="External"/><Relationship Id="rId3" Type="http://schemas.openxmlformats.org/officeDocument/2006/relationships/hyperlink" Target="https://www.merriam-webster.com/dictionary/chaos" TargetMode="Externa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6" Type="http://schemas.openxmlformats.org/officeDocument/2006/relationships/hyperlink" Target="https://en.wikipedia.org/wiki/Feature_(machine_learning)" TargetMode="External"/><Relationship Id="rId5" Type="http://schemas.openxmlformats.org/officeDocument/2006/relationships/hyperlink" Target="https://en.wikipedia.org/wiki/Image_processing" TargetMode="External"/><Relationship Id="rId4" Type="http://schemas.openxmlformats.org/officeDocument/2006/relationships/hyperlink" Target="https://en.wikipedia.org/wiki/Pattern_recognition" TargetMode="External"/><Relationship Id="rId3" Type="http://schemas.openxmlformats.org/officeDocument/2006/relationships/hyperlink" Target="https://en.wikipedia.org/wiki/Machine_learning"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ltLang="zh-CN" dirty="0" smtClean="0"/>
              <a:t>Distinct </a:t>
            </a:r>
            <a:r>
              <a:rPr lang="zh-CN" altLang="en-US" dirty="0" smtClean="0"/>
              <a:t>分明</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https://en.wikipedia.org/wiki/Discretization_of_continuous_features</a:t>
            </a:r>
            <a:endParaRPr lang="en-MY" dirty="0" smtClean="0"/>
          </a:p>
          <a:p>
            <a:endParaRPr lang="en-MY" dirty="0" smtClean="0"/>
          </a:p>
          <a:p>
            <a:r>
              <a:rPr lang="en-US" b="1" dirty="0" smtClean="0"/>
              <a:t>discretization</a:t>
            </a:r>
            <a:r>
              <a:rPr lang="en-US" dirty="0" smtClean="0"/>
              <a:t> refers to the process of converting or partitioning continuous </a:t>
            </a:r>
            <a:r>
              <a:rPr lang="en-US" dirty="0" smtClean="0">
                <a:hlinkClick r:id="rId3" tooltip="Variable (statistics)"/>
              </a:rPr>
              <a:t>attributes</a:t>
            </a:r>
            <a:r>
              <a:rPr lang="en-US" dirty="0" smtClean="0"/>
              <a:t>, </a:t>
            </a:r>
            <a:r>
              <a:rPr lang="en-US" dirty="0" smtClean="0">
                <a:hlinkClick r:id="rId4" tooltip="Features (pattern recognition)"/>
              </a:rPr>
              <a:t>features</a:t>
            </a:r>
            <a:r>
              <a:rPr lang="en-US" dirty="0" smtClean="0"/>
              <a:t> or </a:t>
            </a:r>
            <a:r>
              <a:rPr lang="en-US" dirty="0" smtClean="0">
                <a:hlinkClick r:id="rId5" tooltip="Dependent and independent variables"/>
              </a:rPr>
              <a:t>variables</a:t>
            </a:r>
            <a:r>
              <a:rPr lang="en-US" dirty="0" smtClean="0"/>
              <a:t> to discretized or </a:t>
            </a:r>
            <a:r>
              <a:rPr lang="en-US" dirty="0" smtClean="0">
                <a:hlinkClick r:id="rId6" tooltip="Nominal data"/>
              </a:rPr>
              <a:t>nominal</a:t>
            </a:r>
            <a:r>
              <a:rPr lang="en-US" dirty="0" smtClean="0"/>
              <a:t> attributes/features/variables/</a:t>
            </a:r>
            <a:r>
              <a:rPr lang="en-US" dirty="0" smtClean="0">
                <a:hlinkClick r:id="rId7" tooltip="Interval (mathematics)"/>
              </a:rPr>
              <a:t>intervals</a:t>
            </a:r>
            <a:r>
              <a:rPr lang="en-US" dirty="0" smtClean="0"/>
              <a:t>. This can be useful when creating probability mass functions – formally, in </a:t>
            </a:r>
            <a:r>
              <a:rPr lang="en-US" dirty="0" smtClean="0">
                <a:hlinkClick r:id="rId8" tooltip="Density estimation"/>
              </a:rPr>
              <a:t>density estimation</a:t>
            </a:r>
            <a:r>
              <a:rPr lang="en-US" dirty="0" smtClean="0"/>
              <a:t>. It is a form of </a:t>
            </a:r>
            <a:r>
              <a:rPr lang="en-US" dirty="0" smtClean="0">
                <a:hlinkClick r:id="rId9" tooltip="Discretization"/>
              </a:rPr>
              <a:t>discretization</a:t>
            </a:r>
            <a:r>
              <a:rPr lang="en-US" dirty="0" smtClean="0"/>
              <a:t> in general and also of </a:t>
            </a:r>
            <a:r>
              <a:rPr lang="en-US" dirty="0" smtClean="0">
                <a:hlinkClick r:id="rId10" tooltip="Data binning"/>
              </a:rPr>
              <a:t>binning</a:t>
            </a:r>
            <a:r>
              <a:rPr lang="en-US" dirty="0" smtClean="0"/>
              <a:t>, as in making a </a:t>
            </a:r>
            <a:r>
              <a:rPr lang="en-US" dirty="0" smtClean="0">
                <a:hlinkClick r:id="rId11" tooltip="Histogram"/>
              </a:rPr>
              <a:t>histogram</a:t>
            </a:r>
            <a:r>
              <a:rPr lang="en-US" dirty="0" smtClean="0"/>
              <a:t>.</a:t>
            </a:r>
            <a:endParaRPr lang="en-US" dirty="0" smtClean="0"/>
          </a:p>
          <a:p>
            <a:endParaRPr lang="en-MY" dirty="0"/>
          </a:p>
          <a:p>
            <a:r>
              <a:rPr lang="en-MY" dirty="0"/>
              <a:t>binning: https://en.wikipedia.org/wiki/Data_binning</a:t>
            </a:r>
            <a:endParaRPr lang="en-MY" dirty="0"/>
          </a:p>
          <a:p>
            <a:r>
              <a:rPr lang="en-MY" dirty="0"/>
              <a:t>Data binning (also called Discrete binning or bucketing) is a data pre-processing technique used to reduce the effects of minor observation errors. The original data values which fall in a given small interval, a bin, are replaced by a value representative of that interval, often the central value. It is a form of quantization. </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http://www.dataminingblog.com/standardization-vs-normalization/</a:t>
            </a:r>
            <a:endParaRPr lang="en-MY" dirty="0" smtClean="0"/>
          </a:p>
          <a:p>
            <a:endParaRPr lang="en-MY" dirty="0" smtClean="0"/>
          </a:p>
          <a:p>
            <a:r>
              <a:rPr lang="en-MY" dirty="0" smtClean="0"/>
              <a:t>Normalization: </a:t>
            </a:r>
            <a:r>
              <a:rPr lang="en-US" i="1" dirty="0" smtClean="0">
                <a:effectLst/>
              </a:rPr>
              <a:t>Normalization</a:t>
            </a:r>
            <a:r>
              <a:rPr lang="en-US" dirty="0" smtClean="0"/>
              <a:t>, which scales all numeric variables in the range [0,1].</a:t>
            </a:r>
            <a:endParaRPr lang="en-US" dirty="0" smtClean="0"/>
          </a:p>
          <a:p>
            <a:r>
              <a:rPr lang="en-US" dirty="0" smtClean="0"/>
              <a:t>Standardization on your data set. It will then transform it to have zero mean and unit variance</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https://degreesofbelief.roryquinn.com/proximity-measures-data-mining</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https://en.wikipedia.org/wiki/Euclidean_distance</a:t>
            </a:r>
            <a:endParaRPr lang="en-MY" dirty="0" smtClean="0"/>
          </a:p>
          <a:p>
            <a:endParaRPr lang="en-MY" dirty="0"/>
          </a:p>
          <a:p>
            <a:r>
              <a:rPr lang="en-MY" dirty="0"/>
              <a:t>https://www.youtube.com/watch?v=x6LkcLNDwxY</a:t>
            </a:r>
            <a:endParaRPr lang="en-MY" dirty="0"/>
          </a:p>
          <a:p>
            <a:r>
              <a:rPr lang="en-MY" dirty="0"/>
              <a:t>https://www.youtube.com/watch?v=aBhmeTAuFZI</a:t>
            </a:r>
            <a:endParaRPr lang="en-MY" dirty="0"/>
          </a:p>
          <a:p>
            <a:r>
              <a:rPr lang="en-MY" dirty="0"/>
              <a:t>https://www.youtube.com/watch?v=FQJxCAK4H9A</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https://en.wikipedia.org/wiki/Minkowski_distance</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MY" altLang="en-US"/>
              <a:t>L1: </a:t>
            </a:r>
            <a:endParaRPr lang="en-MY" altLang="en-US"/>
          </a:p>
          <a:p>
            <a:r>
              <a:rPr lang="en-MY" altLang="en-US"/>
              <a:t>https://en.wikipedia.org/wiki/Taxicab_geometry</a:t>
            </a:r>
            <a:endParaRPr lang="en-MY"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a:p>
            <a:endParaRPr lang="en-US"/>
          </a:p>
          <a:p>
            <a:r>
              <a:rPr lang="en-US"/>
              <a:t>According to this interesting paper, Manhattan distance (L1 norm) may be preferable to Euclidean distance (L2 norm) for the case of high dimensional data:</a:t>
            </a:r>
            <a:endParaRPr lang="en-US"/>
          </a:p>
          <a:p>
            <a:endParaRPr lang="en-US"/>
          </a:p>
          <a:p>
            <a:r>
              <a:rPr lang="en-US"/>
              <a:t>https://bib.dbvis.de/uploadedFiles/155.pdf</a:t>
            </a:r>
            <a:endParaRPr lang="en-US"/>
          </a:p>
          <a:p>
            <a:endParaRPr lang="en-US"/>
          </a:p>
          <a:p>
            <a:r>
              <a:rPr lang="en-US"/>
              <a:t>The authors of the paper even go a step further and suggest to use Lk norm distances, with a fractional value of k, for very high dimensional data in order to improve the results of distance-based algorithms, like clustering.</a:t>
            </a:r>
            <a:endParaRPr lang="en-US"/>
          </a:p>
          <a:p>
            <a:endParaRPr lang="en-US"/>
          </a:p>
          <a:p>
            <a:r>
              <a:rPr lang="en-US"/>
              <a:t>https://datascience.stackexchange.com/questions/20075/when-would-one-use-manhattan-distance-as-opposite-to-euclidean-distance</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https://helloacm.com/how-to-compute-minkowski-euclidean-and-cityblock-distance-in-c/</a:t>
            </a:r>
            <a:endParaRPr lang="en-MY" dirty="0" smtClean="0"/>
          </a:p>
          <a:p>
            <a:r>
              <a:rPr lang="en-MY" dirty="0"/>
              <a:t>https://people.revoledu.com/kardi/tutorial/Similarity/MinkowskiDistance.html</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https://en.wikipedia.org/wiki/Hamming_distance</a:t>
            </a:r>
            <a:endParaRPr lang="en-US"/>
          </a:p>
          <a:p>
            <a:r>
              <a:rPr lang="en-US"/>
              <a:t>https://sciencing.com/how-to-calculate-hamming-distance-12751770.html</a:t>
            </a:r>
            <a:endParaRPr lang="en-US"/>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a:p>
            <a:r>
              <a:rPr lang="en-US"/>
              <a:t>https://blogs.sas.com/content/iml/2012/02/15/what-is-mahalanobis-distance.html</a:t>
            </a:r>
            <a:endParaRPr lang="en-US"/>
          </a:p>
          <a:p>
            <a:r>
              <a:rPr lang="en-US"/>
              <a:t>https://en.wikipedia.org/wiki/Mahalanobis_distance</a:t>
            </a:r>
            <a:endParaRPr lang="en-US"/>
          </a:p>
          <a:p>
            <a:r>
              <a:rPr lang="en-US"/>
              <a:t>https://www.statisticshowto.datasciencecentral.com/mahalanobis-distance/</a:t>
            </a:r>
            <a:endParaRPr lang="en-US"/>
          </a:p>
          <a:p>
            <a:r>
              <a:rPr lang="en-US"/>
              <a:t>http://www.jennessent.com/arcview/mahalanobis_description.htm</a:t>
            </a:r>
            <a:endParaRPr lang="en-US"/>
          </a:p>
          <a:p>
            <a:r>
              <a:rPr lang="en-US"/>
              <a:t>https://www.theinformationlab.co.uk/2017/05/26/mahalanobis-distance/</a:t>
            </a:r>
            <a:endParaRPr lang="en-US"/>
          </a:p>
          <a:p>
            <a:endParaRPr lang="en-US"/>
          </a:p>
          <a:p>
            <a:r>
              <a:rPr lang="en-US"/>
              <a:t>https://www.youtube.com/watch?v=spNpfmWZBmg</a:t>
            </a:r>
            <a:endParaRPr lang="en-US"/>
          </a:p>
          <a:p>
            <a:r>
              <a:rPr lang="en-US"/>
              <a:t>https://www.youtube.com/watch?v=3IdvoI8O9hU</a:t>
            </a:r>
            <a:endParaRPr lang="en-US"/>
          </a:p>
          <a:p>
            <a:r>
              <a:rPr lang="en-US"/>
              <a:t>https://www.youtube.com/watch?v=QaKFO0brp_Y</a:t>
            </a:r>
            <a:endParaRPr lang="en-US"/>
          </a:p>
          <a:p>
            <a:endParaRPr lang="en-US"/>
          </a:p>
          <a:p>
            <a:r>
              <a:rPr lang="en-MY" altLang="en-US"/>
              <a:t>Inverse matrix: </a:t>
            </a:r>
            <a:r>
              <a:rPr lang="en-US"/>
              <a:t>https://www.mathsisfun.com/algebra/matrix-inverse.html</a:t>
            </a:r>
            <a:endParaRPr lang="en-US"/>
          </a:p>
          <a:p>
            <a:r>
              <a:rPr lang="en-MY" altLang="en-US"/>
              <a:t>covariance: http://ci.columbia.edu/ci/premba_test/c0331/s7/s7_5.html</a:t>
            </a:r>
            <a:endParaRPr lang="en-MY" altLang="en-US"/>
          </a:p>
          <a:p>
            <a:r>
              <a:rPr lang="en-MY" altLang="en-US"/>
              <a:t>variance-covariance matrix: https://stattrek.com/matrix-algebra/covariance-matrix.aspx</a:t>
            </a:r>
            <a:endParaRPr lang="en-MY" altLang="en-US"/>
          </a:p>
          <a:p>
            <a:endParaRPr lang="en-MY" alt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Entropy: </a:t>
            </a:r>
            <a:r>
              <a:rPr lang="en-US" dirty="0" smtClean="0"/>
              <a:t>lack of order or predictability, </a:t>
            </a:r>
            <a:r>
              <a:rPr lang="en-MY" dirty="0" smtClean="0">
                <a:hlinkClick r:id="rId3"/>
              </a:rPr>
              <a:t>chaos</a:t>
            </a:r>
            <a:r>
              <a:rPr lang="en-MY" dirty="0" smtClean="0"/>
              <a:t>, </a:t>
            </a:r>
            <a:r>
              <a:rPr lang="en-MY" dirty="0" smtClean="0">
                <a:hlinkClick r:id="rId4"/>
              </a:rPr>
              <a:t>disorganization</a:t>
            </a:r>
            <a:r>
              <a:rPr lang="en-MY" dirty="0" smtClean="0"/>
              <a:t>, </a:t>
            </a:r>
            <a:r>
              <a:rPr lang="en-MY" dirty="0" smtClean="0">
                <a:hlinkClick r:id="rId5"/>
              </a:rPr>
              <a:t>randomness</a:t>
            </a:r>
            <a:endParaRPr lang="en-MY" dirty="0" smtClean="0"/>
          </a:p>
          <a:p>
            <a:endParaRPr lang="en-MY" dirty="0" smtClean="0"/>
          </a:p>
          <a:p>
            <a:r>
              <a:rPr lang="en-MY" dirty="0" smtClean="0"/>
              <a:t>Percentile: https://en.wikipedia.org/wiki/Percentile</a:t>
            </a:r>
            <a:endParaRPr lang="en-MY" dirty="0" smtClean="0"/>
          </a:p>
          <a:p>
            <a:r>
              <a:rPr lang="en-US" dirty="0" smtClean="0"/>
              <a:t>A </a:t>
            </a:r>
            <a:r>
              <a:rPr lang="en-US" b="1" dirty="0" smtClean="0"/>
              <a:t>percentile</a:t>
            </a:r>
            <a:r>
              <a:rPr lang="en-US" dirty="0" smtClean="0"/>
              <a:t> (or a </a:t>
            </a:r>
            <a:r>
              <a:rPr lang="en-US" b="1" dirty="0" smtClean="0"/>
              <a:t>centile</a:t>
            </a:r>
            <a:r>
              <a:rPr lang="en-US" dirty="0" smtClean="0"/>
              <a:t>) is a measure used in </a:t>
            </a:r>
            <a:r>
              <a:rPr lang="en-US" dirty="0" smtClean="0">
                <a:hlinkClick r:id="rId6" tooltip="Statistics"/>
              </a:rPr>
              <a:t>statistics</a:t>
            </a:r>
            <a:r>
              <a:rPr lang="en-US" dirty="0" smtClean="0"/>
              <a:t> indicating the value below which a given </a:t>
            </a:r>
            <a:r>
              <a:rPr lang="en-US" dirty="0" smtClean="0">
                <a:hlinkClick r:id="rId7" tooltip="Percentage"/>
              </a:rPr>
              <a:t>percentage</a:t>
            </a:r>
            <a:r>
              <a:rPr lang="en-US" dirty="0" smtClean="0"/>
              <a:t> of observations in a group of observations fall. </a:t>
            </a:r>
            <a:endParaRPr lang="en-US" dirty="0" smtClean="0"/>
          </a:p>
          <a:p>
            <a:endParaRPr lang="en-US" dirty="0" smtClean="0"/>
          </a:p>
          <a:p>
            <a:r>
              <a:rPr lang="en-US" dirty="0" smtClean="0"/>
              <a:t>Contingency: </a:t>
            </a:r>
            <a:r>
              <a:rPr lang="en-MY" dirty="0" smtClean="0"/>
              <a:t>interrelation between two variables</a:t>
            </a:r>
            <a:endParaRPr lang="en-MY" dirty="0" smtClean="0"/>
          </a:p>
          <a:p>
            <a:endParaRPr lang="en-MY" dirty="0" smtClean="0"/>
          </a:p>
          <a:p>
            <a:r>
              <a:rPr lang="en-MY" dirty="0" smtClean="0"/>
              <a:t>Rank</a:t>
            </a:r>
            <a:r>
              <a:rPr lang="en-MY" baseline="0" dirty="0" smtClean="0"/>
              <a:t> correlation: https://en.wikipedia.org/wiki/Rank_correlation</a:t>
            </a:r>
            <a:endParaRPr lang="en-MY" baseline="0" dirty="0" smtClean="0"/>
          </a:p>
          <a:p>
            <a:r>
              <a:rPr lang="en-US" dirty="0" smtClean="0"/>
              <a:t>A </a:t>
            </a:r>
            <a:r>
              <a:rPr lang="en-US" i="1" dirty="0" smtClean="0"/>
              <a:t>rank correlation</a:t>
            </a:r>
            <a:r>
              <a:rPr lang="en-US" dirty="0" smtClean="0"/>
              <a:t> coefficient measures the degree of similarity between two rankings, and can be used to assess the significance of the relation between them.</a:t>
            </a:r>
            <a:endParaRPr lang="en-MY" baseline="0" dirty="0" smtClean="0"/>
          </a:p>
          <a:p>
            <a:endParaRPr lang="en-MY" baseline="0" dirty="0" smtClean="0"/>
          </a:p>
          <a:p>
            <a:r>
              <a:rPr lang="en-MY" baseline="0" dirty="0" smtClean="0"/>
              <a:t>Sign test: </a:t>
            </a:r>
            <a:r>
              <a:rPr lang="en-US" dirty="0" smtClean="0"/>
              <a:t>Sign Test. The Sign test is a non-parametric test that is used to test whether or not two groups are equally sized. ... It is also called the binominal sign test, with p = .5.. The sign test is considered a weaker test, because it tests the pair value below or above the median and it does not measure the pair difference.</a:t>
            </a:r>
            <a:endParaRPr lang="en-US" dirty="0" smtClean="0"/>
          </a:p>
          <a:p>
            <a:r>
              <a:rPr lang="en-US" baseline="0" dirty="0" smtClean="0"/>
              <a:t>https://en.wikipedia.org/wiki/Sign_test</a:t>
            </a:r>
            <a:endParaRPr lang="en-US" baseline="0" dirty="0" smtClean="0"/>
          </a:p>
          <a:p>
            <a:r>
              <a:rPr lang="en-US" baseline="0" dirty="0" smtClean="0"/>
              <a:t>https://www.statisticshowto.datasciencecentral.com/sign-test/ </a:t>
            </a:r>
            <a:endParaRPr lang="en-US" baseline="0" dirty="0" smtClean="0"/>
          </a:p>
          <a:p>
            <a:endParaRPr lang="en-US" baseline="0" dirty="0" smtClean="0"/>
          </a:p>
          <a:p>
            <a:r>
              <a:rPr lang="en-US" baseline="0" dirty="0" smtClean="0"/>
              <a:t>Run test of randomness: The runs test (Bradley, 1968) can be used to decide if a data set is from a random process.</a:t>
            </a:r>
            <a:endParaRPr lang="en-US" baseline="0" dirty="0" smtClean="0"/>
          </a:p>
          <a:p>
            <a:r>
              <a:rPr lang="en-US" baseline="0" dirty="0" smtClean="0"/>
              <a:t>A run is defined as a series of increasing values or a series of decreasing values. The number of increasing, or decreasing, values is the length of the run. In a random data set, the probability that the (I+1)</a:t>
            </a:r>
            <a:r>
              <a:rPr lang="en-US" baseline="0" dirty="0" err="1" smtClean="0"/>
              <a:t>th</a:t>
            </a:r>
            <a:r>
              <a:rPr lang="en-US" baseline="0" dirty="0" smtClean="0"/>
              <a:t> value is larger or smaller than the </a:t>
            </a:r>
            <a:r>
              <a:rPr lang="en-US" baseline="0" dirty="0" err="1" smtClean="0"/>
              <a:t>Ith</a:t>
            </a:r>
            <a:r>
              <a:rPr lang="en-US" baseline="0" dirty="0" smtClean="0"/>
              <a:t> value follows a binomial distribution, which forms the basis of the runs test. </a:t>
            </a:r>
            <a:endParaRPr lang="en-US" baseline="0" dirty="0" smtClean="0"/>
          </a:p>
          <a:p>
            <a:r>
              <a:rPr lang="en-US" baseline="0" dirty="0" smtClean="0"/>
              <a:t>https://www.statisticssolutions.com/run-test-of-randomness/</a:t>
            </a:r>
            <a:endParaRPr lang="en-US" baseline="0" dirty="0" smtClean="0"/>
          </a:p>
          <a:p>
            <a:r>
              <a:rPr lang="en-US" baseline="0" dirty="0" smtClean="0"/>
              <a:t>https://www.itl.nist.gov/div898/handbook/eda/section3/eda35d.htm</a:t>
            </a:r>
            <a:endParaRPr lang="en-US" baseline="0" dirty="0" smtClean="0"/>
          </a:p>
          <a:p>
            <a:endParaRPr lang="en-US" baseline="0" dirty="0" smtClean="0"/>
          </a:p>
          <a:p>
            <a:r>
              <a:rPr lang="en-US" baseline="0" dirty="0" smtClean="0"/>
              <a:t>Pearson correlation coefficient:  a measure of the linear correlation between two variables X and Y. </a:t>
            </a:r>
            <a:endParaRPr lang="en-US" baseline="0" dirty="0" smtClean="0"/>
          </a:p>
          <a:p>
            <a:r>
              <a:rPr lang="en-MY" baseline="0" dirty="0" smtClean="0"/>
              <a:t>https://en.wikipedia.org/wiki/Pearson_correlation_coefficient</a:t>
            </a:r>
            <a:endParaRPr lang="en-MY" baseline="0" dirty="0" smtClean="0"/>
          </a:p>
          <a:p>
            <a:endParaRPr lang="en-MY" baseline="0" dirty="0" smtClean="0"/>
          </a:p>
          <a:p>
            <a:r>
              <a:rPr lang="en-MY" baseline="0" dirty="0" smtClean="0"/>
              <a:t>T-test &amp; F-test: https://magoosh.com/statistics/t-test-f-test-fundamentals-test-statistics/</a:t>
            </a:r>
            <a:endParaRPr lang="en-MY" baseline="0" dirty="0" smtClean="0"/>
          </a:p>
          <a:p>
            <a:endParaRPr lang="en-MY" baseline="0" dirty="0" smtClean="0"/>
          </a:p>
          <a:p>
            <a:r>
              <a:rPr lang="en-MY" baseline="0" dirty="0" smtClean="0"/>
              <a:t>F-test: https://en.wikipedia.org/wiki/F-test</a:t>
            </a:r>
            <a:endParaRPr lang="en-MY" baseline="0" dirty="0" smtClean="0"/>
          </a:p>
          <a:p>
            <a:r>
              <a:rPr lang="en-MY" baseline="0" dirty="0" smtClean="0"/>
              <a:t>T-test: https://researchbasics.education.uconn.edu/t-test/</a:t>
            </a:r>
            <a:endParaRPr lang="en-MY" baseline="0" dirty="0" smtClean="0"/>
          </a:p>
          <a:p>
            <a:endParaRPr lang="en-MY" baseline="0" dirty="0" smtClean="0"/>
          </a:p>
          <a:p>
            <a:endParaRPr lang="en-MY" baseline="0" dirty="0" smtClean="0"/>
          </a:p>
          <a:p>
            <a:r>
              <a:rPr lang="en-MY" baseline="0" dirty="0" smtClean="0"/>
              <a:t>Geometric mean: https://en.wikipedia.org/wiki/Geometric_mean</a:t>
            </a:r>
            <a:endParaRPr lang="en-MY" baseline="0" dirty="0" smtClean="0"/>
          </a:p>
          <a:p>
            <a:endParaRPr lang="en-MY" baseline="0" dirty="0" smtClean="0"/>
          </a:p>
          <a:p>
            <a:r>
              <a:rPr lang="en-MY" baseline="0" dirty="0" smtClean="0"/>
              <a:t>Harmonic mean: https://en.wikipedia.org/wiki/Harmonic_mean</a:t>
            </a:r>
            <a:endParaRPr lang="en-MY" baseline="0" dirty="0" smtClean="0"/>
          </a:p>
          <a:p>
            <a:endParaRPr lang="en-MY" baseline="0" dirty="0" smtClean="0"/>
          </a:p>
          <a:p>
            <a:r>
              <a:rPr lang="en-MY" baseline="0" dirty="0" smtClean="0"/>
              <a:t>Percent variation: </a:t>
            </a:r>
            <a:endParaRPr lang="en-MY" baseline="0" dirty="0" smtClean="0"/>
          </a:p>
          <a:p>
            <a:r>
              <a:rPr lang="en-MY" baseline="0" dirty="0" smtClean="0"/>
              <a:t>https://www.dummies.com/software/microsoft-office/excel/calculating-percent-variance-in-excel/</a:t>
            </a:r>
            <a:endParaRPr lang="en-MY" baseline="0" dirty="0" smtClean="0"/>
          </a:p>
          <a:p>
            <a:r>
              <a:rPr lang="en-MY" baseline="0" dirty="0" smtClean="0"/>
              <a:t>https://www.myaccountingcourse.com/accounting-dictionary/percent-variance</a:t>
            </a:r>
            <a:endParaRPr lang="en-MY" baseline="0" dirty="0" smtClean="0"/>
          </a:p>
          <a:p>
            <a:endParaRPr lang="en-MY" baseline="0" dirty="0" smtClean="0"/>
          </a:p>
          <a:p>
            <a:endParaRPr lang="en-MY" baseline="0" dirty="0" smtClean="0"/>
          </a:p>
          <a:p>
            <a:endParaRPr lang="en-MY" baseline="0" dirty="0" smtClean="0"/>
          </a:p>
          <a:p>
            <a:endParaRPr lang="en-MY" baseline="0" dirty="0" smtClean="0"/>
          </a:p>
          <a:p>
            <a:endParaRPr lang="en-MY" baseline="0" dirty="0" smtClean="0"/>
          </a:p>
          <a:p>
            <a:endParaRPr lang="en-MY" dirty="0" smtClean="0"/>
          </a:p>
          <a:p>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http://www.jennessent.com/arcview/mahalanobis_description.htm</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https://www.youtube.com/watch?v=QaKFO0brp_Y</a:t>
            </a:r>
            <a:endParaRPr lang="en-US"/>
          </a:p>
          <a:p>
            <a:r>
              <a:rPr lang="en-US"/>
              <a:t>https://www.youtube.com/watch?v=ZkC9mRq7Lr8</a:t>
            </a:r>
            <a:endParaRPr lang="en-US"/>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https://en.wikipedia.org/wiki/Jaccard_index</a:t>
            </a:r>
            <a:endParaRPr lang="en-US"/>
          </a:p>
          <a:p>
            <a:r>
              <a:rPr lang="en-US"/>
              <a:t>https://en.wikipedia.org/wiki/Simple_matching_coefficient</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https://en.wikipedia.org/wiki/Cosine_similarity</a:t>
            </a:r>
            <a:endParaRPr lang="en-US"/>
          </a:p>
          <a:p>
            <a:r>
              <a:rPr lang="en-US"/>
              <a:t>http://blog.christianperone.com/2013/09/machine-learning-cosine-similarity-for-vector-space-models-part-iii/</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https://planetcalc.com/1664/</a:t>
            </a:r>
            <a:endParaRPr lang="en-US"/>
          </a:p>
          <a:p>
            <a:r>
              <a:rPr lang="en-US"/>
              <a:t>http://strehl.com/diss/node56.html</a:t>
            </a:r>
            <a:endParaRPr lang="en-US"/>
          </a:p>
          <a:p>
            <a:r>
              <a:rPr lang="en-US"/>
              <a:t>http://mines.humanoriented.com/classes/2009/fall/csci568/presentations/08.pdf</a:t>
            </a:r>
            <a:endParaRPr lang="en-US"/>
          </a:p>
          <a:p>
            <a:endParaRPr lang="en-US"/>
          </a:p>
          <a:p>
            <a:r>
              <a:rPr lang="en-US"/>
              <a:t>http://mines.humanoriented.com/classes/2010/fall/csci568/portfolio_exports/bfindley/similarity.html</a:t>
            </a:r>
            <a:endParaRPr lang="en-US"/>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https://www.mathsisfun.com/data/correlation.html</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https://www.mathsisfun.com/data/correlation.html</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https://mathinsight.org/probability_density_function_idea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MY" dirty="0" smtClean="0"/>
              <a:t>Curse of dimensionality: </a:t>
            </a:r>
            <a:endParaRPr lang="en-MY" dirty="0" smtClean="0"/>
          </a:p>
          <a:p>
            <a:pPr marL="0" marR="0" indent="0" algn="l" defTabSz="914400" rtl="0" eaLnBrk="1" fontAlgn="auto" latinLnBrk="0" hangingPunct="1">
              <a:lnSpc>
                <a:spcPct val="100000"/>
              </a:lnSpc>
              <a:spcBef>
                <a:spcPts val="0"/>
              </a:spcBef>
              <a:spcAft>
                <a:spcPts val="0"/>
              </a:spcAft>
              <a:buClrTx/>
              <a:buSzTx/>
              <a:buFontTx/>
              <a:buNone/>
              <a:defRPr/>
            </a:pPr>
            <a:r>
              <a:rPr lang="en-MY" dirty="0" smtClean="0"/>
              <a:t>https://www.kdnuggets.com/2017/04/must-know-curse-dimensionality.html</a:t>
            </a:r>
            <a:endParaRPr lang="en-MY" dirty="0" smtClean="0"/>
          </a:p>
          <a:p>
            <a:pPr marL="0" marR="0" indent="0" algn="l" defTabSz="914400" rtl="0" eaLnBrk="1" fontAlgn="auto" latinLnBrk="0" hangingPunct="1">
              <a:lnSpc>
                <a:spcPct val="100000"/>
              </a:lnSpc>
              <a:spcBef>
                <a:spcPts val="0"/>
              </a:spcBef>
              <a:spcAft>
                <a:spcPts val="0"/>
              </a:spcAft>
              <a:buClrTx/>
              <a:buSzTx/>
              <a:buFontTx/>
              <a:buNone/>
              <a:defRPr/>
            </a:pPr>
            <a:r>
              <a:rPr lang="en-MY" dirty="0" smtClean="0"/>
              <a:t>https://en.wikipedia.org/wiki/Curse_of_dimensionality</a:t>
            </a:r>
            <a:endParaRPr lang="en-MY" dirty="0" smtClean="0"/>
          </a:p>
          <a:p>
            <a:pPr marL="0" marR="0" indent="0" algn="l" defTabSz="914400" rtl="0" eaLnBrk="1" fontAlgn="auto" latinLnBrk="0" hangingPunct="1">
              <a:lnSpc>
                <a:spcPct val="100000"/>
              </a:lnSpc>
              <a:spcBef>
                <a:spcPts val="0"/>
              </a:spcBef>
              <a:spcAft>
                <a:spcPts val="0"/>
              </a:spcAft>
              <a:buClrTx/>
              <a:buSzTx/>
              <a:buFontTx/>
              <a:buNone/>
              <a:defRPr/>
            </a:pPr>
            <a:r>
              <a:rPr lang="en-MY" dirty="0" smtClean="0"/>
              <a:t>https://alchetron.com/Clustering-high-dimensional-data</a:t>
            </a:r>
            <a:endParaRPr lang="en-MY" dirty="0" smtClean="0"/>
          </a:p>
          <a:p>
            <a:r>
              <a:rPr lang="en-US" dirty="0" smtClean="0"/>
              <a:t>This exponential growth in data causes high </a:t>
            </a:r>
            <a:r>
              <a:rPr lang="en-US" dirty="0" err="1" smtClean="0"/>
              <a:t>sparsity</a:t>
            </a:r>
            <a:r>
              <a:rPr lang="en-US" dirty="0" smtClean="0"/>
              <a:t> in the data set and unnecessarily increases storage space and processing time for the particular modelling algorithm.</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Precipitation: atmospheric water vapor that falls under gravity</a:t>
            </a:r>
            <a:endParaRPr lang="en-US" dirty="0" smtClean="0"/>
          </a:p>
          <a:p>
            <a:endParaRPr lang="en-MY" dirty="0"/>
          </a:p>
          <a:p>
            <a:r>
              <a:rPr lang="en-MY" dirty="0"/>
              <a:t>https://trends.google.com/trends/</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https://en.wikipedia.org/wiki/Principal_component_analysis</a:t>
            </a:r>
            <a:endParaRPr lang="en-MY" dirty="0" smtClean="0"/>
          </a:p>
          <a:p>
            <a:endParaRPr lang="en-MY" dirty="0" smtClean="0"/>
          </a:p>
          <a:p>
            <a:r>
              <a:rPr lang="en-MY" dirty="0" smtClean="0"/>
              <a:t>https://en.wikipedia.org/wiki/Singular_value_decomposition</a:t>
            </a:r>
            <a:endParaRPr lang="en-MY" dirty="0" smtClean="0"/>
          </a:p>
          <a:p>
            <a:endParaRPr lang="en-MY" dirty="0"/>
          </a:p>
          <a:p>
            <a:r>
              <a:rPr lang="en-MY" dirty="0"/>
              <a:t>https://www.youtube.com/watch?v=3uxOyk-SczU</a:t>
            </a:r>
            <a:endParaRPr lang="en-MY" dirty="0"/>
          </a:p>
          <a:p>
            <a:r>
              <a:rPr lang="en-MY" dirty="0"/>
              <a:t>https://www.youtube.com/watch?v=AU_hBML2H1c</a:t>
            </a:r>
            <a:endParaRPr lang="en-MY" dirty="0"/>
          </a:p>
          <a:p>
            <a:r>
              <a:rPr lang="en-MY" dirty="0"/>
              <a:t>https://www.youtube.com/watch?v=yLdOS6xyM_Q</a:t>
            </a:r>
            <a:endParaRPr lang="en-MY" dirty="0"/>
          </a:p>
          <a:p>
            <a:r>
              <a:rPr lang="en-MY" dirty="0"/>
              <a:t>https://www.greycampus.com/opencampus/machine.../dimensionality-reduction-pca</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https://en.wikipedia.org/wiki/Principal_component_analysis</a:t>
            </a:r>
            <a:endParaRPr lang="en-US"/>
          </a:p>
          <a:p>
            <a:endParaRPr lang="en-US"/>
          </a:p>
          <a:p>
            <a:r>
              <a:rPr lang="en-US"/>
              <a:t>https://www.cs.cmu.edu/~venkatg/teaching/CStheory-infoage/book-chapter-4.pdf</a:t>
            </a:r>
            <a:endParaRPr lang="en-US"/>
          </a:p>
          <a:p>
            <a:endParaRPr lang="en-US"/>
          </a:p>
          <a:p>
            <a:r>
              <a:rPr lang="en-US"/>
              <a:t>https://en.wikipedia.org/wiki/Singular_value_decomposition</a:t>
            </a:r>
            <a:endParaRPr lang="en-US"/>
          </a:p>
          <a:p>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Feature extraction: https://en.wikipedia.org/wiki/Feature_extraction</a:t>
            </a:r>
            <a:endParaRPr lang="en-MY" dirty="0" smtClean="0"/>
          </a:p>
          <a:p>
            <a:r>
              <a:rPr lang="en-US" dirty="0" smtClean="0"/>
              <a:t>In </a:t>
            </a:r>
            <a:r>
              <a:rPr lang="en-US" dirty="0" smtClean="0">
                <a:hlinkClick r:id="rId3" tooltip="Machine learning"/>
              </a:rPr>
              <a:t>machine learning</a:t>
            </a:r>
            <a:r>
              <a:rPr lang="en-US" dirty="0" smtClean="0"/>
              <a:t>, </a:t>
            </a:r>
            <a:r>
              <a:rPr lang="en-US" dirty="0" smtClean="0">
                <a:hlinkClick r:id="rId4" tooltip="Pattern recognition"/>
              </a:rPr>
              <a:t>pattern recognition</a:t>
            </a:r>
            <a:r>
              <a:rPr lang="en-US" dirty="0" smtClean="0"/>
              <a:t> and in </a:t>
            </a:r>
            <a:r>
              <a:rPr lang="en-US" dirty="0" smtClean="0">
                <a:hlinkClick r:id="rId5" tooltip="Image processing"/>
              </a:rPr>
              <a:t>image processing</a:t>
            </a:r>
            <a:r>
              <a:rPr lang="en-US" dirty="0" smtClean="0"/>
              <a:t>, </a:t>
            </a:r>
            <a:r>
              <a:rPr lang="en-US" b="1" dirty="0" smtClean="0"/>
              <a:t>feature extraction</a:t>
            </a:r>
            <a:r>
              <a:rPr lang="en-US" dirty="0" smtClean="0"/>
              <a:t> starts from an initial set of measured data and builds derived values (</a:t>
            </a:r>
            <a:r>
              <a:rPr lang="en-US" dirty="0" smtClean="0">
                <a:hlinkClick r:id="rId6" tooltip="Feature (machine learning)"/>
              </a:rPr>
              <a:t>features</a:t>
            </a:r>
            <a:r>
              <a:rPr lang="en-US" dirty="0" smtClean="0"/>
              <a:t>) intended to be informative and non-redundant, facilitating the subsequent learning and generalization steps, and in some cases leading to better human interpretations.</a:t>
            </a:r>
            <a:endParaRPr lang="en-MY" dirty="0" smtClean="0"/>
          </a:p>
          <a:p>
            <a:endParaRPr lang="en-MY" dirty="0" smtClean="0"/>
          </a:p>
          <a:p>
            <a:r>
              <a:rPr lang="en-MY" dirty="0" smtClean="0"/>
              <a:t>Feature construction: https://www.igi-global.com/dictionary/feature-construction/10959</a:t>
            </a:r>
            <a:endParaRPr lang="en-MY" dirty="0" smtClean="0"/>
          </a:p>
          <a:p>
            <a:r>
              <a:rPr lang="en-US" b="1" dirty="0" smtClean="0">
                <a:effectLst/>
              </a:rPr>
              <a:t>Feature construction</a:t>
            </a:r>
            <a:r>
              <a:rPr lang="en-US" dirty="0" smtClean="0">
                <a:effectLst/>
              </a:rPr>
              <a:t> is a process which builds intermediate </a:t>
            </a:r>
            <a:r>
              <a:rPr lang="en-US" b="1" dirty="0" smtClean="0">
                <a:effectLst/>
              </a:rPr>
              <a:t>feature</a:t>
            </a:r>
            <a:r>
              <a:rPr lang="en-US" dirty="0" smtClean="0">
                <a:effectLst/>
              </a:rPr>
              <a:t>s from the original descriptors in a dataset. The aim is to build more efficient </a:t>
            </a:r>
            <a:r>
              <a:rPr lang="en-US" b="1" dirty="0" smtClean="0">
                <a:effectLst/>
              </a:rPr>
              <a:t>feature</a:t>
            </a:r>
            <a:r>
              <a:rPr lang="en-US" dirty="0" smtClean="0">
                <a:effectLst/>
              </a:rPr>
              <a:t>s for a machine data mining task.</a:t>
            </a:r>
            <a:endParaRPr lang="en-US" dirty="0" smtClean="0">
              <a:effectLst/>
            </a:endParaRPr>
          </a:p>
          <a:p>
            <a:endParaRPr lang="en-MY" dirty="0" smtClean="0"/>
          </a:p>
          <a:p>
            <a:endParaRPr lang="en-MY" dirty="0" smtClean="0"/>
          </a:p>
          <a:p>
            <a:r>
              <a:rPr lang="en-MY" dirty="0" smtClean="0"/>
              <a:t>http://www.ar.sanken.osaka-u.ac.jp/~motoda/papers/fdws02.pdf</a:t>
            </a:r>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Fourier transform: https://en.wikipedia.org/wiki/Fourier_transform</a:t>
            </a:r>
            <a:endParaRPr lang="en-MY" dirty="0" smtClean="0"/>
          </a:p>
          <a:p>
            <a:r>
              <a:rPr lang="en-MY" dirty="0" smtClean="0"/>
              <a:t>http://www.thefouriertransform.com/</a:t>
            </a:r>
            <a:endParaRPr lang="en-MY" dirty="0" smtClean="0"/>
          </a:p>
          <a:p>
            <a:r>
              <a:rPr lang="en-MY" dirty="0" smtClean="0"/>
              <a:t>https://betterexplained.com/articles/an-interactive-guide-to-the-fourier-transform/</a:t>
            </a:r>
            <a:endParaRPr lang="en-MY" dirty="0" smtClean="0"/>
          </a:p>
          <a:p>
            <a:r>
              <a:rPr lang="en-MY" dirty="0" smtClean="0"/>
              <a:t>https://www.youtube.com/watch?v=spUNpyF58BY</a:t>
            </a:r>
            <a:endParaRPr lang="en-MY" dirty="0" smtClean="0"/>
          </a:p>
          <a:p>
            <a:r>
              <a:rPr lang="en-MY" dirty="0" smtClean="0"/>
              <a:t>https://www.youtube.com/watch?v=vQLH7qTeJRM</a:t>
            </a:r>
            <a:endParaRPr lang="en-MY" dirty="0" smtClean="0"/>
          </a:p>
          <a:p>
            <a:r>
              <a:rPr lang="en-MY" dirty="0" smtClean="0"/>
              <a:t>https://www.khanacademy.org/partner-content/bjc/2015-challenge/2015-math/v/bjc-fourier-transform</a:t>
            </a:r>
            <a:endParaRPr lang="en-MY" dirty="0" smtClean="0"/>
          </a:p>
          <a:p>
            <a:endParaRPr lang="en-MY" dirty="0" smtClean="0"/>
          </a:p>
          <a:p>
            <a:r>
              <a:rPr lang="en-MY" dirty="0" smtClean="0"/>
              <a:t>The Fourier Transform is a tool that breaks a waveform (a function or signal) into an alternate representation, characterized by sine and cosines. The Fourier Transform shows that any waveform can be re-written as the sum of sinusoidal functions. </a:t>
            </a:r>
            <a:endParaRPr lang="en-MY" dirty="0" smtClean="0"/>
          </a:p>
          <a:p>
            <a:endParaRPr lang="en-MY" dirty="0" smtClean="0"/>
          </a:p>
          <a:p>
            <a:r>
              <a:rPr lang="en-MY" dirty="0" smtClean="0"/>
              <a:t>Wavelet</a:t>
            </a:r>
            <a:r>
              <a:rPr lang="en-MY" baseline="0" dirty="0" smtClean="0"/>
              <a:t> transform: http://gwyddion.net/documentation/user-guide-en/wavelet-transform.html</a:t>
            </a:r>
            <a:endParaRPr lang="en-MY" baseline="0" dirty="0" smtClean="0"/>
          </a:p>
          <a:p>
            <a:r>
              <a:rPr lang="en-MY" baseline="0" dirty="0" smtClean="0"/>
              <a:t>http://gwyddion.net/documentation/user-guide-en/wavelet-transform.html</a:t>
            </a:r>
            <a:endParaRPr lang="en-MY" baseline="0" dirty="0" smtClean="0"/>
          </a:p>
          <a:p>
            <a:r>
              <a:rPr lang="en-MY" baseline="0" dirty="0" smtClean="0"/>
              <a:t>https://www.youtube.com/watch?v=QX1-xGVFqmw</a:t>
            </a:r>
            <a:endParaRPr lang="en-MY" baseline="0" dirty="0" smtClean="0"/>
          </a:p>
          <a:p>
            <a:r>
              <a:rPr lang="en-MY" baseline="0" dirty="0" smtClean="0"/>
              <a:t>https://www.youtube.com/watch?v=F7Lg-nFYooU</a:t>
            </a:r>
            <a:endParaRPr lang="en-MY" baseline="0" dirty="0" smtClean="0"/>
          </a:p>
          <a:p>
            <a:endParaRPr lang="en-MY" baseline="0" dirty="0" smtClean="0"/>
          </a:p>
          <a:p>
            <a:endParaRPr lang="en-MY" baseline="0" dirty="0" smtClean="0"/>
          </a:p>
          <a:p>
            <a:r>
              <a:rPr lang="en-MY" baseline="0" dirty="0" smtClean="0"/>
              <a:t>The wavelet transform is similar to the Fourier transform (or much more to the windowed Fourier transform) with a completely different merit function. The main difference is this: Fourier transform decomposes the signal into sines and cosines, i.e. the functions localized in Fourier space; in contrary the wavelet transform uses functions that are localized in both the real and Fourier space.</a:t>
            </a:r>
            <a:endParaRPr lang="en-MY" baseline="0" dirty="0" smtClean="0"/>
          </a:p>
          <a:p>
            <a:r>
              <a:rPr lang="en-MY" baseline="0" dirty="0" smtClean="0"/>
              <a:t>Wavelet transforms are a mathematical means for performing signal analysis when signal frequency varies over time. For certain classes of signals and images, wavelet analysis provides more precise information about signal data than other signal analysis techniques.</a:t>
            </a:r>
            <a:endParaRPr lang="en-MY" baseline="0" dirty="0" smtClean="0"/>
          </a:p>
          <a:p>
            <a:r>
              <a:rPr lang="en-MY" baseline="0" dirty="0" smtClean="0"/>
              <a:t>Applications of Wavelet Transforms. The wavelet transform is a mathematical tool that decomposes a signal into a representation that shows signal details and trends as a function of time. You can use this representation to characterize transient events, reduce noise, compress data, and perform many other operations.</a:t>
            </a:r>
            <a:endParaRPr lang="en-MY" baseline="0" dirty="0" smtClean="0"/>
          </a:p>
          <a:p>
            <a:endParaRPr lang="en-MY" baseline="0" dirty="0" smtClean="0"/>
          </a:p>
          <a:p>
            <a:endParaRPr lang="en-MY" dirty="0"/>
          </a:p>
        </p:txBody>
      </p:sp>
      <p:sp>
        <p:nvSpPr>
          <p:cNvPr id="4" name="Slide Number Placeholder 3"/>
          <p:cNvSpPr>
            <a:spLocks noGrp="1"/>
          </p:cNvSpPr>
          <p:nvPr>
            <p:ph type="sldNum" sz="quarter" idx="10"/>
          </p:nvPr>
        </p:nvSpPr>
        <p:spPr/>
        <p:txBody>
          <a:bodyPr/>
          <a:lstStyle/>
          <a:p>
            <a:fld id="{A3D98D8D-1AC9-497D-AB3B-4E3C144894F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455828-0D7D-4AA6-96BF-ADFD9953C073}" type="datetime1">
              <a:rPr lang="en-US" smtClean="0"/>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8366257-D7B9-47E0-9D98-9493A294C6AB}" type="slidenum">
              <a:rPr lang="en-US" smtClean="0"/>
            </a:fld>
            <a:endParaRPr lang="en-US" dirty="0"/>
          </a:p>
        </p:txBody>
      </p:sp>
      <p:sp>
        <p:nvSpPr>
          <p:cNvPr id="5" name="Footer Placeholder 4"/>
          <p:cNvSpPr>
            <a:spLocks noGrp="1"/>
          </p:cNvSpPr>
          <p:nvPr>
            <p:ph type="ftr" sz="quarter" idx="11"/>
          </p:nvPr>
        </p:nvSpPr>
        <p:spPr/>
        <p:txBody>
          <a:bodyPr/>
          <a:lstStyle>
            <a:lvl1pPr>
              <a:defRPr sz="1400" b="1">
                <a:solidFill>
                  <a:schemeClr val="bg1"/>
                </a:solidFill>
              </a:defRPr>
            </a:lvl1pPr>
          </a:lstStyle>
          <a:p>
            <a:r>
              <a:rPr lang="en-US" dirty="0" smtClean="0"/>
              <a:t>UECS3213 / UECS3453 Data Mining</a:t>
            </a:r>
            <a:endParaRPr lang="en-US" dirty="0" smtClean="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630C72D-1B5A-4156-9B39-BA6378268198}"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6DA9A9-C8C3-4176-B4BB-0C5AEBB0AF9A}"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MY"/>
          </a:p>
        </p:txBody>
      </p:sp>
      <p:sp>
        <p:nvSpPr>
          <p:cNvPr id="3" name="Table Placeholder 2"/>
          <p:cNvSpPr>
            <a:spLocks noGrp="1"/>
          </p:cNvSpPr>
          <p:nvPr>
            <p:ph type="tbl" idx="1"/>
          </p:nvPr>
        </p:nvSpPr>
        <p:spPr>
          <a:xfrm>
            <a:off x="914400" y="1981200"/>
            <a:ext cx="10363200" cy="4114800"/>
          </a:xfrm>
        </p:spPr>
        <p:txBody>
          <a:bodyPr/>
          <a:lstStyle/>
          <a:p>
            <a:endParaRPr lang="en-MY"/>
          </a:p>
        </p:txBody>
      </p:sp>
      <p:sp>
        <p:nvSpPr>
          <p:cNvPr id="4" name="Date Placeholder 3"/>
          <p:cNvSpPr>
            <a:spLocks noGrp="1"/>
          </p:cNvSpPr>
          <p:nvPr>
            <p:ph type="dt" sz="half" idx="10"/>
          </p:nvPr>
        </p:nvSpPr>
        <p:spPr>
          <a:xfrm>
            <a:off x="914400" y="6248400"/>
            <a:ext cx="2540000" cy="457200"/>
          </a:xfrm>
        </p:spPr>
        <p:txBody>
          <a:bodyPr/>
          <a:lstStyle>
            <a:lvl1pPr>
              <a:defRPr/>
            </a:lvl1pPr>
          </a:lstStyle>
          <a:p>
            <a:endParaRPr lang="en-GB"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r>
              <a:rPr lang="en-US" dirty="0" smtClean="0">
                <a:sym typeface="+mn-ea"/>
              </a:rPr>
              <a:t>UECS3213 / UECS3453 Data Mining</a:t>
            </a:r>
            <a:endParaRPr lang="en-GB" alt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CF02BFAF-3D84-4919-98EB-C753742AF497}" type="slidenum">
              <a:rPr lang="en-GB" altLang="en-US"/>
            </a:fld>
            <a:endParaRPr lang="en-GB"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0682649-EF07-47CD-88E0-C07B78FDE40A}" type="datetime1">
              <a:rPr lang="en-US" smtClean="0"/>
            </a:fld>
            <a:endParaRPr lang="en-US"/>
          </a:p>
        </p:txBody>
      </p:sp>
      <p:sp>
        <p:nvSpPr>
          <p:cNvPr id="5" name="Footer Placeholder 4"/>
          <p:cNvSpPr>
            <a:spLocks noGrp="1"/>
          </p:cNvSpPr>
          <p:nvPr>
            <p:ph type="ftr" sz="quarter" idx="11"/>
          </p:nvPr>
        </p:nvSpPr>
        <p:spPr/>
        <p:txBody>
          <a:bodyPr/>
          <a:lstStyle>
            <a:lvl1pPr>
              <a:defRPr b="1"/>
            </a:lvl1pPr>
          </a:lstStyle>
          <a:p>
            <a:r>
              <a:rPr lang="en-US" dirty="0" smtClean="0">
                <a:sym typeface="+mn-ea"/>
              </a:rPr>
              <a:t>UECS3213 / UECS3453 Data Mining</a:t>
            </a:r>
            <a:endParaRPr lang="en-US" dirty="0"/>
          </a:p>
        </p:txBody>
      </p:sp>
      <p:sp>
        <p:nvSpPr>
          <p:cNvPr id="6" name="Slide Number Placeholder 5"/>
          <p:cNvSpPr>
            <a:spLocks noGrp="1"/>
          </p:cNvSpPr>
          <p:nvPr>
            <p:ph type="sldNum" sz="quarter" idx="12"/>
          </p:nvPr>
        </p:nvSpPr>
        <p:spPr/>
        <p:txBody>
          <a:bodyPr/>
          <a:lstStyle>
            <a:lvl1pPr>
              <a:defRPr b="1"/>
            </a:lvl1pPr>
          </a:lstStyle>
          <a:p>
            <a:fld id="{E8366257-D7B9-47E0-9D98-9493A294C6AB}" type="slidenum">
              <a:rPr lang="en-US" smtClean="0"/>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466E9A42-3E0D-4289-B6A8-29683479F53E}" type="datetime1">
              <a:rPr lang="en-US" smtClean="0"/>
            </a:fld>
            <a:endParaRPr lang="en-US"/>
          </a:p>
        </p:txBody>
      </p:sp>
      <p:sp>
        <p:nvSpPr>
          <p:cNvPr id="8" name="Footer Placeholder 7"/>
          <p:cNvSpPr>
            <a:spLocks noGrp="1"/>
          </p:cNvSpPr>
          <p:nvPr>
            <p:ph type="ftr" sz="quarter" idx="11"/>
          </p:nvPr>
        </p:nvSpPr>
        <p:spPr/>
        <p:txBody>
          <a:bodyPr/>
          <a:lstStyle/>
          <a:p>
            <a:r>
              <a:rPr lang="en-US" dirty="0" smtClean="0">
                <a:sym typeface="+mn-ea"/>
              </a:rPr>
              <a:t>UECS3213 / UECS3453 Data Mining</a:t>
            </a:r>
            <a:endParaRPr lang="en-US" dirty="0"/>
          </a:p>
        </p:txBody>
      </p:sp>
      <p:sp>
        <p:nvSpPr>
          <p:cNvPr id="9" name="Slide Number Placeholder 8"/>
          <p:cNvSpPr>
            <a:spLocks noGrp="1"/>
          </p:cNvSpPr>
          <p:nvPr>
            <p:ph type="sldNum" sz="quarter" idx="12"/>
          </p:nvPr>
        </p:nvSpPr>
        <p:spPr/>
        <p:txBody>
          <a:bodyPr/>
          <a:lstStyle/>
          <a:p>
            <a:fld id="{E8366257-D7B9-47E0-9D98-9493A294C6AB}" type="slidenum">
              <a:rPr lang="en-US" smtClean="0"/>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518BBEC-678C-45A7-A7DF-30919E88A742}"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C13E6CC-630A-411D-B640-BAB5D9ECFF9D}" type="datetime1">
              <a:rPr lang="en-US" smtClean="0"/>
            </a:fld>
            <a:endParaRPr lang="en-US"/>
          </a:p>
        </p:txBody>
      </p:sp>
      <p:sp>
        <p:nvSpPr>
          <p:cNvPr id="8" name="Footer Placeholder 7"/>
          <p:cNvSpPr>
            <a:spLocks noGrp="1"/>
          </p:cNvSpPr>
          <p:nvPr>
            <p:ph type="ftr" sz="quarter" idx="11"/>
          </p:nvPr>
        </p:nvSpPr>
        <p:spPr/>
        <p:txBody>
          <a:bodyPr/>
          <a:lstStyle/>
          <a:p>
            <a:r>
              <a:rPr lang="en-US" dirty="0" smtClean="0">
                <a:sym typeface="+mn-ea"/>
              </a:rPr>
              <a:t>UECS3213 / UECS3453 Data Mining</a:t>
            </a:r>
            <a:endParaRPr lang="en-US"/>
          </a:p>
        </p:txBody>
      </p:sp>
      <p:sp>
        <p:nvSpPr>
          <p:cNvPr id="9" name="Slide Number Placeholder 8"/>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36E521-1925-4AE3-BB9E-A4C950766045}" type="datetime1">
              <a:rPr lang="en-US" smtClean="0"/>
            </a:fld>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B45B3-8F4B-4CA7-8D50-849E3AAAB23A}" type="datetime1">
              <a:rPr lang="en-US" smtClean="0"/>
            </a:fld>
            <a:endParaRPr lang="en-US"/>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a:p>
        </p:txBody>
      </p:sp>
      <p:sp>
        <p:nvSpPr>
          <p:cNvPr id="4" name="Slide Number Placeholder 3"/>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FC3B44D-FA4B-4911-9134-3CA900BE4180}"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EEBB24E-60B9-4CAC-A883-8B27323FAD7A}"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176963"/>
            <a:ext cx="12192000" cy="681037"/>
          </a:xfrm>
          <a:prstGeom prst="rect">
            <a:avLst/>
          </a:prstGeom>
          <a:solidFill>
            <a:srgbClr val="14233E"/>
          </a:solidFill>
        </p:spPr>
        <p:txBody>
          <a:bodyPr wrap="square" rtlCol="0">
            <a:spAutoFit/>
          </a:bodyPr>
          <a:lstStyle/>
          <a:p>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3476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14EAB-7F57-41B5-B208-F334EAC5918F}"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bg1"/>
                </a:solidFill>
              </a:defRPr>
            </a:lvl1pPr>
          </a:lstStyle>
          <a:p>
            <a:r>
              <a:rPr lang="en-US" dirty="0" smtClean="0">
                <a:sym typeface="+mn-ea"/>
              </a:rPr>
              <a:t>UECS3213 / UECS3453 Data Mining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bg1"/>
                </a:solidFill>
              </a:defRPr>
            </a:lvl1pPr>
          </a:lstStyle>
          <a:p>
            <a:fld id="{E8366257-D7B9-47E0-9D98-9493A294C6AB}" type="slidenum">
              <a:rPr lang="en-US" smtClean="0"/>
            </a:fld>
            <a:endParaRPr lang="en-US" dirty="0"/>
          </a:p>
        </p:txBody>
      </p:sp>
      <p:pic>
        <p:nvPicPr>
          <p:cNvPr id="7" name="Picture 6" descr="utar logo"/>
          <p:cNvPicPr>
            <a:picLocks noChangeAspect="1"/>
          </p:cNvPicPr>
          <p:nvPr userDrawn="1"/>
        </p:nvPicPr>
        <p:blipFill>
          <a:blip r:embed="rId13"/>
          <a:stretch>
            <a:fillRect/>
          </a:stretch>
        </p:blipFill>
        <p:spPr>
          <a:xfrm>
            <a:off x="0" y="6218555"/>
            <a:ext cx="1000125" cy="5029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5.w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em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4.vml"/><Relationship Id="rId5" Type="http://schemas.openxmlformats.org/officeDocument/2006/relationships/slideLayout" Target="../slideLayouts/slideLayout4.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wmf"/><Relationship Id="rId1"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7.bin"/><Relationship Id="rId2" Type="http://schemas.openxmlformats.org/officeDocument/2006/relationships/image" Target="../media/image50.wmf"/><Relationship Id="rId1"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53.png"/><Relationship Id="rId1" Type="http://schemas.openxmlformats.org/officeDocument/2006/relationships/image" Target="../media/image5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7.vml"/><Relationship Id="rId3" Type="http://schemas.openxmlformats.org/officeDocument/2006/relationships/slideLayout" Target="../slideLayouts/slideLayout4.xml"/><Relationship Id="rId2" Type="http://schemas.openxmlformats.org/officeDocument/2006/relationships/image" Target="../media/image54.wmf"/><Relationship Id="rId1" Type="http://schemas.openxmlformats.org/officeDocument/2006/relationships/oleObject" Target="../embeddings/oleObject8.bin"/></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4.xml"/><Relationship Id="rId3" Type="http://schemas.openxmlformats.org/officeDocument/2006/relationships/image" Target="../media/image56.png"/><Relationship Id="rId2" Type="http://schemas.openxmlformats.org/officeDocument/2006/relationships/image" Target="../media/image55.wmf"/><Relationship Id="rId1" Type="http://schemas.openxmlformats.org/officeDocument/2006/relationships/oleObject" Target="../embeddings/oleObject9.bin"/></Relationships>
</file>

<file path=ppt/slides/_rels/slide5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4.xml"/><Relationship Id="rId3" Type="http://schemas.openxmlformats.org/officeDocument/2006/relationships/image" Target="../media/image58.wmf"/><Relationship Id="rId2" Type="http://schemas.openxmlformats.org/officeDocument/2006/relationships/oleObject" Target="../embeddings/oleObject10.bin"/><Relationship Id="rId1" Type="http://schemas.openxmlformats.org/officeDocument/2006/relationships/image" Target="../media/image57.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59.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10.vml"/><Relationship Id="rId3" Type="http://schemas.openxmlformats.org/officeDocument/2006/relationships/slideLayout" Target="../slideLayouts/slideLayout4.xml"/><Relationship Id="rId2" Type="http://schemas.openxmlformats.org/officeDocument/2006/relationships/image" Target="../media/image60.wmf"/><Relationship Id="rId1" Type="http://schemas.openxmlformats.org/officeDocument/2006/relationships/oleObject" Target="../embeddings/oleObject11.bin"/></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1.vml"/><Relationship Id="rId3" Type="http://schemas.openxmlformats.org/officeDocument/2006/relationships/slideLayout" Target="../slideLayouts/slideLayout4.xml"/><Relationship Id="rId2" Type="http://schemas.openxmlformats.org/officeDocument/2006/relationships/image" Target="../media/image61.wmf"/><Relationship Id="rId1" Type="http://schemas.openxmlformats.org/officeDocument/2006/relationships/oleObject" Target="../embeddings/oleObject1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64.wmf"/><Relationship Id="rId5" Type="http://schemas.openxmlformats.org/officeDocument/2006/relationships/oleObject" Target="../embeddings/oleObject15.bin"/><Relationship Id="rId4" Type="http://schemas.openxmlformats.org/officeDocument/2006/relationships/image" Target="../media/image63.wmf"/><Relationship Id="rId3" Type="http://schemas.openxmlformats.org/officeDocument/2006/relationships/oleObject" Target="../embeddings/oleObject14.bin"/><Relationship Id="rId2" Type="http://schemas.openxmlformats.org/officeDocument/2006/relationships/image" Target="../media/image62.wmf"/><Relationship Id="rId1" Type="http://schemas.openxmlformats.org/officeDocument/2006/relationships/oleObject" Target="../embeddings/oleObject13.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65.wmf"/><Relationship Id="rId1"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66.wmf"/><Relationship Id="rId1" Type="http://schemas.openxmlformats.org/officeDocument/2006/relationships/oleObject" Target="../embeddings/oleObject17.bin"/></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7.png"/></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68.wmf"/><Relationship Id="rId1" Type="http://schemas.openxmlformats.org/officeDocument/2006/relationships/oleObject" Target="../embeddings/oleObject18.bin"/></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69.wmf"/><Relationship Id="rId1"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20.bin"/></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72.wmf"/><Relationship Id="rId1" Type="http://schemas.openxmlformats.org/officeDocument/2006/relationships/oleObject" Target="../embeddings/oleObject22.bin"/></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GIF"/></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20.vml"/><Relationship Id="rId3" Type="http://schemas.openxmlformats.org/officeDocument/2006/relationships/slideLayout" Target="../slideLayouts/slideLayout4.xml"/><Relationship Id="rId2" Type="http://schemas.openxmlformats.org/officeDocument/2006/relationships/image" Target="../media/image75.wmf"/><Relationship Id="rId1" Type="http://schemas.openxmlformats.org/officeDocument/2006/relationships/oleObject" Target="../embeddings/oleObject23.bin"/></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76.wmf"/><Relationship Id="rId1" Type="http://schemas.openxmlformats.org/officeDocument/2006/relationships/oleObject" Target="../embeddings/oleObject24.bin"/></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9.png"/><Relationship Id="rId1" Type="http://schemas.openxmlformats.org/officeDocument/2006/relationships/image" Target="../media/image78.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4.xml"/><Relationship Id="rId2" Type="http://schemas.openxmlformats.org/officeDocument/2006/relationships/image" Target="../media/image81.png"/><Relationship Id="rId1" Type="http://schemas.openxmlformats.org/officeDocument/2006/relationships/image" Target="../media/image80.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165" y="689610"/>
            <a:ext cx="10287635" cy="1465580"/>
          </a:xfrm>
        </p:spPr>
        <p:txBody>
          <a:bodyPr>
            <a:normAutofit/>
          </a:bodyPr>
          <a:lstStyle/>
          <a:p>
            <a:r>
              <a:rPr sz="2700" dirty="0"/>
              <a:t>UECS3213 / UECS3453 </a:t>
            </a:r>
            <a:r>
              <a:rPr lang="en-MY" sz="2700" dirty="0"/>
              <a:t>Data Mining</a:t>
            </a:r>
            <a:br>
              <a:rPr lang="en-US" sz="3200" dirty="0" smtClean="0"/>
            </a:br>
            <a:br>
              <a:rPr lang="en-US" sz="1800" dirty="0" smtClean="0"/>
            </a:br>
            <a:r>
              <a:rPr lang="en-MY" altLang="en-AU" sz="3600" dirty="0"/>
              <a:t>Topic 2a: Data</a:t>
            </a:r>
            <a:endParaRPr lang="en-MY" altLang="en-AU" sz="3600" dirty="0"/>
          </a:p>
        </p:txBody>
      </p:sp>
      <p:sp>
        <p:nvSpPr>
          <p:cNvPr id="3" name="Subtitle 2"/>
          <p:cNvSpPr>
            <a:spLocks noGrp="1"/>
          </p:cNvSpPr>
          <p:nvPr>
            <p:ph type="subTitle" idx="1"/>
          </p:nvPr>
        </p:nvSpPr>
        <p:spPr>
          <a:xfrm>
            <a:off x="2667000" y="5574535"/>
            <a:ext cx="6858000" cy="1291727"/>
          </a:xfrm>
        </p:spPr>
        <p:txBody>
          <a:bodyPr/>
          <a:lstStyle/>
          <a:p>
            <a:r>
              <a:rPr lang="en-US" dirty="0" smtClean="0"/>
              <a:t>Dr. Simon Lau </a:t>
            </a:r>
            <a:r>
              <a:rPr lang="en-US" dirty="0" err="1" smtClean="0"/>
              <a:t>Boung</a:t>
            </a:r>
            <a:r>
              <a:rPr lang="en-US" dirty="0" smtClean="0"/>
              <a:t> Yew</a:t>
            </a:r>
            <a:endParaRPr lang="en-US" dirty="0" smtClean="0"/>
          </a:p>
          <a:p>
            <a:endParaRPr lang="en-US" dirty="0" smtClean="0"/>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dirty="0"/>
          </a:p>
        </p:txBody>
      </p:sp>
      <p:sp>
        <p:nvSpPr>
          <p:cNvPr id="7" name="Footer Placeholder 6"/>
          <p:cNvSpPr>
            <a:spLocks noGrp="1"/>
          </p:cNvSpPr>
          <p:nvPr>
            <p:ph type="ftr" sz="quarter" idx="11"/>
          </p:nvPr>
        </p:nvSpPr>
        <p:spPr/>
        <p:txBody>
          <a:bodyPr/>
          <a:lstStyle/>
          <a:p>
            <a:r>
              <a:rPr lang="en-US" dirty="0" smtClean="0"/>
              <a:t>UECS3213 / UECS3453 Data Mining</a:t>
            </a:r>
            <a:endParaRPr lang="en-US" dirty="0" smtClean="0"/>
          </a:p>
        </p:txBody>
      </p:sp>
      <p:pic>
        <p:nvPicPr>
          <p:cNvPr id="4" name="Picture 3" descr="700_FO69163353_b660c4930d9160799c41c8f66d4c24c7"/>
          <p:cNvPicPr>
            <a:picLocks noChangeAspect="1"/>
          </p:cNvPicPr>
          <p:nvPr/>
        </p:nvPicPr>
        <p:blipFill>
          <a:blip r:embed="rId1"/>
          <a:stretch>
            <a:fillRect/>
          </a:stretch>
        </p:blipFill>
        <p:spPr>
          <a:xfrm>
            <a:off x="-29210" y="2123440"/>
            <a:ext cx="12250420" cy="34512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92500"/>
          </a:bodyPr>
          <a:lstStyle/>
          <a:p>
            <a:r>
              <a:rPr b="1" dirty="0"/>
              <a:t>Discrete Attribute</a:t>
            </a:r>
            <a:endParaRPr b="1" dirty="0"/>
          </a:p>
          <a:p>
            <a:pPr lvl="1"/>
            <a:r>
              <a:rPr dirty="0"/>
              <a:t>Has only a </a:t>
            </a:r>
            <a:r>
              <a:rPr i="1" dirty="0"/>
              <a:t>finite</a:t>
            </a:r>
            <a:r>
              <a:rPr dirty="0"/>
              <a:t> or </a:t>
            </a:r>
            <a:r>
              <a:rPr i="1" dirty="0" smtClean="0"/>
              <a:t>countable </a:t>
            </a:r>
            <a:r>
              <a:rPr dirty="0"/>
              <a:t>set of </a:t>
            </a:r>
            <a:r>
              <a:rPr dirty="0" smtClean="0"/>
              <a:t>values</a:t>
            </a:r>
            <a:r>
              <a:rPr lang="en-MY" dirty="0" smtClean="0"/>
              <a:t> (permutations)</a:t>
            </a:r>
            <a:endParaRPr dirty="0"/>
          </a:p>
          <a:p>
            <a:pPr lvl="1"/>
            <a:r>
              <a:rPr dirty="0"/>
              <a:t>Examples: zip codes, counts, or the set of </a:t>
            </a:r>
            <a:r>
              <a:rPr lang="en-MY" dirty="0"/>
              <a:t>key</a:t>
            </a:r>
            <a:r>
              <a:rPr dirty="0"/>
              <a:t>words in a </a:t>
            </a:r>
            <a:r>
              <a:rPr lang="en-MY" dirty="0"/>
              <a:t>sentenc</a:t>
            </a:r>
            <a:endParaRPr dirty="0"/>
          </a:p>
          <a:p>
            <a:pPr lvl="1"/>
            <a:r>
              <a:rPr lang="en-MY" dirty="0" smtClean="0"/>
              <a:t>C</a:t>
            </a:r>
            <a:r>
              <a:rPr dirty="0" smtClean="0"/>
              <a:t>ollection </a:t>
            </a:r>
            <a:r>
              <a:rPr dirty="0"/>
              <a:t>of documents</a:t>
            </a:r>
            <a:endParaRPr dirty="0"/>
          </a:p>
          <a:p>
            <a:pPr lvl="1"/>
            <a:r>
              <a:rPr dirty="0"/>
              <a:t>Often represented as integer variables.</a:t>
            </a:r>
            <a:endParaRPr dirty="0"/>
          </a:p>
          <a:p>
            <a:pPr lvl="1"/>
            <a:r>
              <a:rPr dirty="0"/>
              <a:t>Note: binary </a:t>
            </a:r>
            <a:r>
              <a:rPr dirty="0" smtClean="0"/>
              <a:t>attributes</a:t>
            </a:r>
            <a:r>
              <a:rPr lang="en-MY" dirty="0" smtClean="0"/>
              <a:t> (</a:t>
            </a:r>
            <a:r>
              <a:rPr lang="en-MY" dirty="0" err="1" smtClean="0"/>
              <a:t>boolean</a:t>
            </a:r>
            <a:r>
              <a:rPr lang="en-MY" dirty="0" smtClean="0"/>
              <a:t>)</a:t>
            </a:r>
            <a:r>
              <a:rPr dirty="0" smtClean="0"/>
              <a:t> </a:t>
            </a:r>
            <a:r>
              <a:rPr dirty="0"/>
              <a:t>are a special case of discrete </a:t>
            </a:r>
            <a:r>
              <a:rPr dirty="0" smtClean="0"/>
              <a:t>attributes</a:t>
            </a:r>
            <a:endParaRPr dirty="0"/>
          </a:p>
          <a:p>
            <a:endParaRPr lang="en-US" dirty="0"/>
          </a:p>
        </p:txBody>
      </p:sp>
      <p:sp>
        <p:nvSpPr>
          <p:cNvPr id="3" name="object 3"/>
          <p:cNvSpPr txBox="1">
            <a:spLocks noGrp="1"/>
          </p:cNvSpPr>
          <p:nvPr>
            <p:ph type="title"/>
          </p:nvPr>
        </p:nvSpPr>
        <p:spPr>
          <a:prstGeom prst="rect">
            <a:avLst/>
          </a:prstGeom>
        </p:spPr>
        <p:txBody>
          <a:bodyPr/>
          <a:lstStyle/>
          <a:p>
            <a:r>
              <a:rPr lang="en-MY" dirty="0"/>
              <a:t>Discrete </a:t>
            </a:r>
            <a:r>
              <a:rPr lang="en-MY" dirty="0" err="1"/>
              <a:t>vs</a:t>
            </a:r>
            <a:r>
              <a:rPr lang="en-MY" dirty="0"/>
              <a:t> Continuous Values</a:t>
            </a:r>
            <a:endParaRPr lang="en-MY" dirty="0"/>
          </a:p>
        </p:txBody>
      </p:sp>
      <p:sp>
        <p:nvSpPr>
          <p:cNvPr id="8" name="Content Placeholder 7"/>
          <p:cNvSpPr>
            <a:spLocks noGrp="1"/>
          </p:cNvSpPr>
          <p:nvPr>
            <p:ph sz="half" idx="2"/>
          </p:nvPr>
        </p:nvSpPr>
        <p:spPr/>
        <p:txBody>
          <a:bodyPr>
            <a:normAutofit fontScale="92500"/>
          </a:bodyPr>
          <a:lstStyle/>
          <a:p>
            <a:r>
              <a:rPr b="1" dirty="0"/>
              <a:t>Continuous Attribute</a:t>
            </a:r>
            <a:endParaRPr b="1" dirty="0"/>
          </a:p>
          <a:p>
            <a:pPr lvl="1"/>
            <a:r>
              <a:rPr dirty="0"/>
              <a:t>Has </a:t>
            </a:r>
            <a:r>
              <a:rPr i="1" dirty="0"/>
              <a:t>real numbers </a:t>
            </a:r>
            <a:r>
              <a:rPr lang="en-MY" dirty="0" smtClean="0"/>
              <a:t>(continuous) </a:t>
            </a:r>
            <a:r>
              <a:rPr dirty="0" smtClean="0"/>
              <a:t>as </a:t>
            </a:r>
            <a:r>
              <a:rPr dirty="0"/>
              <a:t>attribute values</a:t>
            </a:r>
            <a:endParaRPr dirty="0"/>
          </a:p>
          <a:p>
            <a:pPr lvl="1"/>
            <a:r>
              <a:rPr dirty="0"/>
              <a:t>Examples: temperature, height, or weight.</a:t>
            </a:r>
            <a:endParaRPr dirty="0"/>
          </a:p>
          <a:p>
            <a:pPr lvl="1"/>
            <a:r>
              <a:rPr dirty="0"/>
              <a:t>Practically, real values can only be measured and </a:t>
            </a:r>
            <a:r>
              <a:rPr dirty="0" smtClean="0"/>
              <a:t>represented </a:t>
            </a:r>
            <a:r>
              <a:rPr dirty="0"/>
              <a:t>using a finite number of digits.</a:t>
            </a:r>
            <a:endParaRPr dirty="0"/>
          </a:p>
          <a:p>
            <a:pPr lvl="1"/>
            <a:r>
              <a:rPr i="1" dirty="0"/>
              <a:t>Continuous</a:t>
            </a:r>
            <a:r>
              <a:rPr dirty="0"/>
              <a:t> attributes are typically represented as floating- point variables.</a:t>
            </a:r>
            <a:endParaRPr dirty="0"/>
          </a:p>
          <a:p>
            <a:endParaRPr lang="en-US" dirty="0"/>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3860165" y="3864610"/>
            <a:ext cx="3369945" cy="2246630"/>
          </a:xfrm>
          <a:prstGeom prst="rect">
            <a:avLst/>
          </a:prstGeom>
        </p:spPr>
      </p:pic>
      <p:sp>
        <p:nvSpPr>
          <p:cNvPr id="5" name="Content Placeholder 4"/>
          <p:cNvSpPr>
            <a:spLocks noGrp="1"/>
          </p:cNvSpPr>
          <p:nvPr>
            <p:ph sz="half" idx="1"/>
          </p:nvPr>
        </p:nvSpPr>
        <p:spPr/>
        <p:txBody>
          <a:bodyPr>
            <a:normAutofit/>
          </a:bodyPr>
          <a:lstStyle/>
          <a:p>
            <a:r>
              <a:rPr lang="en-MY" altLang="en-US" b="1" dirty="0"/>
              <a:t>Record</a:t>
            </a:r>
            <a:endParaRPr lang="en-MY" altLang="en-US" b="1" dirty="0"/>
          </a:p>
          <a:p>
            <a:pPr lvl="1"/>
            <a:r>
              <a:rPr dirty="0"/>
              <a:t>Data Matrix</a:t>
            </a:r>
            <a:endParaRPr dirty="0"/>
          </a:p>
          <a:p>
            <a:pPr lvl="1"/>
            <a:r>
              <a:rPr dirty="0"/>
              <a:t>Document Data</a:t>
            </a:r>
            <a:endParaRPr dirty="0"/>
          </a:p>
          <a:p>
            <a:pPr lvl="1"/>
            <a:r>
              <a:rPr dirty="0"/>
              <a:t>Transaction Data</a:t>
            </a:r>
            <a:endParaRPr dirty="0"/>
          </a:p>
          <a:p>
            <a:endParaRPr dirty="0"/>
          </a:p>
          <a:p>
            <a:r>
              <a:rPr b="1" dirty="0"/>
              <a:t>Graph</a:t>
            </a:r>
            <a:endParaRPr b="1" dirty="0"/>
          </a:p>
          <a:p>
            <a:pPr lvl="1"/>
            <a:r>
              <a:rPr dirty="0"/>
              <a:t>World Wide Web</a:t>
            </a:r>
            <a:endParaRPr dirty="0"/>
          </a:p>
          <a:p>
            <a:pPr lvl="1"/>
            <a:r>
              <a:rPr dirty="0"/>
              <a:t>Molecular Structures</a:t>
            </a:r>
            <a:endParaRPr dirty="0"/>
          </a:p>
          <a:p>
            <a:pPr lvl="1"/>
            <a:endParaRPr lang="en-MY" altLang="en-US" dirty="0"/>
          </a:p>
        </p:txBody>
      </p:sp>
      <p:sp>
        <p:nvSpPr>
          <p:cNvPr id="3" name="object 3"/>
          <p:cNvSpPr txBox="1">
            <a:spLocks noGrp="1"/>
          </p:cNvSpPr>
          <p:nvPr>
            <p:ph type="title"/>
          </p:nvPr>
        </p:nvSpPr>
        <p:spPr>
          <a:prstGeom prst="rect">
            <a:avLst/>
          </a:prstGeom>
        </p:spPr>
        <p:txBody>
          <a:bodyPr/>
          <a:lstStyle/>
          <a:p>
            <a:r>
              <a:rPr lang="en-MY" dirty="0"/>
              <a:t>Types of </a:t>
            </a:r>
            <a:r>
              <a:rPr lang="en-MY" dirty="0" smtClean="0"/>
              <a:t>Data Sets</a:t>
            </a:r>
            <a:endParaRPr lang="en-MY" dirty="0"/>
          </a:p>
        </p:txBody>
      </p:sp>
      <p:sp>
        <p:nvSpPr>
          <p:cNvPr id="8" name="Content Placeholder 7"/>
          <p:cNvSpPr>
            <a:spLocks noGrp="1"/>
          </p:cNvSpPr>
          <p:nvPr>
            <p:ph sz="half" idx="2"/>
          </p:nvPr>
        </p:nvSpPr>
        <p:spPr/>
        <p:txBody>
          <a:bodyPr/>
          <a:lstStyle/>
          <a:p>
            <a:r>
              <a:rPr b="1" dirty="0">
                <a:sym typeface="+mn-ea"/>
              </a:rPr>
              <a:t>Ordered</a:t>
            </a:r>
            <a:endParaRPr b="1" dirty="0">
              <a:sym typeface="+mn-ea"/>
            </a:endParaRPr>
          </a:p>
          <a:p>
            <a:pPr lvl="1"/>
            <a:r>
              <a:rPr dirty="0">
                <a:sym typeface="+mn-ea"/>
              </a:rPr>
              <a:t>Spatial Data </a:t>
            </a:r>
            <a:r>
              <a:rPr lang="en-MY" dirty="0">
                <a:sym typeface="+mn-ea"/>
              </a:rPr>
              <a:t>(e.g. map)</a:t>
            </a:r>
            <a:endParaRPr dirty="0">
              <a:sym typeface="+mn-ea"/>
            </a:endParaRPr>
          </a:p>
          <a:p>
            <a:pPr lvl="1"/>
            <a:r>
              <a:rPr dirty="0">
                <a:sym typeface="+mn-ea"/>
              </a:rPr>
              <a:t>Temporal Data </a:t>
            </a:r>
            <a:r>
              <a:rPr lang="en-MY" dirty="0">
                <a:sym typeface="+mn-ea"/>
              </a:rPr>
              <a:t>(e.g. time)</a:t>
            </a:r>
            <a:endParaRPr dirty="0">
              <a:sym typeface="+mn-ea"/>
            </a:endParaRPr>
          </a:p>
          <a:p>
            <a:pPr lvl="1"/>
            <a:r>
              <a:rPr dirty="0">
                <a:sym typeface="+mn-ea"/>
              </a:rPr>
              <a:t>Sequential Data </a:t>
            </a:r>
            <a:r>
              <a:rPr lang="en-MY" dirty="0">
                <a:sym typeface="+mn-ea"/>
              </a:rPr>
              <a:t>(e.g. temperature)</a:t>
            </a:r>
            <a:endParaRPr dirty="0">
              <a:sym typeface="+mn-ea"/>
            </a:endParaRPr>
          </a:p>
          <a:p>
            <a:pPr lvl="1"/>
            <a:r>
              <a:rPr dirty="0">
                <a:sym typeface="+mn-ea"/>
              </a:rPr>
              <a:t>Genetic Sequence Data</a:t>
            </a:r>
            <a:endParaRPr dirty="0">
              <a:sym typeface="+mn-ea"/>
            </a:endParaRPr>
          </a:p>
          <a:p>
            <a:pPr lvl="1"/>
            <a:endParaRPr lang="en-US" dirty="0"/>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pic>
        <p:nvPicPr>
          <p:cNvPr id="4" name="Picture 3"/>
          <p:cNvPicPr>
            <a:picLocks noChangeAspect="1"/>
          </p:cNvPicPr>
          <p:nvPr/>
        </p:nvPicPr>
        <p:blipFill>
          <a:blip r:embed="rId2"/>
          <a:stretch>
            <a:fillRect/>
          </a:stretch>
        </p:blipFill>
        <p:spPr>
          <a:xfrm>
            <a:off x="8153400" y="4206875"/>
            <a:ext cx="2619375" cy="1743075"/>
          </a:xfrm>
          <a:prstGeom prst="rect">
            <a:avLst/>
          </a:prstGeom>
        </p:spPr>
      </p:pic>
      <p:graphicFrame>
        <p:nvGraphicFramePr>
          <p:cNvPr id="2" name="Object 1"/>
          <p:cNvGraphicFramePr/>
          <p:nvPr/>
        </p:nvGraphicFramePr>
        <p:xfrm>
          <a:off x="4257040" y="1941195"/>
          <a:ext cx="1762760" cy="1537970"/>
        </p:xfrm>
        <a:graphic>
          <a:graphicData uri="http://schemas.openxmlformats.org/presentationml/2006/ole">
            <mc:AlternateContent xmlns:mc="http://schemas.openxmlformats.org/markup-compatibility/2006">
              <mc:Choice xmlns:v="urn:schemas-microsoft-com:vml" Requires="v">
                <p:oleObj spid="_x0000_s10" name="" r:id="rId3" imgW="2943225" imgH="2390775" progId="Paint.Picture">
                  <p:embed/>
                </p:oleObj>
              </mc:Choice>
              <mc:Fallback>
                <p:oleObj name="" r:id="rId3" imgW="2943225" imgH="2390775" progId="Paint.Picture">
                  <p:embed/>
                  <p:pic>
                    <p:nvPicPr>
                      <p:cNvPr id="0" name="Picture 9"/>
                      <p:cNvPicPr/>
                      <p:nvPr/>
                    </p:nvPicPr>
                    <p:blipFill>
                      <a:blip r:embed="rId4"/>
                      <a:stretch>
                        <a:fillRect/>
                      </a:stretch>
                    </p:blipFill>
                    <p:spPr>
                      <a:xfrm>
                        <a:off x="4257040" y="1941195"/>
                        <a:ext cx="1762760" cy="153797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dirty="0"/>
              <a:t>Each document becomes a </a:t>
            </a:r>
            <a:r>
              <a:rPr b="1" dirty="0"/>
              <a:t>`term' vector</a:t>
            </a:r>
            <a:endParaRPr b="1" dirty="0"/>
          </a:p>
          <a:p>
            <a:r>
              <a:rPr lang="en-MY" dirty="0"/>
              <a:t>E</a:t>
            </a:r>
            <a:r>
              <a:rPr dirty="0"/>
              <a:t>ach </a:t>
            </a:r>
            <a:r>
              <a:rPr b="1" dirty="0"/>
              <a:t>term</a:t>
            </a:r>
            <a:r>
              <a:rPr dirty="0"/>
              <a:t> is a component (attribute) of the vector</a:t>
            </a:r>
            <a:endParaRPr dirty="0"/>
          </a:p>
          <a:p>
            <a:r>
              <a:rPr lang="en-MY" dirty="0"/>
              <a:t>T</a:t>
            </a:r>
            <a:r>
              <a:rPr dirty="0"/>
              <a:t>he value of each component is the number of times the corresponding term occurs in the document</a:t>
            </a:r>
            <a:endParaRPr dirty="0"/>
          </a:p>
          <a:p>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dirty="0"/>
              <a:t>Document Data</a:t>
            </a:r>
            <a:endParaRPr lang="en-MY" dirty="0"/>
          </a:p>
        </p:txBody>
      </p:sp>
      <p:sp>
        <p:nvSpPr>
          <p:cNvPr id="7" name="Slide Number Placeholder 6"/>
          <p:cNvSpPr>
            <a:spLocks noGrp="1"/>
          </p:cNvSpPr>
          <p:nvPr>
            <p:ph type="sldNum" sz="quarter" idx="12"/>
          </p:nvPr>
        </p:nvSpPr>
        <p:spPr/>
        <p:txBody>
          <a:bodyPr/>
          <a:lstStyle/>
          <a:p>
            <a:r>
              <a:rPr lang="en-US"/>
              <a:t>*</a:t>
            </a:r>
            <a:endParaRPr lang="en-US" dirty="0"/>
          </a:p>
        </p:txBody>
      </p:sp>
      <p:sp>
        <p:nvSpPr>
          <p:cNvPr id="8" name="Footer Placeholder 7"/>
          <p:cNvSpPr>
            <a:spLocks noGrp="1"/>
          </p:cNvSpPr>
          <p:nvPr>
            <p:ph type="ftr" sz="quarter" idx="11"/>
          </p:nvPr>
        </p:nvSpPr>
        <p:spPr/>
        <p:txBody>
          <a:bodyPr/>
          <a:lstStyle/>
          <a:p>
            <a:r>
              <a:rPr lang="en-US"/>
              <a:t>UECS3213 / UECS3453 Data Mining</a:t>
            </a:r>
            <a:endParaRPr lang="en-US"/>
          </a:p>
        </p:txBody>
      </p:sp>
      <p:graphicFrame>
        <p:nvGraphicFramePr>
          <p:cNvPr id="10" name="Content Placeholder 9"/>
          <p:cNvGraphicFramePr>
            <a:graphicFrameLocks noGrp="1" noChangeAspect="1"/>
          </p:cNvGraphicFramePr>
          <p:nvPr>
            <p:ph sz="half" idx="2"/>
          </p:nvPr>
        </p:nvGraphicFramePr>
        <p:xfrm>
          <a:off x="6019800" y="1944370"/>
          <a:ext cx="5795645" cy="2708910"/>
        </p:xfrm>
        <a:graphic>
          <a:graphicData uri="http://schemas.openxmlformats.org/presentationml/2006/ole">
            <mc:AlternateContent xmlns:mc="http://schemas.openxmlformats.org/markup-compatibility/2006">
              <mc:Choice xmlns:v="urn:schemas-microsoft-com:vml" Requires="v">
                <p:oleObj spid="_x0000_s1115" name="" r:id="rId1" imgW="5705475" imgH="2667000" progId="Paint.Picture">
                  <p:embed/>
                </p:oleObj>
              </mc:Choice>
              <mc:Fallback>
                <p:oleObj name="" r:id="rId1" imgW="5705475" imgH="2667000" progId="Paint.Picture">
                  <p:embed/>
                  <p:pic>
                    <p:nvPicPr>
                      <p:cNvPr id="0" name="Picture 10"/>
                      <p:cNvPicPr/>
                      <p:nvPr/>
                    </p:nvPicPr>
                    <p:blipFill>
                      <a:blip r:embed="rId2"/>
                      <a:stretch>
                        <a:fillRect/>
                      </a:stretch>
                    </p:blipFill>
                    <p:spPr>
                      <a:xfrm>
                        <a:off x="6019800" y="1944370"/>
                        <a:ext cx="5795645" cy="270891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MY" altLang="en-US"/>
              <a:t>Record Data</a:t>
            </a:r>
            <a:endParaRPr lang="en-MY" altLang="en-US"/>
          </a:p>
        </p:txBody>
      </p:sp>
      <p:sp>
        <p:nvSpPr>
          <p:cNvPr id="13" name="Content Placeholder 12"/>
          <p:cNvSpPr>
            <a:spLocks noGrp="1"/>
          </p:cNvSpPr>
          <p:nvPr>
            <p:ph sz="half" idx="2"/>
          </p:nvPr>
        </p:nvSpPr>
        <p:spPr/>
        <p:txBody>
          <a:bodyPr/>
          <a:lstStyle/>
          <a:p>
            <a:endParaRPr lang="en-US"/>
          </a:p>
        </p:txBody>
      </p:sp>
      <p:sp>
        <p:nvSpPr>
          <p:cNvPr id="9" name="Content Placeholder 8"/>
          <p:cNvSpPr>
            <a:spLocks noGrp="1"/>
          </p:cNvSpPr>
          <p:nvPr>
            <p:ph sz="half" idx="1"/>
          </p:nvPr>
        </p:nvSpPr>
        <p:spPr/>
        <p:txBody>
          <a:bodyPr/>
          <a:lstStyle/>
          <a:p>
            <a:r>
              <a:rPr dirty="0"/>
              <a:t>Data that consists of a </a:t>
            </a:r>
            <a:r>
              <a:rPr b="1" dirty="0"/>
              <a:t>collection of </a:t>
            </a:r>
            <a:r>
              <a:rPr b="1" dirty="0" smtClean="0"/>
              <a:t>records</a:t>
            </a:r>
            <a:r>
              <a:rPr dirty="0" smtClean="0"/>
              <a:t>,</a:t>
            </a:r>
            <a:r>
              <a:rPr lang="en-MY" dirty="0" smtClean="0"/>
              <a:t> </a:t>
            </a:r>
            <a:r>
              <a:rPr dirty="0" smtClean="0"/>
              <a:t>each </a:t>
            </a:r>
            <a:r>
              <a:rPr dirty="0"/>
              <a:t>of which consists of a </a:t>
            </a:r>
            <a:r>
              <a:rPr b="1" dirty="0"/>
              <a:t>fixed set of </a:t>
            </a:r>
            <a:r>
              <a:rPr b="1" dirty="0" smtClean="0"/>
              <a:t>attributes</a:t>
            </a:r>
            <a:endParaRPr lang="en-MY" b="1" dirty="0" smtClean="0"/>
          </a:p>
          <a:p>
            <a:r>
              <a:rPr lang="en-MY" dirty="0" smtClean="0"/>
              <a:t>Example: table of RDBMD</a:t>
            </a:r>
            <a:endParaRPr dirty="0"/>
          </a:p>
          <a:p>
            <a:endParaRPr dirty="0"/>
          </a:p>
          <a:p>
            <a:endParaRPr lang="en-US" dirty="0"/>
          </a:p>
        </p:txBody>
      </p:sp>
      <p:sp>
        <p:nvSpPr>
          <p:cNvPr id="5" name="object 5"/>
          <p:cNvSpPr/>
          <p:nvPr/>
        </p:nvSpPr>
        <p:spPr>
          <a:xfrm>
            <a:off x="9896721" y="2592626"/>
            <a:ext cx="5080" cy="0"/>
          </a:xfrm>
          <a:custGeom>
            <a:avLst/>
            <a:gdLst/>
            <a:ahLst/>
            <a:cxnLst/>
            <a:rect l="l" t="t" r="r" b="b"/>
            <a:pathLst>
              <a:path w="5079">
                <a:moveTo>
                  <a:pt x="0" y="0"/>
                </a:moveTo>
                <a:lnTo>
                  <a:pt x="4815" y="0"/>
                </a:lnTo>
              </a:path>
            </a:pathLst>
          </a:custGeom>
          <a:ln w="3175">
            <a:solidFill>
              <a:srgbClr val="000080"/>
            </a:solidFill>
          </a:ln>
        </p:spPr>
        <p:txBody>
          <a:bodyPr wrap="square" lIns="0" tIns="0" rIns="0" bIns="0" rtlCol="0"/>
          <a:lstStyle/>
          <a:p/>
        </p:txBody>
      </p:sp>
      <p:sp>
        <p:nvSpPr>
          <p:cNvPr id="6" name="object 6"/>
          <p:cNvSpPr/>
          <p:nvPr/>
        </p:nvSpPr>
        <p:spPr>
          <a:xfrm>
            <a:off x="9896721" y="2592626"/>
            <a:ext cx="5080" cy="0"/>
          </a:xfrm>
          <a:custGeom>
            <a:avLst/>
            <a:gdLst/>
            <a:ahLst/>
            <a:cxnLst/>
            <a:rect l="l" t="t" r="r" b="b"/>
            <a:pathLst>
              <a:path w="5079">
                <a:moveTo>
                  <a:pt x="0" y="0"/>
                </a:moveTo>
                <a:lnTo>
                  <a:pt x="4815" y="0"/>
                </a:lnTo>
              </a:path>
            </a:pathLst>
          </a:custGeom>
          <a:ln w="3175">
            <a:solidFill>
              <a:srgbClr val="000080"/>
            </a:solidFill>
          </a:ln>
        </p:spPr>
        <p:txBody>
          <a:bodyPr wrap="square" lIns="0" tIns="0" rIns="0" bIns="0" rtlCol="0"/>
          <a:lstStyle/>
          <a:p/>
        </p:txBody>
      </p:sp>
      <p:graphicFrame>
        <p:nvGraphicFramePr>
          <p:cNvPr id="7" name="object 7"/>
          <p:cNvGraphicFramePr>
            <a:graphicFrameLocks noGrp="1"/>
          </p:cNvGraphicFramePr>
          <p:nvPr/>
        </p:nvGraphicFramePr>
        <p:xfrm>
          <a:off x="6172200" y="1691005"/>
          <a:ext cx="5180965" cy="4218305"/>
        </p:xfrm>
        <a:graphic>
          <a:graphicData uri="http://schemas.openxmlformats.org/drawingml/2006/table">
            <a:tbl>
              <a:tblPr firstRow="1" bandRow="1">
                <a:tableStyleId>{2D5ABB26-0587-4C30-8999-92F81FD0307C}</a:tableStyleId>
              </a:tblPr>
              <a:tblGrid>
                <a:gridCol w="574040"/>
                <a:gridCol w="1134745"/>
                <a:gridCol w="1290320"/>
                <a:gridCol w="1256030"/>
                <a:gridCol w="925830"/>
              </a:tblGrid>
              <a:tr h="599440">
                <a:tc>
                  <a:txBody>
                    <a:bodyPr/>
                    <a:lstStyle/>
                    <a:p>
                      <a:pPr marL="21590">
                        <a:lnSpc>
                          <a:spcPts val="1455"/>
                        </a:lnSpc>
                      </a:pPr>
                      <a:endParaRPr sz="1800" i="1" spc="5" dirty="0">
                        <a:solidFill>
                          <a:srgbClr val="FFFFFF"/>
                        </a:solidFill>
                        <a:latin typeface="Arial" panose="020B0604020202020204"/>
                        <a:cs typeface="Arial" panose="020B0604020202020204"/>
                      </a:endParaRPr>
                    </a:p>
                    <a:p>
                      <a:pPr marL="21590">
                        <a:lnSpc>
                          <a:spcPts val="1455"/>
                        </a:lnSpc>
                      </a:pPr>
                      <a:r>
                        <a:rPr sz="1800" i="1" spc="5" dirty="0">
                          <a:solidFill>
                            <a:srgbClr val="FFFFFF"/>
                          </a:solidFill>
                          <a:latin typeface="Arial" panose="020B0604020202020204"/>
                          <a:cs typeface="Arial" panose="020B0604020202020204"/>
                        </a:rPr>
                        <a:t>Tid</a:t>
                      </a:r>
                      <a:endParaRPr sz="1800" i="1" spc="5" dirty="0">
                        <a:solidFill>
                          <a:srgbClr val="FFFFFF"/>
                        </a:solidFill>
                        <a:latin typeface="Arial" panose="020B0604020202020204"/>
                        <a:cs typeface="Arial" panose="020B0604020202020204"/>
                      </a:endParaRPr>
                    </a:p>
                  </a:txBody>
                  <a:tcPr marL="0" marR="0" marT="0" marB="0">
                    <a:solidFill>
                      <a:srgbClr val="000080"/>
                    </a:solidFill>
                  </a:tcPr>
                </a:tc>
                <a:tc>
                  <a:txBody>
                    <a:bodyPr/>
                    <a:lstStyle/>
                    <a:p>
                      <a:pPr marL="43815">
                        <a:lnSpc>
                          <a:spcPts val="1455"/>
                        </a:lnSpc>
                      </a:pPr>
                      <a:endParaRPr sz="1800" b="1" spc="5" dirty="0">
                        <a:solidFill>
                          <a:srgbClr val="FFFFFF"/>
                        </a:solidFill>
                        <a:latin typeface="Arial" panose="020B0604020202020204"/>
                        <a:cs typeface="Arial" panose="020B0604020202020204"/>
                      </a:endParaRPr>
                    </a:p>
                    <a:p>
                      <a:pPr marL="43815">
                        <a:lnSpc>
                          <a:spcPts val="1455"/>
                        </a:lnSpc>
                      </a:pPr>
                      <a:r>
                        <a:rPr sz="1800" b="1" spc="5" dirty="0">
                          <a:solidFill>
                            <a:srgbClr val="FFFFFF"/>
                          </a:solidFill>
                          <a:latin typeface="Arial" panose="020B0604020202020204"/>
                          <a:cs typeface="Arial" panose="020B0604020202020204"/>
                        </a:rPr>
                        <a:t>Refund</a:t>
                      </a:r>
                      <a:endParaRPr sz="1800" b="1" spc="5" dirty="0">
                        <a:solidFill>
                          <a:srgbClr val="FFFFFF"/>
                        </a:solidFill>
                        <a:latin typeface="Arial" panose="020B0604020202020204"/>
                        <a:cs typeface="Arial" panose="020B0604020202020204"/>
                      </a:endParaRPr>
                    </a:p>
                  </a:txBody>
                  <a:tcPr marL="0" marR="0" marT="0" marB="0">
                    <a:solidFill>
                      <a:srgbClr val="000080"/>
                    </a:solidFill>
                  </a:tcPr>
                </a:tc>
                <a:tc>
                  <a:txBody>
                    <a:bodyPr/>
                    <a:lstStyle/>
                    <a:p>
                      <a:pPr marL="63500" marR="186055">
                        <a:lnSpc>
                          <a:spcPts val="1460"/>
                        </a:lnSpc>
                        <a:spcBef>
                          <a:spcPts val="35"/>
                        </a:spcBef>
                      </a:pPr>
                      <a:endParaRPr sz="1800" b="1" dirty="0">
                        <a:solidFill>
                          <a:srgbClr val="FFFFFF"/>
                        </a:solidFill>
                        <a:latin typeface="Arial" panose="020B0604020202020204"/>
                        <a:cs typeface="Arial" panose="020B0604020202020204"/>
                      </a:endParaRPr>
                    </a:p>
                    <a:p>
                      <a:pPr marL="63500" marR="186055">
                        <a:lnSpc>
                          <a:spcPts val="1460"/>
                        </a:lnSpc>
                        <a:spcBef>
                          <a:spcPts val="35"/>
                        </a:spcBef>
                      </a:pPr>
                      <a:r>
                        <a:rPr sz="1800" b="1" dirty="0">
                          <a:solidFill>
                            <a:srgbClr val="FFFFFF"/>
                          </a:solidFill>
                          <a:latin typeface="Arial" panose="020B0604020202020204"/>
                          <a:cs typeface="Arial" panose="020B0604020202020204"/>
                        </a:rPr>
                        <a:t>Marital  </a:t>
                      </a:r>
                      <a:r>
                        <a:rPr sz="1800" b="1" spc="5" dirty="0">
                          <a:solidFill>
                            <a:srgbClr val="FFFFFF"/>
                          </a:solidFill>
                          <a:latin typeface="Arial" panose="020B0604020202020204"/>
                          <a:cs typeface="Arial" panose="020B0604020202020204"/>
                        </a:rPr>
                        <a:t>Status</a:t>
                      </a:r>
                      <a:endParaRPr sz="1800" b="1" dirty="0">
                        <a:solidFill>
                          <a:srgbClr val="FFFFFF"/>
                        </a:solidFill>
                        <a:latin typeface="Arial" panose="020B0604020202020204"/>
                        <a:cs typeface="Arial" panose="020B0604020202020204"/>
                      </a:endParaRPr>
                    </a:p>
                  </a:txBody>
                  <a:tcPr marL="0" marR="0" marT="4445" marB="0">
                    <a:solidFill>
                      <a:srgbClr val="000080"/>
                    </a:solidFill>
                  </a:tcPr>
                </a:tc>
                <a:tc>
                  <a:txBody>
                    <a:bodyPr/>
                    <a:lstStyle/>
                    <a:p>
                      <a:pPr marL="64770" marR="73025">
                        <a:lnSpc>
                          <a:spcPts val="1460"/>
                        </a:lnSpc>
                        <a:spcBef>
                          <a:spcPts val="35"/>
                        </a:spcBef>
                      </a:pPr>
                      <a:endParaRPr sz="1800" b="1" dirty="0">
                        <a:solidFill>
                          <a:srgbClr val="FFFFFF"/>
                        </a:solidFill>
                        <a:latin typeface="Arial" panose="020B0604020202020204"/>
                        <a:cs typeface="Arial" panose="020B0604020202020204"/>
                      </a:endParaRPr>
                    </a:p>
                    <a:p>
                      <a:pPr marL="64770" marR="73025">
                        <a:lnSpc>
                          <a:spcPts val="1460"/>
                        </a:lnSpc>
                        <a:spcBef>
                          <a:spcPts val="35"/>
                        </a:spcBef>
                      </a:pPr>
                      <a:r>
                        <a:rPr lang="en-MY" sz="1800" b="1" dirty="0">
                          <a:solidFill>
                            <a:srgbClr val="FFFFFF"/>
                          </a:solidFill>
                          <a:latin typeface="Arial" panose="020B0604020202020204"/>
                          <a:cs typeface="Arial" panose="020B0604020202020204"/>
                        </a:rPr>
                        <a:t>T</a:t>
                      </a:r>
                      <a:r>
                        <a:rPr sz="1800" b="1" dirty="0">
                          <a:solidFill>
                            <a:srgbClr val="FFFFFF"/>
                          </a:solidFill>
                          <a:latin typeface="Arial" panose="020B0604020202020204"/>
                          <a:cs typeface="Arial" panose="020B0604020202020204"/>
                        </a:rPr>
                        <a:t>axable  </a:t>
                      </a:r>
                      <a:r>
                        <a:rPr sz="1800" b="1" spc="5" dirty="0">
                          <a:solidFill>
                            <a:srgbClr val="FFFFFF"/>
                          </a:solidFill>
                          <a:latin typeface="Arial" panose="020B0604020202020204"/>
                          <a:cs typeface="Arial" panose="020B0604020202020204"/>
                        </a:rPr>
                        <a:t>Income</a:t>
                      </a:r>
                      <a:endParaRPr sz="1800" b="1" dirty="0">
                        <a:solidFill>
                          <a:srgbClr val="FFFFFF"/>
                        </a:solidFill>
                        <a:latin typeface="Arial" panose="020B0604020202020204"/>
                        <a:cs typeface="Arial" panose="020B0604020202020204"/>
                      </a:endParaRPr>
                    </a:p>
                  </a:txBody>
                  <a:tcPr marL="0" marR="0" marT="4445" marB="0">
                    <a:solidFill>
                      <a:srgbClr val="000080"/>
                    </a:solidFill>
                  </a:tcPr>
                </a:tc>
                <a:tc>
                  <a:txBody>
                    <a:bodyPr/>
                    <a:lstStyle/>
                    <a:p>
                      <a:pPr marL="63500">
                        <a:lnSpc>
                          <a:spcPct val="100000"/>
                        </a:lnSpc>
                        <a:spcBef>
                          <a:spcPts val="1195"/>
                        </a:spcBef>
                      </a:pPr>
                      <a:r>
                        <a:rPr sz="1800" b="1" spc="5" dirty="0">
                          <a:solidFill>
                            <a:srgbClr val="FFFFFF"/>
                          </a:solidFill>
                          <a:latin typeface="Arial" panose="020B0604020202020204"/>
                          <a:cs typeface="Arial" panose="020B0604020202020204"/>
                        </a:rPr>
                        <a:t>Cheat</a:t>
                      </a:r>
                      <a:endParaRPr sz="1800" b="1" spc="5" dirty="0">
                        <a:solidFill>
                          <a:srgbClr val="FFFFFF"/>
                        </a:solidFill>
                        <a:latin typeface="Arial" panose="020B0604020202020204"/>
                        <a:cs typeface="Arial" panose="020B0604020202020204"/>
                      </a:endParaRPr>
                    </a:p>
                  </a:txBody>
                  <a:tcPr marL="0" marR="0" marT="151765" marB="0">
                    <a:solidFill>
                      <a:srgbClr val="000080"/>
                    </a:solidFill>
                  </a:tcPr>
                </a:tc>
              </a:tr>
              <a:tr h="360680">
                <a:tc>
                  <a:txBody>
                    <a:bodyPr/>
                    <a:lstStyle/>
                    <a:p>
                      <a:pPr marL="43180" algn="ctr">
                        <a:lnSpc>
                          <a:spcPct val="100000"/>
                        </a:lnSpc>
                        <a:spcBef>
                          <a:spcPts val="380"/>
                        </a:spcBef>
                      </a:pPr>
                      <a:r>
                        <a:rPr sz="1800" dirty="0">
                          <a:latin typeface="Arial" panose="020B0604020202020204"/>
                          <a:cs typeface="Arial" panose="020B0604020202020204"/>
                        </a:rPr>
                        <a:t>1</a:t>
                      </a:r>
                      <a:endParaRPr sz="1800"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Yes</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0"/>
                        </a:spcBef>
                      </a:pPr>
                      <a:r>
                        <a:rPr sz="1800" spc="5" dirty="0">
                          <a:latin typeface="Arial" panose="020B0604020202020204"/>
                          <a:cs typeface="Arial" panose="020B0604020202020204"/>
                        </a:rPr>
                        <a:t>Single</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125K</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5"/>
                        </a:spcBef>
                      </a:pPr>
                      <a:r>
                        <a:rPr sz="1800" b="1" spc="10" dirty="0">
                          <a:solidFill>
                            <a:srgbClr val="FF0000"/>
                          </a:solidFill>
                          <a:latin typeface="Arial" panose="020B0604020202020204"/>
                          <a:cs typeface="Arial" panose="020B0604020202020204"/>
                        </a:rPr>
                        <a:t>No</a:t>
                      </a:r>
                      <a:endParaRPr sz="1800" b="1" spc="10" dirty="0">
                        <a:solidFill>
                          <a:srgbClr val="FF0000"/>
                        </a:solidFill>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r>
              <a:tr h="361950">
                <a:tc>
                  <a:txBody>
                    <a:bodyPr/>
                    <a:lstStyle/>
                    <a:p>
                      <a:pPr marL="43180" algn="ctr">
                        <a:lnSpc>
                          <a:spcPct val="100000"/>
                        </a:lnSpc>
                        <a:spcBef>
                          <a:spcPts val="380"/>
                        </a:spcBef>
                      </a:pPr>
                      <a:r>
                        <a:rPr sz="1800" dirty="0">
                          <a:latin typeface="Arial" panose="020B0604020202020204"/>
                          <a:cs typeface="Arial" panose="020B0604020202020204"/>
                        </a:rPr>
                        <a:t>2</a:t>
                      </a:r>
                      <a:endParaRPr sz="1800"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No</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0"/>
                        </a:spcBef>
                      </a:pPr>
                      <a:r>
                        <a:rPr sz="1800" spc="5" dirty="0">
                          <a:latin typeface="Arial" panose="020B0604020202020204"/>
                          <a:cs typeface="Arial" panose="020B0604020202020204"/>
                        </a:rPr>
                        <a:t>Married</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100K</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5"/>
                        </a:spcBef>
                      </a:pPr>
                      <a:r>
                        <a:rPr sz="1800" b="1" spc="10" dirty="0">
                          <a:solidFill>
                            <a:srgbClr val="FF0000"/>
                          </a:solidFill>
                          <a:latin typeface="Arial" panose="020B0604020202020204"/>
                          <a:cs typeface="Arial" panose="020B0604020202020204"/>
                        </a:rPr>
                        <a:t>No</a:t>
                      </a:r>
                      <a:endParaRPr sz="1800" b="1" spc="10" dirty="0">
                        <a:solidFill>
                          <a:srgbClr val="FF0000"/>
                        </a:solidFill>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r>
              <a:tr h="361950">
                <a:tc>
                  <a:txBody>
                    <a:bodyPr/>
                    <a:lstStyle/>
                    <a:p>
                      <a:pPr marL="43180" algn="ctr">
                        <a:lnSpc>
                          <a:spcPct val="100000"/>
                        </a:lnSpc>
                        <a:spcBef>
                          <a:spcPts val="380"/>
                        </a:spcBef>
                      </a:pPr>
                      <a:r>
                        <a:rPr sz="1800" dirty="0">
                          <a:latin typeface="Arial" panose="020B0604020202020204"/>
                          <a:cs typeface="Arial" panose="020B0604020202020204"/>
                        </a:rPr>
                        <a:t>3</a:t>
                      </a:r>
                      <a:endParaRPr sz="1800"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No</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0"/>
                        </a:spcBef>
                      </a:pPr>
                      <a:r>
                        <a:rPr sz="1800" spc="5" dirty="0">
                          <a:latin typeface="Arial" panose="020B0604020202020204"/>
                          <a:cs typeface="Arial" panose="020B0604020202020204"/>
                        </a:rPr>
                        <a:t>Single</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70K</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90"/>
                        </a:spcBef>
                      </a:pPr>
                      <a:r>
                        <a:rPr sz="1800" b="1" spc="10" dirty="0">
                          <a:solidFill>
                            <a:srgbClr val="FF0000"/>
                          </a:solidFill>
                          <a:latin typeface="Arial" panose="020B0604020202020204"/>
                          <a:cs typeface="Arial" panose="020B0604020202020204"/>
                        </a:rPr>
                        <a:t>No</a:t>
                      </a:r>
                      <a:endParaRPr sz="1800" b="1" spc="10" dirty="0">
                        <a:solidFill>
                          <a:srgbClr val="FF0000"/>
                        </a:solidFill>
                        <a:latin typeface="Arial" panose="020B0604020202020204"/>
                        <a:cs typeface="Arial" panose="020B0604020202020204"/>
                      </a:endParaRPr>
                    </a:p>
                  </a:txBody>
                  <a:tcPr marL="0" marR="0" marT="49530" marB="0">
                    <a:lnL w="6350">
                      <a:solidFill>
                        <a:srgbClr val="000080"/>
                      </a:solidFill>
                      <a:prstDash val="solid"/>
                    </a:lnL>
                    <a:lnR w="6350">
                      <a:solidFill>
                        <a:srgbClr val="000080"/>
                      </a:solidFill>
                      <a:prstDash val="solid"/>
                    </a:lnR>
                    <a:solidFill>
                      <a:srgbClr val="C0C0C0"/>
                    </a:solidFill>
                  </a:tcPr>
                </a:tc>
              </a:tr>
              <a:tr h="361950">
                <a:tc>
                  <a:txBody>
                    <a:bodyPr/>
                    <a:lstStyle/>
                    <a:p>
                      <a:pPr marL="43180" algn="ctr">
                        <a:lnSpc>
                          <a:spcPct val="100000"/>
                        </a:lnSpc>
                        <a:spcBef>
                          <a:spcPts val="380"/>
                        </a:spcBef>
                      </a:pPr>
                      <a:r>
                        <a:rPr sz="1800" dirty="0">
                          <a:latin typeface="Arial" panose="020B0604020202020204"/>
                          <a:cs typeface="Arial" panose="020B0604020202020204"/>
                        </a:rPr>
                        <a:t>4</a:t>
                      </a:r>
                      <a:endParaRPr sz="1800"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Yes</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0"/>
                        </a:spcBef>
                      </a:pPr>
                      <a:r>
                        <a:rPr sz="1800" spc="5" dirty="0">
                          <a:latin typeface="Arial" panose="020B0604020202020204"/>
                          <a:cs typeface="Arial" panose="020B0604020202020204"/>
                        </a:rPr>
                        <a:t>Married</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120K</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5"/>
                        </a:spcBef>
                      </a:pPr>
                      <a:r>
                        <a:rPr sz="1800" b="1" spc="10" dirty="0">
                          <a:solidFill>
                            <a:srgbClr val="FF0000"/>
                          </a:solidFill>
                          <a:latin typeface="Arial" panose="020B0604020202020204"/>
                          <a:cs typeface="Arial" panose="020B0604020202020204"/>
                        </a:rPr>
                        <a:t>No</a:t>
                      </a:r>
                      <a:endParaRPr sz="1800" b="1" spc="10" dirty="0">
                        <a:solidFill>
                          <a:srgbClr val="FF0000"/>
                        </a:solidFill>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r>
              <a:tr h="361950">
                <a:tc>
                  <a:txBody>
                    <a:bodyPr/>
                    <a:lstStyle/>
                    <a:p>
                      <a:pPr marL="43180" algn="ctr">
                        <a:lnSpc>
                          <a:spcPct val="100000"/>
                        </a:lnSpc>
                        <a:spcBef>
                          <a:spcPts val="385"/>
                        </a:spcBef>
                      </a:pPr>
                      <a:r>
                        <a:rPr sz="1800" dirty="0">
                          <a:latin typeface="Arial" panose="020B0604020202020204"/>
                          <a:cs typeface="Arial" panose="020B0604020202020204"/>
                        </a:rPr>
                        <a:t>5</a:t>
                      </a:r>
                      <a:endParaRPr sz="1800" dirty="0">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5"/>
                        </a:spcBef>
                      </a:pPr>
                      <a:r>
                        <a:rPr sz="1800" spc="5" dirty="0">
                          <a:latin typeface="Arial" panose="020B0604020202020204"/>
                          <a:cs typeface="Arial" panose="020B0604020202020204"/>
                        </a:rPr>
                        <a:t>No</a:t>
                      </a:r>
                      <a:endParaRPr sz="1800" spc="5" dirty="0">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5"/>
                        </a:spcBef>
                      </a:pPr>
                      <a:r>
                        <a:rPr sz="1800" spc="5" dirty="0">
                          <a:latin typeface="Arial" panose="020B0604020202020204"/>
                          <a:cs typeface="Arial" panose="020B0604020202020204"/>
                        </a:rPr>
                        <a:t>Divorced</a:t>
                      </a:r>
                      <a:endParaRPr sz="1800" spc="5" dirty="0">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5"/>
                        </a:spcBef>
                      </a:pPr>
                      <a:r>
                        <a:rPr sz="1800" spc="5" dirty="0">
                          <a:latin typeface="Arial" panose="020B0604020202020204"/>
                          <a:cs typeface="Arial" panose="020B0604020202020204"/>
                        </a:rPr>
                        <a:t>95K</a:t>
                      </a:r>
                      <a:endParaRPr sz="1800" spc="5" dirty="0">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95"/>
                        </a:spcBef>
                      </a:pPr>
                      <a:r>
                        <a:rPr sz="1800" b="1" spc="5" dirty="0">
                          <a:solidFill>
                            <a:srgbClr val="FF0000"/>
                          </a:solidFill>
                          <a:latin typeface="Arial" panose="020B0604020202020204"/>
                          <a:cs typeface="Arial" panose="020B0604020202020204"/>
                        </a:rPr>
                        <a:t>Yes</a:t>
                      </a:r>
                      <a:endParaRPr sz="1800" b="1" spc="5" dirty="0">
                        <a:solidFill>
                          <a:srgbClr val="FF0000"/>
                        </a:solidFill>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r>
              <a:tr h="361315">
                <a:tc>
                  <a:txBody>
                    <a:bodyPr/>
                    <a:lstStyle/>
                    <a:p>
                      <a:pPr marL="43180" algn="ctr">
                        <a:lnSpc>
                          <a:spcPct val="100000"/>
                        </a:lnSpc>
                        <a:spcBef>
                          <a:spcPts val="380"/>
                        </a:spcBef>
                      </a:pPr>
                      <a:r>
                        <a:rPr sz="1800" dirty="0">
                          <a:latin typeface="Arial" panose="020B0604020202020204"/>
                          <a:cs typeface="Arial" panose="020B0604020202020204"/>
                        </a:rPr>
                        <a:t>6</a:t>
                      </a:r>
                      <a:endParaRPr sz="1800"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No</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0"/>
                        </a:spcBef>
                      </a:pPr>
                      <a:r>
                        <a:rPr sz="1800" spc="5" dirty="0">
                          <a:latin typeface="Arial" panose="020B0604020202020204"/>
                          <a:cs typeface="Arial" panose="020B0604020202020204"/>
                        </a:rPr>
                        <a:t>Married</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60K</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5"/>
                        </a:spcBef>
                      </a:pPr>
                      <a:r>
                        <a:rPr sz="1800" b="1" spc="10" dirty="0">
                          <a:solidFill>
                            <a:srgbClr val="FF0000"/>
                          </a:solidFill>
                          <a:latin typeface="Arial" panose="020B0604020202020204"/>
                          <a:cs typeface="Arial" panose="020B0604020202020204"/>
                        </a:rPr>
                        <a:t>No</a:t>
                      </a:r>
                      <a:endParaRPr sz="1800" b="1" spc="10" dirty="0">
                        <a:solidFill>
                          <a:srgbClr val="FF0000"/>
                        </a:solidFill>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r>
              <a:tr h="360680">
                <a:tc>
                  <a:txBody>
                    <a:bodyPr/>
                    <a:lstStyle/>
                    <a:p>
                      <a:pPr marL="43180" algn="ctr">
                        <a:lnSpc>
                          <a:spcPct val="100000"/>
                        </a:lnSpc>
                        <a:spcBef>
                          <a:spcPts val="380"/>
                        </a:spcBef>
                      </a:pPr>
                      <a:r>
                        <a:rPr sz="1800" dirty="0">
                          <a:latin typeface="Arial" panose="020B0604020202020204"/>
                          <a:cs typeface="Arial" panose="020B0604020202020204"/>
                        </a:rPr>
                        <a:t>7</a:t>
                      </a:r>
                      <a:endParaRPr sz="1800"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Yes</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0"/>
                        </a:spcBef>
                      </a:pPr>
                      <a:r>
                        <a:rPr sz="1800" spc="5" dirty="0">
                          <a:latin typeface="Arial" panose="020B0604020202020204"/>
                          <a:cs typeface="Arial" panose="020B0604020202020204"/>
                        </a:rPr>
                        <a:t>Divorced</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220K</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5"/>
                        </a:spcBef>
                      </a:pPr>
                      <a:r>
                        <a:rPr sz="1800" b="1" spc="10" dirty="0">
                          <a:solidFill>
                            <a:srgbClr val="FF0000"/>
                          </a:solidFill>
                          <a:latin typeface="Arial" panose="020B0604020202020204"/>
                          <a:cs typeface="Arial" panose="020B0604020202020204"/>
                        </a:rPr>
                        <a:t>No</a:t>
                      </a:r>
                      <a:endParaRPr sz="1800" b="1" spc="10" dirty="0">
                        <a:solidFill>
                          <a:srgbClr val="FF0000"/>
                        </a:solidFill>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r>
              <a:tr h="361315">
                <a:tc>
                  <a:txBody>
                    <a:bodyPr/>
                    <a:lstStyle/>
                    <a:p>
                      <a:pPr marL="43180" algn="ctr">
                        <a:lnSpc>
                          <a:spcPct val="100000"/>
                        </a:lnSpc>
                        <a:spcBef>
                          <a:spcPts val="380"/>
                        </a:spcBef>
                      </a:pPr>
                      <a:r>
                        <a:rPr sz="1800" dirty="0">
                          <a:latin typeface="Arial" panose="020B0604020202020204"/>
                          <a:cs typeface="Arial" panose="020B0604020202020204"/>
                        </a:rPr>
                        <a:t>8</a:t>
                      </a:r>
                      <a:endParaRPr sz="1800"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No</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0"/>
                        </a:spcBef>
                      </a:pPr>
                      <a:r>
                        <a:rPr sz="1800" spc="5" dirty="0">
                          <a:latin typeface="Arial" panose="020B0604020202020204"/>
                          <a:cs typeface="Arial" panose="020B0604020202020204"/>
                        </a:rPr>
                        <a:t>Single</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0"/>
                        </a:spcBef>
                      </a:pPr>
                      <a:r>
                        <a:rPr sz="1800" spc="5" dirty="0">
                          <a:latin typeface="Arial" panose="020B0604020202020204"/>
                          <a:cs typeface="Arial" panose="020B0604020202020204"/>
                        </a:rPr>
                        <a:t>85K</a:t>
                      </a:r>
                      <a:endParaRPr sz="1800" spc="5" dirty="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5"/>
                        </a:spcBef>
                      </a:pPr>
                      <a:r>
                        <a:rPr sz="1800" b="1" spc="5" dirty="0">
                          <a:solidFill>
                            <a:srgbClr val="FF0000"/>
                          </a:solidFill>
                          <a:latin typeface="Arial" panose="020B0604020202020204"/>
                          <a:cs typeface="Arial" panose="020B0604020202020204"/>
                        </a:rPr>
                        <a:t>Yes</a:t>
                      </a:r>
                      <a:endParaRPr sz="1800" b="1" spc="5" dirty="0">
                        <a:solidFill>
                          <a:srgbClr val="FF0000"/>
                        </a:solidFill>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r>
              <a:tr h="362585">
                <a:tc>
                  <a:txBody>
                    <a:bodyPr/>
                    <a:lstStyle/>
                    <a:p>
                      <a:pPr marL="43180" algn="ctr">
                        <a:lnSpc>
                          <a:spcPct val="100000"/>
                        </a:lnSpc>
                        <a:spcBef>
                          <a:spcPts val="385"/>
                        </a:spcBef>
                      </a:pPr>
                      <a:r>
                        <a:rPr sz="1800" dirty="0">
                          <a:latin typeface="Arial" panose="020B0604020202020204"/>
                          <a:cs typeface="Arial" panose="020B0604020202020204"/>
                        </a:rPr>
                        <a:t>9</a:t>
                      </a:r>
                      <a:endParaRPr sz="1800" dirty="0">
                        <a:latin typeface="Arial" panose="020B0604020202020204"/>
                        <a:cs typeface="Arial" panose="020B0604020202020204"/>
                      </a:endParaRPr>
                    </a:p>
                  </a:txBody>
                  <a:tcPr marL="0" marR="0" marT="48894"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5"/>
                        </a:spcBef>
                      </a:pPr>
                      <a:r>
                        <a:rPr sz="1800" spc="5" dirty="0">
                          <a:latin typeface="Arial" panose="020B0604020202020204"/>
                          <a:cs typeface="Arial" panose="020B0604020202020204"/>
                        </a:rPr>
                        <a:t>No</a:t>
                      </a:r>
                      <a:endParaRPr sz="1800" spc="5" dirty="0">
                        <a:latin typeface="Arial" panose="020B0604020202020204"/>
                        <a:cs typeface="Arial" panose="020B0604020202020204"/>
                      </a:endParaRPr>
                    </a:p>
                  </a:txBody>
                  <a:tcPr marL="0" marR="0" marT="48894"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85"/>
                        </a:spcBef>
                      </a:pPr>
                      <a:r>
                        <a:rPr sz="1800" spc="5" dirty="0">
                          <a:latin typeface="Arial" panose="020B0604020202020204"/>
                          <a:cs typeface="Arial" panose="020B0604020202020204"/>
                        </a:rPr>
                        <a:t>Married</a:t>
                      </a:r>
                      <a:endParaRPr sz="1800" spc="5" dirty="0">
                        <a:latin typeface="Arial" panose="020B0604020202020204"/>
                        <a:cs typeface="Arial" panose="020B0604020202020204"/>
                      </a:endParaRPr>
                    </a:p>
                  </a:txBody>
                  <a:tcPr marL="0" marR="0" marT="48894" marB="0">
                    <a:lnL w="6350">
                      <a:solidFill>
                        <a:srgbClr val="000080"/>
                      </a:solidFill>
                      <a:prstDash val="solid"/>
                    </a:lnL>
                    <a:lnR w="6350">
                      <a:solidFill>
                        <a:srgbClr val="000080"/>
                      </a:solidFill>
                      <a:prstDash val="solid"/>
                    </a:lnR>
                    <a:solidFill>
                      <a:srgbClr val="C0C0C0"/>
                    </a:solidFill>
                  </a:tcPr>
                </a:tc>
                <a:tc>
                  <a:txBody>
                    <a:bodyPr/>
                    <a:lstStyle/>
                    <a:p>
                      <a:pPr marL="64770" algn="ctr">
                        <a:lnSpc>
                          <a:spcPct val="100000"/>
                        </a:lnSpc>
                        <a:spcBef>
                          <a:spcPts val="385"/>
                        </a:spcBef>
                      </a:pPr>
                      <a:r>
                        <a:rPr sz="1800" spc="5" dirty="0">
                          <a:latin typeface="Arial" panose="020B0604020202020204"/>
                          <a:cs typeface="Arial" panose="020B0604020202020204"/>
                        </a:rPr>
                        <a:t>75K</a:t>
                      </a:r>
                      <a:endParaRPr sz="1800" spc="5" dirty="0">
                        <a:latin typeface="Arial" panose="020B0604020202020204"/>
                        <a:cs typeface="Arial" panose="020B0604020202020204"/>
                      </a:endParaRPr>
                    </a:p>
                  </a:txBody>
                  <a:tcPr marL="0" marR="0" marT="48894" marB="0">
                    <a:lnL w="6350">
                      <a:solidFill>
                        <a:srgbClr val="000080"/>
                      </a:solidFill>
                      <a:prstDash val="solid"/>
                    </a:lnL>
                    <a:lnR w="6350">
                      <a:solidFill>
                        <a:srgbClr val="000080"/>
                      </a:solidFill>
                      <a:prstDash val="solid"/>
                    </a:lnR>
                    <a:solidFill>
                      <a:srgbClr val="E4E4E4"/>
                    </a:solidFill>
                  </a:tcPr>
                </a:tc>
                <a:tc>
                  <a:txBody>
                    <a:bodyPr/>
                    <a:lstStyle/>
                    <a:p>
                      <a:pPr marL="63500" algn="ctr">
                        <a:lnSpc>
                          <a:spcPct val="100000"/>
                        </a:lnSpc>
                        <a:spcBef>
                          <a:spcPts val="390"/>
                        </a:spcBef>
                      </a:pPr>
                      <a:r>
                        <a:rPr sz="1800" b="1" spc="10" dirty="0">
                          <a:solidFill>
                            <a:srgbClr val="FF0000"/>
                          </a:solidFill>
                          <a:latin typeface="Arial" panose="020B0604020202020204"/>
                          <a:cs typeface="Arial" panose="020B0604020202020204"/>
                        </a:rPr>
                        <a:t>No</a:t>
                      </a:r>
                      <a:endParaRPr sz="1800" b="1" spc="10" dirty="0">
                        <a:solidFill>
                          <a:srgbClr val="FF0000"/>
                        </a:solidFill>
                        <a:latin typeface="Arial" panose="020B0604020202020204"/>
                        <a:cs typeface="Arial" panose="020B0604020202020204"/>
                      </a:endParaRPr>
                    </a:p>
                  </a:txBody>
                  <a:tcPr marL="0" marR="0" marT="49530" marB="0">
                    <a:lnL w="6350">
                      <a:solidFill>
                        <a:srgbClr val="000080"/>
                      </a:solidFill>
                      <a:prstDash val="solid"/>
                    </a:lnL>
                    <a:lnR w="6350">
                      <a:solidFill>
                        <a:srgbClr val="000080"/>
                      </a:solidFill>
                      <a:prstDash val="solid"/>
                    </a:lnR>
                    <a:solidFill>
                      <a:srgbClr val="C0C0C0"/>
                    </a:solidFill>
                  </a:tcPr>
                </a:tc>
              </a:tr>
              <a:tr h="364490">
                <a:tc>
                  <a:txBody>
                    <a:bodyPr/>
                    <a:lstStyle/>
                    <a:p>
                      <a:pPr marL="43180" algn="ctr">
                        <a:lnSpc>
                          <a:spcPct val="100000"/>
                        </a:lnSpc>
                        <a:spcBef>
                          <a:spcPts val="385"/>
                        </a:spcBef>
                      </a:pPr>
                      <a:r>
                        <a:rPr sz="1800" spc="5" dirty="0">
                          <a:latin typeface="Arial" panose="020B0604020202020204"/>
                          <a:cs typeface="Arial" panose="020B0604020202020204"/>
                        </a:rPr>
                        <a:t>10</a:t>
                      </a:r>
                      <a:endParaRPr sz="1800" spc="5" dirty="0">
                        <a:latin typeface="Arial" panose="020B0604020202020204"/>
                        <a:cs typeface="Arial" panose="020B0604020202020204"/>
                      </a:endParaRPr>
                    </a:p>
                  </a:txBody>
                  <a:tcPr marL="0" marR="0" marT="48894"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64770" algn="ctr">
                        <a:lnSpc>
                          <a:spcPct val="100000"/>
                        </a:lnSpc>
                        <a:spcBef>
                          <a:spcPts val="385"/>
                        </a:spcBef>
                      </a:pPr>
                      <a:r>
                        <a:rPr sz="1800" spc="5" dirty="0">
                          <a:latin typeface="Arial" panose="020B0604020202020204"/>
                          <a:cs typeface="Arial" panose="020B0604020202020204"/>
                        </a:rPr>
                        <a:t>No</a:t>
                      </a:r>
                      <a:endParaRPr sz="1800" spc="5" dirty="0">
                        <a:latin typeface="Arial" panose="020B0604020202020204"/>
                        <a:cs typeface="Arial" panose="020B0604020202020204"/>
                      </a:endParaRPr>
                    </a:p>
                  </a:txBody>
                  <a:tcPr marL="0" marR="0" marT="48894"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a:txBody>
                    <a:bodyPr/>
                    <a:lstStyle/>
                    <a:p>
                      <a:pPr marL="63500" algn="ctr">
                        <a:lnSpc>
                          <a:spcPct val="100000"/>
                        </a:lnSpc>
                        <a:spcBef>
                          <a:spcPts val="385"/>
                        </a:spcBef>
                      </a:pPr>
                      <a:r>
                        <a:rPr sz="1800" spc="5" dirty="0">
                          <a:latin typeface="Arial" panose="020B0604020202020204"/>
                          <a:cs typeface="Arial" panose="020B0604020202020204"/>
                        </a:rPr>
                        <a:t>Single</a:t>
                      </a:r>
                      <a:endParaRPr sz="1800" spc="5" dirty="0">
                        <a:latin typeface="Arial" panose="020B0604020202020204"/>
                        <a:cs typeface="Arial" panose="020B0604020202020204"/>
                      </a:endParaRPr>
                    </a:p>
                  </a:txBody>
                  <a:tcPr marL="0" marR="0" marT="48894"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64770" algn="ctr">
                        <a:lnSpc>
                          <a:spcPct val="100000"/>
                        </a:lnSpc>
                        <a:spcBef>
                          <a:spcPts val="385"/>
                        </a:spcBef>
                      </a:pPr>
                      <a:r>
                        <a:rPr sz="1800" spc="5" dirty="0">
                          <a:latin typeface="Arial" panose="020B0604020202020204"/>
                          <a:cs typeface="Arial" panose="020B0604020202020204"/>
                        </a:rPr>
                        <a:t>90K</a:t>
                      </a:r>
                      <a:endParaRPr sz="1800" spc="5" dirty="0">
                        <a:latin typeface="Arial" panose="020B0604020202020204"/>
                        <a:cs typeface="Arial" panose="020B0604020202020204"/>
                      </a:endParaRPr>
                    </a:p>
                  </a:txBody>
                  <a:tcPr marL="0" marR="0" marT="48894"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a:txBody>
                    <a:bodyPr/>
                    <a:lstStyle/>
                    <a:p>
                      <a:pPr marL="63500" algn="ctr">
                        <a:lnSpc>
                          <a:spcPct val="100000"/>
                        </a:lnSpc>
                        <a:spcBef>
                          <a:spcPts val="390"/>
                        </a:spcBef>
                      </a:pPr>
                      <a:r>
                        <a:rPr sz="1800" b="1" spc="5" dirty="0">
                          <a:solidFill>
                            <a:srgbClr val="FF0000"/>
                          </a:solidFill>
                          <a:latin typeface="Arial" panose="020B0604020202020204"/>
                          <a:cs typeface="Arial" panose="020B0604020202020204"/>
                        </a:rPr>
                        <a:t>Yes</a:t>
                      </a:r>
                      <a:endParaRPr sz="1800" b="1" spc="5" dirty="0">
                        <a:solidFill>
                          <a:srgbClr val="FF0000"/>
                        </a:solidFill>
                        <a:latin typeface="Arial" panose="020B0604020202020204"/>
                        <a:cs typeface="Arial" panose="020B0604020202020204"/>
                      </a:endParaRPr>
                    </a:p>
                  </a:txBody>
                  <a:tcPr marL="0" marR="0" marT="49530"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r>
            </a:tbl>
          </a:graphicData>
        </a:graphic>
      </p:graphicFrame>
      <p:sp>
        <p:nvSpPr>
          <p:cNvPr id="8" name="object 8"/>
          <p:cNvSpPr txBox="1"/>
          <p:nvPr/>
        </p:nvSpPr>
        <p:spPr>
          <a:xfrm>
            <a:off x="6739146" y="6129708"/>
            <a:ext cx="33655" cy="30480"/>
          </a:xfrm>
          <a:prstGeom prst="rect">
            <a:avLst/>
          </a:prstGeom>
        </p:spPr>
        <p:txBody>
          <a:bodyPr vert="horz" wrap="square" lIns="0" tIns="0" rIns="0" bIns="0" rtlCol="0">
            <a:spAutoFit/>
          </a:bodyPr>
          <a:lstStyle/>
          <a:p>
            <a:pPr>
              <a:lnSpc>
                <a:spcPct val="100000"/>
              </a:lnSpc>
            </a:pPr>
            <a:endParaRPr sz="100">
              <a:latin typeface="Times New Roman" panose="02020603050405020304"/>
              <a:cs typeface="Times New Roman" panose="02020603050405020304"/>
            </a:endParaRPr>
          </a:p>
          <a:p>
            <a:pPr algn="ctr">
              <a:lnSpc>
                <a:spcPct val="100000"/>
              </a:lnSpc>
            </a:pPr>
            <a:r>
              <a:rPr sz="100" dirty="0">
                <a:latin typeface="Arial" panose="020B0604020202020204"/>
                <a:cs typeface="Arial" panose="020B0604020202020204"/>
              </a:rPr>
              <a:t>10</a:t>
            </a:r>
            <a:endParaRPr sz="100">
              <a:latin typeface="Arial" panose="020B0604020202020204"/>
              <a:cs typeface="Arial" panose="020B0604020202020204"/>
            </a:endParaRPr>
          </a:p>
        </p:txBody>
      </p:sp>
      <p:sp>
        <p:nvSpPr>
          <p:cNvPr id="10" name="Slide Number Placeholder 9"/>
          <p:cNvSpPr>
            <a:spLocks noGrp="1"/>
          </p:cNvSpPr>
          <p:nvPr>
            <p:ph type="sldNum" sz="quarter" idx="12"/>
          </p:nvPr>
        </p:nvSpPr>
        <p:spPr/>
        <p:txBody>
          <a:bodyPr/>
          <a:lstStyle/>
          <a:p>
            <a:r>
              <a:rPr lang="en-US"/>
              <a:t>*</a:t>
            </a:r>
            <a:endParaRPr lang="en-US" dirty="0"/>
          </a:p>
        </p:txBody>
      </p:sp>
      <p:sp>
        <p:nvSpPr>
          <p:cNvPr id="11" name="Footer Placeholder 10"/>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altLang="en-US"/>
              <a:t>Data Matrix</a:t>
            </a:r>
            <a:endParaRPr lang="en-MY" altLang="en-US"/>
          </a:p>
        </p:txBody>
      </p:sp>
      <p:sp>
        <p:nvSpPr>
          <p:cNvPr id="6" name="Content Placeholder 5"/>
          <p:cNvSpPr>
            <a:spLocks noGrp="1"/>
          </p:cNvSpPr>
          <p:nvPr>
            <p:ph idx="1"/>
          </p:nvPr>
        </p:nvSpPr>
        <p:spPr/>
        <p:txBody>
          <a:bodyPr/>
          <a:lstStyle/>
          <a:p>
            <a:r>
              <a:rPr dirty="0"/>
              <a:t>If data objects have the same fixed set of numeric </a:t>
            </a:r>
            <a:r>
              <a:rPr dirty="0" smtClean="0"/>
              <a:t>attributes</a:t>
            </a:r>
            <a:r>
              <a:rPr dirty="0"/>
              <a:t>, then the data objects can be thought of as points in a multi-dimensional space, where each </a:t>
            </a:r>
            <a:r>
              <a:rPr i="1" dirty="0"/>
              <a:t>dimension represents a distinct attribute </a:t>
            </a:r>
            <a:r>
              <a:rPr lang="en-MY" dirty="0"/>
              <a:t>(e.g. x, y in a space)</a:t>
            </a:r>
            <a:endParaRPr dirty="0"/>
          </a:p>
          <a:p>
            <a:r>
              <a:rPr dirty="0"/>
              <a:t>Such data set can be represented by an </a:t>
            </a:r>
            <a:r>
              <a:rPr i="1" dirty="0"/>
              <a:t>m</a:t>
            </a:r>
            <a:r>
              <a:rPr dirty="0"/>
              <a:t> by </a:t>
            </a:r>
            <a:r>
              <a:rPr i="1" dirty="0"/>
              <a:t>n</a:t>
            </a:r>
            <a:r>
              <a:rPr dirty="0"/>
              <a:t> </a:t>
            </a:r>
            <a:r>
              <a:rPr dirty="0" smtClean="0"/>
              <a:t>matrix</a:t>
            </a:r>
            <a:r>
              <a:rPr dirty="0"/>
              <a:t>, where there are m rows, one for each </a:t>
            </a:r>
            <a:r>
              <a:rPr dirty="0" smtClean="0"/>
              <a:t>object</a:t>
            </a:r>
            <a:r>
              <a:rPr dirty="0"/>
              <a:t>, and n columns, one for each attribute</a:t>
            </a:r>
            <a:endParaRPr dirty="0"/>
          </a:p>
          <a:p>
            <a:endParaRPr lang="en-US" dirty="0"/>
          </a:p>
        </p:txBody>
      </p:sp>
      <p:graphicFrame>
        <p:nvGraphicFramePr>
          <p:cNvPr id="4" name="object 4"/>
          <p:cNvGraphicFramePr>
            <a:graphicFrameLocks noGrp="1"/>
          </p:cNvGraphicFramePr>
          <p:nvPr/>
        </p:nvGraphicFramePr>
        <p:xfrm>
          <a:off x="2762885" y="4684395"/>
          <a:ext cx="8590915" cy="1364615"/>
        </p:xfrm>
        <a:graphic>
          <a:graphicData uri="http://schemas.openxmlformats.org/drawingml/2006/table">
            <a:tbl>
              <a:tblPr firstRow="1" bandRow="1">
                <a:tableStyleId>{2D5ABB26-0587-4C30-8999-92F81FD0307C}</a:tableStyleId>
              </a:tblPr>
              <a:tblGrid>
                <a:gridCol w="2310765"/>
                <a:gridCol w="1680210"/>
                <a:gridCol w="1690370"/>
                <a:gridCol w="1219835"/>
                <a:gridCol w="1689735"/>
              </a:tblGrid>
              <a:tr h="691515">
                <a:tc>
                  <a:txBody>
                    <a:bodyPr/>
                    <a:lstStyle/>
                    <a:p>
                      <a:pPr marL="287655" marR="245745" indent="-43180" algn="ctr">
                        <a:lnSpc>
                          <a:spcPct val="101000"/>
                        </a:lnSpc>
                        <a:spcBef>
                          <a:spcPts val="465"/>
                        </a:spcBef>
                      </a:pPr>
                      <a:r>
                        <a:rPr sz="1800" b="1" spc="35" dirty="0">
                          <a:latin typeface="Arial" panose="020B0604020202020204"/>
                          <a:cs typeface="Arial" panose="020B0604020202020204"/>
                        </a:rPr>
                        <a:t>P</a:t>
                      </a:r>
                      <a:r>
                        <a:rPr sz="1800" b="1" spc="55" dirty="0">
                          <a:latin typeface="Arial" panose="020B0604020202020204"/>
                          <a:cs typeface="Arial" panose="020B0604020202020204"/>
                        </a:rPr>
                        <a:t>r</a:t>
                      </a:r>
                      <a:r>
                        <a:rPr sz="1800" b="1" spc="40" dirty="0">
                          <a:latin typeface="Arial" panose="020B0604020202020204"/>
                          <a:cs typeface="Arial" panose="020B0604020202020204"/>
                        </a:rPr>
                        <a:t>o</a:t>
                      </a:r>
                      <a:r>
                        <a:rPr sz="1800" b="1" spc="-20" dirty="0">
                          <a:latin typeface="Arial" panose="020B0604020202020204"/>
                          <a:cs typeface="Arial" panose="020B0604020202020204"/>
                        </a:rPr>
                        <a:t>j</a:t>
                      </a:r>
                      <a:r>
                        <a:rPr sz="1800" b="1" spc="40" dirty="0">
                          <a:latin typeface="Arial" panose="020B0604020202020204"/>
                          <a:cs typeface="Arial" panose="020B0604020202020204"/>
                        </a:rPr>
                        <a:t>ec</a:t>
                      </a:r>
                      <a:r>
                        <a:rPr sz="1800" b="1" spc="55" dirty="0">
                          <a:latin typeface="Arial" panose="020B0604020202020204"/>
                          <a:cs typeface="Arial" panose="020B0604020202020204"/>
                        </a:rPr>
                        <a:t>t</a:t>
                      </a:r>
                      <a:r>
                        <a:rPr sz="1800" b="1" spc="60" dirty="0">
                          <a:latin typeface="Arial" panose="020B0604020202020204"/>
                          <a:cs typeface="Arial" panose="020B0604020202020204"/>
                        </a:rPr>
                        <a:t>i</a:t>
                      </a:r>
                      <a:r>
                        <a:rPr sz="1800" b="1" spc="40" dirty="0">
                          <a:latin typeface="Arial" panose="020B0604020202020204"/>
                          <a:cs typeface="Arial" panose="020B0604020202020204"/>
                        </a:rPr>
                        <a:t>o</a:t>
                      </a:r>
                      <a:r>
                        <a:rPr sz="1800" b="1" dirty="0">
                          <a:latin typeface="Arial" panose="020B0604020202020204"/>
                          <a:cs typeface="Arial" panose="020B0604020202020204"/>
                        </a:rPr>
                        <a:t>n  </a:t>
                      </a:r>
                      <a:r>
                        <a:rPr sz="1800" b="1" spc="30" dirty="0">
                          <a:latin typeface="Arial" panose="020B0604020202020204"/>
                          <a:cs typeface="Arial" panose="020B0604020202020204"/>
                        </a:rPr>
                        <a:t>of </a:t>
                      </a:r>
                      <a:r>
                        <a:rPr sz="1800" b="1" spc="10" dirty="0">
                          <a:latin typeface="Arial" panose="020B0604020202020204"/>
                          <a:cs typeface="Arial" panose="020B0604020202020204"/>
                        </a:rPr>
                        <a:t>x</a:t>
                      </a:r>
                      <a:r>
                        <a:rPr sz="1800" b="1" spc="150" dirty="0">
                          <a:latin typeface="Arial" panose="020B0604020202020204"/>
                          <a:cs typeface="Arial" panose="020B0604020202020204"/>
                        </a:rPr>
                        <a:t> </a:t>
                      </a:r>
                      <a:r>
                        <a:rPr sz="1800" b="1" spc="40" dirty="0">
                          <a:latin typeface="Arial" panose="020B0604020202020204"/>
                          <a:cs typeface="Arial" panose="020B0604020202020204"/>
                        </a:rPr>
                        <a:t>Load</a:t>
                      </a:r>
                      <a:endParaRPr sz="1800" b="1" dirty="0">
                        <a:latin typeface="Arial" panose="020B0604020202020204"/>
                        <a:cs typeface="Arial" panose="020B0604020202020204"/>
                      </a:endParaRPr>
                    </a:p>
                  </a:txBody>
                  <a:tcPr marL="0" marR="0" marT="59055" marB="0">
                    <a:lnL w="539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marL="329565" marR="266700" indent="-85090" algn="ctr">
                        <a:lnSpc>
                          <a:spcPct val="101000"/>
                        </a:lnSpc>
                        <a:spcBef>
                          <a:spcPts val="465"/>
                        </a:spcBef>
                      </a:pPr>
                      <a:r>
                        <a:rPr sz="1800" b="1" spc="35" dirty="0">
                          <a:latin typeface="Arial" panose="020B0604020202020204"/>
                          <a:cs typeface="Arial" panose="020B0604020202020204"/>
                        </a:rPr>
                        <a:t>P</a:t>
                      </a:r>
                      <a:r>
                        <a:rPr sz="1800" b="1" spc="55" dirty="0">
                          <a:latin typeface="Arial" panose="020B0604020202020204"/>
                          <a:cs typeface="Arial" panose="020B0604020202020204"/>
                        </a:rPr>
                        <a:t>r</a:t>
                      </a:r>
                      <a:r>
                        <a:rPr sz="1800" b="1" spc="40" dirty="0">
                          <a:latin typeface="Arial" panose="020B0604020202020204"/>
                          <a:cs typeface="Arial" panose="020B0604020202020204"/>
                        </a:rPr>
                        <a:t>o</a:t>
                      </a:r>
                      <a:r>
                        <a:rPr sz="1800" b="1" spc="-20" dirty="0">
                          <a:latin typeface="Arial" panose="020B0604020202020204"/>
                          <a:cs typeface="Arial" panose="020B0604020202020204"/>
                        </a:rPr>
                        <a:t>j</a:t>
                      </a:r>
                      <a:r>
                        <a:rPr sz="1800" b="1" spc="40" dirty="0">
                          <a:latin typeface="Arial" panose="020B0604020202020204"/>
                          <a:cs typeface="Arial" panose="020B0604020202020204"/>
                        </a:rPr>
                        <a:t>ec</a:t>
                      </a:r>
                      <a:r>
                        <a:rPr sz="1800" b="1" spc="55" dirty="0">
                          <a:latin typeface="Arial" panose="020B0604020202020204"/>
                          <a:cs typeface="Arial" panose="020B0604020202020204"/>
                        </a:rPr>
                        <a:t>t</a:t>
                      </a:r>
                      <a:r>
                        <a:rPr sz="1800" b="1" spc="60" dirty="0">
                          <a:latin typeface="Arial" panose="020B0604020202020204"/>
                          <a:cs typeface="Arial" panose="020B0604020202020204"/>
                        </a:rPr>
                        <a:t>i</a:t>
                      </a:r>
                      <a:r>
                        <a:rPr sz="1800" b="1" spc="40" dirty="0">
                          <a:latin typeface="Arial" panose="020B0604020202020204"/>
                          <a:cs typeface="Arial" panose="020B0604020202020204"/>
                        </a:rPr>
                        <a:t>o</a:t>
                      </a:r>
                      <a:r>
                        <a:rPr sz="1800" b="1" dirty="0">
                          <a:latin typeface="Arial" panose="020B0604020202020204"/>
                          <a:cs typeface="Arial" panose="020B0604020202020204"/>
                        </a:rPr>
                        <a:t>n  </a:t>
                      </a:r>
                      <a:r>
                        <a:rPr sz="1800" b="1" spc="30" dirty="0">
                          <a:latin typeface="Arial" panose="020B0604020202020204"/>
                          <a:cs typeface="Arial" panose="020B0604020202020204"/>
                        </a:rPr>
                        <a:t>of </a:t>
                      </a:r>
                      <a:r>
                        <a:rPr sz="1800" b="1" spc="10" dirty="0">
                          <a:latin typeface="Arial" panose="020B0604020202020204"/>
                          <a:cs typeface="Arial" panose="020B0604020202020204"/>
                        </a:rPr>
                        <a:t>y</a:t>
                      </a:r>
                      <a:r>
                        <a:rPr sz="1800" b="1" spc="155" dirty="0">
                          <a:latin typeface="Arial" panose="020B0604020202020204"/>
                          <a:cs typeface="Arial" panose="020B0604020202020204"/>
                        </a:rPr>
                        <a:t> </a:t>
                      </a:r>
                      <a:r>
                        <a:rPr sz="1800" b="1" spc="25" dirty="0">
                          <a:latin typeface="Arial" panose="020B0604020202020204"/>
                          <a:cs typeface="Arial" panose="020B0604020202020204"/>
                        </a:rPr>
                        <a:t>load</a:t>
                      </a:r>
                      <a:endParaRPr sz="1800" b="1" dirty="0">
                        <a:latin typeface="Arial" panose="020B0604020202020204"/>
                        <a:cs typeface="Arial" panose="020B0604020202020204"/>
                      </a:endParaRPr>
                    </a:p>
                  </a:txBody>
                  <a:tcPr marL="0" marR="0" marT="59055"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marL="212725" algn="ctr">
                        <a:lnSpc>
                          <a:spcPct val="100000"/>
                        </a:lnSpc>
                        <a:spcBef>
                          <a:spcPts val="485"/>
                        </a:spcBef>
                      </a:pPr>
                      <a:r>
                        <a:rPr sz="1800" b="1" spc="40" dirty="0">
                          <a:latin typeface="Arial" panose="020B0604020202020204"/>
                          <a:cs typeface="Arial" panose="020B0604020202020204"/>
                        </a:rPr>
                        <a:t>Distance</a:t>
                      </a:r>
                      <a:endParaRPr sz="1800" b="1" spc="40" dirty="0">
                        <a:latin typeface="Arial" panose="020B0604020202020204"/>
                        <a:cs typeface="Arial" panose="020B0604020202020204"/>
                      </a:endParaRPr>
                    </a:p>
                  </a:txBody>
                  <a:tcPr marL="0" marR="0" marT="61594"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marL="212725" algn="ctr">
                        <a:lnSpc>
                          <a:spcPct val="100000"/>
                        </a:lnSpc>
                        <a:spcBef>
                          <a:spcPts val="485"/>
                        </a:spcBef>
                      </a:pPr>
                      <a:r>
                        <a:rPr sz="1800" b="1" spc="40" dirty="0">
                          <a:latin typeface="Arial" panose="020B0604020202020204"/>
                          <a:cs typeface="Arial" panose="020B0604020202020204"/>
                        </a:rPr>
                        <a:t>Load</a:t>
                      </a:r>
                      <a:endParaRPr sz="1800" b="1" spc="40" dirty="0">
                        <a:latin typeface="Arial" panose="020B0604020202020204"/>
                        <a:cs typeface="Arial" panose="020B0604020202020204"/>
                      </a:endParaRPr>
                    </a:p>
                  </a:txBody>
                  <a:tcPr marL="0" marR="0" marT="61594" marB="0">
                    <a:lnL w="28575">
                      <a:solidFill>
                        <a:srgbClr val="000000"/>
                      </a:solidFill>
                      <a:prstDash val="solid"/>
                    </a:lnL>
                    <a:lnR w="28575">
                      <a:solidFill>
                        <a:srgbClr val="000000"/>
                      </a:solidFill>
                      <a:prstDash val="solid"/>
                    </a:lnR>
                    <a:lnT w="53975">
                      <a:solidFill>
                        <a:srgbClr val="000000"/>
                      </a:solidFill>
                      <a:prstDash val="solid"/>
                    </a:lnT>
                    <a:lnB w="28575">
                      <a:solidFill>
                        <a:srgbClr val="000000"/>
                      </a:solidFill>
                      <a:prstDash val="solid"/>
                    </a:lnB>
                  </a:tcPr>
                </a:tc>
                <a:tc>
                  <a:txBody>
                    <a:bodyPr/>
                    <a:lstStyle/>
                    <a:p>
                      <a:pPr marL="127000" algn="ctr">
                        <a:lnSpc>
                          <a:spcPct val="100000"/>
                        </a:lnSpc>
                        <a:spcBef>
                          <a:spcPts val="485"/>
                        </a:spcBef>
                      </a:pPr>
                      <a:r>
                        <a:rPr sz="1800" b="1" spc="50" dirty="0">
                          <a:latin typeface="Arial" panose="020B0604020202020204"/>
                          <a:cs typeface="Arial" panose="020B0604020202020204"/>
                        </a:rPr>
                        <a:t>Thickness</a:t>
                      </a:r>
                      <a:endParaRPr sz="1800" b="1" spc="50" dirty="0">
                        <a:latin typeface="Arial" panose="020B0604020202020204"/>
                        <a:cs typeface="Arial" panose="020B0604020202020204"/>
                      </a:endParaRPr>
                    </a:p>
                  </a:txBody>
                  <a:tcPr marL="0" marR="0" marT="61594" marB="0">
                    <a:lnL w="28575">
                      <a:solidFill>
                        <a:srgbClr val="000000"/>
                      </a:solidFill>
                      <a:prstDash val="solid"/>
                    </a:lnL>
                    <a:lnR w="53975">
                      <a:solidFill>
                        <a:srgbClr val="000000"/>
                      </a:solidFill>
                      <a:prstDash val="solid"/>
                    </a:lnR>
                    <a:lnT w="53975">
                      <a:solidFill>
                        <a:srgbClr val="000000"/>
                      </a:solidFill>
                      <a:prstDash val="solid"/>
                    </a:lnT>
                    <a:lnB w="28575">
                      <a:solidFill>
                        <a:srgbClr val="000000"/>
                      </a:solidFill>
                      <a:prstDash val="solid"/>
                    </a:lnB>
                  </a:tcPr>
                </a:tc>
              </a:tr>
              <a:tr h="336550">
                <a:tc>
                  <a:txBody>
                    <a:bodyPr/>
                    <a:lstStyle/>
                    <a:p>
                      <a:pPr marL="127635" algn="ctr">
                        <a:lnSpc>
                          <a:spcPct val="100000"/>
                        </a:lnSpc>
                        <a:spcBef>
                          <a:spcPts val="490"/>
                        </a:spcBef>
                      </a:pPr>
                      <a:r>
                        <a:rPr sz="1800" spc="45" dirty="0">
                          <a:latin typeface="Arial" panose="020B0604020202020204"/>
                          <a:cs typeface="Arial" panose="020B0604020202020204"/>
                        </a:rPr>
                        <a:t>10.23</a:t>
                      </a:r>
                      <a:endParaRPr sz="1800" spc="45" dirty="0">
                        <a:latin typeface="Arial" panose="020B0604020202020204"/>
                        <a:cs typeface="Arial" panose="020B0604020202020204"/>
                      </a:endParaRPr>
                    </a:p>
                  </a:txBody>
                  <a:tcPr marL="0" marR="0" marT="62229"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27000" algn="ctr">
                        <a:lnSpc>
                          <a:spcPct val="100000"/>
                        </a:lnSpc>
                        <a:spcBef>
                          <a:spcPts val="490"/>
                        </a:spcBef>
                      </a:pPr>
                      <a:r>
                        <a:rPr sz="1800" spc="45" dirty="0">
                          <a:latin typeface="Arial" panose="020B0604020202020204"/>
                          <a:cs typeface="Arial" panose="020B0604020202020204"/>
                        </a:rPr>
                        <a:t>5.27</a:t>
                      </a:r>
                      <a:endParaRPr sz="1800" spc="45" dirty="0">
                        <a:latin typeface="Arial" panose="020B0604020202020204"/>
                        <a:cs typeface="Arial" panose="020B0604020202020204"/>
                      </a:endParaRPr>
                    </a:p>
                  </a:txBody>
                  <a:tcPr marL="0" marR="0" marT="6222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27635" algn="ctr">
                        <a:lnSpc>
                          <a:spcPct val="100000"/>
                        </a:lnSpc>
                        <a:spcBef>
                          <a:spcPts val="490"/>
                        </a:spcBef>
                      </a:pPr>
                      <a:r>
                        <a:rPr sz="1800" spc="45" dirty="0">
                          <a:latin typeface="Arial" panose="020B0604020202020204"/>
                          <a:cs typeface="Arial" panose="020B0604020202020204"/>
                        </a:rPr>
                        <a:t>15.22</a:t>
                      </a:r>
                      <a:endParaRPr sz="1800" spc="45" dirty="0">
                        <a:latin typeface="Arial" panose="020B0604020202020204"/>
                        <a:cs typeface="Arial" panose="020B0604020202020204"/>
                      </a:endParaRPr>
                    </a:p>
                  </a:txBody>
                  <a:tcPr marL="0" marR="0" marT="6222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27000" algn="ctr">
                        <a:lnSpc>
                          <a:spcPct val="100000"/>
                        </a:lnSpc>
                        <a:spcBef>
                          <a:spcPts val="490"/>
                        </a:spcBef>
                      </a:pPr>
                      <a:r>
                        <a:rPr sz="1800" spc="40" dirty="0">
                          <a:latin typeface="Arial" panose="020B0604020202020204"/>
                          <a:cs typeface="Arial" panose="020B0604020202020204"/>
                        </a:rPr>
                        <a:t>2.7</a:t>
                      </a:r>
                      <a:endParaRPr sz="1800" spc="40" dirty="0">
                        <a:latin typeface="Arial" panose="020B0604020202020204"/>
                        <a:cs typeface="Arial" panose="020B0604020202020204"/>
                      </a:endParaRPr>
                    </a:p>
                  </a:txBody>
                  <a:tcPr marL="0" marR="0" marT="6222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27000" algn="ctr">
                        <a:lnSpc>
                          <a:spcPct val="100000"/>
                        </a:lnSpc>
                        <a:spcBef>
                          <a:spcPts val="490"/>
                        </a:spcBef>
                      </a:pPr>
                      <a:r>
                        <a:rPr sz="1800" spc="40" dirty="0">
                          <a:latin typeface="Arial" panose="020B0604020202020204"/>
                          <a:cs typeface="Arial" panose="020B0604020202020204"/>
                        </a:rPr>
                        <a:t>1.2</a:t>
                      </a:r>
                      <a:endParaRPr sz="1800" spc="40" dirty="0">
                        <a:latin typeface="Arial" panose="020B0604020202020204"/>
                        <a:cs typeface="Arial" panose="020B0604020202020204"/>
                      </a:endParaRPr>
                    </a:p>
                  </a:txBody>
                  <a:tcPr marL="0" marR="0" marT="62229"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r>
              <a:tr h="336550">
                <a:tc>
                  <a:txBody>
                    <a:bodyPr/>
                    <a:lstStyle/>
                    <a:p>
                      <a:pPr marL="127635" algn="ctr">
                        <a:lnSpc>
                          <a:spcPct val="100000"/>
                        </a:lnSpc>
                        <a:spcBef>
                          <a:spcPts val="490"/>
                        </a:spcBef>
                      </a:pPr>
                      <a:r>
                        <a:rPr sz="1800" spc="45" dirty="0">
                          <a:latin typeface="Arial" panose="020B0604020202020204"/>
                          <a:cs typeface="Arial" panose="020B0604020202020204"/>
                        </a:rPr>
                        <a:t>12.65</a:t>
                      </a:r>
                      <a:endParaRPr sz="1800" spc="45" dirty="0">
                        <a:latin typeface="Arial" panose="020B0604020202020204"/>
                        <a:cs typeface="Arial" panose="020B0604020202020204"/>
                      </a:endParaRPr>
                    </a:p>
                  </a:txBody>
                  <a:tcPr marL="0" marR="0" marT="62229" marB="0">
                    <a:lnL w="539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L="127000" algn="ctr">
                        <a:lnSpc>
                          <a:spcPct val="100000"/>
                        </a:lnSpc>
                        <a:spcBef>
                          <a:spcPts val="490"/>
                        </a:spcBef>
                      </a:pPr>
                      <a:r>
                        <a:rPr sz="1800" spc="45" dirty="0">
                          <a:latin typeface="Arial" panose="020B0604020202020204"/>
                          <a:cs typeface="Arial" panose="020B0604020202020204"/>
                        </a:rPr>
                        <a:t>6.25</a:t>
                      </a:r>
                      <a:endParaRPr sz="1800" spc="45" dirty="0">
                        <a:latin typeface="Arial" panose="020B0604020202020204"/>
                        <a:cs typeface="Arial" panose="020B0604020202020204"/>
                      </a:endParaRPr>
                    </a:p>
                  </a:txBody>
                  <a:tcPr marL="0" marR="0" marT="62229"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L="127635" algn="ctr">
                        <a:lnSpc>
                          <a:spcPct val="100000"/>
                        </a:lnSpc>
                        <a:spcBef>
                          <a:spcPts val="490"/>
                        </a:spcBef>
                      </a:pPr>
                      <a:r>
                        <a:rPr sz="1800" spc="45" dirty="0">
                          <a:latin typeface="Arial" panose="020B0604020202020204"/>
                          <a:cs typeface="Arial" panose="020B0604020202020204"/>
                        </a:rPr>
                        <a:t>16.22</a:t>
                      </a:r>
                      <a:endParaRPr sz="1800" spc="45" dirty="0">
                        <a:latin typeface="Arial" panose="020B0604020202020204"/>
                        <a:cs typeface="Arial" panose="020B0604020202020204"/>
                      </a:endParaRPr>
                    </a:p>
                  </a:txBody>
                  <a:tcPr marL="0" marR="0" marT="62229"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L="127000" algn="ctr">
                        <a:lnSpc>
                          <a:spcPct val="100000"/>
                        </a:lnSpc>
                        <a:spcBef>
                          <a:spcPts val="490"/>
                        </a:spcBef>
                      </a:pPr>
                      <a:r>
                        <a:rPr sz="1800" spc="40" dirty="0">
                          <a:latin typeface="Arial" panose="020B0604020202020204"/>
                          <a:cs typeface="Arial" panose="020B0604020202020204"/>
                        </a:rPr>
                        <a:t>2.2</a:t>
                      </a:r>
                      <a:endParaRPr sz="1800" spc="40" dirty="0">
                        <a:latin typeface="Arial" panose="020B0604020202020204"/>
                        <a:cs typeface="Arial" panose="020B0604020202020204"/>
                      </a:endParaRPr>
                    </a:p>
                  </a:txBody>
                  <a:tcPr marL="0" marR="0" marT="62229" marB="0">
                    <a:lnL w="28575">
                      <a:solidFill>
                        <a:srgbClr val="000000"/>
                      </a:solidFill>
                      <a:prstDash val="solid"/>
                    </a:lnL>
                    <a:lnR w="28575">
                      <a:solidFill>
                        <a:srgbClr val="000000"/>
                      </a:solidFill>
                      <a:prstDash val="solid"/>
                    </a:lnR>
                    <a:lnT w="28575">
                      <a:solidFill>
                        <a:srgbClr val="000000"/>
                      </a:solidFill>
                      <a:prstDash val="solid"/>
                    </a:lnT>
                    <a:lnB w="53975">
                      <a:solidFill>
                        <a:srgbClr val="000000"/>
                      </a:solidFill>
                      <a:prstDash val="solid"/>
                    </a:lnB>
                  </a:tcPr>
                </a:tc>
                <a:tc>
                  <a:txBody>
                    <a:bodyPr/>
                    <a:lstStyle/>
                    <a:p>
                      <a:pPr marL="127000" algn="ctr">
                        <a:lnSpc>
                          <a:spcPct val="100000"/>
                        </a:lnSpc>
                        <a:spcBef>
                          <a:spcPts val="490"/>
                        </a:spcBef>
                      </a:pPr>
                      <a:r>
                        <a:rPr sz="1800" spc="40" dirty="0">
                          <a:latin typeface="Arial" panose="020B0604020202020204"/>
                          <a:cs typeface="Arial" panose="020B0604020202020204"/>
                        </a:rPr>
                        <a:t>1.1</a:t>
                      </a:r>
                      <a:endParaRPr sz="1800" spc="40" dirty="0">
                        <a:latin typeface="Arial" panose="020B0604020202020204"/>
                        <a:cs typeface="Arial" panose="020B0604020202020204"/>
                      </a:endParaRPr>
                    </a:p>
                  </a:txBody>
                  <a:tcPr marL="0" marR="0" marT="62229" marB="0">
                    <a:lnL w="28575">
                      <a:solidFill>
                        <a:srgbClr val="000000"/>
                      </a:solidFill>
                      <a:prstDash val="solid"/>
                    </a:lnL>
                    <a:lnR w="53975">
                      <a:solidFill>
                        <a:srgbClr val="000000"/>
                      </a:solidFill>
                      <a:prstDash val="solid"/>
                    </a:lnR>
                    <a:lnT w="28575">
                      <a:solidFill>
                        <a:srgbClr val="000000"/>
                      </a:solidFill>
                      <a:prstDash val="solid"/>
                    </a:lnT>
                    <a:lnB w="53975">
                      <a:solidFill>
                        <a:srgbClr val="000000"/>
                      </a:solidFill>
                      <a:prstDash val="solid"/>
                    </a:lnB>
                  </a:tcPr>
                </a:tc>
              </a:tr>
            </a:tbl>
          </a:graphicData>
        </a:graphic>
      </p:graphicFrame>
      <p:sp>
        <p:nvSpPr>
          <p:cNvPr id="7" name="Slide Number Placeholder 6"/>
          <p:cNvSpPr>
            <a:spLocks noGrp="1"/>
          </p:cNvSpPr>
          <p:nvPr>
            <p:ph type="sldNum" sz="quarter" idx="12"/>
          </p:nvPr>
        </p:nvSpPr>
        <p:spPr/>
        <p:txBody>
          <a:bodyPr/>
          <a:lstStyle/>
          <a:p>
            <a:r>
              <a:rPr lang="en-US"/>
              <a:t>*</a:t>
            </a:r>
            <a:endParaRPr lang="en-US" dirty="0"/>
          </a:p>
        </p:txBody>
      </p:sp>
      <p:sp>
        <p:nvSpPr>
          <p:cNvPr id="8" name="Footer Placeholder 7"/>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MY" altLang="en-US"/>
              <a:t>Transaction Data</a:t>
            </a:r>
            <a:endParaRPr lang="en-MY" altLang="en-US"/>
          </a:p>
        </p:txBody>
      </p:sp>
      <p:sp>
        <p:nvSpPr>
          <p:cNvPr id="10" name="Content Placeholder 9"/>
          <p:cNvSpPr>
            <a:spLocks noGrp="1"/>
          </p:cNvSpPr>
          <p:nvPr>
            <p:ph sz="half" idx="2"/>
          </p:nvPr>
        </p:nvSpPr>
        <p:spPr/>
        <p:txBody>
          <a:bodyPr>
            <a:normAutofit fontScale="97500"/>
          </a:bodyPr>
          <a:lstStyle/>
          <a:p>
            <a:endParaRPr lang="en-US"/>
          </a:p>
        </p:txBody>
      </p:sp>
      <p:sp>
        <p:nvSpPr>
          <p:cNvPr id="6" name="Content Placeholder 5"/>
          <p:cNvSpPr>
            <a:spLocks noGrp="1"/>
          </p:cNvSpPr>
          <p:nvPr>
            <p:ph sz="half" idx="1"/>
          </p:nvPr>
        </p:nvSpPr>
        <p:spPr/>
        <p:txBody>
          <a:bodyPr>
            <a:normAutofit fontScale="97500"/>
          </a:bodyPr>
          <a:lstStyle/>
          <a:p>
            <a:r>
              <a:rPr dirty="0"/>
              <a:t>A special type of record data, where </a:t>
            </a:r>
            <a:r>
              <a:rPr i="1" dirty="0"/>
              <a:t>each record (transaction) involves </a:t>
            </a:r>
            <a:r>
              <a:rPr b="1" dirty="0"/>
              <a:t>a set of items</a:t>
            </a:r>
            <a:r>
              <a:rPr dirty="0"/>
              <a:t>.</a:t>
            </a:r>
            <a:endParaRPr dirty="0"/>
          </a:p>
          <a:p>
            <a:r>
              <a:rPr dirty="0"/>
              <a:t>For example, consider a grocery store. The set of  products purchased by a customer during one  shopping trip constitute a transaction, while the  individual products that were purchased are the items.</a:t>
            </a:r>
            <a:endParaRPr dirty="0"/>
          </a:p>
          <a:p>
            <a:endParaRPr dirty="0"/>
          </a:p>
          <a:p>
            <a:endParaRPr lang="en-US" dirty="0"/>
          </a:p>
        </p:txBody>
      </p:sp>
      <p:graphicFrame>
        <p:nvGraphicFramePr>
          <p:cNvPr id="5" name="object 5"/>
          <p:cNvGraphicFramePr>
            <a:graphicFrameLocks noGrp="1"/>
          </p:cNvGraphicFramePr>
          <p:nvPr/>
        </p:nvGraphicFramePr>
        <p:xfrm>
          <a:off x="6370320" y="1934210"/>
          <a:ext cx="4982845" cy="3133090"/>
        </p:xfrm>
        <a:graphic>
          <a:graphicData uri="http://schemas.openxmlformats.org/drawingml/2006/table">
            <a:tbl>
              <a:tblPr firstRow="1" firstCol="1">
                <a:tableStyleId>{5C22544A-7EE6-4342-B048-85BDC9FD1C3A}</a:tableStyleId>
              </a:tblPr>
              <a:tblGrid>
                <a:gridCol w="906145"/>
                <a:gridCol w="4076700"/>
              </a:tblGrid>
              <a:tr h="530860">
                <a:tc>
                  <a:txBody>
                    <a:bodyPr/>
                    <a:lstStyle/>
                    <a:p>
                      <a:pPr marL="80645" algn="ctr">
                        <a:lnSpc>
                          <a:spcPts val="1970"/>
                        </a:lnSpc>
                      </a:pPr>
                      <a:endParaRPr sz="2400" spc="-5" dirty="0"/>
                    </a:p>
                    <a:p>
                      <a:pPr marL="80645" algn="ctr">
                        <a:lnSpc>
                          <a:spcPts val="1970"/>
                        </a:lnSpc>
                      </a:pPr>
                      <a:r>
                        <a:rPr sz="2400" spc="-5" dirty="0"/>
                        <a:t>TID</a:t>
                      </a:r>
                      <a:endParaRPr sz="2400" spc="-5" dirty="0"/>
                    </a:p>
                  </a:txBody>
                  <a:tcPr marL="0" marR="0" marT="0" marB="0"/>
                </a:tc>
                <a:tc>
                  <a:txBody>
                    <a:bodyPr/>
                    <a:lstStyle/>
                    <a:p>
                      <a:pPr marL="80010" algn="ctr">
                        <a:lnSpc>
                          <a:spcPts val="1970"/>
                        </a:lnSpc>
                      </a:pPr>
                      <a:endParaRPr sz="2400" dirty="0"/>
                    </a:p>
                    <a:p>
                      <a:pPr marL="80010" algn="ctr">
                        <a:lnSpc>
                          <a:spcPts val="1970"/>
                        </a:lnSpc>
                      </a:pPr>
                      <a:r>
                        <a:rPr sz="2400" dirty="0"/>
                        <a:t>Items</a:t>
                      </a:r>
                      <a:endParaRPr sz="2400" dirty="0"/>
                    </a:p>
                  </a:txBody>
                  <a:tcPr marL="0" marR="0" marT="0" marB="0"/>
                </a:tc>
              </a:tr>
              <a:tr h="520065">
                <a:tc>
                  <a:txBody>
                    <a:bodyPr/>
                    <a:lstStyle/>
                    <a:p>
                      <a:pPr marL="80645" algn="ctr" fontAlgn="ctr">
                        <a:lnSpc>
                          <a:spcPts val="2165"/>
                        </a:lnSpc>
                      </a:pPr>
                      <a:r>
                        <a:rPr sz="2400" dirty="0"/>
                        <a:t>1</a:t>
                      </a:r>
                      <a:endParaRPr sz="2400" dirty="0"/>
                    </a:p>
                  </a:txBody>
                  <a:tcPr marL="0" marR="0" marT="0" marB="0"/>
                </a:tc>
                <a:tc>
                  <a:txBody>
                    <a:bodyPr/>
                    <a:lstStyle/>
                    <a:p>
                      <a:pPr marL="80010" fontAlgn="ctr">
                        <a:lnSpc>
                          <a:spcPts val="2165"/>
                        </a:lnSpc>
                      </a:pPr>
                      <a:r>
                        <a:rPr sz="2400" spc="10" dirty="0"/>
                        <a:t>Bread, Coke,</a:t>
                      </a:r>
                      <a:r>
                        <a:rPr sz="2400" spc="-5" dirty="0"/>
                        <a:t> </a:t>
                      </a:r>
                      <a:r>
                        <a:rPr sz="2400" spc="15" dirty="0"/>
                        <a:t>Milk</a:t>
                      </a:r>
                      <a:endParaRPr sz="2400" spc="15" dirty="0"/>
                    </a:p>
                  </a:txBody>
                  <a:tcPr marL="0" marR="0" marT="0" marB="0"/>
                </a:tc>
              </a:tr>
              <a:tr h="518160">
                <a:tc>
                  <a:txBody>
                    <a:bodyPr/>
                    <a:lstStyle/>
                    <a:p>
                      <a:pPr marL="80645" algn="ctr" fontAlgn="ctr">
                        <a:lnSpc>
                          <a:spcPts val="2165"/>
                        </a:lnSpc>
                      </a:pPr>
                      <a:r>
                        <a:rPr sz="2400" dirty="0"/>
                        <a:t>2</a:t>
                      </a:r>
                      <a:endParaRPr sz="2400" dirty="0"/>
                    </a:p>
                  </a:txBody>
                  <a:tcPr marL="0" marR="0" marT="0" marB="0"/>
                </a:tc>
                <a:tc>
                  <a:txBody>
                    <a:bodyPr/>
                    <a:lstStyle/>
                    <a:p>
                      <a:pPr marL="80010" fontAlgn="ctr">
                        <a:lnSpc>
                          <a:spcPts val="2165"/>
                        </a:lnSpc>
                      </a:pPr>
                      <a:r>
                        <a:rPr sz="2400" spc="10" dirty="0"/>
                        <a:t>Beer,</a:t>
                      </a:r>
                      <a:r>
                        <a:rPr sz="2400" spc="-10" dirty="0"/>
                        <a:t> </a:t>
                      </a:r>
                      <a:r>
                        <a:rPr sz="2400" spc="15" dirty="0"/>
                        <a:t>Bread</a:t>
                      </a:r>
                      <a:endParaRPr sz="2400" spc="15" dirty="0"/>
                    </a:p>
                  </a:txBody>
                  <a:tcPr marL="0" marR="0" marT="0" marB="0"/>
                </a:tc>
              </a:tr>
              <a:tr h="517525">
                <a:tc>
                  <a:txBody>
                    <a:bodyPr/>
                    <a:lstStyle/>
                    <a:p>
                      <a:pPr marL="80645" algn="ctr" fontAlgn="ctr">
                        <a:lnSpc>
                          <a:spcPts val="2165"/>
                        </a:lnSpc>
                      </a:pPr>
                      <a:r>
                        <a:rPr sz="2400" dirty="0"/>
                        <a:t>3</a:t>
                      </a:r>
                      <a:endParaRPr sz="2400" dirty="0"/>
                    </a:p>
                  </a:txBody>
                  <a:tcPr marL="0" marR="0" marT="0" marB="0"/>
                </a:tc>
                <a:tc>
                  <a:txBody>
                    <a:bodyPr/>
                    <a:lstStyle/>
                    <a:p>
                      <a:pPr marL="80010" fontAlgn="ctr">
                        <a:lnSpc>
                          <a:spcPts val="2165"/>
                        </a:lnSpc>
                      </a:pPr>
                      <a:r>
                        <a:rPr sz="2400" spc="10" dirty="0"/>
                        <a:t>Beer, Coke, Diaper,</a:t>
                      </a:r>
                      <a:r>
                        <a:rPr sz="2400" spc="-45" dirty="0"/>
                        <a:t> </a:t>
                      </a:r>
                      <a:r>
                        <a:rPr sz="2400" spc="15" dirty="0"/>
                        <a:t>Milk</a:t>
                      </a:r>
                      <a:endParaRPr sz="2400" spc="15" dirty="0"/>
                    </a:p>
                  </a:txBody>
                  <a:tcPr marL="0" marR="0" marT="0" marB="0"/>
                </a:tc>
              </a:tr>
              <a:tr h="517525">
                <a:tc>
                  <a:txBody>
                    <a:bodyPr/>
                    <a:lstStyle/>
                    <a:p>
                      <a:pPr marL="80645" algn="ctr" fontAlgn="ctr">
                        <a:lnSpc>
                          <a:spcPts val="2165"/>
                        </a:lnSpc>
                      </a:pPr>
                      <a:r>
                        <a:rPr sz="2400" dirty="0"/>
                        <a:t>4</a:t>
                      </a:r>
                      <a:endParaRPr sz="2400" dirty="0"/>
                    </a:p>
                  </a:txBody>
                  <a:tcPr marL="0" marR="0" marT="0" marB="0"/>
                </a:tc>
                <a:tc>
                  <a:txBody>
                    <a:bodyPr/>
                    <a:lstStyle/>
                    <a:p>
                      <a:pPr marL="80010" fontAlgn="ctr">
                        <a:lnSpc>
                          <a:spcPts val="2165"/>
                        </a:lnSpc>
                      </a:pPr>
                      <a:r>
                        <a:rPr sz="2400" spc="10" dirty="0"/>
                        <a:t>Beer, </a:t>
                      </a:r>
                      <a:r>
                        <a:rPr sz="2400" spc="15" dirty="0"/>
                        <a:t>Bread, </a:t>
                      </a:r>
                      <a:r>
                        <a:rPr sz="2400" spc="10" dirty="0"/>
                        <a:t>Diaper,</a:t>
                      </a:r>
                      <a:r>
                        <a:rPr sz="2400" spc="-50" dirty="0"/>
                        <a:t> </a:t>
                      </a:r>
                      <a:r>
                        <a:rPr sz="2400" spc="15" dirty="0"/>
                        <a:t>Milk</a:t>
                      </a:r>
                      <a:endParaRPr sz="2400" spc="15" dirty="0"/>
                    </a:p>
                  </a:txBody>
                  <a:tcPr marL="0" marR="0" marT="0" marB="0"/>
                </a:tc>
              </a:tr>
              <a:tr h="528955">
                <a:tc>
                  <a:txBody>
                    <a:bodyPr/>
                    <a:lstStyle/>
                    <a:p>
                      <a:pPr marL="80645" algn="ctr" fontAlgn="ctr">
                        <a:lnSpc>
                          <a:spcPts val="2165"/>
                        </a:lnSpc>
                      </a:pPr>
                      <a:r>
                        <a:rPr sz="2400" dirty="0"/>
                        <a:t>5</a:t>
                      </a:r>
                      <a:endParaRPr sz="2400" dirty="0"/>
                    </a:p>
                  </a:txBody>
                  <a:tcPr marL="0" marR="0" marT="0" marB="0"/>
                </a:tc>
                <a:tc>
                  <a:txBody>
                    <a:bodyPr/>
                    <a:lstStyle/>
                    <a:p>
                      <a:pPr marL="80010" fontAlgn="ctr">
                        <a:lnSpc>
                          <a:spcPts val="2165"/>
                        </a:lnSpc>
                      </a:pPr>
                      <a:r>
                        <a:rPr sz="2400" spc="10" dirty="0"/>
                        <a:t>Coke, Diaper,</a:t>
                      </a:r>
                      <a:r>
                        <a:rPr sz="2400" spc="-20" dirty="0"/>
                        <a:t> </a:t>
                      </a:r>
                      <a:r>
                        <a:rPr sz="2400" spc="15" dirty="0"/>
                        <a:t>Milk</a:t>
                      </a:r>
                      <a:endParaRPr sz="2400" spc="15" dirty="0"/>
                    </a:p>
                  </a:txBody>
                  <a:tcPr marL="0" marR="0" marT="0" marB="0"/>
                </a:tc>
              </a:tr>
            </a:tbl>
          </a:graphicData>
        </a:graphic>
      </p:graphicFrame>
      <p:sp>
        <p:nvSpPr>
          <p:cNvPr id="7" name="Slide Number Placeholder 6"/>
          <p:cNvSpPr>
            <a:spLocks noGrp="1"/>
          </p:cNvSpPr>
          <p:nvPr>
            <p:ph type="sldNum" sz="quarter" idx="12"/>
          </p:nvPr>
        </p:nvSpPr>
        <p:spPr/>
        <p:txBody>
          <a:bodyPr/>
          <a:lstStyle/>
          <a:p>
            <a:r>
              <a:rPr lang="en-US"/>
              <a:t>*</a:t>
            </a:r>
            <a:endParaRPr lang="en-US" dirty="0"/>
          </a:p>
        </p:txBody>
      </p:sp>
      <p:sp>
        <p:nvSpPr>
          <p:cNvPr id="8" name="Footer Placeholder 7"/>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a:lstStyle/>
          <a:p>
            <a:r>
              <a:rPr dirty="0" smtClean="0"/>
              <a:t>Generic </a:t>
            </a:r>
            <a:r>
              <a:rPr lang="en-MY" dirty="0" smtClean="0"/>
              <a:t>G</a:t>
            </a:r>
            <a:r>
              <a:rPr dirty="0" err="1" smtClean="0"/>
              <a:t>raph</a:t>
            </a:r>
            <a:r>
              <a:rPr lang="en-MY" dirty="0" smtClean="0"/>
              <a:t>: </a:t>
            </a:r>
            <a:r>
              <a:rPr dirty="0" smtClean="0"/>
              <a:t>HTML </a:t>
            </a:r>
            <a:r>
              <a:rPr dirty="0"/>
              <a:t>Links</a:t>
            </a:r>
            <a:endParaRPr sz="1800" dirty="0">
              <a:latin typeface="Times New Roman" panose="02020603050405020304"/>
              <a:cs typeface="Times New Roman" panose="02020603050405020304"/>
            </a:endParaRPr>
          </a:p>
        </p:txBody>
      </p:sp>
      <p:sp>
        <p:nvSpPr>
          <p:cNvPr id="37" name="Content Placeholder 36"/>
          <p:cNvSpPr>
            <a:spLocks noGrp="1"/>
          </p:cNvSpPr>
          <p:nvPr>
            <p:ph sz="half" idx="2"/>
          </p:nvPr>
        </p:nvSpPr>
        <p:spPr/>
        <p:txBody>
          <a:bodyPr>
            <a:normAutofit fontScale="90000"/>
          </a:bodyPr>
          <a:lstStyle/>
          <a:p>
            <a:pPr marL="0" indent="0">
              <a:buNone/>
            </a:pPr>
            <a:r>
              <a:rPr sz="2400"/>
              <a:t>&lt;a href="papers/papers.html#bbbb"&gt;  Data Mining &lt;/a&gt;</a:t>
            </a:r>
            <a:endParaRPr sz="2400"/>
          </a:p>
          <a:p>
            <a:pPr marL="0" indent="0">
              <a:buNone/>
            </a:pPr>
            <a:r>
              <a:rPr sz="2400"/>
              <a:t>&lt;li&gt; &lt;a href="papers/papers.html#aaaa"&gt;  Graph Partitioning &lt;/a&gt;</a:t>
            </a:r>
            <a:endParaRPr sz="2400"/>
          </a:p>
          <a:p>
            <a:pPr marL="0" indent="0">
              <a:buNone/>
            </a:pPr>
            <a:r>
              <a:rPr sz="2400"/>
              <a:t>&lt;li&gt; &lt;a href="papers/papers.html#aaaa"&gt;</a:t>
            </a:r>
            <a:endParaRPr sz="2400"/>
          </a:p>
          <a:p>
            <a:pPr marL="0" indent="0">
              <a:buNone/>
            </a:pPr>
            <a:r>
              <a:rPr sz="2400"/>
              <a:t>Parallel Solution of Sparse Linear System of Equations &lt;/a&gt;</a:t>
            </a:r>
            <a:endParaRPr sz="2400"/>
          </a:p>
          <a:p>
            <a:pPr marL="0" indent="0">
              <a:buNone/>
            </a:pPr>
            <a:r>
              <a:rPr sz="2400"/>
              <a:t>&lt;li&gt; &lt;a href="papers/papers.html#ffff"&gt;</a:t>
            </a:r>
            <a:endParaRPr sz="2400"/>
          </a:p>
          <a:p>
            <a:pPr marL="0" indent="0">
              <a:buNone/>
            </a:pPr>
            <a:r>
              <a:rPr sz="2400"/>
              <a:t>N-Body Computation and Dense Linear System Solvers</a:t>
            </a:r>
            <a:endParaRPr sz="2400"/>
          </a:p>
          <a:p>
            <a:pPr marL="0" indent="0">
              <a:buNone/>
            </a:pPr>
          </a:p>
          <a:p>
            <a:endParaRPr lang="en-US"/>
          </a:p>
        </p:txBody>
      </p:sp>
      <p:sp>
        <p:nvSpPr>
          <p:cNvPr id="4" name="object 4"/>
          <p:cNvSpPr/>
          <p:nvPr/>
        </p:nvSpPr>
        <p:spPr>
          <a:xfrm>
            <a:off x="1820241" y="3674899"/>
            <a:ext cx="568325" cy="488315"/>
          </a:xfrm>
          <a:custGeom>
            <a:avLst/>
            <a:gdLst/>
            <a:ahLst/>
            <a:cxnLst/>
            <a:rect l="l" t="t" r="r" b="b"/>
            <a:pathLst>
              <a:path w="568325" h="488314">
                <a:moveTo>
                  <a:pt x="304080" y="0"/>
                </a:moveTo>
                <a:lnTo>
                  <a:pt x="219041" y="6376"/>
                </a:lnTo>
                <a:lnTo>
                  <a:pt x="135289" y="32095"/>
                </a:lnTo>
                <a:lnTo>
                  <a:pt x="70869" y="77051"/>
                </a:lnTo>
                <a:lnTo>
                  <a:pt x="25771" y="134919"/>
                </a:lnTo>
                <a:lnTo>
                  <a:pt x="0" y="205594"/>
                </a:lnTo>
                <a:lnTo>
                  <a:pt x="0" y="276215"/>
                </a:lnTo>
                <a:lnTo>
                  <a:pt x="25771" y="346890"/>
                </a:lnTo>
                <a:lnTo>
                  <a:pt x="70869" y="411135"/>
                </a:lnTo>
                <a:lnTo>
                  <a:pt x="135289" y="456144"/>
                </a:lnTo>
                <a:lnTo>
                  <a:pt x="219041" y="481809"/>
                </a:lnTo>
                <a:lnTo>
                  <a:pt x="304080" y="488239"/>
                </a:lnTo>
                <a:lnTo>
                  <a:pt x="387833" y="469003"/>
                </a:lnTo>
                <a:lnTo>
                  <a:pt x="458697" y="430424"/>
                </a:lnTo>
                <a:lnTo>
                  <a:pt x="516672" y="379039"/>
                </a:lnTo>
                <a:lnTo>
                  <a:pt x="555327" y="314794"/>
                </a:lnTo>
                <a:lnTo>
                  <a:pt x="568193" y="244119"/>
                </a:lnTo>
                <a:lnTo>
                  <a:pt x="555327" y="167015"/>
                </a:lnTo>
                <a:lnTo>
                  <a:pt x="516672" y="102770"/>
                </a:lnTo>
                <a:lnTo>
                  <a:pt x="458697" y="51385"/>
                </a:lnTo>
                <a:lnTo>
                  <a:pt x="387833" y="12806"/>
                </a:lnTo>
                <a:lnTo>
                  <a:pt x="304080" y="0"/>
                </a:lnTo>
                <a:close/>
              </a:path>
            </a:pathLst>
          </a:custGeom>
          <a:solidFill>
            <a:srgbClr val="EE421F"/>
          </a:solidFill>
        </p:spPr>
        <p:txBody>
          <a:bodyPr wrap="square" lIns="0" tIns="0" rIns="0" bIns="0" rtlCol="0"/>
          <a:lstStyle/>
          <a:p/>
        </p:txBody>
      </p:sp>
      <p:sp>
        <p:nvSpPr>
          <p:cNvPr id="5" name="object 5"/>
          <p:cNvSpPr/>
          <p:nvPr/>
        </p:nvSpPr>
        <p:spPr>
          <a:xfrm>
            <a:off x="1820241" y="3674899"/>
            <a:ext cx="568325" cy="488315"/>
          </a:xfrm>
          <a:custGeom>
            <a:avLst/>
            <a:gdLst/>
            <a:ahLst/>
            <a:cxnLst/>
            <a:rect l="l" t="t" r="r" b="b"/>
            <a:pathLst>
              <a:path w="568325" h="488314">
                <a:moveTo>
                  <a:pt x="568193" y="244119"/>
                </a:moveTo>
                <a:lnTo>
                  <a:pt x="555326" y="314794"/>
                </a:lnTo>
                <a:lnTo>
                  <a:pt x="516672" y="379039"/>
                </a:lnTo>
                <a:lnTo>
                  <a:pt x="458697" y="430424"/>
                </a:lnTo>
                <a:lnTo>
                  <a:pt x="387833" y="469003"/>
                </a:lnTo>
                <a:lnTo>
                  <a:pt x="304080" y="488239"/>
                </a:lnTo>
                <a:lnTo>
                  <a:pt x="219041" y="481809"/>
                </a:lnTo>
                <a:lnTo>
                  <a:pt x="135289" y="456144"/>
                </a:lnTo>
                <a:lnTo>
                  <a:pt x="70869" y="411135"/>
                </a:lnTo>
                <a:lnTo>
                  <a:pt x="25771" y="346890"/>
                </a:lnTo>
                <a:lnTo>
                  <a:pt x="0" y="276215"/>
                </a:lnTo>
                <a:lnTo>
                  <a:pt x="0" y="205594"/>
                </a:lnTo>
                <a:lnTo>
                  <a:pt x="25771" y="134919"/>
                </a:lnTo>
                <a:lnTo>
                  <a:pt x="70869" y="77051"/>
                </a:lnTo>
                <a:lnTo>
                  <a:pt x="135289" y="32095"/>
                </a:lnTo>
                <a:lnTo>
                  <a:pt x="219041" y="6376"/>
                </a:lnTo>
                <a:lnTo>
                  <a:pt x="304080" y="0"/>
                </a:lnTo>
                <a:lnTo>
                  <a:pt x="387833" y="12806"/>
                </a:lnTo>
                <a:lnTo>
                  <a:pt x="458697" y="51385"/>
                </a:lnTo>
                <a:lnTo>
                  <a:pt x="516672" y="102770"/>
                </a:lnTo>
                <a:lnTo>
                  <a:pt x="555326" y="167015"/>
                </a:lnTo>
                <a:lnTo>
                  <a:pt x="568193" y="244119"/>
                </a:lnTo>
                <a:close/>
              </a:path>
            </a:pathLst>
          </a:custGeom>
          <a:ln w="7503">
            <a:solidFill>
              <a:srgbClr val="000000"/>
            </a:solidFill>
          </a:ln>
        </p:spPr>
        <p:txBody>
          <a:bodyPr wrap="square" lIns="0" tIns="0" rIns="0" bIns="0" rtlCol="0"/>
          <a:lstStyle/>
          <a:p/>
        </p:txBody>
      </p:sp>
      <p:sp>
        <p:nvSpPr>
          <p:cNvPr id="6" name="object 6"/>
          <p:cNvSpPr/>
          <p:nvPr/>
        </p:nvSpPr>
        <p:spPr>
          <a:xfrm>
            <a:off x="2388435" y="2380946"/>
            <a:ext cx="568325" cy="483234"/>
          </a:xfrm>
          <a:custGeom>
            <a:avLst/>
            <a:gdLst/>
            <a:ahLst/>
            <a:cxnLst/>
            <a:rect l="l" t="t" r="r" b="b"/>
            <a:pathLst>
              <a:path w="568325" h="483235">
                <a:moveTo>
                  <a:pt x="304086" y="0"/>
                </a:moveTo>
                <a:lnTo>
                  <a:pt x="219057" y="6429"/>
                </a:lnTo>
                <a:lnTo>
                  <a:pt x="141749" y="32095"/>
                </a:lnTo>
                <a:lnTo>
                  <a:pt x="70874" y="77104"/>
                </a:lnTo>
                <a:lnTo>
                  <a:pt x="25787" y="141349"/>
                </a:lnTo>
                <a:lnTo>
                  <a:pt x="0" y="206880"/>
                </a:lnTo>
                <a:lnTo>
                  <a:pt x="0" y="277555"/>
                </a:lnTo>
                <a:lnTo>
                  <a:pt x="25787" y="348229"/>
                </a:lnTo>
                <a:lnTo>
                  <a:pt x="70874" y="406044"/>
                </a:lnTo>
                <a:lnTo>
                  <a:pt x="141749" y="451000"/>
                </a:lnTo>
                <a:lnTo>
                  <a:pt x="219057" y="483149"/>
                </a:lnTo>
                <a:lnTo>
                  <a:pt x="304086" y="483149"/>
                </a:lnTo>
                <a:lnTo>
                  <a:pt x="387827" y="470289"/>
                </a:lnTo>
                <a:lnTo>
                  <a:pt x="458702" y="431710"/>
                </a:lnTo>
                <a:lnTo>
                  <a:pt x="516710" y="380325"/>
                </a:lnTo>
                <a:lnTo>
                  <a:pt x="555364" y="316080"/>
                </a:lnTo>
                <a:lnTo>
                  <a:pt x="568231" y="245405"/>
                </a:lnTo>
                <a:lnTo>
                  <a:pt x="555364" y="173445"/>
                </a:lnTo>
                <a:lnTo>
                  <a:pt x="516710" y="109200"/>
                </a:lnTo>
                <a:lnTo>
                  <a:pt x="458702" y="57815"/>
                </a:lnTo>
                <a:lnTo>
                  <a:pt x="387827" y="19235"/>
                </a:lnTo>
                <a:lnTo>
                  <a:pt x="304086" y="0"/>
                </a:lnTo>
                <a:close/>
              </a:path>
            </a:pathLst>
          </a:custGeom>
          <a:solidFill>
            <a:srgbClr val="EE421F"/>
          </a:solidFill>
        </p:spPr>
        <p:txBody>
          <a:bodyPr wrap="square" lIns="0" tIns="0" rIns="0" bIns="0" rtlCol="0"/>
          <a:lstStyle/>
          <a:p/>
        </p:txBody>
      </p:sp>
      <p:sp>
        <p:nvSpPr>
          <p:cNvPr id="7" name="object 7"/>
          <p:cNvSpPr/>
          <p:nvPr/>
        </p:nvSpPr>
        <p:spPr>
          <a:xfrm>
            <a:off x="2388435" y="2380946"/>
            <a:ext cx="568325" cy="483234"/>
          </a:xfrm>
          <a:custGeom>
            <a:avLst/>
            <a:gdLst/>
            <a:ahLst/>
            <a:cxnLst/>
            <a:rect l="l" t="t" r="r" b="b"/>
            <a:pathLst>
              <a:path w="568325" h="483235">
                <a:moveTo>
                  <a:pt x="568231" y="245405"/>
                </a:moveTo>
                <a:lnTo>
                  <a:pt x="555364" y="316080"/>
                </a:lnTo>
                <a:lnTo>
                  <a:pt x="516710" y="380325"/>
                </a:lnTo>
                <a:lnTo>
                  <a:pt x="458702" y="431710"/>
                </a:lnTo>
                <a:lnTo>
                  <a:pt x="387827" y="470289"/>
                </a:lnTo>
                <a:lnTo>
                  <a:pt x="304086" y="483149"/>
                </a:lnTo>
                <a:lnTo>
                  <a:pt x="219057" y="483149"/>
                </a:lnTo>
                <a:lnTo>
                  <a:pt x="141749" y="451000"/>
                </a:lnTo>
                <a:lnTo>
                  <a:pt x="70874" y="406044"/>
                </a:lnTo>
                <a:lnTo>
                  <a:pt x="25787" y="348229"/>
                </a:lnTo>
                <a:lnTo>
                  <a:pt x="0" y="277555"/>
                </a:lnTo>
                <a:lnTo>
                  <a:pt x="0" y="206880"/>
                </a:lnTo>
                <a:lnTo>
                  <a:pt x="25787" y="141349"/>
                </a:lnTo>
                <a:lnTo>
                  <a:pt x="70874" y="77104"/>
                </a:lnTo>
                <a:lnTo>
                  <a:pt x="141749" y="32095"/>
                </a:lnTo>
                <a:lnTo>
                  <a:pt x="219057" y="6429"/>
                </a:lnTo>
                <a:lnTo>
                  <a:pt x="304086" y="0"/>
                </a:lnTo>
                <a:lnTo>
                  <a:pt x="387827" y="19235"/>
                </a:lnTo>
                <a:lnTo>
                  <a:pt x="458702" y="57815"/>
                </a:lnTo>
                <a:lnTo>
                  <a:pt x="516710" y="109200"/>
                </a:lnTo>
                <a:lnTo>
                  <a:pt x="555364" y="173445"/>
                </a:lnTo>
                <a:lnTo>
                  <a:pt x="568231" y="245405"/>
                </a:lnTo>
                <a:close/>
              </a:path>
            </a:pathLst>
          </a:custGeom>
          <a:ln w="7503">
            <a:solidFill>
              <a:srgbClr val="000000"/>
            </a:solidFill>
          </a:ln>
        </p:spPr>
        <p:txBody>
          <a:bodyPr wrap="square" lIns="0" tIns="0" rIns="0" bIns="0" rtlCol="0"/>
          <a:lstStyle/>
          <a:p/>
        </p:txBody>
      </p:sp>
      <p:sp>
        <p:nvSpPr>
          <p:cNvPr id="8" name="object 8"/>
          <p:cNvSpPr/>
          <p:nvPr/>
        </p:nvSpPr>
        <p:spPr>
          <a:xfrm>
            <a:off x="2769830" y="4325064"/>
            <a:ext cx="574675" cy="481965"/>
          </a:xfrm>
          <a:custGeom>
            <a:avLst/>
            <a:gdLst/>
            <a:ahLst/>
            <a:cxnLst/>
            <a:rect l="l" t="t" r="r" b="b"/>
            <a:pathLst>
              <a:path w="574675" h="481964">
                <a:moveTo>
                  <a:pt x="302799" y="0"/>
                </a:moveTo>
                <a:lnTo>
                  <a:pt x="219057" y="6424"/>
                </a:lnTo>
                <a:lnTo>
                  <a:pt x="141749" y="32122"/>
                </a:lnTo>
                <a:lnTo>
                  <a:pt x="70874" y="77093"/>
                </a:lnTo>
                <a:lnTo>
                  <a:pt x="25787" y="134919"/>
                </a:lnTo>
                <a:lnTo>
                  <a:pt x="0" y="205589"/>
                </a:lnTo>
                <a:lnTo>
                  <a:pt x="0" y="276263"/>
                </a:lnTo>
                <a:lnTo>
                  <a:pt x="25787" y="346933"/>
                </a:lnTo>
                <a:lnTo>
                  <a:pt x="70874" y="404758"/>
                </a:lnTo>
                <a:lnTo>
                  <a:pt x="141749" y="449730"/>
                </a:lnTo>
                <a:lnTo>
                  <a:pt x="219057" y="475428"/>
                </a:lnTo>
                <a:lnTo>
                  <a:pt x="302799" y="481852"/>
                </a:lnTo>
                <a:lnTo>
                  <a:pt x="386541" y="462579"/>
                </a:lnTo>
                <a:lnTo>
                  <a:pt x="463849" y="430456"/>
                </a:lnTo>
                <a:lnTo>
                  <a:pt x="523143" y="372636"/>
                </a:lnTo>
                <a:lnTo>
                  <a:pt x="561797" y="308386"/>
                </a:lnTo>
                <a:lnTo>
                  <a:pt x="574664" y="237716"/>
                </a:lnTo>
                <a:lnTo>
                  <a:pt x="561797" y="167042"/>
                </a:lnTo>
                <a:lnTo>
                  <a:pt x="523143" y="102791"/>
                </a:lnTo>
                <a:lnTo>
                  <a:pt x="463849" y="51395"/>
                </a:lnTo>
                <a:lnTo>
                  <a:pt x="386541" y="12848"/>
                </a:lnTo>
                <a:lnTo>
                  <a:pt x="302799" y="0"/>
                </a:lnTo>
                <a:close/>
              </a:path>
            </a:pathLst>
          </a:custGeom>
          <a:solidFill>
            <a:srgbClr val="EE421F"/>
          </a:solidFill>
        </p:spPr>
        <p:txBody>
          <a:bodyPr wrap="square" lIns="0" tIns="0" rIns="0" bIns="0" rtlCol="0"/>
          <a:lstStyle/>
          <a:p/>
        </p:txBody>
      </p:sp>
      <p:sp>
        <p:nvSpPr>
          <p:cNvPr id="9" name="object 9"/>
          <p:cNvSpPr/>
          <p:nvPr/>
        </p:nvSpPr>
        <p:spPr>
          <a:xfrm>
            <a:off x="2769830" y="4325064"/>
            <a:ext cx="574675" cy="481965"/>
          </a:xfrm>
          <a:custGeom>
            <a:avLst/>
            <a:gdLst/>
            <a:ahLst/>
            <a:cxnLst/>
            <a:rect l="l" t="t" r="r" b="b"/>
            <a:pathLst>
              <a:path w="574675" h="481964">
                <a:moveTo>
                  <a:pt x="574664" y="237716"/>
                </a:moveTo>
                <a:lnTo>
                  <a:pt x="561797" y="308386"/>
                </a:lnTo>
                <a:lnTo>
                  <a:pt x="523143" y="372636"/>
                </a:lnTo>
                <a:lnTo>
                  <a:pt x="463849" y="430456"/>
                </a:lnTo>
                <a:lnTo>
                  <a:pt x="386541" y="462579"/>
                </a:lnTo>
                <a:lnTo>
                  <a:pt x="302799" y="481852"/>
                </a:lnTo>
                <a:lnTo>
                  <a:pt x="219057" y="475428"/>
                </a:lnTo>
                <a:lnTo>
                  <a:pt x="141749" y="449730"/>
                </a:lnTo>
                <a:lnTo>
                  <a:pt x="70874" y="404758"/>
                </a:lnTo>
                <a:lnTo>
                  <a:pt x="25787" y="346933"/>
                </a:lnTo>
                <a:lnTo>
                  <a:pt x="0" y="276263"/>
                </a:lnTo>
                <a:lnTo>
                  <a:pt x="0" y="205589"/>
                </a:lnTo>
                <a:lnTo>
                  <a:pt x="25787" y="134919"/>
                </a:lnTo>
                <a:lnTo>
                  <a:pt x="70874" y="77093"/>
                </a:lnTo>
                <a:lnTo>
                  <a:pt x="141749" y="32122"/>
                </a:lnTo>
                <a:lnTo>
                  <a:pt x="219057" y="6424"/>
                </a:lnTo>
                <a:lnTo>
                  <a:pt x="302799" y="0"/>
                </a:lnTo>
                <a:lnTo>
                  <a:pt x="386541" y="12848"/>
                </a:lnTo>
                <a:lnTo>
                  <a:pt x="463849" y="51395"/>
                </a:lnTo>
                <a:lnTo>
                  <a:pt x="523143" y="102791"/>
                </a:lnTo>
                <a:lnTo>
                  <a:pt x="561797" y="167042"/>
                </a:lnTo>
                <a:lnTo>
                  <a:pt x="574664" y="237716"/>
                </a:lnTo>
                <a:close/>
              </a:path>
            </a:pathLst>
          </a:custGeom>
          <a:ln w="7503">
            <a:solidFill>
              <a:srgbClr val="000000"/>
            </a:solidFill>
          </a:ln>
        </p:spPr>
        <p:txBody>
          <a:bodyPr wrap="square" lIns="0" tIns="0" rIns="0" bIns="0" rtlCol="0"/>
          <a:lstStyle/>
          <a:p/>
        </p:txBody>
      </p:sp>
      <p:sp>
        <p:nvSpPr>
          <p:cNvPr id="10" name="object 10"/>
          <p:cNvSpPr/>
          <p:nvPr/>
        </p:nvSpPr>
        <p:spPr>
          <a:xfrm>
            <a:off x="4105996" y="2709886"/>
            <a:ext cx="568325" cy="475615"/>
          </a:xfrm>
          <a:custGeom>
            <a:avLst/>
            <a:gdLst/>
            <a:ahLst/>
            <a:cxnLst/>
            <a:rect l="l" t="t" r="r" b="b"/>
            <a:pathLst>
              <a:path w="568325" h="475614">
                <a:moveTo>
                  <a:pt x="302799" y="0"/>
                </a:moveTo>
                <a:lnTo>
                  <a:pt x="219004" y="0"/>
                </a:lnTo>
                <a:lnTo>
                  <a:pt x="141695" y="25665"/>
                </a:lnTo>
                <a:lnTo>
                  <a:pt x="77308" y="70674"/>
                </a:lnTo>
                <a:lnTo>
                  <a:pt x="25733" y="134919"/>
                </a:lnTo>
                <a:lnTo>
                  <a:pt x="0" y="199164"/>
                </a:lnTo>
                <a:lnTo>
                  <a:pt x="0" y="276269"/>
                </a:lnTo>
                <a:lnTo>
                  <a:pt x="25733" y="340514"/>
                </a:lnTo>
                <a:lnTo>
                  <a:pt x="77308" y="404758"/>
                </a:lnTo>
                <a:lnTo>
                  <a:pt x="141695" y="443284"/>
                </a:lnTo>
                <a:lnTo>
                  <a:pt x="219004" y="475433"/>
                </a:lnTo>
                <a:lnTo>
                  <a:pt x="302799" y="475433"/>
                </a:lnTo>
                <a:lnTo>
                  <a:pt x="387827" y="462573"/>
                </a:lnTo>
                <a:lnTo>
                  <a:pt x="458702" y="424048"/>
                </a:lnTo>
                <a:lnTo>
                  <a:pt x="516656" y="372609"/>
                </a:lnTo>
                <a:lnTo>
                  <a:pt x="555310" y="308364"/>
                </a:lnTo>
                <a:lnTo>
                  <a:pt x="568177" y="237690"/>
                </a:lnTo>
                <a:lnTo>
                  <a:pt x="555310" y="167015"/>
                </a:lnTo>
                <a:lnTo>
                  <a:pt x="516656" y="102770"/>
                </a:lnTo>
                <a:lnTo>
                  <a:pt x="458702" y="51385"/>
                </a:lnTo>
                <a:lnTo>
                  <a:pt x="387827" y="12859"/>
                </a:lnTo>
                <a:lnTo>
                  <a:pt x="302799" y="0"/>
                </a:lnTo>
                <a:close/>
              </a:path>
            </a:pathLst>
          </a:custGeom>
          <a:solidFill>
            <a:srgbClr val="EE421F"/>
          </a:solidFill>
        </p:spPr>
        <p:txBody>
          <a:bodyPr wrap="square" lIns="0" tIns="0" rIns="0" bIns="0" rtlCol="0"/>
          <a:lstStyle/>
          <a:p/>
        </p:txBody>
      </p:sp>
      <p:sp>
        <p:nvSpPr>
          <p:cNvPr id="11" name="object 11"/>
          <p:cNvSpPr/>
          <p:nvPr/>
        </p:nvSpPr>
        <p:spPr>
          <a:xfrm>
            <a:off x="4105996" y="2709886"/>
            <a:ext cx="568325" cy="475615"/>
          </a:xfrm>
          <a:custGeom>
            <a:avLst/>
            <a:gdLst/>
            <a:ahLst/>
            <a:cxnLst/>
            <a:rect l="l" t="t" r="r" b="b"/>
            <a:pathLst>
              <a:path w="568325" h="475614">
                <a:moveTo>
                  <a:pt x="568177" y="237690"/>
                </a:moveTo>
                <a:lnTo>
                  <a:pt x="555310" y="308364"/>
                </a:lnTo>
                <a:lnTo>
                  <a:pt x="516656" y="372609"/>
                </a:lnTo>
                <a:lnTo>
                  <a:pt x="458702" y="424048"/>
                </a:lnTo>
                <a:lnTo>
                  <a:pt x="387827" y="462573"/>
                </a:lnTo>
                <a:lnTo>
                  <a:pt x="302799" y="475433"/>
                </a:lnTo>
                <a:lnTo>
                  <a:pt x="219004" y="475433"/>
                </a:lnTo>
                <a:lnTo>
                  <a:pt x="141695" y="443284"/>
                </a:lnTo>
                <a:lnTo>
                  <a:pt x="77308" y="404758"/>
                </a:lnTo>
                <a:lnTo>
                  <a:pt x="25733" y="340514"/>
                </a:lnTo>
                <a:lnTo>
                  <a:pt x="0" y="276269"/>
                </a:lnTo>
                <a:lnTo>
                  <a:pt x="0" y="199164"/>
                </a:lnTo>
                <a:lnTo>
                  <a:pt x="25733" y="134919"/>
                </a:lnTo>
                <a:lnTo>
                  <a:pt x="77308" y="70674"/>
                </a:lnTo>
                <a:lnTo>
                  <a:pt x="141695" y="25665"/>
                </a:lnTo>
                <a:lnTo>
                  <a:pt x="219004" y="0"/>
                </a:lnTo>
                <a:lnTo>
                  <a:pt x="302799" y="0"/>
                </a:lnTo>
                <a:lnTo>
                  <a:pt x="387827" y="12859"/>
                </a:lnTo>
                <a:lnTo>
                  <a:pt x="458702" y="51385"/>
                </a:lnTo>
                <a:lnTo>
                  <a:pt x="516656" y="102770"/>
                </a:lnTo>
                <a:lnTo>
                  <a:pt x="555310" y="167015"/>
                </a:lnTo>
                <a:lnTo>
                  <a:pt x="568177" y="237690"/>
                </a:lnTo>
                <a:close/>
              </a:path>
            </a:pathLst>
          </a:custGeom>
          <a:ln w="7503">
            <a:solidFill>
              <a:srgbClr val="000000"/>
            </a:solidFill>
          </a:ln>
        </p:spPr>
        <p:txBody>
          <a:bodyPr wrap="square" lIns="0" tIns="0" rIns="0" bIns="0" rtlCol="0"/>
          <a:lstStyle/>
          <a:p/>
        </p:txBody>
      </p:sp>
      <p:sp>
        <p:nvSpPr>
          <p:cNvPr id="12" name="object 12"/>
          <p:cNvSpPr/>
          <p:nvPr/>
        </p:nvSpPr>
        <p:spPr>
          <a:xfrm>
            <a:off x="4577566" y="3777669"/>
            <a:ext cx="568325" cy="489584"/>
          </a:xfrm>
          <a:custGeom>
            <a:avLst/>
            <a:gdLst/>
            <a:ahLst/>
            <a:cxnLst/>
            <a:rect l="l" t="t" r="r" b="b"/>
            <a:pathLst>
              <a:path w="568325" h="489585">
                <a:moveTo>
                  <a:pt x="302799" y="0"/>
                </a:moveTo>
                <a:lnTo>
                  <a:pt x="219057" y="6429"/>
                </a:lnTo>
                <a:lnTo>
                  <a:pt x="141749" y="32149"/>
                </a:lnTo>
                <a:lnTo>
                  <a:pt x="70874" y="77104"/>
                </a:lnTo>
                <a:lnTo>
                  <a:pt x="25787" y="141349"/>
                </a:lnTo>
                <a:lnTo>
                  <a:pt x="0" y="212024"/>
                </a:lnTo>
                <a:lnTo>
                  <a:pt x="0" y="282698"/>
                </a:lnTo>
                <a:lnTo>
                  <a:pt x="25787" y="353373"/>
                </a:lnTo>
                <a:lnTo>
                  <a:pt x="70874" y="411188"/>
                </a:lnTo>
                <a:lnTo>
                  <a:pt x="141749" y="456144"/>
                </a:lnTo>
                <a:lnTo>
                  <a:pt x="219057" y="483149"/>
                </a:lnTo>
                <a:lnTo>
                  <a:pt x="302799" y="489579"/>
                </a:lnTo>
                <a:lnTo>
                  <a:pt x="386541" y="476719"/>
                </a:lnTo>
                <a:lnTo>
                  <a:pt x="463849" y="436908"/>
                </a:lnTo>
                <a:lnTo>
                  <a:pt x="523090" y="385469"/>
                </a:lnTo>
                <a:lnTo>
                  <a:pt x="555310" y="321224"/>
                </a:lnTo>
                <a:lnTo>
                  <a:pt x="568231" y="244119"/>
                </a:lnTo>
                <a:lnTo>
                  <a:pt x="555310" y="173445"/>
                </a:lnTo>
                <a:lnTo>
                  <a:pt x="523090" y="109200"/>
                </a:lnTo>
                <a:lnTo>
                  <a:pt x="463849" y="57815"/>
                </a:lnTo>
                <a:lnTo>
                  <a:pt x="386541" y="19289"/>
                </a:lnTo>
                <a:lnTo>
                  <a:pt x="302799" y="0"/>
                </a:lnTo>
                <a:close/>
              </a:path>
            </a:pathLst>
          </a:custGeom>
          <a:solidFill>
            <a:srgbClr val="EE421F"/>
          </a:solidFill>
        </p:spPr>
        <p:txBody>
          <a:bodyPr wrap="square" lIns="0" tIns="0" rIns="0" bIns="0" rtlCol="0"/>
          <a:lstStyle/>
          <a:p/>
        </p:txBody>
      </p:sp>
      <p:sp>
        <p:nvSpPr>
          <p:cNvPr id="13" name="object 13"/>
          <p:cNvSpPr/>
          <p:nvPr/>
        </p:nvSpPr>
        <p:spPr>
          <a:xfrm>
            <a:off x="4577565" y="3777670"/>
            <a:ext cx="568325" cy="489584"/>
          </a:xfrm>
          <a:custGeom>
            <a:avLst/>
            <a:gdLst/>
            <a:ahLst/>
            <a:cxnLst/>
            <a:rect l="l" t="t" r="r" b="b"/>
            <a:pathLst>
              <a:path w="568325" h="489585">
                <a:moveTo>
                  <a:pt x="568231" y="244119"/>
                </a:moveTo>
                <a:lnTo>
                  <a:pt x="555310" y="321224"/>
                </a:lnTo>
                <a:lnTo>
                  <a:pt x="523090" y="385469"/>
                </a:lnTo>
                <a:lnTo>
                  <a:pt x="463849" y="436908"/>
                </a:lnTo>
                <a:lnTo>
                  <a:pt x="386541" y="476719"/>
                </a:lnTo>
                <a:lnTo>
                  <a:pt x="302799" y="489579"/>
                </a:lnTo>
                <a:lnTo>
                  <a:pt x="219057" y="483149"/>
                </a:lnTo>
                <a:lnTo>
                  <a:pt x="141749" y="456144"/>
                </a:lnTo>
                <a:lnTo>
                  <a:pt x="70874" y="411188"/>
                </a:lnTo>
                <a:lnTo>
                  <a:pt x="25787" y="353373"/>
                </a:lnTo>
                <a:lnTo>
                  <a:pt x="0" y="282698"/>
                </a:lnTo>
                <a:lnTo>
                  <a:pt x="0" y="212024"/>
                </a:lnTo>
                <a:lnTo>
                  <a:pt x="25787" y="141349"/>
                </a:lnTo>
                <a:lnTo>
                  <a:pt x="70874" y="77104"/>
                </a:lnTo>
                <a:lnTo>
                  <a:pt x="141749" y="32149"/>
                </a:lnTo>
                <a:lnTo>
                  <a:pt x="219057" y="6429"/>
                </a:lnTo>
                <a:lnTo>
                  <a:pt x="302799" y="0"/>
                </a:lnTo>
                <a:lnTo>
                  <a:pt x="386541" y="19289"/>
                </a:lnTo>
                <a:lnTo>
                  <a:pt x="463849" y="57815"/>
                </a:lnTo>
                <a:lnTo>
                  <a:pt x="523090" y="109200"/>
                </a:lnTo>
                <a:lnTo>
                  <a:pt x="555310" y="173445"/>
                </a:lnTo>
                <a:lnTo>
                  <a:pt x="568231" y="244119"/>
                </a:lnTo>
                <a:close/>
              </a:path>
            </a:pathLst>
          </a:custGeom>
          <a:ln w="7503">
            <a:solidFill>
              <a:srgbClr val="000000"/>
            </a:solidFill>
          </a:ln>
        </p:spPr>
        <p:txBody>
          <a:bodyPr wrap="square" lIns="0" tIns="0" rIns="0" bIns="0" rtlCol="0"/>
          <a:lstStyle/>
          <a:p/>
        </p:txBody>
      </p:sp>
      <p:sp>
        <p:nvSpPr>
          <p:cNvPr id="14" name="object 14"/>
          <p:cNvSpPr/>
          <p:nvPr/>
        </p:nvSpPr>
        <p:spPr>
          <a:xfrm>
            <a:off x="2246723" y="2851236"/>
            <a:ext cx="309245" cy="688975"/>
          </a:xfrm>
          <a:custGeom>
            <a:avLst/>
            <a:gdLst/>
            <a:ahLst/>
            <a:cxnLst/>
            <a:rect l="l" t="t" r="r" b="b"/>
            <a:pathLst>
              <a:path w="309244" h="688975">
                <a:moveTo>
                  <a:pt x="309248" y="0"/>
                </a:moveTo>
                <a:lnTo>
                  <a:pt x="0" y="688743"/>
                </a:lnTo>
              </a:path>
            </a:pathLst>
          </a:custGeom>
          <a:ln w="7504">
            <a:solidFill>
              <a:srgbClr val="000000"/>
            </a:solidFill>
          </a:ln>
        </p:spPr>
        <p:txBody>
          <a:bodyPr wrap="square" lIns="0" tIns="0" rIns="0" bIns="0" rtlCol="0"/>
          <a:lstStyle/>
          <a:p/>
        </p:txBody>
      </p:sp>
      <p:sp>
        <p:nvSpPr>
          <p:cNvPr id="15" name="object 15"/>
          <p:cNvSpPr/>
          <p:nvPr/>
        </p:nvSpPr>
        <p:spPr>
          <a:xfrm>
            <a:off x="2172637" y="3504615"/>
            <a:ext cx="141706" cy="173498"/>
          </a:xfrm>
          <a:prstGeom prst="rect">
            <a:avLst/>
          </a:prstGeom>
          <a:blipFill>
            <a:blip r:embed="rId1" cstate="print"/>
            <a:stretch>
              <a:fillRect/>
            </a:stretch>
          </a:blipFill>
        </p:spPr>
        <p:txBody>
          <a:bodyPr wrap="square" lIns="0" tIns="0" rIns="0" bIns="0" rtlCol="0"/>
          <a:lstStyle/>
          <a:p/>
        </p:txBody>
      </p:sp>
      <p:sp>
        <p:nvSpPr>
          <p:cNvPr id="16" name="object 16"/>
          <p:cNvSpPr txBox="1"/>
          <p:nvPr/>
        </p:nvSpPr>
        <p:spPr>
          <a:xfrm>
            <a:off x="2385439" y="3221363"/>
            <a:ext cx="205104" cy="401320"/>
          </a:xfrm>
          <a:prstGeom prst="rect">
            <a:avLst/>
          </a:prstGeom>
        </p:spPr>
        <p:txBody>
          <a:bodyPr vert="horz" wrap="square" lIns="0" tIns="17145" rIns="0" bIns="0" rtlCol="0">
            <a:spAutoFit/>
          </a:bodyPr>
          <a:lstStyle/>
          <a:p>
            <a:pPr marL="12700">
              <a:lnSpc>
                <a:spcPct val="100000"/>
              </a:lnSpc>
              <a:spcBef>
                <a:spcPts val="135"/>
              </a:spcBef>
            </a:pPr>
            <a:r>
              <a:rPr sz="2500" spc="15" dirty="0">
                <a:latin typeface="Arial" panose="020B0604020202020204"/>
                <a:cs typeface="Arial" panose="020B0604020202020204"/>
              </a:rPr>
              <a:t>5</a:t>
            </a:r>
            <a:endParaRPr sz="2500">
              <a:latin typeface="Arial" panose="020B0604020202020204"/>
              <a:cs typeface="Arial" panose="020B0604020202020204"/>
            </a:endParaRPr>
          </a:p>
        </p:txBody>
      </p:sp>
      <p:sp>
        <p:nvSpPr>
          <p:cNvPr id="17" name="object 17"/>
          <p:cNvSpPr/>
          <p:nvPr/>
        </p:nvSpPr>
        <p:spPr>
          <a:xfrm>
            <a:off x="2969534" y="2613492"/>
            <a:ext cx="1059180" cy="160655"/>
          </a:xfrm>
          <a:custGeom>
            <a:avLst/>
            <a:gdLst/>
            <a:ahLst/>
            <a:cxnLst/>
            <a:rect l="l" t="t" r="r" b="b"/>
            <a:pathLst>
              <a:path w="1059180" h="160655">
                <a:moveTo>
                  <a:pt x="0" y="0"/>
                </a:moveTo>
                <a:lnTo>
                  <a:pt x="1059154" y="160639"/>
                </a:lnTo>
              </a:path>
            </a:pathLst>
          </a:custGeom>
          <a:ln w="7501">
            <a:solidFill>
              <a:srgbClr val="000000"/>
            </a:solidFill>
          </a:ln>
        </p:spPr>
        <p:txBody>
          <a:bodyPr wrap="square" lIns="0" tIns="0" rIns="0" bIns="0" rtlCol="0"/>
          <a:lstStyle/>
          <a:p/>
        </p:txBody>
      </p:sp>
      <p:sp>
        <p:nvSpPr>
          <p:cNvPr id="18" name="object 18"/>
          <p:cNvSpPr/>
          <p:nvPr/>
        </p:nvSpPr>
        <p:spPr>
          <a:xfrm>
            <a:off x="3999684" y="2693811"/>
            <a:ext cx="173916" cy="154209"/>
          </a:xfrm>
          <a:prstGeom prst="rect">
            <a:avLst/>
          </a:prstGeom>
          <a:blipFill>
            <a:blip r:embed="rId2" cstate="print"/>
            <a:stretch>
              <a:fillRect/>
            </a:stretch>
          </a:blipFill>
        </p:spPr>
        <p:txBody>
          <a:bodyPr wrap="square" lIns="0" tIns="0" rIns="0" bIns="0" rtlCol="0"/>
          <a:lstStyle/>
          <a:p/>
        </p:txBody>
      </p:sp>
      <p:sp>
        <p:nvSpPr>
          <p:cNvPr id="19" name="object 19"/>
          <p:cNvSpPr txBox="1"/>
          <p:nvPr/>
        </p:nvSpPr>
        <p:spPr>
          <a:xfrm>
            <a:off x="3463840" y="2654733"/>
            <a:ext cx="205104" cy="401320"/>
          </a:xfrm>
          <a:prstGeom prst="rect">
            <a:avLst/>
          </a:prstGeom>
        </p:spPr>
        <p:txBody>
          <a:bodyPr vert="horz" wrap="square" lIns="0" tIns="17145" rIns="0" bIns="0" rtlCol="0">
            <a:spAutoFit/>
          </a:bodyPr>
          <a:lstStyle/>
          <a:p>
            <a:pPr marL="12700">
              <a:lnSpc>
                <a:spcPct val="100000"/>
              </a:lnSpc>
              <a:spcBef>
                <a:spcPts val="135"/>
              </a:spcBef>
            </a:pPr>
            <a:r>
              <a:rPr sz="2500" spc="15" dirty="0">
                <a:latin typeface="Arial" panose="020B0604020202020204"/>
                <a:cs typeface="Arial" panose="020B0604020202020204"/>
              </a:rPr>
              <a:t>2</a:t>
            </a:r>
            <a:endParaRPr sz="2500">
              <a:latin typeface="Arial" panose="020B0604020202020204"/>
              <a:cs typeface="Arial" panose="020B0604020202020204"/>
            </a:endParaRPr>
          </a:p>
        </p:txBody>
      </p:sp>
      <p:sp>
        <p:nvSpPr>
          <p:cNvPr id="20" name="object 20"/>
          <p:cNvSpPr/>
          <p:nvPr/>
        </p:nvSpPr>
        <p:spPr>
          <a:xfrm>
            <a:off x="4603353" y="3114645"/>
            <a:ext cx="187325" cy="521970"/>
          </a:xfrm>
          <a:custGeom>
            <a:avLst/>
            <a:gdLst/>
            <a:ahLst/>
            <a:cxnLst/>
            <a:rect l="l" t="t" r="r" b="b"/>
            <a:pathLst>
              <a:path w="187325" h="521970">
                <a:moveTo>
                  <a:pt x="0" y="0"/>
                </a:moveTo>
                <a:lnTo>
                  <a:pt x="186783" y="521675"/>
                </a:lnTo>
              </a:path>
            </a:pathLst>
          </a:custGeom>
          <a:ln w="7505">
            <a:solidFill>
              <a:srgbClr val="000000"/>
            </a:solidFill>
          </a:ln>
        </p:spPr>
        <p:txBody>
          <a:bodyPr wrap="square" lIns="0" tIns="0" rIns="0" bIns="0" rtlCol="0"/>
          <a:lstStyle/>
          <a:p/>
        </p:txBody>
      </p:sp>
      <p:sp>
        <p:nvSpPr>
          <p:cNvPr id="21" name="object 21"/>
          <p:cNvSpPr/>
          <p:nvPr/>
        </p:nvSpPr>
        <p:spPr>
          <a:xfrm>
            <a:off x="4716045" y="3601010"/>
            <a:ext cx="148182" cy="173445"/>
          </a:xfrm>
          <a:prstGeom prst="rect">
            <a:avLst/>
          </a:prstGeom>
          <a:blipFill>
            <a:blip r:embed="rId3" cstate="print"/>
            <a:stretch>
              <a:fillRect/>
            </a:stretch>
          </a:blipFill>
        </p:spPr>
        <p:txBody>
          <a:bodyPr wrap="square" lIns="0" tIns="0" rIns="0" bIns="0" rtlCol="0"/>
          <a:lstStyle/>
          <a:p/>
        </p:txBody>
      </p:sp>
      <p:sp>
        <p:nvSpPr>
          <p:cNvPr id="22" name="object 22"/>
          <p:cNvSpPr txBox="1"/>
          <p:nvPr/>
        </p:nvSpPr>
        <p:spPr>
          <a:xfrm>
            <a:off x="4800007" y="3208557"/>
            <a:ext cx="205104" cy="401320"/>
          </a:xfrm>
          <a:prstGeom prst="rect">
            <a:avLst/>
          </a:prstGeom>
        </p:spPr>
        <p:txBody>
          <a:bodyPr vert="horz" wrap="square" lIns="0" tIns="17145" rIns="0" bIns="0" rtlCol="0">
            <a:spAutoFit/>
          </a:bodyPr>
          <a:lstStyle/>
          <a:p>
            <a:pPr marL="12700">
              <a:lnSpc>
                <a:spcPct val="100000"/>
              </a:lnSpc>
              <a:spcBef>
                <a:spcPts val="135"/>
              </a:spcBef>
            </a:pPr>
            <a:r>
              <a:rPr sz="2500" spc="15" dirty="0">
                <a:latin typeface="Arial" panose="020B0604020202020204"/>
                <a:cs typeface="Arial" panose="020B0604020202020204"/>
              </a:rPr>
              <a:t>1</a:t>
            </a:r>
            <a:endParaRPr sz="2500">
              <a:latin typeface="Arial" panose="020B0604020202020204"/>
              <a:cs typeface="Arial" panose="020B0604020202020204"/>
            </a:endParaRPr>
          </a:p>
        </p:txBody>
      </p:sp>
      <p:sp>
        <p:nvSpPr>
          <p:cNvPr id="23" name="object 23"/>
          <p:cNvSpPr/>
          <p:nvPr/>
        </p:nvSpPr>
        <p:spPr>
          <a:xfrm>
            <a:off x="3286540" y="3230275"/>
            <a:ext cx="826135" cy="991235"/>
          </a:xfrm>
          <a:custGeom>
            <a:avLst/>
            <a:gdLst/>
            <a:ahLst/>
            <a:cxnLst/>
            <a:rect l="l" t="t" r="r" b="b"/>
            <a:pathLst>
              <a:path w="826135" h="991235">
                <a:moveTo>
                  <a:pt x="0" y="990732"/>
                </a:moveTo>
                <a:lnTo>
                  <a:pt x="825889" y="0"/>
                </a:lnTo>
              </a:path>
            </a:pathLst>
          </a:custGeom>
          <a:ln w="7503">
            <a:solidFill>
              <a:srgbClr val="000000"/>
            </a:solidFill>
          </a:ln>
        </p:spPr>
        <p:txBody>
          <a:bodyPr wrap="square" lIns="0" tIns="0" rIns="0" bIns="0" rtlCol="0"/>
          <a:lstStyle/>
          <a:p/>
        </p:txBody>
      </p:sp>
      <p:sp>
        <p:nvSpPr>
          <p:cNvPr id="24" name="object 24"/>
          <p:cNvSpPr/>
          <p:nvPr/>
        </p:nvSpPr>
        <p:spPr>
          <a:xfrm>
            <a:off x="3178941" y="4166354"/>
            <a:ext cx="162336" cy="174768"/>
          </a:xfrm>
          <a:prstGeom prst="rect">
            <a:avLst/>
          </a:prstGeom>
          <a:blipFill>
            <a:blip r:embed="rId4" cstate="print"/>
            <a:stretch>
              <a:fillRect/>
            </a:stretch>
          </a:blipFill>
        </p:spPr>
        <p:txBody>
          <a:bodyPr wrap="square" lIns="0" tIns="0" rIns="0" bIns="0" rtlCol="0"/>
          <a:lstStyle/>
          <a:p/>
        </p:txBody>
      </p:sp>
      <p:sp>
        <p:nvSpPr>
          <p:cNvPr id="25" name="object 25"/>
          <p:cNvSpPr/>
          <p:nvPr/>
        </p:nvSpPr>
        <p:spPr>
          <a:xfrm>
            <a:off x="4051205" y="3111430"/>
            <a:ext cx="161049" cy="167015"/>
          </a:xfrm>
          <a:prstGeom prst="rect">
            <a:avLst/>
          </a:prstGeom>
          <a:blipFill>
            <a:blip r:embed="rId5" cstate="print"/>
            <a:stretch>
              <a:fillRect/>
            </a:stretch>
          </a:blipFill>
        </p:spPr>
        <p:txBody>
          <a:bodyPr wrap="square" lIns="0" tIns="0" rIns="0" bIns="0" rtlCol="0"/>
          <a:lstStyle/>
          <a:p/>
        </p:txBody>
      </p:sp>
      <p:sp>
        <p:nvSpPr>
          <p:cNvPr id="26" name="object 26"/>
          <p:cNvSpPr txBox="1"/>
          <p:nvPr/>
        </p:nvSpPr>
        <p:spPr>
          <a:xfrm>
            <a:off x="3637827" y="3677561"/>
            <a:ext cx="205104" cy="401320"/>
          </a:xfrm>
          <a:prstGeom prst="rect">
            <a:avLst/>
          </a:prstGeom>
        </p:spPr>
        <p:txBody>
          <a:bodyPr vert="horz" wrap="square" lIns="0" tIns="17145" rIns="0" bIns="0" rtlCol="0">
            <a:spAutoFit/>
          </a:bodyPr>
          <a:lstStyle/>
          <a:p>
            <a:pPr marL="12700">
              <a:lnSpc>
                <a:spcPct val="100000"/>
              </a:lnSpc>
              <a:spcBef>
                <a:spcPts val="135"/>
              </a:spcBef>
            </a:pPr>
            <a:r>
              <a:rPr sz="2500" spc="15" dirty="0">
                <a:latin typeface="Arial" panose="020B0604020202020204"/>
                <a:cs typeface="Arial" panose="020B0604020202020204"/>
              </a:rPr>
              <a:t>2</a:t>
            </a:r>
            <a:endParaRPr sz="2500">
              <a:latin typeface="Arial" panose="020B0604020202020204"/>
              <a:cs typeface="Arial" panose="020B0604020202020204"/>
            </a:endParaRPr>
          </a:p>
        </p:txBody>
      </p:sp>
      <p:sp>
        <p:nvSpPr>
          <p:cNvPr id="27" name="object 27"/>
          <p:cNvSpPr/>
          <p:nvPr/>
        </p:nvSpPr>
        <p:spPr>
          <a:xfrm>
            <a:off x="3466890" y="4118183"/>
            <a:ext cx="974090" cy="290830"/>
          </a:xfrm>
          <a:custGeom>
            <a:avLst/>
            <a:gdLst/>
            <a:ahLst/>
            <a:cxnLst/>
            <a:rect l="l" t="t" r="r" b="b"/>
            <a:pathLst>
              <a:path w="974089" h="290829">
                <a:moveTo>
                  <a:pt x="0" y="290398"/>
                </a:moveTo>
                <a:lnTo>
                  <a:pt x="974072" y="0"/>
                </a:lnTo>
              </a:path>
            </a:pathLst>
          </a:custGeom>
          <a:ln w="7501">
            <a:solidFill>
              <a:srgbClr val="000000"/>
            </a:solidFill>
          </a:ln>
        </p:spPr>
        <p:txBody>
          <a:bodyPr wrap="square" lIns="0" tIns="0" rIns="0" bIns="0" rtlCol="0"/>
          <a:lstStyle/>
          <a:p/>
        </p:txBody>
      </p:sp>
      <p:sp>
        <p:nvSpPr>
          <p:cNvPr id="28" name="object 28"/>
          <p:cNvSpPr/>
          <p:nvPr/>
        </p:nvSpPr>
        <p:spPr>
          <a:xfrm>
            <a:off x="3315490" y="4328279"/>
            <a:ext cx="167536" cy="147763"/>
          </a:xfrm>
          <a:prstGeom prst="rect">
            <a:avLst/>
          </a:prstGeom>
          <a:blipFill>
            <a:blip r:embed="rId6" cstate="print"/>
            <a:stretch>
              <a:fillRect/>
            </a:stretch>
          </a:blipFill>
        </p:spPr>
        <p:txBody>
          <a:bodyPr wrap="square" lIns="0" tIns="0" rIns="0" bIns="0" rtlCol="0"/>
          <a:lstStyle/>
          <a:p/>
        </p:txBody>
      </p:sp>
      <p:sp>
        <p:nvSpPr>
          <p:cNvPr id="29" name="object 29"/>
          <p:cNvSpPr/>
          <p:nvPr/>
        </p:nvSpPr>
        <p:spPr>
          <a:xfrm>
            <a:off x="4412012" y="4044294"/>
            <a:ext cx="175203" cy="147779"/>
          </a:xfrm>
          <a:prstGeom prst="rect">
            <a:avLst/>
          </a:prstGeom>
          <a:blipFill>
            <a:blip r:embed="rId7" cstate="print"/>
            <a:stretch>
              <a:fillRect/>
            </a:stretch>
          </a:blipFill>
        </p:spPr>
        <p:txBody>
          <a:bodyPr wrap="square" lIns="0" tIns="0" rIns="0" bIns="0" rtlCol="0"/>
          <a:lstStyle/>
          <a:p/>
        </p:txBody>
      </p:sp>
      <p:sp>
        <p:nvSpPr>
          <p:cNvPr id="30" name="object 30"/>
          <p:cNvSpPr txBox="1"/>
          <p:nvPr/>
        </p:nvSpPr>
        <p:spPr>
          <a:xfrm>
            <a:off x="3845235" y="4212080"/>
            <a:ext cx="205104" cy="401320"/>
          </a:xfrm>
          <a:prstGeom prst="rect">
            <a:avLst/>
          </a:prstGeom>
        </p:spPr>
        <p:txBody>
          <a:bodyPr vert="horz" wrap="square" lIns="0" tIns="17145" rIns="0" bIns="0" rtlCol="0">
            <a:spAutoFit/>
          </a:bodyPr>
          <a:lstStyle/>
          <a:p>
            <a:pPr marL="12700">
              <a:lnSpc>
                <a:spcPct val="100000"/>
              </a:lnSpc>
              <a:spcBef>
                <a:spcPts val="135"/>
              </a:spcBef>
            </a:pPr>
            <a:r>
              <a:rPr sz="2500" spc="15" dirty="0">
                <a:latin typeface="Arial" panose="020B0604020202020204"/>
                <a:cs typeface="Arial" panose="020B0604020202020204"/>
              </a:rPr>
              <a:t>5</a:t>
            </a:r>
            <a:endParaRPr sz="2500">
              <a:latin typeface="Arial" panose="020B0604020202020204"/>
              <a:cs typeface="Arial" panose="020B0604020202020204"/>
            </a:endParaRPr>
          </a:p>
        </p:txBody>
      </p:sp>
      <p:sp>
        <p:nvSpPr>
          <p:cNvPr id="34" name="Slide Number Placeholder 33"/>
          <p:cNvSpPr>
            <a:spLocks noGrp="1"/>
          </p:cNvSpPr>
          <p:nvPr>
            <p:ph type="sldNum" sz="quarter" idx="12"/>
          </p:nvPr>
        </p:nvSpPr>
        <p:spPr/>
        <p:txBody>
          <a:bodyPr/>
          <a:lstStyle/>
          <a:p>
            <a:r>
              <a:rPr lang="en-US"/>
              <a:t>*</a:t>
            </a:r>
            <a:endParaRPr lang="en-US" dirty="0"/>
          </a:p>
        </p:txBody>
      </p:sp>
      <p:sp>
        <p:nvSpPr>
          <p:cNvPr id="35" name="Footer Placeholder 34"/>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dirty="0"/>
              <a:t>Benzene Molecule: C</a:t>
            </a:r>
            <a:r>
              <a:rPr baseline="-25000" dirty="0"/>
              <a:t>6</a:t>
            </a:r>
            <a:r>
              <a:rPr dirty="0"/>
              <a:t>H</a:t>
            </a:r>
            <a:r>
              <a:rPr baseline="-25000" dirty="0"/>
              <a:t>6</a:t>
            </a:r>
            <a:endParaRPr baseline="-25000"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a:t>Chemical Data</a:t>
            </a:r>
            <a:endParaRPr lang="en-MY"/>
          </a:p>
        </p:txBody>
      </p:sp>
      <p:sp>
        <p:nvSpPr>
          <p:cNvPr id="4" name="object 4"/>
          <p:cNvSpPr/>
          <p:nvPr/>
        </p:nvSpPr>
        <p:spPr>
          <a:xfrm>
            <a:off x="5401462" y="1825612"/>
            <a:ext cx="3905139" cy="3407491"/>
          </a:xfrm>
          <a:prstGeom prst="rect">
            <a:avLst/>
          </a:prstGeom>
          <a:blipFill>
            <a:blip r:embed="rId1" cstate="print"/>
            <a:stretch>
              <a:fillRect/>
            </a:stretch>
          </a:blipFill>
        </p:spPr>
        <p:txBody>
          <a:bodyPr wrap="square" lIns="0" tIns="0" rIns="0" bIns="0" rtlCol="0"/>
          <a:lstStyle/>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t>Sequences of transactions</a:t>
            </a:r>
          </a:p>
          <a:p/>
          <a:p>
            <a:endParaRPr lang="en-US"/>
          </a:p>
        </p:txBody>
      </p:sp>
      <p:sp>
        <p:nvSpPr>
          <p:cNvPr id="6" name="object 6"/>
          <p:cNvSpPr txBox="1">
            <a:spLocks noGrp="1"/>
          </p:cNvSpPr>
          <p:nvPr>
            <p:ph type="title"/>
          </p:nvPr>
        </p:nvSpPr>
        <p:spPr>
          <a:prstGeom prst="rect">
            <a:avLst/>
          </a:prstGeom>
        </p:spPr>
        <p:txBody>
          <a:bodyPr>
            <a:normAutofit/>
          </a:bodyPr>
          <a:lstStyle/>
          <a:p>
            <a:r>
              <a:rPr lang="en-MY"/>
              <a:t>Ordered Data</a:t>
            </a:r>
            <a:endParaRPr lang="en-MY"/>
          </a:p>
        </p:txBody>
      </p:sp>
      <p:sp>
        <p:nvSpPr>
          <p:cNvPr id="10" name="Slide Number Placeholder 9"/>
          <p:cNvSpPr>
            <a:spLocks noGrp="1"/>
          </p:cNvSpPr>
          <p:nvPr>
            <p:ph type="sldNum" sz="quarter" idx="12"/>
          </p:nvPr>
        </p:nvSpPr>
        <p:spPr/>
        <p:txBody>
          <a:bodyPr/>
          <a:lstStyle/>
          <a:p>
            <a:r>
              <a:rPr lang="en-US"/>
              <a:t>*</a:t>
            </a:r>
            <a:endParaRPr lang="en-US" dirty="0"/>
          </a:p>
        </p:txBody>
      </p:sp>
      <p:sp>
        <p:nvSpPr>
          <p:cNvPr id="11" name="Footer Placeholder 10"/>
          <p:cNvSpPr>
            <a:spLocks noGrp="1"/>
          </p:cNvSpPr>
          <p:nvPr>
            <p:ph type="ftr" sz="quarter" idx="11"/>
          </p:nvPr>
        </p:nvSpPr>
        <p:spPr/>
        <p:txBody>
          <a:bodyPr/>
          <a:lstStyle/>
          <a:p>
            <a:r>
              <a:rPr lang="en-US"/>
              <a:t>UECS3213 / UECS3453 Data Mining</a:t>
            </a:r>
            <a:endParaRPr lang="en-US"/>
          </a:p>
        </p:txBody>
      </p:sp>
      <p:graphicFrame>
        <p:nvGraphicFramePr>
          <p:cNvPr id="12" name="Content Placeholder 11"/>
          <p:cNvGraphicFramePr>
            <a:graphicFrameLocks noGrp="1"/>
          </p:cNvGraphicFramePr>
          <p:nvPr>
            <p:ph sz="half" idx="2"/>
          </p:nvPr>
        </p:nvGraphicFramePr>
        <p:xfrm>
          <a:off x="6261100" y="973455"/>
          <a:ext cx="4928870" cy="4817110"/>
        </p:xfrm>
        <a:graphic>
          <a:graphicData uri="http://schemas.openxmlformats.org/presentationml/2006/ole">
            <mc:AlternateContent xmlns:mc="http://schemas.openxmlformats.org/markup-compatibility/2006">
              <mc:Choice xmlns:v="urn:schemas-microsoft-com:vml" Requires="v">
                <p:oleObj spid="_x0000_s2139" name="" r:id="rId1" imgW="3762375" imgH="3667125" progId="Paint.Picture">
                  <p:embed/>
                </p:oleObj>
              </mc:Choice>
              <mc:Fallback>
                <p:oleObj name="" r:id="rId1" imgW="3762375" imgH="3667125" progId="Paint.Picture">
                  <p:embed/>
                  <p:pic>
                    <p:nvPicPr>
                      <p:cNvPr id="0" name="Picture 12"/>
                      <p:cNvPicPr/>
                      <p:nvPr/>
                    </p:nvPicPr>
                    <p:blipFill>
                      <a:blip r:embed="rId2"/>
                      <a:stretch>
                        <a:fillRect/>
                      </a:stretch>
                    </p:blipFill>
                    <p:spPr>
                      <a:xfrm>
                        <a:off x="6261100" y="973455"/>
                        <a:ext cx="4928870" cy="481711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a:normAutofit/>
          </a:bodyPr>
          <a:lstStyle/>
          <a:p>
            <a:r>
              <a:rPr lang="en-MY"/>
              <a:t>Ordered Data</a:t>
            </a:r>
            <a:endParaRPr lang="en-MY"/>
          </a:p>
        </p:txBody>
      </p:sp>
      <p:sp>
        <p:nvSpPr>
          <p:cNvPr id="5" name="Content Placeholder 4"/>
          <p:cNvSpPr>
            <a:spLocks noGrp="1"/>
          </p:cNvSpPr>
          <p:nvPr>
            <p:ph idx="1"/>
          </p:nvPr>
        </p:nvSpPr>
        <p:spPr/>
        <p:txBody>
          <a:bodyPr/>
          <a:lstStyle/>
          <a:p>
            <a:r>
              <a:t>Genomic sequence data</a:t>
            </a:r>
          </a:p>
          <a:p>
            <a:endParaRPr lang="en-US"/>
          </a:p>
        </p:txBody>
      </p:sp>
      <p:sp>
        <p:nvSpPr>
          <p:cNvPr id="4" name="object 4"/>
          <p:cNvSpPr txBox="1"/>
          <p:nvPr/>
        </p:nvSpPr>
        <p:spPr>
          <a:xfrm>
            <a:off x="6094095" y="1825625"/>
            <a:ext cx="5099050" cy="3059430"/>
          </a:xfrm>
          <a:prstGeom prst="rect">
            <a:avLst/>
          </a:prstGeom>
        </p:spPr>
        <p:txBody>
          <a:bodyPr vert="horz" wrap="square" lIns="0" tIns="12700" rIns="0" bIns="0" rtlCol="0">
            <a:spAutoFit/>
          </a:bodyPr>
          <a:lstStyle/>
          <a:p>
            <a:pPr marL="12700" marR="5080" algn="just">
              <a:lnSpc>
                <a:spcPct val="100000"/>
              </a:lnSpc>
              <a:spcBef>
                <a:spcPts val="100"/>
              </a:spcBef>
            </a:pPr>
            <a:r>
              <a:rPr sz="2200" b="1" spc="-5" dirty="0">
                <a:latin typeface="Courier New" panose="02070309020205020404"/>
                <a:cs typeface="Courier New" panose="02070309020205020404"/>
              </a:rPr>
              <a:t>GGTTCCGCCTTCAGCCCCGCGCC  CGCAGGGCCCGCCCCGCGCCGTC  GAGAAGGGCCCGCCTGGCGGGCG  GGGGGAGGCGGGGCCGCCCGAGC  CCAACCGAGTCCGACCAGGTGCC  CCCTCTGCTCGGCCTAGACCTGA  GCTCATTAGGCGGCAGCGGACAG  GCCAAGTAGAACACGCGAAGCGC  TGGGCTGCCTGCTGCGACCAGGG</a:t>
            </a:r>
            <a:endParaRPr sz="2200">
              <a:latin typeface="Courier New" panose="02070309020205020404"/>
              <a:cs typeface="Courier New" panose="02070309020205020404"/>
            </a:endParaRPr>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Course Learning Outcomes</a:t>
            </a:r>
            <a:endParaRPr lang="en-MY" altLang="en-US"/>
          </a:p>
        </p:txBody>
      </p:sp>
      <p:sp>
        <p:nvSpPr>
          <p:cNvPr id="3" name="Content Placeholder 2"/>
          <p:cNvSpPr>
            <a:spLocks noGrp="1"/>
          </p:cNvSpPr>
          <p:nvPr>
            <p:ph idx="1"/>
          </p:nvPr>
        </p:nvSpPr>
        <p:spPr/>
        <p:txBody>
          <a:bodyPr>
            <a:normAutofit fontScale="97500"/>
          </a:bodyPr>
          <a:lstStyle/>
          <a:p>
            <a:r>
              <a:rPr lang="en-MY" b="1"/>
              <a:t>CO1: </a:t>
            </a:r>
            <a:r>
              <a:t>Identify the key </a:t>
            </a:r>
            <a:r>
              <a:rPr b="1"/>
              <a:t>technological foundations</a:t>
            </a:r>
            <a:r>
              <a:t> of data mining</a:t>
            </a:r>
          </a:p>
          <a:p>
            <a:r>
              <a:rPr lang="en-MY" b="1"/>
              <a:t>CO2: </a:t>
            </a:r>
            <a:r>
              <a:t>Create </a:t>
            </a:r>
            <a:r>
              <a:rPr b="1"/>
              <a:t>programming </a:t>
            </a:r>
            <a:r>
              <a:t>solutions using data mining </a:t>
            </a:r>
            <a:r>
              <a:rPr b="1"/>
              <a:t>techniques </a:t>
            </a:r>
            <a:r>
              <a:t>for given problem </a:t>
            </a:r>
          </a:p>
          <a:p>
            <a:r>
              <a:rPr lang="en-MY" b="1"/>
              <a:t>CO3:</a:t>
            </a:r>
            <a:r>
              <a:rPr lang="en-MY"/>
              <a:t> </a:t>
            </a:r>
            <a:r>
              <a:rPr b="1"/>
              <a:t>Evaluate performance </a:t>
            </a:r>
            <a:r>
              <a:t>of data mining solutions for a given problem</a:t>
            </a:r>
          </a:p>
          <a:p>
            <a:r>
              <a:rPr lang="en-MY" b="1"/>
              <a:t>CO4: </a:t>
            </a:r>
            <a:r>
              <a:t>Construct a data mining </a:t>
            </a:r>
            <a:r>
              <a:rPr b="1"/>
              <a:t>project </a:t>
            </a:r>
            <a:r>
              <a:t>as a team</a:t>
            </a:r>
          </a:p>
          <a:p>
            <a:r>
              <a:rPr lang="en-MY" b="1"/>
              <a:t>CO5: </a:t>
            </a:r>
            <a:r>
              <a:t>Recognize the importance of data mining techniques and its </a:t>
            </a:r>
            <a:r>
              <a:rPr b="1"/>
              <a:t>applications </a:t>
            </a:r>
            <a:r>
              <a:t>in the industry</a:t>
            </a:r>
            <a:r>
              <a:rPr lang="en-US"/>
              <a:t>		</a:t>
            </a:r>
            <a:endParaRPr lang="en-US"/>
          </a:p>
          <a:p>
            <a:pPr marL="0" indent="0">
              <a:buNone/>
            </a:pPr>
            <a:r>
              <a:rPr lang="en-US"/>
              <a:t>														</a:t>
            </a:r>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t>Spatio-Temporal Data</a:t>
            </a:r>
            <a:endParaRPr lang="en-US"/>
          </a:p>
        </p:txBody>
      </p:sp>
      <p:sp>
        <p:nvSpPr>
          <p:cNvPr id="5" name="Content Placeholder 4"/>
          <p:cNvSpPr>
            <a:spLocks noGrp="1"/>
          </p:cNvSpPr>
          <p:nvPr>
            <p:ph sz="half" idx="1"/>
          </p:nvPr>
        </p:nvSpPr>
        <p:spPr/>
        <p:txBody>
          <a:bodyPr/>
          <a:lstStyle/>
          <a:p>
            <a:r>
              <a:rPr spc="-5" dirty="0">
                <a:latin typeface="Arial" panose="020B0604020202020204"/>
                <a:cs typeface="Arial" panose="020B0604020202020204"/>
                <a:sym typeface="+mn-ea"/>
              </a:rPr>
              <a:t>Average</a:t>
            </a:r>
            <a:r>
              <a:rPr spc="-100" dirty="0">
                <a:latin typeface="Arial" panose="020B0604020202020204"/>
                <a:cs typeface="Arial" panose="020B0604020202020204"/>
                <a:sym typeface="+mn-ea"/>
              </a:rPr>
              <a:t> </a:t>
            </a:r>
            <a:r>
              <a:rPr dirty="0">
                <a:latin typeface="Arial" panose="020B0604020202020204"/>
                <a:cs typeface="Arial" panose="020B0604020202020204"/>
                <a:sym typeface="+mn-ea"/>
              </a:rPr>
              <a:t>Monthly </a:t>
            </a:r>
            <a:r>
              <a:rPr spc="-20" dirty="0">
                <a:latin typeface="Arial" panose="020B0604020202020204"/>
                <a:cs typeface="Arial" panose="020B0604020202020204"/>
                <a:sym typeface="+mn-ea"/>
              </a:rPr>
              <a:t>Temperature </a:t>
            </a:r>
            <a:r>
              <a:rPr dirty="0">
                <a:latin typeface="Arial" panose="020B0604020202020204"/>
                <a:cs typeface="Arial" panose="020B0604020202020204"/>
                <a:sym typeface="+mn-ea"/>
              </a:rPr>
              <a:t>of land and</a:t>
            </a:r>
            <a:r>
              <a:rPr spc="-65" dirty="0">
                <a:latin typeface="Arial" panose="020B0604020202020204"/>
                <a:cs typeface="Arial" panose="020B0604020202020204"/>
                <a:sym typeface="+mn-ea"/>
              </a:rPr>
              <a:t> </a:t>
            </a:r>
            <a:r>
              <a:rPr dirty="0">
                <a:latin typeface="Arial" panose="020B0604020202020204"/>
                <a:cs typeface="Arial" panose="020B0604020202020204"/>
                <a:sym typeface="+mn-ea"/>
              </a:rPr>
              <a:t>ocean</a:t>
            </a:r>
            <a:endParaRPr>
              <a:latin typeface="Arial" panose="020B0604020202020204"/>
              <a:cs typeface="Arial" panose="020B0604020202020204"/>
            </a:endParaRPr>
          </a:p>
          <a:p>
            <a:endParaRPr lang="en-US"/>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pic>
        <p:nvPicPr>
          <p:cNvPr id="8" name="Content Placeholder 7"/>
          <p:cNvPicPr>
            <a:picLocks noGrp="1" noChangeAspect="1"/>
          </p:cNvPicPr>
          <p:nvPr>
            <p:ph sz="half" idx="2"/>
          </p:nvPr>
        </p:nvPicPr>
        <p:blipFill>
          <a:blip r:embed="rId1"/>
          <a:stretch>
            <a:fillRect/>
          </a:stretch>
        </p:blipFill>
        <p:spPr>
          <a:xfrm>
            <a:off x="5868035" y="1639570"/>
            <a:ext cx="6118225" cy="45377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altLang="en-US" dirty="0" smtClean="0"/>
              <a:t>Characteristics </a:t>
            </a:r>
            <a:r>
              <a:rPr lang="en-MY" altLang="en-US" dirty="0"/>
              <a:t>of </a:t>
            </a:r>
            <a:r>
              <a:rPr lang="en-MY" altLang="en-US" dirty="0" smtClean="0"/>
              <a:t>Structure of Data</a:t>
            </a:r>
            <a:endParaRPr lang="en-MY" altLang="en-US" dirty="0"/>
          </a:p>
        </p:txBody>
      </p:sp>
      <p:sp>
        <p:nvSpPr>
          <p:cNvPr id="5" name="Content Placeholder 4"/>
          <p:cNvSpPr>
            <a:spLocks noGrp="1"/>
          </p:cNvSpPr>
          <p:nvPr>
            <p:ph idx="1"/>
          </p:nvPr>
        </p:nvSpPr>
        <p:spPr/>
        <p:txBody>
          <a:bodyPr/>
          <a:lstStyle/>
          <a:p>
            <a:r>
              <a:rPr dirty="0"/>
              <a:t>Dimensionality</a:t>
            </a:r>
            <a:endParaRPr dirty="0"/>
          </a:p>
          <a:p>
            <a:pPr lvl="1"/>
            <a:r>
              <a:rPr dirty="0"/>
              <a:t>Curse of Dimensionality</a:t>
            </a:r>
            <a:endParaRPr dirty="0"/>
          </a:p>
          <a:p>
            <a:pPr lvl="1"/>
            <a:endParaRPr dirty="0"/>
          </a:p>
          <a:p>
            <a:r>
              <a:rPr dirty="0" err="1" smtClean="0"/>
              <a:t>Sparsity</a:t>
            </a:r>
            <a:r>
              <a:rPr lang="en-MY" dirty="0" smtClean="0"/>
              <a:t> / Scarcity </a:t>
            </a:r>
            <a:r>
              <a:rPr lang="zh-CN" altLang="en-US" dirty="0"/>
              <a:t>稀疏</a:t>
            </a:r>
            <a:endParaRPr dirty="0"/>
          </a:p>
          <a:p>
            <a:pPr lvl="1"/>
            <a:endParaRPr dirty="0"/>
          </a:p>
          <a:p>
            <a:r>
              <a:rPr dirty="0"/>
              <a:t>Resolution</a:t>
            </a:r>
            <a:endParaRPr dirty="0"/>
          </a:p>
          <a:p>
            <a:pPr lvl="1"/>
            <a:r>
              <a:rPr dirty="0"/>
              <a:t>Patterns depend on the scale</a:t>
            </a:r>
            <a:endParaRPr dirty="0"/>
          </a:p>
          <a:p>
            <a:endParaRPr lang="en-US" dirty="0"/>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pic>
        <p:nvPicPr>
          <p:cNvPr id="2" name="Picture 1"/>
          <p:cNvPicPr>
            <a:picLocks noChangeAspect="1"/>
          </p:cNvPicPr>
          <p:nvPr/>
        </p:nvPicPr>
        <p:blipFill>
          <a:blip r:embed="rId1"/>
          <a:stretch>
            <a:fillRect/>
          </a:stretch>
        </p:blipFill>
        <p:spPr>
          <a:xfrm>
            <a:off x="5549463" y="4021375"/>
            <a:ext cx="3267216" cy="1985288"/>
          </a:xfrm>
          <a:prstGeom prst="rect">
            <a:avLst/>
          </a:prstGeom>
        </p:spPr>
      </p:pic>
      <p:pic>
        <p:nvPicPr>
          <p:cNvPr id="3" name="Picture 2"/>
          <p:cNvPicPr>
            <a:picLocks noChangeAspect="1"/>
          </p:cNvPicPr>
          <p:nvPr/>
        </p:nvPicPr>
        <p:blipFill>
          <a:blip r:embed="rId2"/>
          <a:stretch>
            <a:fillRect/>
          </a:stretch>
        </p:blipFill>
        <p:spPr>
          <a:xfrm>
            <a:off x="5549265" y="1825625"/>
            <a:ext cx="5470525" cy="2060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Structured </a:t>
            </a:r>
            <a:r>
              <a:rPr lang="en-MY" dirty="0" err="1" smtClean="0"/>
              <a:t>vs</a:t>
            </a:r>
            <a:r>
              <a:rPr lang="en-MY" dirty="0" smtClean="0"/>
              <a:t> Unstructured Data</a:t>
            </a:r>
            <a:endParaRPr lang="en-MY" dirty="0"/>
          </a:p>
        </p:txBody>
      </p:sp>
      <p:sp>
        <p:nvSpPr>
          <p:cNvPr id="3" name="Content Placeholder 2"/>
          <p:cNvSpPr>
            <a:spLocks noGrp="1"/>
          </p:cNvSpPr>
          <p:nvPr>
            <p:ph idx="1"/>
          </p:nvPr>
        </p:nvSpPr>
        <p:spPr/>
        <p:txBody>
          <a:bodyPr/>
          <a:lstStyle/>
          <a:p>
            <a:endParaRPr lang="en-MY"/>
          </a:p>
        </p:txBody>
      </p:sp>
      <p:sp>
        <p:nvSpPr>
          <p:cNvPr id="4" name="Footer Placeholder 3"/>
          <p:cNvSpPr>
            <a:spLocks noGrp="1"/>
          </p:cNvSpPr>
          <p:nvPr>
            <p:ph type="ftr" sz="quarter" idx="11"/>
          </p:nvPr>
        </p:nvSpPr>
        <p:spPr/>
        <p:txBody>
          <a:bodyPr/>
          <a:lstStyle/>
          <a:p>
            <a:r>
              <a:rPr lang="en-US"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pic>
        <p:nvPicPr>
          <p:cNvPr id="6" name="Picture 5"/>
          <p:cNvPicPr>
            <a:picLocks noChangeAspect="1"/>
          </p:cNvPicPr>
          <p:nvPr/>
        </p:nvPicPr>
        <p:blipFill>
          <a:blip r:embed="rId1"/>
          <a:stretch>
            <a:fillRect/>
          </a:stretch>
        </p:blipFill>
        <p:spPr>
          <a:xfrm>
            <a:off x="838200" y="1400175"/>
            <a:ext cx="10631170" cy="47840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dirty="0"/>
              <a:t>What </a:t>
            </a:r>
            <a:r>
              <a:rPr lang="en-MY" dirty="0" smtClean="0"/>
              <a:t>are the </a:t>
            </a:r>
            <a:r>
              <a:rPr dirty="0" smtClean="0"/>
              <a:t>kinds </a:t>
            </a:r>
            <a:r>
              <a:rPr dirty="0"/>
              <a:t>of data quality problems?</a:t>
            </a:r>
            <a:endParaRPr dirty="0"/>
          </a:p>
          <a:p>
            <a:r>
              <a:rPr dirty="0"/>
              <a:t>How can we detect problems with the data?</a:t>
            </a:r>
            <a:endParaRPr dirty="0"/>
          </a:p>
          <a:p>
            <a:r>
              <a:rPr dirty="0"/>
              <a:t>What can we do about these problems?</a:t>
            </a:r>
            <a:endParaRPr dirty="0"/>
          </a:p>
          <a:p>
            <a:endParaRPr dirty="0"/>
          </a:p>
          <a:p>
            <a:r>
              <a:rPr dirty="0"/>
              <a:t>Examples of data quality problems:</a:t>
            </a:r>
            <a:endParaRPr dirty="0"/>
          </a:p>
          <a:p>
            <a:pPr lvl="1"/>
            <a:r>
              <a:rPr lang="en-MY" dirty="0" smtClean="0"/>
              <a:t>n</a:t>
            </a:r>
            <a:r>
              <a:rPr dirty="0" err="1" smtClean="0"/>
              <a:t>oise</a:t>
            </a:r>
            <a:r>
              <a:rPr dirty="0" smtClean="0"/>
              <a:t> </a:t>
            </a:r>
            <a:r>
              <a:rPr dirty="0"/>
              <a:t>and outliers</a:t>
            </a:r>
            <a:endParaRPr dirty="0"/>
          </a:p>
          <a:p>
            <a:pPr lvl="1"/>
            <a:r>
              <a:rPr dirty="0"/>
              <a:t>missing values</a:t>
            </a:r>
            <a:endParaRPr dirty="0"/>
          </a:p>
          <a:p>
            <a:pPr lvl="1"/>
            <a:r>
              <a:rPr dirty="0"/>
              <a:t>duplicate data</a:t>
            </a:r>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a:t>Data Quality</a:t>
            </a:r>
            <a:endParaRPr lang="en-MY"/>
          </a:p>
        </p:txBody>
      </p:sp>
      <p:sp>
        <p:nvSpPr>
          <p:cNvPr id="7" name="Footer Placeholder 6"/>
          <p:cNvSpPr>
            <a:spLocks noGrp="1"/>
          </p:cNvSpPr>
          <p:nvPr>
            <p:ph type="ftr" sz="quarter" idx="11"/>
          </p:nvPr>
        </p:nvSpPr>
        <p:spPr/>
        <p:txBody>
          <a:bodyPr/>
          <a:lstStyle/>
          <a:p>
            <a:r>
              <a:rPr lang="en-US"/>
              <a:t>UECS3213 / UECS3453 Data Mining</a:t>
            </a:r>
            <a:endParaRPr lang="en-US"/>
          </a:p>
        </p:txBody>
      </p:sp>
      <p:sp>
        <p:nvSpPr>
          <p:cNvPr id="2" name="Slide Number Placeholder 1"/>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b="1" dirty="0"/>
              <a:t>Noise</a:t>
            </a:r>
            <a:r>
              <a:rPr dirty="0"/>
              <a:t> refers to modification </a:t>
            </a:r>
            <a:r>
              <a:rPr lang="en-MY" dirty="0"/>
              <a:t>(distortion) </a:t>
            </a:r>
            <a:r>
              <a:rPr dirty="0"/>
              <a:t>of original values</a:t>
            </a:r>
            <a:endParaRPr dirty="0"/>
          </a:p>
          <a:p>
            <a:r>
              <a:rPr dirty="0"/>
              <a:t>Examples: distortion of a person’s voice when talking on a poor phone and “snow” on television </a:t>
            </a:r>
            <a:r>
              <a:rPr lang="en-MY" dirty="0"/>
              <a:t>screen.</a:t>
            </a:r>
            <a:endParaRPr lang="en-MY"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a:t>Noise</a:t>
            </a:r>
            <a:endParaRPr lang="en-MY"/>
          </a:p>
        </p:txBody>
      </p:sp>
      <p:sp>
        <p:nvSpPr>
          <p:cNvPr id="6" name="object 6"/>
          <p:cNvSpPr/>
          <p:nvPr/>
        </p:nvSpPr>
        <p:spPr>
          <a:xfrm>
            <a:off x="2694940" y="3228975"/>
            <a:ext cx="6791960" cy="2656205"/>
          </a:xfrm>
          <a:prstGeom prst="rect">
            <a:avLst/>
          </a:prstGeom>
          <a:blipFill>
            <a:blip r:embed="rId1" cstate="print"/>
            <a:stretch>
              <a:fillRect/>
            </a:stretch>
          </a:blipFill>
        </p:spPr>
        <p:txBody>
          <a:bodyPr wrap="square" lIns="0" tIns="0" rIns="0" bIns="0" rtlCol="0"/>
          <a:lstStyle/>
          <a:p/>
        </p:txBody>
      </p:sp>
      <p:sp>
        <p:nvSpPr>
          <p:cNvPr id="7" name="object 7"/>
          <p:cNvSpPr txBox="1"/>
          <p:nvPr/>
        </p:nvSpPr>
        <p:spPr>
          <a:xfrm>
            <a:off x="3309874" y="5885383"/>
            <a:ext cx="1343025" cy="227965"/>
          </a:xfrm>
          <a:prstGeom prst="rect">
            <a:avLst/>
          </a:prstGeom>
        </p:spPr>
        <p:txBody>
          <a:bodyPr vert="horz" wrap="square" lIns="0" tIns="12700" rIns="0" bIns="0" rtlCol="0">
            <a:spAutoFit/>
          </a:bodyPr>
          <a:lstStyle/>
          <a:p>
            <a:pPr marL="12700">
              <a:lnSpc>
                <a:spcPct val="100000"/>
              </a:lnSpc>
              <a:spcBef>
                <a:spcPts val="100"/>
              </a:spcBef>
            </a:pPr>
            <a:r>
              <a:rPr sz="1400" spc="-35" dirty="0">
                <a:latin typeface="Arial" panose="020B0604020202020204"/>
                <a:cs typeface="Arial" panose="020B0604020202020204"/>
              </a:rPr>
              <a:t>Two </a:t>
            </a:r>
            <a:r>
              <a:rPr sz="1400" dirty="0">
                <a:latin typeface="Arial" panose="020B0604020202020204"/>
                <a:cs typeface="Arial" panose="020B0604020202020204"/>
              </a:rPr>
              <a:t>Sine</a:t>
            </a:r>
            <a:r>
              <a:rPr sz="1400" spc="-40" dirty="0">
                <a:latin typeface="Arial" panose="020B0604020202020204"/>
                <a:cs typeface="Arial" panose="020B0604020202020204"/>
              </a:rPr>
              <a:t> </a:t>
            </a:r>
            <a:r>
              <a:rPr sz="1400" spc="-10" dirty="0">
                <a:latin typeface="Arial" panose="020B0604020202020204"/>
                <a:cs typeface="Arial" panose="020B0604020202020204"/>
              </a:rPr>
              <a:t>Waves</a:t>
            </a:r>
            <a:endParaRPr sz="1400">
              <a:latin typeface="Arial" panose="020B0604020202020204"/>
              <a:cs typeface="Arial" panose="020B0604020202020204"/>
            </a:endParaRPr>
          </a:p>
        </p:txBody>
      </p:sp>
      <p:sp>
        <p:nvSpPr>
          <p:cNvPr id="8" name="object 8"/>
          <p:cNvSpPr txBox="1"/>
          <p:nvPr/>
        </p:nvSpPr>
        <p:spPr>
          <a:xfrm>
            <a:off x="7027163" y="5885383"/>
            <a:ext cx="1997710" cy="227965"/>
          </a:xfrm>
          <a:prstGeom prst="rect">
            <a:avLst/>
          </a:prstGeom>
        </p:spPr>
        <p:txBody>
          <a:bodyPr vert="horz" wrap="square" lIns="0" tIns="12700" rIns="0" bIns="0" rtlCol="0">
            <a:spAutoFit/>
          </a:bodyPr>
          <a:lstStyle/>
          <a:p>
            <a:pPr marL="12700">
              <a:lnSpc>
                <a:spcPct val="100000"/>
              </a:lnSpc>
              <a:spcBef>
                <a:spcPts val="100"/>
              </a:spcBef>
            </a:pPr>
            <a:r>
              <a:rPr sz="1400" spc="-35" dirty="0">
                <a:latin typeface="Arial" panose="020B0604020202020204"/>
                <a:cs typeface="Arial" panose="020B0604020202020204"/>
              </a:rPr>
              <a:t>Two </a:t>
            </a:r>
            <a:r>
              <a:rPr sz="1400" dirty="0">
                <a:latin typeface="Arial" panose="020B0604020202020204"/>
                <a:cs typeface="Arial" panose="020B0604020202020204"/>
              </a:rPr>
              <a:t>Sine </a:t>
            </a:r>
            <a:r>
              <a:rPr sz="1400" spc="-10" dirty="0">
                <a:latin typeface="Arial" panose="020B0604020202020204"/>
                <a:cs typeface="Arial" panose="020B0604020202020204"/>
              </a:rPr>
              <a:t>Waves </a:t>
            </a:r>
            <a:r>
              <a:rPr sz="1400" dirty="0">
                <a:latin typeface="Arial" panose="020B0604020202020204"/>
                <a:cs typeface="Arial" panose="020B0604020202020204"/>
              </a:rPr>
              <a:t>+</a:t>
            </a:r>
            <a:r>
              <a:rPr sz="1400" spc="-50" dirty="0">
                <a:latin typeface="Arial" panose="020B0604020202020204"/>
                <a:cs typeface="Arial" panose="020B0604020202020204"/>
              </a:rPr>
              <a:t> </a:t>
            </a:r>
            <a:r>
              <a:rPr sz="1400" spc="-5" dirty="0">
                <a:latin typeface="Arial" panose="020B0604020202020204"/>
                <a:cs typeface="Arial" panose="020B0604020202020204"/>
              </a:rPr>
              <a:t>Noise</a:t>
            </a:r>
            <a:endParaRPr sz="1400">
              <a:latin typeface="Arial" panose="020B0604020202020204"/>
              <a:cs typeface="Arial" panose="020B0604020202020204"/>
            </a:endParaRPr>
          </a:p>
        </p:txBody>
      </p:sp>
      <p:sp>
        <p:nvSpPr>
          <p:cNvPr id="11" name="Footer Placeholder 10"/>
          <p:cNvSpPr>
            <a:spLocks noGrp="1"/>
          </p:cNvSpPr>
          <p:nvPr>
            <p:ph type="ftr" sz="quarter" idx="11"/>
          </p:nvPr>
        </p:nvSpPr>
        <p:spPr/>
        <p:txBody>
          <a:bodyPr/>
          <a:lstStyle/>
          <a:p>
            <a:r>
              <a:rPr lang="en-US"/>
              <a:t>UECS3213 / UECS3453 Data Mining</a:t>
            </a:r>
            <a:endParaRPr lang="en-US"/>
          </a:p>
        </p:txBody>
      </p:sp>
      <p:sp>
        <p:nvSpPr>
          <p:cNvPr id="2" name="Slide Number Placeholder 1"/>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93215" y="2581592"/>
            <a:ext cx="4267200" cy="3505200"/>
          </a:xfrm>
          <a:prstGeom prst="rect">
            <a:avLst/>
          </a:prstGeom>
          <a:blipFill>
            <a:blip r:embed="rId1" cstate="print"/>
            <a:stretch>
              <a:fillRect/>
            </a:stretch>
          </a:blipFill>
        </p:spPr>
        <p:txBody>
          <a:bodyPr wrap="square" lIns="0" tIns="0" rIns="0" bIns="0" rtlCol="0"/>
          <a:lstStyle/>
          <a:p/>
        </p:txBody>
      </p:sp>
      <p:sp>
        <p:nvSpPr>
          <p:cNvPr id="10" name="Content Placeholder 9"/>
          <p:cNvSpPr>
            <a:spLocks noGrp="1"/>
          </p:cNvSpPr>
          <p:nvPr>
            <p:ph idx="1"/>
          </p:nvPr>
        </p:nvSpPr>
        <p:spPr/>
        <p:txBody>
          <a:bodyPr/>
          <a:lstStyle/>
          <a:p>
            <a:r>
              <a:rPr b="1" dirty="0"/>
              <a:t>Outliers </a:t>
            </a:r>
            <a:r>
              <a:rPr dirty="0"/>
              <a:t>are data objects with characteristics </a:t>
            </a:r>
            <a:r>
              <a:rPr dirty="0" smtClean="0"/>
              <a:t>that </a:t>
            </a:r>
            <a:r>
              <a:rPr dirty="0"/>
              <a:t>are </a:t>
            </a:r>
            <a:r>
              <a:rPr i="1" dirty="0"/>
              <a:t>considerably different</a:t>
            </a:r>
            <a:r>
              <a:rPr dirty="0"/>
              <a:t> than most of </a:t>
            </a:r>
            <a:r>
              <a:rPr dirty="0" smtClean="0"/>
              <a:t>the </a:t>
            </a:r>
            <a:r>
              <a:rPr dirty="0"/>
              <a:t>other data objects in the data set</a:t>
            </a:r>
            <a:endParaRPr dirty="0"/>
          </a:p>
          <a:p>
            <a:r>
              <a:rPr lang="en-MY" dirty="0"/>
              <a:t>Outlier ≠ Noise </a:t>
            </a:r>
            <a:r>
              <a:rPr lang="en-MY" dirty="0">
                <a:sym typeface="+mn-ea"/>
              </a:rPr>
              <a:t>≠ Error</a:t>
            </a:r>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a:t>Outliers</a:t>
            </a:r>
            <a:endParaRPr lang="en-MY"/>
          </a:p>
        </p:txBody>
      </p:sp>
      <p:sp>
        <p:nvSpPr>
          <p:cNvPr id="5" name="object 5"/>
          <p:cNvSpPr/>
          <p:nvPr/>
        </p:nvSpPr>
        <p:spPr>
          <a:xfrm>
            <a:off x="3276854" y="3617976"/>
            <a:ext cx="192785" cy="176403"/>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561714" y="4110482"/>
            <a:ext cx="192912" cy="176275"/>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1935544" y="5269267"/>
            <a:ext cx="192912" cy="178181"/>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4394200" y="5445505"/>
            <a:ext cx="192786" cy="176364"/>
          </a:xfrm>
          <a:prstGeom prst="rect">
            <a:avLst/>
          </a:prstGeom>
          <a:blipFill>
            <a:blip r:embed="rId5" cstate="print"/>
            <a:stretch>
              <a:fillRect/>
            </a:stretch>
          </a:blipFill>
        </p:spPr>
        <p:txBody>
          <a:bodyPr wrap="square" lIns="0" tIns="0" rIns="0" bIns="0" rtlCol="0"/>
          <a:lstStyle/>
          <a:p/>
        </p:txBody>
      </p:sp>
      <p:sp>
        <p:nvSpPr>
          <p:cNvPr id="9" name="object 9"/>
          <p:cNvSpPr/>
          <p:nvPr/>
        </p:nvSpPr>
        <p:spPr>
          <a:xfrm>
            <a:off x="3532885" y="3925252"/>
            <a:ext cx="387985" cy="449580"/>
          </a:xfrm>
          <a:custGeom>
            <a:avLst/>
            <a:gdLst/>
            <a:ahLst/>
            <a:cxnLst/>
            <a:rect l="l" t="t" r="r" b="b"/>
            <a:pathLst>
              <a:path w="387985" h="449579">
                <a:moveTo>
                  <a:pt x="0" y="449389"/>
                </a:moveTo>
                <a:lnTo>
                  <a:pt x="387921" y="449389"/>
                </a:lnTo>
                <a:lnTo>
                  <a:pt x="387921" y="0"/>
                </a:lnTo>
                <a:lnTo>
                  <a:pt x="0" y="0"/>
                </a:lnTo>
                <a:lnTo>
                  <a:pt x="0" y="449389"/>
                </a:lnTo>
                <a:close/>
              </a:path>
            </a:pathLst>
          </a:custGeom>
          <a:solidFill>
            <a:srgbClr val="FFFFFF"/>
          </a:solidFill>
        </p:spPr>
        <p:txBody>
          <a:bodyPr wrap="square" lIns="0" tIns="0" rIns="0" bIns="0" rtlCol="0"/>
          <a:lstStyle/>
          <a:p/>
        </p:txBody>
      </p:sp>
      <p:sp>
        <p:nvSpPr>
          <p:cNvPr id="12" name="Footer Placeholder 11"/>
          <p:cNvSpPr>
            <a:spLocks noGrp="1"/>
          </p:cNvSpPr>
          <p:nvPr>
            <p:ph type="ftr" sz="quarter" idx="11"/>
          </p:nvPr>
        </p:nvSpPr>
        <p:spPr/>
        <p:txBody>
          <a:bodyPr/>
          <a:lstStyle/>
          <a:p>
            <a:r>
              <a:rPr lang="en-US"/>
              <a:t>UECS3213 / UECS3453 Data Mining</a:t>
            </a:r>
            <a:endParaRPr lang="en-US"/>
          </a:p>
        </p:txBody>
      </p:sp>
      <p:pic>
        <p:nvPicPr>
          <p:cNvPr id="2" name="Picture 1"/>
          <p:cNvPicPr>
            <a:picLocks noChangeAspect="1"/>
          </p:cNvPicPr>
          <p:nvPr/>
        </p:nvPicPr>
        <p:blipFill>
          <a:blip r:embed="rId6"/>
          <a:stretch>
            <a:fillRect/>
          </a:stretch>
        </p:blipFill>
        <p:spPr>
          <a:xfrm>
            <a:off x="5735383" y="3016677"/>
            <a:ext cx="5562600" cy="3069860"/>
          </a:xfrm>
          <a:prstGeom prst="rect">
            <a:avLst/>
          </a:prstGeom>
        </p:spPr>
      </p:pic>
      <p:sp>
        <p:nvSpPr>
          <p:cNvPr id="13" name="Slide Number Placeholder 12"/>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a:normAutofit/>
          </a:bodyPr>
          <a:lstStyle/>
          <a:p>
            <a:r>
              <a:rPr lang="en-MY" dirty="0"/>
              <a:t>Missing Values</a:t>
            </a:r>
            <a:endParaRPr lang="en-MY" dirty="0"/>
          </a:p>
        </p:txBody>
      </p:sp>
      <p:sp>
        <p:nvSpPr>
          <p:cNvPr id="5" name="Content Placeholder 4"/>
          <p:cNvSpPr>
            <a:spLocks noGrp="1"/>
          </p:cNvSpPr>
          <p:nvPr>
            <p:ph sz="half" idx="1"/>
          </p:nvPr>
        </p:nvSpPr>
        <p:spPr/>
        <p:txBody>
          <a:bodyPr>
            <a:normAutofit/>
          </a:bodyPr>
          <a:lstStyle/>
          <a:p>
            <a:r>
              <a:rPr dirty="0"/>
              <a:t>Reasons for missing values</a:t>
            </a:r>
            <a:endParaRPr dirty="0"/>
          </a:p>
          <a:p>
            <a:pPr lvl="1"/>
            <a:r>
              <a:rPr dirty="0"/>
              <a:t>Information is</a:t>
            </a:r>
            <a:r>
              <a:rPr b="1" dirty="0"/>
              <a:t> not </a:t>
            </a:r>
            <a:r>
              <a:rPr b="1" dirty="0" smtClean="0"/>
              <a:t>collected</a:t>
            </a:r>
            <a:r>
              <a:rPr lang="en-MY" dirty="0" smtClean="0"/>
              <a:t> </a:t>
            </a:r>
            <a:r>
              <a:rPr dirty="0" smtClean="0"/>
              <a:t>(e.g</a:t>
            </a:r>
            <a:r>
              <a:rPr dirty="0"/>
              <a:t>., people decline to give their age and weight)</a:t>
            </a:r>
            <a:endParaRPr dirty="0"/>
          </a:p>
          <a:p>
            <a:pPr lvl="1"/>
            <a:r>
              <a:rPr dirty="0"/>
              <a:t>Attributes</a:t>
            </a:r>
            <a:r>
              <a:rPr b="1" dirty="0"/>
              <a:t> may not be applicable</a:t>
            </a:r>
            <a:r>
              <a:rPr dirty="0"/>
              <a:t> to all cases  (e.g., annual income is not applicable to children)</a:t>
            </a:r>
            <a:endParaRPr dirty="0"/>
          </a:p>
          <a:p>
            <a:endParaRPr lang="en-US" dirty="0"/>
          </a:p>
        </p:txBody>
      </p:sp>
      <p:sp>
        <p:nvSpPr>
          <p:cNvPr id="2" name="Content Placeholder 1"/>
          <p:cNvSpPr>
            <a:spLocks noGrp="1"/>
          </p:cNvSpPr>
          <p:nvPr>
            <p:ph sz="half" idx="2"/>
          </p:nvPr>
        </p:nvSpPr>
        <p:spPr/>
        <p:txBody>
          <a:bodyPr>
            <a:normAutofit/>
          </a:bodyPr>
          <a:lstStyle/>
          <a:p>
            <a:r>
              <a:rPr lang="en-US" dirty="0"/>
              <a:t>Handling missing values</a:t>
            </a:r>
            <a:endParaRPr lang="en-US" dirty="0"/>
          </a:p>
          <a:p>
            <a:pPr lvl="1"/>
            <a:r>
              <a:rPr lang="en-US" b="1" dirty="0"/>
              <a:t>Eliminate </a:t>
            </a:r>
            <a:r>
              <a:rPr lang="en-US" dirty="0"/>
              <a:t>Data Objects</a:t>
            </a:r>
            <a:endParaRPr lang="en-US" dirty="0"/>
          </a:p>
          <a:p>
            <a:pPr lvl="1"/>
            <a:r>
              <a:rPr lang="en-US" b="1" dirty="0"/>
              <a:t>Estimate </a:t>
            </a:r>
            <a:r>
              <a:rPr lang="en-US" dirty="0"/>
              <a:t>Missing </a:t>
            </a:r>
            <a:r>
              <a:rPr lang="en-US" dirty="0" smtClean="0"/>
              <a:t>Values (interpolate or extrapolate)</a:t>
            </a:r>
            <a:endParaRPr lang="en-US" dirty="0"/>
          </a:p>
          <a:p>
            <a:pPr lvl="1"/>
            <a:r>
              <a:rPr lang="en-US" b="1" dirty="0"/>
              <a:t>Ignore </a:t>
            </a:r>
            <a:r>
              <a:rPr lang="en-US" dirty="0"/>
              <a:t>the Missing Value During Analysis</a:t>
            </a:r>
            <a:endParaRPr lang="en-US" dirty="0"/>
          </a:p>
          <a:p>
            <a:pPr lvl="1"/>
            <a:r>
              <a:rPr lang="en-US" b="1" dirty="0"/>
              <a:t>Replace </a:t>
            </a:r>
            <a:r>
              <a:rPr lang="en-US" dirty="0"/>
              <a:t>with all possible values (weighted by their </a:t>
            </a:r>
            <a:r>
              <a:rPr lang="en-US" dirty="0" smtClean="0"/>
              <a:t>probabilities</a:t>
            </a:r>
            <a:r>
              <a:rPr lang="en-US" dirty="0"/>
              <a:t>)</a:t>
            </a:r>
            <a:endParaRPr lang="en-US" dirty="0"/>
          </a:p>
          <a:p>
            <a:endParaRPr lang="en-MY"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
        <p:nvSpPr>
          <p:cNvPr id="4" name="Slide Number Placeholder 3"/>
          <p:cNvSpPr>
            <a:spLocks noGrp="1"/>
          </p:cNvSpPr>
          <p:nvPr>
            <p:ph type="sldNum" sz="quarter" idx="12"/>
          </p:nvPr>
        </p:nvSpPr>
        <p:spPr/>
        <p:txBody>
          <a:bodyPr/>
          <a:p>
            <a:fld id="{E8366257-D7B9-47E0-9D98-9493A294C6AB}"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dirty="0"/>
              <a:t>Data set may include data objects that are </a:t>
            </a:r>
            <a:r>
              <a:rPr b="1" dirty="0" smtClean="0"/>
              <a:t>duplicates</a:t>
            </a:r>
            <a:r>
              <a:rPr dirty="0"/>
              <a:t>, or almost duplicates of one </a:t>
            </a:r>
            <a:r>
              <a:rPr dirty="0" smtClean="0"/>
              <a:t>another</a:t>
            </a:r>
            <a:endParaRPr dirty="0"/>
          </a:p>
          <a:p>
            <a:pPr lvl="1"/>
            <a:r>
              <a:rPr dirty="0"/>
              <a:t>Major issue when merging data from </a:t>
            </a:r>
            <a:r>
              <a:rPr dirty="0" err="1" smtClean="0"/>
              <a:t>heteroge</a:t>
            </a:r>
            <a:r>
              <a:rPr lang="en-MY" dirty="0" smtClean="0"/>
              <a:t>n</a:t>
            </a:r>
            <a:r>
              <a:rPr dirty="0" err="1" smtClean="0"/>
              <a:t>ous</a:t>
            </a:r>
            <a:r>
              <a:rPr dirty="0" smtClean="0"/>
              <a:t> sources</a:t>
            </a:r>
            <a:endParaRPr dirty="0"/>
          </a:p>
          <a:p>
            <a:endParaRPr dirty="0"/>
          </a:p>
          <a:p>
            <a:r>
              <a:rPr dirty="0"/>
              <a:t>Examples:</a:t>
            </a:r>
            <a:endParaRPr dirty="0"/>
          </a:p>
          <a:p>
            <a:pPr lvl="1"/>
            <a:r>
              <a:rPr dirty="0"/>
              <a:t>Same person with multiple email addresses</a:t>
            </a:r>
            <a:endParaRPr dirty="0"/>
          </a:p>
          <a:p>
            <a:endParaRPr dirty="0"/>
          </a:p>
          <a:p>
            <a:r>
              <a:rPr dirty="0"/>
              <a:t>Data cleaning</a:t>
            </a:r>
            <a:endParaRPr dirty="0"/>
          </a:p>
          <a:p>
            <a:pPr lvl="1"/>
            <a:r>
              <a:rPr dirty="0"/>
              <a:t>Process of dealing with duplicate data issues</a:t>
            </a:r>
            <a:endParaRPr dirty="0"/>
          </a:p>
          <a:p>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a:t>Duplicate Data</a:t>
            </a:r>
            <a:endParaRPr lang="en-MY"/>
          </a:p>
        </p:txBody>
      </p:sp>
      <p:sp>
        <p:nvSpPr>
          <p:cNvPr id="7" name="Footer Placeholder 6"/>
          <p:cNvSpPr>
            <a:spLocks noGrp="1"/>
          </p:cNvSpPr>
          <p:nvPr>
            <p:ph type="ftr" sz="quarter" idx="11"/>
          </p:nvPr>
        </p:nvSpPr>
        <p:spPr/>
        <p:txBody>
          <a:bodyPr/>
          <a:lstStyle/>
          <a:p>
            <a:r>
              <a:rPr lang="en-US"/>
              <a:t>UECS3213 / UECS3453 Data Mining</a:t>
            </a:r>
            <a:endParaRPr lang="en-US"/>
          </a:p>
        </p:txBody>
      </p:sp>
      <p:sp>
        <p:nvSpPr>
          <p:cNvPr id="2" name="Slide Number Placeholder 1"/>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altLang="en-US"/>
              <a:t>Data Processing Tasks</a:t>
            </a:r>
            <a:endParaRPr lang="en-MY" altLang="en-US"/>
          </a:p>
        </p:txBody>
      </p:sp>
      <p:sp>
        <p:nvSpPr>
          <p:cNvPr id="5" name="Content Placeholder 4"/>
          <p:cNvSpPr>
            <a:spLocks noGrp="1"/>
          </p:cNvSpPr>
          <p:nvPr>
            <p:ph idx="1"/>
          </p:nvPr>
        </p:nvSpPr>
        <p:spPr/>
        <p:txBody>
          <a:bodyPr/>
          <a:lstStyle/>
          <a:p>
            <a:r>
              <a:rPr dirty="0"/>
              <a:t>Aggregation</a:t>
            </a:r>
            <a:endParaRPr dirty="0"/>
          </a:p>
          <a:p>
            <a:r>
              <a:rPr dirty="0"/>
              <a:t>Sampling</a:t>
            </a:r>
            <a:endParaRPr dirty="0"/>
          </a:p>
          <a:p>
            <a:r>
              <a:rPr dirty="0"/>
              <a:t>Dimensionality </a:t>
            </a:r>
            <a:r>
              <a:rPr lang="en-MY" dirty="0" smtClean="0"/>
              <a:t>r</a:t>
            </a:r>
            <a:r>
              <a:rPr dirty="0" err="1" smtClean="0"/>
              <a:t>eduction</a:t>
            </a:r>
            <a:endParaRPr dirty="0"/>
          </a:p>
          <a:p>
            <a:r>
              <a:rPr dirty="0"/>
              <a:t>Feature subset selection</a:t>
            </a:r>
            <a:endParaRPr dirty="0"/>
          </a:p>
          <a:p>
            <a:r>
              <a:rPr dirty="0"/>
              <a:t>Feature creation</a:t>
            </a:r>
            <a:endParaRPr dirty="0"/>
          </a:p>
          <a:p>
            <a:r>
              <a:rPr dirty="0"/>
              <a:t>Discretization </a:t>
            </a:r>
            <a:r>
              <a:rPr lang="en-MY" dirty="0"/>
              <a:t>(Quantization) </a:t>
            </a:r>
            <a:r>
              <a:rPr dirty="0"/>
              <a:t>and </a:t>
            </a:r>
            <a:r>
              <a:rPr dirty="0" err="1"/>
              <a:t>Binarization</a:t>
            </a:r>
            <a:endParaRPr dirty="0"/>
          </a:p>
          <a:p>
            <a:r>
              <a:rPr dirty="0"/>
              <a:t>Attribute Transformation</a:t>
            </a:r>
            <a:endParaRPr dirty="0"/>
          </a:p>
          <a:p>
            <a:endParaRPr lang="en-US" dirty="0"/>
          </a:p>
        </p:txBody>
      </p:sp>
      <p:sp>
        <p:nvSpPr>
          <p:cNvPr id="3" name="object 3"/>
          <p:cNvSpPr txBox="1"/>
          <p:nvPr/>
        </p:nvSpPr>
        <p:spPr>
          <a:xfrm>
            <a:off x="2169668" y="1415542"/>
            <a:ext cx="5388610" cy="478155"/>
          </a:xfrm>
          <a:prstGeom prst="rect">
            <a:avLst/>
          </a:prstGeom>
        </p:spPr>
        <p:txBody>
          <a:bodyPr vert="horz" wrap="square" lIns="0" tIns="62865" rIns="0" bIns="0" rtlCol="0">
            <a:spAutoFit/>
          </a:bodyPr>
          <a:lstStyle/>
          <a:p>
            <a:pPr marL="12700">
              <a:lnSpc>
                <a:spcPct val="100000"/>
              </a:lnSpc>
              <a:spcBef>
                <a:spcPts val="495"/>
              </a:spcBef>
              <a:tabLst>
                <a:tab pos="268605" algn="l"/>
              </a:tabLst>
            </a:pPr>
            <a:endParaRPr sz="2700">
              <a:latin typeface="Lucida Sans Unicode" panose="020B0602030504020204"/>
              <a:cs typeface="Lucida Sans Unicode" panose="020B0602030504020204"/>
            </a:endParaRPr>
          </a:p>
        </p:txBody>
      </p:sp>
      <p:sp>
        <p:nvSpPr>
          <p:cNvPr id="7" name="Footer Placeholder 6"/>
          <p:cNvSpPr>
            <a:spLocks noGrp="1"/>
          </p:cNvSpPr>
          <p:nvPr>
            <p:ph type="ftr" sz="quarter" idx="11"/>
          </p:nvPr>
        </p:nvSpPr>
        <p:spPr/>
        <p:txBody>
          <a:bodyPr/>
          <a:lstStyle/>
          <a:p>
            <a:r>
              <a:rPr lang="en-US"/>
              <a:t>UECS3213 / UECS3453 Data Mining</a:t>
            </a:r>
            <a:endParaRPr lang="en-US"/>
          </a:p>
        </p:txBody>
      </p:sp>
      <p:sp>
        <p:nvSpPr>
          <p:cNvPr id="2" name="Slide Number Placeholder 1"/>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7226300" y="2840355"/>
            <a:ext cx="4676775" cy="3028315"/>
          </a:xfrm>
          <a:prstGeom prst="rect">
            <a:avLst/>
          </a:prstGeom>
        </p:spPr>
      </p:pic>
      <p:sp>
        <p:nvSpPr>
          <p:cNvPr id="5" name="Content Placeholder 4"/>
          <p:cNvSpPr>
            <a:spLocks noGrp="1"/>
          </p:cNvSpPr>
          <p:nvPr>
            <p:ph idx="1"/>
          </p:nvPr>
        </p:nvSpPr>
        <p:spPr/>
        <p:txBody>
          <a:bodyPr/>
          <a:lstStyle/>
          <a:p>
            <a:r>
              <a:rPr b="1" dirty="0"/>
              <a:t>Combining </a:t>
            </a:r>
            <a:r>
              <a:rPr dirty="0"/>
              <a:t>two or more attributes (or objects) </a:t>
            </a:r>
            <a:r>
              <a:rPr dirty="0" smtClean="0"/>
              <a:t>into </a:t>
            </a:r>
            <a:r>
              <a:rPr dirty="0"/>
              <a:t>a single attribute (or object</a:t>
            </a:r>
            <a:r>
              <a:rPr dirty="0" smtClean="0"/>
              <a:t>)</a:t>
            </a:r>
            <a:r>
              <a:rPr lang="en-MY" dirty="0" smtClean="0"/>
              <a:t>: </a:t>
            </a:r>
            <a:r>
              <a:rPr lang="en-MY" b="1" dirty="0" smtClean="0"/>
              <a:t>summarize</a:t>
            </a:r>
            <a:endParaRPr dirty="0"/>
          </a:p>
          <a:p>
            <a:r>
              <a:rPr dirty="0"/>
              <a:t>Purpose</a:t>
            </a:r>
            <a:endParaRPr dirty="0"/>
          </a:p>
          <a:p>
            <a:pPr lvl="1"/>
            <a:r>
              <a:rPr dirty="0"/>
              <a:t>Data reduction</a:t>
            </a:r>
            <a:endParaRPr dirty="0"/>
          </a:p>
          <a:p>
            <a:pPr lvl="2"/>
            <a:r>
              <a:rPr dirty="0"/>
              <a:t>Reduce the number of attributes or objects</a:t>
            </a:r>
            <a:endParaRPr dirty="0"/>
          </a:p>
          <a:p>
            <a:pPr lvl="1"/>
            <a:r>
              <a:rPr dirty="0"/>
              <a:t>Change of scale</a:t>
            </a:r>
            <a:endParaRPr dirty="0"/>
          </a:p>
          <a:p>
            <a:pPr lvl="2"/>
            <a:r>
              <a:rPr dirty="0"/>
              <a:t>Cities aggregated into regions, states, countries, </a:t>
            </a:r>
            <a:r>
              <a:rPr dirty="0" err="1" smtClean="0"/>
              <a:t>etc</a:t>
            </a:r>
            <a:r>
              <a:rPr lang="en-MY" dirty="0" smtClean="0"/>
              <a:t>.</a:t>
            </a:r>
            <a:endParaRPr dirty="0"/>
          </a:p>
          <a:p>
            <a:pPr lvl="1"/>
            <a:r>
              <a:rPr dirty="0"/>
              <a:t>More “stable” data</a:t>
            </a:r>
            <a:endParaRPr dirty="0"/>
          </a:p>
          <a:p>
            <a:pPr lvl="2"/>
            <a:r>
              <a:rPr dirty="0"/>
              <a:t>Aggregated data tends to have less variability</a:t>
            </a:r>
            <a:endParaRPr dirty="0"/>
          </a:p>
          <a:p>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a:t>Aggregation</a:t>
            </a:r>
            <a:endParaRPr lang="en-MY"/>
          </a:p>
        </p:txBody>
      </p:sp>
      <p:sp>
        <p:nvSpPr>
          <p:cNvPr id="7" name="Footer Placeholder 6"/>
          <p:cNvSpPr>
            <a:spLocks noGrp="1"/>
          </p:cNvSpPr>
          <p:nvPr>
            <p:ph type="ftr" sz="quarter" idx="11"/>
          </p:nvPr>
        </p:nvSpPr>
        <p:spPr/>
        <p:txBody>
          <a:bodyPr/>
          <a:lstStyle/>
          <a:p>
            <a:r>
              <a:rPr lang="en-US"/>
              <a:t>UECS3213 / UECS3453 Data Mining</a:t>
            </a:r>
            <a:endParaRPr lang="en-US"/>
          </a:p>
        </p:txBody>
      </p:sp>
      <p:sp>
        <p:nvSpPr>
          <p:cNvPr id="4" name="Slide Number Placeholder 3"/>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smtClean="0"/>
              <a:t>Outline</a:t>
            </a:r>
            <a:endParaRPr lang="en-MY" altLang="en-US" dirty="0"/>
          </a:p>
        </p:txBody>
      </p:sp>
      <p:sp>
        <p:nvSpPr>
          <p:cNvPr id="3" name="Content Placeholder 2"/>
          <p:cNvSpPr>
            <a:spLocks noGrp="1"/>
          </p:cNvSpPr>
          <p:nvPr>
            <p:ph sz="half" idx="1"/>
          </p:nvPr>
        </p:nvSpPr>
        <p:spPr/>
        <p:txBody>
          <a:bodyPr/>
          <a:lstStyle/>
          <a:p>
            <a:r>
              <a:rPr lang="en-MY" altLang="en-US" dirty="0"/>
              <a:t>What is data?</a:t>
            </a:r>
            <a:endParaRPr lang="en-MY" altLang="en-US" dirty="0"/>
          </a:p>
          <a:p>
            <a:r>
              <a:rPr lang="en-MY" altLang="en-US" dirty="0"/>
              <a:t>Attribute and Attribute Value</a:t>
            </a:r>
            <a:endParaRPr lang="en-MY" altLang="en-US" dirty="0"/>
          </a:p>
          <a:p>
            <a:r>
              <a:rPr lang="en-US" dirty="0"/>
              <a:t>Types of Data </a:t>
            </a:r>
            <a:r>
              <a:rPr lang="en-MY" altLang="en-US" dirty="0"/>
              <a:t>Sets</a:t>
            </a:r>
            <a:endParaRPr lang="en-MY" altLang="en-US" dirty="0"/>
          </a:p>
          <a:p>
            <a:r>
              <a:rPr lang="en-MY" altLang="en-US" dirty="0"/>
              <a:t>Structured vs Unstructured Data</a:t>
            </a:r>
            <a:endParaRPr lang="en-MY" altLang="en-US" dirty="0"/>
          </a:p>
          <a:p>
            <a:r>
              <a:rPr lang="en-MY" altLang="en-US" dirty="0"/>
              <a:t>Data Processing</a:t>
            </a:r>
            <a:endParaRPr lang="en-MY" altLang="en-US" dirty="0"/>
          </a:p>
          <a:p>
            <a:r>
              <a:rPr lang="en-MY" altLang="en-US" dirty="0"/>
              <a:t>Curse of Dimensionality</a:t>
            </a:r>
            <a:endParaRPr lang="en-MY" altLang="en-US" dirty="0"/>
          </a:p>
          <a:p>
            <a:endParaRPr lang="en-MY"/>
          </a:p>
          <a:p>
            <a:endParaRPr lang="en-MY" altLang="en-US" dirty="0"/>
          </a:p>
        </p:txBody>
      </p:sp>
      <p:sp>
        <p:nvSpPr>
          <p:cNvPr id="6" name="Content Placeholder 5"/>
          <p:cNvSpPr>
            <a:spLocks noGrp="1"/>
          </p:cNvSpPr>
          <p:nvPr>
            <p:ph sz="half" idx="2"/>
          </p:nvPr>
        </p:nvSpPr>
        <p:spPr/>
        <p:txBody>
          <a:bodyPr/>
          <a:p>
            <a:r>
              <a:rPr lang="en-MY">
                <a:sym typeface="+mn-ea"/>
              </a:rPr>
              <a:t>Similarity and Dissimilarity Measures</a:t>
            </a:r>
            <a:endParaRPr lang="en-MY" altLang="en-US"/>
          </a:p>
          <a:p>
            <a:pPr lvl="1"/>
            <a:r>
              <a:rPr lang="en-MY" altLang="en-US"/>
              <a:t>Euclidean Distance</a:t>
            </a:r>
            <a:endParaRPr lang="en-MY" altLang="en-US"/>
          </a:p>
          <a:p>
            <a:pPr lvl="1"/>
            <a:r>
              <a:rPr lang="en-MY" altLang="en-US"/>
              <a:t>Minkowski Distance</a:t>
            </a:r>
            <a:endParaRPr lang="en-MY" altLang="en-US"/>
          </a:p>
          <a:p>
            <a:pPr lvl="1"/>
            <a:r>
              <a:rPr lang="en-MY" altLang="en-US"/>
              <a:t>Mahalanobis Distance</a:t>
            </a:r>
            <a:endParaRPr lang="en-MY" altLang="en-US"/>
          </a:p>
          <a:p>
            <a:pPr lvl="1"/>
            <a:r>
              <a:rPr lang="en-MY" altLang="en-US"/>
              <a:t>Simple Matching Coefficient (SMC)</a:t>
            </a:r>
            <a:endParaRPr lang="en-MY" altLang="en-US"/>
          </a:p>
          <a:p>
            <a:pPr lvl="1"/>
            <a:r>
              <a:rPr lang="en-MY" altLang="en-US">
                <a:sym typeface="+mn-ea"/>
              </a:rPr>
              <a:t>Jaccard (J) Coefficient </a:t>
            </a:r>
            <a:endParaRPr lang="en-MY" altLang="en-US"/>
          </a:p>
          <a:p>
            <a:pPr lvl="1"/>
            <a:r>
              <a:rPr lang="en-MY" altLang="en-US"/>
              <a:t>Cosine Similarity</a:t>
            </a:r>
            <a:endParaRPr lang="en-MY" altLang="en-US"/>
          </a:p>
          <a:p>
            <a:pPr lvl="0"/>
            <a:r>
              <a:rPr lang="en-MY" altLang="en-US"/>
              <a:t>Euclidean Density</a:t>
            </a:r>
            <a:endParaRPr lang="en-MY" altLang="en-US"/>
          </a:p>
          <a:p>
            <a:pPr lvl="1"/>
            <a:endParaRPr lang="en-MY" altLang="en-US"/>
          </a:p>
          <a:p>
            <a:pPr lvl="1"/>
            <a:endParaRPr lang="en-MY" altLang="en-US"/>
          </a:p>
          <a:p>
            <a:pPr lvl="1"/>
            <a:endParaRPr lang="en-MY" altLang="en-US"/>
          </a:p>
          <a:p>
            <a:pPr lvl="1"/>
            <a:endParaRPr lang="en-MY" altLang="en-US"/>
          </a:p>
          <a:p>
            <a:endParaRPr lang="en-MY" alt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dirty="0"/>
              <a:t>Variation of Precipitation </a:t>
            </a:r>
            <a:r>
              <a:rPr lang="en-MY" dirty="0"/>
              <a:t>(rainfall) </a:t>
            </a:r>
            <a:r>
              <a:rPr dirty="0"/>
              <a:t>in Australia</a:t>
            </a:r>
            <a:endParaRPr dirty="0"/>
          </a:p>
          <a:p>
            <a:endParaRPr lang="en-US" dirty="0"/>
          </a:p>
        </p:txBody>
      </p:sp>
      <p:sp>
        <p:nvSpPr>
          <p:cNvPr id="3" name="object 3"/>
          <p:cNvSpPr txBox="1"/>
          <p:nvPr/>
        </p:nvSpPr>
        <p:spPr>
          <a:xfrm>
            <a:off x="1866265" y="5897880"/>
            <a:ext cx="4482465" cy="227965"/>
          </a:xfrm>
          <a:prstGeom prst="rect">
            <a:avLst/>
          </a:prstGeom>
        </p:spPr>
        <p:txBody>
          <a:bodyPr vert="horz" wrap="square" lIns="0" tIns="12700" rIns="0" bIns="0" rtlCol="0">
            <a:spAutoFit/>
          </a:bodyPr>
          <a:lstStyle/>
          <a:p>
            <a:pPr marL="12700" marR="5080" algn="ctr">
              <a:lnSpc>
                <a:spcPct val="100000"/>
              </a:lnSpc>
              <a:spcBef>
                <a:spcPts val="100"/>
              </a:spcBef>
            </a:pPr>
            <a:r>
              <a:rPr sz="1400" dirty="0">
                <a:latin typeface="Arial" panose="020B0604020202020204"/>
                <a:cs typeface="Arial" panose="020B0604020202020204"/>
              </a:rPr>
              <a:t>Standard </a:t>
            </a:r>
            <a:r>
              <a:rPr sz="1400" spc="-5" dirty="0">
                <a:latin typeface="Arial" panose="020B0604020202020204"/>
                <a:cs typeface="Arial" panose="020B0604020202020204"/>
              </a:rPr>
              <a:t>Deviation </a:t>
            </a:r>
            <a:r>
              <a:rPr sz="1400" dirty="0">
                <a:latin typeface="Arial" panose="020B0604020202020204"/>
                <a:cs typeface="Arial" panose="020B0604020202020204"/>
              </a:rPr>
              <a:t>of</a:t>
            </a:r>
            <a:r>
              <a:rPr sz="1400" spc="-185" dirty="0">
                <a:latin typeface="Arial" panose="020B0604020202020204"/>
                <a:cs typeface="Arial" panose="020B0604020202020204"/>
              </a:rPr>
              <a:t> </a:t>
            </a:r>
            <a:r>
              <a:rPr sz="1400" spc="-5" dirty="0">
                <a:latin typeface="Arial" panose="020B0604020202020204"/>
                <a:cs typeface="Arial" panose="020B0604020202020204"/>
              </a:rPr>
              <a:t>Average </a:t>
            </a:r>
            <a:r>
              <a:rPr sz="1400" dirty="0">
                <a:latin typeface="Arial" panose="020B0604020202020204"/>
                <a:cs typeface="Arial" panose="020B0604020202020204"/>
              </a:rPr>
              <a:t>Monthly</a:t>
            </a:r>
            <a:r>
              <a:rPr sz="1400" spc="-30" dirty="0">
                <a:latin typeface="Arial" panose="020B0604020202020204"/>
                <a:cs typeface="Arial" panose="020B0604020202020204"/>
              </a:rPr>
              <a:t> </a:t>
            </a:r>
            <a:r>
              <a:rPr sz="1400" dirty="0">
                <a:latin typeface="Arial" panose="020B0604020202020204"/>
                <a:cs typeface="Arial" panose="020B0604020202020204"/>
              </a:rPr>
              <a:t>Precipitation</a:t>
            </a:r>
            <a:endParaRPr sz="1400">
              <a:latin typeface="Arial" panose="020B0604020202020204"/>
              <a:cs typeface="Arial" panose="020B0604020202020204"/>
            </a:endParaRPr>
          </a:p>
        </p:txBody>
      </p:sp>
      <p:sp>
        <p:nvSpPr>
          <p:cNvPr id="4" name="object 4"/>
          <p:cNvSpPr txBox="1"/>
          <p:nvPr/>
        </p:nvSpPr>
        <p:spPr>
          <a:xfrm>
            <a:off x="7409180" y="5897880"/>
            <a:ext cx="4340225" cy="227965"/>
          </a:xfrm>
          <a:prstGeom prst="rect">
            <a:avLst/>
          </a:prstGeom>
        </p:spPr>
        <p:txBody>
          <a:bodyPr vert="horz" wrap="square" lIns="0" tIns="12700" rIns="0" bIns="0" rtlCol="0">
            <a:spAutoFit/>
          </a:bodyPr>
          <a:lstStyle/>
          <a:p>
            <a:pPr marL="12700" marR="5080" algn="ctr">
              <a:lnSpc>
                <a:spcPct val="100000"/>
              </a:lnSpc>
              <a:spcBef>
                <a:spcPts val="100"/>
              </a:spcBef>
            </a:pPr>
            <a:r>
              <a:rPr sz="1400" dirty="0">
                <a:latin typeface="Arial" panose="020B0604020202020204"/>
                <a:cs typeface="Arial" panose="020B0604020202020204"/>
              </a:rPr>
              <a:t>Standard </a:t>
            </a:r>
            <a:r>
              <a:rPr sz="1400" spc="-5" dirty="0">
                <a:latin typeface="Arial" panose="020B0604020202020204"/>
                <a:cs typeface="Arial" panose="020B0604020202020204"/>
              </a:rPr>
              <a:t>Deviation </a:t>
            </a:r>
            <a:r>
              <a:rPr sz="1400" dirty="0">
                <a:latin typeface="Arial" panose="020B0604020202020204"/>
                <a:cs typeface="Arial" panose="020B0604020202020204"/>
              </a:rPr>
              <a:t>of</a:t>
            </a:r>
            <a:r>
              <a:rPr sz="1400" spc="-185" dirty="0">
                <a:latin typeface="Arial" panose="020B0604020202020204"/>
                <a:cs typeface="Arial" panose="020B0604020202020204"/>
              </a:rPr>
              <a:t> </a:t>
            </a:r>
            <a:r>
              <a:rPr sz="1400" spc="-5" dirty="0">
                <a:latin typeface="Arial" panose="020B0604020202020204"/>
                <a:cs typeface="Arial" panose="020B0604020202020204"/>
              </a:rPr>
              <a:t>Average </a:t>
            </a:r>
            <a:r>
              <a:rPr sz="1400" spc="-25" dirty="0">
                <a:latin typeface="Arial" panose="020B0604020202020204"/>
                <a:cs typeface="Arial" panose="020B0604020202020204"/>
              </a:rPr>
              <a:t>Yearly</a:t>
            </a:r>
            <a:r>
              <a:rPr sz="1400" spc="-10" dirty="0">
                <a:latin typeface="Arial" panose="020B0604020202020204"/>
                <a:cs typeface="Arial" panose="020B0604020202020204"/>
              </a:rPr>
              <a:t> </a:t>
            </a:r>
            <a:r>
              <a:rPr sz="1400" dirty="0">
                <a:latin typeface="Arial" panose="020B0604020202020204"/>
                <a:cs typeface="Arial" panose="020B0604020202020204"/>
              </a:rPr>
              <a:t>Precipitation</a:t>
            </a:r>
            <a:endParaRPr sz="1400">
              <a:latin typeface="Arial" panose="020B0604020202020204"/>
              <a:cs typeface="Arial" panose="020B0604020202020204"/>
            </a:endParaRPr>
          </a:p>
        </p:txBody>
      </p:sp>
      <p:sp>
        <p:nvSpPr>
          <p:cNvPr id="5" name="object 5"/>
          <p:cNvSpPr/>
          <p:nvPr/>
        </p:nvSpPr>
        <p:spPr>
          <a:xfrm>
            <a:off x="1793240" y="2292905"/>
            <a:ext cx="4000500" cy="3550685"/>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7409176" y="2347130"/>
            <a:ext cx="4225560" cy="344298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prstGeom prst="rect">
            <a:avLst/>
          </a:prstGeom>
        </p:spPr>
        <p:txBody>
          <a:bodyPr>
            <a:normAutofit/>
          </a:bodyPr>
          <a:lstStyle/>
          <a:p>
            <a:r>
              <a:rPr lang="en-MY"/>
              <a:t>Aggregation</a:t>
            </a:r>
            <a:endParaRPr lang="en-MY"/>
          </a:p>
        </p:txBody>
      </p:sp>
      <p:sp>
        <p:nvSpPr>
          <p:cNvPr id="10" name="Footer Placeholder 9"/>
          <p:cNvSpPr>
            <a:spLocks noGrp="1"/>
          </p:cNvSpPr>
          <p:nvPr>
            <p:ph type="ftr" sz="quarter" idx="11"/>
          </p:nvPr>
        </p:nvSpPr>
        <p:spPr/>
        <p:txBody>
          <a:bodyPr/>
          <a:lstStyle/>
          <a:p>
            <a:r>
              <a:rPr lang="en-US"/>
              <a:t>UECS3213 / UECS3453 Data Mining</a:t>
            </a:r>
            <a:endParaRPr lang="en-US"/>
          </a:p>
        </p:txBody>
      </p:sp>
      <p:sp>
        <p:nvSpPr>
          <p:cNvPr id="2" name="Slide Number Placeholder 1"/>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b="1" dirty="0"/>
              <a:t>Sampling </a:t>
            </a:r>
            <a:r>
              <a:rPr dirty="0"/>
              <a:t>is the main technique employed for data selection.</a:t>
            </a:r>
            <a:endParaRPr dirty="0"/>
          </a:p>
          <a:p>
            <a:r>
              <a:rPr dirty="0"/>
              <a:t>It is often used for both the preliminary investigation of the data and  the final data analysis.</a:t>
            </a:r>
            <a:endParaRPr dirty="0"/>
          </a:p>
          <a:p>
            <a:r>
              <a:rPr dirty="0"/>
              <a:t>Statisticians sample because obtaining the entire set of data </a:t>
            </a:r>
            <a:r>
              <a:rPr dirty="0" smtClean="0"/>
              <a:t>of </a:t>
            </a:r>
            <a:r>
              <a:rPr dirty="0"/>
              <a:t>interest </a:t>
            </a:r>
            <a:r>
              <a:rPr lang="en-MY" dirty="0"/>
              <a:t>(population)</a:t>
            </a:r>
            <a:r>
              <a:rPr dirty="0"/>
              <a:t> is too expensive or time consuming.</a:t>
            </a:r>
            <a:endParaRPr dirty="0"/>
          </a:p>
          <a:p>
            <a:r>
              <a:rPr dirty="0"/>
              <a:t>Sampling is used in data mining because processing the </a:t>
            </a:r>
            <a:r>
              <a:rPr dirty="0" smtClean="0"/>
              <a:t>entire </a:t>
            </a:r>
            <a:r>
              <a:rPr dirty="0"/>
              <a:t>set of data of interest is </a:t>
            </a:r>
            <a:r>
              <a:rPr i="1" dirty="0"/>
              <a:t>too expensive or time consuming</a:t>
            </a:r>
            <a:r>
              <a:rPr dirty="0"/>
              <a:t>.</a:t>
            </a:r>
            <a:endParaRPr dirty="0"/>
          </a:p>
          <a:p>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a:t>Sampling</a:t>
            </a:r>
            <a:endParaRPr lang="en-MY"/>
          </a:p>
        </p:txBody>
      </p:sp>
      <p:sp>
        <p:nvSpPr>
          <p:cNvPr id="7" name="Footer Placeholder 6"/>
          <p:cNvSpPr>
            <a:spLocks noGrp="1"/>
          </p:cNvSpPr>
          <p:nvPr>
            <p:ph type="ftr" sz="quarter" idx="11"/>
          </p:nvPr>
        </p:nvSpPr>
        <p:spPr/>
        <p:txBody>
          <a:bodyPr/>
          <a:lstStyle/>
          <a:p>
            <a:r>
              <a:rPr lang="en-US"/>
              <a:t>UECS3213 / UECS3453 Data Mining</a:t>
            </a:r>
            <a:endParaRPr lang="en-US"/>
          </a:p>
        </p:txBody>
      </p:sp>
      <p:sp>
        <p:nvSpPr>
          <p:cNvPr id="2" name="Slide Number Placeholder 1"/>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dirty="0"/>
              <a:t>The key principle for effective sampling is the following:</a:t>
            </a:r>
            <a:endParaRPr dirty="0"/>
          </a:p>
          <a:p>
            <a:pPr lvl="1"/>
            <a:r>
              <a:rPr lang="en-MY" sz="2600" dirty="0"/>
              <a:t>U</a:t>
            </a:r>
            <a:r>
              <a:rPr sz="2600" dirty="0"/>
              <a:t>sing a sample will work almost as well as using the </a:t>
            </a:r>
            <a:r>
              <a:rPr sz="2600" dirty="0" smtClean="0"/>
              <a:t>entire </a:t>
            </a:r>
            <a:r>
              <a:rPr sz="2600" dirty="0"/>
              <a:t>data </a:t>
            </a:r>
            <a:r>
              <a:rPr sz="2600" dirty="0" smtClean="0"/>
              <a:t>sets</a:t>
            </a:r>
            <a:r>
              <a:rPr lang="en-MY" sz="2600" dirty="0" smtClean="0"/>
              <a:t> (population)</a:t>
            </a:r>
            <a:r>
              <a:rPr sz="2600" dirty="0" smtClean="0"/>
              <a:t>, </a:t>
            </a:r>
            <a:r>
              <a:rPr sz="2600" dirty="0"/>
              <a:t>if the sample is </a:t>
            </a:r>
            <a:r>
              <a:rPr sz="2600" b="1" dirty="0"/>
              <a:t>representative</a:t>
            </a:r>
            <a:endParaRPr sz="2600" b="1" dirty="0"/>
          </a:p>
          <a:p>
            <a:pPr lvl="1"/>
            <a:r>
              <a:rPr sz="2600" dirty="0"/>
              <a:t>A sample is </a:t>
            </a:r>
            <a:r>
              <a:rPr sz="2600" b="1" dirty="0"/>
              <a:t>representative</a:t>
            </a:r>
            <a:r>
              <a:rPr sz="2600" dirty="0"/>
              <a:t> if it has </a:t>
            </a:r>
            <a:r>
              <a:rPr sz="2600" i="1" dirty="0"/>
              <a:t>approximately the same property </a:t>
            </a:r>
            <a:r>
              <a:rPr sz="2600" dirty="0"/>
              <a:t>of interest as the original set of data</a:t>
            </a:r>
            <a:endParaRPr sz="2600" dirty="0"/>
          </a:p>
          <a:p>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a:t>Sampling</a:t>
            </a:r>
            <a:endParaRPr lang="en-MY"/>
          </a:p>
        </p:txBody>
      </p:sp>
      <p:sp>
        <p:nvSpPr>
          <p:cNvPr id="7" name="Footer Placeholder 6"/>
          <p:cNvSpPr>
            <a:spLocks noGrp="1"/>
          </p:cNvSpPr>
          <p:nvPr>
            <p:ph type="ftr" sz="quarter" idx="11"/>
          </p:nvPr>
        </p:nvSpPr>
        <p:spPr/>
        <p:txBody>
          <a:bodyPr/>
          <a:lstStyle/>
          <a:p>
            <a:r>
              <a:rPr lang="en-US"/>
              <a:t>UECS3213 / UECS3453 Data Mining</a:t>
            </a:r>
            <a:endParaRPr lang="en-US"/>
          </a:p>
        </p:txBody>
      </p:sp>
      <p:sp>
        <p:nvSpPr>
          <p:cNvPr id="2" name="Slide Number Placeholder 1"/>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0000"/>
          </a:bodyPr>
          <a:lstStyle/>
          <a:p>
            <a:r>
              <a:rPr b="1" dirty="0"/>
              <a:t>Simple </a:t>
            </a:r>
            <a:r>
              <a:rPr lang="en-MY" b="1" dirty="0"/>
              <a:t>r</a:t>
            </a:r>
            <a:r>
              <a:rPr b="1" dirty="0"/>
              <a:t>andom </a:t>
            </a:r>
            <a:r>
              <a:rPr lang="en-MY" b="1" dirty="0"/>
              <a:t>s</a:t>
            </a:r>
            <a:r>
              <a:rPr b="1" dirty="0"/>
              <a:t>ampling</a:t>
            </a:r>
            <a:endParaRPr b="1" dirty="0"/>
          </a:p>
          <a:p>
            <a:pPr lvl="1"/>
            <a:r>
              <a:rPr dirty="0"/>
              <a:t>There is an equal probability of selecting any particular item</a:t>
            </a:r>
            <a:endParaRPr dirty="0"/>
          </a:p>
          <a:p>
            <a:r>
              <a:rPr b="1" dirty="0"/>
              <a:t>Sampling without replacement</a:t>
            </a:r>
            <a:endParaRPr b="1" dirty="0"/>
          </a:p>
          <a:p>
            <a:pPr lvl="1"/>
            <a:r>
              <a:rPr dirty="0"/>
              <a:t>As each item is selected, it is removed from the population</a:t>
            </a:r>
            <a:endParaRPr dirty="0"/>
          </a:p>
          <a:p>
            <a:r>
              <a:rPr b="1" dirty="0"/>
              <a:t>Sampling with replacement</a:t>
            </a:r>
            <a:endParaRPr b="1" dirty="0"/>
          </a:p>
          <a:p>
            <a:pPr lvl="1"/>
            <a:r>
              <a:rPr dirty="0"/>
              <a:t>Objects are not removed from the population as they are selected for the sample.</a:t>
            </a:r>
            <a:endParaRPr dirty="0"/>
          </a:p>
          <a:p>
            <a:pPr lvl="1"/>
            <a:r>
              <a:rPr dirty="0"/>
              <a:t>In sampling with replacement, the same object can be picked up </a:t>
            </a:r>
            <a:r>
              <a:rPr dirty="0" smtClean="0"/>
              <a:t>more </a:t>
            </a:r>
            <a:r>
              <a:rPr dirty="0"/>
              <a:t>than once</a:t>
            </a:r>
            <a:endParaRPr dirty="0"/>
          </a:p>
          <a:p>
            <a:r>
              <a:rPr b="1" dirty="0"/>
              <a:t>Stratified sampling</a:t>
            </a:r>
            <a:endParaRPr b="1" dirty="0"/>
          </a:p>
          <a:p>
            <a:pPr lvl="1"/>
            <a:r>
              <a:rPr dirty="0"/>
              <a:t>Split the data into several partitions; then draw random samples from each partition</a:t>
            </a:r>
            <a:endParaRPr dirty="0"/>
          </a:p>
          <a:p>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dirty="0"/>
              <a:t>Types of Sampling</a:t>
            </a:r>
            <a:endParaRPr lang="en-MY"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pic>
        <p:nvPicPr>
          <p:cNvPr id="2" name="Picture 1"/>
          <p:cNvPicPr>
            <a:picLocks noChangeAspect="1"/>
          </p:cNvPicPr>
          <p:nvPr/>
        </p:nvPicPr>
        <p:blipFill>
          <a:blip r:embed="rId1"/>
          <a:stretch>
            <a:fillRect/>
          </a:stretch>
        </p:blipFill>
        <p:spPr>
          <a:xfrm>
            <a:off x="8624570" y="539115"/>
            <a:ext cx="3458210" cy="3002280"/>
          </a:xfrm>
          <a:prstGeom prst="rect">
            <a:avLst/>
          </a:prstGeom>
        </p:spPr>
      </p:pic>
      <p:sp>
        <p:nvSpPr>
          <p:cNvPr id="8" name="Text Box 7"/>
          <p:cNvSpPr txBox="1"/>
          <p:nvPr/>
        </p:nvSpPr>
        <p:spPr>
          <a:xfrm>
            <a:off x="9433560" y="3541395"/>
            <a:ext cx="1839595" cy="368300"/>
          </a:xfrm>
          <a:prstGeom prst="rect">
            <a:avLst/>
          </a:prstGeom>
          <a:noFill/>
        </p:spPr>
        <p:txBody>
          <a:bodyPr wrap="none" rtlCol="0">
            <a:spAutoFit/>
          </a:bodyPr>
          <a:p>
            <a:r>
              <a:rPr lang="en-MY" altLang="en-US"/>
              <a:t>Statified sampling</a:t>
            </a:r>
            <a:endParaRPr lang="en-MY" altLang="en-US"/>
          </a:p>
        </p:txBody>
      </p:sp>
      <p:sp>
        <p:nvSpPr>
          <p:cNvPr id="9" name="Slide Number Placeholder 8"/>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MY" altLang="en-US"/>
              <a:t>Sample Size</a:t>
            </a:r>
            <a:endParaRPr lang="en-MY" altLang="en-US"/>
          </a:p>
        </p:txBody>
      </p:sp>
      <p:sp>
        <p:nvSpPr>
          <p:cNvPr id="3" name="object 3"/>
          <p:cNvSpPr/>
          <p:nvPr/>
        </p:nvSpPr>
        <p:spPr>
          <a:xfrm>
            <a:off x="2117271" y="2133261"/>
            <a:ext cx="2541814" cy="193658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4958442" y="2209800"/>
            <a:ext cx="2509157" cy="1921328"/>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7717971" y="2263859"/>
            <a:ext cx="2492828" cy="1849543"/>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2915589" y="4441063"/>
            <a:ext cx="944880" cy="22796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8000</a:t>
            </a:r>
            <a:r>
              <a:rPr sz="1400" spc="-85" dirty="0">
                <a:latin typeface="Arial" panose="020B0604020202020204"/>
                <a:cs typeface="Arial" panose="020B0604020202020204"/>
              </a:rPr>
              <a:t> </a:t>
            </a:r>
            <a:r>
              <a:rPr sz="1400" dirty="0">
                <a:latin typeface="Arial" panose="020B0604020202020204"/>
                <a:cs typeface="Arial" panose="020B0604020202020204"/>
              </a:rPr>
              <a:t>points</a:t>
            </a:r>
            <a:endParaRPr sz="1400">
              <a:latin typeface="Arial" panose="020B0604020202020204"/>
              <a:cs typeface="Arial" panose="020B0604020202020204"/>
            </a:endParaRPr>
          </a:p>
        </p:txBody>
      </p:sp>
      <p:sp>
        <p:nvSpPr>
          <p:cNvPr id="7" name="object 7"/>
          <p:cNvSpPr txBox="1"/>
          <p:nvPr/>
        </p:nvSpPr>
        <p:spPr>
          <a:xfrm>
            <a:off x="5952744" y="4441063"/>
            <a:ext cx="963294" cy="22796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2000</a:t>
            </a:r>
            <a:r>
              <a:rPr sz="1400" spc="-100" dirty="0">
                <a:latin typeface="Arial" panose="020B0604020202020204"/>
                <a:cs typeface="Arial" panose="020B0604020202020204"/>
              </a:rPr>
              <a:t> </a:t>
            </a:r>
            <a:r>
              <a:rPr sz="1400" dirty="0">
                <a:latin typeface="Arial" panose="020B0604020202020204"/>
                <a:cs typeface="Arial" panose="020B0604020202020204"/>
              </a:rPr>
              <a:t>Points</a:t>
            </a:r>
            <a:endParaRPr sz="1400">
              <a:latin typeface="Arial" panose="020B0604020202020204"/>
              <a:cs typeface="Arial" panose="020B0604020202020204"/>
            </a:endParaRPr>
          </a:p>
        </p:txBody>
      </p:sp>
      <p:sp>
        <p:nvSpPr>
          <p:cNvPr id="8" name="object 8"/>
          <p:cNvSpPr txBox="1"/>
          <p:nvPr/>
        </p:nvSpPr>
        <p:spPr>
          <a:xfrm>
            <a:off x="8712834" y="4441063"/>
            <a:ext cx="866140" cy="22796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500</a:t>
            </a:r>
            <a:r>
              <a:rPr sz="1400" spc="-85" dirty="0">
                <a:latin typeface="Arial" panose="020B0604020202020204"/>
                <a:cs typeface="Arial" panose="020B0604020202020204"/>
              </a:rPr>
              <a:t> </a:t>
            </a:r>
            <a:r>
              <a:rPr sz="1400" dirty="0">
                <a:latin typeface="Arial" panose="020B0604020202020204"/>
                <a:cs typeface="Arial" panose="020B0604020202020204"/>
              </a:rPr>
              <a:t>Points</a:t>
            </a:r>
            <a:endParaRPr sz="1400">
              <a:latin typeface="Arial" panose="020B0604020202020204"/>
              <a:cs typeface="Arial" panose="020B0604020202020204"/>
            </a:endParaRPr>
          </a:p>
        </p:txBody>
      </p:sp>
      <p:sp>
        <p:nvSpPr>
          <p:cNvPr id="12" name="Footer Placeholder 11"/>
          <p:cNvSpPr>
            <a:spLocks noGrp="1"/>
          </p:cNvSpPr>
          <p:nvPr>
            <p:ph type="ftr" sz="quarter" idx="11"/>
          </p:nvPr>
        </p:nvSpPr>
        <p:spPr/>
        <p:txBody>
          <a:bodyPr/>
          <a:lstStyle/>
          <a:p>
            <a:r>
              <a:rPr lang="en-US"/>
              <a:t>UECS3213 / UECS3453 Data Mining</a:t>
            </a:r>
            <a:endParaRPr lang="en-US"/>
          </a:p>
        </p:txBody>
      </p:sp>
      <p:sp>
        <p:nvSpPr>
          <p:cNvPr id="2" name="Slide Number Placeholder 1"/>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lstStyle/>
          <a:p>
            <a:r>
              <a:rPr dirty="0" smtClean="0"/>
              <a:t>When </a:t>
            </a:r>
            <a:r>
              <a:rPr dirty="0"/>
              <a:t>dimensionality increases, data becomes increasingly  </a:t>
            </a:r>
            <a:r>
              <a:rPr b="1" dirty="0"/>
              <a:t>sparse </a:t>
            </a:r>
            <a:r>
              <a:rPr dirty="0"/>
              <a:t>in the space that  it occupies</a:t>
            </a:r>
            <a:r>
              <a:rPr lang="en-MY" dirty="0"/>
              <a:t>.</a:t>
            </a:r>
            <a:endParaRPr lang="en-MY" dirty="0"/>
          </a:p>
          <a:p>
            <a:r>
              <a:rPr lang="en-US" dirty="0"/>
              <a:t>Definitions of density and distance between points, which is critical  for clustering and  outlier detection,  become less  meaningful</a:t>
            </a:r>
            <a:r>
              <a:rPr lang="en-MY" altLang="en-US" dirty="0"/>
              <a:t>.</a:t>
            </a:r>
            <a:endParaRPr lang="en-MY" altLang="en-US" dirty="0"/>
          </a:p>
          <a:p>
            <a:endParaRPr lang="en-US" dirty="0"/>
          </a:p>
          <a:p>
            <a:endParaRPr lang="en-US" dirty="0"/>
          </a:p>
        </p:txBody>
      </p:sp>
      <p:sp>
        <p:nvSpPr>
          <p:cNvPr id="3" name="object 3"/>
          <p:cNvSpPr txBox="1">
            <a:spLocks noGrp="1"/>
          </p:cNvSpPr>
          <p:nvPr>
            <p:ph type="title"/>
          </p:nvPr>
        </p:nvSpPr>
        <p:spPr>
          <a:prstGeom prst="rect">
            <a:avLst/>
          </a:prstGeom>
        </p:spPr>
        <p:txBody>
          <a:bodyPr/>
          <a:lstStyle/>
          <a:p>
            <a:r>
              <a:rPr lang="en-MY"/>
              <a:t>Curse of Dimensionality</a:t>
            </a:r>
            <a:endParaRPr lang="en-MY"/>
          </a:p>
        </p:txBody>
      </p:sp>
      <p:sp>
        <p:nvSpPr>
          <p:cNvPr id="5" name="object 5"/>
          <p:cNvSpPr/>
          <p:nvPr/>
        </p:nvSpPr>
        <p:spPr>
          <a:xfrm>
            <a:off x="6318522" y="1690732"/>
            <a:ext cx="4073978" cy="3273878"/>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6217920" y="5026660"/>
            <a:ext cx="5761990" cy="1150620"/>
          </a:xfrm>
          <a:prstGeom prst="rect">
            <a:avLst/>
          </a:prstGeom>
        </p:spPr>
        <p:txBody>
          <a:bodyPr vert="horz" wrap="square" lIns="0" tIns="119380" rIns="0" bIns="0" rtlCol="0">
            <a:spAutoFit/>
          </a:bodyPr>
          <a:lstStyle/>
          <a:p>
            <a:pPr marL="127000" indent="-114300">
              <a:lnSpc>
                <a:spcPct val="100000"/>
              </a:lnSpc>
              <a:spcBef>
                <a:spcPts val="940"/>
              </a:spcBef>
              <a:buChar char="•"/>
              <a:tabLst>
                <a:tab pos="127000" algn="l"/>
              </a:tabLst>
            </a:pPr>
            <a:r>
              <a:rPr sz="2000" spc="-5" dirty="0">
                <a:latin typeface="Arial" panose="020B0604020202020204"/>
                <a:cs typeface="Arial" panose="020B0604020202020204"/>
              </a:rPr>
              <a:t>Randomly </a:t>
            </a:r>
            <a:r>
              <a:rPr sz="2000" dirty="0">
                <a:latin typeface="Arial" panose="020B0604020202020204"/>
                <a:cs typeface="Arial" panose="020B0604020202020204"/>
              </a:rPr>
              <a:t>generate 500</a:t>
            </a:r>
            <a:r>
              <a:rPr sz="2000" spc="-85" dirty="0">
                <a:latin typeface="Arial" panose="020B0604020202020204"/>
                <a:cs typeface="Arial" panose="020B0604020202020204"/>
              </a:rPr>
              <a:t> </a:t>
            </a:r>
            <a:r>
              <a:rPr sz="2000" dirty="0">
                <a:latin typeface="Arial" panose="020B0604020202020204"/>
                <a:cs typeface="Arial" panose="020B0604020202020204"/>
              </a:rPr>
              <a:t>points</a:t>
            </a:r>
            <a:endParaRPr sz="2000">
              <a:latin typeface="Arial" panose="020B0604020202020204"/>
              <a:cs typeface="Arial" panose="020B0604020202020204"/>
            </a:endParaRPr>
          </a:p>
          <a:p>
            <a:pPr marL="127000" marR="5080" indent="-114300">
              <a:lnSpc>
                <a:spcPct val="100000"/>
              </a:lnSpc>
              <a:spcBef>
                <a:spcPts val="845"/>
              </a:spcBef>
              <a:buChar char="•"/>
              <a:tabLst>
                <a:tab pos="127000" algn="l"/>
              </a:tabLst>
            </a:pPr>
            <a:r>
              <a:rPr sz="2000" spc="-5" dirty="0">
                <a:latin typeface="Arial" panose="020B0604020202020204"/>
                <a:cs typeface="Arial" panose="020B0604020202020204"/>
              </a:rPr>
              <a:t>Compute difference between max </a:t>
            </a:r>
            <a:r>
              <a:rPr sz="2000" dirty="0">
                <a:latin typeface="Arial" panose="020B0604020202020204"/>
                <a:cs typeface="Arial" panose="020B0604020202020204"/>
              </a:rPr>
              <a:t>and</a:t>
            </a:r>
            <a:r>
              <a:rPr sz="2000" spc="-90" dirty="0">
                <a:latin typeface="Arial" panose="020B0604020202020204"/>
                <a:cs typeface="Arial" panose="020B0604020202020204"/>
              </a:rPr>
              <a:t> </a:t>
            </a:r>
            <a:r>
              <a:rPr sz="2000" spc="-5" dirty="0">
                <a:latin typeface="Arial" panose="020B0604020202020204"/>
                <a:cs typeface="Arial" panose="020B0604020202020204"/>
              </a:rPr>
              <a:t>min  </a:t>
            </a:r>
            <a:r>
              <a:rPr sz="2000" dirty="0">
                <a:latin typeface="Arial" panose="020B0604020202020204"/>
                <a:cs typeface="Arial" panose="020B0604020202020204"/>
              </a:rPr>
              <a:t>distance </a:t>
            </a:r>
            <a:r>
              <a:rPr sz="2000" spc="-5" dirty="0">
                <a:latin typeface="Arial" panose="020B0604020202020204"/>
                <a:cs typeface="Arial" panose="020B0604020202020204"/>
              </a:rPr>
              <a:t>between </a:t>
            </a:r>
            <a:r>
              <a:rPr sz="2000" dirty="0">
                <a:latin typeface="Arial" panose="020B0604020202020204"/>
                <a:cs typeface="Arial" panose="020B0604020202020204"/>
              </a:rPr>
              <a:t>any pair of</a:t>
            </a:r>
            <a:r>
              <a:rPr sz="2000" spc="-125" dirty="0">
                <a:latin typeface="Arial" panose="020B0604020202020204"/>
                <a:cs typeface="Arial" panose="020B0604020202020204"/>
              </a:rPr>
              <a:t> </a:t>
            </a:r>
            <a:r>
              <a:rPr sz="2000" dirty="0">
                <a:latin typeface="Arial" panose="020B0604020202020204"/>
                <a:cs typeface="Arial" panose="020B0604020202020204"/>
              </a:rPr>
              <a:t>points</a:t>
            </a:r>
            <a:endParaRPr sz="2000">
              <a:latin typeface="Arial" panose="020B0604020202020204"/>
              <a:cs typeface="Arial" panose="020B0604020202020204"/>
            </a:endParaRPr>
          </a:p>
        </p:txBody>
      </p:sp>
      <p:sp>
        <p:nvSpPr>
          <p:cNvPr id="8" name="Slide Number Placeholder 7"/>
          <p:cNvSpPr>
            <a:spLocks noGrp="1"/>
          </p:cNvSpPr>
          <p:nvPr>
            <p:ph type="sldNum" sz="quarter" idx="12"/>
          </p:nvPr>
        </p:nvSpPr>
        <p:spPr/>
        <p:txBody>
          <a:bodyPr/>
          <a:lstStyle/>
          <a:p>
            <a:fld id="{9A0DB2DC-4C9A-4742-B13C-FB6460FD3503}" type="slidenum">
              <a:rPr lang="en-US" dirty="0"/>
            </a:fld>
            <a:endParaRPr lang="en-US" dirty="0"/>
          </a:p>
        </p:txBody>
      </p:sp>
      <p:sp>
        <p:nvSpPr>
          <p:cNvPr id="9" name="Footer Placeholder 8"/>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a:normAutofit/>
          </a:bodyPr>
          <a:lstStyle/>
          <a:p>
            <a:r>
              <a:rPr lang="en-MY"/>
              <a:t>Dimensionality Reduction</a:t>
            </a:r>
            <a:endParaRPr lang="en-MY"/>
          </a:p>
        </p:txBody>
      </p:sp>
      <p:sp>
        <p:nvSpPr>
          <p:cNvPr id="5" name="Content Placeholder 4"/>
          <p:cNvSpPr>
            <a:spLocks noGrp="1"/>
          </p:cNvSpPr>
          <p:nvPr>
            <p:ph sz="half" idx="1"/>
          </p:nvPr>
        </p:nvSpPr>
        <p:spPr/>
        <p:txBody>
          <a:bodyPr>
            <a:normAutofit/>
          </a:bodyPr>
          <a:lstStyle/>
          <a:p>
            <a:r>
              <a:rPr dirty="0"/>
              <a:t>Purpose:</a:t>
            </a:r>
            <a:endParaRPr dirty="0"/>
          </a:p>
          <a:p>
            <a:pPr lvl="1"/>
            <a:r>
              <a:rPr dirty="0"/>
              <a:t>Avoid </a:t>
            </a:r>
            <a:r>
              <a:rPr b="1" dirty="0"/>
              <a:t>curse of dimensionality</a:t>
            </a:r>
            <a:endParaRPr dirty="0"/>
          </a:p>
          <a:p>
            <a:pPr lvl="1"/>
            <a:r>
              <a:rPr dirty="0"/>
              <a:t>Reduce amount of time and memory required by data mining algorithms</a:t>
            </a:r>
            <a:endParaRPr dirty="0"/>
          </a:p>
          <a:p>
            <a:pPr lvl="1"/>
            <a:r>
              <a:rPr dirty="0"/>
              <a:t>Allow data to be more easily visualized</a:t>
            </a:r>
            <a:endParaRPr dirty="0"/>
          </a:p>
          <a:p>
            <a:pPr lvl="1"/>
            <a:r>
              <a:rPr dirty="0"/>
              <a:t>May help to eliminate irrelevant features or reduce noise</a:t>
            </a:r>
            <a:endParaRPr dirty="0"/>
          </a:p>
          <a:p>
            <a:endParaRPr dirty="0"/>
          </a:p>
          <a:p>
            <a:endParaRPr lang="en-US" dirty="0"/>
          </a:p>
        </p:txBody>
      </p:sp>
      <p:sp>
        <p:nvSpPr>
          <p:cNvPr id="2" name="Content Placeholder 1"/>
          <p:cNvSpPr>
            <a:spLocks noGrp="1"/>
          </p:cNvSpPr>
          <p:nvPr>
            <p:ph sz="half" idx="2"/>
          </p:nvPr>
        </p:nvSpPr>
        <p:spPr/>
        <p:txBody>
          <a:bodyPr>
            <a:normAutofit/>
          </a:bodyPr>
          <a:lstStyle/>
          <a:p>
            <a:r>
              <a:rPr lang="en-MY" dirty="0"/>
              <a:t>Techniques</a:t>
            </a:r>
            <a:endParaRPr lang="en-MY" dirty="0"/>
          </a:p>
          <a:p>
            <a:pPr lvl="1"/>
            <a:r>
              <a:rPr lang="en-MY" dirty="0"/>
              <a:t>Principal Component Analysis (PCA) </a:t>
            </a:r>
            <a:endParaRPr lang="en-MY" dirty="0"/>
          </a:p>
          <a:p>
            <a:pPr lvl="1"/>
            <a:r>
              <a:rPr lang="en-MY" dirty="0"/>
              <a:t>Singular Value Decomposition (SVD)</a:t>
            </a:r>
            <a:endParaRPr lang="en-MY" dirty="0"/>
          </a:p>
          <a:p>
            <a:pPr lvl="1"/>
            <a:r>
              <a:rPr lang="en-MY" dirty="0"/>
              <a:t>Others: supervised and non-linear techniques</a:t>
            </a:r>
            <a:endParaRPr lang="en-MY" dirty="0"/>
          </a:p>
          <a:p>
            <a:endParaRPr lang="en-MY"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
        <p:nvSpPr>
          <p:cNvPr id="6" name="Slide Number Placeholder 5"/>
          <p:cNvSpPr>
            <a:spLocks noGrp="1"/>
          </p:cNvSpPr>
          <p:nvPr>
            <p:ph type="sldNum" sz="quarter" idx="12"/>
          </p:nvPr>
        </p:nvSpPr>
        <p:spPr/>
        <p:txBody>
          <a:bodyPr/>
          <a:lstStyle/>
          <a:p>
            <a:fld id="{9A0DB2DC-4C9A-4742-B13C-FB6460FD3503}" type="slidenum">
              <a:rPr lang="en-US" dirty="0"/>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MY">
                <a:sym typeface="+mn-ea"/>
              </a:rPr>
              <a:t>Dimensionality Reduction</a:t>
            </a:r>
            <a:endParaRPr lang="en-US"/>
          </a:p>
        </p:txBody>
      </p:sp>
      <p:sp>
        <p:nvSpPr>
          <p:cNvPr id="3" name="Content Placeholder 2"/>
          <p:cNvSpPr>
            <a:spLocks noGrp="1"/>
          </p:cNvSpPr>
          <p:nvPr>
            <p:ph sz="half" idx="1"/>
          </p:nvPr>
        </p:nvSpPr>
        <p:spPr/>
        <p:txBody>
          <a:bodyPr>
            <a:normAutofit fontScale="90000"/>
          </a:bodyPr>
          <a:p>
            <a:pPr marL="457200" lvl="1" indent="-457200">
              <a:lnSpc>
                <a:spcPct val="110000"/>
              </a:lnSpc>
            </a:pPr>
            <a:r>
              <a:rPr lang="en-MY" sz="2800" b="1" dirty="0">
                <a:sym typeface="+mn-ea"/>
              </a:rPr>
              <a:t>Principal component analysis (PCA) </a:t>
            </a:r>
            <a:r>
              <a:rPr lang="en-MY" sz="2800" dirty="0">
                <a:sym typeface="+mn-ea"/>
              </a:rPr>
              <a:t>is a statistical procedure that uses an orthogonal transformation to convert a set of observations of possibly correlated variables (entities each of which takes on various numerical values) into a set of values of linearly uncorrelated variables called principal components.</a:t>
            </a:r>
            <a:endParaRPr lang="en-MY" sz="2800" dirty="0">
              <a:sym typeface="+mn-ea"/>
            </a:endParaRPr>
          </a:p>
          <a:p>
            <a:endParaRPr lang="en-MY" altLang="en-US"/>
          </a:p>
        </p:txBody>
      </p:sp>
      <p:sp>
        <p:nvSpPr>
          <p:cNvPr id="4" name="Content Placeholder 3"/>
          <p:cNvSpPr>
            <a:spLocks noGrp="1"/>
          </p:cNvSpPr>
          <p:nvPr>
            <p:ph sz="half" idx="2"/>
          </p:nvPr>
        </p:nvSpPr>
        <p:spPr/>
        <p:txBody>
          <a:bodyPr/>
          <a:p>
            <a:pPr>
              <a:lnSpc>
                <a:spcPct val="110000"/>
              </a:lnSpc>
            </a:pPr>
            <a:r>
              <a:rPr lang="en-US" b="1"/>
              <a:t>Singular Value Decomposition (SVD) </a:t>
            </a:r>
            <a:r>
              <a:rPr lang="en-US"/>
              <a:t>is a method of decomposing a matrix into three other matrices: </a:t>
            </a:r>
            <a:r>
              <a:rPr lang="en-MY" altLang="en-US" i="1"/>
              <a:t>A</a:t>
            </a:r>
            <a:r>
              <a:rPr lang="en-MY" altLang="en-US"/>
              <a:t> = </a:t>
            </a:r>
            <a:r>
              <a:rPr lang="en-MY" altLang="en-US" i="1"/>
              <a:t>USV</a:t>
            </a:r>
            <a:r>
              <a:rPr lang="en-MY" altLang="en-US" i="1" baseline="30000"/>
              <a:t>T</a:t>
            </a:r>
            <a:endParaRPr lang="en-MY" altLang="en-US" i="1" baseline="30000"/>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dirty="0"/>
              <a:t>Another way to reduce dimensionality of data </a:t>
            </a:r>
            <a:r>
              <a:rPr lang="en-MY" dirty="0"/>
              <a:t>is by removing</a:t>
            </a:r>
            <a:endParaRPr dirty="0"/>
          </a:p>
          <a:p>
            <a:r>
              <a:rPr b="1" dirty="0"/>
              <a:t>Redundant features</a:t>
            </a:r>
            <a:endParaRPr dirty="0"/>
          </a:p>
          <a:p>
            <a:pPr lvl="1"/>
            <a:r>
              <a:rPr dirty="0"/>
              <a:t>duplicate much or all of the information contained  in one or more other attributes</a:t>
            </a:r>
            <a:endParaRPr dirty="0"/>
          </a:p>
          <a:p>
            <a:pPr lvl="1"/>
            <a:r>
              <a:rPr dirty="0"/>
              <a:t>Example: purchase price of a product and the </a:t>
            </a:r>
            <a:r>
              <a:rPr dirty="0" smtClean="0"/>
              <a:t>amount </a:t>
            </a:r>
            <a:r>
              <a:rPr dirty="0"/>
              <a:t>of sales tax paid</a:t>
            </a:r>
            <a:endParaRPr dirty="0"/>
          </a:p>
          <a:p>
            <a:r>
              <a:rPr b="1" dirty="0"/>
              <a:t>Irrelevant features</a:t>
            </a:r>
            <a:endParaRPr dirty="0"/>
          </a:p>
          <a:p>
            <a:pPr lvl="1"/>
            <a:r>
              <a:rPr dirty="0"/>
              <a:t>contain no information that is useful for the data </a:t>
            </a:r>
            <a:r>
              <a:rPr dirty="0" smtClean="0"/>
              <a:t>mining </a:t>
            </a:r>
            <a:r>
              <a:rPr dirty="0"/>
              <a:t>task at hand</a:t>
            </a:r>
            <a:endParaRPr dirty="0"/>
          </a:p>
          <a:p>
            <a:pPr lvl="1"/>
            <a:r>
              <a:rPr dirty="0"/>
              <a:t>Example: students' ID is often irrelevant to the task of predicting students' GPA</a:t>
            </a:r>
            <a:endParaRPr dirty="0"/>
          </a:p>
          <a:p>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dirty="0"/>
              <a:t>Feature Subset Selection</a:t>
            </a:r>
            <a:endParaRPr lang="en-MY"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MY"/>
              <a:t>Feature Subset Selection Techniques</a:t>
            </a:r>
            <a:endParaRPr lang="en-MY"/>
          </a:p>
        </p:txBody>
      </p:sp>
      <p:sp>
        <p:nvSpPr>
          <p:cNvPr id="5" name="Content Placeholder 4"/>
          <p:cNvSpPr>
            <a:spLocks noGrp="1"/>
          </p:cNvSpPr>
          <p:nvPr>
            <p:ph idx="1"/>
          </p:nvPr>
        </p:nvSpPr>
        <p:spPr/>
        <p:txBody>
          <a:bodyPr/>
          <a:lstStyle/>
          <a:p>
            <a:r>
              <a:rPr b="1" dirty="0"/>
              <a:t>Brute-force</a:t>
            </a:r>
            <a:r>
              <a:rPr dirty="0"/>
              <a:t> approach:</a:t>
            </a:r>
            <a:endParaRPr dirty="0"/>
          </a:p>
          <a:p>
            <a:pPr lvl="1"/>
            <a:r>
              <a:rPr dirty="0"/>
              <a:t>Try all possible feature subsets as input to data mining </a:t>
            </a:r>
            <a:r>
              <a:rPr dirty="0" smtClean="0"/>
              <a:t>algorithm</a:t>
            </a:r>
            <a:endParaRPr dirty="0"/>
          </a:p>
          <a:p>
            <a:r>
              <a:rPr b="1" dirty="0"/>
              <a:t>Embedded</a:t>
            </a:r>
            <a:r>
              <a:rPr dirty="0"/>
              <a:t> approaches:</a:t>
            </a:r>
            <a:endParaRPr dirty="0"/>
          </a:p>
          <a:p>
            <a:pPr lvl="1"/>
            <a:r>
              <a:rPr dirty="0"/>
              <a:t>Feature selection occurs naturally as part of the data </a:t>
            </a:r>
            <a:r>
              <a:rPr dirty="0" smtClean="0"/>
              <a:t>mining </a:t>
            </a:r>
            <a:r>
              <a:rPr dirty="0"/>
              <a:t>algorithm</a:t>
            </a:r>
            <a:endParaRPr dirty="0"/>
          </a:p>
          <a:p>
            <a:r>
              <a:rPr b="1" dirty="0"/>
              <a:t>Filter</a:t>
            </a:r>
            <a:r>
              <a:rPr dirty="0"/>
              <a:t> approaches:</a:t>
            </a:r>
            <a:endParaRPr dirty="0"/>
          </a:p>
          <a:p>
            <a:pPr lvl="1"/>
            <a:r>
              <a:rPr dirty="0"/>
              <a:t>Features are selected before data mining algorithm is </a:t>
            </a:r>
            <a:r>
              <a:rPr dirty="0" smtClean="0"/>
              <a:t>run</a:t>
            </a:r>
            <a:endParaRPr dirty="0"/>
          </a:p>
          <a:p>
            <a:r>
              <a:rPr b="1" dirty="0"/>
              <a:t>Wrapper</a:t>
            </a:r>
            <a:r>
              <a:rPr dirty="0"/>
              <a:t> approaches:</a:t>
            </a:r>
            <a:endParaRPr dirty="0"/>
          </a:p>
          <a:p>
            <a:pPr lvl="1"/>
            <a:r>
              <a:rPr dirty="0"/>
              <a:t>Use the data mining algorithm as a black box to find best subset of attributes</a:t>
            </a:r>
            <a:endParaRPr dirty="0"/>
          </a:p>
          <a:p>
            <a:endParaRPr lang="en-US" dirty="0"/>
          </a:p>
        </p:txBody>
      </p:sp>
      <p:sp>
        <p:nvSpPr>
          <p:cNvPr id="4" name="object 4"/>
          <p:cNvSpPr txBox="1"/>
          <p:nvPr/>
        </p:nvSpPr>
        <p:spPr>
          <a:xfrm>
            <a:off x="2407107" y="1523657"/>
            <a:ext cx="7644765" cy="394970"/>
          </a:xfrm>
          <a:prstGeom prst="rect">
            <a:avLst/>
          </a:prstGeom>
        </p:spPr>
        <p:txBody>
          <a:bodyPr vert="horz" wrap="square" lIns="0" tIns="72390" rIns="0" bIns="0" rtlCol="0">
            <a:spAutoFit/>
          </a:bodyPr>
          <a:lstStyle/>
          <a:p>
            <a:pPr marL="241300" indent="-228600">
              <a:lnSpc>
                <a:spcPct val="100000"/>
              </a:lnSpc>
              <a:spcBef>
                <a:spcPts val="570"/>
              </a:spcBef>
              <a:buClr>
                <a:srgbClr val="2CA1BE"/>
              </a:buClr>
              <a:buFont typeface="Verdana" panose="020B0604030504040204"/>
              <a:buChar char="◦"/>
              <a:tabLst>
                <a:tab pos="241935" algn="l"/>
              </a:tabLst>
            </a:pPr>
            <a:endParaRPr sz="2100">
              <a:latin typeface="Lucida Sans Unicode" panose="020B0602030504020204"/>
              <a:cs typeface="Lucida Sans Unicode" panose="020B0602030504020204"/>
            </a:endParaRPr>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MY" altLang="en-US"/>
              <a:t>What is data?</a:t>
            </a:r>
            <a:endParaRPr lang="en-MY" altLang="en-US"/>
          </a:p>
        </p:txBody>
      </p:sp>
      <p:sp>
        <p:nvSpPr>
          <p:cNvPr id="12" name="Content Placeholder 11"/>
          <p:cNvSpPr>
            <a:spLocks noGrp="1"/>
          </p:cNvSpPr>
          <p:nvPr>
            <p:ph sz="half" idx="1"/>
          </p:nvPr>
        </p:nvSpPr>
        <p:spPr/>
        <p:txBody>
          <a:bodyPr>
            <a:normAutofit fontScale="87500" lnSpcReduction="20000"/>
          </a:bodyPr>
          <a:lstStyle/>
          <a:p>
            <a:r>
              <a:t>Collection of data </a:t>
            </a:r>
            <a:r>
              <a:rPr b="1"/>
              <a:t>objects </a:t>
            </a:r>
            <a:r>
              <a:t>and their </a:t>
            </a:r>
            <a:r>
              <a:rPr b="1"/>
              <a:t>attributes</a:t>
            </a:r>
            <a:endParaRPr b="1"/>
          </a:p>
          <a:p>
            <a:r>
              <a:rPr b="1">
                <a:sym typeface="+mn-ea"/>
              </a:rPr>
              <a:t>Object </a:t>
            </a:r>
            <a:r>
              <a:rPr>
                <a:sym typeface="+mn-ea"/>
              </a:rPr>
              <a:t>is also known as record, point, case, sample, entity, or instance</a:t>
            </a:r>
            <a:endParaRPr>
              <a:sym typeface="+mn-ea"/>
            </a:endParaRPr>
          </a:p>
          <a:p>
            <a:r>
              <a:t>An </a:t>
            </a:r>
            <a:r>
              <a:rPr b="1"/>
              <a:t>attribute </a:t>
            </a:r>
            <a:r>
              <a:t>is a </a:t>
            </a:r>
            <a:r>
              <a:rPr i="1"/>
              <a:t>property </a:t>
            </a:r>
            <a:r>
              <a:t>or </a:t>
            </a:r>
            <a:r>
              <a:rPr i="1"/>
              <a:t>characteristic </a:t>
            </a:r>
            <a:r>
              <a:t>of an object</a:t>
            </a:r>
          </a:p>
          <a:p>
            <a:pPr lvl="1"/>
            <a:r>
              <a:t>Examples: eye color of a person, temperature, etc.</a:t>
            </a:r>
          </a:p>
          <a:p>
            <a:pPr lvl="1"/>
            <a:r>
              <a:t>Attribute is also known as variable, field, characteristic, or feature</a:t>
            </a:r>
          </a:p>
          <a:p>
            <a:r>
              <a:t>A collection of </a:t>
            </a:r>
            <a:r>
              <a:rPr b="1"/>
              <a:t>attributes </a:t>
            </a:r>
            <a:r>
              <a:t>describe an object</a:t>
            </a:r>
          </a:p>
          <a:p>
            <a:pPr lvl="1"/>
          </a:p>
          <a:p/>
          <a:p/>
          <a:p>
            <a:endParaRPr lang="en-US"/>
          </a:p>
        </p:txBody>
      </p:sp>
      <p:graphicFrame>
        <p:nvGraphicFramePr>
          <p:cNvPr id="6" name="object 6"/>
          <p:cNvGraphicFramePr>
            <a:graphicFrameLocks noGrp="1"/>
          </p:cNvGraphicFramePr>
          <p:nvPr/>
        </p:nvGraphicFramePr>
        <p:xfrm>
          <a:off x="7222191" y="2189520"/>
          <a:ext cx="3205480" cy="3648075"/>
        </p:xfrm>
        <a:graphic>
          <a:graphicData uri="http://schemas.openxmlformats.org/drawingml/2006/table">
            <a:tbl>
              <a:tblPr firstRow="1" bandRow="1">
                <a:tableStyleId>{2D5ABB26-0587-4C30-8999-92F81FD0307C}</a:tableStyleId>
              </a:tblPr>
              <a:tblGrid>
                <a:gridCol w="354965"/>
                <a:gridCol w="722630"/>
                <a:gridCol w="777875"/>
                <a:gridCol w="67310"/>
                <a:gridCol w="721360"/>
                <a:gridCol w="561340"/>
              </a:tblGrid>
              <a:tr h="179705">
                <a:tc>
                  <a:txBody>
                    <a:bodyPr/>
                    <a:lstStyle/>
                    <a:p>
                      <a:pPr marL="22225">
                        <a:lnSpc>
                          <a:spcPts val="1315"/>
                        </a:lnSpc>
                      </a:pPr>
                      <a:r>
                        <a:rPr sz="1300" i="1" spc="-5" dirty="0">
                          <a:solidFill>
                            <a:srgbClr val="FFFFFF"/>
                          </a:solidFill>
                          <a:latin typeface="Arial" panose="020B0604020202020204"/>
                          <a:cs typeface="Arial" panose="020B0604020202020204"/>
                        </a:rPr>
                        <a:t>Tid</a:t>
                      </a:r>
                      <a:endParaRPr sz="1300">
                        <a:latin typeface="Arial" panose="020B0604020202020204"/>
                        <a:cs typeface="Arial" panose="020B0604020202020204"/>
                      </a:endParaRPr>
                    </a:p>
                  </a:txBody>
                  <a:tcPr marL="0" marR="0" marT="0" marB="0">
                    <a:solidFill>
                      <a:srgbClr val="000080"/>
                    </a:solidFill>
                  </a:tcPr>
                </a:tc>
                <a:tc>
                  <a:txBody>
                    <a:bodyPr/>
                    <a:lstStyle/>
                    <a:p>
                      <a:pPr marL="45085">
                        <a:lnSpc>
                          <a:spcPts val="1315"/>
                        </a:lnSpc>
                      </a:pPr>
                      <a:r>
                        <a:rPr sz="1300" b="1" spc="-5" dirty="0">
                          <a:solidFill>
                            <a:srgbClr val="FFFFFF"/>
                          </a:solidFill>
                          <a:latin typeface="Arial" panose="020B0604020202020204"/>
                          <a:cs typeface="Arial" panose="020B0604020202020204"/>
                        </a:rPr>
                        <a:t>Refund</a:t>
                      </a:r>
                      <a:endParaRPr sz="1300">
                        <a:latin typeface="Arial" panose="020B0604020202020204"/>
                        <a:cs typeface="Arial" panose="020B0604020202020204"/>
                      </a:endParaRPr>
                    </a:p>
                  </a:txBody>
                  <a:tcPr marL="0" marR="0" marT="0" marB="0">
                    <a:solidFill>
                      <a:srgbClr val="000080"/>
                    </a:solidFill>
                  </a:tcPr>
                </a:tc>
                <a:tc rowSpan="2">
                  <a:txBody>
                    <a:bodyPr/>
                    <a:lstStyle/>
                    <a:p>
                      <a:pPr marL="44450" marR="191135">
                        <a:lnSpc>
                          <a:spcPts val="1500"/>
                        </a:lnSpc>
                        <a:spcBef>
                          <a:spcPts val="40"/>
                        </a:spcBef>
                      </a:pPr>
                      <a:r>
                        <a:rPr sz="1300" b="1" dirty="0">
                          <a:solidFill>
                            <a:srgbClr val="FFFFFF"/>
                          </a:solidFill>
                          <a:latin typeface="Arial" panose="020B0604020202020204"/>
                          <a:cs typeface="Arial" panose="020B0604020202020204"/>
                        </a:rPr>
                        <a:t>Marital  </a:t>
                      </a:r>
                      <a:r>
                        <a:rPr sz="1300" b="1" spc="-5" dirty="0">
                          <a:solidFill>
                            <a:srgbClr val="FFFFFF"/>
                          </a:solidFill>
                          <a:latin typeface="Arial" panose="020B0604020202020204"/>
                          <a:cs typeface="Arial" panose="020B0604020202020204"/>
                        </a:rPr>
                        <a:t>Status</a:t>
                      </a:r>
                      <a:endParaRPr sz="1300">
                        <a:latin typeface="Arial" panose="020B0604020202020204"/>
                        <a:cs typeface="Arial" panose="020B0604020202020204"/>
                      </a:endParaRPr>
                    </a:p>
                  </a:txBody>
                  <a:tcPr marL="0" marR="0" marT="5080" marB="0">
                    <a:solidFill>
                      <a:srgbClr val="000080"/>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solidFill>
                      <a:srgbClr val="000080"/>
                    </a:solidFill>
                  </a:tcPr>
                </a:tc>
                <a:tc rowSpan="2">
                  <a:txBody>
                    <a:bodyPr/>
                    <a:lstStyle/>
                    <a:p>
                      <a:pPr marR="95885">
                        <a:lnSpc>
                          <a:spcPts val="1500"/>
                        </a:lnSpc>
                        <a:spcBef>
                          <a:spcPts val="40"/>
                        </a:spcBef>
                      </a:pPr>
                      <a:r>
                        <a:rPr sz="1300" b="1" dirty="0">
                          <a:solidFill>
                            <a:srgbClr val="FFFFFF"/>
                          </a:solidFill>
                          <a:latin typeface="Arial" panose="020B0604020202020204"/>
                          <a:cs typeface="Arial" panose="020B0604020202020204"/>
                        </a:rPr>
                        <a:t>Taxable  </a:t>
                      </a:r>
                      <a:r>
                        <a:rPr sz="1300" b="1" spc="-5" dirty="0">
                          <a:solidFill>
                            <a:srgbClr val="FFFFFF"/>
                          </a:solidFill>
                          <a:latin typeface="Arial" panose="020B0604020202020204"/>
                          <a:cs typeface="Arial" panose="020B0604020202020204"/>
                        </a:rPr>
                        <a:t>Income</a:t>
                      </a:r>
                      <a:endParaRPr sz="1300">
                        <a:latin typeface="Arial" panose="020B0604020202020204"/>
                        <a:cs typeface="Arial" panose="020B0604020202020204"/>
                      </a:endParaRPr>
                    </a:p>
                  </a:txBody>
                  <a:tcPr marL="0" marR="0" marT="5080" marB="0">
                    <a:solidFill>
                      <a:srgbClr val="000080"/>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solidFill>
                      <a:srgbClr val="000080"/>
                    </a:solidFill>
                  </a:tcPr>
                </a:tc>
              </a:tr>
              <a:tr h="207010">
                <a:tc gridSpan="2">
                  <a:txBody>
                    <a:bodyPr/>
                    <a:lstStyle/>
                    <a:p>
                      <a:pPr>
                        <a:lnSpc>
                          <a:spcPct val="100000"/>
                        </a:lnSpc>
                      </a:pPr>
                      <a:endParaRPr sz="1100">
                        <a:latin typeface="Times New Roman" panose="02020603050405020304"/>
                        <a:cs typeface="Times New Roman" panose="02020603050405020304"/>
                      </a:endParaRPr>
                    </a:p>
                  </a:txBody>
                  <a:tcPr marL="0" marR="0" marT="0" marB="0">
                    <a:solidFill>
                      <a:srgbClr val="000080"/>
                    </a:solidFill>
                  </a:tcPr>
                </a:tc>
                <a:tc hMerge="1">
                  <a:tcPr marL="0" marR="0" marT="0" marB="0"/>
                </a:tc>
                <a:tc vMerge="1">
                  <a:tcPr marL="0" marR="0" marT="5080" marB="0">
                    <a:solidFill>
                      <a:srgbClr val="000080"/>
                    </a:solidFill>
                  </a:tcPr>
                </a:tc>
                <a:tc>
                  <a:txBody>
                    <a:bodyPr/>
                    <a:lstStyle/>
                    <a:p>
                      <a:pPr>
                        <a:lnSpc>
                          <a:spcPct val="100000"/>
                        </a:lnSpc>
                      </a:pPr>
                      <a:endParaRPr sz="1100">
                        <a:latin typeface="Times New Roman" panose="02020603050405020304"/>
                        <a:cs typeface="Times New Roman" panose="02020603050405020304"/>
                      </a:endParaRPr>
                    </a:p>
                  </a:txBody>
                  <a:tcPr marL="0" marR="0" marT="0" marB="0">
                    <a:solidFill>
                      <a:srgbClr val="000080"/>
                    </a:solidFill>
                  </a:tcPr>
                </a:tc>
                <a:tc vMerge="1">
                  <a:tcPr marL="0" marR="0" marT="5080" marB="0">
                    <a:solidFill>
                      <a:srgbClr val="000080"/>
                    </a:solidFill>
                  </a:tcPr>
                </a:tc>
                <a:tc>
                  <a:txBody>
                    <a:bodyPr/>
                    <a:lstStyle/>
                    <a:p>
                      <a:pPr marL="44450">
                        <a:lnSpc>
                          <a:spcPts val="1355"/>
                        </a:lnSpc>
                      </a:pPr>
                      <a:r>
                        <a:rPr sz="1300" b="1" spc="-5" dirty="0">
                          <a:solidFill>
                            <a:srgbClr val="FFFFFF"/>
                          </a:solidFill>
                          <a:latin typeface="Arial" panose="020B0604020202020204"/>
                          <a:cs typeface="Arial" panose="020B0604020202020204"/>
                        </a:rPr>
                        <a:t>Cheat</a:t>
                      </a:r>
                      <a:endParaRPr sz="1300">
                        <a:latin typeface="Arial" panose="020B0604020202020204"/>
                        <a:cs typeface="Arial" panose="020B0604020202020204"/>
                      </a:endParaRPr>
                    </a:p>
                  </a:txBody>
                  <a:tcPr marL="0" marR="0" marT="0" marB="0">
                    <a:solidFill>
                      <a:srgbClr val="000080"/>
                    </a:solidFill>
                  </a:tcPr>
                </a:tc>
              </a:tr>
              <a:tr h="132080">
                <a:tc gridSpan="6">
                  <a:txBody>
                    <a:bodyPr/>
                    <a:lstStyle/>
                    <a:p>
                      <a:pPr>
                        <a:lnSpc>
                          <a:spcPct val="100000"/>
                        </a:lnSpc>
                      </a:pPr>
                      <a:endParaRPr sz="800">
                        <a:latin typeface="Times New Roman" panose="02020603050405020304"/>
                        <a:cs typeface="Times New Roman" panose="02020603050405020304"/>
                      </a:endParaRPr>
                    </a:p>
                  </a:txBody>
                  <a:tcPr marL="0" marR="0" marT="0" marB="0">
                    <a:solidFill>
                      <a:srgbClr val="000080"/>
                    </a:solidFill>
                  </a:tcPr>
                </a:tc>
                <a:tc hMerge="1">
                  <a:tcPr marL="0" marR="0" marT="0" marB="0"/>
                </a:tc>
                <a:tc hMerge="1">
                  <a:tcPr marL="0" marR="0" marT="0" marB="0"/>
                </a:tc>
                <a:tc hMerge="1">
                  <a:tcPr marL="0" marR="0" marT="0" marB="0"/>
                </a:tc>
                <a:tc hMerge="1">
                  <a:tcPr marL="0" marR="0" marT="0" marB="0"/>
                </a:tc>
                <a:tc hMerge="1">
                  <a:tcPr marL="0" marR="0" marT="0" marB="0"/>
                </a:tc>
              </a:tr>
              <a:tr h="311785">
                <a:tc>
                  <a:txBody>
                    <a:bodyPr/>
                    <a:lstStyle/>
                    <a:p>
                      <a:pPr marL="44450">
                        <a:lnSpc>
                          <a:spcPct val="100000"/>
                        </a:lnSpc>
                        <a:spcBef>
                          <a:spcPts val="375"/>
                        </a:spcBef>
                      </a:pPr>
                      <a:r>
                        <a:rPr sz="1300" dirty="0">
                          <a:latin typeface="Arial" panose="020B0604020202020204"/>
                          <a:cs typeface="Arial" panose="020B0604020202020204"/>
                        </a:rPr>
                        <a:t>1</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66675">
                        <a:lnSpc>
                          <a:spcPct val="100000"/>
                        </a:lnSpc>
                        <a:spcBef>
                          <a:spcPts val="375"/>
                        </a:spcBef>
                      </a:pPr>
                      <a:r>
                        <a:rPr sz="1300" spc="-5" dirty="0">
                          <a:latin typeface="Arial" panose="020B0604020202020204"/>
                          <a:cs typeface="Arial" panose="020B0604020202020204"/>
                        </a:rPr>
                        <a:t>Yes</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4450">
                        <a:lnSpc>
                          <a:spcPct val="100000"/>
                        </a:lnSpc>
                        <a:spcBef>
                          <a:spcPts val="375"/>
                        </a:spcBef>
                      </a:pPr>
                      <a:r>
                        <a:rPr sz="1300" spc="-5" dirty="0">
                          <a:latin typeface="Arial" panose="020B0604020202020204"/>
                          <a:cs typeface="Arial" panose="020B0604020202020204"/>
                        </a:rPr>
                        <a:t>Single</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gridSpan="2">
                  <a:txBody>
                    <a:bodyPr/>
                    <a:lstStyle/>
                    <a:p>
                      <a:pPr marL="66675">
                        <a:lnSpc>
                          <a:spcPct val="100000"/>
                        </a:lnSpc>
                        <a:spcBef>
                          <a:spcPts val="375"/>
                        </a:spcBef>
                      </a:pPr>
                      <a:r>
                        <a:rPr sz="1300" spc="-5" dirty="0">
                          <a:latin typeface="Arial" panose="020B0604020202020204"/>
                          <a:cs typeface="Arial" panose="020B0604020202020204"/>
                        </a:rPr>
                        <a:t>125K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hMerge="1">
                  <a:tcPr marL="0" marR="0" marT="0" marB="0"/>
                </a:tc>
                <a:tc>
                  <a:txBody>
                    <a:bodyPr/>
                    <a:lstStyle/>
                    <a:p>
                      <a:pPr marL="44450">
                        <a:lnSpc>
                          <a:spcPct val="100000"/>
                        </a:lnSpc>
                        <a:spcBef>
                          <a:spcPts val="380"/>
                        </a:spcBef>
                      </a:pPr>
                      <a:r>
                        <a:rPr sz="1300" b="1" spc="-5" dirty="0">
                          <a:solidFill>
                            <a:srgbClr val="FF0000"/>
                          </a:solidFill>
                          <a:latin typeface="Arial" panose="020B0604020202020204"/>
                          <a:cs typeface="Arial" panose="020B0604020202020204"/>
                        </a:rPr>
                        <a:t>No</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r>
              <a:tr h="313055">
                <a:tc>
                  <a:txBody>
                    <a:bodyPr/>
                    <a:lstStyle/>
                    <a:p>
                      <a:pPr marL="44450">
                        <a:lnSpc>
                          <a:spcPct val="100000"/>
                        </a:lnSpc>
                        <a:spcBef>
                          <a:spcPts val="375"/>
                        </a:spcBef>
                      </a:pPr>
                      <a:r>
                        <a:rPr sz="1300" dirty="0">
                          <a:latin typeface="Arial" panose="020B0604020202020204"/>
                          <a:cs typeface="Arial" panose="020B0604020202020204"/>
                        </a:rPr>
                        <a:t>2</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66675">
                        <a:lnSpc>
                          <a:spcPct val="100000"/>
                        </a:lnSpc>
                        <a:spcBef>
                          <a:spcPts val="375"/>
                        </a:spcBef>
                      </a:pPr>
                      <a:r>
                        <a:rPr sz="1300" spc="-5" dirty="0">
                          <a:latin typeface="Arial" panose="020B0604020202020204"/>
                          <a:cs typeface="Arial" panose="020B0604020202020204"/>
                        </a:rPr>
                        <a:t>No</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4450">
                        <a:lnSpc>
                          <a:spcPct val="100000"/>
                        </a:lnSpc>
                        <a:spcBef>
                          <a:spcPts val="375"/>
                        </a:spcBef>
                      </a:pPr>
                      <a:r>
                        <a:rPr sz="1300" spc="-5" dirty="0">
                          <a:latin typeface="Arial" panose="020B0604020202020204"/>
                          <a:cs typeface="Arial" panose="020B0604020202020204"/>
                        </a:rPr>
                        <a:t>Married</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gridSpan="2">
                  <a:txBody>
                    <a:bodyPr/>
                    <a:lstStyle/>
                    <a:p>
                      <a:pPr marL="66675">
                        <a:lnSpc>
                          <a:spcPct val="100000"/>
                        </a:lnSpc>
                        <a:spcBef>
                          <a:spcPts val="375"/>
                        </a:spcBef>
                      </a:pPr>
                      <a:r>
                        <a:rPr sz="1300" spc="-5" dirty="0">
                          <a:latin typeface="Arial" panose="020B0604020202020204"/>
                          <a:cs typeface="Arial" panose="020B0604020202020204"/>
                        </a:rPr>
                        <a:t>100K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hMerge="1">
                  <a:tcPr marL="0" marR="0" marT="0" marB="0"/>
                </a:tc>
                <a:tc>
                  <a:txBody>
                    <a:bodyPr/>
                    <a:lstStyle/>
                    <a:p>
                      <a:pPr marL="44450">
                        <a:lnSpc>
                          <a:spcPct val="100000"/>
                        </a:lnSpc>
                        <a:spcBef>
                          <a:spcPts val="380"/>
                        </a:spcBef>
                      </a:pPr>
                      <a:r>
                        <a:rPr sz="1300" b="1" spc="-5" dirty="0">
                          <a:solidFill>
                            <a:srgbClr val="FF0000"/>
                          </a:solidFill>
                          <a:latin typeface="Arial" panose="020B0604020202020204"/>
                          <a:cs typeface="Arial" panose="020B0604020202020204"/>
                        </a:rPr>
                        <a:t>No</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r>
              <a:tr h="312420">
                <a:tc>
                  <a:txBody>
                    <a:bodyPr/>
                    <a:lstStyle/>
                    <a:p>
                      <a:pPr marL="44450">
                        <a:lnSpc>
                          <a:spcPct val="100000"/>
                        </a:lnSpc>
                        <a:spcBef>
                          <a:spcPts val="375"/>
                        </a:spcBef>
                      </a:pPr>
                      <a:r>
                        <a:rPr sz="1300" dirty="0">
                          <a:latin typeface="Arial" panose="020B0604020202020204"/>
                          <a:cs typeface="Arial" panose="020B0604020202020204"/>
                        </a:rPr>
                        <a:t>3</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66675">
                        <a:lnSpc>
                          <a:spcPct val="100000"/>
                        </a:lnSpc>
                        <a:spcBef>
                          <a:spcPts val="375"/>
                        </a:spcBef>
                      </a:pPr>
                      <a:r>
                        <a:rPr sz="1300" spc="-5" dirty="0">
                          <a:latin typeface="Arial" panose="020B0604020202020204"/>
                          <a:cs typeface="Arial" panose="020B0604020202020204"/>
                        </a:rPr>
                        <a:t>No</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4450">
                        <a:lnSpc>
                          <a:spcPct val="100000"/>
                        </a:lnSpc>
                        <a:spcBef>
                          <a:spcPts val="375"/>
                        </a:spcBef>
                      </a:pPr>
                      <a:r>
                        <a:rPr sz="1300" spc="-5" dirty="0">
                          <a:latin typeface="Arial" panose="020B0604020202020204"/>
                          <a:cs typeface="Arial" panose="020B0604020202020204"/>
                        </a:rPr>
                        <a:t>Single</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gridSpan="2">
                  <a:txBody>
                    <a:bodyPr/>
                    <a:lstStyle/>
                    <a:p>
                      <a:pPr marL="66675">
                        <a:lnSpc>
                          <a:spcPct val="100000"/>
                        </a:lnSpc>
                        <a:spcBef>
                          <a:spcPts val="375"/>
                        </a:spcBef>
                      </a:pPr>
                      <a:r>
                        <a:rPr sz="1300" spc="-5" dirty="0">
                          <a:latin typeface="Arial" panose="020B0604020202020204"/>
                          <a:cs typeface="Arial" panose="020B0604020202020204"/>
                        </a:rPr>
                        <a:t>70K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hMerge="1">
                  <a:tcPr marL="0" marR="0" marT="0" marB="0"/>
                </a:tc>
                <a:tc>
                  <a:txBody>
                    <a:bodyPr/>
                    <a:lstStyle/>
                    <a:p>
                      <a:pPr marL="44450">
                        <a:lnSpc>
                          <a:spcPct val="100000"/>
                        </a:lnSpc>
                        <a:spcBef>
                          <a:spcPts val="385"/>
                        </a:spcBef>
                      </a:pPr>
                      <a:r>
                        <a:rPr sz="1300" b="1" spc="-5" dirty="0">
                          <a:solidFill>
                            <a:srgbClr val="FF0000"/>
                          </a:solidFill>
                          <a:latin typeface="Arial" panose="020B0604020202020204"/>
                          <a:cs typeface="Arial" panose="020B0604020202020204"/>
                        </a:rPr>
                        <a:t>No</a:t>
                      </a:r>
                      <a:endParaRPr sz="1300">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r>
              <a:tr h="313055">
                <a:tc>
                  <a:txBody>
                    <a:bodyPr/>
                    <a:lstStyle/>
                    <a:p>
                      <a:pPr marL="44450">
                        <a:lnSpc>
                          <a:spcPct val="100000"/>
                        </a:lnSpc>
                        <a:spcBef>
                          <a:spcPts val="375"/>
                        </a:spcBef>
                      </a:pPr>
                      <a:r>
                        <a:rPr sz="1300" dirty="0">
                          <a:latin typeface="Arial" panose="020B0604020202020204"/>
                          <a:cs typeface="Arial" panose="020B0604020202020204"/>
                        </a:rPr>
                        <a:t>4</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66675">
                        <a:lnSpc>
                          <a:spcPct val="100000"/>
                        </a:lnSpc>
                        <a:spcBef>
                          <a:spcPts val="375"/>
                        </a:spcBef>
                      </a:pPr>
                      <a:r>
                        <a:rPr sz="1300" spc="-5" dirty="0">
                          <a:latin typeface="Arial" panose="020B0604020202020204"/>
                          <a:cs typeface="Arial" panose="020B0604020202020204"/>
                        </a:rPr>
                        <a:t>Yes</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4450">
                        <a:lnSpc>
                          <a:spcPct val="100000"/>
                        </a:lnSpc>
                        <a:spcBef>
                          <a:spcPts val="375"/>
                        </a:spcBef>
                      </a:pPr>
                      <a:r>
                        <a:rPr sz="1300" spc="-5" dirty="0">
                          <a:latin typeface="Arial" panose="020B0604020202020204"/>
                          <a:cs typeface="Arial" panose="020B0604020202020204"/>
                        </a:rPr>
                        <a:t>Married</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gridSpan="2">
                  <a:txBody>
                    <a:bodyPr/>
                    <a:lstStyle/>
                    <a:p>
                      <a:pPr marL="66675">
                        <a:lnSpc>
                          <a:spcPct val="100000"/>
                        </a:lnSpc>
                        <a:spcBef>
                          <a:spcPts val="375"/>
                        </a:spcBef>
                      </a:pPr>
                      <a:r>
                        <a:rPr sz="1300" spc="-5" dirty="0">
                          <a:latin typeface="Arial" panose="020B0604020202020204"/>
                          <a:cs typeface="Arial" panose="020B0604020202020204"/>
                        </a:rPr>
                        <a:t>120K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hMerge="1">
                  <a:tcPr marL="0" marR="0" marT="0" marB="0"/>
                </a:tc>
                <a:tc>
                  <a:txBody>
                    <a:bodyPr/>
                    <a:lstStyle/>
                    <a:p>
                      <a:pPr marL="44450">
                        <a:lnSpc>
                          <a:spcPct val="100000"/>
                        </a:lnSpc>
                        <a:spcBef>
                          <a:spcPts val="380"/>
                        </a:spcBef>
                      </a:pPr>
                      <a:r>
                        <a:rPr sz="1300" b="1" spc="-5" dirty="0">
                          <a:solidFill>
                            <a:srgbClr val="FF0000"/>
                          </a:solidFill>
                          <a:latin typeface="Arial" panose="020B0604020202020204"/>
                          <a:cs typeface="Arial" panose="020B0604020202020204"/>
                        </a:rPr>
                        <a:t>No</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r>
              <a:tr h="313055">
                <a:tc>
                  <a:txBody>
                    <a:bodyPr/>
                    <a:lstStyle/>
                    <a:p>
                      <a:pPr marL="44450">
                        <a:lnSpc>
                          <a:spcPct val="100000"/>
                        </a:lnSpc>
                        <a:spcBef>
                          <a:spcPts val="380"/>
                        </a:spcBef>
                      </a:pPr>
                      <a:r>
                        <a:rPr sz="1300" dirty="0">
                          <a:latin typeface="Arial" panose="020B0604020202020204"/>
                          <a:cs typeface="Arial" panose="020B0604020202020204"/>
                        </a:rPr>
                        <a:t>5</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66675">
                        <a:lnSpc>
                          <a:spcPct val="100000"/>
                        </a:lnSpc>
                        <a:spcBef>
                          <a:spcPts val="380"/>
                        </a:spcBef>
                      </a:pPr>
                      <a:r>
                        <a:rPr sz="1300" spc="-5" dirty="0">
                          <a:latin typeface="Arial" panose="020B0604020202020204"/>
                          <a:cs typeface="Arial" panose="020B0604020202020204"/>
                        </a:rPr>
                        <a:t>No</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44450">
                        <a:lnSpc>
                          <a:spcPct val="100000"/>
                        </a:lnSpc>
                        <a:spcBef>
                          <a:spcPts val="380"/>
                        </a:spcBef>
                      </a:pPr>
                      <a:r>
                        <a:rPr sz="1300" spc="-5" dirty="0">
                          <a:latin typeface="Arial" panose="020B0604020202020204"/>
                          <a:cs typeface="Arial" panose="020B0604020202020204"/>
                        </a:rPr>
                        <a:t>Divorced</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gridSpan="2">
                  <a:txBody>
                    <a:bodyPr/>
                    <a:lstStyle/>
                    <a:p>
                      <a:pPr marL="66675">
                        <a:lnSpc>
                          <a:spcPct val="100000"/>
                        </a:lnSpc>
                        <a:spcBef>
                          <a:spcPts val="380"/>
                        </a:spcBef>
                      </a:pPr>
                      <a:r>
                        <a:rPr sz="1300" spc="-5" dirty="0">
                          <a:latin typeface="Arial" panose="020B0604020202020204"/>
                          <a:cs typeface="Arial" panose="020B0604020202020204"/>
                        </a:rPr>
                        <a:t>95K</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hMerge="1">
                  <a:tcPr marL="0" marR="0" marT="0" marB="0"/>
                </a:tc>
                <a:tc>
                  <a:txBody>
                    <a:bodyPr/>
                    <a:lstStyle/>
                    <a:p>
                      <a:pPr marL="44450">
                        <a:lnSpc>
                          <a:spcPct val="100000"/>
                        </a:lnSpc>
                        <a:spcBef>
                          <a:spcPts val="390"/>
                        </a:spcBef>
                      </a:pPr>
                      <a:r>
                        <a:rPr sz="1300" b="1" spc="-5" dirty="0">
                          <a:solidFill>
                            <a:srgbClr val="FF0000"/>
                          </a:solidFill>
                          <a:latin typeface="Arial" panose="020B0604020202020204"/>
                          <a:cs typeface="Arial" panose="020B0604020202020204"/>
                        </a:rPr>
                        <a:t>Yes</a:t>
                      </a:r>
                      <a:endParaRPr sz="1300">
                        <a:latin typeface="Arial" panose="020B0604020202020204"/>
                        <a:cs typeface="Arial" panose="020B0604020202020204"/>
                      </a:endParaRPr>
                    </a:p>
                  </a:txBody>
                  <a:tcPr marL="0" marR="0" marT="49530" marB="0">
                    <a:lnL w="6350">
                      <a:solidFill>
                        <a:srgbClr val="000080"/>
                      </a:solidFill>
                      <a:prstDash val="solid"/>
                    </a:lnL>
                    <a:lnR w="6350">
                      <a:solidFill>
                        <a:srgbClr val="000080"/>
                      </a:solidFill>
                      <a:prstDash val="solid"/>
                    </a:lnR>
                    <a:solidFill>
                      <a:srgbClr val="C0C0C0"/>
                    </a:solidFill>
                  </a:tcPr>
                </a:tc>
              </a:tr>
              <a:tr h="312420">
                <a:tc>
                  <a:txBody>
                    <a:bodyPr/>
                    <a:lstStyle/>
                    <a:p>
                      <a:pPr marL="44450">
                        <a:lnSpc>
                          <a:spcPct val="100000"/>
                        </a:lnSpc>
                        <a:spcBef>
                          <a:spcPts val="375"/>
                        </a:spcBef>
                      </a:pPr>
                      <a:r>
                        <a:rPr sz="1300" dirty="0">
                          <a:latin typeface="Arial" panose="020B0604020202020204"/>
                          <a:cs typeface="Arial" panose="020B0604020202020204"/>
                        </a:rPr>
                        <a:t>6</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66675">
                        <a:lnSpc>
                          <a:spcPct val="100000"/>
                        </a:lnSpc>
                        <a:spcBef>
                          <a:spcPts val="375"/>
                        </a:spcBef>
                      </a:pPr>
                      <a:r>
                        <a:rPr sz="1300" spc="-5" dirty="0">
                          <a:latin typeface="Arial" panose="020B0604020202020204"/>
                          <a:cs typeface="Arial" panose="020B0604020202020204"/>
                        </a:rPr>
                        <a:t>No</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4450">
                        <a:lnSpc>
                          <a:spcPct val="100000"/>
                        </a:lnSpc>
                        <a:spcBef>
                          <a:spcPts val="375"/>
                        </a:spcBef>
                      </a:pPr>
                      <a:r>
                        <a:rPr sz="1300" spc="-5" dirty="0">
                          <a:latin typeface="Arial" panose="020B0604020202020204"/>
                          <a:cs typeface="Arial" panose="020B0604020202020204"/>
                        </a:rPr>
                        <a:t>Married</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gridSpan="2">
                  <a:txBody>
                    <a:bodyPr/>
                    <a:lstStyle/>
                    <a:p>
                      <a:pPr marL="66675">
                        <a:lnSpc>
                          <a:spcPct val="100000"/>
                        </a:lnSpc>
                        <a:spcBef>
                          <a:spcPts val="375"/>
                        </a:spcBef>
                      </a:pPr>
                      <a:r>
                        <a:rPr sz="1300" spc="-5" dirty="0">
                          <a:latin typeface="Arial" panose="020B0604020202020204"/>
                          <a:cs typeface="Arial" panose="020B0604020202020204"/>
                        </a:rPr>
                        <a:t>60K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hMerge="1">
                  <a:tcPr marL="0" marR="0" marT="0" marB="0"/>
                </a:tc>
                <a:tc>
                  <a:txBody>
                    <a:bodyPr/>
                    <a:lstStyle/>
                    <a:p>
                      <a:pPr marL="44450">
                        <a:lnSpc>
                          <a:spcPct val="100000"/>
                        </a:lnSpc>
                        <a:spcBef>
                          <a:spcPts val="380"/>
                        </a:spcBef>
                      </a:pPr>
                      <a:r>
                        <a:rPr sz="1300" b="1" spc="-5" dirty="0">
                          <a:solidFill>
                            <a:srgbClr val="FF0000"/>
                          </a:solidFill>
                          <a:latin typeface="Arial" panose="020B0604020202020204"/>
                          <a:cs typeface="Arial" panose="020B0604020202020204"/>
                        </a:rPr>
                        <a:t>No</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r>
              <a:tr h="312420">
                <a:tc>
                  <a:txBody>
                    <a:bodyPr/>
                    <a:lstStyle/>
                    <a:p>
                      <a:pPr marL="44450">
                        <a:lnSpc>
                          <a:spcPct val="100000"/>
                        </a:lnSpc>
                        <a:spcBef>
                          <a:spcPts val="375"/>
                        </a:spcBef>
                      </a:pPr>
                      <a:r>
                        <a:rPr sz="1300" dirty="0">
                          <a:latin typeface="Arial" panose="020B0604020202020204"/>
                          <a:cs typeface="Arial" panose="020B0604020202020204"/>
                        </a:rPr>
                        <a:t>7</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66675">
                        <a:lnSpc>
                          <a:spcPct val="100000"/>
                        </a:lnSpc>
                        <a:spcBef>
                          <a:spcPts val="375"/>
                        </a:spcBef>
                      </a:pPr>
                      <a:r>
                        <a:rPr sz="1300" spc="-5" dirty="0">
                          <a:latin typeface="Arial" panose="020B0604020202020204"/>
                          <a:cs typeface="Arial" panose="020B0604020202020204"/>
                        </a:rPr>
                        <a:t>Yes</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4450">
                        <a:lnSpc>
                          <a:spcPct val="100000"/>
                        </a:lnSpc>
                        <a:spcBef>
                          <a:spcPts val="375"/>
                        </a:spcBef>
                      </a:pPr>
                      <a:r>
                        <a:rPr sz="1300" spc="-5" dirty="0">
                          <a:latin typeface="Arial" panose="020B0604020202020204"/>
                          <a:cs typeface="Arial" panose="020B0604020202020204"/>
                        </a:rPr>
                        <a:t>Divorced</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gridSpan="2">
                  <a:txBody>
                    <a:bodyPr/>
                    <a:lstStyle/>
                    <a:p>
                      <a:pPr marL="66675">
                        <a:lnSpc>
                          <a:spcPct val="100000"/>
                        </a:lnSpc>
                        <a:spcBef>
                          <a:spcPts val="375"/>
                        </a:spcBef>
                      </a:pPr>
                      <a:r>
                        <a:rPr sz="1300" spc="-5" dirty="0">
                          <a:latin typeface="Arial" panose="020B0604020202020204"/>
                          <a:cs typeface="Arial" panose="020B0604020202020204"/>
                        </a:rPr>
                        <a:t>220K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hMerge="1">
                  <a:tcPr marL="0" marR="0" marT="0" marB="0"/>
                </a:tc>
                <a:tc>
                  <a:txBody>
                    <a:bodyPr/>
                    <a:lstStyle/>
                    <a:p>
                      <a:pPr marL="44450">
                        <a:lnSpc>
                          <a:spcPct val="100000"/>
                        </a:lnSpc>
                        <a:spcBef>
                          <a:spcPts val="380"/>
                        </a:spcBef>
                      </a:pPr>
                      <a:r>
                        <a:rPr sz="1300" b="1" spc="-5" dirty="0">
                          <a:solidFill>
                            <a:srgbClr val="FF0000"/>
                          </a:solidFill>
                          <a:latin typeface="Arial" panose="020B0604020202020204"/>
                          <a:cs typeface="Arial" panose="020B0604020202020204"/>
                        </a:rPr>
                        <a:t>No</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r>
              <a:tr h="312420">
                <a:tc>
                  <a:txBody>
                    <a:bodyPr/>
                    <a:lstStyle/>
                    <a:p>
                      <a:pPr marL="44450">
                        <a:lnSpc>
                          <a:spcPct val="100000"/>
                        </a:lnSpc>
                        <a:spcBef>
                          <a:spcPts val="375"/>
                        </a:spcBef>
                      </a:pPr>
                      <a:r>
                        <a:rPr sz="1300" dirty="0">
                          <a:latin typeface="Arial" panose="020B0604020202020204"/>
                          <a:cs typeface="Arial" panose="020B0604020202020204"/>
                        </a:rPr>
                        <a:t>8</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66675">
                        <a:lnSpc>
                          <a:spcPct val="100000"/>
                        </a:lnSpc>
                        <a:spcBef>
                          <a:spcPts val="375"/>
                        </a:spcBef>
                      </a:pPr>
                      <a:r>
                        <a:rPr sz="1300" spc="-5" dirty="0">
                          <a:latin typeface="Arial" panose="020B0604020202020204"/>
                          <a:cs typeface="Arial" panose="020B0604020202020204"/>
                        </a:rPr>
                        <a:t>No</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4450">
                        <a:lnSpc>
                          <a:spcPct val="100000"/>
                        </a:lnSpc>
                        <a:spcBef>
                          <a:spcPts val="375"/>
                        </a:spcBef>
                      </a:pPr>
                      <a:r>
                        <a:rPr sz="1300" spc="-5" dirty="0">
                          <a:latin typeface="Arial" panose="020B0604020202020204"/>
                          <a:cs typeface="Arial" panose="020B0604020202020204"/>
                        </a:rPr>
                        <a:t>Single</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gridSpan="2">
                  <a:txBody>
                    <a:bodyPr/>
                    <a:lstStyle/>
                    <a:p>
                      <a:pPr marL="66675">
                        <a:lnSpc>
                          <a:spcPct val="100000"/>
                        </a:lnSpc>
                        <a:spcBef>
                          <a:spcPts val="375"/>
                        </a:spcBef>
                      </a:pPr>
                      <a:r>
                        <a:rPr sz="1300" spc="-5" dirty="0">
                          <a:latin typeface="Arial" panose="020B0604020202020204"/>
                          <a:cs typeface="Arial" panose="020B0604020202020204"/>
                        </a:rPr>
                        <a:t>85K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hMerge="1">
                  <a:tcPr marL="0" marR="0" marT="0" marB="0"/>
                </a:tc>
                <a:tc>
                  <a:txBody>
                    <a:bodyPr/>
                    <a:lstStyle/>
                    <a:p>
                      <a:pPr marL="44450">
                        <a:lnSpc>
                          <a:spcPct val="100000"/>
                        </a:lnSpc>
                        <a:spcBef>
                          <a:spcPts val="380"/>
                        </a:spcBef>
                      </a:pPr>
                      <a:r>
                        <a:rPr sz="1300" b="1" spc="-5" dirty="0">
                          <a:solidFill>
                            <a:srgbClr val="FF0000"/>
                          </a:solidFill>
                          <a:latin typeface="Arial" panose="020B0604020202020204"/>
                          <a:cs typeface="Arial" panose="020B0604020202020204"/>
                        </a:rPr>
                        <a:t>Yes</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r>
              <a:tr h="313055">
                <a:tc>
                  <a:txBody>
                    <a:bodyPr/>
                    <a:lstStyle/>
                    <a:p>
                      <a:pPr marL="44450">
                        <a:lnSpc>
                          <a:spcPct val="100000"/>
                        </a:lnSpc>
                        <a:spcBef>
                          <a:spcPts val="375"/>
                        </a:spcBef>
                      </a:pPr>
                      <a:r>
                        <a:rPr sz="1300" dirty="0">
                          <a:latin typeface="Arial" panose="020B0604020202020204"/>
                          <a:cs typeface="Arial" panose="020B0604020202020204"/>
                        </a:rPr>
                        <a:t>9</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66675">
                        <a:lnSpc>
                          <a:spcPct val="100000"/>
                        </a:lnSpc>
                        <a:spcBef>
                          <a:spcPts val="375"/>
                        </a:spcBef>
                      </a:pPr>
                      <a:r>
                        <a:rPr sz="1300" spc="-5" dirty="0">
                          <a:latin typeface="Arial" panose="020B0604020202020204"/>
                          <a:cs typeface="Arial" panose="020B0604020202020204"/>
                        </a:rPr>
                        <a:t>No</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4450">
                        <a:lnSpc>
                          <a:spcPct val="100000"/>
                        </a:lnSpc>
                        <a:spcBef>
                          <a:spcPts val="375"/>
                        </a:spcBef>
                      </a:pPr>
                      <a:r>
                        <a:rPr sz="1300" spc="-5" dirty="0">
                          <a:latin typeface="Arial" panose="020B0604020202020204"/>
                          <a:cs typeface="Arial" panose="020B0604020202020204"/>
                        </a:rPr>
                        <a:t>Married</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gridSpan="2">
                  <a:txBody>
                    <a:bodyPr/>
                    <a:lstStyle/>
                    <a:p>
                      <a:pPr marL="66675">
                        <a:lnSpc>
                          <a:spcPct val="100000"/>
                        </a:lnSpc>
                        <a:spcBef>
                          <a:spcPts val="375"/>
                        </a:spcBef>
                      </a:pPr>
                      <a:r>
                        <a:rPr sz="1300" spc="-5" dirty="0">
                          <a:latin typeface="Arial" panose="020B0604020202020204"/>
                          <a:cs typeface="Arial" panose="020B0604020202020204"/>
                        </a:rPr>
                        <a:t>75K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hMerge="1">
                  <a:tcPr marL="0" marR="0" marT="0" marB="0"/>
                </a:tc>
                <a:tc>
                  <a:txBody>
                    <a:bodyPr/>
                    <a:lstStyle/>
                    <a:p>
                      <a:pPr marL="44450">
                        <a:lnSpc>
                          <a:spcPct val="100000"/>
                        </a:lnSpc>
                        <a:spcBef>
                          <a:spcPts val="385"/>
                        </a:spcBef>
                      </a:pPr>
                      <a:r>
                        <a:rPr sz="1300" b="1" spc="-5" dirty="0">
                          <a:solidFill>
                            <a:srgbClr val="FF0000"/>
                          </a:solidFill>
                          <a:latin typeface="Arial" panose="020B0604020202020204"/>
                          <a:cs typeface="Arial" panose="020B0604020202020204"/>
                        </a:rPr>
                        <a:t>No</a:t>
                      </a:r>
                      <a:endParaRPr sz="1300">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r>
              <a:tr h="315595">
                <a:tc>
                  <a:txBody>
                    <a:bodyPr/>
                    <a:lstStyle/>
                    <a:p>
                      <a:pPr marL="44450">
                        <a:lnSpc>
                          <a:spcPct val="100000"/>
                        </a:lnSpc>
                        <a:spcBef>
                          <a:spcPts val="375"/>
                        </a:spcBef>
                      </a:pPr>
                      <a:r>
                        <a:rPr sz="1300" spc="-5" dirty="0">
                          <a:latin typeface="Arial" panose="020B0604020202020204"/>
                          <a:cs typeface="Arial" panose="020B0604020202020204"/>
                        </a:rPr>
                        <a:t>10</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66675">
                        <a:lnSpc>
                          <a:spcPct val="100000"/>
                        </a:lnSpc>
                        <a:spcBef>
                          <a:spcPts val="375"/>
                        </a:spcBef>
                      </a:pPr>
                      <a:r>
                        <a:rPr sz="1300" spc="-5" dirty="0">
                          <a:latin typeface="Arial" panose="020B0604020202020204"/>
                          <a:cs typeface="Arial" panose="020B0604020202020204"/>
                        </a:rPr>
                        <a:t>No</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a:txBody>
                    <a:bodyPr/>
                    <a:lstStyle/>
                    <a:p>
                      <a:pPr marL="44450">
                        <a:lnSpc>
                          <a:spcPct val="100000"/>
                        </a:lnSpc>
                        <a:spcBef>
                          <a:spcPts val="375"/>
                        </a:spcBef>
                      </a:pPr>
                      <a:r>
                        <a:rPr sz="1300" spc="-5" dirty="0">
                          <a:latin typeface="Arial" panose="020B0604020202020204"/>
                          <a:cs typeface="Arial" panose="020B0604020202020204"/>
                        </a:rPr>
                        <a:t>Single</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gridSpan="2">
                  <a:txBody>
                    <a:bodyPr/>
                    <a:lstStyle/>
                    <a:p>
                      <a:pPr marL="66675">
                        <a:lnSpc>
                          <a:spcPct val="100000"/>
                        </a:lnSpc>
                        <a:spcBef>
                          <a:spcPts val="375"/>
                        </a:spcBef>
                      </a:pPr>
                      <a:r>
                        <a:rPr sz="1300" spc="-5" dirty="0">
                          <a:latin typeface="Arial" panose="020B0604020202020204"/>
                          <a:cs typeface="Arial" panose="020B0604020202020204"/>
                        </a:rPr>
                        <a:t>90K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hMerge="1">
                  <a:tcPr marL="0" marR="0" marT="0" marB="0"/>
                </a:tc>
                <a:tc>
                  <a:txBody>
                    <a:bodyPr/>
                    <a:lstStyle/>
                    <a:p>
                      <a:pPr marL="44450">
                        <a:lnSpc>
                          <a:spcPct val="100000"/>
                        </a:lnSpc>
                        <a:spcBef>
                          <a:spcPts val="385"/>
                        </a:spcBef>
                      </a:pPr>
                      <a:r>
                        <a:rPr sz="1300" b="1" spc="-5" dirty="0">
                          <a:solidFill>
                            <a:srgbClr val="FF0000"/>
                          </a:solidFill>
                          <a:latin typeface="Arial" panose="020B0604020202020204"/>
                          <a:cs typeface="Arial" panose="020B0604020202020204"/>
                        </a:rPr>
                        <a:t>Yes</a:t>
                      </a:r>
                      <a:endParaRPr sz="1300">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r>
            </a:tbl>
          </a:graphicData>
        </a:graphic>
      </p:graphicFrame>
      <p:sp>
        <p:nvSpPr>
          <p:cNvPr id="7" name="object 7"/>
          <p:cNvSpPr txBox="1"/>
          <p:nvPr/>
        </p:nvSpPr>
        <p:spPr>
          <a:xfrm>
            <a:off x="7197612" y="5823641"/>
            <a:ext cx="33655" cy="30480"/>
          </a:xfrm>
          <a:prstGeom prst="rect">
            <a:avLst/>
          </a:prstGeom>
        </p:spPr>
        <p:txBody>
          <a:bodyPr vert="horz" wrap="square" lIns="0" tIns="0" rIns="0" bIns="0" rtlCol="0">
            <a:spAutoFit/>
          </a:bodyPr>
          <a:lstStyle/>
          <a:p>
            <a:pPr>
              <a:lnSpc>
                <a:spcPct val="100000"/>
              </a:lnSpc>
            </a:pPr>
            <a:endParaRPr sz="100">
              <a:latin typeface="Times New Roman" panose="02020603050405020304"/>
              <a:cs typeface="Times New Roman" panose="02020603050405020304"/>
            </a:endParaRPr>
          </a:p>
          <a:p>
            <a:pPr algn="ctr">
              <a:lnSpc>
                <a:spcPct val="100000"/>
              </a:lnSpc>
            </a:pPr>
            <a:r>
              <a:rPr sz="100" dirty="0">
                <a:latin typeface="Arial" panose="020B0604020202020204"/>
                <a:cs typeface="Arial" panose="020B0604020202020204"/>
              </a:rPr>
              <a:t>10</a:t>
            </a:r>
            <a:endParaRPr sz="100">
              <a:latin typeface="Arial" panose="020B0604020202020204"/>
              <a:cs typeface="Arial" panose="020B0604020202020204"/>
            </a:endParaRPr>
          </a:p>
        </p:txBody>
      </p:sp>
      <p:sp>
        <p:nvSpPr>
          <p:cNvPr id="8" name="object 8"/>
          <p:cNvSpPr/>
          <p:nvPr/>
        </p:nvSpPr>
        <p:spPr>
          <a:xfrm>
            <a:off x="7278751" y="1752600"/>
            <a:ext cx="3124200" cy="381000"/>
          </a:xfrm>
          <a:custGeom>
            <a:avLst/>
            <a:gdLst/>
            <a:ahLst/>
            <a:cxnLst/>
            <a:rect l="l" t="t" r="r" b="b"/>
            <a:pathLst>
              <a:path w="3124200" h="381000">
                <a:moveTo>
                  <a:pt x="0" y="381000"/>
                </a:moveTo>
                <a:lnTo>
                  <a:pt x="5284" y="342623"/>
                </a:lnTo>
                <a:lnTo>
                  <a:pt x="20443" y="306871"/>
                </a:lnTo>
                <a:lnTo>
                  <a:pt x="44429" y="274513"/>
                </a:lnTo>
                <a:lnTo>
                  <a:pt x="76200" y="246316"/>
                </a:lnTo>
                <a:lnTo>
                  <a:pt x="114709" y="223048"/>
                </a:lnTo>
                <a:lnTo>
                  <a:pt x="158912" y="205478"/>
                </a:lnTo>
                <a:lnTo>
                  <a:pt x="207765" y="194372"/>
                </a:lnTo>
                <a:lnTo>
                  <a:pt x="260223" y="190500"/>
                </a:lnTo>
                <a:lnTo>
                  <a:pt x="1301750" y="190500"/>
                </a:lnTo>
                <a:lnTo>
                  <a:pt x="1354212" y="186627"/>
                </a:lnTo>
                <a:lnTo>
                  <a:pt x="1403080" y="175521"/>
                </a:lnTo>
                <a:lnTo>
                  <a:pt x="1447303" y="157951"/>
                </a:lnTo>
                <a:lnTo>
                  <a:pt x="1485836" y="134683"/>
                </a:lnTo>
                <a:lnTo>
                  <a:pt x="1517630" y="106486"/>
                </a:lnTo>
                <a:lnTo>
                  <a:pt x="1541637" y="74128"/>
                </a:lnTo>
                <a:lnTo>
                  <a:pt x="1556809" y="38376"/>
                </a:lnTo>
                <a:lnTo>
                  <a:pt x="1562100" y="0"/>
                </a:lnTo>
                <a:lnTo>
                  <a:pt x="1567384" y="38376"/>
                </a:lnTo>
                <a:lnTo>
                  <a:pt x="1582543" y="74128"/>
                </a:lnTo>
                <a:lnTo>
                  <a:pt x="1606529" y="106486"/>
                </a:lnTo>
                <a:lnTo>
                  <a:pt x="1638300" y="134683"/>
                </a:lnTo>
                <a:lnTo>
                  <a:pt x="1676809" y="157951"/>
                </a:lnTo>
                <a:lnTo>
                  <a:pt x="1721012" y="175521"/>
                </a:lnTo>
                <a:lnTo>
                  <a:pt x="1769865" y="186627"/>
                </a:lnTo>
                <a:lnTo>
                  <a:pt x="1822323" y="190500"/>
                </a:lnTo>
                <a:lnTo>
                  <a:pt x="2863850" y="190500"/>
                </a:lnTo>
                <a:lnTo>
                  <a:pt x="2916312" y="194372"/>
                </a:lnTo>
                <a:lnTo>
                  <a:pt x="2965180" y="205478"/>
                </a:lnTo>
                <a:lnTo>
                  <a:pt x="3009403" y="223048"/>
                </a:lnTo>
                <a:lnTo>
                  <a:pt x="3047936" y="246316"/>
                </a:lnTo>
                <a:lnTo>
                  <a:pt x="3079730" y="274513"/>
                </a:lnTo>
                <a:lnTo>
                  <a:pt x="3103737" y="306871"/>
                </a:lnTo>
                <a:lnTo>
                  <a:pt x="3118909" y="342623"/>
                </a:lnTo>
                <a:lnTo>
                  <a:pt x="3124200" y="381000"/>
                </a:lnTo>
              </a:path>
            </a:pathLst>
          </a:custGeom>
          <a:ln w="12700">
            <a:solidFill>
              <a:srgbClr val="000000"/>
            </a:solidFill>
          </a:ln>
        </p:spPr>
        <p:txBody>
          <a:bodyPr wrap="square" lIns="0" tIns="0" rIns="0" bIns="0" rtlCol="0"/>
          <a:lstStyle/>
          <a:p/>
        </p:txBody>
      </p:sp>
      <p:sp>
        <p:nvSpPr>
          <p:cNvPr id="9" name="object 9"/>
          <p:cNvSpPr txBox="1"/>
          <p:nvPr/>
        </p:nvSpPr>
        <p:spPr>
          <a:xfrm>
            <a:off x="8081009" y="1244853"/>
            <a:ext cx="1099185" cy="32067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0000"/>
                </a:solidFill>
                <a:latin typeface="Arial" panose="020B0604020202020204"/>
                <a:cs typeface="Arial" panose="020B0604020202020204"/>
              </a:rPr>
              <a:t>A</a:t>
            </a:r>
            <a:r>
              <a:rPr sz="2000" spc="-10" dirty="0">
                <a:solidFill>
                  <a:srgbClr val="FF0000"/>
                </a:solidFill>
                <a:latin typeface="Arial" panose="020B0604020202020204"/>
                <a:cs typeface="Arial" panose="020B0604020202020204"/>
              </a:rPr>
              <a:t>t</a:t>
            </a:r>
            <a:r>
              <a:rPr sz="2000" dirty="0">
                <a:solidFill>
                  <a:srgbClr val="FF0000"/>
                </a:solidFill>
                <a:latin typeface="Arial" panose="020B0604020202020204"/>
                <a:cs typeface="Arial" panose="020B0604020202020204"/>
              </a:rPr>
              <a:t>tributes</a:t>
            </a:r>
            <a:endParaRPr sz="2000">
              <a:latin typeface="Arial" panose="020B0604020202020204"/>
              <a:cs typeface="Arial" panose="020B0604020202020204"/>
            </a:endParaRPr>
          </a:p>
        </p:txBody>
      </p:sp>
      <p:sp>
        <p:nvSpPr>
          <p:cNvPr id="10" name="object 10"/>
          <p:cNvSpPr/>
          <p:nvPr/>
        </p:nvSpPr>
        <p:spPr>
          <a:xfrm>
            <a:off x="6781800" y="2667000"/>
            <a:ext cx="381000" cy="3124200"/>
          </a:xfrm>
          <a:custGeom>
            <a:avLst/>
            <a:gdLst/>
            <a:ahLst/>
            <a:cxnLst/>
            <a:rect l="l" t="t" r="r" b="b"/>
            <a:pathLst>
              <a:path w="381000" h="3124200">
                <a:moveTo>
                  <a:pt x="381000" y="3124200"/>
                </a:moveTo>
                <a:lnTo>
                  <a:pt x="342623" y="3118910"/>
                </a:lnTo>
                <a:lnTo>
                  <a:pt x="306871" y="3103740"/>
                </a:lnTo>
                <a:lnTo>
                  <a:pt x="274513" y="3079736"/>
                </a:lnTo>
                <a:lnTo>
                  <a:pt x="246316" y="3047946"/>
                </a:lnTo>
                <a:lnTo>
                  <a:pt x="223048" y="3009415"/>
                </a:lnTo>
                <a:lnTo>
                  <a:pt x="205478" y="2965190"/>
                </a:lnTo>
                <a:lnTo>
                  <a:pt x="194372" y="2916320"/>
                </a:lnTo>
                <a:lnTo>
                  <a:pt x="190500" y="2863850"/>
                </a:lnTo>
                <a:lnTo>
                  <a:pt x="190500" y="1822450"/>
                </a:lnTo>
                <a:lnTo>
                  <a:pt x="186627" y="1769987"/>
                </a:lnTo>
                <a:lnTo>
                  <a:pt x="175521" y="1721119"/>
                </a:lnTo>
                <a:lnTo>
                  <a:pt x="157951" y="1676896"/>
                </a:lnTo>
                <a:lnTo>
                  <a:pt x="134683" y="1638363"/>
                </a:lnTo>
                <a:lnTo>
                  <a:pt x="106486" y="1606569"/>
                </a:lnTo>
                <a:lnTo>
                  <a:pt x="74128" y="1582562"/>
                </a:lnTo>
                <a:lnTo>
                  <a:pt x="38376" y="1567390"/>
                </a:lnTo>
                <a:lnTo>
                  <a:pt x="0" y="1562100"/>
                </a:lnTo>
                <a:lnTo>
                  <a:pt x="38376" y="1556809"/>
                </a:lnTo>
                <a:lnTo>
                  <a:pt x="74128" y="1541637"/>
                </a:lnTo>
                <a:lnTo>
                  <a:pt x="106486" y="1517630"/>
                </a:lnTo>
                <a:lnTo>
                  <a:pt x="134683" y="1485836"/>
                </a:lnTo>
                <a:lnTo>
                  <a:pt x="157951" y="1447303"/>
                </a:lnTo>
                <a:lnTo>
                  <a:pt x="175521" y="1403080"/>
                </a:lnTo>
                <a:lnTo>
                  <a:pt x="186627" y="1354212"/>
                </a:lnTo>
                <a:lnTo>
                  <a:pt x="190500" y="1301750"/>
                </a:lnTo>
                <a:lnTo>
                  <a:pt x="190500" y="260350"/>
                </a:lnTo>
                <a:lnTo>
                  <a:pt x="194372" y="207887"/>
                </a:lnTo>
                <a:lnTo>
                  <a:pt x="205478" y="159019"/>
                </a:lnTo>
                <a:lnTo>
                  <a:pt x="223048" y="114796"/>
                </a:lnTo>
                <a:lnTo>
                  <a:pt x="246316" y="76263"/>
                </a:lnTo>
                <a:lnTo>
                  <a:pt x="274513" y="44469"/>
                </a:lnTo>
                <a:lnTo>
                  <a:pt x="306871" y="20462"/>
                </a:lnTo>
                <a:lnTo>
                  <a:pt x="342623" y="5290"/>
                </a:lnTo>
                <a:lnTo>
                  <a:pt x="381000" y="0"/>
                </a:lnTo>
              </a:path>
            </a:pathLst>
          </a:custGeom>
          <a:ln w="12700">
            <a:solidFill>
              <a:srgbClr val="000000"/>
            </a:solidFill>
          </a:ln>
        </p:spPr>
        <p:txBody>
          <a:bodyPr wrap="square" lIns="0" tIns="0" rIns="0" bIns="0" rtlCol="0"/>
          <a:lstStyle/>
          <a:p/>
        </p:txBody>
      </p:sp>
      <p:sp>
        <p:nvSpPr>
          <p:cNvPr id="11" name="object 11"/>
          <p:cNvSpPr txBox="1"/>
          <p:nvPr/>
        </p:nvSpPr>
        <p:spPr>
          <a:xfrm>
            <a:off x="5794375" y="4064889"/>
            <a:ext cx="890269" cy="32004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0000"/>
                </a:solidFill>
                <a:latin typeface="Arial" panose="020B0604020202020204"/>
                <a:cs typeface="Arial" panose="020B0604020202020204"/>
              </a:rPr>
              <a:t>O</a:t>
            </a:r>
            <a:r>
              <a:rPr sz="2000" spc="5" dirty="0">
                <a:solidFill>
                  <a:srgbClr val="FF0000"/>
                </a:solidFill>
                <a:latin typeface="Arial" panose="020B0604020202020204"/>
                <a:cs typeface="Arial" panose="020B0604020202020204"/>
              </a:rPr>
              <a:t>b</a:t>
            </a:r>
            <a:r>
              <a:rPr sz="2000" dirty="0">
                <a:solidFill>
                  <a:srgbClr val="FF0000"/>
                </a:solidFill>
                <a:latin typeface="Arial" panose="020B0604020202020204"/>
                <a:cs typeface="Arial" panose="020B0604020202020204"/>
              </a:rPr>
              <a:t>je</a:t>
            </a:r>
            <a:r>
              <a:rPr sz="2000" spc="10" dirty="0">
                <a:solidFill>
                  <a:srgbClr val="FF0000"/>
                </a:solidFill>
                <a:latin typeface="Arial" panose="020B0604020202020204"/>
                <a:cs typeface="Arial" panose="020B0604020202020204"/>
              </a:rPr>
              <a:t>c</a:t>
            </a:r>
            <a:r>
              <a:rPr sz="2000" dirty="0">
                <a:solidFill>
                  <a:srgbClr val="FF0000"/>
                </a:solidFill>
                <a:latin typeface="Arial" panose="020B0604020202020204"/>
                <a:cs typeface="Arial" panose="020B0604020202020204"/>
              </a:rPr>
              <a:t>ts</a:t>
            </a:r>
            <a:endParaRPr sz="2000">
              <a:latin typeface="Arial" panose="020B0604020202020204"/>
              <a:cs typeface="Arial" panose="020B0604020202020204"/>
            </a:endParaRPr>
          </a:p>
        </p:txBody>
      </p:sp>
      <p:sp>
        <p:nvSpPr>
          <p:cNvPr id="15" name="Slide Number Placeholder 14"/>
          <p:cNvSpPr>
            <a:spLocks noGrp="1"/>
          </p:cNvSpPr>
          <p:nvPr>
            <p:ph type="sldNum" sz="quarter" idx="12"/>
          </p:nvPr>
        </p:nvSpPr>
        <p:spPr/>
        <p:txBody>
          <a:bodyPr/>
          <a:lstStyle/>
          <a:p>
            <a:fld id="{E8366257-D7B9-47E0-9D98-9493A294C6AB}" type="slidenum">
              <a:rPr lang="en-US" smtClean="0"/>
            </a:fld>
            <a:endParaRPr lang="en-US"/>
          </a:p>
        </p:txBody>
      </p:sp>
      <p:sp>
        <p:nvSpPr>
          <p:cNvPr id="16" name="Footer Placeholder 15"/>
          <p:cNvSpPr>
            <a:spLocks noGrp="1"/>
          </p:cNvSpPr>
          <p:nvPr>
            <p:ph type="ftr" sz="quarter" idx="11"/>
          </p:nvPr>
        </p:nvSpPr>
        <p:spPr/>
        <p:txBody>
          <a:bodyPr/>
          <a:lstStyle/>
          <a:p>
            <a:r>
              <a:rPr lang="en-US" dirty="0" smtClean="0">
                <a:sym typeface="+mn-ea"/>
              </a:rPr>
              <a:t>UECS3213 / UECS3453 Data Mining</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20000"/>
          </a:bodyPr>
          <a:lstStyle/>
          <a:p>
            <a:r>
              <a:rPr b="1" dirty="0"/>
              <a:t>Create new attributes </a:t>
            </a:r>
            <a:r>
              <a:rPr dirty="0"/>
              <a:t>that can capture the important information in a data set much more efficiently than the original attributes</a:t>
            </a:r>
            <a:endParaRPr dirty="0"/>
          </a:p>
          <a:p>
            <a:r>
              <a:rPr lang="en-MY" dirty="0"/>
              <a:t>3 </a:t>
            </a:r>
            <a:r>
              <a:rPr dirty="0"/>
              <a:t>general methodologies:</a:t>
            </a:r>
            <a:endParaRPr dirty="0"/>
          </a:p>
          <a:p>
            <a:pPr lvl="1"/>
            <a:r>
              <a:rPr lang="en-US" b="1" dirty="0"/>
              <a:t>Mapping Data to New Space</a:t>
            </a:r>
            <a:r>
              <a:rPr lang="en-MY" altLang="en-US" dirty="0"/>
              <a:t>, e.g. time/space domain to frequency domain</a:t>
            </a:r>
            <a:endParaRPr lang="en-US" dirty="0"/>
          </a:p>
          <a:p>
            <a:pPr lvl="1"/>
            <a:r>
              <a:rPr b="1" dirty="0" smtClean="0"/>
              <a:t>Feature </a:t>
            </a:r>
            <a:r>
              <a:rPr b="1" dirty="0"/>
              <a:t>Extraction</a:t>
            </a:r>
            <a:r>
              <a:rPr lang="en-MY" dirty="0"/>
              <a:t>: </a:t>
            </a:r>
            <a:endParaRPr lang="en-MY" dirty="0"/>
          </a:p>
          <a:p>
            <a:pPr lvl="2"/>
            <a:r>
              <a:rPr dirty="0"/>
              <a:t>domain-specific</a:t>
            </a:r>
            <a:r>
              <a:rPr lang="en-MY" dirty="0"/>
              <a:t>: Feature extraction is a dimensionality reduction process, where an initial set of raw variables is reduced to more manageable groups (features) for processing, while still accurately and completely describing the original data set.</a:t>
            </a:r>
            <a:endParaRPr lang="en-MY" dirty="0"/>
          </a:p>
          <a:p>
            <a:pPr lvl="1"/>
            <a:r>
              <a:rPr b="1" dirty="0" smtClean="0"/>
              <a:t>Feature </a:t>
            </a:r>
            <a:r>
              <a:rPr b="1" dirty="0"/>
              <a:t>Construction</a:t>
            </a:r>
            <a:endParaRPr dirty="0"/>
          </a:p>
          <a:p>
            <a:pPr lvl="2"/>
            <a:r>
              <a:rPr dirty="0"/>
              <a:t>combining features</a:t>
            </a:r>
            <a:r>
              <a:rPr lang="en-MY" dirty="0"/>
              <a:t>: Feature construction is a process which builds intermediate features from the original descriptors in a dataset. The aim is to build more efficient features for a machine data mining task.</a:t>
            </a:r>
            <a:endParaRPr lang="en-MY" dirty="0"/>
          </a:p>
          <a:p>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dirty="0"/>
              <a:t>Feature Creation</a:t>
            </a:r>
            <a:endParaRPr lang="en-MY"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MY" altLang="en-US"/>
              <a:t>Mapping Data to a New Space</a:t>
            </a:r>
            <a:endParaRPr lang="en-MY" altLang="en-US"/>
          </a:p>
        </p:txBody>
      </p:sp>
      <p:sp>
        <p:nvSpPr>
          <p:cNvPr id="11" name="Content Placeholder 10"/>
          <p:cNvSpPr>
            <a:spLocks noGrp="1"/>
          </p:cNvSpPr>
          <p:nvPr>
            <p:ph idx="1"/>
          </p:nvPr>
        </p:nvSpPr>
        <p:spPr/>
        <p:txBody>
          <a:bodyPr/>
          <a:lstStyle/>
          <a:p>
            <a:r>
              <a:rPr dirty="0"/>
              <a:t>Fourier transform</a:t>
            </a:r>
            <a:endParaRPr dirty="0"/>
          </a:p>
          <a:p>
            <a:r>
              <a:rPr dirty="0"/>
              <a:t>Wavelet transform</a:t>
            </a:r>
            <a:endParaRPr dirty="0"/>
          </a:p>
          <a:p>
            <a:endParaRPr lang="en-US" dirty="0"/>
          </a:p>
        </p:txBody>
      </p:sp>
      <p:sp>
        <p:nvSpPr>
          <p:cNvPr id="3" name="object 3"/>
          <p:cNvSpPr/>
          <p:nvPr/>
        </p:nvSpPr>
        <p:spPr>
          <a:xfrm>
            <a:off x="7554685" y="3017668"/>
            <a:ext cx="3075214" cy="2420725"/>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524000" y="3017668"/>
            <a:ext cx="3084728" cy="258392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4572000" y="2859913"/>
            <a:ext cx="3124200" cy="2741676"/>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2393950" y="5601538"/>
            <a:ext cx="1344295" cy="227965"/>
          </a:xfrm>
          <a:prstGeom prst="rect">
            <a:avLst/>
          </a:prstGeom>
        </p:spPr>
        <p:txBody>
          <a:bodyPr vert="horz" wrap="square" lIns="0" tIns="12700" rIns="0" bIns="0" rtlCol="0">
            <a:spAutoFit/>
          </a:bodyPr>
          <a:lstStyle/>
          <a:p>
            <a:pPr marL="12700">
              <a:lnSpc>
                <a:spcPct val="100000"/>
              </a:lnSpc>
              <a:spcBef>
                <a:spcPts val="100"/>
              </a:spcBef>
            </a:pPr>
            <a:r>
              <a:rPr sz="1400" spc="-35" dirty="0">
                <a:latin typeface="Arial" panose="020B0604020202020204"/>
                <a:cs typeface="Arial" panose="020B0604020202020204"/>
              </a:rPr>
              <a:t>Two </a:t>
            </a:r>
            <a:r>
              <a:rPr sz="1400" dirty="0">
                <a:latin typeface="Arial" panose="020B0604020202020204"/>
                <a:cs typeface="Arial" panose="020B0604020202020204"/>
              </a:rPr>
              <a:t>Sine</a:t>
            </a:r>
            <a:r>
              <a:rPr sz="1400" spc="-40" dirty="0">
                <a:latin typeface="Arial" panose="020B0604020202020204"/>
                <a:cs typeface="Arial" panose="020B0604020202020204"/>
              </a:rPr>
              <a:t> </a:t>
            </a:r>
            <a:r>
              <a:rPr sz="1400" spc="-10" dirty="0">
                <a:latin typeface="Arial" panose="020B0604020202020204"/>
                <a:cs typeface="Arial" panose="020B0604020202020204"/>
              </a:rPr>
              <a:t>Waves</a:t>
            </a:r>
            <a:endParaRPr sz="1400">
              <a:latin typeface="Arial" panose="020B0604020202020204"/>
              <a:cs typeface="Arial" panose="020B0604020202020204"/>
            </a:endParaRPr>
          </a:p>
        </p:txBody>
      </p:sp>
      <p:sp>
        <p:nvSpPr>
          <p:cNvPr id="7" name="object 7"/>
          <p:cNvSpPr txBox="1"/>
          <p:nvPr/>
        </p:nvSpPr>
        <p:spPr>
          <a:xfrm>
            <a:off x="5097145" y="5601538"/>
            <a:ext cx="1997710" cy="227965"/>
          </a:xfrm>
          <a:prstGeom prst="rect">
            <a:avLst/>
          </a:prstGeom>
        </p:spPr>
        <p:txBody>
          <a:bodyPr vert="horz" wrap="square" lIns="0" tIns="12700" rIns="0" bIns="0" rtlCol="0">
            <a:spAutoFit/>
          </a:bodyPr>
          <a:lstStyle/>
          <a:p>
            <a:pPr marL="12700">
              <a:lnSpc>
                <a:spcPct val="100000"/>
              </a:lnSpc>
              <a:spcBef>
                <a:spcPts val="100"/>
              </a:spcBef>
            </a:pPr>
            <a:r>
              <a:rPr sz="1400" spc="-35" dirty="0">
                <a:latin typeface="Arial" panose="020B0604020202020204"/>
                <a:cs typeface="Arial" panose="020B0604020202020204"/>
              </a:rPr>
              <a:t>Two </a:t>
            </a:r>
            <a:r>
              <a:rPr sz="1400" dirty="0">
                <a:latin typeface="Arial" panose="020B0604020202020204"/>
                <a:cs typeface="Arial" panose="020B0604020202020204"/>
              </a:rPr>
              <a:t>Sine </a:t>
            </a:r>
            <a:r>
              <a:rPr sz="1400" spc="-10" dirty="0">
                <a:latin typeface="Arial" panose="020B0604020202020204"/>
                <a:cs typeface="Arial" panose="020B0604020202020204"/>
              </a:rPr>
              <a:t>Waves </a:t>
            </a:r>
            <a:r>
              <a:rPr sz="1400" dirty="0">
                <a:latin typeface="Arial" panose="020B0604020202020204"/>
                <a:cs typeface="Arial" panose="020B0604020202020204"/>
              </a:rPr>
              <a:t>+</a:t>
            </a:r>
            <a:r>
              <a:rPr sz="1400" spc="-50" dirty="0">
                <a:latin typeface="Arial" panose="020B0604020202020204"/>
                <a:cs typeface="Arial" panose="020B0604020202020204"/>
              </a:rPr>
              <a:t> </a:t>
            </a:r>
            <a:r>
              <a:rPr sz="1400" spc="-5" dirty="0">
                <a:latin typeface="Arial" panose="020B0604020202020204"/>
                <a:cs typeface="Arial" panose="020B0604020202020204"/>
              </a:rPr>
              <a:t>Noise</a:t>
            </a:r>
            <a:endParaRPr sz="1400">
              <a:latin typeface="Arial" panose="020B0604020202020204"/>
              <a:cs typeface="Arial" panose="020B0604020202020204"/>
            </a:endParaRPr>
          </a:p>
        </p:txBody>
      </p:sp>
      <p:sp>
        <p:nvSpPr>
          <p:cNvPr id="8" name="object 8"/>
          <p:cNvSpPr txBox="1"/>
          <p:nvPr/>
        </p:nvSpPr>
        <p:spPr>
          <a:xfrm>
            <a:off x="8658859" y="5601538"/>
            <a:ext cx="867410" cy="22796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a:cs typeface="Arial" panose="020B0604020202020204"/>
              </a:rPr>
              <a:t>F</a:t>
            </a:r>
            <a:r>
              <a:rPr sz="1400" dirty="0">
                <a:latin typeface="Arial" panose="020B0604020202020204"/>
                <a:cs typeface="Arial" panose="020B0604020202020204"/>
              </a:rPr>
              <a:t>requency</a:t>
            </a:r>
            <a:endParaRPr sz="1400">
              <a:latin typeface="Arial" panose="020B0604020202020204"/>
              <a:cs typeface="Arial" panose="020B0604020202020204"/>
            </a:endParaRPr>
          </a:p>
        </p:txBody>
      </p:sp>
      <p:sp>
        <p:nvSpPr>
          <p:cNvPr id="13" name="Footer Placeholder 12"/>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MY" altLang="en-US" dirty="0"/>
              <a:t>Discretization </a:t>
            </a:r>
            <a:r>
              <a:rPr lang="en-US" altLang="en-MY" dirty="0"/>
              <a:t>(quantization) </a:t>
            </a:r>
            <a:r>
              <a:rPr lang="en-MY" altLang="en-US" dirty="0" smtClean="0"/>
              <a:t>of </a:t>
            </a:r>
            <a:r>
              <a:rPr lang="en-MY" dirty="0"/>
              <a:t>Continuous </a:t>
            </a:r>
            <a:r>
              <a:rPr lang="en-MY" dirty="0" smtClean="0"/>
              <a:t>Attributes </a:t>
            </a:r>
            <a:r>
              <a:rPr lang="en-MY" altLang="en-US" dirty="0" smtClean="0"/>
              <a:t>Without </a:t>
            </a:r>
            <a:r>
              <a:rPr lang="en-MY" altLang="en-US" dirty="0"/>
              <a:t>Using Class Labels</a:t>
            </a:r>
            <a:endParaRPr lang="en-MY" altLang="en-US" dirty="0"/>
          </a:p>
        </p:txBody>
      </p:sp>
      <p:grpSp>
        <p:nvGrpSpPr>
          <p:cNvPr id="14" name="Group 13"/>
          <p:cNvGrpSpPr/>
          <p:nvPr/>
        </p:nvGrpSpPr>
        <p:grpSpPr>
          <a:xfrm>
            <a:off x="2223135" y="1691005"/>
            <a:ext cx="7528560" cy="4201795"/>
            <a:chOff x="3120" y="3265"/>
            <a:chExt cx="11856" cy="6617"/>
          </a:xfrm>
        </p:grpSpPr>
        <p:sp>
          <p:nvSpPr>
            <p:cNvPr id="3" name="object 3"/>
            <p:cNvSpPr/>
            <p:nvPr/>
          </p:nvSpPr>
          <p:spPr>
            <a:xfrm>
              <a:off x="3585" y="3265"/>
              <a:ext cx="10800" cy="2517"/>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3120" y="6480"/>
              <a:ext cx="5880" cy="3070"/>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4804" y="6044"/>
              <a:ext cx="633" cy="359"/>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a:cs typeface="Arial" panose="020B0604020202020204"/>
                </a:rPr>
                <a:t>D</a:t>
              </a:r>
              <a:r>
                <a:rPr sz="1400" dirty="0">
                  <a:latin typeface="Arial" panose="020B0604020202020204"/>
                  <a:cs typeface="Arial" panose="020B0604020202020204"/>
                </a:rPr>
                <a:t>ata</a:t>
              </a:r>
              <a:endParaRPr sz="1400">
                <a:latin typeface="Arial" panose="020B0604020202020204"/>
                <a:cs typeface="Arial" panose="020B0604020202020204"/>
              </a:endParaRPr>
            </a:p>
          </p:txBody>
        </p:sp>
        <p:sp>
          <p:nvSpPr>
            <p:cNvPr id="6" name="object 6"/>
            <p:cNvSpPr txBox="1"/>
            <p:nvPr/>
          </p:nvSpPr>
          <p:spPr>
            <a:xfrm>
              <a:off x="10205" y="6044"/>
              <a:ext cx="2462" cy="359"/>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Equal </a:t>
              </a:r>
              <a:r>
                <a:rPr sz="1400" spc="-5" dirty="0">
                  <a:latin typeface="Arial" panose="020B0604020202020204"/>
                  <a:cs typeface="Arial" panose="020B0604020202020204"/>
                </a:rPr>
                <a:t>interval</a:t>
              </a:r>
              <a:r>
                <a:rPr sz="1400" spc="-80" dirty="0">
                  <a:latin typeface="Arial" panose="020B0604020202020204"/>
                  <a:cs typeface="Arial" panose="020B0604020202020204"/>
                </a:rPr>
                <a:t> </a:t>
              </a:r>
              <a:r>
                <a:rPr sz="1400" spc="-5" dirty="0">
                  <a:latin typeface="Arial" panose="020B0604020202020204"/>
                  <a:cs typeface="Arial" panose="020B0604020202020204"/>
                </a:rPr>
                <a:t>width</a:t>
              </a:r>
              <a:endParaRPr sz="1400">
                <a:latin typeface="Arial" panose="020B0604020202020204"/>
                <a:cs typeface="Arial" panose="020B0604020202020204"/>
              </a:endParaRPr>
            </a:p>
          </p:txBody>
        </p:sp>
        <p:sp>
          <p:nvSpPr>
            <p:cNvPr id="7" name="object 7"/>
            <p:cNvSpPr txBox="1"/>
            <p:nvPr/>
          </p:nvSpPr>
          <p:spPr>
            <a:xfrm>
              <a:off x="4564" y="9524"/>
              <a:ext cx="2065" cy="359"/>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a:cs typeface="Arial" panose="020B0604020202020204"/>
                </a:rPr>
                <a:t>Equal</a:t>
              </a:r>
              <a:r>
                <a:rPr sz="1400" spc="-85" dirty="0">
                  <a:latin typeface="Arial" panose="020B0604020202020204"/>
                  <a:cs typeface="Arial" panose="020B0604020202020204"/>
                </a:rPr>
                <a:t> </a:t>
              </a:r>
              <a:r>
                <a:rPr sz="1400" dirty="0">
                  <a:latin typeface="Arial" panose="020B0604020202020204"/>
                  <a:cs typeface="Arial" panose="020B0604020202020204"/>
                </a:rPr>
                <a:t>frequency</a:t>
              </a:r>
              <a:endParaRPr sz="1400">
                <a:latin typeface="Arial" panose="020B0604020202020204"/>
                <a:cs typeface="Arial" panose="020B0604020202020204"/>
              </a:endParaRPr>
            </a:p>
          </p:txBody>
        </p:sp>
        <p:sp>
          <p:nvSpPr>
            <p:cNvPr id="8" name="object 8"/>
            <p:cNvSpPr txBox="1"/>
            <p:nvPr/>
          </p:nvSpPr>
          <p:spPr>
            <a:xfrm>
              <a:off x="10925" y="9524"/>
              <a:ext cx="1163" cy="359"/>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panose="020B0604020202020204"/>
                  <a:cs typeface="Arial" panose="020B0604020202020204"/>
                </a:rPr>
                <a:t>K</a:t>
              </a:r>
              <a:r>
                <a:rPr sz="1400" dirty="0">
                  <a:latin typeface="Arial" panose="020B0604020202020204"/>
                  <a:cs typeface="Arial" panose="020B0604020202020204"/>
                </a:rPr>
                <a:t>-</a:t>
              </a:r>
              <a:r>
                <a:rPr sz="1400" spc="-10" dirty="0">
                  <a:latin typeface="Arial" panose="020B0604020202020204"/>
                  <a:cs typeface="Arial" panose="020B0604020202020204"/>
                </a:rPr>
                <a:t>m</a:t>
              </a:r>
              <a:r>
                <a:rPr sz="1400" dirty="0">
                  <a:latin typeface="Arial" panose="020B0604020202020204"/>
                  <a:cs typeface="Arial" panose="020B0604020202020204"/>
                </a:rPr>
                <a:t>eans</a:t>
              </a:r>
              <a:endParaRPr sz="1400">
                <a:latin typeface="Arial" panose="020B0604020202020204"/>
                <a:cs typeface="Arial" panose="020B0604020202020204"/>
              </a:endParaRPr>
            </a:p>
          </p:txBody>
        </p:sp>
        <p:sp>
          <p:nvSpPr>
            <p:cNvPr id="9" name="object 9"/>
            <p:cNvSpPr/>
            <p:nvPr/>
          </p:nvSpPr>
          <p:spPr>
            <a:xfrm>
              <a:off x="8736" y="6574"/>
              <a:ext cx="6240" cy="2883"/>
            </a:xfrm>
            <a:prstGeom prst="rect">
              <a:avLst/>
            </a:prstGeom>
            <a:blipFill>
              <a:blip r:embed="rId3" cstate="print"/>
              <a:stretch>
                <a:fillRect/>
              </a:stretch>
            </a:blipFill>
          </p:spPr>
          <p:txBody>
            <a:bodyPr wrap="square" lIns="0" tIns="0" rIns="0" bIns="0" rtlCol="0"/>
            <a:lstStyle/>
            <a:p/>
          </p:txBody>
        </p:sp>
      </p:grpSp>
      <p:sp>
        <p:nvSpPr>
          <p:cNvPr id="12" name="Slide Number Placeholder 11"/>
          <p:cNvSpPr>
            <a:spLocks noGrp="1"/>
          </p:cNvSpPr>
          <p:nvPr>
            <p:ph type="sldNum" sz="quarter" idx="12"/>
          </p:nvPr>
        </p:nvSpPr>
        <p:spPr/>
        <p:txBody>
          <a:bodyPr/>
          <a:lstStyle/>
          <a:p>
            <a:fld id="{E8366257-D7B9-47E0-9D98-9493A294C6AB}" type="slidenum">
              <a:rPr lang="en-US" smtClean="0"/>
            </a:fld>
            <a:endParaRPr lang="en-US" dirty="0"/>
          </a:p>
        </p:txBody>
      </p:sp>
      <p:sp>
        <p:nvSpPr>
          <p:cNvPr id="13" name="Footer Placeholder 12"/>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MY" altLang="en-US" dirty="0"/>
              <a:t>Attribute </a:t>
            </a:r>
            <a:r>
              <a:rPr lang="en-MY" altLang="en-US" dirty="0" smtClean="0"/>
              <a:t>Transformation (Mapping)</a:t>
            </a:r>
            <a:endParaRPr lang="en-MY" altLang="en-US" dirty="0"/>
          </a:p>
        </p:txBody>
      </p:sp>
      <p:sp>
        <p:nvSpPr>
          <p:cNvPr id="6" name="Content Placeholder 5"/>
          <p:cNvSpPr>
            <a:spLocks noGrp="1"/>
          </p:cNvSpPr>
          <p:nvPr>
            <p:ph sz="half" idx="1"/>
          </p:nvPr>
        </p:nvSpPr>
        <p:spPr/>
        <p:txBody>
          <a:bodyPr>
            <a:normAutofit lnSpcReduction="20000"/>
          </a:bodyPr>
          <a:lstStyle/>
          <a:p>
            <a:r>
              <a:rPr dirty="0" smtClean="0"/>
              <a:t>A </a:t>
            </a:r>
            <a:r>
              <a:rPr dirty="0"/>
              <a:t>function </a:t>
            </a:r>
            <a:r>
              <a:rPr lang="en-MY" dirty="0"/>
              <a:t>(e.g. </a:t>
            </a:r>
            <a:r>
              <a:rPr dirty="0" err="1">
                <a:sym typeface="+mn-ea"/>
              </a:rPr>
              <a:t>x</a:t>
            </a:r>
            <a:r>
              <a:rPr baseline="30000" dirty="0" err="1">
                <a:sym typeface="+mn-ea"/>
              </a:rPr>
              <a:t>k</a:t>
            </a:r>
            <a:r>
              <a:rPr dirty="0">
                <a:sym typeface="+mn-ea"/>
              </a:rPr>
              <a:t>, log(x), e</a:t>
            </a:r>
            <a:r>
              <a:rPr baseline="30000" dirty="0">
                <a:sym typeface="+mn-ea"/>
              </a:rPr>
              <a:t>x</a:t>
            </a:r>
            <a:r>
              <a:rPr dirty="0">
                <a:sym typeface="+mn-ea"/>
              </a:rPr>
              <a:t>, |x| </a:t>
            </a:r>
            <a:r>
              <a:rPr lang="en-MY" dirty="0">
                <a:sym typeface="+mn-ea"/>
              </a:rPr>
              <a:t>etc.)</a:t>
            </a:r>
            <a:r>
              <a:rPr dirty="0"/>
              <a:t> that maps the entire set of values </a:t>
            </a:r>
            <a:r>
              <a:rPr dirty="0" smtClean="0"/>
              <a:t>of </a:t>
            </a:r>
            <a:r>
              <a:rPr dirty="0"/>
              <a:t>a given attribute to a new set of replacement values such that each old value can be identified with one of the new values</a:t>
            </a:r>
            <a:endParaRPr dirty="0"/>
          </a:p>
          <a:p>
            <a:r>
              <a:rPr b="1" dirty="0"/>
              <a:t>Standardization</a:t>
            </a:r>
            <a:r>
              <a:rPr dirty="0"/>
              <a:t> and </a:t>
            </a:r>
            <a:r>
              <a:rPr b="1" dirty="0"/>
              <a:t>Normalization</a:t>
            </a:r>
            <a:endParaRPr b="1" dirty="0"/>
          </a:p>
          <a:p>
            <a:endParaRPr lang="en-US" dirty="0"/>
          </a:p>
        </p:txBody>
      </p:sp>
      <p:sp>
        <p:nvSpPr>
          <p:cNvPr id="10" name="Content Placeholder 9"/>
          <p:cNvSpPr>
            <a:spLocks noGrp="1"/>
          </p:cNvSpPr>
          <p:nvPr>
            <p:ph sz="half" idx="2"/>
          </p:nvPr>
        </p:nvSpPr>
        <p:spPr/>
        <p:txBody>
          <a:bodyPr/>
          <a:lstStyle/>
          <a:p>
            <a:endParaRPr lang="en-US"/>
          </a:p>
        </p:txBody>
      </p:sp>
      <p:sp>
        <p:nvSpPr>
          <p:cNvPr id="2" name="object 2"/>
          <p:cNvSpPr/>
          <p:nvPr/>
        </p:nvSpPr>
        <p:spPr>
          <a:xfrm>
            <a:off x="6438900" y="1825625"/>
            <a:ext cx="5380355" cy="3268980"/>
          </a:xfrm>
          <a:prstGeom prst="rect">
            <a:avLst/>
          </a:prstGeom>
          <a:blipFill>
            <a:blip r:embed="rId1" cstate="print"/>
            <a:stretch>
              <a:fillRect/>
            </a:stretch>
          </a:blipFill>
        </p:spPr>
        <p:txBody>
          <a:bodyPr wrap="square" lIns="0" tIns="0" rIns="0" bIns="0" rtlCol="0"/>
          <a:lstStyle/>
          <a:p/>
        </p:txBody>
      </p:sp>
      <p:sp>
        <p:nvSpPr>
          <p:cNvPr id="7" name="Slide Number Placeholder 6"/>
          <p:cNvSpPr>
            <a:spLocks noGrp="1"/>
          </p:cNvSpPr>
          <p:nvPr>
            <p:ph type="sldNum" sz="quarter" idx="12"/>
          </p:nvPr>
        </p:nvSpPr>
        <p:spPr/>
        <p:txBody>
          <a:bodyPr/>
          <a:lstStyle/>
          <a:p>
            <a:r>
              <a:rPr lang="en-US"/>
              <a:t>*</a:t>
            </a:r>
            <a:endParaRPr lang="en-US" dirty="0"/>
          </a:p>
        </p:txBody>
      </p:sp>
      <p:sp>
        <p:nvSpPr>
          <p:cNvPr id="8" name="Footer Placeholder 7"/>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Proximity Measures</a:t>
            </a:r>
            <a:endParaRPr lang="en-MY" altLang="en-US"/>
          </a:p>
        </p:txBody>
      </p:sp>
      <p:sp>
        <p:nvSpPr>
          <p:cNvPr id="7" name="Content Placeholder 6"/>
          <p:cNvSpPr>
            <a:spLocks noGrp="1"/>
          </p:cNvSpPr>
          <p:nvPr>
            <p:ph idx="1"/>
          </p:nvPr>
        </p:nvSpPr>
        <p:spPr/>
        <p:txBody>
          <a:bodyPr/>
          <a:p>
            <a:r>
              <a:rPr lang="en-US"/>
              <a:t>When implementing clustering (and also some classification algorithms such as </a:t>
            </a:r>
            <a:r>
              <a:rPr lang="en-MY" altLang="en-US"/>
              <a:t>k-NN</a:t>
            </a:r>
            <a:r>
              <a:rPr lang="en-US"/>
              <a:t>), it is important to be able to quantify the </a:t>
            </a:r>
            <a:r>
              <a:rPr lang="en-US" b="1"/>
              <a:t>proximity </a:t>
            </a:r>
            <a:r>
              <a:rPr lang="en-MY" altLang="en-US"/>
              <a:t>(similarity / dissimilarity) </a:t>
            </a:r>
            <a:r>
              <a:rPr lang="en-US"/>
              <a:t>of objects to one another. </a:t>
            </a:r>
            <a:endParaRPr lang="en-US"/>
          </a:p>
          <a:p>
            <a:r>
              <a:rPr lang="en-US"/>
              <a:t>Proximity may be measured in terms of </a:t>
            </a:r>
            <a:r>
              <a:rPr lang="en-US" b="1"/>
              <a:t>how alike</a:t>
            </a:r>
            <a:r>
              <a:rPr lang="en-US"/>
              <a:t> objects are to one another (object </a:t>
            </a:r>
            <a:r>
              <a:rPr lang="en-US" b="1"/>
              <a:t>similarity</a:t>
            </a:r>
            <a:r>
              <a:rPr lang="en-US"/>
              <a:t>) or </a:t>
            </a:r>
            <a:r>
              <a:rPr lang="en-US" b="1"/>
              <a:t>how unlike</a:t>
            </a:r>
            <a:r>
              <a:rPr lang="en-US"/>
              <a:t> they are (object </a:t>
            </a:r>
            <a:r>
              <a:rPr lang="en-US" b="1"/>
              <a:t>dissimilarity</a:t>
            </a:r>
            <a:r>
              <a:rPr lang="en-US"/>
              <a:t>). The term </a:t>
            </a:r>
            <a:r>
              <a:rPr lang="en-US" b="1"/>
              <a:t>distance measure </a:t>
            </a:r>
            <a:r>
              <a:rPr lang="en-US"/>
              <a:t>is often used instead of dissimilarity measure. </a:t>
            </a:r>
            <a:endParaRPr lang="en-US"/>
          </a:p>
          <a:p>
            <a:r>
              <a:rPr lang="en-MY" altLang="en-US"/>
              <a:t>Proximity: level of similarity or level of dissimilarity</a:t>
            </a:r>
            <a:endParaRPr lang="en-MY" altLang="en-US"/>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dirty="0"/>
              <a:t>Similarity</a:t>
            </a:r>
            <a:endParaRPr dirty="0"/>
          </a:p>
          <a:p>
            <a:pPr lvl="1"/>
            <a:r>
              <a:rPr dirty="0"/>
              <a:t>Numerical measure of </a:t>
            </a:r>
            <a:r>
              <a:rPr i="1" dirty="0"/>
              <a:t>how alike </a:t>
            </a:r>
            <a:r>
              <a:rPr dirty="0"/>
              <a:t>two data objects are.</a:t>
            </a:r>
            <a:endParaRPr dirty="0"/>
          </a:p>
          <a:p>
            <a:pPr lvl="1"/>
            <a:r>
              <a:rPr dirty="0"/>
              <a:t>Is higher when objects are more alike.</a:t>
            </a:r>
            <a:endParaRPr dirty="0"/>
          </a:p>
          <a:p>
            <a:pPr lvl="1"/>
            <a:r>
              <a:rPr dirty="0"/>
              <a:t>Often falls in the range [0,1]</a:t>
            </a:r>
            <a:endParaRPr dirty="0"/>
          </a:p>
          <a:p>
            <a:r>
              <a:rPr b="1" dirty="0"/>
              <a:t>Proximity</a:t>
            </a:r>
            <a:r>
              <a:rPr dirty="0"/>
              <a:t> refers to a similarity or dissimilarity</a:t>
            </a:r>
            <a:endParaRPr dirty="0"/>
          </a:p>
          <a:p>
            <a:endParaRPr lang="en-US" dirty="0"/>
          </a:p>
        </p:txBody>
      </p:sp>
      <p:sp>
        <p:nvSpPr>
          <p:cNvPr id="3" name="object 3"/>
          <p:cNvSpPr txBox="1">
            <a:spLocks noGrp="1"/>
          </p:cNvSpPr>
          <p:nvPr>
            <p:ph type="title"/>
          </p:nvPr>
        </p:nvSpPr>
        <p:spPr>
          <a:prstGeom prst="rect">
            <a:avLst/>
          </a:prstGeom>
        </p:spPr>
        <p:txBody>
          <a:bodyPr/>
          <a:lstStyle/>
          <a:p>
            <a:r>
              <a:rPr lang="en-MY"/>
              <a:t>Similarity and Dissimilarity</a:t>
            </a:r>
            <a:endParaRPr lang="en-MY"/>
          </a:p>
        </p:txBody>
      </p:sp>
      <p:sp>
        <p:nvSpPr>
          <p:cNvPr id="8" name="Content Placeholder 7"/>
          <p:cNvSpPr>
            <a:spLocks noGrp="1"/>
          </p:cNvSpPr>
          <p:nvPr>
            <p:ph sz="half" idx="2"/>
          </p:nvPr>
        </p:nvSpPr>
        <p:spPr/>
        <p:txBody>
          <a:bodyPr/>
          <a:lstStyle/>
          <a:p>
            <a:r>
              <a:rPr dirty="0"/>
              <a:t>Dissimilarity</a:t>
            </a:r>
            <a:endParaRPr dirty="0"/>
          </a:p>
          <a:p>
            <a:pPr lvl="1"/>
            <a:r>
              <a:rPr dirty="0"/>
              <a:t>Numerical measure of </a:t>
            </a:r>
            <a:r>
              <a:rPr i="1" dirty="0"/>
              <a:t>how different</a:t>
            </a:r>
            <a:r>
              <a:rPr dirty="0"/>
              <a:t> are two data objects</a:t>
            </a:r>
            <a:endParaRPr dirty="0"/>
          </a:p>
          <a:p>
            <a:pPr lvl="1"/>
            <a:r>
              <a:rPr dirty="0"/>
              <a:t>Lower when objects are more alike</a:t>
            </a:r>
            <a:endParaRPr dirty="0"/>
          </a:p>
          <a:p>
            <a:pPr lvl="1"/>
            <a:r>
              <a:rPr dirty="0"/>
              <a:t>Minimum dissimilarity is often 0</a:t>
            </a:r>
            <a:endParaRPr dirty="0"/>
          </a:p>
          <a:p>
            <a:pPr lvl="1"/>
            <a:r>
              <a:rPr dirty="0"/>
              <a:t>Upper limit varies</a:t>
            </a:r>
            <a:endParaRPr lang="en-US" dirty="0"/>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85595" y="2063686"/>
            <a:ext cx="9021699" cy="4113276"/>
          </a:xfrm>
          <a:prstGeom prst="rect">
            <a:avLst/>
          </a:prstGeom>
          <a:blipFill>
            <a:blip r:embed="rId1" cstate="print"/>
            <a:stretch>
              <a:fillRect/>
            </a:stretch>
          </a:blipFill>
        </p:spPr>
        <p:txBody>
          <a:bodyPr wrap="square" lIns="0" tIns="0" rIns="0" bIns="0" rtlCol="0"/>
          <a:lstStyle/>
          <a:p/>
        </p:txBody>
      </p:sp>
      <p:sp>
        <p:nvSpPr>
          <p:cNvPr id="5" name="Content Placeholder 4"/>
          <p:cNvSpPr>
            <a:spLocks noGrp="1"/>
          </p:cNvSpPr>
          <p:nvPr>
            <p:ph idx="1"/>
          </p:nvPr>
        </p:nvSpPr>
        <p:spPr/>
        <p:txBody>
          <a:bodyPr/>
          <a:lstStyle/>
          <a:p>
            <a:r>
              <a:rPr i="1"/>
              <a:t>p </a:t>
            </a:r>
            <a:r>
              <a:t>and </a:t>
            </a:r>
            <a:r>
              <a:rPr i="1"/>
              <a:t>q </a:t>
            </a:r>
            <a:r>
              <a:t>are the attribute values for two data objects.</a:t>
            </a:r>
          </a:p>
          <a:p>
            <a:endParaRPr lang="en-US"/>
          </a:p>
        </p:txBody>
      </p:sp>
      <p:sp>
        <p:nvSpPr>
          <p:cNvPr id="4" name="object 4"/>
          <p:cNvSpPr txBox="1">
            <a:spLocks noGrp="1"/>
          </p:cNvSpPr>
          <p:nvPr>
            <p:ph type="title"/>
          </p:nvPr>
        </p:nvSpPr>
        <p:spPr>
          <a:prstGeom prst="rect">
            <a:avLst/>
          </a:prstGeom>
        </p:spPr>
        <p:txBody>
          <a:bodyPr>
            <a:normAutofit/>
          </a:bodyPr>
          <a:lstStyle/>
          <a:p>
            <a:r>
              <a:rPr lang="en-MY"/>
              <a:t>Similarity / Dissimilarity for Simple Attributes</a:t>
            </a:r>
            <a:endParaRPr lang="en-MY"/>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normAutofit lnSpcReduction="20000"/>
          </a:bodyPr>
          <a:lstStyle/>
          <a:p>
            <a:endParaRPr lang="en-US" dirty="0"/>
          </a:p>
          <a:p>
            <a:endParaRPr lang="en-US" dirty="0"/>
          </a:p>
          <a:p>
            <a:endParaRPr lang="en-US" dirty="0"/>
          </a:p>
          <a:p>
            <a:endParaRPr lang="en-US" dirty="0"/>
          </a:p>
          <a:p>
            <a:r>
              <a:rPr lang="en-MY" altLang="en-US" dirty="0"/>
              <a:t>w</a:t>
            </a:r>
            <a:r>
              <a:rPr lang="en-US" dirty="0"/>
              <a:t>here </a:t>
            </a:r>
            <a:r>
              <a:rPr lang="en-US" i="1" dirty="0"/>
              <a:t>n</a:t>
            </a:r>
            <a:r>
              <a:rPr lang="en-US" dirty="0"/>
              <a:t> is the number of dimensions (attributes) and </a:t>
            </a:r>
            <a:r>
              <a:rPr lang="en-US" i="1" dirty="0" err="1"/>
              <a:t>p</a:t>
            </a:r>
            <a:r>
              <a:rPr lang="en-US" i="1" baseline="-25000" dirty="0" err="1"/>
              <a:t>k</a:t>
            </a:r>
            <a:r>
              <a:rPr lang="en-US" dirty="0"/>
              <a:t> and </a:t>
            </a:r>
            <a:r>
              <a:rPr lang="en-US" i="1" dirty="0" err="1"/>
              <a:t>q</a:t>
            </a:r>
            <a:r>
              <a:rPr lang="en-US" i="1" baseline="-25000" dirty="0" err="1"/>
              <a:t>k</a:t>
            </a:r>
            <a:r>
              <a:rPr lang="en-US" dirty="0"/>
              <a:t> are, respectively, the </a:t>
            </a:r>
            <a:r>
              <a:rPr lang="en-US" i="1" dirty="0" err="1"/>
              <a:t>k</a:t>
            </a:r>
            <a:r>
              <a:rPr lang="en-US" baseline="30000" dirty="0" err="1"/>
              <a:t>th</a:t>
            </a:r>
            <a:r>
              <a:rPr lang="en-US" dirty="0"/>
              <a:t> attributes (components) or data objects </a:t>
            </a:r>
            <a:r>
              <a:rPr lang="en-US" i="1" dirty="0"/>
              <a:t>p</a:t>
            </a:r>
            <a:r>
              <a:rPr lang="en-US" dirty="0"/>
              <a:t> and </a:t>
            </a:r>
            <a:r>
              <a:rPr lang="en-US" i="1" dirty="0"/>
              <a:t>q</a:t>
            </a:r>
            <a:r>
              <a:rPr lang="en-US" dirty="0"/>
              <a:t>.</a:t>
            </a:r>
            <a:endParaRPr lang="en-US" dirty="0"/>
          </a:p>
          <a:p>
            <a:r>
              <a:rPr lang="en-US" dirty="0"/>
              <a:t>Standardization is necessary, if scales differ.</a:t>
            </a:r>
            <a:endParaRPr lang="en-US" dirty="0"/>
          </a:p>
        </p:txBody>
      </p:sp>
      <p:sp>
        <p:nvSpPr>
          <p:cNvPr id="15" name="Slide Number Placeholder 14"/>
          <p:cNvSpPr>
            <a:spLocks noGrp="1"/>
          </p:cNvSpPr>
          <p:nvPr>
            <p:ph type="sldNum" sz="quarter" idx="12"/>
          </p:nvPr>
        </p:nvSpPr>
        <p:spPr/>
        <p:txBody>
          <a:bodyPr/>
          <a:lstStyle/>
          <a:p>
            <a:r>
              <a:rPr lang="en-US"/>
              <a:t>*</a:t>
            </a:r>
            <a:endParaRPr lang="en-US" dirty="0"/>
          </a:p>
        </p:txBody>
      </p:sp>
      <p:sp>
        <p:nvSpPr>
          <p:cNvPr id="3" name="Content Placeholder 2"/>
          <p:cNvSpPr>
            <a:spLocks noGrp="1"/>
          </p:cNvSpPr>
          <p:nvPr>
            <p:ph sz="half" idx="2"/>
          </p:nvPr>
        </p:nvSpPr>
        <p:spPr/>
        <p:txBody>
          <a:bodyPr/>
          <a:p>
            <a:endParaRPr lang="en-US"/>
          </a:p>
        </p:txBody>
      </p:sp>
      <p:sp>
        <p:nvSpPr>
          <p:cNvPr id="16" name="Footer Placeholder 15"/>
          <p:cNvSpPr>
            <a:spLocks noGrp="1"/>
          </p:cNvSpPr>
          <p:nvPr>
            <p:ph type="ftr" sz="quarter" idx="11"/>
          </p:nvPr>
        </p:nvSpPr>
        <p:spPr/>
        <p:txBody>
          <a:bodyPr/>
          <a:lstStyle/>
          <a:p>
            <a:r>
              <a:rPr lang="en-US"/>
              <a:t>UECS3213 / UECS3453 Data Mining</a:t>
            </a:r>
            <a:endParaRPr lang="en-US"/>
          </a:p>
        </p:txBody>
      </p:sp>
      <p:sp>
        <p:nvSpPr>
          <p:cNvPr id="17" name="Title 16"/>
          <p:cNvSpPr>
            <a:spLocks noGrp="1"/>
          </p:cNvSpPr>
          <p:nvPr>
            <p:ph type="title"/>
          </p:nvPr>
        </p:nvSpPr>
        <p:spPr/>
        <p:txBody>
          <a:bodyPr/>
          <a:lstStyle/>
          <a:p>
            <a:r>
              <a:rPr lang="en-MY" altLang="en-US" dirty="0"/>
              <a:t>Euclidean Distance</a:t>
            </a:r>
            <a:endParaRPr lang="en-MY" altLang="en-US" dirty="0"/>
          </a:p>
        </p:txBody>
      </p:sp>
      <p:graphicFrame>
        <p:nvGraphicFramePr>
          <p:cNvPr id="20" name="Object 19"/>
          <p:cNvGraphicFramePr/>
          <p:nvPr/>
        </p:nvGraphicFramePr>
        <p:xfrm>
          <a:off x="1011620" y="2137081"/>
          <a:ext cx="3422650" cy="1076960"/>
        </p:xfrm>
        <a:graphic>
          <a:graphicData uri="http://schemas.openxmlformats.org/presentationml/2006/ole">
            <mc:AlternateContent xmlns:mc="http://schemas.openxmlformats.org/markup-compatibility/2006">
              <mc:Choice xmlns:v="urn:schemas-microsoft-com:vml" Requires="v">
                <p:oleObj spid="_x0000_s3164" name="" r:id="rId1" imgW="3419475" imgH="1076325" progId="Paint.Picture">
                  <p:embed/>
                </p:oleObj>
              </mc:Choice>
              <mc:Fallback>
                <p:oleObj name="" r:id="rId1" imgW="3419475" imgH="1076325" progId="Paint.Picture">
                  <p:embed/>
                  <p:pic>
                    <p:nvPicPr>
                      <p:cNvPr id="0" name="Picture 20"/>
                      <p:cNvPicPr/>
                      <p:nvPr/>
                    </p:nvPicPr>
                    <p:blipFill>
                      <a:blip r:embed="rId2"/>
                      <a:stretch>
                        <a:fillRect/>
                      </a:stretch>
                    </p:blipFill>
                    <p:spPr>
                      <a:xfrm>
                        <a:off x="1011620" y="2137081"/>
                        <a:ext cx="3422650" cy="1076960"/>
                      </a:xfrm>
                      <a:prstGeom prst="rect">
                        <a:avLst/>
                      </a:prstGeom>
                    </p:spPr>
                  </p:pic>
                </p:oleObj>
              </mc:Fallback>
            </mc:AlternateContent>
          </a:graphicData>
        </a:graphic>
      </p:graphicFrame>
      <p:pic>
        <p:nvPicPr>
          <p:cNvPr id="2" name="Picture 1"/>
          <p:cNvPicPr>
            <a:picLocks noChangeAspect="1"/>
          </p:cNvPicPr>
          <p:nvPr/>
        </p:nvPicPr>
        <p:blipFill>
          <a:blip r:embed="rId3"/>
          <a:stretch>
            <a:fillRect/>
          </a:stretch>
        </p:blipFill>
        <p:spPr>
          <a:xfrm>
            <a:off x="6172308" y="1896476"/>
            <a:ext cx="5914129" cy="131701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7775" y="3585845"/>
            <a:ext cx="3063523" cy="2109164"/>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lstStyle/>
          <a:p>
            <a:r>
              <a:rPr lang="en-MY" altLang="en-US"/>
              <a:t>Euclidean Distance</a:t>
            </a:r>
            <a:endParaRPr lang="en-MY" altLang="en-US"/>
          </a:p>
        </p:txBody>
      </p:sp>
      <p:sp>
        <p:nvSpPr>
          <p:cNvPr id="3" name="object 3"/>
          <p:cNvSpPr/>
          <p:nvPr/>
        </p:nvSpPr>
        <p:spPr>
          <a:xfrm>
            <a:off x="2356218" y="1609966"/>
            <a:ext cx="0" cy="1508125"/>
          </a:xfrm>
          <a:custGeom>
            <a:avLst/>
            <a:gdLst/>
            <a:ahLst/>
            <a:cxnLst/>
            <a:rect l="l" t="t" r="r" b="b"/>
            <a:pathLst>
              <a:path h="1508125">
                <a:moveTo>
                  <a:pt x="0" y="0"/>
                </a:moveTo>
                <a:lnTo>
                  <a:pt x="0" y="1507670"/>
                </a:lnTo>
              </a:path>
            </a:pathLst>
          </a:custGeom>
          <a:ln w="7624">
            <a:solidFill>
              <a:srgbClr val="000000"/>
            </a:solidFill>
          </a:ln>
        </p:spPr>
        <p:txBody>
          <a:bodyPr wrap="square" lIns="0" tIns="0" rIns="0" bIns="0" rtlCol="0"/>
          <a:lstStyle/>
          <a:p/>
        </p:txBody>
      </p:sp>
      <p:sp>
        <p:nvSpPr>
          <p:cNvPr id="4" name="object 4"/>
          <p:cNvSpPr/>
          <p:nvPr/>
        </p:nvSpPr>
        <p:spPr>
          <a:xfrm>
            <a:off x="2294925" y="3125239"/>
            <a:ext cx="53975" cy="0"/>
          </a:xfrm>
          <a:custGeom>
            <a:avLst/>
            <a:gdLst/>
            <a:ahLst/>
            <a:cxnLst/>
            <a:rect l="l" t="t" r="r" b="b"/>
            <a:pathLst>
              <a:path w="53975">
                <a:moveTo>
                  <a:pt x="0" y="0"/>
                </a:moveTo>
                <a:lnTo>
                  <a:pt x="53361" y="0"/>
                </a:lnTo>
              </a:path>
            </a:pathLst>
          </a:custGeom>
          <a:ln w="7626">
            <a:solidFill>
              <a:srgbClr val="000000"/>
            </a:solidFill>
          </a:ln>
        </p:spPr>
        <p:txBody>
          <a:bodyPr wrap="square" lIns="0" tIns="0" rIns="0" bIns="0" rtlCol="0"/>
          <a:lstStyle/>
          <a:p/>
        </p:txBody>
      </p:sp>
      <p:sp>
        <p:nvSpPr>
          <p:cNvPr id="5" name="object 5"/>
          <p:cNvSpPr/>
          <p:nvPr/>
        </p:nvSpPr>
        <p:spPr>
          <a:xfrm>
            <a:off x="2294925" y="2622627"/>
            <a:ext cx="53975" cy="0"/>
          </a:xfrm>
          <a:custGeom>
            <a:avLst/>
            <a:gdLst/>
            <a:ahLst/>
            <a:cxnLst/>
            <a:rect l="l" t="t" r="r" b="b"/>
            <a:pathLst>
              <a:path w="53975">
                <a:moveTo>
                  <a:pt x="0" y="0"/>
                </a:moveTo>
                <a:lnTo>
                  <a:pt x="53361" y="0"/>
                </a:lnTo>
              </a:path>
            </a:pathLst>
          </a:custGeom>
          <a:ln w="7626">
            <a:solidFill>
              <a:srgbClr val="000000"/>
            </a:solidFill>
          </a:ln>
        </p:spPr>
        <p:txBody>
          <a:bodyPr wrap="square" lIns="0" tIns="0" rIns="0" bIns="0" rtlCol="0"/>
          <a:lstStyle/>
          <a:p/>
        </p:txBody>
      </p:sp>
      <p:sp>
        <p:nvSpPr>
          <p:cNvPr id="6" name="object 6"/>
          <p:cNvSpPr/>
          <p:nvPr/>
        </p:nvSpPr>
        <p:spPr>
          <a:xfrm>
            <a:off x="2294925" y="2112489"/>
            <a:ext cx="53975" cy="0"/>
          </a:xfrm>
          <a:custGeom>
            <a:avLst/>
            <a:gdLst/>
            <a:ahLst/>
            <a:cxnLst/>
            <a:rect l="l" t="t" r="r" b="b"/>
            <a:pathLst>
              <a:path w="53975">
                <a:moveTo>
                  <a:pt x="0" y="0"/>
                </a:moveTo>
                <a:lnTo>
                  <a:pt x="53361" y="0"/>
                </a:lnTo>
              </a:path>
            </a:pathLst>
          </a:custGeom>
          <a:ln w="7626">
            <a:solidFill>
              <a:srgbClr val="000000"/>
            </a:solidFill>
          </a:ln>
        </p:spPr>
        <p:txBody>
          <a:bodyPr wrap="square" lIns="0" tIns="0" rIns="0" bIns="0" rtlCol="0"/>
          <a:lstStyle/>
          <a:p/>
        </p:txBody>
      </p:sp>
      <p:sp>
        <p:nvSpPr>
          <p:cNvPr id="7" name="object 7"/>
          <p:cNvSpPr/>
          <p:nvPr/>
        </p:nvSpPr>
        <p:spPr>
          <a:xfrm>
            <a:off x="2294925" y="1609966"/>
            <a:ext cx="53975" cy="0"/>
          </a:xfrm>
          <a:custGeom>
            <a:avLst/>
            <a:gdLst/>
            <a:ahLst/>
            <a:cxnLst/>
            <a:rect l="l" t="t" r="r" b="b"/>
            <a:pathLst>
              <a:path w="53975">
                <a:moveTo>
                  <a:pt x="0" y="0"/>
                </a:moveTo>
                <a:lnTo>
                  <a:pt x="53361" y="0"/>
                </a:lnTo>
              </a:path>
            </a:pathLst>
          </a:custGeom>
          <a:ln w="7626">
            <a:solidFill>
              <a:srgbClr val="000000"/>
            </a:solidFill>
          </a:ln>
        </p:spPr>
        <p:txBody>
          <a:bodyPr wrap="square" lIns="0" tIns="0" rIns="0" bIns="0" rtlCol="0"/>
          <a:lstStyle/>
          <a:p/>
        </p:txBody>
      </p:sp>
      <p:sp>
        <p:nvSpPr>
          <p:cNvPr id="8" name="object 8"/>
          <p:cNvSpPr/>
          <p:nvPr/>
        </p:nvSpPr>
        <p:spPr>
          <a:xfrm>
            <a:off x="2356218" y="3125239"/>
            <a:ext cx="2938780" cy="0"/>
          </a:xfrm>
          <a:custGeom>
            <a:avLst/>
            <a:gdLst/>
            <a:ahLst/>
            <a:cxnLst/>
            <a:rect l="l" t="t" r="r" b="b"/>
            <a:pathLst>
              <a:path w="2938779">
                <a:moveTo>
                  <a:pt x="0" y="0"/>
                </a:moveTo>
                <a:lnTo>
                  <a:pt x="2938534" y="0"/>
                </a:lnTo>
              </a:path>
            </a:pathLst>
          </a:custGeom>
          <a:ln w="7626">
            <a:solidFill>
              <a:srgbClr val="000000"/>
            </a:solidFill>
          </a:ln>
        </p:spPr>
        <p:txBody>
          <a:bodyPr wrap="square" lIns="0" tIns="0" rIns="0" bIns="0" rtlCol="0"/>
          <a:lstStyle/>
          <a:p/>
        </p:txBody>
      </p:sp>
      <p:sp>
        <p:nvSpPr>
          <p:cNvPr id="9" name="object 9"/>
          <p:cNvSpPr/>
          <p:nvPr/>
        </p:nvSpPr>
        <p:spPr>
          <a:xfrm>
            <a:off x="2356218" y="3132855"/>
            <a:ext cx="0" cy="53340"/>
          </a:xfrm>
          <a:custGeom>
            <a:avLst/>
            <a:gdLst/>
            <a:ahLst/>
            <a:cxnLst/>
            <a:rect l="l" t="t" r="r" b="b"/>
            <a:pathLst>
              <a:path h="53339">
                <a:moveTo>
                  <a:pt x="0" y="53273"/>
                </a:moveTo>
                <a:lnTo>
                  <a:pt x="0" y="0"/>
                </a:lnTo>
              </a:path>
            </a:pathLst>
          </a:custGeom>
          <a:ln w="7624">
            <a:solidFill>
              <a:srgbClr val="000000"/>
            </a:solidFill>
          </a:ln>
        </p:spPr>
        <p:txBody>
          <a:bodyPr wrap="square" lIns="0" tIns="0" rIns="0" bIns="0" rtlCol="0"/>
          <a:lstStyle/>
          <a:p/>
        </p:txBody>
      </p:sp>
      <p:sp>
        <p:nvSpPr>
          <p:cNvPr id="10" name="object 10"/>
          <p:cNvSpPr/>
          <p:nvPr/>
        </p:nvSpPr>
        <p:spPr>
          <a:xfrm>
            <a:off x="2844491" y="3132855"/>
            <a:ext cx="0" cy="53340"/>
          </a:xfrm>
          <a:custGeom>
            <a:avLst/>
            <a:gdLst/>
            <a:ahLst/>
            <a:cxnLst/>
            <a:rect l="l" t="t" r="r" b="b"/>
            <a:pathLst>
              <a:path h="53339">
                <a:moveTo>
                  <a:pt x="0" y="53273"/>
                </a:moveTo>
                <a:lnTo>
                  <a:pt x="0" y="0"/>
                </a:lnTo>
              </a:path>
            </a:pathLst>
          </a:custGeom>
          <a:ln w="7624">
            <a:solidFill>
              <a:srgbClr val="000000"/>
            </a:solidFill>
          </a:ln>
        </p:spPr>
        <p:txBody>
          <a:bodyPr wrap="square" lIns="0" tIns="0" rIns="0" bIns="0" rtlCol="0"/>
          <a:lstStyle/>
          <a:p/>
        </p:txBody>
      </p:sp>
      <p:sp>
        <p:nvSpPr>
          <p:cNvPr id="11" name="object 11"/>
          <p:cNvSpPr/>
          <p:nvPr/>
        </p:nvSpPr>
        <p:spPr>
          <a:xfrm>
            <a:off x="3340746" y="3132855"/>
            <a:ext cx="0" cy="53340"/>
          </a:xfrm>
          <a:custGeom>
            <a:avLst/>
            <a:gdLst/>
            <a:ahLst/>
            <a:cxnLst/>
            <a:rect l="l" t="t" r="r" b="b"/>
            <a:pathLst>
              <a:path h="53339">
                <a:moveTo>
                  <a:pt x="0" y="53273"/>
                </a:moveTo>
                <a:lnTo>
                  <a:pt x="0" y="0"/>
                </a:lnTo>
              </a:path>
            </a:pathLst>
          </a:custGeom>
          <a:ln w="7624">
            <a:solidFill>
              <a:srgbClr val="000000"/>
            </a:solidFill>
          </a:ln>
        </p:spPr>
        <p:txBody>
          <a:bodyPr wrap="square" lIns="0" tIns="0" rIns="0" bIns="0" rtlCol="0"/>
          <a:lstStyle/>
          <a:p/>
        </p:txBody>
      </p:sp>
      <p:sp>
        <p:nvSpPr>
          <p:cNvPr id="12" name="object 12"/>
          <p:cNvSpPr/>
          <p:nvPr/>
        </p:nvSpPr>
        <p:spPr>
          <a:xfrm>
            <a:off x="3829311" y="3132855"/>
            <a:ext cx="0" cy="53340"/>
          </a:xfrm>
          <a:custGeom>
            <a:avLst/>
            <a:gdLst/>
            <a:ahLst/>
            <a:cxnLst/>
            <a:rect l="l" t="t" r="r" b="b"/>
            <a:pathLst>
              <a:path h="53339">
                <a:moveTo>
                  <a:pt x="0" y="53273"/>
                </a:moveTo>
                <a:lnTo>
                  <a:pt x="0" y="0"/>
                </a:lnTo>
              </a:path>
            </a:pathLst>
          </a:custGeom>
          <a:ln w="7624">
            <a:solidFill>
              <a:srgbClr val="000000"/>
            </a:solidFill>
          </a:ln>
        </p:spPr>
        <p:txBody>
          <a:bodyPr wrap="square" lIns="0" tIns="0" rIns="0" bIns="0" rtlCol="0"/>
          <a:lstStyle/>
          <a:p/>
        </p:txBody>
      </p:sp>
      <p:sp>
        <p:nvSpPr>
          <p:cNvPr id="13" name="object 13"/>
          <p:cNvSpPr/>
          <p:nvPr/>
        </p:nvSpPr>
        <p:spPr>
          <a:xfrm>
            <a:off x="4317495" y="3132855"/>
            <a:ext cx="0" cy="53340"/>
          </a:xfrm>
          <a:custGeom>
            <a:avLst/>
            <a:gdLst/>
            <a:ahLst/>
            <a:cxnLst/>
            <a:rect l="l" t="t" r="r" b="b"/>
            <a:pathLst>
              <a:path h="53339">
                <a:moveTo>
                  <a:pt x="0" y="53273"/>
                </a:moveTo>
                <a:lnTo>
                  <a:pt x="0" y="0"/>
                </a:lnTo>
              </a:path>
            </a:pathLst>
          </a:custGeom>
          <a:ln w="7624">
            <a:solidFill>
              <a:srgbClr val="000000"/>
            </a:solidFill>
          </a:ln>
        </p:spPr>
        <p:txBody>
          <a:bodyPr wrap="square" lIns="0" tIns="0" rIns="0" bIns="0" rtlCol="0"/>
          <a:lstStyle/>
          <a:p/>
        </p:txBody>
      </p:sp>
      <p:sp>
        <p:nvSpPr>
          <p:cNvPr id="14" name="object 14"/>
          <p:cNvSpPr/>
          <p:nvPr/>
        </p:nvSpPr>
        <p:spPr>
          <a:xfrm>
            <a:off x="4813801" y="3132855"/>
            <a:ext cx="0" cy="53340"/>
          </a:xfrm>
          <a:custGeom>
            <a:avLst/>
            <a:gdLst/>
            <a:ahLst/>
            <a:cxnLst/>
            <a:rect l="l" t="t" r="r" b="b"/>
            <a:pathLst>
              <a:path h="53339">
                <a:moveTo>
                  <a:pt x="0" y="53273"/>
                </a:moveTo>
                <a:lnTo>
                  <a:pt x="0" y="0"/>
                </a:lnTo>
              </a:path>
            </a:pathLst>
          </a:custGeom>
          <a:ln w="7624">
            <a:solidFill>
              <a:srgbClr val="000000"/>
            </a:solidFill>
          </a:ln>
        </p:spPr>
        <p:txBody>
          <a:bodyPr wrap="square" lIns="0" tIns="0" rIns="0" bIns="0" rtlCol="0"/>
          <a:lstStyle/>
          <a:p/>
        </p:txBody>
      </p:sp>
      <p:sp>
        <p:nvSpPr>
          <p:cNvPr id="15" name="object 15"/>
          <p:cNvSpPr/>
          <p:nvPr/>
        </p:nvSpPr>
        <p:spPr>
          <a:xfrm>
            <a:off x="5302367" y="3132855"/>
            <a:ext cx="0" cy="53340"/>
          </a:xfrm>
          <a:custGeom>
            <a:avLst/>
            <a:gdLst/>
            <a:ahLst/>
            <a:cxnLst/>
            <a:rect l="l" t="t" r="r" b="b"/>
            <a:pathLst>
              <a:path h="53339">
                <a:moveTo>
                  <a:pt x="0" y="53273"/>
                </a:moveTo>
                <a:lnTo>
                  <a:pt x="0" y="0"/>
                </a:lnTo>
              </a:path>
            </a:pathLst>
          </a:custGeom>
          <a:ln w="7624">
            <a:solidFill>
              <a:srgbClr val="000000"/>
            </a:solidFill>
          </a:ln>
        </p:spPr>
        <p:txBody>
          <a:bodyPr wrap="square" lIns="0" tIns="0" rIns="0" bIns="0" rtlCol="0"/>
          <a:lstStyle/>
          <a:p/>
        </p:txBody>
      </p:sp>
      <p:sp>
        <p:nvSpPr>
          <p:cNvPr id="16" name="object 16"/>
          <p:cNvSpPr/>
          <p:nvPr/>
        </p:nvSpPr>
        <p:spPr>
          <a:xfrm>
            <a:off x="2290338" y="2047114"/>
            <a:ext cx="129931" cy="129353"/>
          </a:xfrm>
          <a:prstGeom prst="rect">
            <a:avLst/>
          </a:prstGeom>
          <a:blipFill>
            <a:blip r:embed="rId1" cstate="print"/>
            <a:stretch>
              <a:fillRect/>
            </a:stretch>
          </a:blipFill>
        </p:spPr>
        <p:txBody>
          <a:bodyPr wrap="square" lIns="0" tIns="0" rIns="0" bIns="0" rtlCol="0"/>
          <a:lstStyle/>
          <a:p/>
        </p:txBody>
      </p:sp>
      <p:sp>
        <p:nvSpPr>
          <p:cNvPr id="17" name="object 17"/>
          <p:cNvSpPr/>
          <p:nvPr/>
        </p:nvSpPr>
        <p:spPr>
          <a:xfrm>
            <a:off x="3278946" y="3063601"/>
            <a:ext cx="122555" cy="121920"/>
          </a:xfrm>
          <a:custGeom>
            <a:avLst/>
            <a:gdLst/>
            <a:ahLst/>
            <a:cxnLst/>
            <a:rect l="l" t="t" r="r" b="b"/>
            <a:pathLst>
              <a:path w="122555" h="121919">
                <a:moveTo>
                  <a:pt x="61038" y="0"/>
                </a:moveTo>
                <a:lnTo>
                  <a:pt x="38599" y="5231"/>
                </a:lnTo>
                <a:lnTo>
                  <a:pt x="19050" y="19023"/>
                </a:lnTo>
                <a:lnTo>
                  <a:pt x="5236" y="38523"/>
                </a:lnTo>
                <a:lnTo>
                  <a:pt x="0" y="60876"/>
                </a:lnTo>
                <a:lnTo>
                  <a:pt x="5236" y="83236"/>
                </a:lnTo>
                <a:lnTo>
                  <a:pt x="19050" y="102740"/>
                </a:lnTo>
                <a:lnTo>
                  <a:pt x="38599" y="116533"/>
                </a:lnTo>
                <a:lnTo>
                  <a:pt x="61038" y="121765"/>
                </a:lnTo>
                <a:lnTo>
                  <a:pt x="83405" y="116533"/>
                </a:lnTo>
                <a:lnTo>
                  <a:pt x="102915" y="102740"/>
                </a:lnTo>
                <a:lnTo>
                  <a:pt x="116716" y="83236"/>
                </a:lnTo>
                <a:lnTo>
                  <a:pt x="121950" y="60876"/>
                </a:lnTo>
                <a:lnTo>
                  <a:pt x="116716" y="38523"/>
                </a:lnTo>
                <a:lnTo>
                  <a:pt x="102915" y="19023"/>
                </a:lnTo>
                <a:lnTo>
                  <a:pt x="83405" y="5231"/>
                </a:lnTo>
                <a:lnTo>
                  <a:pt x="61038" y="0"/>
                </a:lnTo>
                <a:close/>
              </a:path>
            </a:pathLst>
          </a:custGeom>
          <a:solidFill>
            <a:srgbClr val="000000"/>
          </a:solidFill>
        </p:spPr>
        <p:txBody>
          <a:bodyPr wrap="square" lIns="0" tIns="0" rIns="0" bIns="0" rtlCol="0"/>
          <a:lstStyle/>
          <a:p/>
        </p:txBody>
      </p:sp>
      <p:sp>
        <p:nvSpPr>
          <p:cNvPr id="18" name="object 18"/>
          <p:cNvSpPr/>
          <p:nvPr/>
        </p:nvSpPr>
        <p:spPr>
          <a:xfrm>
            <a:off x="3278946" y="3063601"/>
            <a:ext cx="122555" cy="121920"/>
          </a:xfrm>
          <a:custGeom>
            <a:avLst/>
            <a:gdLst/>
            <a:ahLst/>
            <a:cxnLst/>
            <a:rect l="l" t="t" r="r" b="b"/>
            <a:pathLst>
              <a:path w="122555" h="121919">
                <a:moveTo>
                  <a:pt x="0" y="60876"/>
                </a:moveTo>
                <a:lnTo>
                  <a:pt x="5236" y="83236"/>
                </a:lnTo>
                <a:lnTo>
                  <a:pt x="19050" y="102740"/>
                </a:lnTo>
                <a:lnTo>
                  <a:pt x="38599" y="116533"/>
                </a:lnTo>
                <a:lnTo>
                  <a:pt x="61038" y="121765"/>
                </a:lnTo>
                <a:lnTo>
                  <a:pt x="83405" y="116533"/>
                </a:lnTo>
                <a:lnTo>
                  <a:pt x="102915" y="102740"/>
                </a:lnTo>
                <a:lnTo>
                  <a:pt x="116716" y="83236"/>
                </a:lnTo>
                <a:lnTo>
                  <a:pt x="121950" y="60876"/>
                </a:lnTo>
                <a:lnTo>
                  <a:pt x="116716" y="38523"/>
                </a:lnTo>
                <a:lnTo>
                  <a:pt x="102915" y="19023"/>
                </a:lnTo>
                <a:lnTo>
                  <a:pt x="83405" y="5231"/>
                </a:lnTo>
                <a:lnTo>
                  <a:pt x="61038" y="0"/>
                </a:lnTo>
                <a:lnTo>
                  <a:pt x="38599" y="5231"/>
                </a:lnTo>
                <a:lnTo>
                  <a:pt x="19050" y="19023"/>
                </a:lnTo>
                <a:lnTo>
                  <a:pt x="5236" y="38523"/>
                </a:lnTo>
                <a:lnTo>
                  <a:pt x="0" y="60876"/>
                </a:lnTo>
                <a:close/>
              </a:path>
            </a:pathLst>
          </a:custGeom>
          <a:ln w="7625">
            <a:solidFill>
              <a:srgbClr val="000000"/>
            </a:solidFill>
          </a:ln>
        </p:spPr>
        <p:txBody>
          <a:bodyPr wrap="square" lIns="0" tIns="0" rIns="0" bIns="0" rtlCol="0"/>
          <a:lstStyle/>
          <a:p/>
        </p:txBody>
      </p:sp>
      <p:sp>
        <p:nvSpPr>
          <p:cNvPr id="19" name="object 19"/>
          <p:cNvSpPr/>
          <p:nvPr/>
        </p:nvSpPr>
        <p:spPr>
          <a:xfrm>
            <a:off x="3763444" y="2557253"/>
            <a:ext cx="129830" cy="129365"/>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4748188" y="2557253"/>
            <a:ext cx="129576" cy="129365"/>
          </a:xfrm>
          <a:prstGeom prst="rect">
            <a:avLst/>
          </a:prstGeom>
          <a:blipFill>
            <a:blip r:embed="rId3" cstate="print"/>
            <a:stretch>
              <a:fillRect/>
            </a:stretch>
          </a:blipFill>
        </p:spPr>
        <p:txBody>
          <a:bodyPr wrap="square" lIns="0" tIns="0" rIns="0" bIns="0" rtlCol="0"/>
          <a:lstStyle/>
          <a:p/>
        </p:txBody>
      </p:sp>
      <p:sp>
        <p:nvSpPr>
          <p:cNvPr id="21" name="object 21"/>
          <p:cNvSpPr txBox="1"/>
          <p:nvPr/>
        </p:nvSpPr>
        <p:spPr>
          <a:xfrm>
            <a:off x="2083221" y="1984522"/>
            <a:ext cx="131445" cy="243205"/>
          </a:xfrm>
          <a:prstGeom prst="rect">
            <a:avLst/>
          </a:prstGeom>
        </p:spPr>
        <p:txBody>
          <a:bodyPr vert="horz" wrap="square" lIns="0" tIns="12700" rIns="0" bIns="0" rtlCol="0">
            <a:spAutoFit/>
          </a:bodyPr>
          <a:lstStyle/>
          <a:p>
            <a:pPr marL="12700">
              <a:lnSpc>
                <a:spcPct val="100000"/>
              </a:lnSpc>
              <a:spcBef>
                <a:spcPts val="100"/>
              </a:spcBef>
            </a:pPr>
            <a:r>
              <a:rPr sz="1500" dirty="0">
                <a:latin typeface="Arial" panose="020B0604020202020204"/>
                <a:cs typeface="Arial" panose="020B0604020202020204"/>
              </a:rPr>
              <a:t>2</a:t>
            </a:r>
            <a:endParaRPr sz="1500">
              <a:latin typeface="Arial" panose="020B0604020202020204"/>
              <a:cs typeface="Arial" panose="020B0604020202020204"/>
            </a:endParaRPr>
          </a:p>
        </p:txBody>
      </p:sp>
      <p:sp>
        <p:nvSpPr>
          <p:cNvPr id="22" name="object 22"/>
          <p:cNvSpPr txBox="1"/>
          <p:nvPr/>
        </p:nvSpPr>
        <p:spPr>
          <a:xfrm>
            <a:off x="2083221" y="1481999"/>
            <a:ext cx="131445" cy="243205"/>
          </a:xfrm>
          <a:prstGeom prst="rect">
            <a:avLst/>
          </a:prstGeom>
        </p:spPr>
        <p:txBody>
          <a:bodyPr vert="horz" wrap="square" lIns="0" tIns="12700" rIns="0" bIns="0" rtlCol="0">
            <a:spAutoFit/>
          </a:bodyPr>
          <a:lstStyle/>
          <a:p>
            <a:pPr marL="12700">
              <a:lnSpc>
                <a:spcPct val="100000"/>
              </a:lnSpc>
              <a:spcBef>
                <a:spcPts val="100"/>
              </a:spcBef>
            </a:pPr>
            <a:r>
              <a:rPr sz="1500" dirty="0">
                <a:latin typeface="Arial" panose="020B0604020202020204"/>
                <a:cs typeface="Arial" panose="020B0604020202020204"/>
              </a:rPr>
              <a:t>3</a:t>
            </a:r>
            <a:endParaRPr sz="1500">
              <a:latin typeface="Arial" panose="020B0604020202020204"/>
              <a:cs typeface="Arial" panose="020B0604020202020204"/>
            </a:endParaRPr>
          </a:p>
        </p:txBody>
      </p:sp>
      <p:sp>
        <p:nvSpPr>
          <p:cNvPr id="23" name="object 23"/>
          <p:cNvSpPr txBox="1"/>
          <p:nvPr/>
        </p:nvSpPr>
        <p:spPr>
          <a:xfrm>
            <a:off x="2289078" y="3271483"/>
            <a:ext cx="620395" cy="243205"/>
          </a:xfrm>
          <a:prstGeom prst="rect">
            <a:avLst/>
          </a:prstGeom>
        </p:spPr>
        <p:txBody>
          <a:bodyPr vert="horz" wrap="square" lIns="0" tIns="12700" rIns="0" bIns="0" rtlCol="0">
            <a:spAutoFit/>
          </a:bodyPr>
          <a:lstStyle/>
          <a:p>
            <a:pPr marL="12700">
              <a:lnSpc>
                <a:spcPct val="100000"/>
              </a:lnSpc>
              <a:spcBef>
                <a:spcPts val="100"/>
              </a:spcBef>
              <a:tabLst>
                <a:tab pos="501015" algn="l"/>
              </a:tabLst>
            </a:pPr>
            <a:r>
              <a:rPr sz="1500" dirty="0">
                <a:latin typeface="Arial" panose="020B0604020202020204"/>
                <a:cs typeface="Arial" panose="020B0604020202020204"/>
              </a:rPr>
              <a:t>0	1</a:t>
            </a:r>
            <a:endParaRPr sz="1500">
              <a:latin typeface="Arial" panose="020B0604020202020204"/>
              <a:cs typeface="Arial" panose="020B0604020202020204"/>
            </a:endParaRPr>
          </a:p>
        </p:txBody>
      </p:sp>
      <p:sp>
        <p:nvSpPr>
          <p:cNvPr id="24" name="object 24"/>
          <p:cNvSpPr txBox="1"/>
          <p:nvPr/>
        </p:nvSpPr>
        <p:spPr>
          <a:xfrm>
            <a:off x="3273860" y="3271483"/>
            <a:ext cx="1108710" cy="243205"/>
          </a:xfrm>
          <a:prstGeom prst="rect">
            <a:avLst/>
          </a:prstGeom>
        </p:spPr>
        <p:txBody>
          <a:bodyPr vert="horz" wrap="square" lIns="0" tIns="12700" rIns="0" bIns="0" rtlCol="0">
            <a:spAutoFit/>
          </a:bodyPr>
          <a:lstStyle/>
          <a:p>
            <a:pPr marL="12700">
              <a:lnSpc>
                <a:spcPct val="100000"/>
              </a:lnSpc>
              <a:spcBef>
                <a:spcPts val="100"/>
              </a:spcBef>
              <a:tabLst>
                <a:tab pos="500380" algn="l"/>
                <a:tab pos="989330" algn="l"/>
              </a:tabLst>
            </a:pPr>
            <a:r>
              <a:rPr sz="1500" dirty="0">
                <a:latin typeface="Arial" panose="020B0604020202020204"/>
                <a:cs typeface="Arial" panose="020B0604020202020204"/>
              </a:rPr>
              <a:t>2	3	4</a:t>
            </a:r>
            <a:endParaRPr sz="1500">
              <a:latin typeface="Arial" panose="020B0604020202020204"/>
              <a:cs typeface="Arial" panose="020B0604020202020204"/>
            </a:endParaRPr>
          </a:p>
        </p:txBody>
      </p:sp>
      <p:sp>
        <p:nvSpPr>
          <p:cNvPr id="25" name="object 25"/>
          <p:cNvSpPr txBox="1"/>
          <p:nvPr/>
        </p:nvSpPr>
        <p:spPr>
          <a:xfrm>
            <a:off x="4746915" y="3271483"/>
            <a:ext cx="619760" cy="243205"/>
          </a:xfrm>
          <a:prstGeom prst="rect">
            <a:avLst/>
          </a:prstGeom>
        </p:spPr>
        <p:txBody>
          <a:bodyPr vert="horz" wrap="square" lIns="0" tIns="12700" rIns="0" bIns="0" rtlCol="0">
            <a:spAutoFit/>
          </a:bodyPr>
          <a:lstStyle/>
          <a:p>
            <a:pPr marL="12700">
              <a:lnSpc>
                <a:spcPct val="100000"/>
              </a:lnSpc>
              <a:spcBef>
                <a:spcPts val="100"/>
              </a:spcBef>
              <a:tabLst>
                <a:tab pos="500380" algn="l"/>
              </a:tabLst>
            </a:pPr>
            <a:r>
              <a:rPr sz="1500" dirty="0">
                <a:latin typeface="Arial" panose="020B0604020202020204"/>
                <a:cs typeface="Arial" panose="020B0604020202020204"/>
              </a:rPr>
              <a:t>5	6</a:t>
            </a:r>
            <a:endParaRPr sz="1500">
              <a:latin typeface="Arial" panose="020B0604020202020204"/>
              <a:cs typeface="Arial" panose="020B0604020202020204"/>
            </a:endParaRPr>
          </a:p>
        </p:txBody>
      </p:sp>
      <p:sp>
        <p:nvSpPr>
          <p:cNvPr id="26" name="object 26"/>
          <p:cNvSpPr txBox="1"/>
          <p:nvPr/>
        </p:nvSpPr>
        <p:spPr>
          <a:xfrm>
            <a:off x="2464441" y="1967792"/>
            <a:ext cx="224154" cy="22860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p1</a:t>
            </a:r>
            <a:endParaRPr sz="1400">
              <a:latin typeface="Arial" panose="020B0604020202020204"/>
              <a:cs typeface="Arial" panose="020B0604020202020204"/>
            </a:endParaRPr>
          </a:p>
        </p:txBody>
      </p:sp>
      <p:sp>
        <p:nvSpPr>
          <p:cNvPr id="27" name="object 27"/>
          <p:cNvSpPr txBox="1"/>
          <p:nvPr/>
        </p:nvSpPr>
        <p:spPr>
          <a:xfrm>
            <a:off x="2083221" y="2478566"/>
            <a:ext cx="1379220" cy="767080"/>
          </a:xfrm>
          <a:prstGeom prst="rect">
            <a:avLst/>
          </a:prstGeom>
        </p:spPr>
        <p:txBody>
          <a:bodyPr vert="horz" wrap="square" lIns="0" tIns="28575" rIns="0" bIns="0" rtlCol="0">
            <a:spAutoFit/>
          </a:bodyPr>
          <a:lstStyle/>
          <a:p>
            <a:pPr marL="12700">
              <a:lnSpc>
                <a:spcPct val="100000"/>
              </a:lnSpc>
              <a:spcBef>
                <a:spcPts val="225"/>
              </a:spcBef>
            </a:pPr>
            <a:r>
              <a:rPr sz="1500" dirty="0">
                <a:latin typeface="Arial" panose="020B0604020202020204"/>
                <a:cs typeface="Arial" panose="020B0604020202020204"/>
              </a:rPr>
              <a:t>1</a:t>
            </a:r>
            <a:endParaRPr sz="1500">
              <a:latin typeface="Arial" panose="020B0604020202020204"/>
              <a:cs typeface="Arial" panose="020B0604020202020204"/>
            </a:endParaRPr>
          </a:p>
          <a:p>
            <a:pPr marR="5080" algn="r">
              <a:lnSpc>
                <a:spcPct val="100000"/>
              </a:lnSpc>
              <a:spcBef>
                <a:spcPts val="125"/>
              </a:spcBef>
            </a:pPr>
            <a:r>
              <a:rPr sz="1400" spc="-5" dirty="0">
                <a:latin typeface="Arial" panose="020B0604020202020204"/>
                <a:cs typeface="Arial" panose="020B0604020202020204"/>
              </a:rPr>
              <a:t>p2</a:t>
            </a:r>
            <a:endParaRPr sz="1400">
              <a:latin typeface="Arial" panose="020B0604020202020204"/>
              <a:cs typeface="Arial" panose="020B0604020202020204"/>
            </a:endParaRPr>
          </a:p>
          <a:p>
            <a:pPr marL="12700">
              <a:lnSpc>
                <a:spcPct val="100000"/>
              </a:lnSpc>
              <a:spcBef>
                <a:spcPts val="355"/>
              </a:spcBef>
            </a:pPr>
            <a:r>
              <a:rPr sz="1500" dirty="0">
                <a:latin typeface="Arial" panose="020B0604020202020204"/>
                <a:cs typeface="Arial" panose="020B0604020202020204"/>
              </a:rPr>
              <a:t>0</a:t>
            </a:r>
            <a:endParaRPr sz="1500">
              <a:latin typeface="Arial" panose="020B0604020202020204"/>
              <a:cs typeface="Arial" panose="020B0604020202020204"/>
            </a:endParaRPr>
          </a:p>
        </p:txBody>
      </p:sp>
      <p:sp>
        <p:nvSpPr>
          <p:cNvPr id="28" name="object 28"/>
          <p:cNvSpPr txBox="1"/>
          <p:nvPr/>
        </p:nvSpPr>
        <p:spPr>
          <a:xfrm>
            <a:off x="3724989" y="2252754"/>
            <a:ext cx="224154" cy="22860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p3</a:t>
            </a:r>
            <a:endParaRPr sz="1400">
              <a:latin typeface="Arial" panose="020B0604020202020204"/>
              <a:cs typeface="Arial" panose="020B0604020202020204"/>
            </a:endParaRPr>
          </a:p>
        </p:txBody>
      </p:sp>
      <p:sp>
        <p:nvSpPr>
          <p:cNvPr id="29" name="object 29"/>
          <p:cNvSpPr txBox="1"/>
          <p:nvPr/>
        </p:nvSpPr>
        <p:spPr>
          <a:xfrm>
            <a:off x="4696916" y="2252754"/>
            <a:ext cx="224154" cy="228600"/>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panose="020B0604020202020204"/>
                <a:cs typeface="Arial" panose="020B0604020202020204"/>
              </a:rPr>
              <a:t>p4</a:t>
            </a:r>
            <a:endParaRPr sz="1400">
              <a:latin typeface="Arial" panose="020B0604020202020204"/>
              <a:cs typeface="Arial" panose="020B0604020202020204"/>
            </a:endParaRPr>
          </a:p>
        </p:txBody>
      </p:sp>
      <p:graphicFrame>
        <p:nvGraphicFramePr>
          <p:cNvPr id="30" name="object 30"/>
          <p:cNvGraphicFramePr>
            <a:graphicFrameLocks noGrp="1"/>
          </p:cNvGraphicFramePr>
          <p:nvPr/>
        </p:nvGraphicFramePr>
        <p:xfrm>
          <a:off x="6172200" y="1828466"/>
          <a:ext cx="2969895" cy="1368425"/>
        </p:xfrm>
        <a:graphic>
          <a:graphicData uri="http://schemas.openxmlformats.org/drawingml/2006/table">
            <a:tbl>
              <a:tblPr firstRow="1" bandRow="1">
                <a:tableStyleId>{2D5ABB26-0587-4C30-8999-92F81FD0307C}</a:tableStyleId>
              </a:tblPr>
              <a:tblGrid>
                <a:gridCol w="989965"/>
                <a:gridCol w="989965"/>
                <a:gridCol w="989965"/>
              </a:tblGrid>
              <a:tr h="273685">
                <a:tc>
                  <a:txBody>
                    <a:bodyPr/>
                    <a:lstStyle/>
                    <a:p>
                      <a:pPr algn="ctr">
                        <a:lnSpc>
                          <a:spcPts val="2030"/>
                        </a:lnSpc>
                      </a:pPr>
                      <a:r>
                        <a:rPr sz="1750" b="1" spc="-35" dirty="0">
                          <a:latin typeface="Times New Roman" panose="02020603050405020304"/>
                          <a:cs typeface="Times New Roman" panose="02020603050405020304"/>
                        </a:rPr>
                        <a:t>point</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33705" lvl="1" algn="l">
                        <a:lnSpc>
                          <a:spcPts val="2030"/>
                        </a:lnSpc>
                      </a:pPr>
                      <a:r>
                        <a:rPr sz="1750" b="1" dirty="0">
                          <a:latin typeface="Times New Roman" panose="02020603050405020304"/>
                          <a:cs typeface="Times New Roman" panose="02020603050405020304"/>
                        </a:rPr>
                        <a:t>x</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b="1" dirty="0">
                          <a:latin typeface="Times New Roman" panose="02020603050405020304"/>
                          <a:cs typeface="Times New Roman" panose="02020603050405020304"/>
                        </a:rPr>
                        <a:t>y</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25"/>
                        </a:lnSpc>
                      </a:pPr>
                      <a:r>
                        <a:rPr sz="1750" b="1" spc="-105" dirty="0">
                          <a:latin typeface="Times New Roman" panose="02020603050405020304"/>
                          <a:cs typeface="Times New Roman" panose="02020603050405020304"/>
                        </a:rPr>
                        <a:t>p1</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33705" lvl="1" algn="l">
                        <a:lnSpc>
                          <a:spcPts val="2025"/>
                        </a:lnSpc>
                      </a:pPr>
                      <a:r>
                        <a:rPr sz="1750" dirty="0">
                          <a:latin typeface="Times New Roman" panose="02020603050405020304"/>
                          <a:cs typeface="Times New Roman" panose="02020603050405020304"/>
                        </a:rPr>
                        <a:t>0</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25"/>
                        </a:lnSpc>
                      </a:pPr>
                      <a:r>
                        <a:rPr sz="1750" dirty="0">
                          <a:latin typeface="Times New Roman" panose="02020603050405020304"/>
                          <a:cs typeface="Times New Roman" panose="02020603050405020304"/>
                        </a:rPr>
                        <a:t>2</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33705" lvl="1" algn="l">
                        <a:lnSpc>
                          <a:spcPts val="2030"/>
                        </a:lnSpc>
                      </a:pPr>
                      <a:r>
                        <a:rPr sz="1750" dirty="0">
                          <a:latin typeface="Times New Roman" panose="02020603050405020304"/>
                          <a:cs typeface="Times New Roman" panose="02020603050405020304"/>
                        </a:rPr>
                        <a:t>2</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0</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p3</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33705" lvl="1" algn="l">
                        <a:lnSpc>
                          <a:spcPts val="2030"/>
                        </a:lnSpc>
                      </a:pPr>
                      <a:r>
                        <a:rPr sz="1750" dirty="0">
                          <a:latin typeface="Times New Roman" panose="02020603050405020304"/>
                          <a:cs typeface="Times New Roman" panose="02020603050405020304"/>
                        </a:rPr>
                        <a:t>3</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1</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25"/>
                        </a:lnSpc>
                      </a:pPr>
                      <a:r>
                        <a:rPr sz="1750" b="1" spc="-105" dirty="0">
                          <a:latin typeface="Times New Roman" panose="02020603050405020304"/>
                          <a:cs typeface="Times New Roman" panose="02020603050405020304"/>
                        </a:rPr>
                        <a:t>p4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33705" lvl="1" algn="l">
                        <a:lnSpc>
                          <a:spcPts val="2025"/>
                        </a:lnSpc>
                      </a:pPr>
                      <a:r>
                        <a:rPr sz="1750" dirty="0">
                          <a:latin typeface="Times New Roman" panose="02020603050405020304"/>
                          <a:cs typeface="Times New Roman" panose="02020603050405020304"/>
                        </a:rPr>
                        <a:t>5</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25"/>
                        </a:lnSpc>
                      </a:pPr>
                      <a:r>
                        <a:rPr sz="1750" dirty="0">
                          <a:latin typeface="Times New Roman" panose="02020603050405020304"/>
                          <a:cs typeface="Times New Roman" panose="02020603050405020304"/>
                        </a:rPr>
                        <a:t>1</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bl>
          </a:graphicData>
        </a:graphic>
      </p:graphicFrame>
      <p:sp>
        <p:nvSpPr>
          <p:cNvPr id="31" name="object 31"/>
          <p:cNvSpPr txBox="1"/>
          <p:nvPr/>
        </p:nvSpPr>
        <p:spPr>
          <a:xfrm>
            <a:off x="4877764" y="5552444"/>
            <a:ext cx="177673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panose="020B0604020202020204"/>
                <a:cs typeface="Arial" panose="020B0604020202020204"/>
              </a:rPr>
              <a:t>Distance</a:t>
            </a:r>
            <a:r>
              <a:rPr sz="2000" spc="-85" dirty="0">
                <a:latin typeface="Arial" panose="020B0604020202020204"/>
                <a:cs typeface="Arial" panose="020B0604020202020204"/>
              </a:rPr>
              <a:t> </a:t>
            </a:r>
            <a:r>
              <a:rPr sz="2000" dirty="0">
                <a:latin typeface="Arial" panose="020B0604020202020204"/>
                <a:cs typeface="Arial" panose="020B0604020202020204"/>
              </a:rPr>
              <a:t>Matrix</a:t>
            </a:r>
            <a:endParaRPr sz="2000" dirty="0">
              <a:latin typeface="Arial" panose="020B0604020202020204"/>
              <a:cs typeface="Arial" panose="020B0604020202020204"/>
            </a:endParaRPr>
          </a:p>
        </p:txBody>
      </p:sp>
      <p:graphicFrame>
        <p:nvGraphicFramePr>
          <p:cNvPr id="32" name="object 32"/>
          <p:cNvGraphicFramePr>
            <a:graphicFrameLocks noGrp="1"/>
          </p:cNvGraphicFramePr>
          <p:nvPr/>
        </p:nvGraphicFramePr>
        <p:xfrm>
          <a:off x="3429000" y="4038143"/>
          <a:ext cx="4933950" cy="1368425"/>
        </p:xfrm>
        <a:graphic>
          <a:graphicData uri="http://schemas.openxmlformats.org/drawingml/2006/table">
            <a:tbl>
              <a:tblPr firstRow="1" bandRow="1">
                <a:tableStyleId>{2D5ABB26-0587-4C30-8999-92F81FD0307C}</a:tableStyleId>
              </a:tblPr>
              <a:tblGrid>
                <a:gridCol w="986790"/>
                <a:gridCol w="986790"/>
                <a:gridCol w="986790"/>
                <a:gridCol w="986790"/>
                <a:gridCol w="986790"/>
              </a:tblGrid>
              <a:tr h="273685">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875" algn="ctr">
                        <a:lnSpc>
                          <a:spcPts val="2030"/>
                        </a:lnSpc>
                      </a:pPr>
                      <a:r>
                        <a:rPr sz="1750" b="1" spc="-105" dirty="0">
                          <a:latin typeface="Times New Roman" panose="02020603050405020304"/>
                          <a:cs typeface="Times New Roman" panose="02020603050405020304"/>
                        </a:rPr>
                        <a:t>p1</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240" algn="ctr">
                        <a:lnSpc>
                          <a:spcPts val="2030"/>
                        </a:lnSpc>
                      </a:pPr>
                      <a:r>
                        <a:rPr sz="1750" b="1" spc="-105" dirty="0">
                          <a:latin typeface="Times New Roman" panose="02020603050405020304"/>
                          <a:cs typeface="Times New Roman" panose="02020603050405020304"/>
                        </a:rPr>
                        <a:t>p2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240" algn="ctr">
                        <a:lnSpc>
                          <a:spcPts val="2030"/>
                        </a:lnSpc>
                      </a:pPr>
                      <a:r>
                        <a:rPr sz="1750" b="1" spc="-105" dirty="0">
                          <a:latin typeface="Times New Roman" panose="02020603050405020304"/>
                          <a:cs typeface="Times New Roman" panose="02020603050405020304"/>
                        </a:rPr>
                        <a:t>p3</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875" algn="ctr">
                        <a:lnSpc>
                          <a:spcPts val="2030"/>
                        </a:lnSpc>
                      </a:pPr>
                      <a:r>
                        <a:rPr sz="1750" b="1" spc="-105" dirty="0">
                          <a:latin typeface="Times New Roman" panose="02020603050405020304"/>
                          <a:cs typeface="Times New Roman" panose="02020603050405020304"/>
                        </a:rPr>
                        <a:t>p4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L="374650">
                        <a:lnSpc>
                          <a:spcPts val="2030"/>
                        </a:lnSpc>
                      </a:pPr>
                      <a:r>
                        <a:rPr sz="1750" b="1" spc="-105" dirty="0">
                          <a:latin typeface="Times New Roman" panose="02020603050405020304"/>
                          <a:cs typeface="Times New Roman" panose="02020603050405020304"/>
                        </a:rPr>
                        <a:t>p1</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2</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82</a:t>
                      </a:r>
                      <a:r>
                        <a:rPr sz="1750" dirty="0">
                          <a:latin typeface="Times New Roman" panose="02020603050405020304"/>
                          <a:cs typeface="Times New Roman" panose="02020603050405020304"/>
                        </a:rPr>
                        <a:t>8</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3</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16</a:t>
                      </a: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5</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09</a:t>
                      </a:r>
                      <a:r>
                        <a:rPr sz="1750" dirty="0">
                          <a:latin typeface="Times New Roman" panose="02020603050405020304"/>
                          <a:cs typeface="Times New Roman" panose="02020603050405020304"/>
                        </a:rPr>
                        <a:t>9</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L="374650">
                        <a:lnSpc>
                          <a:spcPts val="2030"/>
                        </a:lnSpc>
                      </a:pPr>
                      <a:r>
                        <a:rPr sz="1750" b="1" spc="-105" dirty="0">
                          <a:latin typeface="Times New Roman" panose="02020603050405020304"/>
                          <a:cs typeface="Times New Roman" panose="02020603050405020304"/>
                        </a:rPr>
                        <a:t>p2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2</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82</a:t>
                      </a:r>
                      <a:r>
                        <a:rPr sz="1750" dirty="0">
                          <a:latin typeface="Times New Roman" panose="02020603050405020304"/>
                          <a:cs typeface="Times New Roman" panose="02020603050405020304"/>
                        </a:rPr>
                        <a:t>8</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1</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41</a:t>
                      </a:r>
                      <a:r>
                        <a:rPr sz="1750" dirty="0">
                          <a:latin typeface="Times New Roman" panose="02020603050405020304"/>
                          <a:cs typeface="Times New Roman" panose="02020603050405020304"/>
                        </a:rPr>
                        <a:t>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3</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16</a:t>
                      </a: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L="374650">
                        <a:lnSpc>
                          <a:spcPts val="2030"/>
                        </a:lnSpc>
                      </a:pPr>
                      <a:r>
                        <a:rPr sz="1750" b="1" spc="-105" dirty="0">
                          <a:latin typeface="Times New Roman" panose="02020603050405020304"/>
                          <a:cs typeface="Times New Roman" panose="02020603050405020304"/>
                        </a:rPr>
                        <a:t>p3</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3</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16</a:t>
                      </a: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1</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41</a:t>
                      </a:r>
                      <a:r>
                        <a:rPr sz="1750" dirty="0">
                          <a:latin typeface="Times New Roman" panose="02020603050405020304"/>
                          <a:cs typeface="Times New Roman" panose="02020603050405020304"/>
                        </a:rPr>
                        <a:t>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L="374650">
                        <a:lnSpc>
                          <a:spcPts val="2030"/>
                        </a:lnSpc>
                      </a:pPr>
                      <a:r>
                        <a:rPr sz="1750" b="1" spc="-105" dirty="0">
                          <a:latin typeface="Times New Roman" panose="02020603050405020304"/>
                          <a:cs typeface="Times New Roman" panose="02020603050405020304"/>
                        </a:rPr>
                        <a:t>p4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5</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09</a:t>
                      </a:r>
                      <a:r>
                        <a:rPr sz="1750" dirty="0">
                          <a:latin typeface="Times New Roman" panose="02020603050405020304"/>
                          <a:cs typeface="Times New Roman" panose="02020603050405020304"/>
                        </a:rPr>
                        <a:t>9</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3</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16</a:t>
                      </a: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bl>
          </a:graphicData>
        </a:graphic>
      </p:graphicFrame>
      <p:sp>
        <p:nvSpPr>
          <p:cNvPr id="35" name="Slide Number Placeholder 34"/>
          <p:cNvSpPr>
            <a:spLocks noGrp="1"/>
          </p:cNvSpPr>
          <p:nvPr>
            <p:ph type="sldNum" sz="quarter" idx="12"/>
          </p:nvPr>
        </p:nvSpPr>
        <p:spPr/>
        <p:txBody>
          <a:bodyPr/>
          <a:lstStyle/>
          <a:p>
            <a:fld id="{E8366257-D7B9-47E0-9D98-9493A294C6AB}" type="slidenum">
              <a:rPr lang="en-US" smtClean="0"/>
            </a:fld>
            <a:endParaRPr lang="en-US" dirty="0"/>
          </a:p>
        </p:txBody>
      </p:sp>
      <p:sp>
        <p:nvSpPr>
          <p:cNvPr id="36" name="Footer Placeholder 35"/>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MY" altLang="en-US"/>
              <a:t>Minkowski Distance</a:t>
            </a:r>
            <a:endParaRPr lang="en-MY" altLang="en-US"/>
          </a:p>
        </p:txBody>
      </p:sp>
      <p:sp>
        <p:nvSpPr>
          <p:cNvPr id="9" name="Content Placeholder 8"/>
          <p:cNvSpPr>
            <a:spLocks noGrp="1"/>
          </p:cNvSpPr>
          <p:nvPr>
            <p:ph idx="1"/>
          </p:nvPr>
        </p:nvSpPr>
        <p:spPr/>
        <p:txBody>
          <a:bodyPr/>
          <a:lstStyle/>
          <a:p>
            <a:r>
              <a:rPr b="1" dirty="0" err="1"/>
              <a:t>Minkowski</a:t>
            </a:r>
            <a:r>
              <a:rPr b="1" dirty="0"/>
              <a:t> Distance </a:t>
            </a:r>
            <a:r>
              <a:rPr dirty="0"/>
              <a:t>is a generalization of </a:t>
            </a:r>
            <a:r>
              <a:rPr dirty="0" smtClean="0"/>
              <a:t>Euclidean </a:t>
            </a:r>
            <a:r>
              <a:rPr dirty="0" err="1"/>
              <a:t>Distanc</a:t>
            </a:r>
            <a:r>
              <a:rPr lang="en-MY" dirty="0" smtClean="0"/>
              <a:t>e.</a:t>
            </a:r>
            <a:endParaRPr lang="en-MY" dirty="0"/>
          </a:p>
          <a:p>
            <a:endParaRPr lang="en-MY" dirty="0"/>
          </a:p>
          <a:p>
            <a:endParaRPr lang="en-MY" dirty="0"/>
          </a:p>
          <a:p>
            <a:endParaRPr lang="en-MY" dirty="0"/>
          </a:p>
          <a:p>
            <a:r>
              <a:rPr lang="en-MY" dirty="0"/>
              <a:t>w</a:t>
            </a:r>
            <a:r>
              <a:rPr dirty="0"/>
              <a:t>here </a:t>
            </a:r>
            <a:r>
              <a:rPr i="1" dirty="0"/>
              <a:t>r</a:t>
            </a:r>
            <a:r>
              <a:rPr dirty="0"/>
              <a:t> is a parameter, </a:t>
            </a:r>
            <a:r>
              <a:rPr i="1" dirty="0"/>
              <a:t>n</a:t>
            </a:r>
            <a:r>
              <a:rPr dirty="0"/>
              <a:t> is the number of dimensions </a:t>
            </a:r>
            <a:r>
              <a:rPr dirty="0" smtClean="0"/>
              <a:t>(</a:t>
            </a:r>
            <a:r>
              <a:rPr dirty="0"/>
              <a:t>attributes) and </a:t>
            </a:r>
            <a:r>
              <a:rPr i="1" dirty="0" err="1"/>
              <a:t>p</a:t>
            </a:r>
            <a:r>
              <a:rPr i="1" baseline="-25000" dirty="0" err="1"/>
              <a:t>k</a:t>
            </a:r>
            <a:r>
              <a:rPr dirty="0"/>
              <a:t> and </a:t>
            </a:r>
            <a:r>
              <a:rPr i="1" dirty="0" err="1"/>
              <a:t>q</a:t>
            </a:r>
            <a:r>
              <a:rPr i="1" baseline="-25000" dirty="0" err="1"/>
              <a:t>k</a:t>
            </a:r>
            <a:r>
              <a:rPr i="1" dirty="0"/>
              <a:t> </a:t>
            </a:r>
            <a:r>
              <a:rPr dirty="0"/>
              <a:t>are, respectively, the </a:t>
            </a:r>
            <a:r>
              <a:rPr i="1" dirty="0" err="1"/>
              <a:t>k</a:t>
            </a:r>
            <a:r>
              <a:rPr baseline="30000" dirty="0" err="1"/>
              <a:t>th</a:t>
            </a:r>
            <a:r>
              <a:rPr dirty="0"/>
              <a:t>  attributes (components) or data objects </a:t>
            </a:r>
            <a:r>
              <a:rPr i="1" dirty="0"/>
              <a:t>p</a:t>
            </a:r>
            <a:r>
              <a:rPr dirty="0"/>
              <a:t> and </a:t>
            </a:r>
            <a:r>
              <a:rPr i="1" dirty="0"/>
              <a:t>q</a:t>
            </a:r>
            <a:r>
              <a:rPr dirty="0"/>
              <a:t>.</a:t>
            </a:r>
            <a:endParaRPr dirty="0"/>
          </a:p>
          <a:p>
            <a:endParaRPr dirty="0"/>
          </a:p>
          <a:p>
            <a:endParaRPr lang="en-US" dirty="0"/>
          </a:p>
        </p:txBody>
      </p:sp>
      <p:sp>
        <p:nvSpPr>
          <p:cNvPr id="10" name="Slide Number Placeholder 9"/>
          <p:cNvSpPr>
            <a:spLocks noGrp="1"/>
          </p:cNvSpPr>
          <p:nvPr>
            <p:ph type="sldNum" sz="quarter" idx="12"/>
          </p:nvPr>
        </p:nvSpPr>
        <p:spPr/>
        <p:txBody>
          <a:bodyPr/>
          <a:lstStyle/>
          <a:p>
            <a:r>
              <a:rPr lang="en-US"/>
              <a:t>*</a:t>
            </a:r>
            <a:endParaRPr lang="en-US" dirty="0"/>
          </a:p>
        </p:txBody>
      </p:sp>
      <p:sp>
        <p:nvSpPr>
          <p:cNvPr id="11" name="Footer Placeholder 10"/>
          <p:cNvSpPr>
            <a:spLocks noGrp="1"/>
          </p:cNvSpPr>
          <p:nvPr>
            <p:ph type="ftr" sz="quarter" idx="11"/>
          </p:nvPr>
        </p:nvSpPr>
        <p:spPr/>
        <p:txBody>
          <a:bodyPr/>
          <a:lstStyle/>
          <a:p>
            <a:r>
              <a:rPr lang="en-US"/>
              <a:t>UECS3213 / UECS3453 Data Mining</a:t>
            </a:r>
            <a:endParaRPr lang="en-US"/>
          </a:p>
        </p:txBody>
      </p:sp>
      <p:graphicFrame>
        <p:nvGraphicFramePr>
          <p:cNvPr id="12" name="Object 11"/>
          <p:cNvGraphicFramePr/>
          <p:nvPr/>
        </p:nvGraphicFramePr>
        <p:xfrm>
          <a:off x="3769360" y="2498090"/>
          <a:ext cx="3746500" cy="1287145"/>
        </p:xfrm>
        <a:graphic>
          <a:graphicData uri="http://schemas.openxmlformats.org/presentationml/2006/ole">
            <mc:AlternateContent xmlns:mc="http://schemas.openxmlformats.org/markup-compatibility/2006">
              <mc:Choice xmlns:v="urn:schemas-microsoft-com:vml" Requires="v">
                <p:oleObj spid="_x0000_s4188" name="" r:id="rId1" imgW="3743325" imgH="1285875" progId="Paint.Picture">
                  <p:embed/>
                </p:oleObj>
              </mc:Choice>
              <mc:Fallback>
                <p:oleObj name="" r:id="rId1" imgW="3743325" imgH="1285875" progId="Paint.Picture">
                  <p:embed/>
                  <p:pic>
                    <p:nvPicPr>
                      <p:cNvPr id="0" name="Picture 12"/>
                      <p:cNvPicPr/>
                      <p:nvPr/>
                    </p:nvPicPr>
                    <p:blipFill>
                      <a:blip r:embed="rId2"/>
                      <a:stretch>
                        <a:fillRect/>
                      </a:stretch>
                    </p:blipFill>
                    <p:spPr>
                      <a:xfrm>
                        <a:off x="3769360" y="2498090"/>
                        <a:ext cx="3746500" cy="128714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b="1" dirty="0"/>
              <a:t>Attribute values </a:t>
            </a:r>
            <a:r>
              <a:rPr dirty="0"/>
              <a:t>are numbers or symbols assigned to an attribute</a:t>
            </a:r>
            <a:endParaRPr dirty="0"/>
          </a:p>
          <a:p>
            <a:r>
              <a:rPr dirty="0"/>
              <a:t>Same attribute can be mapped to different attribute values</a:t>
            </a:r>
            <a:endParaRPr dirty="0"/>
          </a:p>
          <a:p>
            <a:pPr lvl="1"/>
            <a:r>
              <a:rPr dirty="0"/>
              <a:t>Example: height can be measured in feet or meters</a:t>
            </a:r>
            <a:endParaRPr dirty="0"/>
          </a:p>
          <a:p>
            <a:pPr lvl="1"/>
            <a:r>
              <a:rPr lang="en-MY" dirty="0"/>
              <a:t>E.g. height = 108cm, 1.71m, 5.9 ft</a:t>
            </a:r>
            <a:endParaRPr dirty="0"/>
          </a:p>
          <a:p>
            <a:r>
              <a:rPr dirty="0"/>
              <a:t>Different attributes can be mapped to the same set of values</a:t>
            </a:r>
            <a:endParaRPr dirty="0"/>
          </a:p>
          <a:p>
            <a:pPr lvl="1"/>
            <a:r>
              <a:rPr dirty="0"/>
              <a:t>Example: Attribute values for ID and age are integers</a:t>
            </a:r>
            <a:endParaRPr dirty="0"/>
          </a:p>
          <a:p>
            <a:pPr lvl="1"/>
            <a:r>
              <a:rPr lang="en-MY" dirty="0"/>
              <a:t>E.g. ID = 39, age = 39</a:t>
            </a:r>
            <a:endParaRPr dirty="0"/>
          </a:p>
          <a:p>
            <a:pPr lvl="0"/>
            <a:r>
              <a:rPr dirty="0"/>
              <a:t>But </a:t>
            </a:r>
            <a:r>
              <a:rPr b="1" dirty="0"/>
              <a:t>properties </a:t>
            </a:r>
            <a:r>
              <a:rPr dirty="0"/>
              <a:t>of attribute values can be different</a:t>
            </a:r>
            <a:endParaRPr dirty="0"/>
          </a:p>
          <a:p>
            <a:pPr lvl="1"/>
            <a:r>
              <a:rPr dirty="0"/>
              <a:t>ID has no limit but age has a maximum and minimum value</a:t>
            </a:r>
            <a:endParaRPr dirty="0"/>
          </a:p>
          <a:p>
            <a:endParaRPr dirty="0"/>
          </a:p>
          <a:p>
            <a:endParaRPr lang="en-US" dirty="0"/>
          </a:p>
        </p:txBody>
      </p:sp>
      <p:sp>
        <p:nvSpPr>
          <p:cNvPr id="3" name="object 3"/>
          <p:cNvSpPr txBox="1">
            <a:spLocks noGrp="1"/>
          </p:cNvSpPr>
          <p:nvPr>
            <p:ph type="title"/>
          </p:nvPr>
        </p:nvSpPr>
        <p:spPr>
          <a:prstGeom prst="rect">
            <a:avLst/>
          </a:prstGeom>
        </p:spPr>
        <p:txBody>
          <a:bodyPr>
            <a:normAutofit/>
          </a:bodyPr>
          <a:lstStyle/>
          <a:p>
            <a:r>
              <a:rPr lang="en-MY"/>
              <a:t>Attribute vs Attribute Value</a:t>
            </a:r>
            <a:endParaRPr lang="en-MY"/>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dirty="0"/>
          </a:p>
        </p:txBody>
      </p:sp>
      <p:sp>
        <p:nvSpPr>
          <p:cNvPr id="7" name="Footer Placeholder 6"/>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i="1" dirty="0"/>
              <a:t>r </a:t>
            </a:r>
            <a:r>
              <a:rPr dirty="0"/>
              <a:t>= 1.	City block (Manhattan, taxicab, L</a:t>
            </a:r>
            <a:r>
              <a:rPr baseline="-25000" dirty="0"/>
              <a:t>1</a:t>
            </a:r>
            <a:r>
              <a:rPr dirty="0"/>
              <a:t> norm) distance.</a:t>
            </a:r>
            <a:endParaRPr dirty="0"/>
          </a:p>
          <a:p>
            <a:pPr lvl="1"/>
            <a:r>
              <a:rPr dirty="0"/>
              <a:t>A common example of this is the </a:t>
            </a:r>
            <a:r>
              <a:rPr i="1" dirty="0"/>
              <a:t>Hamming distance</a:t>
            </a:r>
            <a:r>
              <a:rPr dirty="0"/>
              <a:t>, which is just the number of bits that are different between two binary vectors</a:t>
            </a:r>
            <a:endParaRPr dirty="0"/>
          </a:p>
          <a:p>
            <a:r>
              <a:rPr i="1" dirty="0"/>
              <a:t>r </a:t>
            </a:r>
            <a:r>
              <a:rPr dirty="0"/>
              <a:t>= 2.	Euclidean distance (L</a:t>
            </a:r>
            <a:r>
              <a:rPr baseline="-25000" dirty="0"/>
              <a:t>2</a:t>
            </a:r>
            <a:r>
              <a:rPr dirty="0"/>
              <a:t> norm)</a:t>
            </a:r>
            <a:endParaRPr dirty="0"/>
          </a:p>
          <a:p>
            <a:r>
              <a:rPr dirty="0"/>
              <a:t>r </a:t>
            </a:r>
            <a:r>
              <a:rPr dirty="0">
                <a:latin typeface="Arial" panose="020B0604020202020204" pitchFamily="34" charset="0"/>
                <a:cs typeface="Arial" panose="020B0604020202020204" pitchFamily="34" charset="0"/>
              </a:rPr>
              <a:t>→      </a:t>
            </a:r>
            <a:r>
              <a:rPr dirty="0"/>
              <a:t>.	“</a:t>
            </a:r>
            <a:r>
              <a:rPr dirty="0" err="1"/>
              <a:t>supremum</a:t>
            </a:r>
            <a:r>
              <a:rPr dirty="0"/>
              <a:t>” (</a:t>
            </a:r>
            <a:r>
              <a:rPr dirty="0" err="1"/>
              <a:t>L</a:t>
            </a:r>
            <a:r>
              <a:rPr baseline="-25000" dirty="0" err="1"/>
              <a:t>max</a:t>
            </a:r>
            <a:r>
              <a:rPr dirty="0"/>
              <a:t> norm,        norm) distance.</a:t>
            </a:r>
            <a:endParaRPr dirty="0"/>
          </a:p>
          <a:p>
            <a:pPr lvl="1"/>
            <a:r>
              <a:rPr dirty="0"/>
              <a:t>This is the maximum difference between any component of the vectors</a:t>
            </a:r>
            <a:endParaRPr dirty="0"/>
          </a:p>
          <a:p>
            <a:r>
              <a:rPr dirty="0"/>
              <a:t>Do not confuse</a:t>
            </a:r>
            <a:r>
              <a:rPr i="1" dirty="0"/>
              <a:t> r </a:t>
            </a:r>
            <a:r>
              <a:rPr dirty="0"/>
              <a:t>with </a:t>
            </a:r>
            <a:r>
              <a:rPr i="1" dirty="0"/>
              <a:t>n</a:t>
            </a:r>
            <a:r>
              <a:rPr dirty="0"/>
              <a:t>, i.e., all these distances are </a:t>
            </a:r>
            <a:r>
              <a:rPr dirty="0" smtClean="0"/>
              <a:t>defined </a:t>
            </a:r>
            <a:r>
              <a:rPr dirty="0"/>
              <a:t>for all numbers of dimensions.</a:t>
            </a:r>
            <a:endParaRPr dirty="0"/>
          </a:p>
          <a:p>
            <a:endParaRPr dirty="0"/>
          </a:p>
          <a:p>
            <a:endParaRPr lang="en-US" dirty="0"/>
          </a:p>
          <a:p>
            <a:endParaRPr lang="en-US" dirty="0"/>
          </a:p>
        </p:txBody>
      </p:sp>
      <p:sp>
        <p:nvSpPr>
          <p:cNvPr id="3" name="object 3"/>
          <p:cNvSpPr txBox="1">
            <a:spLocks noGrp="1"/>
          </p:cNvSpPr>
          <p:nvPr>
            <p:ph type="title"/>
          </p:nvPr>
        </p:nvSpPr>
        <p:spPr>
          <a:prstGeom prst="rect">
            <a:avLst/>
          </a:prstGeom>
        </p:spPr>
        <p:txBody>
          <a:bodyPr/>
          <a:lstStyle/>
          <a:p>
            <a:r>
              <a:rPr lang="en-MY" dirty="0" err="1"/>
              <a:t>Minkowski</a:t>
            </a:r>
            <a:r>
              <a:rPr lang="en-MY" dirty="0"/>
              <a:t> Distance: Examples</a:t>
            </a:r>
            <a:endParaRPr lang="en-MY" dirty="0"/>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graphicFrame>
        <p:nvGraphicFramePr>
          <p:cNvPr id="10" name="Object 9"/>
          <p:cNvGraphicFramePr/>
          <p:nvPr/>
        </p:nvGraphicFramePr>
        <p:xfrm>
          <a:off x="6402070" y="3636010"/>
          <a:ext cx="516255" cy="423545"/>
        </p:xfrm>
        <a:graphic>
          <a:graphicData uri="http://schemas.openxmlformats.org/presentationml/2006/ole">
            <mc:AlternateContent xmlns:mc="http://schemas.openxmlformats.org/markup-compatibility/2006">
              <mc:Choice xmlns:v="urn:schemas-microsoft-com:vml" Requires="v">
                <p:oleObj spid="_x0000_s5303" name="" r:id="rId1" imgW="381000" imgH="333375" progId="Paint.Picture">
                  <p:embed/>
                </p:oleObj>
              </mc:Choice>
              <mc:Fallback>
                <p:oleObj name="" r:id="rId1" imgW="381000" imgH="333375" progId="Paint.Picture">
                  <p:embed/>
                  <p:pic>
                    <p:nvPicPr>
                      <p:cNvPr id="0" name="Picture 10"/>
                      <p:cNvPicPr/>
                      <p:nvPr/>
                    </p:nvPicPr>
                    <p:blipFill>
                      <a:blip r:embed="rId2"/>
                      <a:stretch>
                        <a:fillRect/>
                      </a:stretch>
                    </p:blipFill>
                    <p:spPr>
                      <a:xfrm>
                        <a:off x="6402070" y="3636010"/>
                        <a:ext cx="516255" cy="423545"/>
                      </a:xfrm>
                      <a:prstGeom prst="rect">
                        <a:avLst/>
                      </a:prstGeom>
                    </p:spPr>
                  </p:pic>
                </p:oleObj>
              </mc:Fallback>
            </mc:AlternateContent>
          </a:graphicData>
        </a:graphic>
      </p:graphicFrame>
      <p:graphicFrame>
        <p:nvGraphicFramePr>
          <p:cNvPr id="12" name="Object 11"/>
          <p:cNvGraphicFramePr/>
          <p:nvPr/>
        </p:nvGraphicFramePr>
        <p:xfrm>
          <a:off x="1751965" y="3780155"/>
          <a:ext cx="419735" cy="279400"/>
        </p:xfrm>
        <a:graphic>
          <a:graphicData uri="http://schemas.openxmlformats.org/presentationml/2006/ole">
            <mc:AlternateContent xmlns:mc="http://schemas.openxmlformats.org/markup-compatibility/2006">
              <mc:Choice xmlns:v="urn:schemas-microsoft-com:vml" Requires="v">
                <p:oleObj spid="_x0000_s5304" name="" r:id="rId3" imgW="228600" imgH="219075" progId="Paint.Picture">
                  <p:embed/>
                </p:oleObj>
              </mc:Choice>
              <mc:Fallback>
                <p:oleObj name="" r:id="rId3" imgW="228600" imgH="219075" progId="Paint.Picture">
                  <p:embed/>
                  <p:pic>
                    <p:nvPicPr>
                      <p:cNvPr id="0" name="Picture 12"/>
                      <p:cNvPicPr/>
                      <p:nvPr/>
                    </p:nvPicPr>
                    <p:blipFill>
                      <a:blip r:embed="rId4"/>
                      <a:stretch>
                        <a:fillRect/>
                      </a:stretch>
                    </p:blipFill>
                    <p:spPr>
                      <a:xfrm>
                        <a:off x="1751965" y="3780155"/>
                        <a:ext cx="419735" cy="279400"/>
                      </a:xfrm>
                      <a:prstGeom prst="rect">
                        <a:avLst/>
                      </a:prstGeom>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Taxicab </a:t>
            </a:r>
            <a:r>
              <a:rPr lang="en-MY" altLang="en-US"/>
              <a:t>/ Manhattan Distance</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pic>
        <p:nvPicPr>
          <p:cNvPr id="6" name="Content Placeholder 5" descr="1200px-Manhattan_distance.svg"/>
          <p:cNvPicPr>
            <a:picLocks noChangeAspect="1"/>
          </p:cNvPicPr>
          <p:nvPr>
            <p:ph sz="half" idx="2"/>
          </p:nvPr>
        </p:nvPicPr>
        <p:blipFill>
          <a:blip r:embed="rId1"/>
          <a:stretch>
            <a:fillRect/>
          </a:stretch>
        </p:blipFill>
        <p:spPr>
          <a:xfrm>
            <a:off x="6586855" y="1825625"/>
            <a:ext cx="4351655" cy="4351655"/>
          </a:xfrm>
          <a:prstGeom prst="rect">
            <a:avLst/>
          </a:prstGeom>
        </p:spPr>
      </p:pic>
      <p:pic>
        <p:nvPicPr>
          <p:cNvPr id="7" name="Content Placeholder 6" descr="Manhattan_and_Euclidean"/>
          <p:cNvPicPr>
            <a:picLocks noChangeAspect="1"/>
          </p:cNvPicPr>
          <p:nvPr>
            <p:ph sz="half" idx="1"/>
          </p:nvPr>
        </p:nvPicPr>
        <p:blipFill>
          <a:blip r:embed="rId2"/>
          <a:stretch>
            <a:fillRect/>
          </a:stretch>
        </p:blipFill>
        <p:spPr>
          <a:xfrm>
            <a:off x="991870" y="1779905"/>
            <a:ext cx="4842510" cy="441452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MY" altLang="en-US"/>
              <a:t>Minkowski Distance</a:t>
            </a:r>
            <a:endParaRPr lang="en-MY" altLang="en-US"/>
          </a:p>
        </p:txBody>
      </p:sp>
      <p:sp>
        <p:nvSpPr>
          <p:cNvPr id="9" name="Content Placeholder 8"/>
          <p:cNvSpPr>
            <a:spLocks noGrp="1"/>
          </p:cNvSpPr>
          <p:nvPr>
            <p:ph idx="1"/>
          </p:nvPr>
        </p:nvSpPr>
        <p:spPr/>
        <p:txBody>
          <a:bodyPr/>
          <a:lstStyle/>
          <a:p>
            <a:endParaRPr lang="en-US"/>
          </a:p>
        </p:txBody>
      </p:sp>
      <p:sp>
        <p:nvSpPr>
          <p:cNvPr id="3" name="object 3"/>
          <p:cNvSpPr txBox="1"/>
          <p:nvPr/>
        </p:nvSpPr>
        <p:spPr>
          <a:xfrm>
            <a:off x="6834123" y="5857189"/>
            <a:ext cx="1776730" cy="32004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panose="020B0604020202020204"/>
                <a:cs typeface="Arial" panose="020B0604020202020204"/>
              </a:rPr>
              <a:t>Distance</a:t>
            </a:r>
            <a:r>
              <a:rPr sz="2000" spc="-85" dirty="0">
                <a:latin typeface="Arial" panose="020B0604020202020204"/>
                <a:cs typeface="Arial" panose="020B0604020202020204"/>
              </a:rPr>
              <a:t> </a:t>
            </a:r>
            <a:r>
              <a:rPr sz="2000" dirty="0">
                <a:latin typeface="Arial" panose="020B0604020202020204"/>
                <a:cs typeface="Arial" panose="020B0604020202020204"/>
              </a:rPr>
              <a:t>Matrix</a:t>
            </a:r>
            <a:endParaRPr sz="2000">
              <a:latin typeface="Arial" panose="020B0604020202020204"/>
              <a:cs typeface="Arial" panose="020B0604020202020204"/>
            </a:endParaRPr>
          </a:p>
        </p:txBody>
      </p:sp>
      <p:graphicFrame>
        <p:nvGraphicFramePr>
          <p:cNvPr id="4" name="object 4"/>
          <p:cNvGraphicFramePr>
            <a:graphicFrameLocks noGrp="1"/>
          </p:cNvGraphicFramePr>
          <p:nvPr/>
        </p:nvGraphicFramePr>
        <p:xfrm>
          <a:off x="1828800" y="2587291"/>
          <a:ext cx="2969895" cy="1368425"/>
        </p:xfrm>
        <a:graphic>
          <a:graphicData uri="http://schemas.openxmlformats.org/drawingml/2006/table">
            <a:tbl>
              <a:tblPr firstRow="1" bandRow="1">
                <a:tableStyleId>{2D5ABB26-0587-4C30-8999-92F81FD0307C}</a:tableStyleId>
              </a:tblPr>
              <a:tblGrid>
                <a:gridCol w="989965"/>
                <a:gridCol w="989965"/>
                <a:gridCol w="989965"/>
              </a:tblGrid>
              <a:tr h="273685">
                <a:tc>
                  <a:txBody>
                    <a:bodyPr/>
                    <a:lstStyle/>
                    <a:p>
                      <a:pPr algn="ctr">
                        <a:lnSpc>
                          <a:spcPts val="2030"/>
                        </a:lnSpc>
                      </a:pPr>
                      <a:r>
                        <a:rPr sz="1750" b="1" spc="-35" dirty="0">
                          <a:latin typeface="Times New Roman" panose="02020603050405020304"/>
                          <a:cs typeface="Times New Roman" panose="02020603050405020304"/>
                        </a:rPr>
                        <a:t>point</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b="1" dirty="0">
                          <a:latin typeface="Times New Roman" panose="02020603050405020304"/>
                          <a:cs typeface="Times New Roman" panose="02020603050405020304"/>
                        </a:rPr>
                        <a:t>x</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436245">
                        <a:lnSpc>
                          <a:spcPts val="2030"/>
                        </a:lnSpc>
                      </a:pPr>
                      <a:r>
                        <a:rPr sz="1750" b="1" dirty="0">
                          <a:latin typeface="Times New Roman" panose="02020603050405020304"/>
                          <a:cs typeface="Times New Roman" panose="02020603050405020304"/>
                        </a:rPr>
                        <a:t>y</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25"/>
                        </a:lnSpc>
                      </a:pPr>
                      <a:r>
                        <a:rPr sz="1750" b="1" spc="-105" dirty="0">
                          <a:latin typeface="Times New Roman" panose="02020603050405020304"/>
                          <a:cs typeface="Times New Roman" panose="02020603050405020304"/>
                        </a:rPr>
                        <a:t>p1</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25"/>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436245">
                        <a:lnSpc>
                          <a:spcPts val="2025"/>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436245">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p3</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3</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436245">
                        <a:lnSpc>
                          <a:spcPts val="2030"/>
                        </a:lnSpc>
                      </a:pPr>
                      <a:r>
                        <a:rPr sz="1750" dirty="0">
                          <a:latin typeface="Times New Roman" panose="02020603050405020304"/>
                          <a:cs typeface="Times New Roman" panose="02020603050405020304"/>
                        </a:rPr>
                        <a:t>1</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25"/>
                        </a:lnSpc>
                      </a:pPr>
                      <a:r>
                        <a:rPr sz="1750" b="1" spc="-105" dirty="0">
                          <a:latin typeface="Times New Roman" panose="02020603050405020304"/>
                          <a:cs typeface="Times New Roman" panose="02020603050405020304"/>
                        </a:rPr>
                        <a:t>p4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25"/>
                        </a:lnSpc>
                      </a:pPr>
                      <a:r>
                        <a:rPr sz="1750" dirty="0">
                          <a:latin typeface="Times New Roman" panose="02020603050405020304"/>
                          <a:cs typeface="Times New Roman" panose="02020603050405020304"/>
                        </a:rPr>
                        <a:t>5</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436245">
                        <a:lnSpc>
                          <a:spcPts val="2025"/>
                        </a:lnSpc>
                      </a:pPr>
                      <a:r>
                        <a:rPr sz="1750" dirty="0">
                          <a:latin typeface="Times New Roman" panose="02020603050405020304"/>
                          <a:cs typeface="Times New Roman" panose="02020603050405020304"/>
                        </a:rPr>
                        <a:t>1</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bl>
          </a:graphicData>
        </a:graphic>
      </p:graphicFrame>
      <p:graphicFrame>
        <p:nvGraphicFramePr>
          <p:cNvPr id="5" name="object 5"/>
          <p:cNvGraphicFramePr>
            <a:graphicFrameLocks noGrp="1"/>
          </p:cNvGraphicFramePr>
          <p:nvPr/>
        </p:nvGraphicFramePr>
        <p:xfrm>
          <a:off x="5318233" y="1314833"/>
          <a:ext cx="4933950" cy="1368425"/>
        </p:xfrm>
        <a:graphic>
          <a:graphicData uri="http://schemas.openxmlformats.org/drawingml/2006/table">
            <a:tbl>
              <a:tblPr firstRow="1" bandRow="1">
                <a:tableStyleId>{2D5ABB26-0587-4C30-8999-92F81FD0307C}</a:tableStyleId>
              </a:tblPr>
              <a:tblGrid>
                <a:gridCol w="986790"/>
                <a:gridCol w="1120535"/>
                <a:gridCol w="853045"/>
                <a:gridCol w="986790"/>
                <a:gridCol w="986790"/>
              </a:tblGrid>
              <a:tr h="273685">
                <a:tc>
                  <a:txBody>
                    <a:bodyPr/>
                    <a:lstStyle/>
                    <a:p>
                      <a:pPr marR="14605" algn="ctr">
                        <a:lnSpc>
                          <a:spcPts val="2030"/>
                        </a:lnSpc>
                      </a:pPr>
                      <a:r>
                        <a:rPr sz="1750" b="1" spc="-100" dirty="0">
                          <a:latin typeface="Times New Roman" panose="02020603050405020304"/>
                          <a:cs typeface="Times New Roman" panose="02020603050405020304"/>
                        </a:rPr>
                        <a:t>L1</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390525" lvl="1" algn="l">
                        <a:lnSpc>
                          <a:spcPts val="2030"/>
                        </a:lnSpc>
                      </a:pPr>
                      <a:r>
                        <a:rPr sz="1750" b="1" spc="-50" dirty="0">
                          <a:latin typeface="Times New Roman" panose="02020603050405020304"/>
                          <a:cs typeface="Times New Roman" panose="02020603050405020304"/>
                        </a:rPr>
                        <a:t>p1</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240" algn="ctr">
                        <a:lnSpc>
                          <a:spcPts val="2030"/>
                        </a:lnSpc>
                      </a:pPr>
                      <a:r>
                        <a:rPr sz="1750" b="1" spc="-105" dirty="0">
                          <a:latin typeface="Times New Roman" panose="02020603050405020304"/>
                          <a:cs typeface="Times New Roman" panose="02020603050405020304"/>
                        </a:rPr>
                        <a:t>p2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240" algn="ctr">
                        <a:lnSpc>
                          <a:spcPts val="2030"/>
                        </a:lnSpc>
                      </a:pPr>
                      <a:r>
                        <a:rPr sz="1750" b="1" spc="-105" dirty="0">
                          <a:latin typeface="Times New Roman" panose="02020603050405020304"/>
                          <a:cs typeface="Times New Roman" panose="02020603050405020304"/>
                        </a:rPr>
                        <a:t>p3</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875" algn="ctr">
                        <a:lnSpc>
                          <a:spcPts val="2030"/>
                        </a:lnSpc>
                      </a:pPr>
                      <a:r>
                        <a:rPr sz="1750" b="1" spc="-105" dirty="0">
                          <a:latin typeface="Times New Roman" panose="02020603050405020304"/>
                          <a:cs typeface="Times New Roman" panose="02020603050405020304"/>
                        </a:rPr>
                        <a:t>p4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p1</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34340" lvl="1" algn="l">
                        <a:lnSpc>
                          <a:spcPts val="2030"/>
                        </a:lnSpc>
                      </a:pPr>
                      <a:r>
                        <a:rPr sz="1750" dirty="0">
                          <a:latin typeface="Times New Roman" panose="02020603050405020304"/>
                          <a:cs typeface="Times New Roman" panose="02020603050405020304"/>
                        </a:rPr>
                        <a:t>0</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6</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34340" lvl="1" algn="l">
                        <a:lnSpc>
                          <a:spcPts val="2030"/>
                        </a:lnSpc>
                      </a:pPr>
                      <a:r>
                        <a:rPr sz="1750" dirty="0">
                          <a:latin typeface="Times New Roman" panose="02020603050405020304"/>
                          <a:cs typeface="Times New Roman" panose="02020603050405020304"/>
                        </a:rPr>
                        <a:t>4</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p3</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34340" lvl="1" algn="l">
                        <a:lnSpc>
                          <a:spcPts val="2030"/>
                        </a:lnSpc>
                      </a:pPr>
                      <a:r>
                        <a:rPr sz="1750" dirty="0">
                          <a:latin typeface="Times New Roman" panose="02020603050405020304"/>
                          <a:cs typeface="Times New Roman" panose="02020603050405020304"/>
                        </a:rPr>
                        <a:t>4</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34340" lvl="1" algn="l">
                        <a:lnSpc>
                          <a:spcPts val="2030"/>
                        </a:lnSpc>
                      </a:pPr>
                      <a:r>
                        <a:rPr sz="1750" dirty="0">
                          <a:latin typeface="Times New Roman" panose="02020603050405020304"/>
                          <a:cs typeface="Times New Roman" panose="02020603050405020304"/>
                        </a:rPr>
                        <a:t>6</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030"/>
                        </a:lnSpc>
                      </a:pPr>
                      <a:r>
                        <a:rPr sz="1750" dirty="0">
                          <a:latin typeface="Times New Roman" panose="02020603050405020304"/>
                          <a:cs typeface="Times New Roman" panose="02020603050405020304"/>
                        </a:rPr>
                        <a:t>0</a:t>
                      </a:r>
                      <a:endParaRPr sz="1750" dirty="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bl>
          </a:graphicData>
        </a:graphic>
      </p:graphicFrame>
      <p:graphicFrame>
        <p:nvGraphicFramePr>
          <p:cNvPr id="6" name="object 6"/>
          <p:cNvGraphicFramePr>
            <a:graphicFrameLocks noGrp="1"/>
          </p:cNvGraphicFramePr>
          <p:nvPr/>
        </p:nvGraphicFramePr>
        <p:xfrm>
          <a:off x="5334000" y="2815768"/>
          <a:ext cx="4933950" cy="1368425"/>
        </p:xfrm>
        <a:graphic>
          <a:graphicData uri="http://schemas.openxmlformats.org/drawingml/2006/table">
            <a:tbl>
              <a:tblPr firstRow="1" bandRow="1">
                <a:tableStyleId>{2D5ABB26-0587-4C30-8999-92F81FD0307C}</a:tableStyleId>
              </a:tblPr>
              <a:tblGrid>
                <a:gridCol w="986790"/>
                <a:gridCol w="986790"/>
                <a:gridCol w="986790"/>
                <a:gridCol w="986790"/>
                <a:gridCol w="986790"/>
              </a:tblGrid>
              <a:tr h="273685">
                <a:tc>
                  <a:txBody>
                    <a:bodyPr/>
                    <a:lstStyle/>
                    <a:p>
                      <a:pPr marR="14605" algn="ctr">
                        <a:lnSpc>
                          <a:spcPts val="2030"/>
                        </a:lnSpc>
                      </a:pPr>
                      <a:r>
                        <a:rPr sz="1750" b="1" spc="-100" dirty="0">
                          <a:latin typeface="Times New Roman" panose="02020603050405020304"/>
                          <a:cs typeface="Times New Roman" panose="02020603050405020304"/>
                        </a:rPr>
                        <a:t>L2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875" algn="ctr">
                        <a:lnSpc>
                          <a:spcPts val="2030"/>
                        </a:lnSpc>
                      </a:pPr>
                      <a:r>
                        <a:rPr sz="1750" b="1" spc="-105" dirty="0">
                          <a:latin typeface="Times New Roman" panose="02020603050405020304"/>
                          <a:cs typeface="Times New Roman" panose="02020603050405020304"/>
                        </a:rPr>
                        <a:t>p1</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240" algn="ctr">
                        <a:lnSpc>
                          <a:spcPts val="2030"/>
                        </a:lnSpc>
                      </a:pPr>
                      <a:r>
                        <a:rPr sz="1750" b="1" spc="-105" dirty="0">
                          <a:latin typeface="Times New Roman" panose="02020603050405020304"/>
                          <a:cs typeface="Times New Roman" panose="02020603050405020304"/>
                        </a:rPr>
                        <a:t>p2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240" algn="ctr">
                        <a:lnSpc>
                          <a:spcPts val="2030"/>
                        </a:lnSpc>
                      </a:pPr>
                      <a:r>
                        <a:rPr sz="1750" b="1" spc="-105" dirty="0">
                          <a:latin typeface="Times New Roman" panose="02020603050405020304"/>
                          <a:cs typeface="Times New Roman" panose="02020603050405020304"/>
                        </a:rPr>
                        <a:t>p3</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875" algn="ctr">
                        <a:lnSpc>
                          <a:spcPts val="2030"/>
                        </a:lnSpc>
                      </a:pPr>
                      <a:r>
                        <a:rPr sz="1750" b="1" spc="-105" dirty="0">
                          <a:latin typeface="Times New Roman" panose="02020603050405020304"/>
                          <a:cs typeface="Times New Roman" panose="02020603050405020304"/>
                        </a:rPr>
                        <a:t>p4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p1</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2</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82</a:t>
                      </a:r>
                      <a:r>
                        <a:rPr sz="1750" dirty="0">
                          <a:latin typeface="Times New Roman" panose="02020603050405020304"/>
                          <a:cs typeface="Times New Roman" panose="02020603050405020304"/>
                        </a:rPr>
                        <a:t>8</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3</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16</a:t>
                      </a: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5</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09</a:t>
                      </a:r>
                      <a:r>
                        <a:rPr sz="1750" dirty="0">
                          <a:latin typeface="Times New Roman" panose="02020603050405020304"/>
                          <a:cs typeface="Times New Roman" panose="02020603050405020304"/>
                        </a:rPr>
                        <a:t>9</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2</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82</a:t>
                      </a:r>
                      <a:r>
                        <a:rPr sz="1750" dirty="0">
                          <a:latin typeface="Times New Roman" panose="02020603050405020304"/>
                          <a:cs typeface="Times New Roman" panose="02020603050405020304"/>
                        </a:rPr>
                        <a:t>8</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1</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41</a:t>
                      </a:r>
                      <a:r>
                        <a:rPr sz="1750" dirty="0">
                          <a:latin typeface="Times New Roman" panose="02020603050405020304"/>
                          <a:cs typeface="Times New Roman" panose="02020603050405020304"/>
                        </a:rPr>
                        <a:t>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3</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16</a:t>
                      </a: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p3</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3</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16</a:t>
                      </a: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1</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41</a:t>
                      </a:r>
                      <a:r>
                        <a:rPr sz="1750" dirty="0">
                          <a:latin typeface="Times New Roman" panose="02020603050405020304"/>
                          <a:cs typeface="Times New Roman" panose="02020603050405020304"/>
                        </a:rPr>
                        <a:t>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3685">
                <a:tc>
                  <a:txBody>
                    <a:bodyPr/>
                    <a:lstStyle/>
                    <a:p>
                      <a:pPr marR="15875" algn="ctr">
                        <a:lnSpc>
                          <a:spcPts val="2030"/>
                        </a:lnSpc>
                      </a:pPr>
                      <a:r>
                        <a:rPr sz="1750" b="1" spc="-105" dirty="0">
                          <a:latin typeface="Times New Roman" panose="02020603050405020304"/>
                          <a:cs typeface="Times New Roman" panose="02020603050405020304"/>
                        </a:rPr>
                        <a:t>p4</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5</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09</a:t>
                      </a:r>
                      <a:r>
                        <a:rPr sz="1750" dirty="0">
                          <a:latin typeface="Times New Roman" panose="02020603050405020304"/>
                          <a:cs typeface="Times New Roman" panose="02020603050405020304"/>
                        </a:rPr>
                        <a:t>9</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1275" algn="ctr">
                        <a:lnSpc>
                          <a:spcPts val="2030"/>
                        </a:lnSpc>
                      </a:pPr>
                      <a:r>
                        <a:rPr sz="1750" spc="40" dirty="0">
                          <a:latin typeface="Times New Roman" panose="02020603050405020304"/>
                          <a:cs typeface="Times New Roman" panose="02020603050405020304"/>
                        </a:rPr>
                        <a:t>3</a:t>
                      </a:r>
                      <a:r>
                        <a:rPr sz="1750" spc="-30" dirty="0">
                          <a:latin typeface="Times New Roman" panose="02020603050405020304"/>
                          <a:cs typeface="Times New Roman" panose="02020603050405020304"/>
                        </a:rPr>
                        <a:t>.</a:t>
                      </a:r>
                      <a:r>
                        <a:rPr sz="1750" spc="40" dirty="0">
                          <a:latin typeface="Times New Roman" panose="02020603050405020304"/>
                          <a:cs typeface="Times New Roman" panose="02020603050405020304"/>
                        </a:rPr>
                        <a:t>16</a:t>
                      </a: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2</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640" algn="ctr">
                        <a:lnSpc>
                          <a:spcPts val="2030"/>
                        </a:lnSpc>
                      </a:pPr>
                      <a:r>
                        <a:rPr sz="1750" dirty="0">
                          <a:latin typeface="Times New Roman" panose="02020603050405020304"/>
                          <a:cs typeface="Times New Roman" panose="02020603050405020304"/>
                        </a:rPr>
                        <a:t>0</a:t>
                      </a:r>
                      <a:endParaRPr sz="175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bl>
          </a:graphicData>
        </a:graphic>
      </p:graphicFrame>
      <p:graphicFrame>
        <p:nvGraphicFramePr>
          <p:cNvPr id="7" name="object 7"/>
          <p:cNvGraphicFramePr>
            <a:graphicFrameLocks noGrp="1"/>
          </p:cNvGraphicFramePr>
          <p:nvPr/>
        </p:nvGraphicFramePr>
        <p:xfrm>
          <a:off x="5334000" y="4339788"/>
          <a:ext cx="4879975" cy="1376045"/>
        </p:xfrm>
        <a:graphic>
          <a:graphicData uri="http://schemas.openxmlformats.org/drawingml/2006/table">
            <a:tbl>
              <a:tblPr firstRow="1" bandRow="1">
                <a:tableStyleId>{2D5ABB26-0587-4C30-8999-92F81FD0307C}</a:tableStyleId>
              </a:tblPr>
              <a:tblGrid>
                <a:gridCol w="975995"/>
                <a:gridCol w="975995"/>
                <a:gridCol w="975995"/>
                <a:gridCol w="975995"/>
                <a:gridCol w="975995"/>
              </a:tblGrid>
              <a:tr h="295275">
                <a:tc>
                  <a:txBody>
                    <a:bodyPr/>
                    <a:lstStyle/>
                    <a:p>
                      <a:pPr marL="358140">
                        <a:lnSpc>
                          <a:spcPct val="100000"/>
                        </a:lnSpc>
                        <a:spcBef>
                          <a:spcPts val="70"/>
                        </a:spcBef>
                      </a:pPr>
                      <a:r>
                        <a:rPr sz="1700" b="1" spc="-60" dirty="0">
                          <a:latin typeface="Times New Roman" panose="02020603050405020304"/>
                          <a:cs typeface="Times New Roman" panose="02020603050405020304"/>
                        </a:rPr>
                        <a:t>L</a:t>
                      </a:r>
                      <a:r>
                        <a:rPr sz="1650" b="1" spc="-89" baseline="-15000" dirty="0">
                          <a:latin typeface="Symbol" panose="05050102010706020507"/>
                          <a:cs typeface="Symbol" panose="05050102010706020507"/>
                        </a:rPr>
                        <a:t></a:t>
                      </a:r>
                      <a:endParaRPr sz="1650" baseline="-15000">
                        <a:latin typeface="Symbol" panose="05050102010706020507"/>
                        <a:cs typeface="Symbol" panose="05050102010706020507"/>
                      </a:endParaRPr>
                    </a:p>
                  </a:txBody>
                  <a:tcPr marL="0" marR="0" marT="889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875" algn="ctr">
                        <a:lnSpc>
                          <a:spcPts val="2020"/>
                        </a:lnSpc>
                      </a:pPr>
                      <a:r>
                        <a:rPr sz="1700" b="1" spc="-85" dirty="0">
                          <a:latin typeface="Times New Roman" panose="02020603050405020304"/>
                          <a:cs typeface="Times New Roman" panose="02020603050405020304"/>
                        </a:rPr>
                        <a:t>p1</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240" algn="ctr">
                        <a:lnSpc>
                          <a:spcPts val="2020"/>
                        </a:lnSpc>
                      </a:pPr>
                      <a:r>
                        <a:rPr sz="1700" b="1" spc="-85" dirty="0">
                          <a:latin typeface="Times New Roman" panose="02020603050405020304"/>
                          <a:cs typeface="Times New Roman" panose="02020603050405020304"/>
                        </a:rPr>
                        <a:t>p2</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4605" algn="ctr">
                        <a:lnSpc>
                          <a:spcPts val="2020"/>
                        </a:lnSpc>
                      </a:pPr>
                      <a:r>
                        <a:rPr sz="1700" b="1" spc="-85" dirty="0">
                          <a:latin typeface="Times New Roman" panose="02020603050405020304"/>
                          <a:cs typeface="Times New Roman" panose="02020603050405020304"/>
                        </a:rPr>
                        <a:t>p3</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15875" algn="ctr">
                        <a:lnSpc>
                          <a:spcPts val="2020"/>
                        </a:lnSpc>
                      </a:pPr>
                      <a:r>
                        <a:rPr sz="1700" b="1" spc="-85" dirty="0">
                          <a:latin typeface="Times New Roman" panose="02020603050405020304"/>
                          <a:cs typeface="Times New Roman" panose="02020603050405020304"/>
                        </a:rPr>
                        <a:t>p4</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0510">
                <a:tc>
                  <a:txBody>
                    <a:bodyPr/>
                    <a:lstStyle/>
                    <a:p>
                      <a:pPr marL="370205">
                        <a:lnSpc>
                          <a:spcPts val="2010"/>
                        </a:lnSpc>
                      </a:pPr>
                      <a:r>
                        <a:rPr sz="1700" b="1" spc="-85" dirty="0">
                          <a:latin typeface="Times New Roman" panose="02020603050405020304"/>
                          <a:cs typeface="Times New Roman" panose="02020603050405020304"/>
                        </a:rPr>
                        <a:t>p1</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0</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2</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3</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5</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69875">
                <a:tc>
                  <a:txBody>
                    <a:bodyPr/>
                    <a:lstStyle/>
                    <a:p>
                      <a:pPr marL="370205">
                        <a:lnSpc>
                          <a:spcPts val="2010"/>
                        </a:lnSpc>
                      </a:pPr>
                      <a:r>
                        <a:rPr sz="1700" b="1" spc="-85" dirty="0">
                          <a:latin typeface="Times New Roman" panose="02020603050405020304"/>
                          <a:cs typeface="Times New Roman" panose="02020603050405020304"/>
                        </a:rPr>
                        <a:t>p2</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2</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0</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1</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3</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70510">
                <a:tc>
                  <a:txBody>
                    <a:bodyPr/>
                    <a:lstStyle/>
                    <a:p>
                      <a:pPr marL="370205">
                        <a:lnSpc>
                          <a:spcPts val="2010"/>
                        </a:lnSpc>
                      </a:pPr>
                      <a:r>
                        <a:rPr sz="1700" b="1" spc="-85" dirty="0">
                          <a:latin typeface="Times New Roman" panose="02020603050405020304"/>
                          <a:cs typeface="Times New Roman" panose="02020603050405020304"/>
                        </a:rPr>
                        <a:t>p3</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3</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1</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0</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10"/>
                        </a:lnSpc>
                      </a:pPr>
                      <a:r>
                        <a:rPr sz="1700" dirty="0">
                          <a:latin typeface="Times New Roman" panose="02020603050405020304"/>
                          <a:cs typeface="Times New Roman" panose="02020603050405020304"/>
                        </a:rPr>
                        <a:t>2</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r h="269875">
                <a:tc>
                  <a:txBody>
                    <a:bodyPr/>
                    <a:lstStyle/>
                    <a:p>
                      <a:pPr marL="370205">
                        <a:lnSpc>
                          <a:spcPts val="2005"/>
                        </a:lnSpc>
                      </a:pPr>
                      <a:r>
                        <a:rPr sz="1700" b="1" spc="-85" dirty="0">
                          <a:latin typeface="Times New Roman" panose="02020603050405020304"/>
                          <a:cs typeface="Times New Roman" panose="02020603050405020304"/>
                        </a:rPr>
                        <a:t>p4</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05"/>
                        </a:lnSpc>
                      </a:pPr>
                      <a:r>
                        <a:rPr sz="1700" dirty="0">
                          <a:latin typeface="Times New Roman" panose="02020603050405020304"/>
                          <a:cs typeface="Times New Roman" panose="02020603050405020304"/>
                        </a:rPr>
                        <a:t>5</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05"/>
                        </a:lnSpc>
                      </a:pPr>
                      <a:r>
                        <a:rPr sz="1700" dirty="0">
                          <a:latin typeface="Times New Roman" panose="02020603050405020304"/>
                          <a:cs typeface="Times New Roman" panose="02020603050405020304"/>
                        </a:rPr>
                        <a:t>3</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05"/>
                        </a:lnSpc>
                      </a:pPr>
                      <a:r>
                        <a:rPr sz="1700" dirty="0">
                          <a:latin typeface="Times New Roman" panose="02020603050405020304"/>
                          <a:cs typeface="Times New Roman" panose="02020603050405020304"/>
                        </a:rPr>
                        <a:t>2</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R="40005" algn="ctr">
                        <a:lnSpc>
                          <a:spcPts val="2005"/>
                        </a:lnSpc>
                      </a:pPr>
                      <a:r>
                        <a:rPr sz="1700" dirty="0">
                          <a:latin typeface="Times New Roman" panose="02020603050405020304"/>
                          <a:cs typeface="Times New Roman" panose="02020603050405020304"/>
                        </a:rPr>
                        <a:t>0</a:t>
                      </a:r>
                      <a:endParaRPr sz="17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r>
            </a:tbl>
          </a:graphicData>
        </a:graphic>
      </p:graphicFrame>
      <p:sp>
        <p:nvSpPr>
          <p:cNvPr id="10" name="Slide Number Placeholder 9"/>
          <p:cNvSpPr>
            <a:spLocks noGrp="1"/>
          </p:cNvSpPr>
          <p:nvPr>
            <p:ph type="sldNum" sz="quarter" idx="12"/>
          </p:nvPr>
        </p:nvSpPr>
        <p:spPr/>
        <p:txBody>
          <a:bodyPr/>
          <a:lstStyle/>
          <a:p>
            <a:fld id="{E8366257-D7B9-47E0-9D98-9493A294C6AB}" type="slidenum">
              <a:rPr lang="en-US" smtClean="0"/>
            </a:fld>
            <a:endParaRPr lang="en-US" dirty="0"/>
          </a:p>
        </p:txBody>
      </p:sp>
      <p:sp>
        <p:nvSpPr>
          <p:cNvPr id="11" name="Footer Placeholder 10"/>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Hamming Distance</a:t>
            </a:r>
            <a:endParaRPr lang="en-MY" altLang="en-US"/>
          </a:p>
        </p:txBody>
      </p:sp>
      <p:sp>
        <p:nvSpPr>
          <p:cNvPr id="3" name="Content Placeholder 2"/>
          <p:cNvSpPr>
            <a:spLocks noGrp="1"/>
          </p:cNvSpPr>
          <p:nvPr>
            <p:ph sz="half" idx="1"/>
          </p:nvPr>
        </p:nvSpPr>
        <p:spPr/>
        <p:txBody>
          <a:bodyPr/>
          <a:p>
            <a:r>
              <a:rPr lang="en-MY" altLang="en-US"/>
              <a:t>T</a:t>
            </a:r>
            <a:r>
              <a:rPr lang="en-US"/>
              <a:t>he </a:t>
            </a:r>
            <a:r>
              <a:rPr lang="en-US" b="1"/>
              <a:t>Hamming distance</a:t>
            </a:r>
            <a:r>
              <a:rPr lang="en-US"/>
              <a:t> between two strings of equal length is the number of positions at which the corresponding symbols are different.</a:t>
            </a:r>
            <a:endParaRPr lang="en-US"/>
          </a:p>
          <a:p>
            <a:r>
              <a:rPr lang="en-US"/>
              <a:t>In other words, it measures the minimum number of substitutions required to change one string into the other</a:t>
            </a:r>
            <a:r>
              <a:rPr lang="en-MY" altLang="en-US"/>
              <a:t>.</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graphicFrame>
        <p:nvGraphicFramePr>
          <p:cNvPr id="6" name="Content Placeholder 5"/>
          <p:cNvGraphicFramePr/>
          <p:nvPr>
            <p:ph sz="half" idx="2"/>
          </p:nvPr>
        </p:nvGraphicFramePr>
        <p:xfrm>
          <a:off x="6725920" y="1970405"/>
          <a:ext cx="4627245" cy="3826510"/>
        </p:xfrm>
        <a:graphic>
          <a:graphicData uri="http://schemas.openxmlformats.org/presentationml/2006/ole">
            <mc:AlternateContent xmlns:mc="http://schemas.openxmlformats.org/markup-compatibility/2006">
              <mc:Choice xmlns:v="urn:schemas-microsoft-com:vml" Requires="v">
                <p:oleObj spid="_x0000_s7" name="" r:id="rId1" imgW="3162300" imgH="2914650" progId="Paint.Picture">
                  <p:embed/>
                </p:oleObj>
              </mc:Choice>
              <mc:Fallback>
                <p:oleObj name="" r:id="rId1" imgW="3162300" imgH="2914650" progId="Paint.Picture">
                  <p:embed/>
                  <p:pic>
                    <p:nvPicPr>
                      <p:cNvPr id="0" name="Picture 6"/>
                      <p:cNvPicPr/>
                      <p:nvPr/>
                    </p:nvPicPr>
                    <p:blipFill>
                      <a:blip r:embed="rId2"/>
                      <a:stretch>
                        <a:fillRect/>
                      </a:stretch>
                    </p:blipFill>
                    <p:spPr>
                      <a:xfrm>
                        <a:off x="6725920" y="1970405"/>
                        <a:ext cx="4627245" cy="3826510"/>
                      </a:xfrm>
                      <a:prstGeom prst="rect">
                        <a:avLst/>
                      </a:prstGeom>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Hamming Distance </a:t>
            </a:r>
            <a:r>
              <a:rPr lang="en-MY" altLang="en-US"/>
              <a:t>Example</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graphicFrame>
        <p:nvGraphicFramePr>
          <p:cNvPr id="6" name="Content Placeholder 5"/>
          <p:cNvGraphicFramePr>
            <a:graphicFrameLocks noChangeAspect="1"/>
          </p:cNvGraphicFramePr>
          <p:nvPr>
            <p:ph sz="half" idx="1"/>
          </p:nvPr>
        </p:nvGraphicFramePr>
        <p:xfrm>
          <a:off x="838200" y="1998790"/>
          <a:ext cx="5181600" cy="3162998"/>
        </p:xfrm>
        <a:graphic>
          <a:graphicData uri="http://schemas.openxmlformats.org/presentationml/2006/ole">
            <mc:AlternateContent xmlns:mc="http://schemas.openxmlformats.org/markup-compatibility/2006">
              <mc:Choice xmlns:v="urn:schemas-microsoft-com:vml" Requires="v">
                <p:oleObj spid="_x0000_s7" name="" r:id="rId1" imgW="2200275" imgH="1343025" progId="Paint.Picture">
                  <p:embed/>
                </p:oleObj>
              </mc:Choice>
              <mc:Fallback>
                <p:oleObj name="" r:id="rId1" imgW="2200275" imgH="1343025" progId="Paint.Picture">
                  <p:embed/>
                  <p:pic>
                    <p:nvPicPr>
                      <p:cNvPr id="0" name="Picture 6"/>
                      <p:cNvPicPr/>
                      <p:nvPr/>
                    </p:nvPicPr>
                    <p:blipFill>
                      <a:blip r:embed="rId2"/>
                      <a:stretch>
                        <a:fillRect/>
                      </a:stretch>
                    </p:blipFill>
                    <p:spPr>
                      <a:xfrm>
                        <a:off x="838200" y="1998790"/>
                        <a:ext cx="5181600" cy="3162998"/>
                      </a:xfrm>
                      <a:prstGeom prst="rect">
                        <a:avLst/>
                      </a:prstGeom>
                    </p:spPr>
                  </p:pic>
                </p:oleObj>
              </mc:Fallback>
            </mc:AlternateContent>
          </a:graphicData>
        </a:graphic>
      </p:graphicFrame>
      <p:pic>
        <p:nvPicPr>
          <p:cNvPr id="3" name="Content Placeholder 2" descr="Example-of-Hamming-Distance"/>
          <p:cNvPicPr>
            <a:picLocks noChangeAspect="1"/>
          </p:cNvPicPr>
          <p:nvPr>
            <p:ph sz="half" idx="2"/>
          </p:nvPr>
        </p:nvPicPr>
        <p:blipFill>
          <a:blip r:embed="rId3"/>
          <a:stretch>
            <a:fillRect/>
          </a:stretch>
        </p:blipFill>
        <p:spPr>
          <a:xfrm>
            <a:off x="6400800" y="2139950"/>
            <a:ext cx="5323840" cy="288099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Mahalanobis Distance</a:t>
            </a:r>
            <a:endParaRPr lang="en-US"/>
          </a:p>
        </p:txBody>
      </p:sp>
      <p:sp>
        <p:nvSpPr>
          <p:cNvPr id="3" name="Content Placeholder 2"/>
          <p:cNvSpPr>
            <a:spLocks noGrp="1"/>
          </p:cNvSpPr>
          <p:nvPr>
            <p:ph sz="half" idx="1"/>
          </p:nvPr>
        </p:nvSpPr>
        <p:spPr/>
        <p:txBody>
          <a:bodyPr>
            <a:normAutofit fontScale="90000" lnSpcReduction="20000"/>
          </a:bodyPr>
          <a:p>
            <a:r>
              <a:rPr lang="en-US"/>
              <a:t>The </a:t>
            </a:r>
            <a:r>
              <a:rPr lang="en-US" b="1"/>
              <a:t>Mahalanobis distance</a:t>
            </a:r>
            <a:r>
              <a:rPr lang="en-US"/>
              <a:t> is a measure of the distance between a point P and a distribution D</a:t>
            </a:r>
            <a:r>
              <a:rPr lang="en-MY" altLang="en-US"/>
              <a:t>.</a:t>
            </a:r>
            <a:endParaRPr lang="en-MY" altLang="en-US"/>
          </a:p>
          <a:p>
            <a:r>
              <a:rPr lang="en-MY" altLang="en-US"/>
              <a:t>It is a multi-dimensional generalization of the idea of measuring how many standard deviations away P is from the mean of D. </a:t>
            </a:r>
            <a:endParaRPr lang="en-MY" altLang="en-US"/>
          </a:p>
          <a:p>
            <a:r>
              <a:rPr lang="en-MY" altLang="en-US"/>
              <a:t>This distance is zero if P is at the mean of D, and grows as P moves away from the mean along each principal component axis.</a:t>
            </a:r>
            <a:endParaRPr lang="en-MY" altLang="en-US"/>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sp>
        <p:nvSpPr>
          <p:cNvPr id="7" name="object 3"/>
          <p:cNvSpPr/>
          <p:nvPr/>
        </p:nvSpPr>
        <p:spPr>
          <a:xfrm>
            <a:off x="7277100" y="539115"/>
            <a:ext cx="3958590" cy="2515235"/>
          </a:xfrm>
          <a:prstGeom prst="rect">
            <a:avLst/>
          </a:prstGeom>
          <a:blipFill>
            <a:blip r:embed="rId1" cstate="print"/>
            <a:stretch>
              <a:fillRect/>
            </a:stretch>
          </a:blipFill>
        </p:spPr>
        <p:txBody>
          <a:bodyPr wrap="square" lIns="0" tIns="0" rIns="0" bIns="0" rtlCol="0"/>
          <a:p/>
        </p:txBody>
      </p:sp>
      <p:graphicFrame>
        <p:nvGraphicFramePr>
          <p:cNvPr id="8" name="Content Placeholder 7"/>
          <p:cNvGraphicFramePr>
            <a:graphicFrameLocks noChangeAspect="1"/>
          </p:cNvGraphicFramePr>
          <p:nvPr>
            <p:ph sz="half" idx="2"/>
          </p:nvPr>
        </p:nvGraphicFramePr>
        <p:xfrm>
          <a:off x="7477760" y="3185160"/>
          <a:ext cx="3758565" cy="2994025"/>
        </p:xfrm>
        <a:graphic>
          <a:graphicData uri="http://schemas.openxmlformats.org/presentationml/2006/ole">
            <mc:AlternateContent xmlns:mc="http://schemas.openxmlformats.org/markup-compatibility/2006">
              <mc:Choice xmlns:v="urn:schemas-microsoft-com:vml" Requires="v">
                <p:oleObj spid="_x0000_s9" name="" r:id="rId2" imgW="5105400" imgH="4067175" progId="Paint.Picture">
                  <p:embed/>
                </p:oleObj>
              </mc:Choice>
              <mc:Fallback>
                <p:oleObj name="" r:id="rId2" imgW="5105400" imgH="4067175" progId="Paint.Picture">
                  <p:embed/>
                  <p:pic>
                    <p:nvPicPr>
                      <p:cNvPr id="0" name="Picture 8"/>
                      <p:cNvPicPr/>
                      <p:nvPr/>
                    </p:nvPicPr>
                    <p:blipFill>
                      <a:blip r:embed="rId3"/>
                      <a:stretch>
                        <a:fillRect/>
                      </a:stretch>
                    </p:blipFill>
                    <p:spPr>
                      <a:xfrm>
                        <a:off x="7477760" y="3185160"/>
                        <a:ext cx="3758565" cy="2994025"/>
                      </a:xfrm>
                      <a:prstGeom prst="rect">
                        <a:avLst/>
                      </a:prstGeom>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Mahalanobis Distance</a:t>
            </a:r>
            <a:endParaRPr lang="en-US"/>
          </a:p>
        </p:txBody>
      </p:sp>
      <p:sp>
        <p:nvSpPr>
          <p:cNvPr id="3" name="Content Placeholder 2"/>
          <p:cNvSpPr>
            <a:spLocks noGrp="1"/>
          </p:cNvSpPr>
          <p:nvPr>
            <p:ph sz="half" idx="1"/>
          </p:nvPr>
        </p:nvSpPr>
        <p:spPr/>
        <p:txBody>
          <a:bodyPr>
            <a:normAutofit lnSpcReduction="10000"/>
          </a:bodyPr>
          <a:lstStyle/>
          <a:p>
            <a:endParaRPr lang="en-US"/>
          </a:p>
          <a:p>
            <a:endParaRPr lang="en-US"/>
          </a:p>
          <a:p>
            <a:endParaRPr lang="en-US"/>
          </a:p>
          <a:p>
            <a:endParaRPr lang="en-US"/>
          </a:p>
          <a:p>
            <a:endParaRPr lang="en-US"/>
          </a:p>
          <a:p>
            <a:endParaRPr lang="en-US"/>
          </a:p>
          <a:p>
            <a:endParaRPr lang="en-US"/>
          </a:p>
          <a:p/>
          <a:p>
            <a:endParaRPr lang="en-US"/>
          </a:p>
        </p:txBody>
      </p:sp>
      <p:sp>
        <p:nvSpPr>
          <p:cNvPr id="11" name="Content Placeholder 10"/>
          <p:cNvSpPr>
            <a:spLocks noGrp="1"/>
          </p:cNvSpPr>
          <p:nvPr>
            <p:ph sz="half" idx="2"/>
          </p:nvPr>
        </p:nvSpPr>
        <p:spPr/>
        <p:txBody>
          <a:bodyPr/>
          <a:p>
            <a:r>
              <a:rPr lang="en-US"/>
              <a:t>The Mahalanobis distance measures the number of standard deviations from P to the mean of D.</a:t>
            </a:r>
            <a:endParaRPr lang="en-US"/>
          </a:p>
          <a:p>
            <a:r>
              <a:rPr lang="en-US"/>
              <a:t>The Mahalanobis distance is thus </a:t>
            </a:r>
            <a:r>
              <a:rPr lang="en-US" b="1"/>
              <a:t>unitless </a:t>
            </a:r>
            <a:r>
              <a:rPr lang="en-US"/>
              <a:t>and </a:t>
            </a:r>
            <a:r>
              <a:rPr lang="en-US" b="1"/>
              <a:t>scale-invariant</a:t>
            </a:r>
            <a:r>
              <a:rPr lang="en-US"/>
              <a:t>, and takes into account the correlations of the data set. </a:t>
            </a:r>
            <a:endParaRPr lang="en-US"/>
          </a:p>
        </p:txBody>
      </p:sp>
      <p:sp>
        <p:nvSpPr>
          <p:cNvPr id="5" name="Footer Placeholder 4"/>
          <p:cNvSpPr>
            <a:spLocks noGrp="1"/>
          </p:cNvSpPr>
          <p:nvPr>
            <p:ph type="ftr" sz="quarter" idx="11"/>
          </p:nvPr>
        </p:nvSpPr>
        <p:spPr/>
        <p:txBody>
          <a:bodyPr/>
          <a:lstStyle/>
          <a:p>
            <a:r>
              <a:rPr lang="en-US"/>
              <a:t>UECS3213 / UECS3453 Data Mining</a:t>
            </a:r>
            <a:endParaRPr lang="en-US"/>
          </a:p>
        </p:txBody>
      </p:sp>
      <p:sp>
        <p:nvSpPr>
          <p:cNvPr id="6" name="Slide Number Placeholder 5"/>
          <p:cNvSpPr>
            <a:spLocks noGrp="1"/>
          </p:cNvSpPr>
          <p:nvPr>
            <p:ph type="sldNum" sz="quarter" idx="12"/>
          </p:nvPr>
        </p:nvSpPr>
        <p:spPr/>
        <p:txBody>
          <a:bodyPr/>
          <a:lstStyle/>
          <a:p>
            <a:r>
              <a:rPr lang="en-US"/>
              <a:t>*</a:t>
            </a:r>
            <a:endParaRPr lang="en-US"/>
          </a:p>
        </p:txBody>
      </p:sp>
      <p:pic>
        <p:nvPicPr>
          <p:cNvPr id="8" name="Picture 7"/>
          <p:cNvPicPr>
            <a:picLocks noChangeAspect="1"/>
          </p:cNvPicPr>
          <p:nvPr/>
        </p:nvPicPr>
        <p:blipFill>
          <a:blip r:embed="rId1"/>
          <a:stretch>
            <a:fillRect/>
          </a:stretch>
        </p:blipFill>
        <p:spPr>
          <a:xfrm>
            <a:off x="338455" y="1948180"/>
            <a:ext cx="5833745" cy="24320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Mahalanobis Distance </a:t>
            </a:r>
            <a:r>
              <a:rPr lang="en-MY" altLang="en-US">
                <a:sym typeface="+mn-ea"/>
              </a:rPr>
              <a:t>Example</a:t>
            </a:r>
            <a:endParaRPr lang="en-MY" altLang="en-US">
              <a:sym typeface="+mn-ea"/>
            </a:endParaRPr>
          </a:p>
        </p:txBody>
      </p:sp>
      <p:sp>
        <p:nvSpPr>
          <p:cNvPr id="7" name="Content Placeholder 6"/>
          <p:cNvSpPr>
            <a:spLocks noGrp="1"/>
          </p:cNvSpPr>
          <p:nvPr>
            <p:ph sz="half" idx="1"/>
          </p:nvPr>
        </p:nvSpPr>
        <p:spPr/>
        <p:txBody>
          <a:bodyPr/>
          <a:p>
            <a:r>
              <a:rPr lang="en-US"/>
              <a:t>For example, suppose we took a single observation from a bivariate population with Variable X and Variable Y, and that our two variables had the following characteristics:</a:t>
            </a:r>
            <a:endParaRPr lang="en-US"/>
          </a:p>
        </p:txBody>
      </p:sp>
      <p:sp>
        <p:nvSpPr>
          <p:cNvPr id="10" name="Content Placeholder 9"/>
          <p:cNvSpPr>
            <a:spLocks noGrp="1"/>
          </p:cNvSpPr>
          <p:nvPr>
            <p:ph sz="half" idx="2"/>
          </p:nvPr>
        </p:nvSpPr>
        <p:spPr/>
        <p:txBody>
          <a:bodyPr/>
          <a:p>
            <a:endParaRPr lang="en-US"/>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graphicFrame>
        <p:nvGraphicFramePr>
          <p:cNvPr id="8" name="Object 7"/>
          <p:cNvGraphicFramePr/>
          <p:nvPr/>
        </p:nvGraphicFramePr>
        <p:xfrm>
          <a:off x="6381115" y="1825625"/>
          <a:ext cx="4764405" cy="3963670"/>
        </p:xfrm>
        <a:graphic>
          <a:graphicData uri="http://schemas.openxmlformats.org/presentationml/2006/ole">
            <mc:AlternateContent xmlns:mc="http://schemas.openxmlformats.org/markup-compatibility/2006">
              <mc:Choice xmlns:v="urn:schemas-microsoft-com:vml" Requires="v">
                <p:oleObj spid="_x0000_s9" name="" r:id="rId1" imgW="3019425" imgH="2428875" progId="Paint.Picture">
                  <p:embed/>
                </p:oleObj>
              </mc:Choice>
              <mc:Fallback>
                <p:oleObj name="" r:id="rId1" imgW="3019425" imgH="2428875" progId="Paint.Picture">
                  <p:embed/>
                  <p:pic>
                    <p:nvPicPr>
                      <p:cNvPr id="0" name="Picture 8"/>
                      <p:cNvPicPr/>
                      <p:nvPr/>
                    </p:nvPicPr>
                    <p:blipFill>
                      <a:blip r:embed="rId2"/>
                      <a:stretch>
                        <a:fillRect/>
                      </a:stretch>
                    </p:blipFill>
                    <p:spPr>
                      <a:xfrm>
                        <a:off x="6381115" y="1825625"/>
                        <a:ext cx="4764405" cy="3963670"/>
                      </a:xfrm>
                      <a:prstGeom prst="rect">
                        <a:avLst/>
                      </a:prstGeom>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normAutofit/>
          </a:bodyPr>
          <a:p>
            <a:r>
              <a:rPr lang="en-US">
                <a:sym typeface="+mn-ea"/>
              </a:rPr>
              <a:t>Mahalanobis Distance </a:t>
            </a:r>
            <a:r>
              <a:rPr lang="en-MY" altLang="en-US">
                <a:sym typeface="+mn-ea"/>
              </a:rPr>
              <a:t>Example</a:t>
            </a:r>
            <a:endParaRPr lang="en-US"/>
          </a:p>
        </p:txBody>
      </p:sp>
      <p:sp>
        <p:nvSpPr>
          <p:cNvPr id="3" name="Content Placeholder 2"/>
          <p:cNvSpPr>
            <a:spLocks noGrp="1"/>
          </p:cNvSpPr>
          <p:nvPr>
            <p:ph sz="half" idx="1"/>
          </p:nvPr>
        </p:nvSpPr>
        <p:spPr/>
        <p:txBody>
          <a:bodyPr/>
          <a:p>
            <a:r>
              <a:rPr lang="en-US"/>
              <a:t>If, in our single observation, X = 410 and Y = 400, we would calculate the Mahalanobis distance for that single value as:</a:t>
            </a:r>
            <a:endParaRPr lang="en-US"/>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graphicFrame>
        <p:nvGraphicFramePr>
          <p:cNvPr id="7" name="Content Placeholder 6"/>
          <p:cNvGraphicFramePr>
            <a:graphicFrameLocks noChangeAspect="1"/>
          </p:cNvGraphicFramePr>
          <p:nvPr>
            <p:ph sz="half" idx="2"/>
          </p:nvPr>
        </p:nvGraphicFramePr>
        <p:xfrm>
          <a:off x="838200" y="3691890"/>
          <a:ext cx="5723890" cy="2485390"/>
        </p:xfrm>
        <a:graphic>
          <a:graphicData uri="http://schemas.openxmlformats.org/presentationml/2006/ole">
            <mc:AlternateContent xmlns:mc="http://schemas.openxmlformats.org/markup-compatibility/2006">
              <mc:Choice xmlns:v="urn:schemas-microsoft-com:vml" Requires="v">
                <p:oleObj spid="_x0000_s8" name="" r:id="rId1" imgW="5353050" imgH="2324100" progId="Paint.Picture">
                  <p:embed/>
                </p:oleObj>
              </mc:Choice>
              <mc:Fallback>
                <p:oleObj name="" r:id="rId1" imgW="5353050" imgH="2324100" progId="Paint.Picture">
                  <p:embed/>
                  <p:pic>
                    <p:nvPicPr>
                      <p:cNvPr id="0" name="Picture 7"/>
                      <p:cNvPicPr/>
                      <p:nvPr/>
                    </p:nvPicPr>
                    <p:blipFill>
                      <a:blip r:embed="rId2"/>
                      <a:stretch>
                        <a:fillRect/>
                      </a:stretch>
                    </p:blipFill>
                    <p:spPr>
                      <a:xfrm>
                        <a:off x="838200" y="3691890"/>
                        <a:ext cx="5723890" cy="2485390"/>
                      </a:xfrm>
                      <a:prstGeom prst="rect">
                        <a:avLst/>
                      </a:prstGeom>
                    </p:spPr>
                  </p:pic>
                </p:oleObj>
              </mc:Fallback>
            </mc:AlternateContent>
          </a:graphicData>
        </a:graphic>
      </p:graphicFrame>
      <p:sp>
        <p:nvSpPr>
          <p:cNvPr id="11" name="Text Box 10"/>
          <p:cNvSpPr txBox="1"/>
          <p:nvPr/>
        </p:nvSpPr>
        <p:spPr>
          <a:xfrm>
            <a:off x="6562090" y="1901825"/>
            <a:ext cx="5003800" cy="3769360"/>
          </a:xfrm>
          <a:prstGeom prst="rect">
            <a:avLst/>
          </a:prstGeom>
          <a:noFill/>
        </p:spPr>
        <p:txBody>
          <a:bodyPr wrap="square" rtlCol="0" anchor="t">
            <a:spAutoFit/>
          </a:bodyPr>
          <a:p>
            <a:pPr marL="228600" indent="-228600" algn="l">
              <a:spcBef>
                <a:spcPts val="600"/>
              </a:spcBef>
              <a:buFont typeface="Arial" panose="020B0604020202020204" pitchFamily="34" charset="0"/>
            </a:pPr>
            <a:r>
              <a:rPr lang="en-US" sz="2800"/>
              <a:t>Therefore, our single observation would have a distance of 1.825 standardized units from the mean (mean is at X = 500, Y = 500).</a:t>
            </a:r>
            <a:endParaRPr lang="en-US" sz="2800"/>
          </a:p>
          <a:p>
            <a:pPr marL="228600" indent="-228600" algn="l">
              <a:spcBef>
                <a:spcPts val="600"/>
              </a:spcBef>
              <a:buFont typeface="Arial" panose="020B0604020202020204" pitchFamily="34" charset="0"/>
            </a:pPr>
            <a:endParaRPr lang="en-US" sz="2800"/>
          </a:p>
          <a:p>
            <a:pPr marL="228600" indent="-228600" algn="l">
              <a:spcBef>
                <a:spcPts val="600"/>
              </a:spcBef>
              <a:buFont typeface="Arial" panose="020B0604020202020204" pitchFamily="34" charset="0"/>
            </a:pPr>
            <a:endParaRPr lang="en-US" sz="2800"/>
          </a:p>
          <a:p>
            <a:pPr marL="228600" indent="-228600" algn="l">
              <a:spcBef>
                <a:spcPts val="600"/>
              </a:spcBef>
              <a:buFont typeface="Arial" panose="020B0604020202020204" pitchFamily="34" charset="0"/>
            </a:pPr>
            <a:endParaRPr lang="en-US" sz="2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b="1"/>
              <a:t>Distances</a:t>
            </a:r>
            <a:r>
              <a:t>, such as the Euclidean distance, have some well known properties.</a:t>
            </a:r>
          </a:p>
          <a:p>
            <a:pPr marL="914400" lvl="1" indent="-457200">
              <a:buAutoNum type="arabicPeriod"/>
            </a:pPr>
            <a:r>
              <a:t>d(p, q) </a:t>
            </a:r>
            <a:r>
              <a:rPr>
                <a:latin typeface="Arial" panose="020B0604020202020204" pitchFamily="34" charset="0"/>
                <a:cs typeface="Arial" panose="020B0604020202020204" pitchFamily="34" charset="0"/>
              </a:rPr>
              <a:t>≥</a:t>
            </a:r>
            <a:r>
              <a:t> 0 for all p and q and d(p, q) = 0 only if p = q. (Positive definiteness)</a:t>
            </a:r>
          </a:p>
          <a:p>
            <a:pPr marL="914400" lvl="1" indent="-457200">
              <a:buAutoNum type="arabicPeriod"/>
            </a:pPr>
            <a:r>
              <a:t>d(p, q) = d(q, p) for all p and q. (Symmetry)</a:t>
            </a:r>
          </a:p>
          <a:p>
            <a:pPr marL="914400" lvl="1" indent="-457200">
              <a:buAutoNum type="arabicPeriod"/>
            </a:pPr>
            <a:r>
              <a:t>d(p, r) </a:t>
            </a:r>
            <a:r>
              <a:rPr>
                <a:latin typeface="Arial" panose="020B0604020202020204" pitchFamily="34" charset="0"/>
                <a:cs typeface="Arial" panose="020B0604020202020204" pitchFamily="34" charset="0"/>
              </a:rPr>
              <a:t>≤</a:t>
            </a:r>
            <a:r>
              <a:t> d(p, q) + d(q, r) for all points p, q, and r. (Triangle Inequality)</a:t>
            </a:r>
          </a:p>
          <a:p>
            <a:pPr marL="457200" lvl="1" indent="0">
              <a:buNone/>
            </a:pPr>
            <a:r>
              <a:t>where d(p, q) is the distance (dissimilarity) between points (data objects), p and q.</a:t>
            </a:r>
          </a:p>
          <a:p>
            <a:r>
              <a:t>A distance that satisfies these properties is a </a:t>
            </a:r>
            <a:r>
              <a:rPr lang="en-MY" b="1"/>
              <a:t>distance </a:t>
            </a:r>
            <a:r>
              <a:rPr b="1"/>
              <a:t>metric</a:t>
            </a:r>
            <a:r>
              <a:rPr lang="en-MY" b="1"/>
              <a:t>.</a:t>
            </a:r>
            <a:endParaRPr lang="en-MY" b="1"/>
          </a:p>
          <a:p>
            <a:endParaRPr lang="en-MY" b="1"/>
          </a:p>
          <a:p>
            <a:endParaRPr lang="en-US"/>
          </a:p>
        </p:txBody>
      </p:sp>
      <p:sp>
        <p:nvSpPr>
          <p:cNvPr id="3" name="object 3"/>
          <p:cNvSpPr txBox="1">
            <a:spLocks noGrp="1"/>
          </p:cNvSpPr>
          <p:nvPr>
            <p:ph type="title"/>
          </p:nvPr>
        </p:nvSpPr>
        <p:spPr>
          <a:prstGeom prst="rect">
            <a:avLst/>
          </a:prstGeom>
        </p:spPr>
        <p:txBody>
          <a:bodyPr>
            <a:normAutofit/>
          </a:bodyPr>
          <a:lstStyle/>
          <a:p>
            <a:r>
              <a:rPr lang="en-MY"/>
              <a:t>Common Properties of a Distance</a:t>
            </a:r>
            <a:endParaRPr lang="en-MY"/>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a:lstStyle/>
          <a:p>
            <a:r>
              <a:rPr lang="en-MY"/>
              <a:t>Types of Attributes</a:t>
            </a:r>
            <a:endParaRPr lang="en-MY"/>
          </a:p>
        </p:txBody>
      </p:sp>
      <p:sp>
        <p:nvSpPr>
          <p:cNvPr id="5" name="Content Placeholder 4"/>
          <p:cNvSpPr>
            <a:spLocks noGrp="1"/>
          </p:cNvSpPr>
          <p:nvPr>
            <p:ph idx="1"/>
          </p:nvPr>
        </p:nvSpPr>
        <p:spPr/>
        <p:txBody>
          <a:bodyPr>
            <a:normAutofit/>
          </a:bodyPr>
          <a:lstStyle/>
          <a:p>
            <a:r>
              <a:rPr b="1" dirty="0"/>
              <a:t>Nominal</a:t>
            </a:r>
            <a:endParaRPr b="1" dirty="0"/>
          </a:p>
          <a:p>
            <a:pPr lvl="1"/>
            <a:r>
              <a:rPr dirty="0"/>
              <a:t>Examples: ID numbers, eye color, zip </a:t>
            </a:r>
            <a:r>
              <a:rPr dirty="0" smtClean="0"/>
              <a:t>codes</a:t>
            </a:r>
            <a:r>
              <a:rPr lang="en-MY" dirty="0" smtClean="0"/>
              <a:t> (discrete)</a:t>
            </a:r>
            <a:endParaRPr dirty="0"/>
          </a:p>
          <a:p>
            <a:r>
              <a:rPr b="1" dirty="0"/>
              <a:t>Ordinal</a:t>
            </a:r>
            <a:r>
              <a:rPr dirty="0"/>
              <a:t> </a:t>
            </a:r>
            <a:r>
              <a:rPr lang="en-MY" dirty="0"/>
              <a:t>(with order)</a:t>
            </a:r>
            <a:endParaRPr b="1" dirty="0"/>
          </a:p>
          <a:p>
            <a:pPr lvl="1"/>
            <a:r>
              <a:rPr dirty="0"/>
              <a:t>Examples: rankings (e.g., taste of potato chips on a  scale from 1-10), grades, height in {tall, medium, </a:t>
            </a:r>
            <a:r>
              <a:rPr dirty="0" smtClean="0"/>
              <a:t>short}</a:t>
            </a:r>
            <a:r>
              <a:rPr lang="en-MY" dirty="0" smtClean="0"/>
              <a:t> </a:t>
            </a:r>
            <a:endParaRPr dirty="0"/>
          </a:p>
          <a:p>
            <a:r>
              <a:rPr b="1" dirty="0"/>
              <a:t>Interval</a:t>
            </a:r>
            <a:r>
              <a:rPr dirty="0"/>
              <a:t> </a:t>
            </a:r>
            <a:r>
              <a:rPr lang="en-MY" dirty="0"/>
              <a:t>(with range)</a:t>
            </a:r>
            <a:endParaRPr b="1" dirty="0"/>
          </a:p>
          <a:p>
            <a:pPr lvl="1"/>
            <a:r>
              <a:rPr dirty="0"/>
              <a:t>Examples: calendar dates, temperatures in Celsius </a:t>
            </a:r>
            <a:r>
              <a:rPr dirty="0" smtClean="0"/>
              <a:t>or </a:t>
            </a:r>
            <a:r>
              <a:rPr dirty="0"/>
              <a:t>Fahrenheit</a:t>
            </a:r>
            <a:r>
              <a:rPr dirty="0" smtClean="0"/>
              <a:t>.</a:t>
            </a:r>
            <a:r>
              <a:rPr lang="en-MY" dirty="0" smtClean="0"/>
              <a:t> </a:t>
            </a:r>
            <a:endParaRPr dirty="0"/>
          </a:p>
          <a:p>
            <a:r>
              <a:rPr b="1" dirty="0"/>
              <a:t>Ratio </a:t>
            </a:r>
            <a:r>
              <a:rPr lang="en-MY" dirty="0"/>
              <a:t>(real number, with decimal places/fractional value)</a:t>
            </a:r>
            <a:endParaRPr b="1" dirty="0"/>
          </a:p>
          <a:p>
            <a:pPr lvl="1"/>
            <a:r>
              <a:rPr dirty="0"/>
              <a:t>Examples: temperature in Kelvin, length, time</a:t>
            </a:r>
            <a:endParaRPr dirty="0"/>
          </a:p>
          <a:p>
            <a:endParaRPr lang="en-US" dirty="0"/>
          </a:p>
        </p:txBody>
      </p:sp>
      <p:sp>
        <p:nvSpPr>
          <p:cNvPr id="4" name="object 4"/>
          <p:cNvSpPr txBox="1"/>
          <p:nvPr/>
        </p:nvSpPr>
        <p:spPr>
          <a:xfrm>
            <a:off x="2581452" y="1831656"/>
            <a:ext cx="7431405" cy="358140"/>
          </a:xfrm>
          <a:prstGeom prst="rect">
            <a:avLst/>
          </a:prstGeom>
        </p:spPr>
        <p:txBody>
          <a:bodyPr vert="horz" wrap="square" lIns="0" tIns="35560" rIns="0" bIns="0" rtlCol="0">
            <a:spAutoFit/>
          </a:bodyPr>
          <a:lstStyle/>
          <a:p>
            <a:pPr marL="240665" indent="-227965">
              <a:lnSpc>
                <a:spcPct val="100000"/>
              </a:lnSpc>
              <a:spcBef>
                <a:spcPts val="280"/>
              </a:spcBef>
              <a:buClr>
                <a:srgbClr val="2CA1BE"/>
              </a:buClr>
              <a:buFont typeface="Verdana" panose="020B0604030504040204"/>
              <a:buChar char="◦"/>
              <a:tabLst>
                <a:tab pos="241300" algn="l"/>
              </a:tabLst>
            </a:pPr>
            <a:endParaRPr sz="2100">
              <a:latin typeface="Lucida Sans Unicode" panose="020B0602030504020204"/>
              <a:cs typeface="Lucida Sans Unicode" panose="020B0602030504020204"/>
            </a:endParaRPr>
          </a:p>
        </p:txBody>
      </p:sp>
      <p:sp>
        <p:nvSpPr>
          <p:cNvPr id="6" name="Slide Number Placeholder 5"/>
          <p:cNvSpPr>
            <a:spLocks noGrp="1"/>
          </p:cNvSpPr>
          <p:nvPr>
            <p:ph type="sldNum" sz="quarter" idx="12"/>
          </p:nvPr>
        </p:nvSpPr>
        <p:spPr/>
        <p:txBody>
          <a:bodyPr/>
          <a:lstStyle/>
          <a:p>
            <a:r>
              <a:rPr lang="en-US"/>
              <a:t>*</a:t>
            </a:r>
            <a:endParaRPr lang="en-US" dirty="0"/>
          </a:p>
        </p:txBody>
      </p:sp>
      <p:sp>
        <p:nvSpPr>
          <p:cNvPr id="7" name="Footer Placeholder 6"/>
          <p:cNvSpPr>
            <a:spLocks noGrp="1"/>
          </p:cNvSpPr>
          <p:nvPr>
            <p:ph type="ftr" sz="quarter" idx="11"/>
          </p:nvPr>
        </p:nvSpPr>
        <p:spPr/>
        <p:txBody>
          <a:bodyPr/>
          <a:lstStyle/>
          <a:p>
            <a:r>
              <a:rPr lang="en-US"/>
              <a:t>UECS3213 / UECS3453 Data Mining</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t>Common Properties of a Similarity</a:t>
            </a:r>
            <a:endParaRPr lang="en-MY"/>
          </a:p>
        </p:txBody>
      </p:sp>
      <p:sp>
        <p:nvSpPr>
          <p:cNvPr id="3" name="Content Placeholder 2"/>
          <p:cNvSpPr>
            <a:spLocks noGrp="1"/>
          </p:cNvSpPr>
          <p:nvPr>
            <p:ph idx="1"/>
          </p:nvPr>
        </p:nvSpPr>
        <p:spPr/>
        <p:txBody>
          <a:bodyPr/>
          <a:lstStyle/>
          <a:p>
            <a:r>
              <a:rPr lang="en-US" b="1"/>
              <a:t>Similarities</a:t>
            </a:r>
            <a:r>
              <a:rPr lang="en-US"/>
              <a:t>, also have some well known properties.</a:t>
            </a:r>
            <a:endParaRPr lang="en-US"/>
          </a:p>
          <a:p>
            <a:pPr marL="971550" lvl="1" indent="-514350">
              <a:buAutoNum type="arabicPeriod"/>
            </a:pPr>
            <a:r>
              <a:t>s(p, q) = 1 (or maximum similarity) only if p = q.</a:t>
            </a:r>
          </a:p>
          <a:p>
            <a:pPr marL="971550" lvl="1" indent="-514350">
              <a:buAutoNum type="arabicPeriod"/>
            </a:pPr>
            <a:r>
              <a:t>s(p, q) = s(q, p</a:t>
            </a:r>
            <a:r>
              <a:rPr lang="en-MY"/>
              <a:t>) </a:t>
            </a:r>
            <a:r>
              <a:t>for all p and q. (Symmetry)</a:t>
            </a:r>
          </a:p>
          <a:p>
            <a:pPr marL="457200" lvl="1" indent="0">
              <a:buNone/>
            </a:pPr>
            <a:r>
              <a:t>where s(p, q) is the similarity between points  (data objects), p and q.</a:t>
            </a:r>
          </a:p>
          <a:p>
            <a:endParaRPr lang="en-US"/>
          </a:p>
        </p:txBody>
      </p:sp>
      <p:sp>
        <p:nvSpPr>
          <p:cNvPr id="4" name="Footer Placeholder 3"/>
          <p:cNvSpPr>
            <a:spLocks noGrp="1"/>
          </p:cNvSpPr>
          <p:nvPr>
            <p:ph type="ftr" sz="quarter" idx="11"/>
          </p:nvPr>
        </p:nvSpPr>
        <p:spPr/>
        <p:txBody>
          <a:bodyPr/>
          <a:lstStyle/>
          <a:p>
            <a:r>
              <a:rPr lang="en-US"/>
              <a:t>UECS3213 / UECS3453 Data Mining</a:t>
            </a:r>
            <a:endParaRPr lang="en-US"/>
          </a:p>
        </p:txBody>
      </p:sp>
      <p:sp>
        <p:nvSpPr>
          <p:cNvPr id="5" name="Slide Number Placeholder 4"/>
          <p:cNvSpPr>
            <a:spLocks noGrp="1"/>
          </p:cNvSpPr>
          <p:nvPr>
            <p:ph type="sldNum" sz="quarter" idx="12"/>
          </p:nvPr>
        </p:nvSpPr>
        <p:spPr/>
        <p:txBody>
          <a:bodyPr/>
          <a:lstStyle/>
          <a:p>
            <a:r>
              <a:rPr lang="en-US"/>
              <a: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Similarity between Binary Vectors</a:t>
            </a:r>
            <a:endParaRPr lang="en-MY" altLang="en-US"/>
          </a:p>
        </p:txBody>
      </p:sp>
      <p:sp>
        <p:nvSpPr>
          <p:cNvPr id="3" name="Content Placeholder 2"/>
          <p:cNvSpPr>
            <a:spLocks noGrp="1"/>
          </p:cNvSpPr>
          <p:nvPr>
            <p:ph idx="1"/>
          </p:nvPr>
        </p:nvSpPr>
        <p:spPr/>
        <p:txBody>
          <a:bodyPr>
            <a:normAutofit/>
          </a:bodyPr>
          <a:lstStyle/>
          <a:p>
            <a:r>
              <a:t>Common situation is that objects, p and q, have only binary attributes</a:t>
            </a:r>
          </a:p>
          <a:p>
            <a:r>
              <a:t>Compute similarities using the following quantities</a:t>
            </a:r>
          </a:p>
          <a:p>
            <a:pPr lvl="1"/>
            <a:r>
              <a:t>M</a:t>
            </a:r>
            <a:r>
              <a:rPr baseline="-25000"/>
              <a:t>01</a:t>
            </a:r>
            <a:r>
              <a:t> = the number of attributes where p was 0 and q was 1  </a:t>
            </a:r>
          </a:p>
          <a:p>
            <a:pPr lvl="1"/>
            <a:r>
              <a:t>M</a:t>
            </a:r>
            <a:r>
              <a:rPr baseline="-25000"/>
              <a:t>10</a:t>
            </a:r>
            <a:r>
              <a:t> = the number of attributes where p was 1 and q was 0  </a:t>
            </a:r>
          </a:p>
          <a:p>
            <a:pPr lvl="1"/>
            <a:r>
              <a:t>M</a:t>
            </a:r>
            <a:r>
              <a:rPr baseline="-25000"/>
              <a:t>00 </a:t>
            </a:r>
            <a:r>
              <a:t>= the number of attributes where p was 0 and q was 0 </a:t>
            </a:r>
          </a:p>
          <a:p>
            <a:pPr lvl="1"/>
            <a:r>
              <a:t>M</a:t>
            </a:r>
            <a:r>
              <a:rPr baseline="-25000"/>
              <a:t>11</a:t>
            </a:r>
            <a:r>
              <a:t> = the number of attributes where p was 1 and q was 1</a:t>
            </a:r>
          </a:p>
          <a:p/>
          <a:p/>
          <a:p>
            <a:endParaRPr lang="en-US"/>
          </a:p>
        </p:txBody>
      </p:sp>
      <p:sp>
        <p:nvSpPr>
          <p:cNvPr id="4" name="Footer Placeholder 3"/>
          <p:cNvSpPr>
            <a:spLocks noGrp="1"/>
          </p:cNvSpPr>
          <p:nvPr>
            <p:ph type="ftr" sz="quarter" idx="11"/>
          </p:nvPr>
        </p:nvSpPr>
        <p:spPr/>
        <p:txBody>
          <a:bodyPr/>
          <a:lstStyle/>
          <a:p>
            <a:r>
              <a:rPr lang="en-US"/>
              <a:t>UECS3213 / UECS3453 Data Mining</a:t>
            </a:r>
            <a:endParaRPr lang="en-US"/>
          </a:p>
        </p:txBody>
      </p:sp>
      <p:sp>
        <p:nvSpPr>
          <p:cNvPr id="5" name="Slide Number Placeholder 4"/>
          <p:cNvSpPr>
            <a:spLocks noGrp="1"/>
          </p:cNvSpPr>
          <p:nvPr>
            <p:ph type="sldNum" sz="quarter" idx="12"/>
          </p:nvPr>
        </p:nvSpPr>
        <p:spPr/>
        <p:txBody>
          <a:bodyPr/>
          <a:lstStyle/>
          <a:p>
            <a:r>
              <a:rPr lang="en-US"/>
              <a:t>*</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p:nvPr/>
        </p:nvGraphicFramePr>
        <p:xfrm>
          <a:off x="9232265" y="3692525"/>
          <a:ext cx="2649855" cy="2145030"/>
        </p:xfrm>
        <a:graphic>
          <a:graphicData uri="http://schemas.openxmlformats.org/presentationml/2006/ole">
            <mc:AlternateContent xmlns:mc="http://schemas.openxmlformats.org/markup-compatibility/2006">
              <mc:Choice xmlns:v="urn:schemas-microsoft-com:vml" Requires="v">
                <p:oleObj spid="_x0000_s11" name="" r:id="rId1" imgW="2647950" imgH="2143125" progId="Paint.Picture">
                  <p:embed/>
                </p:oleObj>
              </mc:Choice>
              <mc:Fallback>
                <p:oleObj name="" r:id="rId1" imgW="2647950" imgH="2143125" progId="Paint.Picture">
                  <p:embed/>
                  <p:pic>
                    <p:nvPicPr>
                      <p:cNvPr id="0" name="Picture 10"/>
                      <p:cNvPicPr/>
                      <p:nvPr/>
                    </p:nvPicPr>
                    <p:blipFill>
                      <a:blip r:embed="rId2"/>
                      <a:stretch>
                        <a:fillRect/>
                      </a:stretch>
                    </p:blipFill>
                    <p:spPr>
                      <a:xfrm>
                        <a:off x="9232265" y="3692525"/>
                        <a:ext cx="2649855" cy="2145030"/>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MY" altLang="en-US"/>
              <a:t>Similarity between Binary Vectors</a:t>
            </a:r>
            <a:endParaRPr lang="en-MY" altLang="en-US"/>
          </a:p>
        </p:txBody>
      </p:sp>
      <p:sp>
        <p:nvSpPr>
          <p:cNvPr id="3" name="Content Placeholder 2"/>
          <p:cNvSpPr>
            <a:spLocks noGrp="1"/>
          </p:cNvSpPr>
          <p:nvPr>
            <p:ph idx="1"/>
          </p:nvPr>
        </p:nvSpPr>
        <p:spPr/>
        <p:txBody>
          <a:bodyPr>
            <a:normAutofit/>
          </a:bodyPr>
          <a:lstStyle/>
          <a:p>
            <a:r>
              <a:rPr b="1"/>
              <a:t>Simple Matching </a:t>
            </a:r>
            <a:r>
              <a:rPr b="1">
                <a:sym typeface="+mn-ea"/>
              </a:rPr>
              <a:t>Coefficient </a:t>
            </a:r>
            <a:r>
              <a:rPr lang="en-MY" b="1"/>
              <a:t>(SMC)</a:t>
            </a:r>
            <a:r>
              <a:rPr b="1"/>
              <a:t> </a:t>
            </a:r>
            <a:endParaRPr b="1"/>
          </a:p>
          <a:p>
            <a:pPr lvl="1"/>
            <a:r>
              <a:t>SMC = number of matches / number of attributes</a:t>
            </a:r>
          </a:p>
          <a:p>
            <a:pPr lvl="1"/>
            <a:r>
              <a:t>= (M</a:t>
            </a:r>
            <a:r>
              <a:rPr baseline="-25000"/>
              <a:t>11</a:t>
            </a:r>
            <a:r>
              <a:t> + M</a:t>
            </a:r>
            <a:r>
              <a:rPr baseline="-25000"/>
              <a:t>00</a:t>
            </a:r>
            <a:r>
              <a:t>) / (M</a:t>
            </a:r>
            <a:r>
              <a:rPr baseline="-25000"/>
              <a:t>01</a:t>
            </a:r>
            <a:r>
              <a:t> + M</a:t>
            </a:r>
            <a:r>
              <a:rPr baseline="-25000"/>
              <a:t>10</a:t>
            </a:r>
            <a:r>
              <a:t> + M</a:t>
            </a:r>
            <a:r>
              <a:rPr baseline="-25000"/>
              <a:t>11</a:t>
            </a:r>
            <a:r>
              <a:t> + M</a:t>
            </a:r>
            <a:r>
              <a:rPr baseline="-25000"/>
              <a:t>00</a:t>
            </a:r>
            <a:r>
              <a:t>)</a:t>
            </a:r>
          </a:p>
          <a:p>
            <a:endParaRPr>
              <a:sym typeface="+mn-ea"/>
            </a:endParaRPr>
          </a:p>
          <a:p>
            <a:r>
              <a:rPr b="1">
                <a:sym typeface="+mn-ea"/>
              </a:rPr>
              <a:t>Jaccard </a:t>
            </a:r>
            <a:r>
              <a:rPr lang="en-MY" b="1">
                <a:sym typeface="+mn-ea"/>
              </a:rPr>
              <a:t>(J)</a:t>
            </a:r>
            <a:r>
              <a:rPr b="1">
                <a:sym typeface="+mn-ea"/>
              </a:rPr>
              <a:t> Coefficient </a:t>
            </a:r>
            <a:endParaRPr b="1">
              <a:sym typeface="+mn-ea"/>
            </a:endParaRPr>
          </a:p>
          <a:p>
            <a:pPr lvl="1"/>
            <a:r>
              <a:t>J = number of </a:t>
            </a:r>
            <a:r>
              <a:rPr lang="en-MY"/>
              <a:t>'</a:t>
            </a:r>
            <a:r>
              <a:t>11</a:t>
            </a:r>
            <a:r>
              <a:rPr lang="en-MY"/>
              <a:t>'</a:t>
            </a:r>
            <a:r>
              <a:t> matches / number of not-both-zero attributes values</a:t>
            </a:r>
          </a:p>
          <a:p>
            <a:pPr lvl="1"/>
            <a:r>
              <a:t>= (M</a:t>
            </a:r>
            <a:r>
              <a:rPr baseline="-25000"/>
              <a:t>11</a:t>
            </a:r>
            <a:r>
              <a:t>) / (M</a:t>
            </a:r>
            <a:r>
              <a:rPr baseline="-25000"/>
              <a:t>01</a:t>
            </a:r>
            <a:r>
              <a:t> + M</a:t>
            </a:r>
            <a:r>
              <a:rPr baseline="-25000"/>
              <a:t>10</a:t>
            </a:r>
            <a:r>
              <a:t> + M</a:t>
            </a:r>
            <a:r>
              <a:rPr baseline="-25000"/>
              <a:t>11</a:t>
            </a:r>
            <a:r>
              <a:t>)</a:t>
            </a:r>
          </a:p>
          <a:p/>
          <a:p/>
          <a:p>
            <a:endParaRPr lang="en-US"/>
          </a:p>
        </p:txBody>
      </p:sp>
      <p:sp>
        <p:nvSpPr>
          <p:cNvPr id="4" name="Footer Placeholder 3"/>
          <p:cNvSpPr>
            <a:spLocks noGrp="1"/>
          </p:cNvSpPr>
          <p:nvPr>
            <p:ph type="ftr" sz="quarter" idx="11"/>
          </p:nvPr>
        </p:nvSpPr>
        <p:spPr/>
        <p:txBody>
          <a:bodyPr/>
          <a:lstStyle/>
          <a:p>
            <a:r>
              <a:rPr lang="en-US"/>
              <a:t>UECS3213 / UECS3453 Data Mining</a:t>
            </a:r>
            <a:endParaRPr lang="en-US"/>
          </a:p>
        </p:txBody>
      </p:sp>
      <p:sp>
        <p:nvSpPr>
          <p:cNvPr id="5" name="Slide Number Placeholder 4"/>
          <p:cNvSpPr>
            <a:spLocks noGrp="1"/>
          </p:cNvSpPr>
          <p:nvPr>
            <p:ph type="sldNum" sz="quarter" idx="12"/>
          </p:nvPr>
        </p:nvSpPr>
        <p:spPr/>
        <p:txBody>
          <a:bodyPr/>
          <a:lstStyle/>
          <a:p>
            <a:r>
              <a:rPr lang="en-US"/>
              <a:t>*</a:t>
            </a:r>
            <a:endParaRPr lang="en-US" dirty="0"/>
          </a:p>
        </p:txBody>
      </p:sp>
      <p:graphicFrame>
        <p:nvGraphicFramePr>
          <p:cNvPr id="7" name="Object 6"/>
          <p:cNvGraphicFramePr/>
          <p:nvPr/>
        </p:nvGraphicFramePr>
        <p:xfrm>
          <a:off x="9232265" y="1260475"/>
          <a:ext cx="2602865" cy="2089150"/>
        </p:xfrm>
        <a:graphic>
          <a:graphicData uri="http://schemas.openxmlformats.org/presentationml/2006/ole">
            <mc:AlternateContent xmlns:mc="http://schemas.openxmlformats.org/markup-compatibility/2006">
              <mc:Choice xmlns:v="urn:schemas-microsoft-com:vml" Requires="v">
                <p:oleObj spid="_x0000_s8" name="" r:id="rId3" imgW="2600325" imgH="1990725" progId="Paint.Picture">
                  <p:embed/>
                </p:oleObj>
              </mc:Choice>
              <mc:Fallback>
                <p:oleObj name="" r:id="rId3" imgW="2600325" imgH="1990725" progId="Paint.Picture">
                  <p:embed/>
                  <p:pic>
                    <p:nvPicPr>
                      <p:cNvPr id="0" name="Picture 7"/>
                      <p:cNvPicPr/>
                      <p:nvPr/>
                    </p:nvPicPr>
                    <p:blipFill>
                      <a:blip r:embed="rId4"/>
                      <a:stretch>
                        <a:fillRect/>
                      </a:stretch>
                    </p:blipFill>
                    <p:spPr>
                      <a:xfrm>
                        <a:off x="9232265" y="1260475"/>
                        <a:ext cx="2602865" cy="2089150"/>
                      </a:xfrm>
                      <a:prstGeom prst="rect">
                        <a:avLst/>
                      </a:prstGeom>
                    </p:spPr>
                  </p:pic>
                </p:oleObj>
              </mc:Fallback>
            </mc:AlternateContent>
          </a:graphicData>
        </a:graphic>
      </p:graphicFrame>
      <p:graphicFrame>
        <p:nvGraphicFramePr>
          <p:cNvPr id="12" name="Object 11"/>
          <p:cNvGraphicFramePr/>
          <p:nvPr/>
        </p:nvGraphicFramePr>
        <p:xfrm>
          <a:off x="5216525" y="5175885"/>
          <a:ext cx="3630295" cy="661670"/>
        </p:xfrm>
        <a:graphic>
          <a:graphicData uri="http://schemas.openxmlformats.org/presentationml/2006/ole">
            <mc:AlternateContent xmlns:mc="http://schemas.openxmlformats.org/markup-compatibility/2006">
              <mc:Choice xmlns:v="urn:schemas-microsoft-com:vml" Requires="v">
                <p:oleObj spid="_x0000_s13" name="" r:id="rId5" imgW="3352800" imgH="619125" progId="Paint.Picture">
                  <p:embed/>
                </p:oleObj>
              </mc:Choice>
              <mc:Fallback>
                <p:oleObj name="" r:id="rId5" imgW="3352800" imgH="619125" progId="Paint.Picture">
                  <p:embed/>
                  <p:pic>
                    <p:nvPicPr>
                      <p:cNvPr id="0" name="Picture 12"/>
                      <p:cNvPicPr/>
                      <p:nvPr/>
                    </p:nvPicPr>
                    <p:blipFill>
                      <a:blip r:embed="rId6"/>
                      <a:stretch>
                        <a:fillRect/>
                      </a:stretch>
                    </p:blipFill>
                    <p:spPr>
                      <a:xfrm>
                        <a:off x="5216525" y="5175885"/>
                        <a:ext cx="3630295" cy="661670"/>
                      </a:xfrm>
                      <a:prstGeom prst="rect">
                        <a:avLst/>
                      </a:prstGeom>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SMC vs Jaccard: Example 1</a:t>
            </a:r>
            <a:endParaRPr lang="en-MY" alt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graphicFrame>
        <p:nvGraphicFramePr>
          <p:cNvPr id="6" name="Content Placeholder 5"/>
          <p:cNvGraphicFramePr>
            <a:graphicFrameLocks noGrp="1" noChangeAspect="1"/>
          </p:cNvGraphicFramePr>
          <p:nvPr>
            <p:ph idx="1"/>
          </p:nvPr>
        </p:nvGraphicFramePr>
        <p:xfrm>
          <a:off x="1045210" y="1600200"/>
          <a:ext cx="7108190" cy="4395470"/>
        </p:xfrm>
        <a:graphic>
          <a:graphicData uri="http://schemas.openxmlformats.org/presentationml/2006/ole">
            <mc:AlternateContent xmlns:mc="http://schemas.openxmlformats.org/markup-compatibility/2006">
              <mc:Choice xmlns:v="urn:schemas-microsoft-com:vml" Requires="v">
                <p:oleObj spid="_x0000_s8283" name="" r:id="rId1" imgW="5915025" imgH="3657600" progId="Paint.Picture">
                  <p:embed/>
                </p:oleObj>
              </mc:Choice>
              <mc:Fallback>
                <p:oleObj name="" r:id="rId1" imgW="5915025" imgH="3657600" progId="Paint.Picture">
                  <p:embed/>
                  <p:pic>
                    <p:nvPicPr>
                      <p:cNvPr id="0" name="Picture 6"/>
                      <p:cNvPicPr/>
                      <p:nvPr/>
                    </p:nvPicPr>
                    <p:blipFill>
                      <a:blip r:embed="rId2"/>
                      <a:stretch>
                        <a:fillRect/>
                      </a:stretch>
                    </p:blipFill>
                    <p:spPr>
                      <a:xfrm>
                        <a:off x="1045210" y="1600200"/>
                        <a:ext cx="7108190" cy="4395470"/>
                      </a:xfrm>
                      <a:prstGeom prst="rect">
                        <a:avLst/>
                      </a:prstGeom>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SMC vs Jaccard: Example </a:t>
            </a:r>
            <a:r>
              <a:rPr lang="en-MY" altLang="en-US"/>
              <a:t>2</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graphicFrame>
        <p:nvGraphicFramePr>
          <p:cNvPr id="6" name="Content Placeholder 5"/>
          <p:cNvGraphicFramePr>
            <a:graphicFrameLocks noChangeAspect="1"/>
          </p:cNvGraphicFramePr>
          <p:nvPr>
            <p:ph idx="1"/>
          </p:nvPr>
        </p:nvGraphicFramePr>
        <p:xfrm>
          <a:off x="950595" y="1691005"/>
          <a:ext cx="8482965" cy="4285615"/>
        </p:xfrm>
        <a:graphic>
          <a:graphicData uri="http://schemas.openxmlformats.org/presentationml/2006/ole">
            <mc:AlternateContent xmlns:mc="http://schemas.openxmlformats.org/markup-compatibility/2006">
              <mc:Choice xmlns:v="urn:schemas-microsoft-com:vml" Requires="v">
                <p:oleObj spid="_x0000_s7" name="" r:id="rId1" imgW="6448425" imgH="3257550" progId="Paint.Picture">
                  <p:embed/>
                </p:oleObj>
              </mc:Choice>
              <mc:Fallback>
                <p:oleObj name="" r:id="rId1" imgW="6448425" imgH="3257550" progId="Paint.Picture">
                  <p:embed/>
                  <p:pic>
                    <p:nvPicPr>
                      <p:cNvPr id="0" name="Picture 6"/>
                      <p:cNvPicPr/>
                      <p:nvPr/>
                    </p:nvPicPr>
                    <p:blipFill>
                      <a:blip r:embed="rId2"/>
                      <a:stretch>
                        <a:fillRect/>
                      </a:stretch>
                    </p:blipFill>
                    <p:spPr>
                      <a:xfrm>
                        <a:off x="950595" y="1691005"/>
                        <a:ext cx="8482965" cy="4285615"/>
                      </a:xfrm>
                      <a:prstGeom prst="rect">
                        <a:avLst/>
                      </a:prstGeom>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Cosine Similarity</a:t>
            </a:r>
            <a:endParaRPr lang="en-US"/>
          </a:p>
        </p:txBody>
      </p:sp>
      <p:sp>
        <p:nvSpPr>
          <p:cNvPr id="3" name="Content Placeholder 2"/>
          <p:cNvSpPr>
            <a:spLocks noGrp="1"/>
          </p:cNvSpPr>
          <p:nvPr>
            <p:ph sz="half" idx="1"/>
          </p:nvPr>
        </p:nvSpPr>
        <p:spPr/>
        <p:txBody>
          <a:bodyPr>
            <a:normAutofit/>
          </a:bodyPr>
          <a:p>
            <a:r>
              <a:rPr lang="en-US" b="1"/>
              <a:t>Cosine similarity</a:t>
            </a:r>
            <a:r>
              <a:rPr lang="en-US"/>
              <a:t> is a measure of similarity between two non-zero vectors of an inner product space that measures the </a:t>
            </a:r>
            <a:r>
              <a:rPr lang="en-US" i="1"/>
              <a:t>cosine of the angle</a:t>
            </a:r>
            <a:r>
              <a:rPr lang="en-US"/>
              <a:t> between them.</a:t>
            </a:r>
            <a:endParaRPr lang="en-US"/>
          </a:p>
          <a:p>
            <a:r>
              <a:rPr lang="en-US"/>
              <a:t>The cosine of 0° is 1 </a:t>
            </a:r>
            <a:r>
              <a:rPr lang="en-MY" altLang="en-US"/>
              <a:t>(similar)</a:t>
            </a:r>
            <a:r>
              <a:rPr lang="en-US"/>
              <a:t>, and it is less than 1 for any angle in the interval </a:t>
            </a:r>
            <a:r>
              <a:rPr lang="en-MY" altLang="en-US"/>
              <a:t>[</a:t>
            </a:r>
            <a:r>
              <a:rPr lang="en-US"/>
              <a:t>0, π] radians. </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pic>
        <p:nvPicPr>
          <p:cNvPr id="6" name="Content Placeholder 5" descr="2b4a7a82-ad4c-4b2a-b808-e423a334de6f"/>
          <p:cNvPicPr>
            <a:picLocks noChangeAspect="1"/>
          </p:cNvPicPr>
          <p:nvPr>
            <p:ph sz="half" idx="2"/>
          </p:nvPr>
        </p:nvPicPr>
        <p:blipFill>
          <a:blip r:embed="rId1"/>
          <a:stretch>
            <a:fillRect/>
          </a:stretch>
        </p:blipFill>
        <p:spPr>
          <a:xfrm>
            <a:off x="6497320" y="1825625"/>
            <a:ext cx="5339080" cy="411353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r>
              <a:rPr lang="en-MY" altLang="en-US">
                <a:sym typeface="+mn-ea"/>
              </a:rPr>
              <a:t>Cosine Similarity</a:t>
            </a:r>
            <a:endParaRPr lang="en-US"/>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graphicFrame>
        <p:nvGraphicFramePr>
          <p:cNvPr id="7" name="Content Placeholder 6"/>
          <p:cNvGraphicFramePr/>
          <p:nvPr>
            <p:ph idx="1"/>
          </p:nvPr>
        </p:nvGraphicFramePr>
        <p:xfrm>
          <a:off x="838200" y="1691005"/>
          <a:ext cx="10341610" cy="3994785"/>
        </p:xfrm>
        <a:graphic>
          <a:graphicData uri="http://schemas.openxmlformats.org/presentationml/2006/ole">
            <mc:AlternateContent xmlns:mc="http://schemas.openxmlformats.org/markup-compatibility/2006">
              <mc:Choice xmlns:v="urn:schemas-microsoft-com:vml" Requires="v">
                <p:oleObj spid="_x0000_s8" name="" r:id="rId1" imgW="8010525" imgH="2314575" progId="Paint.Picture">
                  <p:embed/>
                </p:oleObj>
              </mc:Choice>
              <mc:Fallback>
                <p:oleObj name="" r:id="rId1" imgW="8010525" imgH="2314575" progId="Paint.Picture">
                  <p:embed/>
                  <p:pic>
                    <p:nvPicPr>
                      <p:cNvPr id="0" name="Picture 6"/>
                      <p:cNvPicPr/>
                      <p:nvPr/>
                    </p:nvPicPr>
                    <p:blipFill>
                      <a:blip r:embed="rId2"/>
                      <a:stretch>
                        <a:fillRect/>
                      </a:stretch>
                    </p:blipFill>
                    <p:spPr>
                      <a:xfrm>
                        <a:off x="838200" y="1691005"/>
                        <a:ext cx="10341610" cy="3994785"/>
                      </a:xfrm>
                      <a:prstGeom prst="rect">
                        <a:avLst/>
                      </a:prstGeom>
                    </p:spPr>
                  </p:pic>
                </p:oleObj>
              </mc:Fallback>
            </mc:AlternateContent>
          </a:graphicData>
        </a:graphic>
      </p:graphicFrame>
      <p:sp>
        <p:nvSpPr>
          <p:cNvPr id="2" name="Rounded Rectangle 1"/>
          <p:cNvSpPr/>
          <p:nvPr/>
        </p:nvSpPr>
        <p:spPr>
          <a:xfrm>
            <a:off x="1049655" y="3272155"/>
            <a:ext cx="5410200" cy="187706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p>
            <a:pPr algn="ct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Cosine Similarity Example 1</a:t>
            </a:r>
            <a:endParaRPr lang="en-MY" alt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graphicFrame>
        <p:nvGraphicFramePr>
          <p:cNvPr id="7" name="Content Placeholder 6"/>
          <p:cNvGraphicFramePr>
            <a:graphicFrameLocks noChangeAspect="1"/>
          </p:cNvGraphicFramePr>
          <p:nvPr>
            <p:ph idx="1"/>
          </p:nvPr>
        </p:nvGraphicFramePr>
        <p:xfrm>
          <a:off x="980440" y="1691005"/>
          <a:ext cx="7451090" cy="4351655"/>
        </p:xfrm>
        <a:graphic>
          <a:graphicData uri="http://schemas.openxmlformats.org/presentationml/2006/ole">
            <mc:AlternateContent xmlns:mc="http://schemas.openxmlformats.org/markup-compatibility/2006">
              <mc:Choice xmlns:v="urn:schemas-microsoft-com:vml" Requires="v">
                <p:oleObj spid="_x0000_s8" name="" r:id="rId1" imgW="7600950" imgH="4438650" progId="Paint.Picture">
                  <p:embed/>
                </p:oleObj>
              </mc:Choice>
              <mc:Fallback>
                <p:oleObj name="" r:id="rId1" imgW="7600950" imgH="4438650" progId="Paint.Picture">
                  <p:embed/>
                  <p:pic>
                    <p:nvPicPr>
                      <p:cNvPr id="0" name="Picture 7"/>
                      <p:cNvPicPr/>
                      <p:nvPr/>
                    </p:nvPicPr>
                    <p:blipFill>
                      <a:blip r:embed="rId2"/>
                      <a:stretch>
                        <a:fillRect/>
                      </a:stretch>
                    </p:blipFill>
                    <p:spPr>
                      <a:xfrm>
                        <a:off x="980440" y="1691005"/>
                        <a:ext cx="7451090" cy="4351655"/>
                      </a:xfrm>
                      <a:prstGeom prst="rect">
                        <a:avLst/>
                      </a:prstGeom>
                    </p:spPr>
                  </p:pic>
                </p:oleObj>
              </mc:Fallback>
            </mc:AlternateContent>
          </a:graphicData>
        </a:graphic>
      </p:graphicFrame>
      <p:sp>
        <p:nvSpPr>
          <p:cNvPr id="9" name="Text Box 8"/>
          <p:cNvSpPr txBox="1"/>
          <p:nvPr/>
        </p:nvSpPr>
        <p:spPr>
          <a:xfrm>
            <a:off x="4601210" y="5453380"/>
            <a:ext cx="4844415" cy="460375"/>
          </a:xfrm>
          <a:prstGeom prst="rect">
            <a:avLst/>
          </a:prstGeom>
          <a:noFill/>
        </p:spPr>
        <p:txBody>
          <a:bodyPr wrap="none" rtlCol="0">
            <a:spAutoFit/>
          </a:bodyPr>
          <a:p>
            <a:r>
              <a:rPr lang="en-MY" altLang="en-US" sz="2400">
                <a:solidFill>
                  <a:srgbClr val="FF0000"/>
                </a:solidFill>
              </a:rPr>
              <a:t>cos(</a:t>
            </a:r>
            <a:r>
              <a:rPr lang="en-MY" altLang="en-US" sz="2400" i="1">
                <a:solidFill>
                  <a:srgbClr val="FF0000"/>
                </a:solidFill>
              </a:rPr>
              <a:t>d</a:t>
            </a:r>
            <a:r>
              <a:rPr lang="en-MY" altLang="en-US" sz="2400" baseline="-25000">
                <a:solidFill>
                  <a:srgbClr val="FF0000"/>
                </a:solidFill>
              </a:rPr>
              <a:t>1</a:t>
            </a:r>
            <a:r>
              <a:rPr lang="en-MY" altLang="en-US" sz="2400">
                <a:solidFill>
                  <a:srgbClr val="FF0000"/>
                </a:solidFill>
              </a:rPr>
              <a:t>, </a:t>
            </a:r>
            <a:r>
              <a:rPr lang="en-MY" altLang="en-US" sz="2400" i="1">
                <a:solidFill>
                  <a:srgbClr val="FF0000"/>
                </a:solidFill>
              </a:rPr>
              <a:t>d</a:t>
            </a:r>
            <a:r>
              <a:rPr lang="en-MY" altLang="en-US" sz="2400" baseline="-25000">
                <a:solidFill>
                  <a:srgbClr val="FF0000"/>
                </a:solidFill>
              </a:rPr>
              <a:t>2</a:t>
            </a:r>
            <a:r>
              <a:rPr lang="en-MY" altLang="en-US" sz="2400">
                <a:solidFill>
                  <a:srgbClr val="FF0000"/>
                </a:solidFill>
              </a:rPr>
              <a:t>) = 5 / (6.481+2.45) = 0.3150</a:t>
            </a:r>
            <a:endParaRPr lang="en-MY" altLang="en-US" sz="240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Cosine Similarity Example </a:t>
            </a:r>
            <a:r>
              <a:rPr lang="en-MY" altLang="en-US"/>
              <a:t>2</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graphicFrame>
        <p:nvGraphicFramePr>
          <p:cNvPr id="6" name="Content Placeholder 5"/>
          <p:cNvGraphicFramePr>
            <a:graphicFrameLocks noChangeAspect="1"/>
          </p:cNvGraphicFramePr>
          <p:nvPr>
            <p:ph idx="1"/>
          </p:nvPr>
        </p:nvGraphicFramePr>
        <p:xfrm>
          <a:off x="952500" y="1691005"/>
          <a:ext cx="8200390" cy="4347845"/>
        </p:xfrm>
        <a:graphic>
          <a:graphicData uri="http://schemas.openxmlformats.org/presentationml/2006/ole">
            <mc:AlternateContent xmlns:mc="http://schemas.openxmlformats.org/markup-compatibility/2006">
              <mc:Choice xmlns:v="urn:schemas-microsoft-com:vml" Requires="v">
                <p:oleObj spid="_x0000_s7" name="" r:id="rId1" imgW="6629400" imgH="3514725" progId="Paint.Picture">
                  <p:embed/>
                </p:oleObj>
              </mc:Choice>
              <mc:Fallback>
                <p:oleObj name="" r:id="rId1" imgW="6629400" imgH="3514725" progId="Paint.Picture">
                  <p:embed/>
                  <p:pic>
                    <p:nvPicPr>
                      <p:cNvPr id="0" name="Picture 6"/>
                      <p:cNvPicPr/>
                      <p:nvPr/>
                    </p:nvPicPr>
                    <p:blipFill>
                      <a:blip r:embed="rId2"/>
                      <a:stretch>
                        <a:fillRect/>
                      </a:stretch>
                    </p:blipFill>
                    <p:spPr>
                      <a:xfrm>
                        <a:off x="952500" y="1691005"/>
                        <a:ext cx="8200390" cy="4347845"/>
                      </a:xfrm>
                      <a:prstGeom prst="rect">
                        <a:avLst/>
                      </a:prstGeom>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Extended Jaccard Coefficient (Tanimoto)</a:t>
            </a:r>
            <a:endParaRPr lang="en-MY" altLang="en-US"/>
          </a:p>
        </p:txBody>
      </p:sp>
      <p:sp>
        <p:nvSpPr>
          <p:cNvPr id="3" name="Content Placeholder 2"/>
          <p:cNvSpPr>
            <a:spLocks noGrp="1"/>
          </p:cNvSpPr>
          <p:nvPr>
            <p:ph idx="1"/>
          </p:nvPr>
        </p:nvSpPr>
        <p:spPr/>
        <p:txBody>
          <a:bodyPr/>
          <a:lstStyle/>
          <a:p>
            <a:r>
              <a:rPr lang="en-MY" altLang="en-US"/>
              <a:t>J</a:t>
            </a:r>
            <a:r>
              <a:rPr lang="en-US"/>
              <a:t>accard() --&gt; compute similarities of binary attributes</a:t>
            </a:r>
            <a:endParaRPr lang="en-US"/>
          </a:p>
          <a:p>
            <a:r>
              <a:rPr lang="en-MY" altLang="en-US"/>
              <a:t>T</a:t>
            </a:r>
            <a:r>
              <a:rPr lang="en-US"/>
              <a:t>animoto() --&gt; compute similarities of continuous </a:t>
            </a:r>
            <a:r>
              <a:rPr lang="en-MY" altLang="en-US"/>
              <a:t>or count </a:t>
            </a:r>
            <a:r>
              <a:rPr lang="en-US"/>
              <a:t>attributes</a:t>
            </a:r>
            <a:endParaRPr lang="en-US"/>
          </a:p>
          <a:p>
            <a:pPr lvl="1"/>
            <a:r>
              <a:rPr lang="en-US"/>
              <a:t>Reduces to Jaccard for binary attributes</a:t>
            </a:r>
            <a:endParaRPr lang="en-US"/>
          </a:p>
          <a:p>
            <a:pPr lvl="1"/>
            <a:endParaRPr lang="en-US"/>
          </a:p>
          <a:p>
            <a:pPr lvl="1"/>
            <a:endParaRPr lang="en-US"/>
          </a:p>
          <a:p>
            <a:pPr lvl="1"/>
            <a:endParaRPr lang="en-US"/>
          </a:p>
          <a:p>
            <a:pPr lvl="1"/>
            <a:endParaRPr lang="en-US"/>
          </a:p>
          <a:p>
            <a:pPr lvl="1"/>
            <a:r>
              <a:rPr lang="en-MY"/>
              <a:t>where ||x|| means the length of the vector x</a:t>
            </a:r>
            <a:endParaRPr lang="en-MY"/>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graphicFrame>
        <p:nvGraphicFramePr>
          <p:cNvPr id="7" name="Object 6"/>
          <p:cNvGraphicFramePr/>
          <p:nvPr/>
        </p:nvGraphicFramePr>
        <p:xfrm>
          <a:off x="3775710" y="3534410"/>
          <a:ext cx="4834890" cy="1270635"/>
        </p:xfrm>
        <a:graphic>
          <a:graphicData uri="http://schemas.openxmlformats.org/presentationml/2006/ole">
            <mc:AlternateContent xmlns:mc="http://schemas.openxmlformats.org/markup-compatibility/2006">
              <mc:Choice xmlns:v="urn:schemas-microsoft-com:vml" Requires="v">
                <p:oleObj spid="_x0000_s8" name="" r:id="rId1" imgW="3971925" imgH="1019175" progId="Paint.Picture">
                  <p:embed/>
                </p:oleObj>
              </mc:Choice>
              <mc:Fallback>
                <p:oleObj name="" r:id="rId1" imgW="3971925" imgH="1019175" progId="Paint.Picture">
                  <p:embed/>
                  <p:pic>
                    <p:nvPicPr>
                      <p:cNvPr id="0" name="Picture 7"/>
                      <p:cNvPicPr/>
                      <p:nvPr/>
                    </p:nvPicPr>
                    <p:blipFill>
                      <a:blip r:embed="rId2"/>
                      <a:stretch>
                        <a:fillRect/>
                      </a:stretch>
                    </p:blipFill>
                    <p:spPr>
                      <a:xfrm>
                        <a:off x="3775710" y="3534410"/>
                        <a:ext cx="4834890" cy="1270635"/>
                      </a:xfrm>
                      <a:prstGeom prst="rect">
                        <a:avLst/>
                      </a:prstGeom>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lstStyle/>
          <a:p>
            <a:r>
              <a:rPr lang="en-MY" dirty="0" smtClean="0"/>
              <a:t>Properties of Attribute Values</a:t>
            </a:r>
            <a:endParaRPr lang="en-MY" dirty="0"/>
          </a:p>
        </p:txBody>
      </p:sp>
      <p:sp>
        <p:nvSpPr>
          <p:cNvPr id="7" name="Content Placeholder 6"/>
          <p:cNvSpPr>
            <a:spLocks noGrp="1"/>
          </p:cNvSpPr>
          <p:nvPr>
            <p:ph idx="1"/>
          </p:nvPr>
        </p:nvSpPr>
        <p:spPr/>
        <p:txBody>
          <a:bodyPr>
            <a:normAutofit fontScale="90000" lnSpcReduction="10000"/>
          </a:bodyPr>
          <a:lstStyle/>
          <a:p>
            <a:pPr>
              <a:lnSpc>
                <a:spcPct val="110000"/>
              </a:lnSpc>
            </a:pPr>
            <a:r>
              <a:rPr lang="en-US" dirty="0" smtClean="0"/>
              <a:t>The type of an attribute depends on which of the following properties it possesses:</a:t>
            </a:r>
            <a:endParaRPr lang="en-US" dirty="0" smtClean="0"/>
          </a:p>
          <a:p>
            <a:pPr lvl="1">
              <a:lnSpc>
                <a:spcPct val="110000"/>
              </a:lnSpc>
            </a:pPr>
            <a:r>
              <a:rPr lang="en-US" b="1" dirty="0" smtClean="0"/>
              <a:t>Distinctness</a:t>
            </a:r>
            <a:r>
              <a:rPr lang="en-US" dirty="0" smtClean="0"/>
              <a:t>: 	= ≠ (discrete)	</a:t>
            </a:r>
            <a:endParaRPr lang="en-US" dirty="0" smtClean="0"/>
          </a:p>
          <a:p>
            <a:pPr lvl="1">
              <a:lnSpc>
                <a:spcPct val="110000"/>
              </a:lnSpc>
            </a:pPr>
            <a:r>
              <a:rPr lang="en-US" b="1" dirty="0" smtClean="0"/>
              <a:t>Order</a:t>
            </a:r>
            <a:r>
              <a:rPr lang="en-US" dirty="0" smtClean="0"/>
              <a:t>: 		&lt; &gt; (bigger than, smaller than)</a:t>
            </a:r>
            <a:endParaRPr lang="en-US" dirty="0" smtClean="0"/>
          </a:p>
          <a:p>
            <a:pPr lvl="1">
              <a:lnSpc>
                <a:spcPct val="110000"/>
              </a:lnSpc>
            </a:pPr>
            <a:r>
              <a:rPr lang="en-US" b="1" dirty="0" smtClean="0"/>
              <a:t>Addition</a:t>
            </a:r>
            <a:r>
              <a:rPr lang="en-US" dirty="0" smtClean="0"/>
              <a:t>: 	+ -  </a:t>
            </a:r>
            <a:endParaRPr lang="en-US" dirty="0" smtClean="0"/>
          </a:p>
          <a:p>
            <a:pPr lvl="1">
              <a:lnSpc>
                <a:spcPct val="110000"/>
              </a:lnSpc>
            </a:pPr>
            <a:r>
              <a:rPr lang="en-US" b="1" dirty="0" smtClean="0"/>
              <a:t>Multiplication</a:t>
            </a:r>
            <a:r>
              <a:rPr lang="en-US" dirty="0" smtClean="0"/>
              <a:t>: 	* /  </a:t>
            </a:r>
            <a:endParaRPr lang="en-US" dirty="0" smtClean="0"/>
          </a:p>
          <a:p>
            <a:pPr>
              <a:lnSpc>
                <a:spcPct val="110000"/>
              </a:lnSpc>
            </a:pPr>
            <a:r>
              <a:rPr lang="en-US" b="1" dirty="0" smtClean="0"/>
              <a:t>Nominal </a:t>
            </a:r>
            <a:r>
              <a:rPr lang="en-US" dirty="0" smtClean="0"/>
              <a:t>attribute: distinctness</a:t>
            </a:r>
            <a:endParaRPr lang="en-US" dirty="0" smtClean="0"/>
          </a:p>
          <a:p>
            <a:pPr>
              <a:lnSpc>
                <a:spcPct val="110000"/>
              </a:lnSpc>
            </a:pPr>
            <a:r>
              <a:rPr lang="en-US" b="1" dirty="0" smtClean="0"/>
              <a:t>Ordinal </a:t>
            </a:r>
            <a:r>
              <a:rPr lang="en-US" dirty="0" smtClean="0"/>
              <a:t>attribute: distinctness &amp; order</a:t>
            </a:r>
            <a:endParaRPr lang="en-US" dirty="0" smtClean="0"/>
          </a:p>
          <a:p>
            <a:pPr>
              <a:lnSpc>
                <a:spcPct val="110000"/>
              </a:lnSpc>
            </a:pPr>
            <a:r>
              <a:rPr lang="en-US" b="1" dirty="0" smtClean="0"/>
              <a:t>Interval </a:t>
            </a:r>
            <a:r>
              <a:rPr lang="en-US" dirty="0" smtClean="0"/>
              <a:t>attribute: distinctness, order &amp; addition</a:t>
            </a:r>
            <a:endParaRPr lang="en-US" dirty="0" smtClean="0"/>
          </a:p>
          <a:p>
            <a:pPr>
              <a:lnSpc>
                <a:spcPct val="110000"/>
              </a:lnSpc>
            </a:pPr>
            <a:r>
              <a:rPr lang="en-US" b="1" dirty="0" smtClean="0"/>
              <a:t>Ratio </a:t>
            </a:r>
            <a:r>
              <a:rPr lang="en-US" dirty="0" smtClean="0"/>
              <a:t>attribute: all 4 properties</a:t>
            </a:r>
            <a:endParaRPr lang="en-US" dirty="0"/>
          </a:p>
        </p:txBody>
      </p:sp>
      <p:sp>
        <p:nvSpPr>
          <p:cNvPr id="9" name="Footer Placeholder 8"/>
          <p:cNvSpPr>
            <a:spLocks noGrp="1"/>
          </p:cNvSpPr>
          <p:nvPr>
            <p:ph type="ftr" sz="quarter" idx="11"/>
          </p:nvPr>
        </p:nvSpPr>
        <p:spPr/>
        <p:txBody>
          <a:bodyPr/>
          <a:lstStyle/>
          <a:p>
            <a:r>
              <a:rPr lang="en-US" smtClean="0"/>
              <a:t>UECS3213 / UECS3453 Data Mining</a:t>
            </a:r>
            <a:endParaRPr lang="en-US"/>
          </a:p>
        </p:txBody>
      </p:sp>
      <p:sp>
        <p:nvSpPr>
          <p:cNvPr id="8" name="Slide Number Placeholder 7"/>
          <p:cNvSpPr>
            <a:spLocks noGrp="1"/>
          </p:cNvSpPr>
          <p:nvPr>
            <p:ph type="sldNum" sz="quarter" idx="12"/>
          </p:nvPr>
        </p:nvSpPr>
        <p:spPr/>
        <p:txBody>
          <a:bodyPr/>
          <a:lstStyle/>
          <a:p>
            <a:r>
              <a:rPr lang="en-US" smtClean="0"/>
              <a:t>*</a:t>
            </a:r>
            <a:endParaRPr lang="en-US" dirty="0"/>
          </a:p>
        </p:txBody>
      </p:sp>
      <p:sp>
        <p:nvSpPr>
          <p:cNvPr id="5" name="object 5"/>
          <p:cNvSpPr txBox="1"/>
          <p:nvPr/>
        </p:nvSpPr>
        <p:spPr>
          <a:xfrm>
            <a:off x="5718175" y="2317216"/>
            <a:ext cx="673735" cy="1560195"/>
          </a:xfrm>
          <a:prstGeom prst="rect">
            <a:avLst/>
          </a:prstGeom>
        </p:spPr>
        <p:txBody>
          <a:bodyPr vert="horz" wrap="square" lIns="0" tIns="40005" rIns="0" bIns="0" rtlCol="0">
            <a:spAutoFit/>
          </a:bodyPr>
          <a:lstStyle/>
          <a:p>
            <a:pPr marL="12700">
              <a:lnSpc>
                <a:spcPct val="100000"/>
              </a:lnSpc>
              <a:spcBef>
                <a:spcPts val="315"/>
              </a:spcBef>
              <a:tabLst>
                <a:tab pos="428625" algn="l"/>
              </a:tabLst>
            </a:pPr>
            <a:endParaRPr sz="2300">
              <a:latin typeface="Symbol" panose="05050102010706020507"/>
              <a:cs typeface="Symbol" panose="05050102010706020507"/>
            </a:endParaRPr>
          </a:p>
          <a:p>
            <a:pPr marL="12700">
              <a:lnSpc>
                <a:spcPct val="100000"/>
              </a:lnSpc>
              <a:spcBef>
                <a:spcPts val="215"/>
              </a:spcBef>
              <a:tabLst>
                <a:tab pos="427990" algn="l"/>
              </a:tabLst>
            </a:pPr>
            <a:endParaRPr sz="2300">
              <a:latin typeface="Lucida Sans Unicode" panose="020B0602030504020204"/>
              <a:cs typeface="Lucida Sans Unicode" panose="020B0602030504020204"/>
            </a:endParaRPr>
          </a:p>
          <a:p>
            <a:pPr marL="12700">
              <a:lnSpc>
                <a:spcPct val="100000"/>
              </a:lnSpc>
              <a:spcBef>
                <a:spcPts val="300"/>
              </a:spcBef>
              <a:tabLst>
                <a:tab pos="428625" algn="l"/>
              </a:tabLst>
            </a:pPr>
            <a:endParaRPr sz="2300">
              <a:latin typeface="Lucida Sans Unicode" panose="020B0602030504020204"/>
              <a:cs typeface="Lucida Sans Unicode" panose="020B0602030504020204"/>
            </a:endParaRPr>
          </a:p>
          <a:p>
            <a:pPr marL="12700">
              <a:lnSpc>
                <a:spcPct val="100000"/>
              </a:lnSpc>
              <a:spcBef>
                <a:spcPts val="300"/>
              </a:spcBef>
            </a:pPr>
            <a:endParaRPr sz="2300">
              <a:latin typeface="Lucida Sans Unicode" panose="020B0602030504020204"/>
              <a:cs typeface="Lucida Sans Unicode" panose="020B0602030504020204"/>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Correlation</a:t>
            </a:r>
            <a:endParaRPr lang="en-MY" altLang="en-US"/>
          </a:p>
        </p:txBody>
      </p:sp>
      <p:sp>
        <p:nvSpPr>
          <p:cNvPr id="3" name="Content Placeholder 2"/>
          <p:cNvSpPr>
            <a:spLocks noGrp="1"/>
          </p:cNvSpPr>
          <p:nvPr>
            <p:ph idx="1"/>
          </p:nvPr>
        </p:nvSpPr>
        <p:spPr/>
        <p:txBody>
          <a:bodyPr>
            <a:normAutofit/>
          </a:bodyPr>
          <a:lstStyle/>
          <a:p>
            <a:r>
              <a:rPr lang="en-US" b="1"/>
              <a:t>Correlation </a:t>
            </a:r>
            <a:r>
              <a:rPr lang="en-US"/>
              <a:t>measures the </a:t>
            </a:r>
            <a:r>
              <a:rPr lang="en-US" i="1"/>
              <a:t>linear relationship</a:t>
            </a:r>
            <a:r>
              <a:rPr lang="en-US"/>
              <a:t> between objects</a:t>
            </a:r>
            <a:endParaRPr lang="en-US"/>
          </a:p>
          <a:p>
            <a:r>
              <a:rPr lang="en-US"/>
              <a:t>Correlation can have a value:</a:t>
            </a:r>
            <a:endParaRPr lang="en-US"/>
          </a:p>
          <a:p>
            <a:pPr lvl="1"/>
            <a:r>
              <a:rPr lang="en-US"/>
              <a:t>1 is a perfect positive correlation</a:t>
            </a:r>
            <a:endParaRPr lang="en-US"/>
          </a:p>
          <a:p>
            <a:pPr lvl="1"/>
            <a:r>
              <a:rPr lang="en-US"/>
              <a:t>0 is no correlation (the values don't seem linked at all)</a:t>
            </a:r>
            <a:endParaRPr lang="en-US"/>
          </a:p>
          <a:p>
            <a:pPr lvl="1"/>
            <a:r>
              <a:rPr lang="en-US"/>
              <a:t>-1 is a perfect negative correlation</a:t>
            </a:r>
            <a:endParaRPr lang="en-US" b="1"/>
          </a:p>
          <a:p>
            <a:endParaRPr lang="en-US" b="1"/>
          </a:p>
          <a:p>
            <a:endParaRPr lang="en-US" b="1"/>
          </a:p>
          <a:p>
            <a:endParaRPr lang="en-US" b="1"/>
          </a:p>
          <a:p>
            <a:endParaRPr lang="en-US" b="1"/>
          </a:p>
          <a:p>
            <a:endParaRPr lang="en-MY" alt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graphicFrame>
        <p:nvGraphicFramePr>
          <p:cNvPr id="7" name="Object 6"/>
          <p:cNvGraphicFramePr/>
          <p:nvPr/>
        </p:nvGraphicFramePr>
        <p:xfrm>
          <a:off x="1451610" y="4227195"/>
          <a:ext cx="8624570" cy="1849120"/>
        </p:xfrm>
        <a:graphic>
          <a:graphicData uri="http://schemas.openxmlformats.org/presentationml/2006/ole">
            <mc:AlternateContent xmlns:mc="http://schemas.openxmlformats.org/markup-compatibility/2006">
              <mc:Choice xmlns:v="urn:schemas-microsoft-com:vml" Requires="v">
                <p:oleObj spid="_x0000_s8" name="" r:id="rId1" imgW="7153275" imgH="1847850" progId="Paint.Picture">
                  <p:embed/>
                </p:oleObj>
              </mc:Choice>
              <mc:Fallback>
                <p:oleObj name="" r:id="rId1" imgW="7153275" imgH="1847850" progId="Paint.Picture">
                  <p:embed/>
                  <p:pic>
                    <p:nvPicPr>
                      <p:cNvPr id="0" name="Picture 7"/>
                      <p:cNvPicPr/>
                      <p:nvPr/>
                    </p:nvPicPr>
                    <p:blipFill>
                      <a:blip r:embed="rId2"/>
                      <a:stretch>
                        <a:fillRect/>
                      </a:stretch>
                    </p:blipFill>
                    <p:spPr>
                      <a:xfrm>
                        <a:off x="1451610" y="4227195"/>
                        <a:ext cx="8624570" cy="1849120"/>
                      </a:xfrm>
                      <a:prstGeom prst="rect">
                        <a:avLst/>
                      </a:prstGeom>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MY" altLang="en-US"/>
              <a:t>Visually Evaluating Correlation</a:t>
            </a:r>
            <a:endParaRPr lang="en-MY" altLang="en-US"/>
          </a:p>
        </p:txBody>
      </p:sp>
      <p:sp>
        <p:nvSpPr>
          <p:cNvPr id="6" name="Content Placeholder 5"/>
          <p:cNvSpPr>
            <a:spLocks noGrp="1"/>
          </p:cNvSpPr>
          <p:nvPr>
            <p:ph idx="1"/>
          </p:nvPr>
        </p:nvSpPr>
        <p:spPr/>
        <p:txBody>
          <a:bodyPr/>
          <a:lstStyle/>
          <a:p>
            <a:endParaRPr lang="en-US"/>
          </a:p>
        </p:txBody>
      </p:sp>
      <p:sp>
        <p:nvSpPr>
          <p:cNvPr id="3" name="object 3"/>
          <p:cNvSpPr/>
          <p:nvPr/>
        </p:nvSpPr>
        <p:spPr>
          <a:xfrm>
            <a:off x="1958975" y="1512570"/>
            <a:ext cx="5476875" cy="4546600"/>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7539355" y="2999105"/>
            <a:ext cx="4365625" cy="56642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panose="020B0604020202020204"/>
                <a:cs typeface="Arial" panose="020B0604020202020204"/>
              </a:rPr>
              <a:t>Scatter plots  </a:t>
            </a:r>
            <a:r>
              <a:rPr sz="1800" spc="-10" dirty="0">
                <a:latin typeface="Arial" panose="020B0604020202020204"/>
                <a:cs typeface="Arial" panose="020B0604020202020204"/>
              </a:rPr>
              <a:t>showing </a:t>
            </a:r>
            <a:r>
              <a:rPr sz="1800" dirty="0">
                <a:latin typeface="Arial" panose="020B0604020202020204"/>
                <a:cs typeface="Arial" panose="020B0604020202020204"/>
              </a:rPr>
              <a:t>the  </a:t>
            </a:r>
            <a:r>
              <a:rPr sz="1800" spc="-5" dirty="0">
                <a:latin typeface="Arial" panose="020B0604020202020204"/>
                <a:cs typeface="Arial" panose="020B0604020202020204"/>
              </a:rPr>
              <a:t>similarity </a:t>
            </a:r>
            <a:r>
              <a:rPr sz="1800" dirty="0">
                <a:latin typeface="Arial" panose="020B0604020202020204"/>
                <a:cs typeface="Arial" panose="020B0604020202020204"/>
              </a:rPr>
              <a:t>from</a:t>
            </a:r>
            <a:r>
              <a:rPr sz="1800" spc="-50" dirty="0">
                <a:latin typeface="Arial" panose="020B0604020202020204"/>
                <a:cs typeface="Arial" panose="020B0604020202020204"/>
              </a:rPr>
              <a:t> </a:t>
            </a:r>
            <a:r>
              <a:rPr sz="1800" dirty="0">
                <a:latin typeface="Arial" panose="020B0604020202020204"/>
                <a:cs typeface="Arial" panose="020B0604020202020204"/>
              </a:rPr>
              <a:t>–</a:t>
            </a:r>
            <a:r>
              <a:rPr sz="1800" spc="-5" dirty="0">
                <a:latin typeface="Arial" panose="020B0604020202020204"/>
                <a:cs typeface="Arial" panose="020B0604020202020204"/>
              </a:rPr>
              <a:t>1 </a:t>
            </a:r>
            <a:r>
              <a:rPr sz="1800" dirty="0">
                <a:latin typeface="Arial" panose="020B0604020202020204"/>
                <a:cs typeface="Arial" panose="020B0604020202020204"/>
              </a:rPr>
              <a:t>to</a:t>
            </a:r>
            <a:r>
              <a:rPr sz="1800" spc="-10" dirty="0">
                <a:latin typeface="Arial" panose="020B0604020202020204"/>
                <a:cs typeface="Arial" panose="020B0604020202020204"/>
              </a:rPr>
              <a:t> </a:t>
            </a:r>
            <a:r>
              <a:rPr sz="1800" dirty="0">
                <a:latin typeface="Arial" panose="020B0604020202020204"/>
                <a:cs typeface="Arial" panose="020B0604020202020204"/>
              </a:rPr>
              <a:t>1.</a:t>
            </a:r>
            <a:endParaRPr sz="1800">
              <a:latin typeface="Arial" panose="020B0604020202020204"/>
              <a:cs typeface="Arial" panose="020B0604020202020204"/>
            </a:endParaRPr>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dirty="0"/>
          </a:p>
        </p:txBody>
      </p:sp>
      <p:sp>
        <p:nvSpPr>
          <p:cNvPr id="8" name="Footer Placeholder 7"/>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How to calculate Pearson Correlation?</a:t>
            </a:r>
            <a:endParaRPr lang="en-MY" altLang="en-US"/>
          </a:p>
        </p:txBody>
      </p:sp>
      <p:sp>
        <p:nvSpPr>
          <p:cNvPr id="3" name="Content Placeholder 2"/>
          <p:cNvSpPr>
            <a:spLocks noGrp="1"/>
          </p:cNvSpPr>
          <p:nvPr>
            <p:ph idx="1"/>
          </p:nvPr>
        </p:nvSpPr>
        <p:spPr/>
        <p:txBody>
          <a:bodyPr>
            <a:normAutofit lnSpcReduction="20000"/>
          </a:bodyPr>
          <a:p>
            <a:r>
              <a:rPr lang="en-US"/>
              <a:t>Let us call the two sets of data "x" and "y" </a:t>
            </a:r>
            <a:endParaRPr lang="en-US"/>
          </a:p>
          <a:p>
            <a:pPr marL="914400" lvl="1" indent="-457200">
              <a:buAutoNum type="arabicPeriod"/>
            </a:pPr>
            <a:r>
              <a:rPr lang="en-US"/>
              <a:t>Find the mean of x, and the mean of y</a:t>
            </a:r>
            <a:endParaRPr lang="en-US"/>
          </a:p>
          <a:p>
            <a:pPr marL="914400" lvl="1" indent="-457200">
              <a:buAutoNum type="arabicPeriod"/>
            </a:pPr>
            <a:r>
              <a:rPr lang="en-US"/>
              <a:t>Subtract the mean of x from every x value (call them "a"), do the same for y (call them "b")</a:t>
            </a:r>
            <a:endParaRPr lang="en-US"/>
          </a:p>
          <a:p>
            <a:pPr marL="914400" lvl="1" indent="-457200">
              <a:buAutoNum type="arabicPeriod"/>
            </a:pPr>
            <a:r>
              <a:rPr lang="en-US"/>
              <a:t>Calculate: ab, a</a:t>
            </a:r>
            <a:r>
              <a:rPr lang="en-US" baseline="30000"/>
              <a:t>2</a:t>
            </a:r>
            <a:r>
              <a:rPr lang="en-US"/>
              <a:t> and b</a:t>
            </a:r>
            <a:r>
              <a:rPr lang="en-US" baseline="30000"/>
              <a:t>2</a:t>
            </a:r>
            <a:r>
              <a:rPr lang="en-US"/>
              <a:t> for every value</a:t>
            </a:r>
            <a:endParaRPr lang="en-US"/>
          </a:p>
          <a:p>
            <a:pPr marL="914400" lvl="1" indent="-457200">
              <a:buAutoNum type="arabicPeriod"/>
            </a:pPr>
            <a:r>
              <a:rPr lang="en-US"/>
              <a:t>Sum up ab, sum up a</a:t>
            </a:r>
            <a:r>
              <a:rPr lang="en-US" baseline="30000"/>
              <a:t>2</a:t>
            </a:r>
            <a:r>
              <a:rPr lang="en-US"/>
              <a:t> and sum up b</a:t>
            </a:r>
            <a:r>
              <a:rPr lang="en-US" baseline="30000"/>
              <a:t>2</a:t>
            </a:r>
            <a:endParaRPr lang="en-US"/>
          </a:p>
          <a:p>
            <a:pPr marL="914400" lvl="1" indent="-457200">
              <a:buAutoNum type="arabicPeriod"/>
            </a:pPr>
            <a:r>
              <a:rPr lang="en-US"/>
              <a:t>Divide the sum of ab by the square root of [(sum of a</a:t>
            </a:r>
            <a:r>
              <a:rPr lang="en-US" baseline="30000"/>
              <a:t>2</a:t>
            </a:r>
            <a:r>
              <a:rPr lang="en-US"/>
              <a:t>) × (sum of b</a:t>
            </a:r>
            <a:r>
              <a:rPr lang="en-US" baseline="30000"/>
              <a:t>2</a:t>
            </a:r>
            <a:r>
              <a:rPr lang="en-US"/>
              <a:t>)]</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pic>
        <p:nvPicPr>
          <p:cNvPr id="6" name="Picture 5" descr="correlation-formula"/>
          <p:cNvPicPr>
            <a:picLocks noChangeAspect="1"/>
          </p:cNvPicPr>
          <p:nvPr/>
        </p:nvPicPr>
        <p:blipFill>
          <a:blip r:embed="rId1"/>
          <a:stretch>
            <a:fillRect/>
          </a:stretch>
        </p:blipFill>
        <p:spPr>
          <a:xfrm>
            <a:off x="3853180" y="4448175"/>
            <a:ext cx="4300220" cy="158559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MY" altLang="en-US"/>
              <a:t>Calculating Correlation Example: Ice Cream Sales</a:t>
            </a:r>
            <a:endParaRPr lang="en-MY" altLang="en-US"/>
          </a:p>
        </p:txBody>
      </p:sp>
      <p:sp>
        <p:nvSpPr>
          <p:cNvPr id="3" name="Content Placeholder 2"/>
          <p:cNvSpPr>
            <a:spLocks noGrp="1"/>
          </p:cNvSpPr>
          <p:nvPr>
            <p:ph sz="half" idx="1"/>
          </p:nvPr>
        </p:nvSpPr>
        <p:spPr/>
        <p:txBody>
          <a:bodyPr/>
          <a:p>
            <a:r>
              <a:rPr lang="en-US"/>
              <a:t>The local ice cream shop keeps track of how much ice cream they sell versus the temperature on that day, here are their figures for the last 12 days: </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graphicFrame>
        <p:nvGraphicFramePr>
          <p:cNvPr id="6" name="Content Placeholder 5"/>
          <p:cNvGraphicFramePr/>
          <p:nvPr>
            <p:ph sz="half" idx="2"/>
          </p:nvPr>
        </p:nvGraphicFramePr>
        <p:xfrm>
          <a:off x="7169150" y="1488440"/>
          <a:ext cx="3068955" cy="4688840"/>
        </p:xfrm>
        <a:graphic>
          <a:graphicData uri="http://schemas.openxmlformats.org/presentationml/2006/ole">
            <mc:AlternateContent xmlns:mc="http://schemas.openxmlformats.org/markup-compatibility/2006">
              <mc:Choice xmlns:v="urn:schemas-microsoft-com:vml" Requires="v">
                <p:oleObj spid="_x0000_s7" name="" r:id="rId1" imgW="2924175" imgH="4867275" progId="Paint.Picture">
                  <p:embed/>
                </p:oleObj>
              </mc:Choice>
              <mc:Fallback>
                <p:oleObj name="" r:id="rId1" imgW="2924175" imgH="4867275" progId="Paint.Picture">
                  <p:embed/>
                  <p:pic>
                    <p:nvPicPr>
                      <p:cNvPr id="0" name="Picture 6"/>
                      <p:cNvPicPr/>
                      <p:nvPr/>
                    </p:nvPicPr>
                    <p:blipFill>
                      <a:blip r:embed="rId2"/>
                      <a:stretch>
                        <a:fillRect/>
                      </a:stretch>
                    </p:blipFill>
                    <p:spPr>
                      <a:xfrm>
                        <a:off x="7169150" y="1488440"/>
                        <a:ext cx="3068955" cy="4688840"/>
                      </a:xfrm>
                      <a:prstGeom prst="rect">
                        <a:avLst/>
                      </a:prstGeom>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Content Placeholder 6"/>
          <p:cNvGraphicFramePr>
            <a:graphicFrameLocks noChangeAspect="1"/>
          </p:cNvGraphicFramePr>
          <p:nvPr>
            <p:ph idx="1"/>
          </p:nvPr>
        </p:nvGraphicFramePr>
        <p:xfrm>
          <a:off x="2931160" y="1335405"/>
          <a:ext cx="5959475" cy="4740275"/>
        </p:xfrm>
        <a:graphic>
          <a:graphicData uri="http://schemas.openxmlformats.org/presentationml/2006/ole">
            <mc:AlternateContent xmlns:mc="http://schemas.openxmlformats.org/markup-compatibility/2006">
              <mc:Choice xmlns:v="urn:schemas-microsoft-com:vml" Requires="v">
                <p:oleObj spid="_x0000_s8" name="" r:id="rId1" imgW="6096000" imgH="4848225" progId="Paint.Picture">
                  <p:embed/>
                </p:oleObj>
              </mc:Choice>
              <mc:Fallback>
                <p:oleObj name="" r:id="rId1" imgW="6096000" imgH="4848225" progId="Paint.Picture">
                  <p:embed/>
                  <p:pic>
                    <p:nvPicPr>
                      <p:cNvPr id="0" name="Picture 7"/>
                      <p:cNvPicPr/>
                      <p:nvPr/>
                    </p:nvPicPr>
                    <p:blipFill>
                      <a:blip r:embed="rId2"/>
                      <a:stretch>
                        <a:fillRect/>
                      </a:stretch>
                    </p:blipFill>
                    <p:spPr>
                      <a:xfrm>
                        <a:off x="2931160" y="1335405"/>
                        <a:ext cx="5959475" cy="4740275"/>
                      </a:xfrm>
                      <a:prstGeom prst="rect">
                        <a:avLst/>
                      </a:prstGeom>
                    </p:spPr>
                  </p:pic>
                </p:oleObj>
              </mc:Fallback>
            </mc:AlternateContent>
          </a:graphicData>
        </a:graphic>
      </p:graphicFrame>
      <p:sp>
        <p:nvSpPr>
          <p:cNvPr id="2" name="Title 1"/>
          <p:cNvSpPr>
            <a:spLocks noGrp="1"/>
          </p:cNvSpPr>
          <p:nvPr>
            <p:ph type="title"/>
          </p:nvPr>
        </p:nvSpPr>
        <p:spPr/>
        <p:txBody>
          <a:bodyPr>
            <a:normAutofit fontScale="90000"/>
          </a:bodyPr>
          <a:p>
            <a:r>
              <a:rPr lang="en-MY" altLang="en-US"/>
              <a:t>Exaample: </a:t>
            </a:r>
            <a:r>
              <a:rPr lang="en-US"/>
              <a:t>How to calculate Pearson Correlation?</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General Approach for Combining Similarities</a:t>
            </a:r>
            <a:endParaRPr lang="en-MY" altLang="en-US"/>
          </a:p>
        </p:txBody>
      </p:sp>
      <p:sp>
        <p:nvSpPr>
          <p:cNvPr id="3" name="Content Placeholder 2"/>
          <p:cNvSpPr>
            <a:spLocks noGrp="1"/>
          </p:cNvSpPr>
          <p:nvPr>
            <p:ph idx="1"/>
          </p:nvPr>
        </p:nvSpPr>
        <p:spPr/>
        <p:txBody>
          <a:bodyPr/>
          <a:lstStyle/>
          <a:p>
            <a:r>
              <a:rPr lang="en-US"/>
              <a:t>Sometimes attributes are of many different types </a:t>
            </a:r>
            <a:r>
              <a:rPr lang="en-MY" altLang="en-US"/>
              <a:t>(binary, nominal, ordinal etc.)</a:t>
            </a:r>
            <a:r>
              <a:rPr lang="en-US"/>
              <a:t>, but an </a:t>
            </a:r>
            <a:r>
              <a:rPr lang="en-US" b="1"/>
              <a:t>overall similarity</a:t>
            </a:r>
            <a:r>
              <a:rPr lang="en-US"/>
              <a:t> is needed.</a:t>
            </a:r>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
        <p:nvSpPr>
          <p:cNvPr id="6" name="object 4"/>
          <p:cNvSpPr/>
          <p:nvPr/>
        </p:nvSpPr>
        <p:spPr>
          <a:xfrm>
            <a:off x="1470025" y="2813050"/>
            <a:ext cx="8989695" cy="315087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Using Weight to Combine Similarities</a:t>
            </a:r>
            <a:endParaRPr lang="en-MY" altLang="en-US"/>
          </a:p>
        </p:txBody>
      </p:sp>
      <p:sp>
        <p:nvSpPr>
          <p:cNvPr id="3" name="Content Placeholder 2"/>
          <p:cNvSpPr>
            <a:spLocks noGrp="1"/>
          </p:cNvSpPr>
          <p:nvPr>
            <p:ph idx="1"/>
          </p:nvPr>
        </p:nvSpPr>
        <p:spPr/>
        <p:txBody>
          <a:bodyPr/>
          <a:lstStyle/>
          <a:p>
            <a:r>
              <a:rPr lang="en-US"/>
              <a:t>May not want to treat all attributes the same.</a:t>
            </a:r>
            <a:endParaRPr lang="en-US"/>
          </a:p>
          <a:p>
            <a:pPr lvl="1"/>
            <a:r>
              <a:rPr lang="en-US"/>
              <a:t>Use weights w</a:t>
            </a:r>
            <a:r>
              <a:rPr lang="en-US" baseline="-25000"/>
              <a:t>k</a:t>
            </a:r>
            <a:r>
              <a:rPr lang="en-US"/>
              <a:t> which are between 0 and 1 and sum to 1.</a:t>
            </a:r>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
        <p:nvSpPr>
          <p:cNvPr id="6" name="object 5"/>
          <p:cNvSpPr/>
          <p:nvPr/>
        </p:nvSpPr>
        <p:spPr>
          <a:xfrm>
            <a:off x="4038600" y="2971800"/>
            <a:ext cx="4037965" cy="915035"/>
          </a:xfrm>
          <a:prstGeom prst="rect">
            <a:avLst/>
          </a:prstGeom>
          <a:blipFill>
            <a:blip r:embed="rId1" cstate="print"/>
            <a:stretch>
              <a:fillRect/>
            </a:stretch>
          </a:blipFill>
        </p:spPr>
        <p:txBody>
          <a:bodyPr wrap="square" lIns="0" tIns="0" rIns="0" bIns="0" rtlCol="0"/>
          <a:lstStyle/>
          <a:p/>
        </p:txBody>
      </p:sp>
      <p:sp>
        <p:nvSpPr>
          <p:cNvPr id="7" name="object 6"/>
          <p:cNvSpPr/>
          <p:nvPr/>
        </p:nvSpPr>
        <p:spPr>
          <a:xfrm>
            <a:off x="3402965" y="4414520"/>
            <a:ext cx="5453380" cy="105156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Density</a:t>
            </a:r>
            <a:endParaRPr lang="en-MY" altLang="en-US"/>
          </a:p>
        </p:txBody>
      </p:sp>
      <p:sp>
        <p:nvSpPr>
          <p:cNvPr id="3" name="Content Placeholder 2"/>
          <p:cNvSpPr>
            <a:spLocks noGrp="1"/>
          </p:cNvSpPr>
          <p:nvPr>
            <p:ph sz="half" idx="1"/>
          </p:nvPr>
        </p:nvSpPr>
        <p:spPr/>
        <p:txBody>
          <a:bodyPr/>
          <a:lstStyle/>
          <a:p>
            <a:r>
              <a:rPr lang="en-US"/>
              <a:t>Density-based clustering require</a:t>
            </a:r>
            <a:r>
              <a:rPr lang="en-MY" altLang="en-US"/>
              <a:t>s</a:t>
            </a:r>
            <a:r>
              <a:rPr lang="en-US"/>
              <a:t> a notion of </a:t>
            </a:r>
            <a:r>
              <a:rPr lang="en-US" b="1"/>
              <a:t>density</a:t>
            </a:r>
            <a:endParaRPr lang="en-US"/>
          </a:p>
          <a:p>
            <a:r>
              <a:rPr lang="en-US"/>
              <a:t>Examples:</a:t>
            </a:r>
            <a:endParaRPr lang="en-US"/>
          </a:p>
          <a:p>
            <a:pPr lvl="1"/>
            <a:r>
              <a:rPr lang="en-US" b="1"/>
              <a:t>Euclidean density </a:t>
            </a:r>
            <a:r>
              <a:rPr lang="en-MY" altLang="en-US" b="1"/>
              <a:t>= </a:t>
            </a:r>
            <a:r>
              <a:rPr lang="en-MY" altLang="en-US"/>
              <a:t>n</a:t>
            </a:r>
            <a:r>
              <a:rPr lang="en-US"/>
              <a:t>umber of points per unit volume</a:t>
            </a:r>
            <a:endParaRPr lang="en-US"/>
          </a:p>
          <a:p>
            <a:pPr lvl="1"/>
            <a:r>
              <a:rPr lang="en-MY" altLang="en-US"/>
              <a:t>Probability density</a:t>
            </a:r>
            <a:endParaRPr lang="en-MY" altLang="en-US"/>
          </a:p>
          <a:p>
            <a:pPr lvl="1"/>
            <a:r>
              <a:rPr lang="en-MY" altLang="en-US"/>
              <a:t>Graph-based density</a:t>
            </a:r>
            <a:endParaRPr lang="en-US"/>
          </a:p>
          <a:p>
            <a:endParaRPr lang="en-US"/>
          </a:p>
          <a:p>
            <a:pPr lvl="1"/>
            <a:endParaRPr lang="en-US" b="1"/>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pic>
        <p:nvPicPr>
          <p:cNvPr id="6" name="Content Placeholder 5" descr="1-s2.0-S0925231215015611-gr3"/>
          <p:cNvPicPr>
            <a:picLocks noChangeAspect="1"/>
          </p:cNvPicPr>
          <p:nvPr>
            <p:ph sz="half" idx="2"/>
          </p:nvPr>
        </p:nvPicPr>
        <p:blipFill>
          <a:blip r:embed="rId1"/>
          <a:stretch>
            <a:fillRect/>
          </a:stretch>
        </p:blipFill>
        <p:spPr>
          <a:xfrm>
            <a:off x="8996045" y="1334135"/>
            <a:ext cx="2883535" cy="4351655"/>
          </a:xfrm>
          <a:prstGeom prst="rect">
            <a:avLst/>
          </a:prstGeom>
        </p:spPr>
      </p:pic>
      <p:pic>
        <p:nvPicPr>
          <p:cNvPr id="7" name="Picture 6" descr="350px-Boxplot_vs_PDF.svg"/>
          <p:cNvPicPr>
            <a:picLocks noChangeAspect="1"/>
          </p:cNvPicPr>
          <p:nvPr/>
        </p:nvPicPr>
        <p:blipFill>
          <a:blip r:embed="rId2"/>
          <a:stretch>
            <a:fillRect/>
          </a:stretch>
        </p:blipFill>
        <p:spPr>
          <a:xfrm>
            <a:off x="5446395" y="1691005"/>
            <a:ext cx="3333115" cy="363791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Euclidean </a:t>
            </a:r>
            <a:r>
              <a:rPr lang="en-MY" altLang="en-US"/>
              <a:t>D</a:t>
            </a:r>
            <a:r>
              <a:rPr lang="en-US"/>
              <a:t>ensity</a:t>
            </a:r>
            <a:r>
              <a:rPr lang="en-MY" altLang="en-US"/>
              <a:t>: Cell-based</a:t>
            </a:r>
            <a:endParaRPr lang="en-MY" altLang="en-US"/>
          </a:p>
        </p:txBody>
      </p:sp>
      <p:sp>
        <p:nvSpPr>
          <p:cNvPr id="3" name="Content Placeholder 2"/>
          <p:cNvSpPr>
            <a:spLocks noGrp="1"/>
          </p:cNvSpPr>
          <p:nvPr>
            <p:ph idx="1"/>
          </p:nvPr>
        </p:nvSpPr>
        <p:spPr/>
        <p:txBody>
          <a:bodyPr/>
          <a:lstStyle/>
          <a:p>
            <a:r>
              <a:t>Simplest approach is to divide region into a number of rectangular </a:t>
            </a:r>
            <a:r>
              <a:rPr b="1"/>
              <a:t>cells </a:t>
            </a:r>
            <a:r>
              <a:t>of equal volume and define density as # of points the cell</a:t>
            </a:r>
          </a:p>
          <a:p>
            <a:endParaRPr lang="en-US"/>
          </a:p>
        </p:txBody>
      </p:sp>
      <p:sp>
        <p:nvSpPr>
          <p:cNvPr id="4" name="Footer Placeholder 3"/>
          <p:cNvSpPr>
            <a:spLocks noGrp="1"/>
          </p:cNvSpPr>
          <p:nvPr>
            <p:ph type="ftr" sz="quarter" idx="11"/>
          </p:nvPr>
        </p:nvSpPr>
        <p:spPr/>
        <p:txBody>
          <a:bodyPr/>
          <a:lstStyle/>
          <a:p>
            <a:r>
              <a:rPr lang="en-US"/>
              <a:t>UECS3213 / UECS3453 Data Mining</a:t>
            </a:r>
            <a:endParaRPr lang="en-US"/>
          </a:p>
        </p:txBody>
      </p:sp>
      <p:sp>
        <p:nvSpPr>
          <p:cNvPr id="5" name="Slide Number Placeholder 4"/>
          <p:cNvSpPr>
            <a:spLocks noGrp="1"/>
          </p:cNvSpPr>
          <p:nvPr>
            <p:ph type="sldNum" sz="quarter" idx="12"/>
          </p:nvPr>
        </p:nvSpPr>
        <p:spPr/>
        <p:txBody>
          <a:bodyPr/>
          <a:lstStyle/>
          <a:p>
            <a:r>
              <a:rPr lang="en-US"/>
              <a:t>*</a:t>
            </a:r>
            <a:endParaRPr lang="en-US" dirty="0"/>
          </a:p>
        </p:txBody>
      </p:sp>
      <p:sp>
        <p:nvSpPr>
          <p:cNvPr id="6" name="object 5"/>
          <p:cNvSpPr/>
          <p:nvPr/>
        </p:nvSpPr>
        <p:spPr>
          <a:xfrm>
            <a:off x="2188845" y="2732405"/>
            <a:ext cx="7532370" cy="3348355"/>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Euclidean Density: C</a:t>
            </a:r>
            <a:r>
              <a:rPr lang="en-MY" altLang="en-US"/>
              <a:t>enter</a:t>
            </a:r>
            <a:r>
              <a:rPr lang="en-US"/>
              <a:t>-based</a:t>
            </a:r>
            <a:endParaRPr lang="en-US"/>
          </a:p>
        </p:txBody>
      </p:sp>
      <p:sp>
        <p:nvSpPr>
          <p:cNvPr id="3" name="Content Placeholder 2"/>
          <p:cNvSpPr>
            <a:spLocks noGrp="1"/>
          </p:cNvSpPr>
          <p:nvPr>
            <p:ph idx="1"/>
          </p:nvPr>
        </p:nvSpPr>
        <p:spPr/>
        <p:txBody>
          <a:bodyPr/>
          <a:lstStyle/>
          <a:p>
            <a:r>
              <a:rPr b="1"/>
              <a:t>Euclidean density </a:t>
            </a:r>
            <a:r>
              <a:t>is the number of points within a specified radius of the point</a:t>
            </a:r>
          </a:p>
          <a:p>
            <a:endParaRPr lang="en-US"/>
          </a:p>
        </p:txBody>
      </p:sp>
      <p:sp>
        <p:nvSpPr>
          <p:cNvPr id="4" name="Footer Placeholder 3"/>
          <p:cNvSpPr>
            <a:spLocks noGrp="1"/>
          </p:cNvSpPr>
          <p:nvPr>
            <p:ph type="ftr" sz="quarter" idx="11"/>
          </p:nvPr>
        </p:nvSpPr>
        <p:spPr/>
        <p:txBody>
          <a:bodyPr/>
          <a:lstStyle/>
          <a:p>
            <a:r>
              <a:rPr lang="en-US"/>
              <a:t>UECS3213 / UECS3453 Data Mining</a:t>
            </a:r>
            <a:endParaRPr lang="en-US"/>
          </a:p>
        </p:txBody>
      </p:sp>
      <p:sp>
        <p:nvSpPr>
          <p:cNvPr id="5" name="Slide Number Placeholder 4"/>
          <p:cNvSpPr>
            <a:spLocks noGrp="1"/>
          </p:cNvSpPr>
          <p:nvPr>
            <p:ph type="sldNum" sz="quarter" idx="12"/>
          </p:nvPr>
        </p:nvSpPr>
        <p:spPr/>
        <p:txBody>
          <a:bodyPr/>
          <a:lstStyle/>
          <a:p>
            <a:r>
              <a:rPr lang="en-US"/>
              <a:t>*</a:t>
            </a:r>
            <a:endParaRPr lang="en-US" dirty="0"/>
          </a:p>
        </p:txBody>
      </p:sp>
      <p:sp>
        <p:nvSpPr>
          <p:cNvPr id="6" name="object 4"/>
          <p:cNvSpPr/>
          <p:nvPr/>
        </p:nvSpPr>
        <p:spPr>
          <a:xfrm>
            <a:off x="3048000" y="2428875"/>
            <a:ext cx="5240020" cy="344805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graphicFrame>
        <p:nvGraphicFramePr>
          <p:cNvPr id="2" name="object 2"/>
          <p:cNvGraphicFramePr>
            <a:graphicFrameLocks noGrp="1"/>
          </p:cNvGraphicFramePr>
          <p:nvPr/>
        </p:nvGraphicFramePr>
        <p:xfrm>
          <a:off x="838199" y="301626"/>
          <a:ext cx="10938641" cy="5738217"/>
        </p:xfrm>
        <a:graphic>
          <a:graphicData uri="http://schemas.openxmlformats.org/drawingml/2006/table">
            <a:tbl>
              <a:tblPr firstRow="1" lastRow="1">
                <a:tableStyleId>{74C1A8A3-306A-4EB7-A6B1-4F7E0EB9C5D6}</a:tableStyleId>
              </a:tblPr>
              <a:tblGrid>
                <a:gridCol w="1385570"/>
                <a:gridCol w="4488740"/>
                <a:gridCol w="2671626"/>
                <a:gridCol w="2392705"/>
              </a:tblGrid>
              <a:tr h="624689">
                <a:tc>
                  <a:txBody>
                    <a:bodyPr/>
                    <a:lstStyle/>
                    <a:p>
                      <a:pPr marL="533400" marR="356870" indent="-167005" algn="l">
                        <a:lnSpc>
                          <a:spcPct val="100000"/>
                        </a:lnSpc>
                        <a:spcBef>
                          <a:spcPts val="325"/>
                        </a:spcBef>
                      </a:pPr>
                      <a:r>
                        <a:rPr sz="1800" dirty="0"/>
                        <a:t>Attrib</a:t>
                      </a:r>
                      <a:r>
                        <a:rPr sz="1800" spc="5" dirty="0"/>
                        <a:t>u</a:t>
                      </a:r>
                      <a:r>
                        <a:rPr sz="1800" dirty="0"/>
                        <a:t>te  </a:t>
                      </a:r>
                      <a:r>
                        <a:rPr sz="1800" spc="-35" dirty="0"/>
                        <a:t>Type</a:t>
                      </a:r>
                      <a:endParaRPr sz="1800" spc="-35" dirty="0"/>
                    </a:p>
                  </a:txBody>
                  <a:tcPr marL="0" marR="0" marT="41275" marB="0">
                    <a:lnB w="12700" cmpd="sng">
                      <a:solidFill>
                        <a:schemeClr val="tx1"/>
                      </a:solidFill>
                      <a:prstDash val="solid"/>
                    </a:lnB>
                  </a:tcPr>
                </a:tc>
                <a:tc>
                  <a:txBody>
                    <a:bodyPr/>
                    <a:lstStyle/>
                    <a:p>
                      <a:pPr algn="ctr">
                        <a:lnSpc>
                          <a:spcPct val="100000"/>
                        </a:lnSpc>
                        <a:spcBef>
                          <a:spcPts val="325"/>
                        </a:spcBef>
                      </a:pPr>
                      <a:r>
                        <a:rPr sz="1800" spc="-5" dirty="0"/>
                        <a:t>Description</a:t>
                      </a:r>
                      <a:endParaRPr sz="1800" spc="-5" dirty="0"/>
                    </a:p>
                  </a:txBody>
                  <a:tcPr marL="0" marR="0" marT="41275" marB="0">
                    <a:lnB w="12700" cmpd="sng">
                      <a:solidFill>
                        <a:schemeClr val="tx1"/>
                      </a:solidFill>
                      <a:prstDash val="solid"/>
                    </a:lnB>
                  </a:tcPr>
                </a:tc>
                <a:tc>
                  <a:txBody>
                    <a:bodyPr/>
                    <a:lstStyle/>
                    <a:p>
                      <a:pPr marL="615950" algn="l">
                        <a:lnSpc>
                          <a:spcPct val="100000"/>
                        </a:lnSpc>
                        <a:spcBef>
                          <a:spcPts val="325"/>
                        </a:spcBef>
                      </a:pPr>
                      <a:r>
                        <a:rPr sz="1800" spc="-10" dirty="0"/>
                        <a:t>Examples</a:t>
                      </a:r>
                      <a:endParaRPr sz="1800" spc="-10" dirty="0"/>
                    </a:p>
                  </a:txBody>
                  <a:tcPr marL="0" marR="0" marT="41275" marB="0">
                    <a:lnB w="12700" cmpd="sng">
                      <a:solidFill>
                        <a:schemeClr val="tx1"/>
                      </a:solidFill>
                      <a:prstDash val="solid"/>
                    </a:lnB>
                  </a:tcPr>
                </a:tc>
                <a:tc>
                  <a:txBody>
                    <a:bodyPr/>
                    <a:lstStyle/>
                    <a:p>
                      <a:pPr marL="461645" algn="l">
                        <a:lnSpc>
                          <a:spcPct val="100000"/>
                        </a:lnSpc>
                        <a:spcBef>
                          <a:spcPts val="325"/>
                        </a:spcBef>
                      </a:pPr>
                      <a:r>
                        <a:rPr sz="1800" spc="-5" dirty="0"/>
                        <a:t>Operations</a:t>
                      </a:r>
                      <a:endParaRPr sz="1800" spc="-5" dirty="0"/>
                    </a:p>
                  </a:txBody>
                  <a:tcPr marL="0" marR="0" marT="41275" marB="0">
                    <a:lnB w="12700" cmpd="sng">
                      <a:solidFill>
                        <a:schemeClr val="tx1"/>
                      </a:solidFill>
                      <a:prstDash val="solid"/>
                    </a:lnB>
                  </a:tcPr>
                </a:tc>
              </a:tr>
              <a:tr h="1343021">
                <a:tc>
                  <a:txBody>
                    <a:bodyPr/>
                    <a:lstStyle/>
                    <a:p>
                      <a:pPr marL="1270" algn="ctr">
                        <a:lnSpc>
                          <a:spcPct val="100000"/>
                        </a:lnSpc>
                        <a:spcBef>
                          <a:spcPts val="315"/>
                        </a:spcBef>
                      </a:pPr>
                      <a:r>
                        <a:rPr sz="1800" spc="-5" dirty="0"/>
                        <a:t>Nominal</a:t>
                      </a:r>
                      <a:endParaRPr sz="1800" spc="-5" dirty="0"/>
                    </a:p>
                  </a:txBody>
                  <a:tcPr marL="0" marR="0" marT="40005"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3515" marR="179705">
                        <a:lnSpc>
                          <a:spcPct val="100000"/>
                        </a:lnSpc>
                        <a:spcBef>
                          <a:spcPts val="315"/>
                        </a:spcBef>
                      </a:pPr>
                      <a:r>
                        <a:rPr sz="1800" spc="-5" dirty="0"/>
                        <a:t>The </a:t>
                      </a:r>
                      <a:r>
                        <a:rPr sz="1800" dirty="0"/>
                        <a:t>values of a </a:t>
                      </a:r>
                      <a:r>
                        <a:rPr sz="1800" spc="-5" dirty="0"/>
                        <a:t>nominal </a:t>
                      </a:r>
                      <a:r>
                        <a:rPr sz="1800" dirty="0"/>
                        <a:t>attribute are </a:t>
                      </a:r>
                      <a:r>
                        <a:rPr sz="1800" spc="-5" dirty="0"/>
                        <a:t>just different names, i.e., nominal  attributes </a:t>
                      </a:r>
                      <a:r>
                        <a:rPr sz="1800" dirty="0"/>
                        <a:t>provide only enough  </a:t>
                      </a:r>
                      <a:r>
                        <a:rPr sz="1800" spc="-5" dirty="0"/>
                        <a:t>information </a:t>
                      </a:r>
                      <a:r>
                        <a:rPr sz="1800" dirty="0"/>
                        <a:t>to </a:t>
                      </a:r>
                      <a:r>
                        <a:rPr sz="1800" spc="-5" dirty="0"/>
                        <a:t>distinguish </a:t>
                      </a:r>
                      <a:r>
                        <a:rPr sz="1800" dirty="0"/>
                        <a:t>one </a:t>
                      </a:r>
                      <a:r>
                        <a:rPr sz="1800" spc="-5" dirty="0"/>
                        <a:t>object  </a:t>
                      </a:r>
                      <a:r>
                        <a:rPr sz="1800" dirty="0"/>
                        <a:t>from </a:t>
                      </a:r>
                      <a:r>
                        <a:rPr sz="1800" spc="-10" dirty="0"/>
                        <a:t>another. </a:t>
                      </a:r>
                      <a:r>
                        <a:rPr sz="1800" dirty="0"/>
                        <a:t>(=,</a:t>
                      </a:r>
                      <a:r>
                        <a:rPr sz="1800" spc="-65" dirty="0"/>
                        <a:t> </a:t>
                      </a:r>
                      <a:r>
                        <a:rPr lang="en-MY" sz="1800" spc="0" dirty="0"/>
                        <a:t>≠</a:t>
                      </a:r>
                      <a:r>
                        <a:rPr sz="1800" dirty="0" smtClean="0"/>
                        <a:t>)</a:t>
                      </a:r>
                      <a:endParaRPr sz="1800" dirty="0"/>
                    </a:p>
                  </a:txBody>
                  <a:tcPr marL="0" marR="0" marT="40005"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3515" marR="206375">
                        <a:lnSpc>
                          <a:spcPct val="100000"/>
                        </a:lnSpc>
                        <a:spcBef>
                          <a:spcPts val="315"/>
                        </a:spcBef>
                      </a:pPr>
                      <a:r>
                        <a:rPr sz="1800" dirty="0"/>
                        <a:t>zip codes, </a:t>
                      </a:r>
                      <a:r>
                        <a:rPr sz="1800" spc="-5" dirty="0"/>
                        <a:t>employee  </a:t>
                      </a:r>
                      <a:r>
                        <a:rPr sz="1800" dirty="0"/>
                        <a:t>ID </a:t>
                      </a:r>
                      <a:r>
                        <a:rPr sz="1800" spc="-5" dirty="0"/>
                        <a:t>numbers, eye </a:t>
                      </a:r>
                      <a:r>
                        <a:rPr sz="1800" spc="-10" dirty="0"/>
                        <a:t>color,  </a:t>
                      </a:r>
                      <a:r>
                        <a:rPr sz="1800" dirty="0" smtClean="0"/>
                        <a:t>sex</a:t>
                      </a:r>
                      <a:r>
                        <a:rPr lang="en-MY" sz="1800" dirty="0" smtClean="0"/>
                        <a:t>/gender</a:t>
                      </a:r>
                      <a:r>
                        <a:rPr sz="1800" dirty="0" smtClean="0"/>
                        <a:t>: </a:t>
                      </a:r>
                      <a:r>
                        <a:rPr sz="1800" dirty="0"/>
                        <a:t>{male,</a:t>
                      </a:r>
                      <a:r>
                        <a:rPr sz="1800" spc="-60" dirty="0"/>
                        <a:t> </a:t>
                      </a:r>
                      <a:r>
                        <a:rPr sz="1800" dirty="0"/>
                        <a:t>female}</a:t>
                      </a:r>
                      <a:endParaRPr sz="1800" dirty="0"/>
                    </a:p>
                  </a:txBody>
                  <a:tcPr marL="0" marR="0" marT="40005"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4150" marR="315595">
                        <a:lnSpc>
                          <a:spcPct val="100000"/>
                        </a:lnSpc>
                        <a:spcBef>
                          <a:spcPts val="315"/>
                        </a:spcBef>
                      </a:pPr>
                      <a:r>
                        <a:rPr sz="1800" spc="-5" dirty="0"/>
                        <a:t>mode, </a:t>
                      </a:r>
                      <a:r>
                        <a:rPr sz="1800" spc="-15" dirty="0"/>
                        <a:t>entropy,  </a:t>
                      </a:r>
                      <a:r>
                        <a:rPr sz="1800" dirty="0"/>
                        <a:t>contingency  </a:t>
                      </a:r>
                      <a:r>
                        <a:rPr sz="1800" dirty="0" smtClean="0"/>
                        <a:t>correlation</a:t>
                      </a:r>
                      <a:endParaRPr sz="1800" dirty="0"/>
                    </a:p>
                  </a:txBody>
                  <a:tcPr marL="0" marR="0" marT="40005"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140631">
                <a:tc>
                  <a:txBody>
                    <a:bodyPr/>
                    <a:lstStyle/>
                    <a:p>
                      <a:pPr marL="1270" algn="ctr">
                        <a:lnSpc>
                          <a:spcPct val="100000"/>
                        </a:lnSpc>
                        <a:spcBef>
                          <a:spcPts val="315"/>
                        </a:spcBef>
                      </a:pPr>
                      <a:r>
                        <a:rPr sz="1800" dirty="0"/>
                        <a:t>Ordinal</a:t>
                      </a:r>
                      <a:endParaRPr sz="1800" dirty="0"/>
                    </a:p>
                  </a:txBody>
                  <a:tcPr marL="0" marR="0" marT="40005"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3515" marR="208915">
                        <a:lnSpc>
                          <a:spcPct val="100000"/>
                        </a:lnSpc>
                        <a:spcBef>
                          <a:spcPts val="315"/>
                        </a:spcBef>
                      </a:pPr>
                      <a:r>
                        <a:rPr sz="1800" spc="-5" dirty="0"/>
                        <a:t>The </a:t>
                      </a:r>
                      <a:r>
                        <a:rPr sz="1800" dirty="0"/>
                        <a:t>values of an ordinal </a:t>
                      </a:r>
                      <a:r>
                        <a:rPr sz="1800" spc="-5" dirty="0"/>
                        <a:t>attribute  </a:t>
                      </a:r>
                      <a:r>
                        <a:rPr sz="1800" dirty="0"/>
                        <a:t>provide enough </a:t>
                      </a:r>
                      <a:r>
                        <a:rPr sz="1800" spc="-5" dirty="0"/>
                        <a:t>information </a:t>
                      </a:r>
                      <a:r>
                        <a:rPr sz="1800" dirty="0"/>
                        <a:t>to</a:t>
                      </a:r>
                      <a:r>
                        <a:rPr sz="1800" spc="-130" dirty="0"/>
                        <a:t> </a:t>
                      </a:r>
                      <a:r>
                        <a:rPr sz="1800" dirty="0"/>
                        <a:t>order objects. (&lt;,</a:t>
                      </a:r>
                      <a:r>
                        <a:rPr sz="1800" spc="-45" dirty="0"/>
                        <a:t> </a:t>
                      </a:r>
                      <a:r>
                        <a:rPr sz="1800" dirty="0"/>
                        <a:t>&gt;)</a:t>
                      </a:r>
                      <a:endParaRPr sz="1800" dirty="0"/>
                    </a:p>
                  </a:txBody>
                  <a:tcPr marL="0" marR="0" marT="40005"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3515">
                        <a:lnSpc>
                          <a:spcPct val="100000"/>
                        </a:lnSpc>
                        <a:spcBef>
                          <a:spcPts val="315"/>
                        </a:spcBef>
                      </a:pPr>
                      <a:r>
                        <a:rPr sz="1800" dirty="0"/>
                        <a:t>hardness of</a:t>
                      </a:r>
                      <a:r>
                        <a:rPr sz="1800" spc="-50" dirty="0"/>
                        <a:t> </a:t>
                      </a:r>
                      <a:r>
                        <a:rPr sz="1800" spc="-5" dirty="0"/>
                        <a:t>minerals,</a:t>
                      </a:r>
                      <a:endParaRPr sz="1800" dirty="0"/>
                    </a:p>
                    <a:p>
                      <a:pPr marL="183515" marR="240665">
                        <a:lnSpc>
                          <a:spcPct val="100000"/>
                        </a:lnSpc>
                        <a:spcBef>
                          <a:spcPts val="5"/>
                        </a:spcBef>
                      </a:pPr>
                      <a:r>
                        <a:rPr sz="1800" dirty="0"/>
                        <a:t>{good, </a:t>
                      </a:r>
                      <a:r>
                        <a:rPr sz="1800" spc="-25" dirty="0"/>
                        <a:t>better, </a:t>
                      </a:r>
                      <a:r>
                        <a:rPr sz="1800" spc="5" dirty="0"/>
                        <a:t>best},  </a:t>
                      </a:r>
                      <a:r>
                        <a:rPr sz="1800" dirty="0"/>
                        <a:t>grades, street</a:t>
                      </a:r>
                      <a:r>
                        <a:rPr sz="1800" spc="-90" dirty="0"/>
                        <a:t> </a:t>
                      </a:r>
                      <a:r>
                        <a:rPr sz="1800" spc="-5" dirty="0"/>
                        <a:t>numbers</a:t>
                      </a:r>
                      <a:endParaRPr sz="1800" spc="-5" dirty="0"/>
                    </a:p>
                  </a:txBody>
                  <a:tcPr marL="0" marR="0" marT="40005"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4150" marR="191770">
                        <a:lnSpc>
                          <a:spcPct val="100000"/>
                        </a:lnSpc>
                        <a:spcBef>
                          <a:spcPts val="315"/>
                        </a:spcBef>
                      </a:pPr>
                      <a:r>
                        <a:rPr sz="1800" spc="-5" dirty="0"/>
                        <a:t>median,</a:t>
                      </a:r>
                      <a:r>
                        <a:rPr sz="1800" spc="-50" dirty="0"/>
                        <a:t> </a:t>
                      </a:r>
                      <a:r>
                        <a:rPr sz="1800" dirty="0"/>
                        <a:t>percentiles</a:t>
                      </a:r>
                      <a:r>
                        <a:rPr sz="1800" dirty="0" smtClean="0"/>
                        <a:t>,  rank correlation,  </a:t>
                      </a:r>
                      <a:r>
                        <a:rPr sz="1800" dirty="0"/>
                        <a:t>run </a:t>
                      </a:r>
                      <a:r>
                        <a:rPr sz="1800" dirty="0" smtClean="0"/>
                        <a:t>test</a:t>
                      </a:r>
                      <a:r>
                        <a:rPr lang="en-MY" sz="1800" baseline="0" dirty="0" smtClean="0"/>
                        <a:t> of randomness</a:t>
                      </a:r>
                      <a:r>
                        <a:rPr sz="1800" dirty="0" smtClean="0"/>
                        <a:t>, </a:t>
                      </a:r>
                      <a:r>
                        <a:rPr sz="1800" dirty="0"/>
                        <a:t>sign</a:t>
                      </a:r>
                      <a:r>
                        <a:rPr sz="1800" spc="-105" dirty="0"/>
                        <a:t> </a:t>
                      </a:r>
                      <a:r>
                        <a:rPr sz="1800" dirty="0"/>
                        <a:t>tests</a:t>
                      </a:r>
                      <a:endParaRPr sz="1800" dirty="0"/>
                    </a:p>
                  </a:txBody>
                  <a:tcPr marL="0" marR="0" marT="40005"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109215">
                <a:tc>
                  <a:txBody>
                    <a:bodyPr/>
                    <a:lstStyle/>
                    <a:p>
                      <a:pPr marL="2540" algn="ctr">
                        <a:lnSpc>
                          <a:spcPct val="100000"/>
                        </a:lnSpc>
                        <a:spcBef>
                          <a:spcPts val="320"/>
                        </a:spcBef>
                      </a:pPr>
                      <a:r>
                        <a:rPr sz="1800" dirty="0"/>
                        <a:t>Interval</a:t>
                      </a:r>
                      <a:endParaRPr sz="1800" dirty="0"/>
                    </a:p>
                  </a:txBody>
                  <a:tcPr marL="0" marR="0" marT="4064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183515" marR="618490">
                        <a:lnSpc>
                          <a:spcPct val="100000"/>
                        </a:lnSpc>
                        <a:spcBef>
                          <a:spcPts val="320"/>
                        </a:spcBef>
                      </a:pPr>
                      <a:r>
                        <a:rPr sz="1800" dirty="0"/>
                        <a:t>For interval attributes, the  </a:t>
                      </a:r>
                      <a:r>
                        <a:rPr sz="1800" spc="-5" dirty="0"/>
                        <a:t>differences </a:t>
                      </a:r>
                      <a:r>
                        <a:rPr sz="1800" dirty="0"/>
                        <a:t>between values</a:t>
                      </a:r>
                      <a:r>
                        <a:rPr sz="1800" spc="-90" dirty="0"/>
                        <a:t> </a:t>
                      </a:r>
                      <a:r>
                        <a:rPr sz="1800" dirty="0"/>
                        <a:t>are  meaningful, </a:t>
                      </a:r>
                      <a:r>
                        <a:rPr sz="1800" spc="-5" dirty="0"/>
                        <a:t>i.e., </a:t>
                      </a:r>
                      <a:r>
                        <a:rPr sz="1800" dirty="0"/>
                        <a:t>a unit of  </a:t>
                      </a:r>
                      <a:r>
                        <a:rPr sz="1800" spc="-5" dirty="0"/>
                        <a:t>measurement</a:t>
                      </a:r>
                      <a:r>
                        <a:rPr sz="1800" spc="5" dirty="0"/>
                        <a:t> </a:t>
                      </a:r>
                      <a:r>
                        <a:rPr sz="1800" dirty="0"/>
                        <a:t>exists</a:t>
                      </a:r>
                      <a:r>
                        <a:rPr sz="1800" dirty="0" smtClean="0"/>
                        <a:t>.</a:t>
                      </a:r>
                      <a:r>
                        <a:rPr lang="en-MY" sz="1800" dirty="0" smtClean="0"/>
                        <a:t> </a:t>
                      </a:r>
                      <a:r>
                        <a:rPr sz="1800" dirty="0" smtClean="0"/>
                        <a:t>(+, </a:t>
                      </a:r>
                      <a:r>
                        <a:rPr sz="1800" dirty="0"/>
                        <a:t>-</a:t>
                      </a:r>
                      <a:r>
                        <a:rPr sz="1800" spc="-30" dirty="0"/>
                        <a:t> </a:t>
                      </a:r>
                      <a:r>
                        <a:rPr sz="1800" dirty="0"/>
                        <a:t>)</a:t>
                      </a:r>
                      <a:endParaRPr sz="1800" dirty="0"/>
                    </a:p>
                  </a:txBody>
                  <a:tcPr marL="0" marR="0" marT="4064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183515" marR="234315">
                        <a:lnSpc>
                          <a:spcPct val="100000"/>
                        </a:lnSpc>
                        <a:spcBef>
                          <a:spcPts val="320"/>
                        </a:spcBef>
                      </a:pPr>
                      <a:r>
                        <a:rPr sz="1800" dirty="0"/>
                        <a:t>calendar dates,  </a:t>
                      </a:r>
                      <a:r>
                        <a:rPr sz="1800" spc="-5" dirty="0"/>
                        <a:t>temperature </a:t>
                      </a:r>
                      <a:r>
                        <a:rPr sz="1800" dirty="0"/>
                        <a:t>in</a:t>
                      </a:r>
                      <a:r>
                        <a:rPr sz="1800" spc="-65" dirty="0"/>
                        <a:t> </a:t>
                      </a:r>
                      <a:r>
                        <a:rPr sz="1800" dirty="0"/>
                        <a:t>Celsius  or</a:t>
                      </a:r>
                      <a:r>
                        <a:rPr sz="1800" spc="-20" dirty="0"/>
                        <a:t> </a:t>
                      </a:r>
                      <a:r>
                        <a:rPr sz="1800" dirty="0"/>
                        <a:t>Fahrenheit</a:t>
                      </a:r>
                      <a:endParaRPr sz="1800" dirty="0"/>
                    </a:p>
                  </a:txBody>
                  <a:tcPr marL="0" marR="0" marT="4064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marL="184150" marR="206375">
                        <a:lnSpc>
                          <a:spcPct val="100000"/>
                        </a:lnSpc>
                        <a:spcBef>
                          <a:spcPts val="320"/>
                        </a:spcBef>
                      </a:pPr>
                      <a:r>
                        <a:rPr sz="1800" spc="-5" dirty="0"/>
                        <a:t>mean, </a:t>
                      </a:r>
                      <a:r>
                        <a:rPr sz="1800" dirty="0"/>
                        <a:t>standard  deviation,</a:t>
                      </a:r>
                      <a:r>
                        <a:rPr sz="1800" spc="-100" dirty="0"/>
                        <a:t> </a:t>
                      </a:r>
                      <a:r>
                        <a:rPr sz="1800" dirty="0"/>
                        <a:t>Pearson's  correlation, t and F  tests</a:t>
                      </a:r>
                      <a:endParaRPr sz="1800" dirty="0"/>
                    </a:p>
                  </a:txBody>
                  <a:tcPr marL="0" marR="0" marT="4064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1423372">
                <a:tc>
                  <a:txBody>
                    <a:bodyPr/>
                    <a:lstStyle/>
                    <a:p>
                      <a:pPr marL="2540" algn="ctr">
                        <a:lnSpc>
                          <a:spcPct val="100000"/>
                        </a:lnSpc>
                        <a:spcBef>
                          <a:spcPts val="320"/>
                        </a:spcBef>
                      </a:pPr>
                      <a:r>
                        <a:rPr sz="1800" b="0" dirty="0"/>
                        <a:t>Ratio</a:t>
                      </a:r>
                      <a:endParaRPr sz="1800" b="0" dirty="0"/>
                    </a:p>
                  </a:txBody>
                  <a:tcPr marL="0" marR="0" marT="40640" marB="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183515" marR="262890">
                        <a:lnSpc>
                          <a:spcPct val="100000"/>
                        </a:lnSpc>
                        <a:spcBef>
                          <a:spcPts val="320"/>
                        </a:spcBef>
                      </a:pPr>
                      <a:r>
                        <a:rPr sz="1800" b="0" dirty="0"/>
                        <a:t>For ratio variables, both</a:t>
                      </a:r>
                      <a:r>
                        <a:rPr sz="1800" b="0" spc="-110" dirty="0"/>
                        <a:t> </a:t>
                      </a:r>
                      <a:r>
                        <a:rPr sz="1800" b="0" spc="-5" dirty="0"/>
                        <a:t>differences  </a:t>
                      </a:r>
                      <a:r>
                        <a:rPr sz="1800" b="0" dirty="0"/>
                        <a:t>and ratios are </a:t>
                      </a:r>
                      <a:r>
                        <a:rPr sz="1800" b="0" spc="-5" dirty="0"/>
                        <a:t>meaningful. </a:t>
                      </a:r>
                      <a:r>
                        <a:rPr sz="1800" b="0" dirty="0"/>
                        <a:t>(*,</a:t>
                      </a:r>
                      <a:r>
                        <a:rPr sz="1800" b="0" spc="-100" dirty="0"/>
                        <a:t> </a:t>
                      </a:r>
                      <a:r>
                        <a:rPr sz="1800" b="0" dirty="0"/>
                        <a:t>/)</a:t>
                      </a:r>
                      <a:endParaRPr sz="1800" b="0" dirty="0"/>
                    </a:p>
                  </a:txBody>
                  <a:tcPr marL="0" marR="0" marT="40640" marB="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183515" marR="230505">
                        <a:lnSpc>
                          <a:spcPct val="100000"/>
                        </a:lnSpc>
                        <a:spcBef>
                          <a:spcPts val="320"/>
                        </a:spcBef>
                      </a:pPr>
                      <a:r>
                        <a:rPr sz="1800" b="0" spc="-5" dirty="0"/>
                        <a:t>temperature </a:t>
                      </a:r>
                      <a:r>
                        <a:rPr sz="1800" b="0" dirty="0"/>
                        <a:t>in</a:t>
                      </a:r>
                      <a:r>
                        <a:rPr sz="1800" b="0" spc="-75" dirty="0"/>
                        <a:t> </a:t>
                      </a:r>
                      <a:r>
                        <a:rPr sz="1800" b="0" dirty="0"/>
                        <a:t>Kelvin,  </a:t>
                      </a:r>
                      <a:r>
                        <a:rPr sz="1800" b="0" spc="-5" dirty="0"/>
                        <a:t>monetary </a:t>
                      </a:r>
                      <a:r>
                        <a:rPr sz="1800" b="0" dirty="0"/>
                        <a:t>quantities,  age, </a:t>
                      </a:r>
                      <a:r>
                        <a:rPr sz="1800" b="0" spc="-5" dirty="0"/>
                        <a:t>mass, </a:t>
                      </a:r>
                      <a:r>
                        <a:rPr sz="1800" b="0" dirty="0"/>
                        <a:t>length, electrical  current</a:t>
                      </a:r>
                      <a:endParaRPr sz="1800" b="0" dirty="0"/>
                    </a:p>
                  </a:txBody>
                  <a:tcPr marL="0" marR="0" marT="40640" marB="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lstStyle/>
                    <a:p>
                      <a:pPr marL="184150" marR="420370" algn="l">
                        <a:lnSpc>
                          <a:spcPct val="100000"/>
                        </a:lnSpc>
                        <a:spcBef>
                          <a:spcPts val="320"/>
                        </a:spcBef>
                      </a:pPr>
                      <a:r>
                        <a:rPr lang="en-MY" sz="1800" b="0" spc="-5" dirty="0" smtClean="0"/>
                        <a:t>g</a:t>
                      </a:r>
                      <a:r>
                        <a:rPr sz="1800" b="0" spc="-5" dirty="0" err="1" smtClean="0"/>
                        <a:t>eometric</a:t>
                      </a:r>
                      <a:r>
                        <a:rPr lang="en-MY" sz="1800" b="0" spc="-5" baseline="0" dirty="0" smtClean="0"/>
                        <a:t> </a:t>
                      </a:r>
                      <a:r>
                        <a:rPr sz="1800" b="0" spc="-5" dirty="0" smtClean="0"/>
                        <a:t>mean</a:t>
                      </a:r>
                      <a:r>
                        <a:rPr sz="1800" b="0" spc="-5" dirty="0"/>
                        <a:t>,  harmonic mean,  </a:t>
                      </a:r>
                      <a:r>
                        <a:rPr sz="1800" b="0" dirty="0"/>
                        <a:t>percent</a:t>
                      </a:r>
                      <a:r>
                        <a:rPr sz="1800" b="0" spc="-90" dirty="0"/>
                        <a:t> </a:t>
                      </a:r>
                      <a:r>
                        <a:rPr sz="1800" b="0" dirty="0" smtClean="0"/>
                        <a:t>variation</a:t>
                      </a:r>
                      <a:r>
                        <a:rPr lang="en-MY" sz="1800" b="0" dirty="0" smtClean="0"/>
                        <a:t>/variance</a:t>
                      </a:r>
                      <a:endParaRPr sz="1800" b="0" dirty="0"/>
                    </a:p>
                  </a:txBody>
                  <a:tcPr marL="0" marR="0" marT="40640" marB="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r>
            </a:tbl>
          </a:graphicData>
        </a:graphic>
      </p:graphicFrame>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Conclusion</a:t>
            </a:r>
            <a:endParaRPr lang="en-MY" altLang="en-US"/>
          </a:p>
        </p:txBody>
      </p:sp>
      <p:sp>
        <p:nvSpPr>
          <p:cNvPr id="3" name="Content Placeholder 2"/>
          <p:cNvSpPr>
            <a:spLocks noGrp="1"/>
          </p:cNvSpPr>
          <p:nvPr>
            <p:ph idx="1"/>
          </p:nvPr>
        </p:nvSpPr>
        <p:spPr/>
        <p:txBody>
          <a:bodyPr/>
          <a:p>
            <a:r>
              <a:rPr lang="en-MY" altLang="en-US"/>
              <a:t>In this chapter, we have learned</a:t>
            </a:r>
            <a:endParaRPr lang="en-MY" altLang="en-US"/>
          </a:p>
          <a:p>
            <a:pPr lvl="1"/>
            <a:r>
              <a:rPr lang="en-MY" altLang="en-US"/>
              <a:t>various types of data </a:t>
            </a:r>
            <a:endParaRPr lang="en-MY" altLang="en-US"/>
          </a:p>
          <a:p>
            <a:pPr lvl="1"/>
            <a:r>
              <a:rPr lang="en-MY" altLang="en-US"/>
              <a:t>how the different types of data differs from each other</a:t>
            </a:r>
            <a:endParaRPr lang="en-MY" altLang="en-US"/>
          </a:p>
          <a:p>
            <a:pPr lvl="1"/>
            <a:r>
              <a:rPr lang="en-MY" altLang="en-US"/>
              <a:t>similiarity and distance (dissimilarity) measures for data</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Main </a:t>
            </a:r>
            <a:r>
              <a:rPr lang="en-US"/>
              <a:t>References</a:t>
            </a:r>
            <a:endParaRPr lang="en-US" dirty="0"/>
          </a:p>
        </p:txBody>
      </p:sp>
      <p:sp>
        <p:nvSpPr>
          <p:cNvPr id="3" name="Content Placeholder 2"/>
          <p:cNvSpPr>
            <a:spLocks noGrp="1"/>
          </p:cNvSpPr>
          <p:nvPr>
            <p:ph idx="1"/>
          </p:nvPr>
        </p:nvSpPr>
        <p:spPr/>
        <p:txBody>
          <a:bodyPr>
            <a:normAutofit fontScale="90000"/>
          </a:bodyPr>
          <a:lstStyle/>
          <a:p>
            <a:r>
              <a:rPr lang="en-MY" altLang="en-US"/>
              <a:t>Harrington, P (2012). Machine  Learning in Action. Manning  Publications.</a:t>
            </a:r>
            <a:endParaRPr lang="en-MY" altLang="en-US"/>
          </a:p>
          <a:p>
            <a:r>
              <a:rPr lang="en-MY" altLang="en-US"/>
              <a:t>Richert, W. and Coelho, L.P. (2013).  Building Machine Learning Systems  with Python. Packt Publishing.</a:t>
            </a:r>
            <a:endParaRPr lang="en-MY" altLang="en-US"/>
          </a:p>
          <a:p>
            <a:pPr lvl="0"/>
            <a:r>
              <a:rPr lang="en-MY" altLang="en-US"/>
              <a:t>Witten, I.H, Franck, E, and Hall, M. A.  (2011). Data Mining: Practical Machine  Learning Tools and Techniques. (3rd  ed.). Morgan Kaufmann.		</a:t>
            </a:r>
            <a:endParaRPr lang="en-MY" altLang="en-US"/>
          </a:p>
          <a:p>
            <a:pPr lvl="0"/>
            <a:r>
              <a:rPr lang="en-MY" altLang="en-US"/>
              <a:t>Pang-Ning Tan, Michael Steinbach, Anuj Karpatne, Vipin Kumar (2018). Introduction to Data Mining (2nd Edition), Pearson																															</a:t>
            </a:r>
            <a:endParaRPr lang="en-MY" altLang="en-US"/>
          </a:p>
        </p:txBody>
      </p:sp>
      <p:sp>
        <p:nvSpPr>
          <p:cNvPr id="4" name="Slide Number Placeholder 3"/>
          <p:cNvSpPr>
            <a:spLocks noGrp="1"/>
          </p:cNvSpPr>
          <p:nvPr>
            <p:ph type="sldNum" sz="quarter" idx="12"/>
          </p:nvPr>
        </p:nvSpPr>
        <p:spPr/>
        <p:txBody>
          <a:bodyPr/>
          <a:lstStyle/>
          <a:p>
            <a:r>
              <a:rPr lang="en-US"/>
              <a:t>*</a:t>
            </a:r>
            <a:endParaRPr lang="en-US" dirty="0"/>
          </a:p>
        </p:txBody>
      </p:sp>
      <p:sp>
        <p:nvSpPr>
          <p:cNvPr id="5" name="Footer Placeholder 4"/>
          <p:cNvSpPr>
            <a:spLocks noGrp="1"/>
          </p:cNvSpPr>
          <p:nvPr>
            <p:ph type="ftr" sz="quarter" idx="11"/>
          </p:nvPr>
        </p:nvSpPr>
        <p:spPr/>
        <p:txBody>
          <a:bodyPr/>
          <a:p>
            <a:r>
              <a:rPr lang="en-US"/>
              <a:t>UECS3213 / UECS3453 Data Mining</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Other References</a:t>
            </a:r>
            <a:endParaRPr lang="en-MY" altLang="en-US"/>
          </a:p>
        </p:txBody>
      </p:sp>
      <p:sp>
        <p:nvSpPr>
          <p:cNvPr id="3" name="Content Placeholder 2"/>
          <p:cNvSpPr>
            <a:spLocks noGrp="1"/>
          </p:cNvSpPr>
          <p:nvPr>
            <p:ph idx="1"/>
          </p:nvPr>
        </p:nvSpPr>
        <p:spPr/>
        <p:txBody>
          <a:bodyPr>
            <a:normAutofit lnSpcReduction="10000"/>
          </a:bodyPr>
          <a:p>
            <a:r>
              <a:rPr lang="en-US"/>
              <a:t>J. Grus (2015). Data Science from Scratch: First Principles with Python. O'Reilly Media.</a:t>
            </a:r>
            <a:endParaRPr lang="en-US"/>
          </a:p>
          <a:p>
            <a:r>
              <a:rPr lang="en-US"/>
              <a:t>C. C. Aggarwal. (2015). Data Mining: The Textbook. Springer</a:t>
            </a:r>
            <a:endParaRPr lang="en-US"/>
          </a:p>
          <a:p>
            <a:r>
              <a:rPr lang="en-US"/>
              <a:t>Richert, W. and Coelho, L.P. (2013). Building Machine Learning Systems with Python. Packt Publishing.</a:t>
            </a:r>
            <a:endParaRPr lang="en-US"/>
          </a:p>
          <a:p>
            <a:r>
              <a:rPr lang="en-US"/>
              <a:t>Russel M.A. (2013). Mining the Social Web: Data Mining Facebook, Twitter, LinkedIn, Google+, GitHub, and More. (2nd Ed). O’Reilly Media.</a:t>
            </a:r>
            <a:endParaRPr lang="en-US"/>
          </a:p>
        </p:txBody>
      </p:sp>
      <p:sp>
        <p:nvSpPr>
          <p:cNvPr id="4" name="Footer Placeholder 3"/>
          <p:cNvSpPr>
            <a:spLocks noGrp="1"/>
          </p:cNvSpPr>
          <p:nvPr>
            <p:ph type="ftr" sz="quarter" idx="11"/>
          </p:nvPr>
        </p:nvSpPr>
        <p:spPr/>
        <p:txBody>
          <a:bodyPr/>
          <a:p>
            <a:r>
              <a:rPr lang="en-US"/>
              <a:t>UECS3213 / UECS3453 Data Mining</a:t>
            </a:r>
            <a:endParaRPr lang="en-US"/>
          </a:p>
        </p:txBody>
      </p:sp>
      <p:sp>
        <p:nvSpPr>
          <p:cNvPr id="5" name="Slide Number Placeholder 4"/>
          <p:cNvSpPr>
            <a:spLocks noGrp="1"/>
          </p:cNvSpPr>
          <p:nvPr>
            <p:ph type="sldNum" sz="quarter" idx="12"/>
          </p:nvPr>
        </p:nvSpPr>
        <p:spPr/>
        <p:txBody>
          <a:bodyPr/>
          <a:p>
            <a:r>
              <a:rPr lang="en-US"/>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graphicFrame>
        <p:nvGraphicFramePr>
          <p:cNvPr id="2" name="object 2"/>
          <p:cNvGraphicFramePr>
            <a:graphicFrameLocks noGrp="1"/>
          </p:cNvGraphicFramePr>
          <p:nvPr/>
        </p:nvGraphicFramePr>
        <p:xfrm>
          <a:off x="838200" y="489694"/>
          <a:ext cx="10417175" cy="4363085"/>
        </p:xfrm>
        <a:graphic>
          <a:graphicData uri="http://schemas.openxmlformats.org/drawingml/2006/table">
            <a:tbl>
              <a:tblPr firstRow="1" lastRow="1">
                <a:tableStyleId>{6E25E649-3F16-4E02-A733-19D2CDBF48F0}</a:tableStyleId>
              </a:tblPr>
              <a:tblGrid>
                <a:gridCol w="1925955"/>
                <a:gridCol w="3464560"/>
                <a:gridCol w="5026660"/>
              </a:tblGrid>
              <a:tr h="864870">
                <a:tc>
                  <a:txBody>
                    <a:bodyPr/>
                    <a:lstStyle/>
                    <a:p>
                      <a:pPr marL="462280" marR="300990" indent="-152400" algn="l">
                        <a:lnSpc>
                          <a:spcPct val="100000"/>
                        </a:lnSpc>
                        <a:spcBef>
                          <a:spcPts val="320"/>
                        </a:spcBef>
                      </a:pPr>
                      <a:r>
                        <a:rPr sz="1800" dirty="0"/>
                        <a:t>Attr</a:t>
                      </a:r>
                      <a:r>
                        <a:rPr sz="1800" spc="5" dirty="0"/>
                        <a:t>i</a:t>
                      </a:r>
                      <a:r>
                        <a:rPr sz="1800" dirty="0"/>
                        <a:t>bute  Level</a:t>
                      </a:r>
                      <a:endParaRPr sz="1800" dirty="0"/>
                    </a:p>
                  </a:txBody>
                  <a:tcPr marL="0" marR="0" marT="40640" marB="0">
                    <a:lnB w="12700" cmpd="sng">
                      <a:solidFill>
                        <a:schemeClr val="tx1"/>
                      </a:solidFill>
                      <a:prstDash val="solid"/>
                    </a:lnB>
                  </a:tcPr>
                </a:tc>
                <a:tc>
                  <a:txBody>
                    <a:bodyPr/>
                    <a:lstStyle/>
                    <a:p>
                      <a:pPr marL="1073785" algn="l">
                        <a:lnSpc>
                          <a:spcPct val="100000"/>
                        </a:lnSpc>
                        <a:spcBef>
                          <a:spcPts val="320"/>
                        </a:spcBef>
                      </a:pPr>
                      <a:r>
                        <a:rPr sz="1800" spc="-5" dirty="0"/>
                        <a:t>Transformation</a:t>
                      </a:r>
                      <a:endParaRPr sz="1800" spc="-5" dirty="0"/>
                    </a:p>
                  </a:txBody>
                  <a:tcPr marL="0" marR="0" marT="40640" marB="0">
                    <a:lnB w="12700" cmpd="sng">
                      <a:solidFill>
                        <a:schemeClr val="tx1"/>
                      </a:solidFill>
                      <a:prstDash val="solid"/>
                    </a:lnB>
                  </a:tcPr>
                </a:tc>
                <a:tc>
                  <a:txBody>
                    <a:bodyPr/>
                    <a:lstStyle/>
                    <a:p>
                      <a:pPr marL="962025" algn="l">
                        <a:lnSpc>
                          <a:spcPct val="100000"/>
                        </a:lnSpc>
                        <a:spcBef>
                          <a:spcPts val="320"/>
                        </a:spcBef>
                      </a:pPr>
                      <a:r>
                        <a:rPr lang="en-US" sz="1800" spc="-5" dirty="0"/>
                        <a:t>            </a:t>
                      </a:r>
                      <a:r>
                        <a:rPr sz="1800" spc="-5" dirty="0"/>
                        <a:t>Comments</a:t>
                      </a:r>
                      <a:endParaRPr sz="1800" spc="-5" dirty="0"/>
                    </a:p>
                  </a:txBody>
                  <a:tcPr marL="0" marR="0" marT="40640" marB="0">
                    <a:lnB w="12700" cmpd="sng">
                      <a:solidFill>
                        <a:schemeClr val="tx1"/>
                      </a:solidFill>
                      <a:prstDash val="solid"/>
                    </a:lnB>
                  </a:tcPr>
                </a:tc>
              </a:tr>
              <a:tr h="662940">
                <a:tc>
                  <a:txBody>
                    <a:bodyPr/>
                    <a:lstStyle/>
                    <a:p>
                      <a:pPr marL="1270" algn="ctr">
                        <a:lnSpc>
                          <a:spcPct val="100000"/>
                        </a:lnSpc>
                        <a:spcBef>
                          <a:spcPts val="300"/>
                        </a:spcBef>
                      </a:pPr>
                      <a:r>
                        <a:rPr sz="1800" b="0" spc="-5" dirty="0"/>
                        <a:t>Nominal</a:t>
                      </a:r>
                      <a:endParaRPr sz="1800" b="0" spc="-5" dirty="0"/>
                    </a:p>
                  </a:txBody>
                  <a:tcPr marL="0" marR="0" marT="3810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2245">
                        <a:lnSpc>
                          <a:spcPct val="100000"/>
                        </a:lnSpc>
                        <a:spcBef>
                          <a:spcPts val="300"/>
                        </a:spcBef>
                      </a:pPr>
                      <a:r>
                        <a:rPr sz="1800" b="0" spc="-5" dirty="0"/>
                        <a:t>Any </a:t>
                      </a:r>
                      <a:r>
                        <a:rPr sz="1800" b="0" dirty="0"/>
                        <a:t>permutation of</a:t>
                      </a:r>
                      <a:r>
                        <a:rPr sz="1800" b="0" spc="-25" dirty="0"/>
                        <a:t> </a:t>
                      </a:r>
                      <a:r>
                        <a:rPr sz="1800" b="0" dirty="0"/>
                        <a:t>values</a:t>
                      </a:r>
                      <a:endParaRPr sz="1800" b="0" dirty="0"/>
                    </a:p>
                  </a:txBody>
                  <a:tcPr marL="0" marR="0" marT="3810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2880" marR="198120">
                        <a:lnSpc>
                          <a:spcPct val="100000"/>
                        </a:lnSpc>
                        <a:spcBef>
                          <a:spcPts val="300"/>
                        </a:spcBef>
                      </a:pPr>
                      <a:r>
                        <a:rPr sz="1800" b="0" dirty="0"/>
                        <a:t>If all employee </a:t>
                      </a:r>
                      <a:r>
                        <a:rPr sz="1800" b="0" spc="-5" dirty="0"/>
                        <a:t>ID</a:t>
                      </a:r>
                      <a:r>
                        <a:rPr sz="1800" b="0" spc="-75" dirty="0"/>
                        <a:t> </a:t>
                      </a:r>
                      <a:r>
                        <a:rPr sz="1800" b="0" spc="-5" dirty="0"/>
                        <a:t>numbers  were reassigned, would </a:t>
                      </a:r>
                      <a:r>
                        <a:rPr sz="1800" b="0" dirty="0"/>
                        <a:t>it </a:t>
                      </a:r>
                      <a:r>
                        <a:rPr sz="1800" b="0" spc="-5" dirty="0" smtClean="0"/>
                        <a:t>make </a:t>
                      </a:r>
                      <a:r>
                        <a:rPr sz="1800" b="0" spc="-5" dirty="0"/>
                        <a:t>any</a:t>
                      </a:r>
                      <a:r>
                        <a:rPr sz="1800" b="0" dirty="0"/>
                        <a:t> </a:t>
                      </a:r>
                      <a:r>
                        <a:rPr sz="1800" b="0" spc="-5" dirty="0"/>
                        <a:t>difference?</a:t>
                      </a:r>
                      <a:endParaRPr sz="1800" b="0" spc="-5" dirty="0"/>
                    </a:p>
                  </a:txBody>
                  <a:tcPr marL="0" marR="0" marT="3810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1167130">
                <a:tc>
                  <a:txBody>
                    <a:bodyPr/>
                    <a:lstStyle/>
                    <a:p>
                      <a:pPr marL="1270" algn="ctr">
                        <a:lnSpc>
                          <a:spcPct val="100000"/>
                        </a:lnSpc>
                        <a:spcBef>
                          <a:spcPts val="300"/>
                        </a:spcBef>
                      </a:pPr>
                      <a:r>
                        <a:rPr sz="1800" b="0" dirty="0"/>
                        <a:t>Ordinal</a:t>
                      </a:r>
                      <a:endParaRPr sz="1800" b="0" dirty="0"/>
                    </a:p>
                  </a:txBody>
                  <a:tcPr marL="0" marR="0" marT="3810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2245" marR="579755">
                        <a:lnSpc>
                          <a:spcPct val="100000"/>
                        </a:lnSpc>
                        <a:spcBef>
                          <a:spcPts val="300"/>
                        </a:spcBef>
                      </a:pPr>
                      <a:r>
                        <a:rPr sz="1800" b="0" spc="-5" dirty="0"/>
                        <a:t>An </a:t>
                      </a:r>
                      <a:r>
                        <a:rPr sz="1800" b="0" dirty="0"/>
                        <a:t>order preserving change</a:t>
                      </a:r>
                      <a:r>
                        <a:rPr sz="1800" b="0" spc="-90" dirty="0"/>
                        <a:t> </a:t>
                      </a:r>
                      <a:r>
                        <a:rPr sz="1800" b="0" dirty="0"/>
                        <a:t>of  values,</a:t>
                      </a:r>
                      <a:r>
                        <a:rPr sz="1800" b="0" spc="-20" dirty="0"/>
                        <a:t> </a:t>
                      </a:r>
                      <a:r>
                        <a:rPr sz="1800" b="0" dirty="0"/>
                        <a:t>i.e.,</a:t>
                      </a:r>
                      <a:endParaRPr sz="1800" b="0"/>
                    </a:p>
                    <a:p>
                      <a:pPr marL="182245">
                        <a:lnSpc>
                          <a:spcPct val="100000"/>
                        </a:lnSpc>
                        <a:spcBef>
                          <a:spcPts val="5"/>
                        </a:spcBef>
                      </a:pPr>
                      <a:r>
                        <a:rPr sz="1800" b="0" dirty="0"/>
                        <a:t>new_value =</a:t>
                      </a:r>
                      <a:r>
                        <a:rPr sz="1800" b="0" spc="-25" dirty="0"/>
                        <a:t> </a:t>
                      </a:r>
                      <a:r>
                        <a:rPr sz="1800" b="0" dirty="0"/>
                        <a:t>f(old_value)</a:t>
                      </a:r>
                      <a:endParaRPr sz="1800" b="0"/>
                    </a:p>
                    <a:p>
                      <a:pPr marL="182245">
                        <a:lnSpc>
                          <a:spcPct val="100000"/>
                        </a:lnSpc>
                      </a:pPr>
                      <a:r>
                        <a:rPr sz="1800" b="0" spc="-5" dirty="0"/>
                        <a:t>where </a:t>
                      </a:r>
                      <a:r>
                        <a:rPr sz="1800" b="0" dirty="0"/>
                        <a:t>f </a:t>
                      </a:r>
                      <a:r>
                        <a:rPr sz="1800" b="0" spc="-5" dirty="0"/>
                        <a:t>is </a:t>
                      </a:r>
                      <a:r>
                        <a:rPr sz="1800" b="0" dirty="0"/>
                        <a:t>a </a:t>
                      </a:r>
                      <a:r>
                        <a:rPr sz="1800" b="0" spc="-5" dirty="0"/>
                        <a:t>monotonic </a:t>
                      </a:r>
                      <a:r>
                        <a:rPr sz="1800" b="0" dirty="0"/>
                        <a:t>function.</a:t>
                      </a:r>
                      <a:endParaRPr sz="1800" b="0" dirty="0"/>
                    </a:p>
                  </a:txBody>
                  <a:tcPr marL="0" marR="0" marT="3810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marL="182880" marR="274955">
                        <a:lnSpc>
                          <a:spcPct val="100000"/>
                        </a:lnSpc>
                        <a:spcBef>
                          <a:spcPts val="300"/>
                        </a:spcBef>
                      </a:pPr>
                      <a:r>
                        <a:rPr sz="1800" b="0" spc="-5" dirty="0"/>
                        <a:t>An </a:t>
                      </a:r>
                      <a:r>
                        <a:rPr sz="1800" b="0" dirty="0"/>
                        <a:t>attribute</a:t>
                      </a:r>
                      <a:r>
                        <a:rPr sz="1800" b="0" spc="-45" dirty="0"/>
                        <a:t> </a:t>
                      </a:r>
                      <a:r>
                        <a:rPr sz="1800" b="0" spc="-5" dirty="0"/>
                        <a:t>encompassing  </a:t>
                      </a:r>
                      <a:r>
                        <a:rPr sz="1800" b="0" dirty="0"/>
                        <a:t>the notion of good, better  best can be represented  equally well by the</a:t>
                      </a:r>
                      <a:r>
                        <a:rPr sz="1800" b="0" spc="-100" dirty="0"/>
                        <a:t> </a:t>
                      </a:r>
                      <a:r>
                        <a:rPr sz="1800" b="0" dirty="0"/>
                        <a:t>values</a:t>
                      </a:r>
                      <a:endParaRPr sz="1800" b="0" dirty="0"/>
                    </a:p>
                    <a:p>
                      <a:pPr marL="182880">
                        <a:lnSpc>
                          <a:spcPct val="100000"/>
                        </a:lnSpc>
                        <a:spcBef>
                          <a:spcPts val="5"/>
                        </a:spcBef>
                      </a:pPr>
                      <a:r>
                        <a:rPr sz="1800" b="0" dirty="0"/>
                        <a:t>{1, 2, 3} or by </a:t>
                      </a:r>
                      <a:r>
                        <a:rPr sz="1800" b="0" dirty="0" smtClean="0"/>
                        <a:t>{0.5</a:t>
                      </a:r>
                      <a:r>
                        <a:rPr sz="1800" b="0" dirty="0"/>
                        <a:t>,</a:t>
                      </a:r>
                      <a:r>
                        <a:rPr sz="1800" b="0" spc="-80" dirty="0"/>
                        <a:t> </a:t>
                      </a:r>
                      <a:r>
                        <a:rPr sz="1800" b="0" dirty="0" smtClean="0"/>
                        <a:t>1,</a:t>
                      </a:r>
                      <a:r>
                        <a:rPr lang="en-MY" sz="1800" b="0" dirty="0" smtClean="0"/>
                        <a:t> </a:t>
                      </a:r>
                      <a:r>
                        <a:rPr sz="1800" b="0" dirty="0" smtClean="0"/>
                        <a:t>10</a:t>
                      </a:r>
                      <a:r>
                        <a:rPr sz="1800" b="0" dirty="0"/>
                        <a:t>}.</a:t>
                      </a:r>
                      <a:endParaRPr sz="1800" b="0" dirty="0"/>
                    </a:p>
                  </a:txBody>
                  <a:tcPr marL="0" marR="0" marT="3810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788670">
                <a:tc>
                  <a:txBody>
                    <a:bodyPr/>
                    <a:lstStyle/>
                    <a:p>
                      <a:pPr marL="2540" algn="ctr">
                        <a:lnSpc>
                          <a:spcPct val="100000"/>
                        </a:lnSpc>
                        <a:spcBef>
                          <a:spcPts val="305"/>
                        </a:spcBef>
                      </a:pPr>
                      <a:r>
                        <a:rPr sz="1800" b="0" dirty="0"/>
                        <a:t>Interval</a:t>
                      </a:r>
                      <a:endParaRPr sz="1800" b="0" dirty="0"/>
                    </a:p>
                  </a:txBody>
                  <a:tcPr marL="0" marR="0" marT="38735" marB="0">
                    <a:lnL w="12700">
                      <a:solidFill>
                        <a:schemeClr val="tx1"/>
                      </a:solidFill>
                      <a:prstDash val="solid"/>
                    </a:lnL>
                    <a:lnR w="12700">
                      <a:solidFill>
                        <a:schemeClr val="tx1"/>
                      </a:solidFill>
                      <a:prstDash val="solid"/>
                    </a:lnR>
                    <a:lnT w="12700">
                      <a:solidFill>
                        <a:schemeClr val="tx1"/>
                      </a:solidFill>
                      <a:prstDash val="solid"/>
                    </a:lnT>
                    <a:lnB w="12700" cmpd="dbl">
                      <a:solidFill>
                        <a:schemeClr val="tx1"/>
                      </a:solidFill>
                      <a:prstDash val="solid"/>
                    </a:lnB>
                  </a:tcPr>
                </a:tc>
                <a:tc>
                  <a:txBody>
                    <a:bodyPr/>
                    <a:lstStyle/>
                    <a:p>
                      <a:pPr marL="182245">
                        <a:lnSpc>
                          <a:spcPct val="100000"/>
                        </a:lnSpc>
                        <a:spcBef>
                          <a:spcPts val="305"/>
                        </a:spcBef>
                      </a:pPr>
                      <a:r>
                        <a:rPr sz="1800" b="0" dirty="0"/>
                        <a:t>new_value = a * old_value +</a:t>
                      </a:r>
                      <a:r>
                        <a:rPr sz="1800" b="0" spc="-60" dirty="0"/>
                        <a:t> </a:t>
                      </a:r>
                      <a:r>
                        <a:rPr sz="1800" b="0" dirty="0"/>
                        <a:t>b</a:t>
                      </a:r>
                      <a:endParaRPr sz="1800" b="0"/>
                    </a:p>
                    <a:p>
                      <a:pPr marL="182245">
                        <a:lnSpc>
                          <a:spcPct val="100000"/>
                        </a:lnSpc>
                      </a:pPr>
                      <a:r>
                        <a:rPr sz="1800" b="0" spc="-5" dirty="0"/>
                        <a:t>where a and b </a:t>
                      </a:r>
                      <a:r>
                        <a:rPr sz="1800" b="0" dirty="0"/>
                        <a:t>are constants</a:t>
                      </a:r>
                      <a:endParaRPr sz="1800" b="0" dirty="0"/>
                    </a:p>
                  </a:txBody>
                  <a:tcPr marL="0" marR="0" marT="38735" marB="0">
                    <a:lnL w="12700">
                      <a:solidFill>
                        <a:schemeClr val="tx1"/>
                      </a:solidFill>
                      <a:prstDash val="solid"/>
                    </a:lnL>
                    <a:lnR w="12700">
                      <a:solidFill>
                        <a:schemeClr val="tx1"/>
                      </a:solidFill>
                      <a:prstDash val="solid"/>
                    </a:lnR>
                    <a:lnT w="12700">
                      <a:solidFill>
                        <a:schemeClr val="tx1"/>
                      </a:solidFill>
                      <a:prstDash val="solid"/>
                    </a:lnT>
                    <a:lnB w="12700" cmpd="dbl">
                      <a:solidFill>
                        <a:schemeClr val="tx1"/>
                      </a:solidFill>
                      <a:prstDash val="solid"/>
                    </a:lnB>
                  </a:tcPr>
                </a:tc>
                <a:tc>
                  <a:txBody>
                    <a:bodyPr/>
                    <a:lstStyle/>
                    <a:p>
                      <a:pPr marL="182880" marR="299720">
                        <a:lnSpc>
                          <a:spcPct val="100000"/>
                        </a:lnSpc>
                        <a:spcBef>
                          <a:spcPts val="305"/>
                        </a:spcBef>
                      </a:pPr>
                      <a:r>
                        <a:rPr sz="1800" b="0" spc="-5" dirty="0"/>
                        <a:t>Thus, the </a:t>
                      </a:r>
                      <a:r>
                        <a:rPr sz="1800" b="0" dirty="0"/>
                        <a:t>Fahrenheit </a:t>
                      </a:r>
                      <a:r>
                        <a:rPr sz="1800" b="0" spc="-5" dirty="0"/>
                        <a:t>and </a:t>
                      </a:r>
                      <a:r>
                        <a:rPr sz="1800" b="0" dirty="0" smtClean="0"/>
                        <a:t>Celsius </a:t>
                      </a:r>
                      <a:r>
                        <a:rPr sz="1800" b="0" dirty="0"/>
                        <a:t>temperature</a:t>
                      </a:r>
                      <a:r>
                        <a:rPr sz="1800" b="0" spc="-120" dirty="0"/>
                        <a:t> </a:t>
                      </a:r>
                      <a:r>
                        <a:rPr sz="1800" b="0" dirty="0"/>
                        <a:t>scales  </a:t>
                      </a:r>
                      <a:r>
                        <a:rPr sz="1800" b="0" spc="-5" dirty="0"/>
                        <a:t>differ </a:t>
                      </a:r>
                      <a:r>
                        <a:rPr sz="1800" b="0" dirty="0"/>
                        <a:t>in </a:t>
                      </a:r>
                      <a:r>
                        <a:rPr sz="1800" b="0" spc="-5" dirty="0"/>
                        <a:t>terms </a:t>
                      </a:r>
                      <a:r>
                        <a:rPr sz="1800" b="0" dirty="0"/>
                        <a:t>of where  their zero value </a:t>
                      </a:r>
                      <a:r>
                        <a:rPr sz="1800" b="0" spc="-5" dirty="0"/>
                        <a:t>is </a:t>
                      </a:r>
                      <a:r>
                        <a:rPr sz="1800" b="0" dirty="0"/>
                        <a:t>and the  </a:t>
                      </a:r>
                      <a:r>
                        <a:rPr sz="1800" b="0" spc="-5" dirty="0"/>
                        <a:t>size </a:t>
                      </a:r>
                      <a:r>
                        <a:rPr sz="1800" b="0" dirty="0"/>
                        <a:t>of a unit</a:t>
                      </a:r>
                      <a:r>
                        <a:rPr sz="1800" b="0" spc="-45" dirty="0"/>
                        <a:t> </a:t>
                      </a:r>
                      <a:r>
                        <a:rPr sz="1800" b="0" dirty="0"/>
                        <a:t>(degree).</a:t>
                      </a:r>
                      <a:endParaRPr sz="1800" b="0" dirty="0"/>
                    </a:p>
                  </a:txBody>
                  <a:tcPr marL="0" marR="0" marT="38735" marB="0">
                    <a:lnL w="12700">
                      <a:solidFill>
                        <a:schemeClr val="tx1"/>
                      </a:solidFill>
                      <a:prstDash val="solid"/>
                    </a:lnL>
                    <a:lnR w="12700">
                      <a:solidFill>
                        <a:schemeClr val="tx1"/>
                      </a:solidFill>
                      <a:prstDash val="solid"/>
                    </a:lnR>
                    <a:lnT w="12700">
                      <a:solidFill>
                        <a:schemeClr val="tx1"/>
                      </a:solidFill>
                      <a:prstDash val="solid"/>
                    </a:lnT>
                    <a:lnB w="12700" cmpd="dbl">
                      <a:solidFill>
                        <a:schemeClr val="tx1"/>
                      </a:solidFill>
                      <a:prstDash val="solid"/>
                    </a:lnB>
                  </a:tcPr>
                </a:tc>
              </a:tr>
              <a:tr h="806450">
                <a:tc>
                  <a:txBody>
                    <a:bodyPr/>
                    <a:lstStyle/>
                    <a:p>
                      <a:pPr marL="3175" algn="ctr">
                        <a:lnSpc>
                          <a:spcPct val="100000"/>
                        </a:lnSpc>
                        <a:spcBef>
                          <a:spcPts val="310"/>
                        </a:spcBef>
                      </a:pPr>
                      <a:r>
                        <a:rPr sz="1800" b="0" dirty="0"/>
                        <a:t>Ratio</a:t>
                      </a:r>
                      <a:endParaRPr sz="1800" b="0" dirty="0"/>
                    </a:p>
                  </a:txBody>
                  <a:tcPr marL="0" marR="0" marT="39369" marB="0">
                    <a:lnL w="12700">
                      <a:solidFill>
                        <a:schemeClr val="tx1"/>
                      </a:solidFill>
                      <a:prstDash val="solid"/>
                    </a:lnL>
                    <a:lnR w="12700">
                      <a:solidFill>
                        <a:schemeClr val="tx1"/>
                      </a:solidFill>
                      <a:prstDash val="solid"/>
                    </a:lnR>
                    <a:lnT w="12700" cap="flat" cmpd="dbl" algn="ctr">
                      <a:solidFill>
                        <a:schemeClr val="tx1"/>
                      </a:solidFill>
                      <a:prstDash val="solid"/>
                      <a:round/>
                      <a:headEnd type="none" w="med" len="med"/>
                      <a:tailEnd type="none" w="med" len="med"/>
                    </a:lnT>
                    <a:lnB w="12700" cmpd="sng">
                      <a:solidFill>
                        <a:schemeClr val="tx1"/>
                      </a:solidFill>
                      <a:prstDash val="solid"/>
                    </a:lnB>
                  </a:tcPr>
                </a:tc>
                <a:tc>
                  <a:txBody>
                    <a:bodyPr/>
                    <a:lstStyle/>
                    <a:p>
                      <a:pPr marL="182245">
                        <a:lnSpc>
                          <a:spcPct val="100000"/>
                        </a:lnSpc>
                        <a:spcBef>
                          <a:spcPts val="310"/>
                        </a:spcBef>
                      </a:pPr>
                      <a:r>
                        <a:rPr sz="1800" b="0" dirty="0"/>
                        <a:t>new_value = a *</a:t>
                      </a:r>
                      <a:r>
                        <a:rPr sz="1800" b="0" spc="-35" dirty="0"/>
                        <a:t> </a:t>
                      </a:r>
                      <a:r>
                        <a:rPr sz="1800" b="0" dirty="0"/>
                        <a:t>old_value</a:t>
                      </a:r>
                      <a:endParaRPr sz="1800" b="0" dirty="0"/>
                    </a:p>
                  </a:txBody>
                  <a:tcPr marL="0" marR="0" marT="39369" marB="0">
                    <a:lnL w="12700">
                      <a:solidFill>
                        <a:schemeClr val="tx1"/>
                      </a:solidFill>
                      <a:prstDash val="solid"/>
                    </a:lnL>
                    <a:lnR w="12700">
                      <a:solidFill>
                        <a:schemeClr val="tx1"/>
                      </a:solidFill>
                      <a:prstDash val="solid"/>
                    </a:lnR>
                    <a:lnT w="12700" cap="flat" cmpd="dbl" algn="ctr">
                      <a:solidFill>
                        <a:schemeClr val="tx1"/>
                      </a:solidFill>
                      <a:prstDash val="solid"/>
                      <a:round/>
                      <a:headEnd type="none" w="med" len="med"/>
                      <a:tailEnd type="none" w="med" len="med"/>
                    </a:lnT>
                    <a:lnB w="12700" cmpd="sng">
                      <a:solidFill>
                        <a:schemeClr val="tx1"/>
                      </a:solidFill>
                      <a:prstDash val="solid"/>
                    </a:lnB>
                  </a:tcPr>
                </a:tc>
                <a:tc>
                  <a:txBody>
                    <a:bodyPr/>
                    <a:lstStyle/>
                    <a:p>
                      <a:pPr marL="182880" marR="261620">
                        <a:lnSpc>
                          <a:spcPct val="100000"/>
                        </a:lnSpc>
                        <a:spcBef>
                          <a:spcPts val="310"/>
                        </a:spcBef>
                      </a:pPr>
                      <a:r>
                        <a:rPr sz="1800" b="0" dirty="0"/>
                        <a:t>Length can be </a:t>
                      </a:r>
                      <a:r>
                        <a:rPr sz="1800" b="0" spc="-5" dirty="0"/>
                        <a:t>measured</a:t>
                      </a:r>
                      <a:r>
                        <a:rPr sz="1800" b="0" spc="-75" dirty="0"/>
                        <a:t> </a:t>
                      </a:r>
                      <a:r>
                        <a:rPr sz="1800" b="0" dirty="0"/>
                        <a:t>in  </a:t>
                      </a:r>
                      <a:r>
                        <a:rPr sz="1800" b="0" spc="-5" dirty="0"/>
                        <a:t>meters </a:t>
                      </a:r>
                      <a:r>
                        <a:rPr sz="1800" b="0" dirty="0"/>
                        <a:t>or</a:t>
                      </a:r>
                      <a:r>
                        <a:rPr sz="1800" b="0" spc="-5" dirty="0"/>
                        <a:t> </a:t>
                      </a:r>
                      <a:r>
                        <a:rPr sz="1800" b="0" dirty="0"/>
                        <a:t>feet.</a:t>
                      </a:r>
                      <a:endParaRPr sz="1800" b="0" dirty="0"/>
                    </a:p>
                  </a:txBody>
                  <a:tcPr marL="0" marR="0" marT="39369" marB="0">
                    <a:lnL w="12700">
                      <a:solidFill>
                        <a:schemeClr val="tx1"/>
                      </a:solidFill>
                      <a:prstDash val="solid"/>
                    </a:lnL>
                    <a:lnR w="12700">
                      <a:solidFill>
                        <a:schemeClr val="tx1"/>
                      </a:solidFill>
                      <a:prstDash val="solid"/>
                    </a:lnR>
                    <a:lnT w="12700" cap="flat" cmpd="dbl" algn="ctr">
                      <a:solidFill>
                        <a:schemeClr val="tx1"/>
                      </a:solidFill>
                      <a:prstDash val="solid"/>
                      <a:round/>
                      <a:headEnd type="none" w="med" len="med"/>
                      <a:tailEnd type="none" w="med" len="med"/>
                    </a:lnT>
                    <a:lnB w="12700" cmpd="sng">
                      <a:solidFill>
                        <a:schemeClr val="tx1"/>
                      </a:solidFill>
                      <a:prstDash val="solid"/>
                    </a:lnB>
                  </a:tcPr>
                </a:tc>
              </a:tr>
            </a:tbl>
          </a:graphicData>
        </a:graphic>
      </p:graphicFrame>
      <p:sp>
        <p:nvSpPr>
          <p:cNvPr id="5" name="Slide Number Placeholder 4"/>
          <p:cNvSpPr>
            <a:spLocks noGrp="1"/>
          </p:cNvSpPr>
          <p:nvPr>
            <p:ph type="sldNum" sz="quarter" idx="12"/>
          </p:nvPr>
        </p:nvSpPr>
        <p:spPr/>
        <p:txBody>
          <a:bodyPr/>
          <a:lstStyle/>
          <a:p>
            <a:fld id="{E8366257-D7B9-47E0-9D98-9493A294C6AB}" type="slidenum">
              <a:rPr lang="en-US" smtClean="0"/>
            </a:fld>
            <a:endParaRPr lang="en-US" dirty="0"/>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24733</Words>
  <Application>WPS Presentation</Application>
  <PresentationFormat>Widescreen</PresentationFormat>
  <Paragraphs>1680</Paragraphs>
  <Slides>82</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24</vt:i4>
      </vt:variant>
      <vt:variant>
        <vt:lpstr>幻灯片标题</vt:lpstr>
      </vt:variant>
      <vt:variant>
        <vt:i4>82</vt:i4>
      </vt:variant>
    </vt:vector>
  </HeadingPairs>
  <TitlesOfParts>
    <vt:vector size="120" baseType="lpstr">
      <vt:lpstr>Arial</vt:lpstr>
      <vt:lpstr>SimSun</vt:lpstr>
      <vt:lpstr>Wingdings</vt:lpstr>
      <vt:lpstr>Arial</vt:lpstr>
      <vt:lpstr>Times New Roman</vt:lpstr>
      <vt:lpstr>Verdana</vt:lpstr>
      <vt:lpstr>Lucida Sans Unicode</vt:lpstr>
      <vt:lpstr>Symbol</vt:lpstr>
      <vt:lpstr>Calibri</vt:lpstr>
      <vt:lpstr>Calibri Light</vt:lpstr>
      <vt:lpstr>Microsoft YaHei</vt:lpstr>
      <vt:lpstr>Arial Unicode MS</vt:lpstr>
      <vt:lpstr>Courier New</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UECS3213 / UECS3453 Data Mining  Topic 2a: Data</vt:lpstr>
      <vt:lpstr>Course Learning Outcomes</vt:lpstr>
      <vt:lpstr>Outline</vt:lpstr>
      <vt:lpstr>What is data?</vt:lpstr>
      <vt:lpstr>Attribute vs Attribute Value</vt:lpstr>
      <vt:lpstr>Types of Attributes</vt:lpstr>
      <vt:lpstr>Properties of Attribute Values</vt:lpstr>
      <vt:lpstr>PowerPoint 演示文稿</vt:lpstr>
      <vt:lpstr>PowerPoint 演示文稿</vt:lpstr>
      <vt:lpstr>Discrete vs Continuous Values</vt:lpstr>
      <vt:lpstr>Types of Data Sets</vt:lpstr>
      <vt:lpstr>Document Data</vt:lpstr>
      <vt:lpstr>Record Data</vt:lpstr>
      <vt:lpstr>Data Matrix</vt:lpstr>
      <vt:lpstr>Transaction Data</vt:lpstr>
      <vt:lpstr>Generic Graph: HTML Links</vt:lpstr>
      <vt:lpstr>Chemical Data</vt:lpstr>
      <vt:lpstr>Ordered Data</vt:lpstr>
      <vt:lpstr>Ordered Data</vt:lpstr>
      <vt:lpstr>Spatio-Temporal Data</vt:lpstr>
      <vt:lpstr>Characteristics of Structure of Data</vt:lpstr>
      <vt:lpstr>Structured vs Unstructured Data</vt:lpstr>
      <vt:lpstr>Data Quality</vt:lpstr>
      <vt:lpstr>Noise</vt:lpstr>
      <vt:lpstr>Outliers</vt:lpstr>
      <vt:lpstr>Missing Values</vt:lpstr>
      <vt:lpstr>Duplicate Data</vt:lpstr>
      <vt:lpstr>Data Processing Tasks</vt:lpstr>
      <vt:lpstr>Aggregation</vt:lpstr>
      <vt:lpstr>Aggregation</vt:lpstr>
      <vt:lpstr>Sampling</vt:lpstr>
      <vt:lpstr>Sampling</vt:lpstr>
      <vt:lpstr>Types of Sampling</vt:lpstr>
      <vt:lpstr>Sample Size</vt:lpstr>
      <vt:lpstr>Curse of Dimensionality</vt:lpstr>
      <vt:lpstr>Dimensionality Reduction</vt:lpstr>
      <vt:lpstr>Dimensionality Reduction</vt:lpstr>
      <vt:lpstr>Feature Subset Selection</vt:lpstr>
      <vt:lpstr>Feature Subset Selection Techniques</vt:lpstr>
      <vt:lpstr>Feature Creation</vt:lpstr>
      <vt:lpstr>Mapping Data to a New Space</vt:lpstr>
      <vt:lpstr>Discretization (quantization) of Continuous Attributes Without Using Class Labels</vt:lpstr>
      <vt:lpstr>Attribute Transformation (Mapping)</vt:lpstr>
      <vt:lpstr>Proximity Measures</vt:lpstr>
      <vt:lpstr>Similarity and Dissimilarity</vt:lpstr>
      <vt:lpstr>Similarity / Dissimilarity for Simple Attributes</vt:lpstr>
      <vt:lpstr>Euclidean Distance</vt:lpstr>
      <vt:lpstr>Euclidean Distance</vt:lpstr>
      <vt:lpstr>Minkowski Distance</vt:lpstr>
      <vt:lpstr>Minkowski Distance: Examples</vt:lpstr>
      <vt:lpstr>Taxicab / Manhattan Distance</vt:lpstr>
      <vt:lpstr>Minkowski Distance</vt:lpstr>
      <vt:lpstr>Hamming Distance</vt:lpstr>
      <vt:lpstr>Hamming Distance Example</vt:lpstr>
      <vt:lpstr>PowerPoint 演示文稿</vt:lpstr>
      <vt:lpstr>Mahalanobis Distance</vt:lpstr>
      <vt:lpstr>PowerPoint 演示文稿</vt:lpstr>
      <vt:lpstr>PowerPoint 演示文稿</vt:lpstr>
      <vt:lpstr>Common Properties of a Distance</vt:lpstr>
      <vt:lpstr>Common Properties of a Similarity</vt:lpstr>
      <vt:lpstr>Similarity between Binary Vectors</vt:lpstr>
      <vt:lpstr>Similarity between Binary Vectors</vt:lpstr>
      <vt:lpstr>SMC vs Jaccard: Example</vt:lpstr>
      <vt:lpstr>PowerPoint 演示文稿</vt:lpstr>
      <vt:lpstr>Cosine Similarity</vt:lpstr>
      <vt:lpstr>Cosine Similarity</vt:lpstr>
      <vt:lpstr>Cosine Similarity Example</vt:lpstr>
      <vt:lpstr>PowerPoint 演示文稿</vt:lpstr>
      <vt:lpstr>Extended Jaccard Coefficient (Tanimoto)</vt:lpstr>
      <vt:lpstr>Correlation</vt:lpstr>
      <vt:lpstr>Visually Evaluating Correlation</vt:lpstr>
      <vt:lpstr>PowerPoint 演示文稿</vt:lpstr>
      <vt:lpstr>PowerPoint 演示文稿</vt:lpstr>
      <vt:lpstr>PowerPoint 演示文稿</vt:lpstr>
      <vt:lpstr>General Approach for Combining Similarities</vt:lpstr>
      <vt:lpstr>Using Weight to Combine Similarities</vt:lpstr>
      <vt:lpstr>Density</vt:lpstr>
      <vt:lpstr>Euclidean Density: Cell-based</vt:lpstr>
      <vt:lpstr>Euclidean Density: Center-based</vt:lpstr>
      <vt:lpstr>Conclusion</vt:lpstr>
      <vt:lpstr>Main References</vt:lpstr>
      <vt:lpstr>Other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CSS3344  Computer Architecture</dc:title>
  <dc:creator>Simon Lau Boung Yew</dc:creator>
  <cp:lastModifiedBy>user</cp:lastModifiedBy>
  <cp:revision>363</cp:revision>
  <dcterms:created xsi:type="dcterms:W3CDTF">2017-03-01T00:57:00Z</dcterms:created>
  <dcterms:modified xsi:type="dcterms:W3CDTF">2019-01-03T07:40:20Z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