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72" r:id="rId3"/>
    <p:sldId id="380" r:id="rId4"/>
    <p:sldId id="374" r:id="rId5"/>
    <p:sldId id="554" r:id="rId6"/>
    <p:sldId id="706" r:id="rId8"/>
    <p:sldId id="455" r:id="rId9"/>
    <p:sldId id="458" r:id="rId10"/>
    <p:sldId id="663" r:id="rId11"/>
    <p:sldId id="457" r:id="rId12"/>
    <p:sldId id="459" r:id="rId13"/>
    <p:sldId id="460" r:id="rId14"/>
    <p:sldId id="461" r:id="rId15"/>
    <p:sldId id="753" r:id="rId16"/>
    <p:sldId id="462" r:id="rId17"/>
    <p:sldId id="658" r:id="rId18"/>
    <p:sldId id="659" r:id="rId19"/>
    <p:sldId id="660" r:id="rId20"/>
    <p:sldId id="664" r:id="rId21"/>
    <p:sldId id="464" r:id="rId22"/>
    <p:sldId id="661" r:id="rId23"/>
    <p:sldId id="465" r:id="rId24"/>
    <p:sldId id="466" r:id="rId25"/>
    <p:sldId id="662" r:id="rId26"/>
    <p:sldId id="467" r:id="rId27"/>
    <p:sldId id="468" r:id="rId28"/>
    <p:sldId id="610" r:id="rId29"/>
    <p:sldId id="793" r:id="rId30"/>
    <p:sldId id="634" r:id="rId31"/>
    <p:sldId id="794" r:id="rId32"/>
    <p:sldId id="795" r:id="rId33"/>
    <p:sldId id="469" r:id="rId34"/>
    <p:sldId id="470" r:id="rId35"/>
    <p:sldId id="589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665" r:id="rId49"/>
    <p:sldId id="484" r:id="rId50"/>
    <p:sldId id="796" r:id="rId51"/>
    <p:sldId id="485" r:id="rId52"/>
    <p:sldId id="486" r:id="rId53"/>
    <p:sldId id="666" r:id="rId54"/>
    <p:sldId id="487" r:id="rId55"/>
    <p:sldId id="488" r:id="rId56"/>
    <p:sldId id="489" r:id="rId57"/>
    <p:sldId id="590" r:id="rId58"/>
    <p:sldId id="33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70377" autoAdjust="0"/>
  </p:normalViewPr>
  <p:slideViewPr>
    <p:cSldViewPr snapToGrid="0">
      <p:cViewPr varScale="1">
        <p:scale>
          <a:sx n="52" d="100"/>
          <a:sy n="52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70E3-9D35-468C-BA01-18441EBFF8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  <a:r>
              <a:rPr lang="en-MY" altLang="en-US"/>
              <a:t>:  https://en.wikipedia.org/wiki/Exploratory_data_analysis</a:t>
            </a:r>
            <a:endParaRPr lang="en-MY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https://en.wikipedia.org/wiki/Median_absolute_deviation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https://en.wikipedia.org/wiki/Interquartile_range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smtClean="0"/>
              <a:t>reduction: https://en.wikipedia.org/wiki/Dimensionality_reduction</a:t>
            </a:r>
            <a:endParaRPr lang="en-US" dirty="0" smtClean="0"/>
          </a:p>
          <a:p>
            <a:r>
              <a:rPr lang="en-US" dirty="0" smtClean="0"/>
              <a:t>https://www.geeksforgeeks.org/dimensionality-reduction/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https://medium.com/@mehulved1503/feature-selection-and-feature-extraction-in-machine-learning-an-overview-57891c595e96</a:t>
            </a:r>
            <a:endParaRPr lang="en-MY" dirty="0" smtClean="0"/>
          </a:p>
          <a:p>
            <a:r>
              <a:rPr lang="en-MY" dirty="0" smtClean="0"/>
              <a:t>http://vision.psych.umn.edu/users/schrater/schrater_lab/courses/PattRecog09/Lec17PattRec09.pdf</a:t>
            </a:r>
            <a:endParaRPr lang="en-MY" dirty="0" smtClean="0"/>
          </a:p>
          <a:p>
            <a:r>
              <a:rPr lang="en-MY" dirty="0" smtClean="0"/>
              <a:t>https://elitedatascience.com/dimensionality-reduction-algorithms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http://people.cs.pitt.edu/~iyad/DR.pdf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https://statistics.laerd.com/statistical-guides/understanding-histograms.php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r>
              <a:rPr lang="en-MY" dirty="0"/>
              <a:t>https://www.khanacademy.org/math/ap-statistics/quantitative-data-ap/histograms-stem-leaf/v/histograms-intro</a:t>
            </a:r>
            <a:endParaRPr lang="en-MY" dirty="0"/>
          </a:p>
          <a:p>
            <a:r>
              <a:rPr lang="en-MY" dirty="0"/>
              <a:t>https://www.moresteam.com/toolbox/histogram.cfm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https://www.gnu.org/software/gsl/manual/html_node/Two-dimensional-histograms.html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https://en.wikipedia.org/wiki/Box_plot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r>
              <a:rPr lang="en-MY" dirty="0"/>
              <a:t>https://www.khanacademy.org/math/probability/data-distributions-a1/box--whisker-plots-a1/v/constructing-a-box-and-whisker-plot</a:t>
            </a:r>
            <a:endParaRPr lang="en-MY" dirty="0"/>
          </a:p>
          <a:p>
            <a:r>
              <a:rPr lang="en-MY" dirty="0"/>
              <a:t>https://www.purplemath.com/modules/boxwhisk.htm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https://en.wikipedia.org/wiki/Scatter_plot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 </a:t>
            </a:r>
            <a:endParaRPr lang="en-MY" dirty="0"/>
          </a:p>
          <a:p>
            <a:r>
              <a:rPr lang="en-MY" dirty="0"/>
              <a:t>https://www.excel-easy.com/examples/scatter-chart.html</a:t>
            </a:r>
            <a:endParaRPr lang="en-MY" dirty="0"/>
          </a:p>
          <a:p>
            <a:r>
              <a:rPr lang="en-MY" dirty="0"/>
              <a:t>https://www.khanacademy.org/math/ap-statistics/bivariate-data-ap/scatterplots-correlation/v/constructing-scatter-plot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https://en.wikipedia.org/wiki/Contour_line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r>
              <a:rPr lang="en-MY" dirty="0"/>
              <a:t>https://www.khanacademy.org/math/multivariable-calculus/thinking-about-multivariable-function/visualizing-scalar-valued-functions/v/contour-plots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https://en.wikipedia.org/wiki/Summary_statistics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https://support.minitab.com/en-us/minitab/18/help-and-how-to/graphs/how-to/matrix-plot/before-you-start/overview/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https://en.wikipedia.org/wiki/Parallel_coordinates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https://www.itl.nist.gov/div898/handbook/eda/section3/starplot.htm</a:t>
            </a:r>
            <a:endParaRPr lang="en-MY" dirty="0" smtClean="0"/>
          </a:p>
          <a:p>
            <a:r>
              <a:rPr lang="en-MY" dirty="0" smtClean="0"/>
              <a:t>https://en.wikipedia.org/wiki/Radar_chart</a:t>
            </a:r>
            <a:endParaRPr lang="en-MY" dirty="0" smtClean="0"/>
          </a:p>
          <a:p>
            <a:endParaRPr lang="en-MY" dirty="0"/>
          </a:p>
          <a:p>
            <a:r>
              <a:rPr lang="en-MY" dirty="0"/>
              <a:t>How to:</a:t>
            </a:r>
            <a:endParaRPr lang="en-MY" dirty="0"/>
          </a:p>
          <a:p>
            <a:r>
              <a:rPr lang="en-MY" dirty="0"/>
              <a:t>https://lx.iriss.org.uk/sites/default/files/resources/radar_chart_1.pdf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https://en.wikipedia.org/wiki/Chernoff_face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https://en.wikipedia.org/wiki/Online_analytical_processing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altLang="en-US"/>
              <a:t>How to:</a:t>
            </a:r>
            <a:endParaRPr lang="en-MY" altLang="en-US"/>
          </a:p>
          <a:p>
            <a:r>
              <a:rPr lang="en-MY" altLang="en-US"/>
              <a:t>http://olap.com/learn-bi-olap/tutorials/</a:t>
            </a:r>
            <a:endParaRPr lang="en-MY" altLang="en-US"/>
          </a:p>
          <a:p>
            <a:r>
              <a:rPr lang="en-MY" altLang="en-US"/>
              <a:t>https://www.tutorialspoint.com/dwh/dwh_olap.htm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mtClean="0"/>
              <a:t>https://www.guru99.com/online-analytical-processing.html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https://en.wikipedia.org/wiki/Descriptive_statistics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http://www.stat.yale.edu/Courses/1997-98/101/catdat.htm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https://en.wikipedia.org/wiki/Percentile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https://garstats.wordpress.com/2017/11/28/trimmed-means/</a:t>
            </a:r>
            <a:endParaRPr lang="en-MY" dirty="0" smtClean="0"/>
          </a:p>
          <a:p>
            <a:r>
              <a:rPr lang="en-MY" dirty="0" smtClean="0"/>
              <a:t>https://www.investopedia.com/terms/t/trimmed_mean.asp</a:t>
            </a:r>
            <a:endParaRPr lang="en-MY" dirty="0" smtClean="0"/>
          </a:p>
          <a:p>
            <a:r>
              <a:rPr lang="en-MY" dirty="0" smtClean="0"/>
              <a:t>https://en.wikipedia.org/wiki/Truncated_mean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dirty="0" smtClean="0">
                <a:sym typeface="+mn-ea"/>
              </a:rPr>
              <a:t>https://garstats.wordpress.com/2017/11/28/trimmed-means/</a:t>
            </a:r>
            <a:endParaRPr lang="en-MY" dirty="0" smtClean="0"/>
          </a:p>
          <a:p>
            <a:r>
              <a:rPr lang="en-MY" dirty="0" smtClean="0">
                <a:sym typeface="+mn-ea"/>
              </a:rPr>
              <a:t>https://www.investopedia.com/terms/t/trimmed_mean.asp</a:t>
            </a:r>
            <a:endParaRPr lang="en-MY" dirty="0" smtClean="0"/>
          </a:p>
          <a:p>
            <a:r>
              <a:rPr lang="en-MY" dirty="0" smtClean="0">
                <a:sym typeface="+mn-ea"/>
              </a:rPr>
              <a:t>https://en.wikipedia.org/wiki/Truncated_mean</a:t>
            </a:r>
            <a:endParaRPr lang="en-MY" dirty="0" smtClean="0">
              <a:sym typeface="+mn-ea"/>
            </a:endParaRPr>
          </a:p>
          <a:p>
            <a:r>
              <a:rPr lang="en-US"/>
              <a:t>https://mdozmorov.github.io/BIOS567/assets/presentation_Image/Trimmed_mean.pdf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https://en.wikipedia.org/wiki/Average_absolute_deviation</a:t>
            </a:r>
            <a:endParaRPr lang="en-MY" dirty="0" smtClean="0"/>
          </a:p>
          <a:p>
            <a:r>
              <a:rPr lang="en-MY" dirty="0" smtClean="0"/>
              <a:t>https://www.statisticshowto.datasciencecentral.com/average-deviation/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828-0D7D-4AA6-96BF-ADFD9953C07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UECS3213 / UECS3453 Data Mining</a:t>
            </a:r>
            <a:endParaRPr lang="en-US" dirty="0" smtClean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C72D-1B5A-4156-9B39-BA637826819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A9A9-C8C3-4176-B4BB-0C5AEBB0AF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02BFAF-3D84-4919-98EB-C753742AF49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649-EF07-47CD-88E0-C07B78FDE4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9A42-3E0D-4289-B6A8-29683479F53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BBEC-678C-45A7-A7DF-30919E88A74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E6CC-630A-411D-B640-BAB5D9ECFF9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E521-1925-4AE3-BB9E-A4C95076604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45B3-8F4B-4CA7-8D50-849E3AAAB23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B44D-FA4B-4911-9134-3CA900BE41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24E-60B9-4CAC-A883-8B27323FAD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1423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4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4EAB-7F57-41B5-B208-F334EAC5918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7" name="Picture 6" descr="utar 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18555"/>
            <a:ext cx="1000125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emf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1" Type="http://schemas.openxmlformats.org/officeDocument/2006/relationships/image" Target="../media/image4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165" y="689610"/>
            <a:ext cx="10287635" cy="1465580"/>
          </a:xfrm>
        </p:spPr>
        <p:txBody>
          <a:bodyPr>
            <a:normAutofit/>
          </a:bodyPr>
          <a:lstStyle/>
          <a:p>
            <a:r>
              <a:rPr sz="2700" dirty="0"/>
              <a:t>UECS3213 / UECS3453 </a:t>
            </a:r>
            <a:r>
              <a:rPr lang="en-MY" sz="2700" dirty="0"/>
              <a:t>Data Mining</a:t>
            </a:r>
            <a:br>
              <a:rPr lang="en-US" sz="3200" dirty="0" smtClean="0"/>
            </a:br>
            <a:br>
              <a:rPr lang="en-US" sz="1800" dirty="0" smtClean="0"/>
            </a:br>
            <a:r>
              <a:rPr lang="en-MY" altLang="en-AU" sz="3600" dirty="0"/>
              <a:t>Topic 2b: Data </a:t>
            </a:r>
            <a:r>
              <a:rPr lang="en-MY" altLang="en-AU" sz="3600" dirty="0" smtClean="0"/>
              <a:t>Exploration</a:t>
            </a:r>
            <a:endParaRPr lang="en-MY" alt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574535"/>
            <a:ext cx="6858000" cy="1291727"/>
          </a:xfrm>
        </p:spPr>
        <p:txBody>
          <a:bodyPr/>
          <a:lstStyle/>
          <a:p>
            <a:r>
              <a:rPr lang="en-US" dirty="0" smtClean="0"/>
              <a:t>Dr. Simon Lau </a:t>
            </a:r>
            <a:r>
              <a:rPr lang="en-US" dirty="0" err="1" smtClean="0"/>
              <a:t>Boung</a:t>
            </a:r>
            <a:r>
              <a:rPr lang="en-US" dirty="0" smtClean="0"/>
              <a:t> Yew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UECS3213 / UECS3453 Data Mining</a:t>
            </a:r>
            <a:endParaRPr lang="en-US" dirty="0" smtClean="0"/>
          </a:p>
        </p:txBody>
      </p:sp>
      <p:pic>
        <p:nvPicPr>
          <p:cNvPr id="4" name="Picture 3" descr="700_FO69163353_b660c4930d9160799c41c8f66d4c24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2123440"/>
            <a:ext cx="12250420" cy="345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Frequency and Mode</a:t>
            </a:r>
            <a:endParaRPr lang="en-MY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b="1" dirty="0"/>
              <a:t>frequency </a:t>
            </a:r>
            <a:r>
              <a:rPr dirty="0"/>
              <a:t>of an attribute value is the percentage of time the value occurs in the data set</a:t>
            </a:r>
            <a:endParaRPr dirty="0"/>
          </a:p>
          <a:p>
            <a:pPr lvl="1"/>
            <a:r>
              <a:rPr dirty="0"/>
              <a:t>For example, given the attribute ‘gender’ and a representative population of people, the gender ‘female’ occurs about 50% of the time.</a:t>
            </a:r>
            <a:endParaRPr dirty="0"/>
          </a:p>
          <a:p>
            <a:r>
              <a:rPr dirty="0"/>
              <a:t>The </a:t>
            </a:r>
            <a:r>
              <a:rPr b="1" dirty="0"/>
              <a:t>mode </a:t>
            </a:r>
            <a:r>
              <a:rPr dirty="0"/>
              <a:t>of a an attribute is the </a:t>
            </a:r>
            <a:r>
              <a:rPr i="1" dirty="0"/>
              <a:t>most frequent attribute </a:t>
            </a:r>
            <a:r>
              <a:rPr dirty="0"/>
              <a:t>value</a:t>
            </a:r>
            <a:endParaRPr dirty="0"/>
          </a:p>
          <a:p>
            <a:r>
              <a:rPr dirty="0"/>
              <a:t>The notions of frequency and mode are typically used with </a:t>
            </a:r>
            <a:r>
              <a:rPr b="1" dirty="0"/>
              <a:t>categorical </a:t>
            </a:r>
            <a:r>
              <a:rPr lang="en-MY" b="1" dirty="0"/>
              <a:t>(discrete)</a:t>
            </a:r>
            <a:r>
              <a:rPr b="1" dirty="0"/>
              <a:t> </a:t>
            </a:r>
            <a:r>
              <a:rPr dirty="0"/>
              <a:t>data</a:t>
            </a:r>
            <a:endParaRPr dirty="0"/>
          </a:p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920" y="4604385"/>
            <a:ext cx="3884930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825625"/>
            <a:ext cx="5754370" cy="34740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Percentile</a:t>
            </a:r>
            <a:endParaRPr lang="en-MY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7500" lnSpcReduction="10000"/>
          </a:bodyPr>
          <a:lstStyle/>
          <a:p>
            <a:pPr>
              <a:lnSpc>
                <a:spcPct val="110000"/>
              </a:lnSpc>
            </a:pP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For </a:t>
            </a:r>
            <a:r>
              <a:rPr b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continuous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data, the notion of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 </a:t>
            </a:r>
            <a:r>
              <a:rPr b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percentile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is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more</a:t>
            </a:r>
            <a:r>
              <a:rPr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useful.</a:t>
            </a:r>
            <a:endParaRPr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Given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an </a:t>
            </a:r>
            <a:r>
              <a:rPr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ordinal or continuous attribute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i="1" spc="-95" dirty="0">
                <a:latin typeface="Calibri" panose="020F0502020204030204" charset="0"/>
                <a:cs typeface="Calibri" panose="020F0502020204030204" charset="0"/>
                <a:sym typeface="+mn-ea"/>
              </a:rPr>
              <a:t>x 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and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 number </a:t>
            </a:r>
            <a:r>
              <a:rPr i="1" spc="-95" dirty="0">
                <a:latin typeface="Calibri" panose="020F0502020204030204" charset="0"/>
                <a:cs typeface="Calibri" panose="020F0502020204030204" charset="0"/>
                <a:sym typeface="+mn-ea"/>
              </a:rPr>
              <a:t>p </a:t>
            </a:r>
            <a:r>
              <a:rPr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between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0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and 100, the </a:t>
            </a:r>
            <a:r>
              <a:rPr i="1" spc="-35" dirty="0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lang="en-MY" i="1" spc="-35" dirty="0"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spc="-35" dirty="0">
                <a:latin typeface="Calibri" panose="020F0502020204030204" charset="0"/>
                <a:cs typeface="Calibri" panose="020F0502020204030204" charset="0"/>
                <a:sym typeface="+mn-ea"/>
              </a:rPr>
              <a:t>th 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percentile is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value </a:t>
            </a:r>
            <a:r>
              <a:rPr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i="1" spc="-120" baseline="-19000" dirty="0">
                <a:latin typeface="Calibri" panose="020F0502020204030204" charset="0"/>
                <a:cs typeface="Calibri" panose="020F0502020204030204" charset="0"/>
                <a:sym typeface="+mn-ea"/>
              </a:rPr>
              <a:t>p 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of </a:t>
            </a:r>
            <a:r>
              <a:rPr i="1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 such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that </a:t>
            </a:r>
            <a:r>
              <a:rPr i="1" spc="-95" dirty="0">
                <a:latin typeface="Calibri" panose="020F0502020204030204" charset="0"/>
                <a:cs typeface="Calibri" panose="020F0502020204030204" charset="0"/>
                <a:sym typeface="+mn-ea"/>
              </a:rPr>
              <a:t>p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%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of the observed values of </a:t>
            </a:r>
            <a:r>
              <a:rPr i="1" dirty="0">
                <a:latin typeface="Calibri" panose="020F0502020204030204" charset="0"/>
                <a:cs typeface="Calibri" panose="020F0502020204030204" charset="0"/>
                <a:sym typeface="+mn-ea"/>
              </a:rPr>
              <a:t>x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are less than</a:t>
            </a:r>
            <a:r>
              <a:rPr spc="-9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i="1" spc="-60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i="1" spc="-89" baseline="-19000" dirty="0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pc="-6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0000"/>
              </a:lnSpc>
            </a:pP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For instance, the 50</a:t>
            </a:r>
            <a:r>
              <a:rPr lang="en-MY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th percentile is the </a:t>
            </a:r>
            <a:r>
              <a:rPr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value  </a:t>
            </a:r>
            <a:r>
              <a:rPr i="1" spc="-75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i="1" spc="-112" baseline="-19000" dirty="0">
                <a:latin typeface="Calibri" panose="020F0502020204030204" charset="0"/>
                <a:cs typeface="Calibri" panose="020F0502020204030204" charset="0"/>
                <a:sym typeface="+mn-ea"/>
              </a:rPr>
              <a:t>50% 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such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that 50% of all values of </a:t>
            </a:r>
            <a:r>
              <a:rPr i="1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are </a:t>
            </a:r>
            <a:r>
              <a:rPr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less </a:t>
            </a:r>
            <a:r>
              <a:rPr spc="-5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than </a:t>
            </a:r>
            <a:r>
              <a:rPr i="1" spc="-75" dirty="0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i="1" spc="-112" baseline="-19000" dirty="0">
                <a:latin typeface="Calibri" panose="020F0502020204030204" charset="0"/>
                <a:cs typeface="Calibri" panose="020F0502020204030204" charset="0"/>
                <a:sym typeface="+mn-ea"/>
              </a:rPr>
              <a:t>50%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960" y="3338195"/>
            <a:ext cx="9275445" cy="28390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Measure of Location: Mean and Median</a:t>
            </a:r>
            <a:endParaRPr lang="en-MY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b="1" dirty="0"/>
              <a:t>mean </a:t>
            </a:r>
            <a:r>
              <a:rPr dirty="0"/>
              <a:t>is the most common measure of the location of a set of points. However, the mean is very sensitive to </a:t>
            </a:r>
            <a:r>
              <a:rPr b="1" dirty="0"/>
              <a:t>outliers</a:t>
            </a:r>
            <a:r>
              <a:rPr dirty="0"/>
              <a:t>.</a:t>
            </a:r>
            <a:endParaRPr dirty="0"/>
          </a:p>
          <a:p>
            <a:r>
              <a:rPr dirty="0"/>
              <a:t>Thus, the </a:t>
            </a:r>
            <a:r>
              <a:rPr b="1" dirty="0"/>
              <a:t>median </a:t>
            </a:r>
            <a:r>
              <a:rPr dirty="0"/>
              <a:t>or a </a:t>
            </a:r>
            <a:r>
              <a:rPr b="1" dirty="0" smtClean="0"/>
              <a:t>trimmed</a:t>
            </a:r>
            <a:r>
              <a:rPr lang="en-MY" b="1" dirty="0" smtClean="0"/>
              <a:t> / truncated</a:t>
            </a:r>
            <a:r>
              <a:rPr b="1" dirty="0" smtClean="0"/>
              <a:t> </a:t>
            </a:r>
            <a:r>
              <a:rPr b="1" dirty="0"/>
              <a:t>mean </a:t>
            </a:r>
            <a:r>
              <a:rPr dirty="0"/>
              <a:t>is also commonly used.</a:t>
            </a:r>
            <a:endParaRPr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T</a:t>
            </a:r>
            <a:r>
              <a:rPr lang="en-US"/>
              <a:t>rimmed / </a:t>
            </a:r>
            <a:r>
              <a:rPr lang="en-MY" altLang="en-US"/>
              <a:t>T</a:t>
            </a:r>
            <a:r>
              <a:rPr lang="en-US"/>
              <a:t>runcated </a:t>
            </a:r>
            <a:r>
              <a:rPr lang="en-MY" altLang="en-US"/>
              <a:t>M</a:t>
            </a:r>
            <a:r>
              <a:rPr lang="en-US"/>
              <a:t>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It involves </a:t>
            </a:r>
            <a:r>
              <a:rPr lang="en-US" b="1"/>
              <a:t>trimming α</a:t>
            </a:r>
            <a:r>
              <a:rPr lang="en-MY" altLang="en-US" b="1"/>
              <a:t>% </a:t>
            </a:r>
            <a:r>
              <a:rPr lang="en-US" b="1"/>
              <a:t>observations from both ends</a:t>
            </a:r>
            <a:r>
              <a:rPr lang="en-US"/>
              <a:t>.</a:t>
            </a:r>
            <a:endParaRPr lang="en-US"/>
          </a:p>
          <a:p>
            <a:r>
              <a:rPr lang="en-US"/>
              <a:t>For example, with a α </a:t>
            </a:r>
            <a:r>
              <a:rPr lang="en-MY" altLang="en-US"/>
              <a:t>= </a:t>
            </a:r>
            <a:r>
              <a:rPr lang="en-US"/>
              <a:t>5% trimmed mean, the lowest 5% and highest 5% of the data are excluded. The mean is calculated from the remaining 90% of data points. </a:t>
            </a:r>
            <a:endParaRPr lang="en-US"/>
          </a:p>
          <a:p>
            <a:r>
              <a:rPr lang="en-MY" altLang="en-US"/>
              <a:t>I</a:t>
            </a:r>
            <a:r>
              <a:rPr lang="en-US"/>
              <a:t>nterquartile mean </a:t>
            </a:r>
            <a:r>
              <a:rPr lang="en-MY" altLang="en-US"/>
              <a:t>= </a:t>
            </a:r>
            <a:r>
              <a:rPr lang="en-US"/>
              <a:t>trimmed mean with 25% of data removed from highest and lowest values</a:t>
            </a:r>
            <a:endParaRPr lang="en-US"/>
          </a:p>
          <a:p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/>
          </a:bodyPr>
          <a:p>
            <a:r>
              <a:rPr lang="en-MY" altLang="en-US" b="1"/>
              <a:t>Example</a:t>
            </a:r>
            <a:r>
              <a:rPr lang="en-MY" altLang="en-US"/>
              <a:t>: Find the trimmed 20% mean for the following test scores: 60, 81, 83, 91, 99.</a:t>
            </a:r>
            <a:endParaRPr lang="en-MY" altLang="en-US"/>
          </a:p>
          <a:p>
            <a:pPr marL="914400" lvl="1" indent="-457200">
              <a:buAutoNum type="arabicPeriod"/>
            </a:pPr>
            <a:r>
              <a:rPr lang="en-MY" altLang="en-US"/>
              <a:t>Trim the top and bottom 20% from the data. That leaves us with the middle three values: 60, 81, 83, 91, 99.</a:t>
            </a:r>
            <a:endParaRPr lang="en-MY" altLang="en-US"/>
          </a:p>
          <a:p>
            <a:pPr marL="914400" lvl="1" indent="-457200">
              <a:buAutoNum type="arabicPeriod"/>
            </a:pPr>
            <a:r>
              <a:rPr lang="en-MY" altLang="en-US"/>
              <a:t>Find the mean with the remaining values. The mean is (81 + 83 + 91) / 3 ) = 85.</a:t>
            </a:r>
            <a:endParaRPr lang="en-MY" altLang="en-US"/>
          </a:p>
          <a:p>
            <a:r>
              <a:rPr lang="en-MY" altLang="en-US"/>
              <a:t>More examples: </a:t>
            </a:r>
            <a:r>
              <a:rPr lang="en-US"/>
              <a:t>https://mdozmorov.github.io/BIOS567/assets/presentation_Image/Trimmed_mean.pdf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902450" y="4363720"/>
            <a:ext cx="4547870" cy="1813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29275" y="2771738"/>
            <a:ext cx="5485107" cy="1100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Measures of Spread: Range and Variance</a:t>
            </a:r>
            <a:endParaRPr lang="en-MY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Range </a:t>
            </a:r>
            <a:r>
              <a:rPr dirty="0"/>
              <a:t>is the difference between the </a:t>
            </a:r>
            <a:r>
              <a:rPr i="1" dirty="0"/>
              <a:t>max </a:t>
            </a:r>
            <a:r>
              <a:rPr dirty="0"/>
              <a:t>and </a:t>
            </a:r>
            <a:r>
              <a:rPr i="1" dirty="0"/>
              <a:t>min</a:t>
            </a:r>
            <a:r>
              <a:rPr lang="en-MY" i="1" dirty="0"/>
              <a:t>.</a:t>
            </a:r>
            <a:endParaRPr lang="en-MY" i="1" dirty="0"/>
          </a:p>
          <a:p>
            <a:r>
              <a:rPr dirty="0"/>
              <a:t>The </a:t>
            </a:r>
            <a:r>
              <a:rPr b="1" dirty="0"/>
              <a:t>variance </a:t>
            </a:r>
            <a:r>
              <a:rPr dirty="0"/>
              <a:t>or </a:t>
            </a:r>
            <a:r>
              <a:rPr b="1" dirty="0"/>
              <a:t>standard deviation</a:t>
            </a:r>
            <a:r>
              <a:rPr dirty="0"/>
              <a:t> is the most common measure of the </a:t>
            </a:r>
            <a:r>
              <a:rPr i="1" dirty="0"/>
              <a:t>spread </a:t>
            </a:r>
            <a:r>
              <a:rPr dirty="0"/>
              <a:t>of a set of  points.</a:t>
            </a:r>
            <a:endParaRPr dirty="0"/>
          </a:p>
          <a:p>
            <a:endParaRPr dirty="0"/>
          </a:p>
          <a:p>
            <a:r>
              <a:rPr dirty="0"/>
              <a:t>However, this is also sensitive to outliers, so that other measures are often used</a:t>
            </a:r>
            <a:r>
              <a:rPr lang="en-MY" dirty="0"/>
              <a:t>: </a:t>
            </a:r>
            <a:r>
              <a:rPr lang="en-MY" b="1" dirty="0"/>
              <a:t>AAD, MAD, interquartile range</a:t>
            </a:r>
            <a:endParaRPr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Average </a:t>
            </a:r>
            <a:r>
              <a:rPr lang="en-MY" altLang="en-US" dirty="0" smtClean="0"/>
              <a:t>(or Mean) Absolute Deviation (AAD)</a:t>
            </a:r>
            <a:endParaRPr lang="en-MY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average absolute deviation</a:t>
            </a:r>
            <a:r>
              <a:rPr lang="en-US" dirty="0"/>
              <a:t> (or mean absolute deviation) of a data set is the average of the </a:t>
            </a:r>
            <a:r>
              <a:rPr lang="en-US" b="1" dirty="0"/>
              <a:t>absolute deviations</a:t>
            </a:r>
            <a:r>
              <a:rPr lang="en-US" dirty="0"/>
              <a:t> from a central point.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mean absolute deviation of a set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...,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 </a:t>
            </a:r>
            <a:r>
              <a:rPr lang="en-US" dirty="0" smtClean="0"/>
              <a:t>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absolute deviation is </a:t>
            </a:r>
            <a:r>
              <a:rPr lang="en-US" dirty="0" smtClean="0"/>
              <a:t>considered </a:t>
            </a:r>
            <a:r>
              <a:rPr lang="en-US" dirty="0"/>
              <a:t>to be more accurate for real-life </a:t>
            </a:r>
            <a:r>
              <a:rPr lang="en-US" dirty="0" smtClean="0"/>
              <a:t>situations than Standard Deviation </a:t>
            </a:r>
            <a:endParaRPr lang="en-MY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770" y="3311913"/>
            <a:ext cx="2460958" cy="9682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Median Absolute </a:t>
            </a:r>
            <a:r>
              <a:rPr lang="en-MY" altLang="en-US" dirty="0" smtClean="0"/>
              <a:t>Deviation (MAD)</a:t>
            </a:r>
            <a:endParaRPr lang="en-MY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</a:t>
            </a:r>
            <a:r>
              <a:rPr lang="en-US" dirty="0" err="1"/>
              <a:t>univariate</a:t>
            </a:r>
            <a:r>
              <a:rPr lang="en-US" dirty="0"/>
              <a:t> data set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 ...,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the MAD is defined as the median of the absolute deviations from the data's median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0" y="2927350"/>
            <a:ext cx="2707640" cy="648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40" y="3683635"/>
            <a:ext cx="4417060" cy="821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Interquartile Range</a:t>
            </a:r>
            <a:endParaRPr lang="en-MY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</a:t>
            </a:r>
            <a:r>
              <a:rPr lang="en-US" dirty="0"/>
              <a:t> descriptive statistics, the </a:t>
            </a:r>
            <a:r>
              <a:rPr lang="en-US" b="1" dirty="0"/>
              <a:t>interquartile range (IQR)</a:t>
            </a:r>
            <a:r>
              <a:rPr lang="en-US" dirty="0"/>
              <a:t>, </a:t>
            </a:r>
            <a:r>
              <a:rPr lang="en-MY" altLang="en-US" dirty="0"/>
              <a:t>(</a:t>
            </a:r>
            <a:r>
              <a:rPr lang="en-US" dirty="0"/>
              <a:t>also called the </a:t>
            </a:r>
            <a:r>
              <a:rPr lang="en-US" b="1" dirty="0" err="1"/>
              <a:t>midspread</a:t>
            </a:r>
            <a:r>
              <a:rPr lang="en-US" dirty="0"/>
              <a:t> or </a:t>
            </a:r>
            <a:r>
              <a:rPr lang="en-US" b="1" dirty="0"/>
              <a:t>middle 50%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H-spread</a:t>
            </a:r>
            <a:r>
              <a:rPr lang="en-MY" altLang="en-US" dirty="0"/>
              <a:t>)</a:t>
            </a:r>
            <a:r>
              <a:rPr lang="en-US" dirty="0"/>
              <a:t>, is a measure of </a:t>
            </a:r>
            <a:r>
              <a:rPr lang="en-US" i="1" dirty="0"/>
              <a:t>statistical dispersion</a:t>
            </a:r>
            <a:r>
              <a:rPr lang="en-US" dirty="0"/>
              <a:t>, being equal to the difference between 75th and 25th percentiles, or between upper and lower quartiles</a:t>
            </a:r>
            <a:r>
              <a:rPr lang="en-US" dirty="0" smtClean="0"/>
              <a:t>,</a:t>
            </a:r>
            <a:r>
              <a:rPr lang="en-US" dirty="0"/>
              <a:t> IQR = 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 −  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7649" y="600587"/>
            <a:ext cx="4070702" cy="5331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IQR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50" y="365125"/>
            <a:ext cx="6602202" cy="56085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Visualization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93212" cy="4351338"/>
          </a:xfrm>
        </p:spPr>
        <p:txBody>
          <a:bodyPr>
            <a:normAutofit fontScale="85000" lnSpcReduction="10000"/>
          </a:bodyPr>
          <a:lstStyle/>
          <a:p>
            <a:r>
              <a:rPr b="1" dirty="0"/>
              <a:t>Visualization </a:t>
            </a:r>
            <a:r>
              <a:rPr dirty="0"/>
              <a:t>is the conversion of data into a </a:t>
            </a:r>
            <a:r>
              <a:rPr i="1" dirty="0"/>
              <a:t>visual </a:t>
            </a:r>
            <a:r>
              <a:rPr lang="en-MY" dirty="0"/>
              <a:t>(charts)</a:t>
            </a:r>
            <a:r>
              <a:rPr lang="en-MY" i="1" dirty="0"/>
              <a:t> </a:t>
            </a:r>
            <a:r>
              <a:rPr dirty="0"/>
              <a:t>or </a:t>
            </a:r>
            <a:r>
              <a:rPr i="1" dirty="0"/>
              <a:t>tabular </a:t>
            </a:r>
            <a:r>
              <a:rPr dirty="0"/>
              <a:t>format so that the characteristics of the data and the relationships among data items or attributes can be analyzed or reported.</a:t>
            </a:r>
            <a:endParaRPr dirty="0"/>
          </a:p>
          <a:p>
            <a:r>
              <a:rPr b="1" dirty="0"/>
              <a:t>Visualization </a:t>
            </a:r>
            <a:r>
              <a:rPr dirty="0"/>
              <a:t>of data is one of the most powerful and appealing techniques for data exploration.</a:t>
            </a:r>
            <a:endParaRPr dirty="0"/>
          </a:p>
          <a:p>
            <a:r>
              <a:rPr dirty="0"/>
              <a:t>Humans have a well developed ability to analyze large amounts of information that is presented visually</a:t>
            </a:r>
            <a:endParaRPr dirty="0"/>
          </a:p>
          <a:p>
            <a:pPr lvl="1"/>
            <a:r>
              <a:rPr dirty="0"/>
              <a:t>Can detect </a:t>
            </a:r>
            <a:r>
              <a:rPr i="1" dirty="0"/>
              <a:t>general patterns </a:t>
            </a:r>
            <a:r>
              <a:rPr dirty="0"/>
              <a:t>and </a:t>
            </a:r>
            <a:r>
              <a:rPr i="1" dirty="0" smtClean="0"/>
              <a:t>trends</a:t>
            </a:r>
            <a:endParaRPr i="1" dirty="0"/>
          </a:p>
          <a:p>
            <a:pPr lvl="1"/>
            <a:r>
              <a:rPr dirty="0"/>
              <a:t>Can detect </a:t>
            </a:r>
            <a:r>
              <a:rPr i="1" dirty="0"/>
              <a:t>outliers </a:t>
            </a:r>
            <a:r>
              <a:rPr dirty="0"/>
              <a:t>and </a:t>
            </a:r>
            <a:r>
              <a:rPr i="1" dirty="0"/>
              <a:t>unusual patterns</a:t>
            </a:r>
            <a:endParaRPr i="1" dirty="0"/>
          </a:p>
          <a:p>
            <a:endParaRPr i="1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1710" y="628650"/>
            <a:ext cx="432879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Course Learning Outcomes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MY" b="1"/>
              <a:t>CO1: </a:t>
            </a:r>
            <a:r>
              <a:t>Identify the key </a:t>
            </a:r>
            <a:r>
              <a:rPr b="1"/>
              <a:t>technological foundations</a:t>
            </a:r>
            <a:r>
              <a:t> of data mining</a:t>
            </a:r>
          </a:p>
          <a:p>
            <a:r>
              <a:rPr lang="en-MY" b="1"/>
              <a:t>CO2: </a:t>
            </a:r>
            <a:r>
              <a:t>Create </a:t>
            </a:r>
            <a:r>
              <a:rPr b="1"/>
              <a:t>programming </a:t>
            </a:r>
            <a:r>
              <a:t>solutions using data mining </a:t>
            </a:r>
            <a:r>
              <a:rPr b="1"/>
              <a:t>techniques </a:t>
            </a:r>
            <a:r>
              <a:t>for given problem </a:t>
            </a:r>
          </a:p>
          <a:p>
            <a:r>
              <a:rPr lang="en-MY" b="1"/>
              <a:t>CO3:</a:t>
            </a:r>
            <a:r>
              <a:rPr lang="en-MY"/>
              <a:t> </a:t>
            </a:r>
            <a:r>
              <a:rPr b="1"/>
              <a:t>Evaluate performance </a:t>
            </a:r>
            <a:r>
              <a:t>of data mining solutions for a given problem</a:t>
            </a:r>
          </a:p>
          <a:p>
            <a:r>
              <a:rPr lang="en-MY" b="1"/>
              <a:t>CO4: </a:t>
            </a:r>
            <a:r>
              <a:t>Construct a data mining </a:t>
            </a:r>
            <a:r>
              <a:rPr b="1"/>
              <a:t>project </a:t>
            </a:r>
            <a:r>
              <a:t>as a team</a:t>
            </a:r>
          </a:p>
          <a:p>
            <a:r>
              <a:rPr lang="en-MY" b="1"/>
              <a:t>CO5: </a:t>
            </a:r>
            <a:r>
              <a:t>Recognize the importance of data mining techniques and its </a:t>
            </a:r>
            <a:r>
              <a:rPr b="1"/>
              <a:t>applications </a:t>
            </a:r>
            <a:r>
              <a:t>in the industry</a:t>
            </a:r>
            <a:r>
              <a:rPr lang="en-US"/>
              <a:t>		</a:t>
            </a:r>
            <a:endParaRPr lang="en-US"/>
          </a:p>
          <a:p>
            <a:pPr marL="0" indent="0">
              <a:buNone/>
            </a:pPr>
            <a:r>
              <a:rPr lang="en-US"/>
              <a:t>														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Visualization Examples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dirty="0"/>
              <a:t>Dashboard of charts and graphs</a:t>
            </a:r>
            <a:endParaRPr lang="en-MY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837" y="1408176"/>
            <a:ext cx="6711041" cy="47687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Example: Sea Surface Temperature</a:t>
            </a:r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8000" y="2667000"/>
            <a:ext cx="5502275" cy="34048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shows the Sea Surface Temperature (SST) for July 1982</a:t>
            </a:r>
          </a:p>
          <a:p>
            <a:r>
              <a:t>Tens of thousands of data points are summarized in a single figure</a:t>
            </a:r>
            <a:r>
              <a:rPr lang="en-MY"/>
              <a:t>.</a:t>
            </a:r>
            <a:endParaRPr lang="en-MY"/>
          </a:p>
          <a:p>
            <a:endParaRPr lang="en-MY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Representation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MY" b="1" dirty="0"/>
              <a:t>Representation </a:t>
            </a:r>
            <a:r>
              <a:rPr lang="en-MY" dirty="0" err="1"/>
              <a:t>i</a:t>
            </a:r>
            <a:r>
              <a:rPr dirty="0"/>
              <a:t>s the </a:t>
            </a:r>
            <a:r>
              <a:rPr i="1" dirty="0"/>
              <a:t>mapping of information to a visual format</a:t>
            </a:r>
            <a:r>
              <a:rPr lang="en-MY" i="1" dirty="0"/>
              <a:t>.</a:t>
            </a:r>
            <a:endParaRPr lang="en-MY" i="1" dirty="0"/>
          </a:p>
          <a:p>
            <a:pPr>
              <a:lnSpc>
                <a:spcPct val="110000"/>
              </a:lnSpc>
            </a:pPr>
            <a:r>
              <a:rPr dirty="0"/>
              <a:t>Data </a:t>
            </a:r>
            <a:r>
              <a:rPr b="1" dirty="0"/>
              <a:t>objects</a:t>
            </a:r>
            <a:r>
              <a:rPr dirty="0"/>
              <a:t>, their </a:t>
            </a:r>
            <a:r>
              <a:rPr b="1" dirty="0"/>
              <a:t>attributes</a:t>
            </a:r>
            <a:r>
              <a:rPr dirty="0"/>
              <a:t>, and the </a:t>
            </a:r>
            <a:r>
              <a:rPr b="1" dirty="0"/>
              <a:t>relationships </a:t>
            </a:r>
            <a:r>
              <a:rPr dirty="0"/>
              <a:t>among data objects are translated into graphical elements such as </a:t>
            </a:r>
            <a:r>
              <a:rPr b="1" dirty="0"/>
              <a:t>points, lines, shapes</a:t>
            </a:r>
            <a:r>
              <a:rPr i="1" dirty="0"/>
              <a:t>, </a:t>
            </a:r>
            <a:r>
              <a:rPr dirty="0"/>
              <a:t>and </a:t>
            </a:r>
            <a:r>
              <a:rPr b="1" dirty="0"/>
              <a:t>colors</a:t>
            </a:r>
            <a:r>
              <a:rPr dirty="0"/>
              <a:t>.</a:t>
            </a:r>
            <a:endParaRPr dirty="0"/>
          </a:p>
          <a:p>
            <a:pPr>
              <a:lnSpc>
                <a:spcPct val="110000"/>
              </a:lnSpc>
            </a:pPr>
            <a:r>
              <a:rPr dirty="0"/>
              <a:t>Example:</a:t>
            </a:r>
            <a:endParaRPr dirty="0"/>
          </a:p>
          <a:p>
            <a:pPr lvl="1">
              <a:lnSpc>
                <a:spcPct val="110000"/>
              </a:lnSpc>
            </a:pPr>
            <a:r>
              <a:rPr b="1" dirty="0"/>
              <a:t>Objects </a:t>
            </a:r>
            <a:r>
              <a:rPr dirty="0"/>
              <a:t>are often represented as </a:t>
            </a:r>
            <a:r>
              <a:rPr b="1" dirty="0" smtClean="0"/>
              <a:t>points</a:t>
            </a:r>
            <a:r>
              <a:rPr lang="en-MY" b="1" dirty="0" smtClean="0"/>
              <a:t>.</a:t>
            </a:r>
            <a:endParaRPr b="1" dirty="0"/>
          </a:p>
          <a:p>
            <a:pPr lvl="1">
              <a:lnSpc>
                <a:spcPct val="110000"/>
              </a:lnSpc>
            </a:pPr>
            <a:r>
              <a:rPr dirty="0"/>
              <a:t>Their </a:t>
            </a:r>
            <a:r>
              <a:rPr b="1" dirty="0"/>
              <a:t>attribute </a:t>
            </a:r>
            <a:r>
              <a:rPr dirty="0"/>
              <a:t>values can be represented as the  </a:t>
            </a:r>
            <a:r>
              <a:rPr i="1" dirty="0"/>
              <a:t>position </a:t>
            </a:r>
            <a:r>
              <a:rPr dirty="0"/>
              <a:t>of the points</a:t>
            </a:r>
            <a:r>
              <a:rPr i="1" dirty="0"/>
              <a:t> </a:t>
            </a:r>
            <a:r>
              <a:rPr dirty="0"/>
              <a:t>or the characteristics of the points, e.g. </a:t>
            </a:r>
            <a:r>
              <a:rPr i="1" dirty="0"/>
              <a:t>color</a:t>
            </a:r>
            <a:r>
              <a:rPr dirty="0"/>
              <a:t>, </a:t>
            </a:r>
            <a:r>
              <a:rPr i="1" dirty="0"/>
              <a:t>size</a:t>
            </a:r>
            <a:r>
              <a:rPr dirty="0"/>
              <a:t>, and </a:t>
            </a:r>
            <a:r>
              <a:rPr i="1" dirty="0"/>
              <a:t>shape</a:t>
            </a:r>
            <a:endParaRPr i="1" dirty="0"/>
          </a:p>
          <a:p>
            <a:pPr lvl="1">
              <a:lnSpc>
                <a:spcPct val="110000"/>
              </a:lnSpc>
            </a:pPr>
            <a:r>
              <a:rPr dirty="0"/>
              <a:t>If </a:t>
            </a:r>
            <a:r>
              <a:rPr lang="en-MY" dirty="0" smtClean="0"/>
              <a:t>(spatial)</a:t>
            </a:r>
            <a:r>
              <a:rPr dirty="0" smtClean="0"/>
              <a:t> </a:t>
            </a:r>
            <a:r>
              <a:rPr dirty="0"/>
              <a:t>position is used, then the relationships of points,  i.e., whether they form groups or a point is an outlier, is easily perceived </a:t>
            </a:r>
            <a:r>
              <a:rPr lang="en-MY" dirty="0"/>
              <a:t>via their </a:t>
            </a:r>
            <a:r>
              <a:rPr lang="en-MY" i="1" dirty="0"/>
              <a:t>distance of separation</a:t>
            </a:r>
            <a:r>
              <a:rPr lang="en-MY" dirty="0"/>
              <a:t>.</a:t>
            </a:r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Representation: Examples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605980"/>
            <a:ext cx="3924300" cy="513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608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Arrangement</a:t>
            </a:r>
            <a:endParaRPr lang="en-MY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Is the </a:t>
            </a:r>
            <a:r>
              <a:rPr b="1" dirty="0"/>
              <a:t>placement of visual elements</a:t>
            </a:r>
            <a:r>
              <a:rPr dirty="0"/>
              <a:t> within a </a:t>
            </a:r>
            <a:r>
              <a:rPr dirty="0" smtClean="0"/>
              <a:t>display</a:t>
            </a:r>
            <a:r>
              <a:rPr lang="en-MY" dirty="0" smtClean="0"/>
              <a:t>.</a:t>
            </a:r>
            <a:endParaRPr dirty="0"/>
          </a:p>
          <a:p>
            <a:r>
              <a:rPr dirty="0"/>
              <a:t>Can make a large difference in how easy it is to understand the data</a:t>
            </a:r>
            <a:endParaRPr dirty="0"/>
          </a:p>
          <a:p>
            <a:r>
              <a:rPr dirty="0"/>
              <a:t>Example:</a:t>
            </a:r>
            <a:endParaRPr dirty="0"/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219450" y="3049651"/>
            <a:ext cx="6992874" cy="27415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557645" y="4021455"/>
            <a:ext cx="316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Selection (Reduction)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8229" cy="4351338"/>
          </a:xfrm>
        </p:spPr>
        <p:txBody>
          <a:bodyPr>
            <a:normAutofit fontScale="87500"/>
          </a:bodyPr>
          <a:lstStyle/>
          <a:p>
            <a:r>
              <a:rPr lang="en-US" sz="2600" b="1" dirty="0" smtClean="0"/>
              <a:t>Selection </a:t>
            </a:r>
            <a:r>
              <a:rPr lang="en-US" sz="2600" dirty="0" smtClean="0"/>
              <a:t>is the elimination or the de-emphasis of certain objects and attributes. Selection may involve the choosing a</a:t>
            </a:r>
            <a:r>
              <a:rPr lang="en-US" sz="2600" i="1" dirty="0" smtClean="0"/>
              <a:t> subset of attributes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b="1" dirty="0" smtClean="0"/>
              <a:t>Dimensionality reduction </a:t>
            </a:r>
            <a:r>
              <a:rPr lang="en-US" sz="2600" dirty="0" smtClean="0"/>
              <a:t>is often used to reduce the number of dimensions to two or three</a:t>
            </a:r>
            <a:endParaRPr lang="en-US" sz="2600" dirty="0" smtClean="0"/>
          </a:p>
          <a:p>
            <a:r>
              <a:rPr lang="en-US" sz="2600" dirty="0" smtClean="0"/>
              <a:t>Selection may also involve choosing a subset of objects.</a:t>
            </a:r>
            <a:endParaRPr lang="en-US" sz="2600" dirty="0" smtClean="0"/>
          </a:p>
          <a:p>
            <a:r>
              <a:rPr lang="en-US" sz="2600" dirty="0" smtClean="0"/>
              <a:t>A region of the screen can only show so many points</a:t>
            </a:r>
            <a:endParaRPr lang="en-US" sz="2600" dirty="0" smtClean="0"/>
          </a:p>
          <a:p>
            <a:r>
              <a:rPr lang="en-US" sz="2600" dirty="0" smtClean="0"/>
              <a:t>Can sample, but want to preserve points in sparse areas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3625" y="1889760"/>
            <a:ext cx="4199890" cy="42233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</a:t>
            </a:r>
            <a:r>
              <a:rPr lang="en-MY" altLang="en-US"/>
              <a:t>R</a:t>
            </a:r>
            <a:r>
              <a:rPr lang="en-US"/>
              <a:t>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69075" cy="4351655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In classification problems, there are often too many factors </a:t>
            </a:r>
            <a:r>
              <a:rPr lang="en-MY" altLang="en-US" sz="2400" dirty="0"/>
              <a:t>(variables called “features”) </a:t>
            </a:r>
            <a:r>
              <a:rPr lang="en-US" sz="2400" dirty="0"/>
              <a:t>on the basis of which the final classification is done. The higher the number of features, the harder it gets to visualize the training set and then work on it.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Sometimes, most of these features are </a:t>
            </a:r>
            <a:r>
              <a:rPr lang="en-US" sz="2400" i="1" dirty="0"/>
              <a:t>correlated</a:t>
            </a:r>
            <a:r>
              <a:rPr lang="en-US" sz="2400" dirty="0"/>
              <a:t>, and hence </a:t>
            </a:r>
            <a:r>
              <a:rPr lang="en-MY" altLang="en-US" sz="2400" dirty="0"/>
              <a:t>are</a:t>
            </a:r>
            <a:r>
              <a:rPr lang="en-US" sz="2400" dirty="0"/>
              <a:t> </a:t>
            </a:r>
            <a:r>
              <a:rPr lang="en-US" sz="2400" i="1" dirty="0"/>
              <a:t>redundant</a:t>
            </a:r>
            <a:r>
              <a:rPr lang="en-US" sz="2400" dirty="0"/>
              <a:t>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MY" altLang="en-US" sz="2400" b="1" dirty="0"/>
              <a:t>Definition: </a:t>
            </a:r>
            <a:r>
              <a:rPr lang="en-US" sz="2400" dirty="0"/>
              <a:t>Dimensionality reduction is the process of reducing the number of random variables </a:t>
            </a:r>
            <a:r>
              <a:rPr lang="en-MY" altLang="en-US" sz="2400" dirty="0"/>
              <a:t>(“features”)</a:t>
            </a:r>
            <a:r>
              <a:rPr lang="en-US" sz="2400" dirty="0"/>
              <a:t> under consideration, by obtaining a set of principal variables.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It can be divided into</a:t>
            </a:r>
            <a:r>
              <a:rPr lang="en-US" sz="2400" b="1" i="1" dirty="0"/>
              <a:t> </a:t>
            </a:r>
            <a:r>
              <a:rPr lang="en-US" sz="2400" b="1" dirty="0"/>
              <a:t>feature selection</a:t>
            </a:r>
            <a:r>
              <a:rPr lang="en-US" sz="2400" dirty="0"/>
              <a:t> and </a:t>
            </a:r>
            <a:r>
              <a:rPr lang="en-US" sz="2400" b="1" dirty="0"/>
              <a:t>feature extraction</a:t>
            </a:r>
            <a:r>
              <a:rPr lang="en-US" sz="2400" dirty="0"/>
              <a:t>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/>
        </p:nvGraphicFramePr>
        <p:xfrm>
          <a:off x="8345121" y="150020"/>
          <a:ext cx="3274695" cy="357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711200"/>
                <a:gridCol w="812165"/>
                <a:gridCol w="777875"/>
                <a:gridCol w="590550"/>
              </a:tblGrid>
              <a:tr h="504825">
                <a:tc>
                  <a:txBody>
                    <a:bodyPr/>
                    <a:p>
                      <a:pPr marL="21590">
                        <a:lnSpc>
                          <a:spcPts val="1445"/>
                        </a:lnSpc>
                      </a:pPr>
                      <a:r>
                        <a:rPr sz="1250" i="1" spc="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marL="22225">
                        <a:lnSpc>
                          <a:spcPts val="1445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Refund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marL="45085" marR="216535">
                        <a:lnSpc>
                          <a:spcPts val="146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Marital  </a:t>
                      </a: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Status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marL="45085" marR="97155">
                        <a:lnSpc>
                          <a:spcPts val="146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Taxable  </a:t>
                      </a: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Income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Cheat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1130" marB="0">
                    <a:solidFill>
                      <a:srgbClr val="00008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Single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125K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Married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100K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Single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70K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Married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120K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Divorced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95K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Married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60K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Divorced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220K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6705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Single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85K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Married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75K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b="1" spc="4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09245"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4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 panose="020B0604020202020204"/>
                          <a:cs typeface="Arial" panose="020B0604020202020204"/>
                        </a:rPr>
                        <a:t>Single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40" dirty="0">
                          <a:latin typeface="Arial" panose="020B0604020202020204"/>
                          <a:cs typeface="Arial" panose="020B0604020202020204"/>
                        </a:rPr>
                        <a:t>90K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p>
                      <a:pPr marL="45085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12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pic>
        <p:nvPicPr>
          <p:cNvPr id="6" name="Content Placeholder 5" descr="Dimensionality_Reduction_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02855" y="3538855"/>
            <a:ext cx="355092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Dimensionality Reduction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Many high dimensional datasets:</a:t>
            </a:r>
            <a:endParaRPr lang="en-US"/>
          </a:p>
          <a:p>
            <a:pPr lvl="1"/>
            <a:r>
              <a:rPr lang="en-US"/>
              <a:t>Gene expression microarrays</a:t>
            </a:r>
            <a:endParaRPr lang="en-US"/>
          </a:p>
          <a:p>
            <a:pPr lvl="1"/>
            <a:r>
              <a:rPr lang="en-US"/>
              <a:t>Text documents</a:t>
            </a:r>
            <a:endParaRPr lang="en-US"/>
          </a:p>
          <a:p>
            <a:pPr lvl="1"/>
            <a:r>
              <a:rPr lang="en-US"/>
              <a:t>digital images</a:t>
            </a:r>
            <a:endParaRPr lang="en-US"/>
          </a:p>
          <a:p>
            <a:pPr lvl="1"/>
            <a:r>
              <a:rPr lang="en-US"/>
              <a:t>SNP data</a:t>
            </a:r>
            <a:endParaRPr lang="en-US"/>
          </a:p>
          <a:p>
            <a:pPr lvl="1"/>
            <a:r>
              <a:rPr lang="en-US"/>
              <a:t>Clinical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 b="1"/>
              <a:t>Bad news</a:t>
            </a:r>
            <a:r>
              <a:rPr lang="en-US"/>
              <a:t>: Learning is very hard in high dimensional data, especially when </a:t>
            </a:r>
            <a:endParaRPr lang="en-US"/>
          </a:p>
          <a:p>
            <a:pPr lvl="1"/>
            <a:r>
              <a:rPr lang="en-US"/>
              <a:t>n (data point) &lt; d (dimensions)</a:t>
            </a:r>
            <a:endParaRPr lang="en-US"/>
          </a:p>
          <a:p>
            <a:r>
              <a:rPr lang="en-US" b="1"/>
              <a:t>Good news</a:t>
            </a:r>
            <a:r>
              <a:rPr lang="en-US"/>
              <a:t>: No way any real-world data can be distributed uniformly in a high dimensional space. There should be an intrinsic dimensionality that is much smaller than the embedding dimensionality!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b="1" dirty="0"/>
              <a:t>Feature selection</a:t>
            </a:r>
            <a:r>
              <a:rPr lang="en-US" dirty="0"/>
              <a:t>: </a:t>
            </a:r>
            <a:r>
              <a:rPr lang="en-MY" altLang="en-US" dirty="0"/>
              <a:t>select</a:t>
            </a:r>
            <a:r>
              <a:rPr lang="en-US" dirty="0"/>
              <a:t> a subset of the original </a:t>
            </a:r>
            <a:r>
              <a:rPr lang="en-MY" altLang="en-US" dirty="0"/>
              <a:t>feature set</a:t>
            </a:r>
            <a:r>
              <a:rPr lang="en-US" dirty="0"/>
              <a:t>, to get a smaller subset which can be used to model the problem </a:t>
            </a:r>
            <a:r>
              <a:rPr lang="en-MY" altLang="en-US" dirty="0"/>
              <a:t>(e.g. 5 features --&gt; 2 features)</a:t>
            </a:r>
            <a:endParaRPr lang="en-MY" altLang="en-US" dirty="0"/>
          </a:p>
          <a:p>
            <a:pPr lvl="1"/>
            <a:endParaRPr lang="en-US" dirty="0"/>
          </a:p>
          <a:p>
            <a:pPr lvl="0"/>
            <a:r>
              <a:rPr lang="en-US" b="1" dirty="0"/>
              <a:t>Feature extraction</a:t>
            </a:r>
            <a:r>
              <a:rPr lang="en-US" dirty="0"/>
              <a:t>: build a new set of features from the original feature set. Examples of feature extraction: extraction of contours in images, extraction of digrams from a text, extraction of phonemes from recording of spoken text, etc. </a:t>
            </a:r>
            <a:endParaRPr lang="en-US" dirty="0"/>
          </a:p>
          <a:p>
            <a:pPr lvl="1"/>
            <a:r>
              <a:rPr lang="en-US" dirty="0"/>
              <a:t>Feature extraction involves a transformation of the features, which often is not reversible because some information is lost in the process of dimensionality reduction.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Dimensionality Reduction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Feature selection:</a:t>
            </a:r>
            <a:endParaRPr lang="en-US"/>
          </a:p>
          <a:p>
            <a:pPr lvl="1"/>
            <a:r>
              <a:rPr lang="en-US" b="1"/>
              <a:t>Filter</a:t>
            </a:r>
            <a:r>
              <a:rPr lang="en-MY" altLang="en-US"/>
              <a:t>: Rank each feature according to some univariatemetric and select the highest ranking features. </a:t>
            </a:r>
            <a:endParaRPr lang="en-MY" altLang="en-US"/>
          </a:p>
          <a:p>
            <a:pPr lvl="1"/>
            <a:r>
              <a:rPr lang="en-US" b="1"/>
              <a:t>Wrapper</a:t>
            </a:r>
            <a:r>
              <a:rPr lang="en-MY" altLang="en-US"/>
              <a:t>: Search for the “best” subset of features (assess using a specific classification algorithm)</a:t>
            </a:r>
            <a:endParaRPr lang="en-MY" altLang="en-US"/>
          </a:p>
          <a:p>
            <a:pPr lvl="1"/>
            <a:r>
              <a:rPr lang="en-US" b="1"/>
              <a:t>Embedded</a:t>
            </a:r>
            <a:r>
              <a:rPr lang="en-MY" altLang="en-US"/>
              <a:t>: Feature selection is part of the model building, e.g. decision tree</a:t>
            </a:r>
            <a:endParaRPr lang="en-MY" altLang="en-US"/>
          </a:p>
          <a:p>
            <a:pPr lvl="1"/>
            <a:r>
              <a:rPr lang="en-US"/>
              <a:t>Markov Blanket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2800">
                <a:sym typeface="+mn-ea"/>
              </a:rPr>
              <a:t>Feature extraction/construction: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Clustering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PCA</a:t>
            </a:r>
            <a:endParaRPr lang="en-US" sz="2800"/>
          </a:p>
          <a:p>
            <a:pPr lvl="1"/>
            <a:r>
              <a:rPr lang="en-MY" altLang="en-US" sz="2800">
                <a:sym typeface="+mn-ea"/>
              </a:rPr>
              <a:t>SVD</a:t>
            </a:r>
            <a:endParaRPr lang="en-MY" altLang="en-US" sz="2800"/>
          </a:p>
          <a:p>
            <a:pPr lvl="1"/>
            <a:r>
              <a:rPr lang="en-US" sz="2800">
                <a:sym typeface="+mn-ea"/>
              </a:rPr>
              <a:t>MDS </a:t>
            </a:r>
            <a:r>
              <a:rPr lang="en-MY" altLang="en-US" sz="2800">
                <a:sym typeface="+mn-ea"/>
              </a:rPr>
              <a:t>(multidimensional scaling)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Kernel PCA</a:t>
            </a:r>
            <a:endParaRPr lang="en-US" sz="280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Outline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What is data exploration?</a:t>
            </a:r>
            <a:endParaRPr lang="en-US"/>
          </a:p>
          <a:p>
            <a:r>
              <a:rPr lang="en-US"/>
              <a:t>Exploratory Data Analysis (EDA)</a:t>
            </a:r>
            <a:endParaRPr lang="en-US"/>
          </a:p>
          <a:p>
            <a:r>
              <a:rPr lang="en-US"/>
              <a:t>Summary Statistics</a:t>
            </a:r>
            <a:endParaRPr lang="en-US"/>
          </a:p>
          <a:p>
            <a:r>
              <a:rPr lang="en-US"/>
              <a:t>Visualization</a:t>
            </a:r>
            <a:endParaRPr lang="en-US"/>
          </a:p>
          <a:p>
            <a:pPr lvl="1"/>
            <a:r>
              <a:rPr lang="en-US"/>
              <a:t>Representation</a:t>
            </a:r>
            <a:endParaRPr lang="en-US"/>
          </a:p>
          <a:p>
            <a:pPr lvl="1"/>
            <a:r>
              <a:rPr lang="en-US"/>
              <a:t>Arrangement</a:t>
            </a:r>
            <a:endParaRPr lang="en-US"/>
          </a:p>
          <a:p>
            <a:pPr lvl="1"/>
            <a:r>
              <a:rPr lang="en-US"/>
              <a:t>Selection</a:t>
            </a:r>
            <a:endParaRPr lang="en-US"/>
          </a:p>
          <a:p>
            <a:endParaRPr lang="en-US"/>
          </a:p>
          <a:p>
            <a:endParaRPr lang="en-MY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Visualization Techniques</a:t>
            </a:r>
            <a:endParaRPr lang="en-US"/>
          </a:p>
          <a:p>
            <a:pPr lvl="1"/>
            <a:r>
              <a:rPr lang="en-US"/>
              <a:t>Histogram</a:t>
            </a:r>
            <a:endParaRPr lang="en-US"/>
          </a:p>
          <a:p>
            <a:pPr lvl="1"/>
            <a:r>
              <a:rPr lang="en-US"/>
              <a:t>Box Plot</a:t>
            </a:r>
            <a:endParaRPr lang="en-US"/>
          </a:p>
          <a:p>
            <a:pPr lvl="1"/>
            <a:r>
              <a:rPr lang="en-MY"/>
              <a:t>Scatter </a:t>
            </a:r>
            <a:r>
              <a:rPr lang="en-US"/>
              <a:t>Plot</a:t>
            </a:r>
            <a:endParaRPr lang="en-MY"/>
          </a:p>
          <a:p>
            <a:pPr lvl="1"/>
            <a:r>
              <a:rPr lang="en-MY"/>
              <a:t>Contour </a:t>
            </a:r>
            <a:r>
              <a:rPr lang="en-US"/>
              <a:t>Plot</a:t>
            </a:r>
            <a:endParaRPr lang="en-US"/>
          </a:p>
          <a:p>
            <a:pPr lvl="1"/>
            <a:r>
              <a:rPr lang="en-MY"/>
              <a:t>Matrix </a:t>
            </a:r>
            <a:r>
              <a:rPr lang="en-US"/>
              <a:t>Plot</a:t>
            </a:r>
            <a:endParaRPr lang="en-US"/>
          </a:p>
          <a:p>
            <a:pPr lvl="1"/>
            <a:r>
              <a:rPr lang="en-MY"/>
              <a:t>Parallel Coordinates</a:t>
            </a:r>
            <a:endParaRPr lang="en-MY"/>
          </a:p>
          <a:p>
            <a:pPr lvl="1"/>
            <a:r>
              <a:rPr lang="en-MY"/>
              <a:t>Star / Radar Plot</a:t>
            </a:r>
            <a:endParaRPr lang="en-MY"/>
          </a:p>
          <a:p>
            <a:pPr lvl="1"/>
            <a:r>
              <a:rPr lang="en-MY"/>
              <a:t>Chernoff Faces</a:t>
            </a:r>
            <a:endParaRPr lang="en-MY"/>
          </a:p>
          <a:p>
            <a:pPr lvl="0"/>
            <a:r>
              <a:rPr lang="en-MY"/>
              <a:t>OLAP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Problems of learning in high dimensional spaces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Curse of dimensionality (all points become equ</a:t>
            </a:r>
            <a:r>
              <a:rPr lang="en-MY" altLang="en-US"/>
              <a:t>al </a:t>
            </a:r>
            <a:r>
              <a:rPr lang="en-US"/>
              <a:t>distan</a:t>
            </a:r>
            <a:r>
              <a:rPr lang="en-MY" altLang="en-US"/>
              <a:t>ce</a:t>
            </a:r>
            <a:r>
              <a:rPr lang="en-US"/>
              <a:t>) =&gt; distance functions are not useful =&gt; problem for clustering, KNN,...</a:t>
            </a:r>
            <a:endParaRPr lang="en-US"/>
          </a:p>
          <a:p>
            <a:r>
              <a:rPr lang="en-US"/>
              <a:t>Classification overfitting (to</a:t>
            </a:r>
            <a:r>
              <a:rPr lang="en-MY" altLang="en-US"/>
              <a:t>o</a:t>
            </a:r>
            <a:r>
              <a:rPr lang="en-US"/>
              <a:t> many parameter to set!).</a:t>
            </a:r>
            <a:endParaRPr lang="en-US"/>
          </a:p>
          <a:p>
            <a:r>
              <a:rPr lang="en-US">
                <a:sym typeface="+mn-ea"/>
              </a:rPr>
              <a:t>High computational costs.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Bad learning behavior in high dimensional spaces.</a:t>
            </a:r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1299845" y="4331335"/>
          <a:ext cx="8672195" cy="184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448425" imgH="1428750" progId="Paint.Picture">
                  <p:embed/>
                </p:oleObj>
              </mc:Choice>
              <mc:Fallback>
                <p:oleObj name="" r:id="rId1" imgW="6448425" imgH="14287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9845" y="4331335"/>
                        <a:ext cx="8672195" cy="184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15200" cy="4351655"/>
          </a:xfrm>
        </p:spPr>
        <p:txBody>
          <a:bodyPr>
            <a:normAutofit lnSpcReduction="10000"/>
          </a:bodyPr>
          <a:lstStyle/>
          <a:p>
            <a:r>
              <a:rPr dirty="0"/>
              <a:t>Usually shows the </a:t>
            </a:r>
            <a:r>
              <a:rPr b="1" dirty="0"/>
              <a:t>distribution of values of a single variable</a:t>
            </a:r>
            <a:endParaRPr b="1" dirty="0"/>
          </a:p>
          <a:p>
            <a:r>
              <a:rPr dirty="0"/>
              <a:t>Divide the values into bins and show a </a:t>
            </a:r>
            <a:r>
              <a:rPr b="1" dirty="0"/>
              <a:t>bar plot </a:t>
            </a:r>
            <a:r>
              <a:rPr dirty="0"/>
              <a:t>of the number of objects in each bin.</a:t>
            </a:r>
            <a:endParaRPr dirty="0"/>
          </a:p>
          <a:p>
            <a:r>
              <a:rPr dirty="0"/>
              <a:t>The </a:t>
            </a:r>
            <a:r>
              <a:rPr b="1" dirty="0"/>
              <a:t>height</a:t>
            </a:r>
            <a:r>
              <a:rPr dirty="0"/>
              <a:t> of each bar indicates the number of objects</a:t>
            </a:r>
            <a:r>
              <a:rPr lang="en-MY" dirty="0"/>
              <a:t>.</a:t>
            </a:r>
            <a:endParaRPr lang="en-MY" dirty="0"/>
          </a:p>
          <a:p>
            <a:r>
              <a:rPr dirty="0"/>
              <a:t>Shape of histogram depends on the number of bins</a:t>
            </a:r>
            <a:r>
              <a:rPr lang="en-MY" dirty="0"/>
              <a:t>.</a:t>
            </a:r>
            <a:endParaRPr lang="en-MY" dirty="0"/>
          </a:p>
          <a:p>
            <a:r>
              <a:rPr dirty="0"/>
              <a:t>Example: Petal Width (10 and 20 bins, respectively)</a:t>
            </a:r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MY" dirty="0"/>
              <a:t>Visualization Techniques: Histograms</a:t>
            </a:r>
            <a:endParaRPr lang="en-MY" dirty="0"/>
          </a:p>
        </p:txBody>
      </p:sp>
      <p:sp>
        <p:nvSpPr>
          <p:cNvPr id="5" name="object 5"/>
          <p:cNvSpPr/>
          <p:nvPr/>
        </p:nvSpPr>
        <p:spPr>
          <a:xfrm>
            <a:off x="8153400" y="1634490"/>
            <a:ext cx="3268726" cy="2209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85455" y="3844290"/>
            <a:ext cx="3268599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Two-Dimensional Histograms</a:t>
            </a:r>
            <a:endParaRPr lang="en-MY" dirty="0"/>
          </a:p>
        </p:txBody>
      </p:sp>
      <p:sp>
        <p:nvSpPr>
          <p:cNvPr id="2" name="object 2"/>
          <p:cNvSpPr/>
          <p:nvPr/>
        </p:nvSpPr>
        <p:spPr>
          <a:xfrm>
            <a:off x="6096000" y="1690688"/>
            <a:ext cx="5657850" cy="38830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two dimensional histogram consists of a set of bins which count the number of events falling in a given area of the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plane </a:t>
            </a:r>
            <a:r>
              <a:rPr lang="en-MY" altLang="en-US" dirty="0"/>
              <a:t>(bin)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simplest way to use a two dimensional histogram is to record two-dimensional position information, n(</a:t>
            </a:r>
            <a:r>
              <a:rPr lang="en-US" i="1" dirty="0" err="1"/>
              <a:t>x,y</a:t>
            </a:r>
            <a:r>
              <a:rPr lang="en-US" dirty="0"/>
              <a:t>). Another possibility is to form a joint distribution by recording related variables.</a:t>
            </a:r>
            <a:endParaRPr lang="en-US" dirty="0"/>
          </a:p>
          <a:p>
            <a:r>
              <a:rPr dirty="0" smtClean="0"/>
              <a:t>Example</a:t>
            </a:r>
            <a:r>
              <a:rPr dirty="0"/>
              <a:t>: petal width and petal length</a:t>
            </a:r>
            <a:endParaRPr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385570" y="1743075"/>
          <a:ext cx="3539490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" r:id="rId1" imgW="2333625" imgH="2905125" progId="Paint.Picture">
                  <p:embed/>
                </p:oleObj>
              </mc:Choice>
              <mc:Fallback>
                <p:oleObj name="" r:id="rId1" imgW="2333625" imgH="29051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5570" y="1743075"/>
                        <a:ext cx="3539490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>
                <a:sym typeface="+mn-ea"/>
              </a:rPr>
              <a:t>Visualization Techniques: </a:t>
            </a:r>
            <a:br>
              <a:rPr lang="en-MY" dirty="0">
                <a:sym typeface="+mn-ea"/>
              </a:rPr>
            </a:br>
            <a:r>
              <a:rPr dirty="0">
                <a:sym typeface="+mn-ea"/>
              </a:rPr>
              <a:t>Box Plot </a:t>
            </a:r>
            <a:r>
              <a:rPr lang="en-MY" dirty="0">
                <a:sym typeface="+mn-ea"/>
              </a:rPr>
              <a:t>/ Box-and-Whisker Plot</a:t>
            </a:r>
            <a:endParaRPr lang="en-MY" dirty="0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5565" y="1825625"/>
            <a:ext cx="6198235" cy="4351655"/>
          </a:xfrm>
        </p:spPr>
        <p:txBody>
          <a:bodyPr>
            <a:normAutofit fontScale="90000" lnSpcReduction="20000"/>
          </a:bodyPr>
          <a:lstStyle/>
          <a:p>
            <a:r>
              <a:rPr lang="en-US" dirty="0" smtClean="0">
                <a:sym typeface="+mn-ea"/>
              </a:rPr>
              <a:t>In </a:t>
            </a:r>
            <a:r>
              <a:rPr lang="en-US" dirty="0">
                <a:sym typeface="+mn-ea"/>
              </a:rPr>
              <a:t>descriptive statistics, a </a:t>
            </a:r>
            <a:r>
              <a:rPr lang="en-US" b="1" dirty="0">
                <a:sym typeface="+mn-ea"/>
              </a:rPr>
              <a:t>box plot </a:t>
            </a:r>
            <a:r>
              <a:rPr lang="en-US" dirty="0">
                <a:sym typeface="+mn-ea"/>
              </a:rPr>
              <a:t>or</a:t>
            </a:r>
            <a:r>
              <a:rPr lang="en-US" b="1" dirty="0">
                <a:sym typeface="+mn-ea"/>
              </a:rPr>
              <a:t> </a:t>
            </a:r>
            <a:r>
              <a:rPr lang="en-MY" altLang="en-US" b="1" dirty="0">
                <a:sym typeface="+mn-ea"/>
              </a:rPr>
              <a:t>box-and-whisker plot </a:t>
            </a:r>
            <a:r>
              <a:rPr lang="en-US" dirty="0">
                <a:sym typeface="+mn-ea"/>
              </a:rPr>
              <a:t>is a method for graphically depicting groups of numerical data through their </a:t>
            </a:r>
            <a:r>
              <a:rPr lang="en-MY" altLang="en-US" b="1" dirty="0">
                <a:sym typeface="+mn-ea"/>
              </a:rPr>
              <a:t>quartiles and percentiles</a:t>
            </a:r>
            <a:r>
              <a:rPr 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r>
              <a:rPr dirty="0">
                <a:sym typeface="+mn-ea"/>
              </a:rPr>
              <a:t>For many computations in statistics, it is assumed that your data points (that is, the numbers in your list) are clustered around some central value</a:t>
            </a:r>
            <a:r>
              <a:rPr lang="en-MY" dirty="0">
                <a:sym typeface="+mn-ea"/>
              </a:rPr>
              <a:t>.</a:t>
            </a:r>
            <a:endParaRPr lang="en-MY" dirty="0">
              <a:sym typeface="+mn-ea"/>
            </a:endParaRPr>
          </a:p>
          <a:p>
            <a:r>
              <a:rPr dirty="0">
                <a:sym typeface="+mn-ea"/>
              </a:rPr>
              <a:t>The "box" in the box-and-whisker plot highlights the middle portion of these data points</a:t>
            </a:r>
            <a:r>
              <a:rPr lang="en-MY" dirty="0">
                <a:sym typeface="+mn-ea"/>
              </a:rPr>
              <a:t>: 25</a:t>
            </a:r>
            <a:r>
              <a:rPr lang="en-MY" baseline="30000" dirty="0">
                <a:sym typeface="+mn-ea"/>
              </a:rPr>
              <a:t>th </a:t>
            </a:r>
            <a:r>
              <a:rPr lang="en-MY" dirty="0">
                <a:sym typeface="+mn-ea"/>
              </a:rPr>
              <a:t>(Q1), 50</a:t>
            </a:r>
            <a:r>
              <a:rPr lang="en-MY" baseline="30000" dirty="0">
                <a:sym typeface="+mn-ea"/>
              </a:rPr>
              <a:t>th</a:t>
            </a:r>
            <a:r>
              <a:rPr lang="en-MY" dirty="0">
                <a:sym typeface="+mn-ea"/>
              </a:rPr>
              <a:t> (median) (Q2) and 75</a:t>
            </a:r>
            <a:r>
              <a:rPr lang="en-MY" baseline="30000" dirty="0">
                <a:sym typeface="+mn-ea"/>
              </a:rPr>
              <a:t>th</a:t>
            </a:r>
            <a:r>
              <a:rPr lang="en-MY" dirty="0">
                <a:sym typeface="+mn-ea"/>
              </a:rPr>
              <a:t> (Q3) percentiles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endParaRPr lang="en-US" dirty="0"/>
          </a:p>
          <a:p>
            <a:endParaRPr lang="en-US" dirty="0"/>
          </a:p>
          <a:p>
            <a:endParaRPr dirty="0">
              <a:sym typeface="+mn-ea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5" y="2407638"/>
            <a:ext cx="4783333" cy="3573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85" y="2529840"/>
            <a:ext cx="4138295" cy="34524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Box Plots: Example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8475" cy="4351338"/>
          </a:xfrm>
        </p:spPr>
        <p:txBody>
          <a:bodyPr/>
          <a:lstStyle/>
          <a:p>
            <a:r>
              <a:rPr dirty="0"/>
              <a:t>Box plots can be used to </a:t>
            </a:r>
            <a:r>
              <a:rPr b="1" dirty="0"/>
              <a:t>compare </a:t>
            </a:r>
            <a:r>
              <a:rPr dirty="0"/>
              <a:t>attributes</a:t>
            </a:r>
            <a:endParaRPr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61175" cy="4351655"/>
          </a:xfrm>
        </p:spPr>
        <p:txBody>
          <a:bodyPr>
            <a:normAutofit lnSpcReduction="10000"/>
          </a:bodyPr>
          <a:lstStyle/>
          <a:p>
            <a:r>
              <a:rPr b="1" dirty="0"/>
              <a:t>Attributes values </a:t>
            </a:r>
            <a:r>
              <a:rPr dirty="0"/>
              <a:t>determine the </a:t>
            </a:r>
            <a:r>
              <a:rPr b="1" dirty="0"/>
              <a:t>position</a:t>
            </a:r>
            <a:r>
              <a:rPr lang="en-MY" dirty="0"/>
              <a:t>.</a:t>
            </a:r>
            <a:endParaRPr lang="en-MY" dirty="0"/>
          </a:p>
          <a:p>
            <a:r>
              <a:rPr b="1" dirty="0"/>
              <a:t>Two-dimensional</a:t>
            </a:r>
            <a:r>
              <a:rPr dirty="0"/>
              <a:t> scatter plots </a:t>
            </a:r>
            <a:r>
              <a:rPr lang="en-MY" dirty="0"/>
              <a:t>are </a:t>
            </a:r>
            <a:r>
              <a:rPr dirty="0"/>
              <a:t>most common, but can have three-dimensional scatter plots</a:t>
            </a:r>
            <a:endParaRPr dirty="0"/>
          </a:p>
          <a:p>
            <a:r>
              <a:rPr dirty="0"/>
              <a:t>Often additional attributes can be displayed by using </a:t>
            </a:r>
            <a:r>
              <a:rPr dirty="0" smtClean="0"/>
              <a:t>the </a:t>
            </a:r>
            <a:r>
              <a:rPr i="1" dirty="0"/>
              <a:t>size</a:t>
            </a:r>
            <a:r>
              <a:rPr dirty="0"/>
              <a:t>, </a:t>
            </a:r>
            <a:r>
              <a:rPr i="1" dirty="0"/>
              <a:t>shape</a:t>
            </a:r>
            <a:r>
              <a:rPr dirty="0"/>
              <a:t>, and </a:t>
            </a:r>
            <a:r>
              <a:rPr i="1" dirty="0"/>
              <a:t>color </a:t>
            </a:r>
            <a:r>
              <a:rPr dirty="0"/>
              <a:t>of the markers that </a:t>
            </a:r>
            <a:r>
              <a:rPr dirty="0" smtClean="0"/>
              <a:t>represent </a:t>
            </a:r>
            <a:r>
              <a:rPr dirty="0"/>
              <a:t>the objects</a:t>
            </a:r>
            <a:endParaRPr dirty="0"/>
          </a:p>
          <a:p>
            <a:r>
              <a:rPr dirty="0"/>
              <a:t>It is useful to have arrays of scatter plots can </a:t>
            </a:r>
            <a:r>
              <a:rPr dirty="0" smtClean="0"/>
              <a:t>compactly </a:t>
            </a:r>
            <a:r>
              <a:rPr dirty="0"/>
              <a:t>summarize the relationships of several </a:t>
            </a:r>
            <a:r>
              <a:rPr dirty="0" smtClean="0"/>
              <a:t>pairs </a:t>
            </a:r>
            <a:r>
              <a:rPr dirty="0"/>
              <a:t>of attributes</a:t>
            </a:r>
            <a:endParaRPr lang="en-MY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Visualization Techniques: </a:t>
            </a:r>
            <a:r>
              <a:rPr dirty="0"/>
              <a:t>Scatter </a:t>
            </a:r>
            <a:r>
              <a:rPr lang="en-MY" dirty="0" smtClean="0"/>
              <a:t>P</a:t>
            </a:r>
            <a:r>
              <a:rPr dirty="0" smtClean="0"/>
              <a:t>lots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pic>
        <p:nvPicPr>
          <p:cNvPr id="9" name="Content Placeholder 8" descr="220px-Scatter_diagram_for_quality_characteristic_XXX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86700" y="1825625"/>
            <a:ext cx="31432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Scatter Plot Array of Iris Attributes</a:t>
            </a:r>
            <a:endParaRPr lang="en-MY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418080" y="1343660"/>
            <a:ext cx="7355840" cy="46977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Visualization Techniques: </a:t>
            </a:r>
            <a:r>
              <a:rPr dirty="0"/>
              <a:t>Contour plots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68056" cy="4351338"/>
          </a:xfrm>
        </p:spPr>
        <p:txBody>
          <a:bodyPr>
            <a:normAutofit fontScale="92500"/>
          </a:bodyPr>
          <a:lstStyle/>
          <a:p>
            <a:r>
              <a:rPr dirty="0"/>
              <a:t>Useful when a </a:t>
            </a:r>
            <a:r>
              <a:rPr b="1" dirty="0"/>
              <a:t>continuous attribute </a:t>
            </a:r>
            <a:r>
              <a:rPr dirty="0"/>
              <a:t>is measured on a </a:t>
            </a:r>
            <a:r>
              <a:rPr dirty="0" smtClean="0"/>
              <a:t>spatial </a:t>
            </a:r>
            <a:r>
              <a:rPr dirty="0"/>
              <a:t>grid</a:t>
            </a:r>
            <a:endParaRPr dirty="0"/>
          </a:p>
          <a:p>
            <a:r>
              <a:rPr dirty="0"/>
              <a:t>They partition the plane into regions of similar values</a:t>
            </a:r>
            <a:endParaRPr dirty="0"/>
          </a:p>
          <a:p>
            <a:r>
              <a:rPr dirty="0"/>
              <a:t>The contour lines that form the boundaries of these </a:t>
            </a:r>
            <a:r>
              <a:rPr dirty="0" smtClean="0"/>
              <a:t>regions </a:t>
            </a:r>
            <a:r>
              <a:rPr dirty="0"/>
              <a:t>connect points with equal values</a:t>
            </a:r>
            <a:endParaRPr dirty="0"/>
          </a:p>
          <a:p>
            <a:r>
              <a:rPr dirty="0"/>
              <a:t>The most common example is </a:t>
            </a:r>
            <a:r>
              <a:rPr b="1" dirty="0"/>
              <a:t>contour maps of elevation</a:t>
            </a:r>
            <a:endParaRPr b="1" dirty="0"/>
          </a:p>
          <a:p>
            <a:r>
              <a:rPr dirty="0"/>
              <a:t>Can also display </a:t>
            </a:r>
            <a:r>
              <a:rPr i="1" dirty="0"/>
              <a:t>temperature</a:t>
            </a:r>
            <a:r>
              <a:rPr dirty="0"/>
              <a:t>, </a:t>
            </a:r>
            <a:r>
              <a:rPr i="1" dirty="0"/>
              <a:t>rainfall</a:t>
            </a:r>
            <a:r>
              <a:rPr dirty="0"/>
              <a:t>, </a:t>
            </a:r>
            <a:r>
              <a:rPr i="1" dirty="0"/>
              <a:t>air pressure</a:t>
            </a:r>
            <a:r>
              <a:rPr dirty="0"/>
              <a:t>, </a:t>
            </a:r>
            <a:r>
              <a:rPr dirty="0" smtClean="0"/>
              <a:t>etc</a:t>
            </a:r>
            <a:r>
              <a:rPr dirty="0"/>
              <a:t>.</a:t>
            </a:r>
            <a:endParaRPr dirty="0"/>
          </a:p>
          <a:p>
            <a:pPr lvl="1"/>
            <a:r>
              <a:rPr dirty="0"/>
              <a:t>An example for Sea Surface Temperature (SST) is  provided on the next slide</a:t>
            </a:r>
            <a:endParaRPr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2098" y="2026637"/>
            <a:ext cx="2493435" cy="394931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Contour Plot Example: Sea Surface Temperature (SST) Dec, 1998</a:t>
            </a:r>
            <a:endParaRPr lang="en-MY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057400" y="1691005"/>
            <a:ext cx="7814310" cy="44811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22969" y="6075375"/>
            <a:ext cx="61023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400" dirty="0">
                <a:latin typeface="Arial" panose="020B0604020202020204"/>
                <a:cs typeface="Arial" panose="020B0604020202020204"/>
              </a:rPr>
              <a:t>elsius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537704" cy="4351338"/>
          </a:xfrm>
        </p:spPr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Use Matrix Plot to assess the </a:t>
            </a:r>
            <a:r>
              <a:rPr lang="en-US" i="1" dirty="0">
                <a:sym typeface="+mn-ea"/>
              </a:rPr>
              <a:t>relationships between several pairs of variables at once</a:t>
            </a:r>
            <a:r>
              <a:rPr lang="en-US" dirty="0">
                <a:sym typeface="+mn-ea"/>
              </a:rPr>
              <a:t>. A matrix plot is an array of scatterplots.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dirty="0"/>
              <a:t>This can be useful when objects are sorted according </a:t>
            </a:r>
            <a:r>
              <a:rPr dirty="0" smtClean="0"/>
              <a:t>to </a:t>
            </a:r>
            <a:r>
              <a:rPr dirty="0"/>
              <a:t>class</a:t>
            </a:r>
            <a:endParaRPr dirty="0"/>
          </a:p>
          <a:p>
            <a:pPr>
              <a:lnSpc>
                <a:spcPct val="110000"/>
              </a:lnSpc>
            </a:pPr>
            <a:r>
              <a:rPr dirty="0"/>
              <a:t>Typically, the attributes are normalized to prevent </a:t>
            </a:r>
            <a:r>
              <a:rPr dirty="0" smtClean="0"/>
              <a:t>one </a:t>
            </a:r>
            <a:r>
              <a:rPr dirty="0"/>
              <a:t>attribute from dominating the plot</a:t>
            </a:r>
            <a:endParaRPr dirty="0"/>
          </a:p>
          <a:p>
            <a:pPr>
              <a:lnSpc>
                <a:spcPct val="110000"/>
              </a:lnSpc>
            </a:pPr>
            <a:r>
              <a:rPr dirty="0"/>
              <a:t>Plots of similarity or distance matrices can also be </a:t>
            </a:r>
            <a:r>
              <a:rPr dirty="0" smtClean="0"/>
              <a:t>useful </a:t>
            </a:r>
            <a:r>
              <a:rPr dirty="0"/>
              <a:t>for visualizing the relationships between </a:t>
            </a:r>
            <a:r>
              <a:rPr dirty="0" smtClean="0"/>
              <a:t>objects</a:t>
            </a:r>
            <a:endParaRPr dirty="0"/>
          </a:p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MY" dirty="0"/>
              <a:t>Visualization Techniques: </a:t>
            </a:r>
            <a:br>
              <a:rPr lang="en-MY" dirty="0"/>
            </a:br>
            <a:r>
              <a:rPr dirty="0"/>
              <a:t>Matrix plots </a:t>
            </a:r>
            <a:r>
              <a:rPr lang="en-MY" dirty="0"/>
              <a:t>/ Scatterplot Matrices</a:t>
            </a:r>
            <a:endParaRPr lang="en-MY" dirty="0"/>
          </a:p>
        </p:txBody>
      </p:sp>
      <p:sp>
        <p:nvSpPr>
          <p:cNvPr id="4" name="object 4"/>
          <p:cNvSpPr txBox="1"/>
          <p:nvPr/>
        </p:nvSpPr>
        <p:spPr>
          <a:xfrm>
            <a:off x="2376932" y="1545692"/>
            <a:ext cx="7813675" cy="4044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 panose="020B0604030504040204"/>
              <a:buChar char="◦"/>
              <a:tabLst>
                <a:tab pos="241935" algn="l"/>
              </a:tabLst>
            </a:pP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pic>
        <p:nvPicPr>
          <p:cNvPr id="4098" name="Picture 2" descr="https://support.minitab.com/en-us/minitab/18/matrixplot_eachy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63" y="1877074"/>
            <a:ext cx="3848937" cy="25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What is Data Exploration?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</a:t>
            </a:r>
            <a:r>
              <a:rPr lang="en-US" b="1"/>
              <a:t> preliminary exploration </a:t>
            </a:r>
            <a:r>
              <a:rPr lang="en-US"/>
              <a:t>of the data to better understand its characteristics.</a:t>
            </a:r>
            <a:endParaRPr lang="en-US"/>
          </a:p>
          <a:p/>
          <a:p>
            <a:r>
              <a:t>Key motivations of data exploration include</a:t>
            </a:r>
          </a:p>
          <a:p>
            <a:pPr lvl="1"/>
            <a:r>
              <a:t>Helping to </a:t>
            </a:r>
            <a:r>
              <a:rPr b="1"/>
              <a:t>select the right tool</a:t>
            </a:r>
            <a:r>
              <a:t> for preprocessing or analysis</a:t>
            </a:r>
          </a:p>
          <a:p>
            <a:pPr lvl="1"/>
            <a:r>
              <a:t>Making use of humans’ abilities to </a:t>
            </a:r>
            <a:r>
              <a:rPr b="1"/>
              <a:t>recognize patterns</a:t>
            </a:r>
            <a:endParaRPr b="1"/>
          </a:p>
          <a:p>
            <a:pPr lvl="2"/>
            <a:r>
              <a:t>People can recognize patterns not captured by data analysis tools</a:t>
            </a:r>
          </a:p>
          <a:p>
            <a:pPr lvl="1"/>
            <a:r>
              <a:rPr>
                <a:sym typeface="+mn-ea"/>
              </a:rPr>
              <a:t>Related to the area of </a:t>
            </a:r>
            <a:r>
              <a:rPr b="1">
                <a:sym typeface="+mn-ea"/>
              </a:rPr>
              <a:t>Exploratory Data Analysis (EDA)</a:t>
            </a:r>
            <a:endParaRPr b="1"/>
          </a:p>
          <a:p>
            <a:pPr lvl="1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Visualization of the Iris Data Matrix</a:t>
            </a:r>
            <a:endParaRPr lang="en-MY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209800" y="1295400"/>
            <a:ext cx="7802499" cy="4876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75369" y="5846470"/>
            <a:ext cx="7372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standard  de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1400" dirty="0">
                <a:latin typeface="Arial" panose="020B0604020202020204"/>
                <a:cs typeface="Arial" panose="020B0604020202020204"/>
              </a:rPr>
              <a:t>iation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Visualization of the Iris Correlation Matrix</a:t>
            </a:r>
            <a:endParaRPr lang="en-MY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327275" y="1499235"/>
            <a:ext cx="7200773" cy="46777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3705" cy="4351655"/>
          </a:xfrm>
        </p:spPr>
        <p:txBody>
          <a:bodyPr>
            <a:normAutofit lnSpcReduction="20000"/>
          </a:bodyPr>
          <a:lstStyle/>
          <a:p>
            <a:r>
              <a:rPr sz="2400" dirty="0"/>
              <a:t>Used to plot the attribute values of </a:t>
            </a:r>
            <a:r>
              <a:rPr sz="2400" b="1" dirty="0" smtClean="0"/>
              <a:t>high-dimensional </a:t>
            </a:r>
            <a:r>
              <a:rPr sz="2400" b="1" dirty="0"/>
              <a:t>data</a:t>
            </a:r>
            <a:r>
              <a:rPr sz="2400" dirty="0"/>
              <a:t> </a:t>
            </a:r>
            <a:r>
              <a:rPr lang="en-MY" sz="2400" dirty="0"/>
              <a:t>(many features)</a:t>
            </a:r>
            <a:endParaRPr sz="2400" dirty="0"/>
          </a:p>
          <a:p>
            <a:r>
              <a:rPr sz="2400" dirty="0"/>
              <a:t>Instead of using perpendicular axes, use a set of </a:t>
            </a:r>
            <a:r>
              <a:rPr sz="2400" b="1" dirty="0"/>
              <a:t>parallel axes</a:t>
            </a:r>
            <a:endParaRPr sz="2400" b="1" dirty="0"/>
          </a:p>
          <a:p>
            <a:r>
              <a:rPr sz="2400" dirty="0"/>
              <a:t>The attribute values of each object are plotted as a </a:t>
            </a:r>
            <a:r>
              <a:rPr sz="2400" dirty="0" smtClean="0"/>
              <a:t>point </a:t>
            </a:r>
            <a:r>
              <a:rPr sz="2400" dirty="0"/>
              <a:t>on each corresponding coordinate axis and </a:t>
            </a:r>
            <a:r>
              <a:rPr sz="2400" dirty="0" smtClean="0"/>
              <a:t>the </a:t>
            </a:r>
            <a:r>
              <a:rPr sz="2400" dirty="0"/>
              <a:t>points are connected by a line</a:t>
            </a:r>
            <a:endParaRPr sz="2400" dirty="0"/>
          </a:p>
          <a:p>
            <a:r>
              <a:rPr sz="2400" dirty="0"/>
              <a:t>Thus, each object is represented as a </a:t>
            </a:r>
            <a:r>
              <a:rPr sz="2400" b="1" dirty="0"/>
              <a:t>line</a:t>
            </a:r>
            <a:endParaRPr sz="2400" b="1" dirty="0"/>
          </a:p>
          <a:p>
            <a:r>
              <a:rPr sz="2400" dirty="0"/>
              <a:t>Often, the lines representing a distinct class of </a:t>
            </a:r>
            <a:r>
              <a:rPr sz="2400" dirty="0" smtClean="0"/>
              <a:t>objects </a:t>
            </a:r>
            <a:r>
              <a:rPr sz="2400" dirty="0"/>
              <a:t>group together, at least for some attributes</a:t>
            </a:r>
            <a:endParaRPr sz="2400" dirty="0"/>
          </a:p>
          <a:p>
            <a:r>
              <a:rPr sz="2400" dirty="0"/>
              <a:t>Ordering of attributes is important in seeing such groupings</a:t>
            </a:r>
            <a:endParaRPr lang="en-US"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MY" dirty="0"/>
              <a:t>Visualization Techniques: </a:t>
            </a:r>
            <a:r>
              <a:rPr dirty="0"/>
              <a:t>Parallel Coordinates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52" y="1516126"/>
            <a:ext cx="755205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1459230" indent="-228600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 panose="020B0604030504040204"/>
              <a:buChar char="◦"/>
              <a:tabLst>
                <a:tab pos="241300" algn="l"/>
              </a:tabLst>
            </a:pP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5375" y="1825625"/>
            <a:ext cx="4099560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Parallel Coordinates Plots for Iris Data</a:t>
            </a:r>
            <a:endParaRPr lang="en-MY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838200" y="1984375"/>
            <a:ext cx="5187950" cy="35077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2200" y="2210435"/>
            <a:ext cx="4872355" cy="328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MY" dirty="0"/>
              <a:t>Visualization Technique: </a:t>
            </a:r>
            <a:br>
              <a:rPr lang="en-MY" dirty="0" smtClean="0"/>
            </a:br>
            <a:r>
              <a:rPr lang="en-MY" dirty="0" smtClean="0"/>
              <a:t>Star </a:t>
            </a:r>
            <a:r>
              <a:rPr lang="en-MY" dirty="0"/>
              <a:t>Plots / Radar / Spider Chart</a:t>
            </a:r>
            <a:br>
              <a:rPr lang="en-MY" dirty="0"/>
            </a:br>
            <a:endParaRPr lang="en-MY"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24975" cy="4351338"/>
          </a:xfrm>
        </p:spPr>
        <p:txBody>
          <a:bodyPr>
            <a:normAutofit fontScale="97500"/>
          </a:bodyPr>
          <a:lstStyle/>
          <a:p>
            <a:r>
              <a:rPr dirty="0" smtClean="0"/>
              <a:t>Similar </a:t>
            </a:r>
            <a:r>
              <a:rPr dirty="0"/>
              <a:t>approach to parallel coordinates, but axes </a:t>
            </a:r>
            <a:r>
              <a:rPr dirty="0" smtClean="0"/>
              <a:t>radiate </a:t>
            </a:r>
            <a:r>
              <a:rPr dirty="0"/>
              <a:t>from a central </a:t>
            </a:r>
            <a:r>
              <a:rPr dirty="0" smtClean="0"/>
              <a:t>point</a:t>
            </a:r>
            <a:r>
              <a:rPr lang="en-MY" dirty="0" smtClean="0"/>
              <a:t>.</a:t>
            </a:r>
            <a:endParaRPr dirty="0"/>
          </a:p>
          <a:p>
            <a:r>
              <a:rPr dirty="0"/>
              <a:t>The line connecting the values of an object is </a:t>
            </a:r>
            <a:r>
              <a:rPr dirty="0" smtClean="0"/>
              <a:t>a</a:t>
            </a:r>
            <a:r>
              <a:rPr lang="en-MY" dirty="0" smtClean="0"/>
              <a:t> </a:t>
            </a:r>
            <a:r>
              <a:rPr b="1" dirty="0" smtClean="0"/>
              <a:t>polygon</a:t>
            </a:r>
            <a:r>
              <a:rPr lang="en-MY" dirty="0" smtClean="0"/>
              <a:t>.</a:t>
            </a:r>
            <a:endParaRPr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093468" y="1516126"/>
            <a:ext cx="8069580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4510" marR="489585" indent="-228600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 panose="020B0604030504040204"/>
              <a:buChar char="◦"/>
              <a:tabLst>
                <a:tab pos="525145" algn="l"/>
              </a:tabLst>
            </a:pP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518" y="-34070"/>
            <a:ext cx="3505409" cy="609800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Star Plots for Iris Data</a:t>
            </a:r>
            <a:endParaRPr lang="en-MY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057400" y="1600200"/>
            <a:ext cx="7138924" cy="4267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0338" y="1790446"/>
            <a:ext cx="98551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Setosa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0338" y="3311779"/>
            <a:ext cx="1696085" cy="156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Versicolour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Virginica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MY" dirty="0"/>
              <a:t>Chernoff Faces</a:t>
            </a:r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5752" cy="4351338"/>
          </a:xfrm>
        </p:spPr>
        <p:txBody>
          <a:bodyPr>
            <a:normAutofit fontScale="90000"/>
          </a:bodyPr>
          <a:lstStyle/>
          <a:p>
            <a:r>
              <a:rPr dirty="0" smtClean="0"/>
              <a:t>Approach </a:t>
            </a:r>
            <a:r>
              <a:rPr dirty="0"/>
              <a:t>created by Herman </a:t>
            </a:r>
            <a:r>
              <a:rPr dirty="0" err="1"/>
              <a:t>Chernoff</a:t>
            </a:r>
            <a:endParaRPr dirty="0"/>
          </a:p>
          <a:p>
            <a:r>
              <a:rPr dirty="0"/>
              <a:t>This approach associates each attribute with </a:t>
            </a:r>
            <a:r>
              <a:rPr b="1" dirty="0"/>
              <a:t>a characteristic of a face</a:t>
            </a:r>
            <a:endParaRPr b="1" dirty="0"/>
          </a:p>
          <a:p>
            <a:r>
              <a:rPr dirty="0"/>
              <a:t>The values of each attribute determine the </a:t>
            </a:r>
            <a:r>
              <a:rPr dirty="0" smtClean="0"/>
              <a:t>appearance </a:t>
            </a:r>
            <a:r>
              <a:rPr dirty="0"/>
              <a:t>of the corresponding facial characteristic</a:t>
            </a:r>
            <a:endParaRPr dirty="0"/>
          </a:p>
          <a:p>
            <a:r>
              <a:rPr dirty="0"/>
              <a:t>Each object becomes a separate face</a:t>
            </a:r>
            <a:endParaRPr dirty="0"/>
          </a:p>
          <a:p>
            <a:r>
              <a:rPr dirty="0"/>
              <a:t>Relies on human’s ability to distinguish faces</a:t>
            </a:r>
            <a:endParaRPr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093468" y="1516126"/>
            <a:ext cx="8069580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4510" marR="489585" indent="-228600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 panose="020B0604030504040204"/>
              <a:buChar char="◦"/>
              <a:tabLst>
                <a:tab pos="525145" algn="l"/>
              </a:tabLst>
            </a:pP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5740" y="1870075"/>
            <a:ext cx="4684692" cy="3698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03264" y="5424734"/>
            <a:ext cx="5346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example shows </a:t>
            </a:r>
            <a:r>
              <a:rPr lang="en-US" dirty="0" err="1"/>
              <a:t>Chernoff</a:t>
            </a:r>
            <a:r>
              <a:rPr lang="en-US" dirty="0"/>
              <a:t> faces for lawyers' ratings of twelve judges</a:t>
            </a:r>
            <a:endParaRPr lang="en-MY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Chernoff Faces for Iris Data</a:t>
            </a:r>
            <a:endParaRPr lang="en-MY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1539240" y="1294130"/>
            <a:ext cx="7391399" cy="4648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05138" y="1382014"/>
            <a:ext cx="98551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Setosa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5138" y="2757042"/>
            <a:ext cx="1571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Versicolou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5138" y="4473320"/>
            <a:ext cx="13195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 Unicode" panose="020B0602030504020204"/>
                <a:cs typeface="Lucida Sans Unicode" panose="020B0602030504020204"/>
              </a:rPr>
              <a:t>Vi</a:t>
            </a:r>
            <a:r>
              <a:rPr sz="2400" spc="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400" dirty="0">
                <a:latin typeface="Lucida Sans Unicode" panose="020B0602030504020204"/>
                <a:cs typeface="Lucida Sans Unicode" panose="020B0602030504020204"/>
              </a:rPr>
              <a:t>ginica</a:t>
            </a:r>
            <a:endParaRPr sz="2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Tools for Visual Plot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Microsoft Excel</a:t>
            </a:r>
            <a:endParaRPr lang="en-MY" altLang="en-US"/>
          </a:p>
          <a:p>
            <a:r>
              <a:rPr lang="en-MY" altLang="en-US"/>
              <a:t>SPSS</a:t>
            </a:r>
            <a:endParaRPr lang="en-MY" altLang="en-US"/>
          </a:p>
          <a:p>
            <a:r>
              <a:rPr lang="en-MY" altLang="en-US" b="1"/>
              <a:t>Python libraries (lab)</a:t>
            </a:r>
            <a:endParaRPr lang="en-MY" altLang="en-US"/>
          </a:p>
          <a:p>
            <a:r>
              <a:rPr lang="en-MY" altLang="en-US"/>
              <a:t>R libraries</a:t>
            </a:r>
            <a:endParaRPr lang="en-MY" altLang="en-US"/>
          </a:p>
          <a:p>
            <a:r>
              <a:rPr lang="en-MY" altLang="en-US"/>
              <a:t>Matlab</a:t>
            </a:r>
            <a:endParaRPr lang="en-MY" altLang="en-US"/>
          </a:p>
          <a:p>
            <a:r>
              <a:rPr lang="en-MY" altLang="en-US"/>
              <a:t>etc.</a:t>
            </a:r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 smtClean="0"/>
              <a:t>Online </a:t>
            </a:r>
            <a:r>
              <a:rPr lang="en-MY" altLang="en-US" dirty="0"/>
              <a:t>Analytical Processing (OLAP) </a:t>
            </a:r>
            <a:endParaRPr lang="en-MY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826760" cy="4351655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r>
              <a:rPr b="1" dirty="0" smtClean="0"/>
              <a:t>On</a:t>
            </a:r>
            <a:r>
              <a:rPr lang="en-MY" b="1" dirty="0" smtClean="0"/>
              <a:t>l</a:t>
            </a:r>
            <a:r>
              <a:rPr b="1" dirty="0" err="1" smtClean="0"/>
              <a:t>ine</a:t>
            </a:r>
            <a:r>
              <a:rPr b="1" dirty="0" smtClean="0"/>
              <a:t> </a:t>
            </a:r>
            <a:r>
              <a:rPr b="1" dirty="0"/>
              <a:t>Analytical Processing (OLAP) </a:t>
            </a:r>
            <a:r>
              <a:rPr dirty="0"/>
              <a:t>was proposed by E. F. </a:t>
            </a:r>
            <a:r>
              <a:rPr dirty="0" err="1"/>
              <a:t>Codd</a:t>
            </a:r>
            <a:r>
              <a:rPr dirty="0"/>
              <a:t>, the father of the relational database.</a:t>
            </a:r>
            <a:endParaRPr dirty="0"/>
          </a:p>
          <a:p>
            <a:r>
              <a:rPr dirty="0"/>
              <a:t>Relational databases</a:t>
            </a:r>
            <a:r>
              <a:rPr b="1" dirty="0"/>
              <a:t> </a:t>
            </a:r>
            <a:r>
              <a:rPr dirty="0"/>
              <a:t>put data into </a:t>
            </a:r>
            <a:r>
              <a:rPr i="1" dirty="0"/>
              <a:t>tables</a:t>
            </a:r>
            <a:r>
              <a:rPr dirty="0"/>
              <a:t>, while </a:t>
            </a:r>
            <a:r>
              <a:rPr dirty="0" smtClean="0"/>
              <a:t>OLAP </a:t>
            </a:r>
            <a:r>
              <a:rPr dirty="0"/>
              <a:t>uses a </a:t>
            </a:r>
            <a:r>
              <a:rPr b="1" dirty="0"/>
              <a:t>multidimensional array </a:t>
            </a:r>
            <a:r>
              <a:rPr b="1" dirty="0" smtClean="0"/>
              <a:t>representation</a:t>
            </a:r>
            <a:r>
              <a:rPr dirty="0"/>
              <a:t>.</a:t>
            </a:r>
            <a:endParaRPr dirty="0"/>
          </a:p>
          <a:p>
            <a:r>
              <a:rPr lang="en-MY" dirty="0" smtClean="0"/>
              <a:t>OLAP </a:t>
            </a:r>
            <a:r>
              <a:rPr lang="en-US" dirty="0"/>
              <a:t>is an approach to answering multi-dimensional analytical (MDA) queries swiftly in computing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dirty="0" smtClean="0"/>
              <a:t>There </a:t>
            </a:r>
            <a:r>
              <a:rPr dirty="0"/>
              <a:t>are a number of data analysis and data  exploration operations that are easier with  such a data representation.</a:t>
            </a:r>
            <a:endParaRPr dirty="0"/>
          </a:p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pic>
        <p:nvPicPr>
          <p:cNvPr id="2" name="Content Placeholder 1" descr="maxresdefaul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4960" y="1825625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Exploratory Data Analysis (EDA)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statistics, </a:t>
            </a:r>
            <a:r>
              <a:rPr lang="en-US" b="1"/>
              <a:t>exploratory data analysis (EDA)</a:t>
            </a:r>
            <a:r>
              <a:rPr lang="en-US"/>
              <a:t> is an approach </a:t>
            </a:r>
            <a:r>
              <a:rPr lang="en-MY" altLang="en-US"/>
              <a:t>in </a:t>
            </a:r>
            <a:r>
              <a:rPr lang="en-US"/>
              <a:t>analyzing data sets to </a:t>
            </a:r>
            <a:r>
              <a:rPr lang="en-US" b="1"/>
              <a:t>summarize </a:t>
            </a:r>
            <a:r>
              <a:rPr lang="en-US"/>
              <a:t>their main characteristics, often with visual methods. </a:t>
            </a:r>
            <a:endParaRPr lang="en-US"/>
          </a:p>
          <a:p>
            <a:pPr lvl="2" algn="l"/>
            <a:r>
              <a:rPr lang="en-US" sz="2330"/>
              <a:t>Created by statistician John Tukey</a:t>
            </a:r>
            <a:endParaRPr lang="en-US" sz="2330"/>
          </a:p>
          <a:p>
            <a:pPr lvl="2" algn="l"/>
            <a:r>
              <a:rPr lang="en-US" sz="2330"/>
              <a:t>Seminal book is “Exploratory Data Analysis” by Tukey</a:t>
            </a:r>
            <a:endParaRPr lang="en-US" sz="2330"/>
          </a:p>
          <a:p>
            <a:pPr lvl="2" algn="l"/>
            <a:r>
              <a:rPr lang="en-US" sz="2330"/>
              <a:t>A nice online introduction can be found in Chapter 1 of the NIST Engineering Statistics Handbook</a:t>
            </a:r>
            <a:endParaRPr lang="en-US" sz="2330"/>
          </a:p>
          <a:p>
            <a:pPr lvl="2" algn="l"/>
            <a:r>
              <a:rPr lang="en-US" sz="2330"/>
              <a:t>http://www.itl.nist.gov/div898/handbook/index.htm</a:t>
            </a:r>
            <a:endParaRPr lang="en-US" sz="2330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Creating a Multidimensional </a:t>
            </a:r>
            <a:r>
              <a:rPr lang="en-MY" dirty="0" smtClean="0"/>
              <a:t>Array (1)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dirty="0"/>
              <a:t>Two key steps in converting tabular data into a </a:t>
            </a:r>
            <a:r>
              <a:rPr b="1" dirty="0"/>
              <a:t>multidimensional array</a:t>
            </a:r>
            <a:r>
              <a:rPr dirty="0"/>
              <a:t>.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First, identify which attributes are to be the </a:t>
            </a:r>
            <a:r>
              <a:rPr b="1" dirty="0" smtClean="0"/>
              <a:t>dimensions </a:t>
            </a:r>
            <a:r>
              <a:rPr dirty="0"/>
              <a:t>and which attribute is to be the </a:t>
            </a:r>
            <a:r>
              <a:rPr b="1" dirty="0"/>
              <a:t>target </a:t>
            </a:r>
            <a:r>
              <a:rPr b="1" dirty="0" smtClean="0"/>
              <a:t>attribute</a:t>
            </a:r>
            <a:r>
              <a:rPr dirty="0" smtClean="0"/>
              <a:t> </a:t>
            </a:r>
            <a:r>
              <a:rPr dirty="0"/>
              <a:t>whose values appear as entries in the </a:t>
            </a:r>
            <a:r>
              <a:rPr dirty="0" smtClean="0"/>
              <a:t>multidimensional </a:t>
            </a:r>
            <a:r>
              <a:rPr dirty="0"/>
              <a:t>array.</a:t>
            </a:r>
            <a:endParaRPr dirty="0"/>
          </a:p>
          <a:p>
            <a:pPr lvl="1"/>
            <a:r>
              <a:rPr dirty="0"/>
              <a:t>The attributes used as dimensions must have discrete </a:t>
            </a:r>
            <a:r>
              <a:rPr dirty="0" smtClean="0"/>
              <a:t>values</a:t>
            </a:r>
            <a:endParaRPr dirty="0"/>
          </a:p>
          <a:p>
            <a:pPr lvl="1"/>
            <a:r>
              <a:rPr dirty="0"/>
              <a:t>The target value is typically a count or </a:t>
            </a:r>
            <a:r>
              <a:rPr dirty="0" smtClean="0"/>
              <a:t>continuous </a:t>
            </a:r>
            <a:r>
              <a:rPr dirty="0"/>
              <a:t>value, e.g., the cost of an item</a:t>
            </a:r>
            <a:endParaRPr dirty="0"/>
          </a:p>
          <a:p>
            <a:pPr lvl="1"/>
            <a:r>
              <a:rPr dirty="0"/>
              <a:t>Can have no target </a:t>
            </a:r>
            <a:r>
              <a:rPr lang="en-MY" dirty="0"/>
              <a:t>attribute </a:t>
            </a:r>
            <a:r>
              <a:rPr dirty="0"/>
              <a:t>at all except the count of </a:t>
            </a:r>
            <a:r>
              <a:rPr dirty="0" smtClean="0"/>
              <a:t>objects </a:t>
            </a:r>
            <a:r>
              <a:rPr dirty="0"/>
              <a:t>that have the same set of attribute values</a:t>
            </a:r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0" y="1620108"/>
            <a:ext cx="5219700" cy="4429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Creating a Multidimensional Array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/>
              <a:t>Second</a:t>
            </a:r>
            <a:r>
              <a:rPr dirty="0"/>
              <a:t>, find the value of each entry in the </a:t>
            </a:r>
            <a:r>
              <a:rPr dirty="0" smtClean="0"/>
              <a:t>multidimensional </a:t>
            </a:r>
            <a:r>
              <a:rPr dirty="0"/>
              <a:t>array by summing the values (of the target attribute) or count of all objects that have the attribute values corresponding to that entry.</a:t>
            </a:r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dirty="0"/>
              <a:t>We show how the </a:t>
            </a:r>
            <a:r>
              <a:rPr dirty="0" smtClean="0"/>
              <a:t>attributes</a:t>
            </a:r>
            <a:r>
              <a:rPr lang="en-MY" dirty="0" smtClean="0"/>
              <a:t>:</a:t>
            </a:r>
            <a:r>
              <a:rPr dirty="0" smtClean="0"/>
              <a:t> </a:t>
            </a:r>
            <a:endParaRPr dirty="0" smtClean="0"/>
          </a:p>
          <a:p>
            <a:pPr lvl="1"/>
            <a:r>
              <a:rPr dirty="0"/>
              <a:t>petal length, petal  width, and species type </a:t>
            </a:r>
            <a:endParaRPr dirty="0"/>
          </a:p>
          <a:p>
            <a:r>
              <a:rPr dirty="0"/>
              <a:t>can be converted to a  </a:t>
            </a:r>
            <a:r>
              <a:rPr b="1" dirty="0"/>
              <a:t>multidimensional array</a:t>
            </a:r>
            <a:endParaRPr b="1" dirty="0"/>
          </a:p>
          <a:p>
            <a:r>
              <a:rPr dirty="0"/>
              <a:t>First, we discretize the petal width and length to </a:t>
            </a:r>
            <a:r>
              <a:rPr dirty="0" smtClean="0"/>
              <a:t>have </a:t>
            </a:r>
            <a:r>
              <a:rPr dirty="0"/>
              <a:t>categorical values: </a:t>
            </a:r>
            <a:endParaRPr dirty="0"/>
          </a:p>
          <a:p>
            <a:pPr lvl="1"/>
            <a:r>
              <a:rPr dirty="0"/>
              <a:t>low, medium, and high</a:t>
            </a:r>
            <a:endParaRPr dirty="0"/>
          </a:p>
          <a:p>
            <a:r>
              <a:rPr lang="en-MY" dirty="0"/>
              <a:t>Hence, w</a:t>
            </a:r>
            <a:r>
              <a:rPr dirty="0"/>
              <a:t>e get the </a:t>
            </a:r>
            <a:r>
              <a:rPr dirty="0" smtClean="0"/>
              <a:t>table</a:t>
            </a:r>
            <a:r>
              <a:rPr lang="en-MY" dirty="0" smtClean="0"/>
              <a:t> in this slide. </a:t>
            </a:r>
            <a:endParaRPr lang="en-MY" dirty="0" smtClean="0"/>
          </a:p>
          <a:p>
            <a:r>
              <a:rPr lang="en-MY" dirty="0" smtClean="0"/>
              <a:t>N</a:t>
            </a:r>
            <a:r>
              <a:rPr dirty="0" err="1" smtClean="0"/>
              <a:t>ote</a:t>
            </a:r>
            <a:r>
              <a:rPr dirty="0" smtClean="0"/>
              <a:t> </a:t>
            </a:r>
            <a:r>
              <a:rPr dirty="0"/>
              <a:t>the </a:t>
            </a:r>
            <a:r>
              <a:rPr b="1" dirty="0"/>
              <a:t>count </a:t>
            </a:r>
            <a:r>
              <a:rPr dirty="0"/>
              <a:t>attribute</a:t>
            </a:r>
            <a:r>
              <a:rPr lang="en-MY" dirty="0"/>
              <a:t>.</a:t>
            </a:r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OLAP Example: Iris Data</a:t>
            </a:r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5864225" y="1825625"/>
            <a:ext cx="6057265" cy="34207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3011805"/>
            <a:ext cx="3435350" cy="30118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5"/>
          <p:cNvSpPr/>
          <p:nvPr/>
        </p:nvSpPr>
        <p:spPr>
          <a:xfrm>
            <a:off x="7754620" y="566420"/>
            <a:ext cx="4455160" cy="244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Example: Iris Data (continued)</a:t>
            </a:r>
            <a:endParaRPr lang="en-MY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6725285" cy="4351655"/>
          </a:xfrm>
        </p:spPr>
        <p:txBody>
          <a:bodyPr/>
          <a:lstStyle/>
          <a:p>
            <a:r>
              <a:rPr dirty="0"/>
              <a:t>Each unique tuple</a:t>
            </a:r>
            <a:r>
              <a:rPr lang="en-MY" dirty="0"/>
              <a:t>: (</a:t>
            </a:r>
            <a:r>
              <a:rPr dirty="0"/>
              <a:t>petal width, petal length, species type</a:t>
            </a:r>
            <a:r>
              <a:rPr lang="en-MY" dirty="0"/>
              <a:t>) </a:t>
            </a:r>
            <a:r>
              <a:rPr dirty="0"/>
              <a:t>identifies one element of the </a:t>
            </a:r>
            <a:r>
              <a:rPr dirty="0" smtClean="0"/>
              <a:t>array</a:t>
            </a:r>
            <a:r>
              <a:rPr dirty="0"/>
              <a:t>.</a:t>
            </a:r>
            <a:endParaRPr dirty="0"/>
          </a:p>
          <a:p>
            <a:pPr lvl="1"/>
            <a:r>
              <a:rPr dirty="0"/>
              <a:t>This element is assigned thecorresponding  count value.</a:t>
            </a:r>
            <a:endParaRPr dirty="0"/>
          </a:p>
          <a:p>
            <a:pPr lvl="1"/>
            <a:r>
              <a:rPr dirty="0"/>
              <a:t>The figure illustrates </a:t>
            </a:r>
            <a:r>
              <a:rPr dirty="0" smtClean="0"/>
              <a:t>the </a:t>
            </a:r>
            <a:r>
              <a:rPr dirty="0"/>
              <a:t>result.</a:t>
            </a:r>
            <a:endParaRPr dirty="0"/>
          </a:p>
          <a:p>
            <a:pPr lvl="1"/>
            <a:r>
              <a:rPr dirty="0"/>
              <a:t>All non-specified </a:t>
            </a:r>
            <a:r>
              <a:rPr dirty="0" smtClean="0"/>
              <a:t>tuples </a:t>
            </a:r>
            <a:r>
              <a:rPr dirty="0"/>
              <a:t>are 0.</a:t>
            </a:r>
            <a:endParaRPr dirty="0"/>
          </a:p>
          <a:p>
            <a:pPr lvl="1"/>
            <a:endParaRPr dirty="0"/>
          </a:p>
          <a:p>
            <a:pPr lvl="1"/>
            <a:r>
              <a:rPr lang="en-MY" dirty="0"/>
              <a:t>Fill up the rest of the cube.</a:t>
            </a:r>
            <a:endParaRPr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dirty="0"/>
              <a:t>Slices of the multidimensional array are shown by the following </a:t>
            </a:r>
            <a:r>
              <a:rPr dirty="0" smtClean="0"/>
              <a:t>cross-tabulations </a:t>
            </a:r>
            <a:r>
              <a:rPr lang="en-MY" dirty="0" smtClean="0"/>
              <a:t>(each side of the cube).</a:t>
            </a:r>
            <a:endParaRPr dirty="0" smtClean="0"/>
          </a:p>
          <a:p>
            <a:endParaRPr dirty="0" smtClean="0"/>
          </a:p>
          <a:p>
            <a:r>
              <a:rPr dirty="0" smtClean="0"/>
              <a:t>What do these tables tell us?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Example: Iris data (continued)</a:t>
            </a:r>
            <a:endParaRPr lang="en-MY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306695" y="1825625"/>
            <a:ext cx="6884670" cy="3050540"/>
            <a:chOff x="8357" y="2875"/>
            <a:chExt cx="10842" cy="4804"/>
          </a:xfrm>
        </p:grpSpPr>
        <p:sp>
          <p:nvSpPr>
            <p:cNvPr id="4" name="object 4"/>
            <p:cNvSpPr/>
            <p:nvPr/>
          </p:nvSpPr>
          <p:spPr>
            <a:xfrm>
              <a:off x="9165" y="2875"/>
              <a:ext cx="10035" cy="48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57" y="4557"/>
              <a:ext cx="5880" cy="144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914400"/>
                  </a:moveTo>
                  <a:lnTo>
                    <a:pt x="3733800" y="9144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Conclusion </a:t>
            </a:r>
            <a:endParaRPr lang="en-MY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In this chapter, we have learned about how to</a:t>
            </a:r>
            <a:endParaRPr lang="en-MY" altLang="en-US"/>
          </a:p>
          <a:p>
            <a:pPr lvl="1"/>
            <a:r>
              <a:rPr lang="en-MY" altLang="en-US"/>
              <a:t>produce descriptive / summary statistics about our dataset</a:t>
            </a:r>
            <a:endParaRPr lang="en-MY" altLang="en-US"/>
          </a:p>
          <a:p>
            <a:pPr lvl="1"/>
            <a:r>
              <a:rPr lang="en-MY" altLang="en-US"/>
              <a:t>perform dimensionality reduction techniques to avoid curse of dimensionality</a:t>
            </a:r>
            <a:endParaRPr lang="en-MY" altLang="en-US"/>
          </a:p>
          <a:p>
            <a:pPr lvl="1"/>
            <a:r>
              <a:rPr lang="en-MY" altLang="en-US"/>
              <a:t>visualize data using techniques such as</a:t>
            </a:r>
            <a:endParaRPr lang="en-MY" altLang="en-US"/>
          </a:p>
          <a:p>
            <a:pPr lvl="2"/>
            <a:r>
              <a:rPr lang="en-MY" altLang="en-US"/>
              <a:t>Histogram</a:t>
            </a:r>
            <a:endParaRPr lang="en-MY" altLang="en-US"/>
          </a:p>
          <a:p>
            <a:pPr lvl="2"/>
            <a:r>
              <a:rPr lang="en-MY" altLang="en-US"/>
              <a:t>Box Plot</a:t>
            </a:r>
            <a:endParaRPr lang="en-MY" altLang="en-US"/>
          </a:p>
          <a:p>
            <a:pPr lvl="2"/>
            <a:r>
              <a:rPr lang="en-MY" altLang="en-US"/>
              <a:t>Scatter Plot</a:t>
            </a:r>
            <a:endParaRPr lang="en-MY" altLang="en-US"/>
          </a:p>
          <a:p>
            <a:pPr lvl="2"/>
            <a:r>
              <a:rPr lang="en-MY" altLang="en-US"/>
              <a:t>Contour Plot</a:t>
            </a:r>
            <a:endParaRPr lang="en-MY" altLang="en-US"/>
          </a:p>
          <a:p>
            <a:pPr lvl="2"/>
            <a:r>
              <a:rPr lang="en-MY" altLang="en-US"/>
              <a:t>etc.</a:t>
            </a:r>
            <a:endParaRPr lang="en-MY" altLang="en-US"/>
          </a:p>
          <a:p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altLang="en-US"/>
              <a:t>Main References:</a:t>
            </a:r>
            <a:endParaRPr lang="en-MY" altLang="en-US"/>
          </a:p>
          <a:p>
            <a:pPr lvl="1"/>
            <a:r>
              <a:rPr lang="en-MY" altLang="en-US"/>
              <a:t>Russell, S.J. &amp; Norvig, P. (2009) Artificial Intelligence: a modern approach. (3rd ed.). Prentice Hall.</a:t>
            </a:r>
            <a:endParaRPr lang="en-MY" altLang="en-US"/>
          </a:p>
          <a:p>
            <a:pPr lvl="1"/>
            <a:endParaRPr lang="en-MY" altLang="en-US"/>
          </a:p>
          <a:p>
            <a:pPr lvl="0"/>
            <a:r>
              <a:rPr lang="en-MY" altLang="en-US" sz="2800"/>
              <a:t>Additional References:</a:t>
            </a:r>
            <a:endParaRPr lang="en-MY" altLang="en-US" sz="2800"/>
          </a:p>
          <a:p>
            <a:pPr lvl="1"/>
            <a:r>
              <a:rPr lang="en-MY" altLang="en-US"/>
              <a:t>Negnevitsky, M. (2011) Artificial intelligence: a guide to intelligent systems. (3rd ed.). Addison  Wesley.		</a:t>
            </a:r>
            <a:endParaRPr lang="en-MY" altLang="en-US"/>
          </a:p>
          <a:p>
            <a:pPr lvl="1"/>
            <a:r>
              <a:rPr lang="en-MY" altLang="en-US"/>
              <a:t>Engelbrecht, A. P. (2007) Computational intelligence: an introduction. (2nd ed.). Wiley.																																										</a:t>
            </a:r>
            <a:endParaRPr lang="en-MY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Exploratory techniques:</a:t>
            </a:r>
            <a:r>
              <a:rPr lang="en-MY" b="1"/>
              <a:t> </a:t>
            </a:r>
            <a:r>
              <a:rPr b="1"/>
              <a:t>Clustering </a:t>
            </a:r>
            <a:r>
              <a:t>and </a:t>
            </a:r>
            <a:r>
              <a:rPr b="1"/>
              <a:t>anomaly detection</a:t>
            </a:r>
            <a:r>
              <a:t> </a:t>
            </a:r>
            <a:r>
              <a:rPr lang="en-MY"/>
              <a:t>(Chapter 5)</a:t>
            </a:r>
            <a:endParaRPr lang="en-MY"/>
          </a:p>
          <a:p>
            <a:pPr lvl="0"/>
            <a:r>
              <a:rPr>
                <a:sym typeface="+mn-ea"/>
              </a:rPr>
              <a:t>The focus </a:t>
            </a:r>
            <a:r>
              <a:rPr lang="en-MY">
                <a:sym typeface="+mn-ea"/>
              </a:rPr>
              <a:t>is </a:t>
            </a:r>
            <a:r>
              <a:rPr>
                <a:sym typeface="+mn-ea"/>
              </a:rPr>
              <a:t>on </a:t>
            </a:r>
            <a:r>
              <a:rPr b="1">
                <a:sym typeface="+mn-ea"/>
              </a:rPr>
              <a:t>visualization</a:t>
            </a:r>
            <a:r>
              <a:rPr lang="en-MY" b="1">
                <a:sym typeface="+mn-ea"/>
              </a:rPr>
              <a:t>.</a:t>
            </a:r>
            <a:endParaRPr b="1">
              <a:sym typeface="+mn-ea"/>
            </a:endParaRPr>
          </a:p>
          <a:p>
            <a:pPr lvl="0"/>
            <a:endParaRPr b="1">
              <a:sym typeface="+mn-ea"/>
            </a:endParaRPr>
          </a:p>
          <a:p>
            <a:pPr lvl="0"/>
            <a:r>
              <a:t>In our discussion of data exploration, we focus on</a:t>
            </a:r>
          </a:p>
          <a:p>
            <a:pPr lvl="1"/>
            <a:r>
              <a:rPr b="1"/>
              <a:t>Summary statistics</a:t>
            </a:r>
            <a:endParaRPr b="1"/>
          </a:p>
          <a:p>
            <a:pPr lvl="1"/>
            <a:r>
              <a:rPr b="1"/>
              <a:t>Visualization</a:t>
            </a:r>
            <a:endParaRPr b="1"/>
          </a:p>
          <a:p>
            <a:endParaRPr b="1"/>
          </a:p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/>
              <a:t>Techniques Used in Data Exploration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Summary Statistics</a:t>
            </a:r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pPr>
              <a:lnSpc>
                <a:spcPct val="100000"/>
              </a:lnSpc>
            </a:pPr>
            <a:r>
              <a:rPr b="1" dirty="0"/>
              <a:t>Summary statistics </a:t>
            </a:r>
            <a:r>
              <a:rPr dirty="0"/>
              <a:t>are numbers that summarize properties of the </a:t>
            </a:r>
            <a:r>
              <a:rPr dirty="0" smtClean="0"/>
              <a:t>data</a:t>
            </a:r>
            <a:endParaRPr lang="en-MY" dirty="0" smtClean="0"/>
          </a:p>
          <a:p>
            <a:pPr>
              <a:lnSpc>
                <a:spcPct val="100000"/>
              </a:lnSpc>
            </a:pPr>
            <a:r>
              <a:rPr lang="en-US" dirty="0"/>
              <a:t>In descriptive statistics, summary statistics are used to summarize a set of </a:t>
            </a:r>
            <a:r>
              <a:rPr lang="en-US" dirty="0" smtClean="0"/>
              <a:t>observations, </a:t>
            </a:r>
            <a:r>
              <a:rPr lang="en-US" dirty="0"/>
              <a:t>in order to communicate the largest amount of information as simply as possible.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Summarized properties </a:t>
            </a:r>
            <a:r>
              <a:rPr lang="en-MY" dirty="0"/>
              <a:t>/ measures may </a:t>
            </a:r>
            <a:r>
              <a:rPr dirty="0"/>
              <a:t>include</a:t>
            </a:r>
            <a:endParaRPr lang="en-MY" i="1" dirty="0"/>
          </a:p>
          <a:p>
            <a:pPr lvl="1">
              <a:lnSpc>
                <a:spcPct val="100000"/>
              </a:lnSpc>
            </a:pPr>
            <a:r>
              <a:rPr lang="en-MY" dirty="0"/>
              <a:t>frequency</a:t>
            </a:r>
            <a:endParaRPr lang="en-MY" dirty="0"/>
          </a:p>
          <a:p>
            <a:pPr lvl="1">
              <a:lnSpc>
                <a:spcPct val="100000"/>
              </a:lnSpc>
            </a:pPr>
            <a:r>
              <a:rPr lang="en-MY" dirty="0" smtClean="0"/>
              <a:t>l</a:t>
            </a:r>
            <a:r>
              <a:rPr dirty="0" err="1" smtClean="0"/>
              <a:t>ocation</a:t>
            </a:r>
            <a:r>
              <a:rPr lang="en-MY" dirty="0" smtClean="0"/>
              <a:t> </a:t>
            </a:r>
            <a:r>
              <a:rPr lang="en-MY" dirty="0"/>
              <a:t>or central tendency</a:t>
            </a:r>
            <a:r>
              <a:rPr lang="en-MY" dirty="0" smtClean="0"/>
              <a:t>  </a:t>
            </a:r>
            <a:r>
              <a:rPr lang="en-MY" dirty="0"/>
              <a:t>(e.g. </a:t>
            </a:r>
            <a:r>
              <a:rPr dirty="0"/>
              <a:t>mean</a:t>
            </a:r>
            <a:r>
              <a:rPr lang="en-MY" dirty="0"/>
              <a:t>)</a:t>
            </a:r>
            <a:endParaRPr lang="en-MY" dirty="0"/>
          </a:p>
          <a:p>
            <a:pPr lvl="1">
              <a:lnSpc>
                <a:spcPct val="100000"/>
              </a:lnSpc>
            </a:pPr>
            <a:r>
              <a:rPr dirty="0"/>
              <a:t>spread </a:t>
            </a:r>
            <a:r>
              <a:rPr lang="en-MY" dirty="0" smtClean="0"/>
              <a:t>or</a:t>
            </a:r>
            <a:r>
              <a:rPr lang="en-MY" dirty="0"/>
              <a:t> statistical </a:t>
            </a:r>
            <a:r>
              <a:rPr lang="en-MY" dirty="0" smtClean="0"/>
              <a:t>dispersion / </a:t>
            </a:r>
            <a:r>
              <a:rPr lang="en-MY" dirty="0"/>
              <a:t>variability</a:t>
            </a:r>
            <a:r>
              <a:rPr lang="en-MY" dirty="0" smtClean="0"/>
              <a:t> (e.g. </a:t>
            </a:r>
            <a:r>
              <a:rPr dirty="0"/>
              <a:t>standard deviation</a:t>
            </a:r>
            <a:r>
              <a:rPr lang="en-MY" dirty="0"/>
              <a:t>)</a:t>
            </a:r>
            <a:endParaRPr lang="en-MY" dirty="0"/>
          </a:p>
          <a:p>
            <a:pPr>
              <a:lnSpc>
                <a:spcPct val="100000"/>
              </a:lnSpc>
            </a:pPr>
            <a:r>
              <a:rPr dirty="0"/>
              <a:t>Most summary statistics can be calculated in a single pass through the data</a:t>
            </a:r>
            <a:endParaRPr dirty="0"/>
          </a:p>
          <a:p>
            <a:pPr>
              <a:lnSpc>
                <a:spcPct val="100000"/>
              </a:lnSpc>
            </a:pPr>
            <a:r>
              <a:rPr lang="en-MY" dirty="0"/>
              <a:t>Example: http://archive.ics.uci.edu/ml/machine-learning-databases/iris/iris.names </a:t>
            </a:r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 Statistics / </a:t>
            </a:r>
            <a:r>
              <a:rPr lang="en-MY" altLang="en-US" dirty="0">
                <a:sym typeface="+mn-ea"/>
              </a:rPr>
              <a:t>D</a:t>
            </a:r>
            <a:r>
              <a:rPr lang="en-US" dirty="0">
                <a:sym typeface="+mn-ea"/>
              </a:rPr>
              <a:t>escriptive </a:t>
            </a:r>
            <a:r>
              <a:rPr lang="en-MY" altLang="en-US" dirty="0">
                <a:sym typeface="+mn-ea"/>
              </a:rPr>
              <a:t>S</a:t>
            </a:r>
            <a:r>
              <a:rPr lang="en-US" dirty="0">
                <a:sym typeface="+mn-ea"/>
              </a:rPr>
              <a:t>tatistics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3160" cy="4351655"/>
          </a:xfrm>
        </p:spPr>
        <p:txBody>
          <a:bodyPr/>
          <a:lstStyle/>
          <a:p>
            <a:r>
              <a:rPr lang="en-MY"/>
              <a:t>A </a:t>
            </a:r>
            <a:r>
              <a:rPr lang="en-MY" b="1"/>
              <a:t>descriptive statistic</a:t>
            </a:r>
            <a:r>
              <a:rPr lang="en-MY"/>
              <a:t> is a summary statistic that quantitatively describes or </a:t>
            </a:r>
            <a:r>
              <a:rPr lang="en-MY" b="1"/>
              <a:t>summarizes </a:t>
            </a:r>
            <a:r>
              <a:rPr lang="en-MY"/>
              <a:t>features of a collection of information.</a:t>
            </a:r>
            <a:endParaRPr lang="en-MY"/>
          </a:p>
          <a:p>
            <a:r>
              <a:rPr lang="en-MY"/>
              <a:t>Descriptive statistics aims to summarize a sample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1360" y="1818640"/>
            <a:ext cx="5784850" cy="3220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748395" y="3936365"/>
            <a:ext cx="2838450" cy="1102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36130" cy="4351655"/>
          </a:xfrm>
        </p:spPr>
        <p:txBody>
          <a:bodyPr>
            <a:normAutofit fontScale="85000" lnSpcReduction="20000"/>
          </a:bodyPr>
          <a:lstStyle/>
          <a:p>
            <a:r>
              <a:rPr sz="2400" dirty="0"/>
              <a:t>Many of the exploratory data techniques are illustrated with the Iris Plant data set. </a:t>
            </a:r>
            <a:endParaRPr sz="2400" dirty="0"/>
          </a:p>
          <a:p>
            <a:r>
              <a:rPr sz="2400" dirty="0">
                <a:sym typeface="+mn-ea"/>
              </a:rPr>
              <a:t>From the statistician Douglas Fisher</a:t>
            </a:r>
            <a:r>
              <a:rPr lang="en-MY" sz="2400" dirty="0">
                <a:sym typeface="+mn-ea"/>
              </a:rPr>
              <a:t>. </a:t>
            </a:r>
            <a:r>
              <a:rPr sz="2400" dirty="0"/>
              <a:t>Can be obtained from the UCI Machine Learning Repository </a:t>
            </a:r>
            <a:endParaRPr sz="2400" dirty="0"/>
          </a:p>
          <a:p>
            <a:pPr lvl="1"/>
            <a:r>
              <a:rPr sz="2400" dirty="0"/>
              <a:t>http://www.ics.uci.edu/~mlearn/MLRepository.html</a:t>
            </a:r>
            <a:endParaRPr sz="2400" dirty="0"/>
          </a:p>
          <a:p>
            <a:pPr lvl="1"/>
            <a:r>
              <a:rPr sz="2400" dirty="0"/>
              <a:t>http://archive.ics.uci.edu/ml/datasets/Iris</a:t>
            </a:r>
            <a:endParaRPr sz="2400" dirty="0"/>
          </a:p>
          <a:p>
            <a:r>
              <a:rPr sz="2400" dirty="0"/>
              <a:t>Three flower types (classes):</a:t>
            </a:r>
            <a:endParaRPr sz="2400" dirty="0"/>
          </a:p>
          <a:p>
            <a:pPr lvl="1"/>
            <a:r>
              <a:rPr sz="2400" dirty="0" err="1"/>
              <a:t>Setosa</a:t>
            </a:r>
            <a:endParaRPr sz="2400" dirty="0"/>
          </a:p>
          <a:p>
            <a:pPr lvl="1"/>
            <a:r>
              <a:rPr sz="2400" dirty="0" err="1"/>
              <a:t>Virginica</a:t>
            </a:r>
            <a:endParaRPr sz="2400" dirty="0"/>
          </a:p>
          <a:p>
            <a:pPr lvl="1"/>
            <a:r>
              <a:rPr sz="2400" dirty="0" err="1"/>
              <a:t>Versicolour</a:t>
            </a:r>
            <a:endParaRPr sz="2400" dirty="0"/>
          </a:p>
          <a:p>
            <a:r>
              <a:rPr sz="2400" dirty="0"/>
              <a:t>Four (non-class) attributes</a:t>
            </a:r>
            <a:endParaRPr sz="2400" dirty="0"/>
          </a:p>
          <a:p>
            <a:pPr lvl="1"/>
            <a:r>
              <a:rPr sz="2400" dirty="0"/>
              <a:t>Sepal width and length</a:t>
            </a:r>
            <a:endParaRPr sz="2400" dirty="0"/>
          </a:p>
          <a:p>
            <a:pPr lvl="1"/>
            <a:r>
              <a:rPr sz="2400" dirty="0"/>
              <a:t>Petal width and length</a:t>
            </a:r>
            <a:endParaRPr sz="2400" dirty="0"/>
          </a:p>
          <a:p>
            <a:endParaRPr sz="2400" dirty="0"/>
          </a:p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MY"/>
              <a:t>Iris Sample Data Set</a:t>
            </a:r>
            <a:endParaRPr lang="en-MY"/>
          </a:p>
        </p:txBody>
      </p:sp>
      <p:sp>
        <p:nvSpPr>
          <p:cNvPr id="8" name="object 8"/>
          <p:cNvSpPr txBox="1"/>
          <p:nvPr/>
        </p:nvSpPr>
        <p:spPr>
          <a:xfrm>
            <a:off x="8268588" y="2649804"/>
            <a:ext cx="3456304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Virginica.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Robert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Mohlenbrock.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USDA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NRCS. 1995. Northeast wetland flora: Field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office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guide to plant species. Northeast</a:t>
            </a:r>
            <a:r>
              <a:rPr sz="14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National 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Technical Center, Chester, 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PA.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Courtesy of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USDA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NRCS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Wetland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1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Institute.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8335" y="365125"/>
            <a:ext cx="3427349" cy="22844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09870" y="3740099"/>
            <a:ext cx="2200910" cy="233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18864</Words>
  <Application>WPS Presentation</Application>
  <PresentationFormat>Widescreen</PresentationFormat>
  <Paragraphs>812</Paragraphs>
  <Slides>56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Arial</vt:lpstr>
      <vt:lpstr>Verdana</vt:lpstr>
      <vt:lpstr>Lucida Sans Unicode</vt:lpstr>
      <vt:lpstr>Office Theme</vt:lpstr>
      <vt:lpstr>Paint.Picture</vt:lpstr>
      <vt:lpstr>Paint.Picture</vt:lpstr>
      <vt:lpstr>UECS3213 / UECS3453 Data Mining  Topic 2b: Data Exploration</vt:lpstr>
      <vt:lpstr>Course Learning Outcomes</vt:lpstr>
      <vt:lpstr>Outline</vt:lpstr>
      <vt:lpstr>What is Data Exploration?</vt:lpstr>
      <vt:lpstr>Exploratory Data Analysis (EDA)</vt:lpstr>
      <vt:lpstr>Techniques Used in Data Exploration</vt:lpstr>
      <vt:lpstr>Summary Statistics</vt:lpstr>
      <vt:lpstr>Summary Statistics / Descriptive Statistics</vt:lpstr>
      <vt:lpstr>Iris Sample Data Set</vt:lpstr>
      <vt:lpstr>Frequency and Mode</vt:lpstr>
      <vt:lpstr>Percentile</vt:lpstr>
      <vt:lpstr>Measure of Location: Mean and Median</vt:lpstr>
      <vt:lpstr>Trimmed / Truncated Mean</vt:lpstr>
      <vt:lpstr>Measures of Spread: Range and Variance</vt:lpstr>
      <vt:lpstr>Average (or Mean) Absolute Deviation (AAD)</vt:lpstr>
      <vt:lpstr>Median Absolute Deviation (MAD)</vt:lpstr>
      <vt:lpstr>Interquartile Range</vt:lpstr>
      <vt:lpstr>IQR Example</vt:lpstr>
      <vt:lpstr>Visualization</vt:lpstr>
      <vt:lpstr>Visualization Examples</vt:lpstr>
      <vt:lpstr>Example: Sea Surface Temperature</vt:lpstr>
      <vt:lpstr>Representation</vt:lpstr>
      <vt:lpstr>Representation: Examples</vt:lpstr>
      <vt:lpstr>Arrangement</vt:lpstr>
      <vt:lpstr>Selection (Reduction)</vt:lpstr>
      <vt:lpstr>Dimensionality Reduction</vt:lpstr>
      <vt:lpstr>Dimensionality Reduction</vt:lpstr>
      <vt:lpstr>Dimensionality Reduction</vt:lpstr>
      <vt:lpstr>Dimensionality Reduction</vt:lpstr>
      <vt:lpstr>Problems of learning in high dimensional spaces</vt:lpstr>
      <vt:lpstr>Visualization Techniques: Histograms</vt:lpstr>
      <vt:lpstr>Two-Dimensional Histograms</vt:lpstr>
      <vt:lpstr>Visualization Techniques:  Box Plot / Box-and-Whisker Plot</vt:lpstr>
      <vt:lpstr>Box Plots: Example</vt:lpstr>
      <vt:lpstr>Visualization Techniques: Scatter Plots</vt:lpstr>
      <vt:lpstr>Scatter Plot Array of Iris Attributes</vt:lpstr>
      <vt:lpstr>Visualization Techniques: Contour plots</vt:lpstr>
      <vt:lpstr>Contour Plot Example: Sea Surface Temperature (SST) Dec, 1998</vt:lpstr>
      <vt:lpstr>Visualization Techniques:  Matrix plots / Scatterplot Matrices</vt:lpstr>
      <vt:lpstr>Visualization of the Iris Data Matrix</vt:lpstr>
      <vt:lpstr>Visualization of the Iris Correlation Matrix</vt:lpstr>
      <vt:lpstr>Visualization Techniques: Parallel Coordinates</vt:lpstr>
      <vt:lpstr>Parallel Coordinates Plots for Iris Data</vt:lpstr>
      <vt:lpstr>Visualization Technique:  Star Plots / Radar / Spider Chart </vt:lpstr>
      <vt:lpstr>Star Plots for Iris Data</vt:lpstr>
      <vt:lpstr>Chernoff Faces</vt:lpstr>
      <vt:lpstr>Chernoff Faces for Iris Data</vt:lpstr>
      <vt:lpstr>Tools for Visual Plot</vt:lpstr>
      <vt:lpstr>Online Analytical Processing (OLAP) </vt:lpstr>
      <vt:lpstr>Creating a Multidimensional Array (1)</vt:lpstr>
      <vt:lpstr>Creating a Multidimensional Array</vt:lpstr>
      <vt:lpstr>OLAP Example: Iris Data</vt:lpstr>
      <vt:lpstr>Example: Iris Data (continued)</vt:lpstr>
      <vt:lpstr>Example: Iris data (continued)</vt:lpstr>
      <vt:lpstr>Conclusion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CSS3344  Computer Architecture</dc:title>
  <dc:creator>Simon Lau Boung Yew</dc:creator>
  <cp:lastModifiedBy>user</cp:lastModifiedBy>
  <cp:revision>343</cp:revision>
  <dcterms:created xsi:type="dcterms:W3CDTF">2017-03-01T00:57:00Z</dcterms:created>
  <dcterms:modified xsi:type="dcterms:W3CDTF">2019-01-05T13:43:31Z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