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71"/>
  </p:handoutMasterIdLst>
  <p:sldIdLst>
    <p:sldId id="274" r:id="rId3"/>
    <p:sldId id="337" r:id="rId4"/>
    <p:sldId id="472" r:id="rId5"/>
    <p:sldId id="669" r:id="rId6"/>
    <p:sldId id="671" r:id="rId8"/>
    <p:sldId id="474" r:id="rId9"/>
    <p:sldId id="612" r:id="rId10"/>
    <p:sldId id="477" r:id="rId11"/>
    <p:sldId id="475" r:id="rId12"/>
    <p:sldId id="476" r:id="rId13"/>
    <p:sldId id="485" r:id="rId14"/>
    <p:sldId id="506" r:id="rId15"/>
    <p:sldId id="486" r:id="rId16"/>
    <p:sldId id="531" r:id="rId17"/>
    <p:sldId id="487" r:id="rId18"/>
    <p:sldId id="538" r:id="rId19"/>
    <p:sldId id="565" r:id="rId20"/>
    <p:sldId id="566" r:id="rId21"/>
    <p:sldId id="567" r:id="rId22"/>
    <p:sldId id="537" r:id="rId23"/>
    <p:sldId id="528" r:id="rId24"/>
    <p:sldId id="534" r:id="rId25"/>
    <p:sldId id="535" r:id="rId26"/>
    <p:sldId id="488" r:id="rId27"/>
    <p:sldId id="550" r:id="rId28"/>
    <p:sldId id="539" r:id="rId29"/>
    <p:sldId id="489" r:id="rId30"/>
    <p:sldId id="540" r:id="rId31"/>
    <p:sldId id="541" r:id="rId32"/>
    <p:sldId id="542" r:id="rId33"/>
    <p:sldId id="490" r:id="rId34"/>
    <p:sldId id="491" r:id="rId35"/>
    <p:sldId id="492" r:id="rId36"/>
    <p:sldId id="543" r:id="rId37"/>
    <p:sldId id="544" r:id="rId38"/>
    <p:sldId id="493" r:id="rId39"/>
    <p:sldId id="494" r:id="rId40"/>
    <p:sldId id="495" r:id="rId41"/>
    <p:sldId id="553" r:id="rId42"/>
    <p:sldId id="546" r:id="rId43"/>
    <p:sldId id="496" r:id="rId44"/>
    <p:sldId id="672" r:id="rId45"/>
    <p:sldId id="545" r:id="rId46"/>
    <p:sldId id="547" r:id="rId47"/>
    <p:sldId id="548" r:id="rId48"/>
    <p:sldId id="549" r:id="rId49"/>
    <p:sldId id="551" r:id="rId50"/>
    <p:sldId id="499" r:id="rId51"/>
    <p:sldId id="501" r:id="rId52"/>
    <p:sldId id="730" r:id="rId53"/>
    <p:sldId id="500" r:id="rId54"/>
    <p:sldId id="731" r:id="rId55"/>
    <p:sldId id="554" r:id="rId56"/>
    <p:sldId id="555" r:id="rId57"/>
    <p:sldId id="556" r:id="rId58"/>
    <p:sldId id="557" r:id="rId59"/>
    <p:sldId id="558" r:id="rId60"/>
    <p:sldId id="504" r:id="rId61"/>
    <p:sldId id="734" r:id="rId62"/>
    <p:sldId id="735" r:id="rId63"/>
    <p:sldId id="559" r:id="rId64"/>
    <p:sldId id="505" r:id="rId65"/>
    <p:sldId id="561" r:id="rId66"/>
    <p:sldId id="564" r:id="rId67"/>
    <p:sldId id="736" r:id="rId68"/>
    <p:sldId id="562" r:id="rId69"/>
    <p:sldId id="56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587" autoAdjust="0"/>
  </p:normalViewPr>
  <p:slideViewPr>
    <p:cSldViewPr snapToGrid="0">
      <p:cViewPr varScale="1">
        <p:scale>
          <a:sx n="63" d="100"/>
          <a:sy n="63" d="100"/>
        </p:scale>
        <p:origin x="912" y="66"/>
      </p:cViewPr>
      <p:guideLst/>
    </p:cSldViewPr>
  </p:slideViewPr>
  <p:notesTextViewPr>
    <p:cViewPr>
      <p:scale>
        <a:sx n="1" d="1"/>
        <a:sy n="1" d="1"/>
      </p:scale>
      <p:origin x="0" y="0"/>
    </p:cViewPr>
  </p:notesTextViewPr>
  <p:sorterViewPr>
    <p:cViewPr varScale="1">
      <p:scale>
        <a:sx n="1" d="1"/>
        <a:sy n="1" d="1"/>
      </p:scale>
      <p:origin x="0" y="-653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070E3-9D35-468C-BA01-18441EBFF8C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98D8D-1AC9-497D-AB3B-4E3C144894F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https://towardsdatascience.com/overfitting-vs-underfitting-a-complete-example-d05dd7e19765</a:t>
            </a:r>
            <a:endParaRPr lang="en-US"/>
          </a:p>
          <a:p>
            <a:r>
              <a:rPr lang="en-US"/>
              <a:t>https://chemicalstatistician.wordpress.com/2014/03/19/machine-learning-lesson-of-the-day-overfitting-and-underfitting/</a:t>
            </a:r>
            <a:endParaRPr lang="en-US"/>
          </a:p>
          <a:p>
            <a:r>
              <a:rPr lang="en-US"/>
              <a:t>https://docs.aws.amazon.com/machine-learning/latest/dg/model-fit-underfitting-vs-overfitting.html</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https://freecontent.manning.com/real-world-machine-learning-model-evaluation-optimization/</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https://www.cs.cmu.edu/~schneide/tut5/node42.html</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http://www.frank-dieterle.com/phd/2_4_3.html</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https://machinelearningmastery.com/k-fold-cross-validation/</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https://en.wikipedia.org/wiki/Receiver_operating_characteristic</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https://classeval.wordpress.com/introduction/introduction-to-the-roc-receiver-operating-characteristics-plot/</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http://gim.unmc.edu/dxtests/roc3.htm</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https://machinelearningmastery.com/roc-curves-and-precision-recall-curves-for-classification-in-python/</a:t>
            </a:r>
            <a:endParaRPr lang="en-MY" dirty="0" smtClean="0"/>
          </a:p>
          <a:p>
            <a:r>
              <a:rPr lang="en-MY" dirty="0" smtClean="0"/>
              <a:t>https://www.biostat.wisc.edu/~page/rocpr.pdf</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https://en.wikipedia.org/wiki/Bias%E2%80%93variance_tradeoff</a:t>
            </a:r>
            <a:endParaRPr lang="en-US"/>
          </a:p>
          <a:p>
            <a:endParaRPr lang="en-US"/>
          </a:p>
          <a:p>
            <a:r>
              <a:rPr lang="en-US"/>
              <a:t>https://insidebigdata.com/2014/10/22/ask-data-scientist-bias-vs-variance-tradeoff/</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smtClean="0"/>
              <a:t>https://classeval.wordpress.com/introduction/basic-evaluation-measures/</a:t>
            </a:r>
            <a:endParaRPr lang="en-US" dirty="0" smtClean="0"/>
          </a:p>
          <a:p>
            <a:endParaRPr lang="en-US" dirty="0" smtClean="0"/>
          </a:p>
          <a:p>
            <a:r>
              <a:rPr lang="en-US" dirty="0" smtClean="0"/>
              <a:t>https</a:t>
            </a:r>
            <a:r>
              <a:rPr lang="en-US" dirty="0"/>
              <a:t>://khartig.wordpress.com/tag/f-measure/</a:t>
            </a:r>
            <a:endParaRPr lang="en-US" dirty="0"/>
          </a:p>
          <a:p>
            <a:r>
              <a:rPr lang="en-US" dirty="0"/>
              <a:t>https://blog.exsilio.com/all/accuracy-precision-recall-f1-score-interpretation-of-performance-measures/</a:t>
            </a:r>
            <a:endParaRPr lang="en-US" dirty="0"/>
          </a:p>
          <a:p>
            <a:r>
              <a:rPr lang="en-US" dirty="0"/>
              <a:t>https://</a:t>
            </a:r>
            <a:r>
              <a:rPr lang="en-US" dirty="0" smtClean="0"/>
              <a:t>en.wikipedia.org/wiki/F1_score</a:t>
            </a:r>
            <a:endParaRPr lang="en-US" dirty="0" smtClean="0"/>
          </a:p>
          <a:p>
            <a:endParaRPr lang="en-US" dirty="0" smtClean="0"/>
          </a:p>
          <a:p>
            <a:r>
              <a:rPr lang="en-US" dirty="0" smtClean="0"/>
              <a:t>https://towardsdatascience.com/accuracy-precision-recall-or-f1-331fb37c5cb9</a:t>
            </a:r>
            <a:endParaRPr lang="en-US" dirty="0" smtClean="0"/>
          </a:p>
          <a:p>
            <a:r>
              <a:rPr lang="en-US" dirty="0" smtClean="0"/>
              <a:t>https://towardsdatascience.com/model-evaluation-i-precision-and-recall-166ddb257c7b</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https://www.dataschool.io/simple-guide-to-confusion-matrix-terminology/</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F1 Score is needed when you want to seek a balance between Precision and Recall.</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https://medium.com/@inivikrant/confusion-cost-matrix-helps-in-calculating-the-accuracy-cost-and-various-other-measurable-a725fb6b54e1</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https://medium.com/@inivikrant/confusion-cost-matrix-helps-in-calculating-the-accuracy-cost-and-various-other-measurable-a725fb6b54e1</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https://classeval.wordpress.com/introduction/introduction-to-the-precision-recall-plot/</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https://classeval.wordpress.com/introduction/introduction-to-the-precision-recall-plot/</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55828-0D7D-4AA6-96BF-ADFD9953C073}" type="datetime1">
              <a:rPr lang="en-US" smtClean="0"/>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8366257-D7B9-47E0-9D98-9493A294C6AB}" type="slidenum">
              <a:rPr lang="en-US" smtClean="0"/>
            </a:fld>
            <a:endParaRPr lang="en-US" dirty="0"/>
          </a:p>
        </p:txBody>
      </p:sp>
      <p:sp>
        <p:nvSpPr>
          <p:cNvPr id="5" name="Footer Placeholder 4"/>
          <p:cNvSpPr>
            <a:spLocks noGrp="1"/>
          </p:cNvSpPr>
          <p:nvPr>
            <p:ph type="ftr" sz="quarter" idx="11"/>
          </p:nvPr>
        </p:nvSpPr>
        <p:spPr/>
        <p:txBody>
          <a:bodyPr/>
          <a:lstStyle>
            <a:lvl1pPr>
              <a:defRPr sz="1400" b="1">
                <a:solidFill>
                  <a:schemeClr val="bg1"/>
                </a:solidFill>
              </a:defRPr>
            </a:lvl1pPr>
          </a:lstStyle>
          <a:p>
            <a:r>
              <a:rPr lang="en-US" dirty="0" smtClean="0"/>
              <a:t>UECS3213 / UECS3453 Data Mining</a:t>
            </a:r>
            <a:endParaRPr lang="en-US" dirty="0" smtClean="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630C72D-1B5A-4156-9B39-BA6378268198}"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6DA9A9-C8C3-4176-B4BB-0C5AEBB0AF9A}"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MY"/>
          </a:p>
        </p:txBody>
      </p:sp>
      <p:sp>
        <p:nvSpPr>
          <p:cNvPr id="3" name="Table Placeholder 2"/>
          <p:cNvSpPr>
            <a:spLocks noGrp="1"/>
          </p:cNvSpPr>
          <p:nvPr>
            <p:ph type="tbl" idx="1"/>
          </p:nvPr>
        </p:nvSpPr>
        <p:spPr>
          <a:xfrm>
            <a:off x="914400" y="1981200"/>
            <a:ext cx="10363200" cy="4114800"/>
          </a:xfrm>
        </p:spPr>
        <p:txBody>
          <a:bodyPr/>
          <a:lstStyle/>
          <a:p>
            <a:endParaRPr lang="en-MY"/>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r>
              <a:rPr lang="en-US" dirty="0" smtClean="0">
                <a:sym typeface="+mn-ea"/>
              </a:rPr>
              <a:t>UECS3213 / UECS3453 Data Mining</a:t>
            </a:r>
            <a:endParaRPr lang="en-GB" alt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CF02BFAF-3D84-4919-98EB-C753742AF497}" type="slidenum">
              <a:rPr lang="en-GB" altLang="en-US"/>
            </a:fld>
            <a:endParaRPr lang="en-GB"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0682649-EF07-47CD-88E0-C07B78FDE40A}" type="datetime1">
              <a:rPr lang="en-US" smtClean="0"/>
            </a:fld>
            <a:endParaRPr lang="en-US"/>
          </a:p>
        </p:txBody>
      </p:sp>
      <p:sp>
        <p:nvSpPr>
          <p:cNvPr id="5" name="Footer Placeholder 4"/>
          <p:cNvSpPr>
            <a:spLocks noGrp="1"/>
          </p:cNvSpPr>
          <p:nvPr>
            <p:ph type="ftr" sz="quarter" idx="11"/>
          </p:nvPr>
        </p:nvSpPr>
        <p:spPr/>
        <p:txBody>
          <a:bodyPr/>
          <a:lstStyle>
            <a:lvl1pPr>
              <a:defRPr b="1"/>
            </a:lvl1pPr>
          </a:lstStyle>
          <a:p>
            <a:r>
              <a:rPr lang="en-US" dirty="0" smtClean="0">
                <a:sym typeface="+mn-ea"/>
              </a:rPr>
              <a:t>UECS3213 / UECS3453 Data Mining</a:t>
            </a:r>
            <a:endParaRPr lang="en-US" dirty="0"/>
          </a:p>
        </p:txBody>
      </p:sp>
      <p:sp>
        <p:nvSpPr>
          <p:cNvPr id="6" name="Slide Number Placeholder 5"/>
          <p:cNvSpPr>
            <a:spLocks noGrp="1"/>
          </p:cNvSpPr>
          <p:nvPr>
            <p:ph type="sldNum" sz="quarter" idx="12"/>
          </p:nvPr>
        </p:nvSpPr>
        <p:spPr/>
        <p:txBody>
          <a:bodyPr/>
          <a:lstStyle>
            <a:lvl1pPr>
              <a:defRPr b="1"/>
            </a:lvl1pPr>
          </a:lstStyle>
          <a:p>
            <a:fld id="{E8366257-D7B9-47E0-9D98-9493A294C6AB}" type="slidenum">
              <a:rPr lang="en-US" smtClean="0"/>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466E9A42-3E0D-4289-B6A8-29683479F53E}"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sym typeface="+mn-ea"/>
              </a:rPr>
              <a:t>UECS3213 / UECS3453 Data Mining</a:t>
            </a:r>
            <a:endParaRPr lang="en-US" dirty="0"/>
          </a:p>
        </p:txBody>
      </p:sp>
      <p:sp>
        <p:nvSpPr>
          <p:cNvPr id="9" name="Slide Number Placeholder 8"/>
          <p:cNvSpPr>
            <a:spLocks noGrp="1"/>
          </p:cNvSpPr>
          <p:nvPr>
            <p:ph type="sldNum" sz="quarter" idx="12"/>
          </p:nvPr>
        </p:nvSpPr>
        <p:spPr/>
        <p:txBody>
          <a:bodyPr/>
          <a:lstStyle/>
          <a:p>
            <a:fld id="{E8366257-D7B9-47E0-9D98-9493A294C6AB}" type="slidenum">
              <a:rPr lang="en-US" smtClean="0"/>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518BBEC-678C-45A7-A7DF-30919E88A742}"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C13E6CC-630A-411D-B640-BAB5D9ECFF9D}"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sym typeface="+mn-ea"/>
              </a:rPr>
              <a:t>UECS3213 / UECS3453 Data Mining</a:t>
            </a:r>
            <a:endParaRPr lang="en-US"/>
          </a:p>
        </p:txBody>
      </p:sp>
      <p:sp>
        <p:nvSpPr>
          <p:cNvPr id="9" name="Slide Number Placeholder 8"/>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36E521-1925-4AE3-BB9E-A4C950766045}" type="datetime1">
              <a:rPr lang="en-US" smtClean="0"/>
            </a:fld>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B45B3-8F4B-4CA7-8D50-849E3AAAB23A}" type="datetime1">
              <a:rPr lang="en-US" smtClean="0"/>
            </a:fld>
            <a:endParaRPr lang="en-US"/>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a:p>
        </p:txBody>
      </p:sp>
      <p:sp>
        <p:nvSpPr>
          <p:cNvPr id="4" name="Slide Number Placeholder 3"/>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FC3B44D-FA4B-4911-9134-3CA900BE4180}"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EBB24E-60B9-4CAC-A883-8B27323FAD7A}"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176963"/>
            <a:ext cx="12192000" cy="681037"/>
          </a:xfrm>
          <a:prstGeom prst="rect">
            <a:avLst/>
          </a:prstGeom>
          <a:solidFill>
            <a:srgbClr val="14233E"/>
          </a:solidFill>
        </p:spPr>
        <p:txBody>
          <a:bodyPr wrap="square" rtlCol="0">
            <a:spAutoFit/>
          </a:bodyPr>
          <a:lstStyle/>
          <a:p>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347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14EAB-7F57-41B5-B208-F334EAC5918F}"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dirty="0" smtClean="0">
                <a:sym typeface="+mn-ea"/>
              </a:rPr>
              <a:t>UECS3213 / UECS3453 Data Mining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defRPr>
            </a:lvl1pPr>
          </a:lstStyle>
          <a:p>
            <a:fld id="{E8366257-D7B9-47E0-9D98-9493A294C6AB}" type="slidenum">
              <a:rPr lang="en-US" smtClean="0"/>
            </a:fld>
            <a:endParaRPr lang="en-US" dirty="0"/>
          </a:p>
        </p:txBody>
      </p:sp>
      <p:pic>
        <p:nvPicPr>
          <p:cNvPr id="7" name="Picture 6" descr="utar logo"/>
          <p:cNvPicPr>
            <a:picLocks noChangeAspect="1"/>
          </p:cNvPicPr>
          <p:nvPr userDrawn="1"/>
        </p:nvPicPr>
        <p:blipFill>
          <a:blip r:embed="rId13"/>
          <a:stretch>
            <a:fillRect/>
          </a:stretch>
        </p:blipFill>
        <p:spPr>
          <a:xfrm>
            <a:off x="0" y="6218555"/>
            <a:ext cx="1000125" cy="5029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5.wmf"/><Relationship Id="rId7" Type="http://schemas.openxmlformats.org/officeDocument/2006/relationships/oleObject" Target="../embeddings/oleObject6.bin"/><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 Id="rId3" Type="http://schemas.openxmlformats.org/officeDocument/2006/relationships/oleObject" Target="../embeddings/oleObject4.bin"/><Relationship Id="rId2" Type="http://schemas.openxmlformats.org/officeDocument/2006/relationships/image" Target="../media/image12.wmf"/><Relationship Id="rId10" Type="http://schemas.openxmlformats.org/officeDocument/2006/relationships/vmlDrawing" Target="../drawings/vmlDrawing3.vml"/><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9.wmf"/><Relationship Id="rId7" Type="http://schemas.openxmlformats.org/officeDocument/2006/relationships/oleObject" Target="../embeddings/oleObject10.bin"/><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 Id="rId3" Type="http://schemas.openxmlformats.org/officeDocument/2006/relationships/oleObject" Target="../embeddings/oleObject8.bin"/><Relationship Id="rId2" Type="http://schemas.openxmlformats.org/officeDocument/2006/relationships/image" Target="../media/image16.wmf"/><Relationship Id="rId10" Type="http://schemas.openxmlformats.org/officeDocument/2006/relationships/vmlDrawing" Target="../drawings/vmlDrawing4.vml"/><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23.wmf"/><Relationship Id="rId7" Type="http://schemas.openxmlformats.org/officeDocument/2006/relationships/oleObject" Target="../embeddings/oleObject14.bin"/><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 Id="rId3" Type="http://schemas.openxmlformats.org/officeDocument/2006/relationships/oleObject" Target="../embeddings/oleObject12.bin"/><Relationship Id="rId2" Type="http://schemas.openxmlformats.org/officeDocument/2006/relationships/image" Target="../media/image20.wmf"/><Relationship Id="rId10" Type="http://schemas.openxmlformats.org/officeDocument/2006/relationships/vmlDrawing" Target="../drawings/vmlDrawing5.vml"/><Relationship Id="rId1"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24.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25.wmf"/><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4.xml"/><Relationship Id="rId2" Type="http://schemas.openxmlformats.org/officeDocument/2006/relationships/image" Target="../media/image26.wmf"/><Relationship Id="rId1"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27.wmf"/><Relationship Id="rId1"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6.xml"/><Relationship Id="rId2" Type="http://schemas.openxmlformats.org/officeDocument/2006/relationships/image" Target="../media/image29.wmf"/><Relationship Id="rId1"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GI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11.vml"/><Relationship Id="rId6" Type="http://schemas.openxmlformats.org/officeDocument/2006/relationships/slideLayout" Target="../slideLayouts/slideLayout4.xml"/><Relationship Id="rId5" Type="http://schemas.openxmlformats.org/officeDocument/2006/relationships/image" Target="../media/image45.wmf"/><Relationship Id="rId4" Type="http://schemas.openxmlformats.org/officeDocument/2006/relationships/oleObject" Target="../embeddings/oleObject21.bin"/><Relationship Id="rId3" Type="http://schemas.openxmlformats.org/officeDocument/2006/relationships/image" Target="../media/image44.wmf"/><Relationship Id="rId2" Type="http://schemas.openxmlformats.org/officeDocument/2006/relationships/oleObject" Target="../embeddings/oleObject20.bin"/><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47.emf"/><Relationship Id="rId1" Type="http://schemas.openxmlformats.org/officeDocument/2006/relationships/image" Target="../media/image4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0.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52.png"/><Relationship Id="rId1" Type="http://schemas.openxmlformats.org/officeDocument/2006/relationships/image" Target="../media/image5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5.png"/><Relationship Id="rId1" Type="http://schemas.openxmlformats.org/officeDocument/2006/relationships/image" Target="../media/image5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7.png"/><Relationship Id="rId1" Type="http://schemas.openxmlformats.org/officeDocument/2006/relationships/image" Target="../media/image56.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5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60.wmf"/><Relationship Id="rId1" Type="http://schemas.openxmlformats.org/officeDocument/2006/relationships/oleObject" Target="../embeddings/oleObject2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165" y="689610"/>
            <a:ext cx="10287635" cy="1465580"/>
          </a:xfrm>
        </p:spPr>
        <p:txBody>
          <a:bodyPr>
            <a:normAutofit/>
          </a:bodyPr>
          <a:lstStyle/>
          <a:p>
            <a:r>
              <a:rPr sz="2700" dirty="0"/>
              <a:t>UECS3213 / UECS3453 </a:t>
            </a:r>
            <a:r>
              <a:rPr lang="en-MY" sz="2700" dirty="0"/>
              <a:t>Data Mining</a:t>
            </a:r>
            <a:br>
              <a:rPr lang="en-US" sz="3200" dirty="0" smtClean="0"/>
            </a:br>
            <a:br>
              <a:rPr lang="en-US" sz="1800" dirty="0" smtClean="0"/>
            </a:br>
            <a:r>
              <a:rPr lang="en-MY" altLang="en-AU" sz="3600" dirty="0"/>
              <a:t>Topic 3c: Evaluating Classifier</a:t>
            </a:r>
            <a:endParaRPr lang="en-MY" altLang="en-AU" sz="3600" dirty="0"/>
          </a:p>
        </p:txBody>
      </p:sp>
      <p:sp>
        <p:nvSpPr>
          <p:cNvPr id="3" name="Subtitle 2"/>
          <p:cNvSpPr>
            <a:spLocks noGrp="1"/>
          </p:cNvSpPr>
          <p:nvPr>
            <p:ph type="subTitle" idx="1"/>
          </p:nvPr>
        </p:nvSpPr>
        <p:spPr>
          <a:xfrm>
            <a:off x="2667000" y="5574535"/>
            <a:ext cx="6858000" cy="1291727"/>
          </a:xfrm>
        </p:spPr>
        <p:txBody>
          <a:bodyPr/>
          <a:lstStyle/>
          <a:p>
            <a:r>
              <a:rPr lang="en-US" dirty="0" smtClean="0"/>
              <a:t>Dr. Simon Lau </a:t>
            </a:r>
            <a:r>
              <a:rPr lang="en-US" dirty="0" err="1" smtClean="0"/>
              <a:t>Boung</a:t>
            </a:r>
            <a:r>
              <a:rPr lang="en-US" dirty="0" smtClean="0"/>
              <a:t> Yew</a:t>
            </a:r>
            <a:endParaRPr lang="en-US" dirty="0" smtClean="0"/>
          </a:p>
          <a:p>
            <a:endParaRPr lang="en-US" dirty="0" smtClean="0"/>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dirty="0"/>
          </a:p>
        </p:txBody>
      </p:sp>
      <p:sp>
        <p:nvSpPr>
          <p:cNvPr id="7" name="Footer Placeholder 6"/>
          <p:cNvSpPr>
            <a:spLocks noGrp="1"/>
          </p:cNvSpPr>
          <p:nvPr>
            <p:ph type="ftr" sz="quarter" idx="11"/>
          </p:nvPr>
        </p:nvSpPr>
        <p:spPr/>
        <p:txBody>
          <a:bodyPr/>
          <a:lstStyle/>
          <a:p>
            <a:r>
              <a:rPr lang="en-US" dirty="0" smtClean="0"/>
              <a:t>UECS3213 / UECS3453 Data Mining</a:t>
            </a:r>
            <a:endParaRPr lang="en-US" dirty="0" smtClean="0"/>
          </a:p>
        </p:txBody>
      </p:sp>
      <p:pic>
        <p:nvPicPr>
          <p:cNvPr id="4" name="Picture 3" descr="700_FO69163353_b660c4930d9160799c41c8f66d4c24c7"/>
          <p:cNvPicPr>
            <a:picLocks noChangeAspect="1"/>
          </p:cNvPicPr>
          <p:nvPr/>
        </p:nvPicPr>
        <p:blipFill>
          <a:blip r:embed="rId1"/>
          <a:stretch>
            <a:fillRect/>
          </a:stretch>
        </p:blipFill>
        <p:spPr>
          <a:xfrm>
            <a:off x="-39370" y="2123440"/>
            <a:ext cx="12250420" cy="34512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dirty="0"/>
              <a:t>Overfitting due to </a:t>
            </a:r>
            <a:r>
              <a:rPr lang="en-US" dirty="0">
                <a:solidFill>
                  <a:srgbClr val="FF0000"/>
                </a:solidFill>
              </a:rPr>
              <a:t>Insufficient</a:t>
            </a:r>
            <a:r>
              <a:rPr lang="en-US" dirty="0"/>
              <a:t> Examples</a:t>
            </a:r>
            <a:endParaRPr lang="en-US" dirty="0"/>
          </a:p>
        </p:txBody>
      </p:sp>
      <p:pic>
        <p:nvPicPr>
          <p:cNvPr id="941060" name="Picture 4"/>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l="7072" t="4857" r="5357" b="4857"/>
          <a:stretch>
            <a:fillRect/>
          </a:stretch>
        </p:blipFill>
        <p:spPr>
          <a:xfrm>
            <a:off x="1294765" y="2400935"/>
            <a:ext cx="4267200" cy="3200400"/>
          </a:xfrm>
          <a:extLst>
            <a:ext uri="{91240B29-F687-4F45-9708-019B960494DF}">
              <a14:hiddenLine xmlns:a14="http://schemas.microsoft.com/office/drawing/2010/main" w="12700">
                <a:solidFill>
                  <a:schemeClr val="tx1"/>
                </a:solidFill>
                <a:prstDash val="solid"/>
                <a:miter lim="800000"/>
                <a:headEnd/>
                <a:tailEnd/>
              </a14:hiddenLine>
            </a:ext>
          </a:extLst>
        </p:spPr>
      </p:pic>
      <p:sp>
        <p:nvSpPr>
          <p:cNvPr id="5" name="Content Placeholder 4"/>
          <p:cNvSpPr>
            <a:spLocks noGrp="1"/>
          </p:cNvSpPr>
          <p:nvPr>
            <p:ph sz="half" idx="2"/>
          </p:nvPr>
        </p:nvSpPr>
        <p:spPr/>
        <p:txBody>
          <a:bodyPr>
            <a:normAutofit lnSpcReduction="10000"/>
          </a:bodyPr>
          <a:lstStyle/>
          <a:p>
            <a:r>
              <a:rPr lang="en-US"/>
              <a:t>Lack of data points in the lower half of the diagram makes it difficult to predict correctly the class labels of that region </a:t>
            </a:r>
            <a:endParaRPr lang="en-US"/>
          </a:p>
          <a:p>
            <a:r>
              <a:rPr lang="en-US">
                <a:solidFill>
                  <a:srgbClr val="FF0000"/>
                </a:solidFill>
              </a:rPr>
              <a:t>Insufficient </a:t>
            </a:r>
            <a:r>
              <a:rPr lang="en-US"/>
              <a:t>number of training records in the region causes the decision tree to predict the test examples using other training records that are irrelevant to the classification task</a:t>
            </a:r>
            <a:endParaRPr lang="en-US"/>
          </a:p>
          <a:p>
            <a:endParaRPr lang="en-US"/>
          </a:p>
        </p:txBody>
      </p:sp>
      <p:cxnSp>
        <p:nvCxnSpPr>
          <p:cNvPr id="3" name="Straight Connector 2"/>
          <p:cNvCxnSpPr/>
          <p:nvPr/>
        </p:nvCxnSpPr>
        <p:spPr>
          <a:xfrm>
            <a:off x="1325245" y="2288540"/>
            <a:ext cx="4267200" cy="327660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r>
              <a:rPr lang="en-US"/>
              <a:t>*</a:t>
            </a:r>
            <a:endParaRPr lang="en-US" dirty="0"/>
          </a:p>
        </p:txBody>
      </p:sp>
      <p:sp>
        <p:nvSpPr>
          <p:cNvPr id="4" name="Footer Placeholder 3"/>
          <p:cNvSpPr>
            <a:spLocks noGrp="1"/>
          </p:cNvSpPr>
          <p:nvPr>
            <p:ph type="ftr" sz="quarter" idx="11"/>
          </p:nvPr>
        </p:nvSpPr>
        <p:spPr/>
        <p:txBody>
          <a:bodyPr/>
          <a:lstStyle/>
          <a:p>
            <a:r>
              <a:rPr lang="en-US"/>
              <a:t>UECS3213 / UECS3453 Data Mining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t>Model Evaluation</a:t>
            </a:r>
            <a:endParaRPr lang="en-US"/>
          </a:p>
        </p:txBody>
      </p:sp>
      <p:sp>
        <p:nvSpPr>
          <p:cNvPr id="962563" name="Rectangle 3"/>
          <p:cNvSpPr>
            <a:spLocks noGrp="1" noChangeArrowheads="1"/>
          </p:cNvSpPr>
          <p:nvPr>
            <p:ph type="body" idx="1"/>
          </p:nvPr>
        </p:nvSpPr>
        <p:spPr/>
        <p:txBody>
          <a:bodyPr/>
          <a:lstStyle/>
          <a:p>
            <a:r>
              <a:rPr lang="en-US">
                <a:solidFill>
                  <a:srgbClr val="FF0000"/>
                </a:solidFill>
              </a:rPr>
              <a:t>Metrics for Performance Evaluation</a:t>
            </a:r>
            <a:endParaRPr lang="en-US">
              <a:solidFill>
                <a:srgbClr val="FF0000"/>
              </a:solidFill>
            </a:endParaRPr>
          </a:p>
          <a:p>
            <a:pPr lvl="1"/>
            <a:r>
              <a:rPr lang="en-US"/>
              <a:t>How to evaluate the performance of a model?</a:t>
            </a:r>
            <a:endParaRPr lang="en-US"/>
          </a:p>
          <a:p>
            <a:pPr lvl="1">
              <a:buFont typeface="Arial" panose="020B0604020202020204" pitchFamily="34" charset="0"/>
              <a:buNone/>
            </a:pPr>
            <a:endParaRPr lang="en-US"/>
          </a:p>
          <a:p>
            <a:r>
              <a:rPr lang="en-US"/>
              <a:t>Methods for Performance Evaluation</a:t>
            </a:r>
            <a:endParaRPr lang="en-US"/>
          </a:p>
          <a:p>
            <a:pPr lvl="1"/>
            <a:r>
              <a:rPr lang="en-US"/>
              <a:t>How to obtain reliable estimates?</a:t>
            </a:r>
            <a:endParaRPr lang="en-US"/>
          </a:p>
          <a:p>
            <a:pPr lvl="1"/>
            <a:endParaRPr lang="en-US"/>
          </a:p>
          <a:p>
            <a:r>
              <a:rPr lang="en-US"/>
              <a:t>Methods for Model Comparison</a:t>
            </a:r>
            <a:endParaRPr lang="en-US"/>
          </a:p>
          <a:p>
            <a:pPr lvl="1"/>
            <a:r>
              <a:rPr lang="en-US"/>
              <a:t>How to compare the relative performance among competing models?</a:t>
            </a:r>
            <a:endParaRPr lang="en-US"/>
          </a:p>
          <a:p>
            <a:pPr lvl="1"/>
            <a:endParaRPr lang="en-US"/>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altLang="en-US" dirty="0"/>
              <a:t>Method for Performance Evaluation: </a:t>
            </a:r>
            <a:br>
              <a:rPr lang="en-MY" altLang="en-US" dirty="0"/>
            </a:br>
            <a:r>
              <a:rPr lang="en-MY" altLang="en-US" dirty="0">
                <a:solidFill>
                  <a:srgbClr val="FF0000"/>
                </a:solidFill>
              </a:rPr>
              <a:t>Confusion Matrix</a:t>
            </a:r>
            <a:endParaRPr lang="en-MY" altLang="en-US" dirty="0">
              <a:solidFill>
                <a:srgbClr val="FF0000"/>
              </a:solidFill>
            </a:endParaRPr>
          </a:p>
        </p:txBody>
      </p:sp>
      <p:sp>
        <p:nvSpPr>
          <p:cNvPr id="3" name="Content Placeholder 2"/>
          <p:cNvSpPr>
            <a:spLocks noGrp="1"/>
          </p:cNvSpPr>
          <p:nvPr>
            <p:ph sz="half" idx="1"/>
          </p:nvPr>
        </p:nvSpPr>
        <p:spPr>
          <a:xfrm>
            <a:off x="838200" y="1825625"/>
            <a:ext cx="6528435" cy="4351655"/>
          </a:xfrm>
        </p:spPr>
        <p:txBody>
          <a:bodyPr>
            <a:normAutofit fontScale="80000" lnSpcReduction="10000"/>
          </a:bodyPr>
          <a:lstStyle/>
          <a:p>
            <a:r>
              <a:rPr lang="en-MY" altLang="en-US"/>
              <a:t>A</a:t>
            </a:r>
            <a:r>
              <a:rPr lang="en-US"/>
              <a:t> </a:t>
            </a:r>
            <a:r>
              <a:rPr lang="en-US">
                <a:solidFill>
                  <a:srgbClr val="FF0000"/>
                </a:solidFill>
              </a:rPr>
              <a:t>confusion matrix</a:t>
            </a:r>
            <a:r>
              <a:rPr lang="en-US"/>
              <a:t>, </a:t>
            </a:r>
            <a:r>
              <a:rPr lang="en-MY" altLang="en-US"/>
              <a:t>(or </a:t>
            </a:r>
            <a:r>
              <a:rPr lang="en-US"/>
              <a:t>error matrix</a:t>
            </a:r>
            <a:r>
              <a:rPr lang="en-MY" altLang="en-US"/>
              <a:t>)</a:t>
            </a:r>
            <a:r>
              <a:rPr lang="en-US"/>
              <a:t> is a specific table layout that allows visualization of the performance of </a:t>
            </a:r>
            <a:r>
              <a:rPr lang="en-MY" altLang="en-US"/>
              <a:t>a supervised learning (classification) </a:t>
            </a:r>
            <a:r>
              <a:rPr lang="en-US"/>
              <a:t>algorithm</a:t>
            </a:r>
            <a:r>
              <a:rPr lang="en-MY" altLang="en-US"/>
              <a:t>.</a:t>
            </a:r>
            <a:endParaRPr lang="en-MY" altLang="en-US"/>
          </a:p>
          <a:p>
            <a:r>
              <a:rPr lang="en-MY" altLang="en-US"/>
              <a:t>It is a special kind of </a:t>
            </a:r>
            <a:r>
              <a:rPr lang="en-MY" altLang="en-US">
                <a:solidFill>
                  <a:srgbClr val="FF0000"/>
                </a:solidFill>
              </a:rPr>
              <a:t>contingency table</a:t>
            </a:r>
            <a:r>
              <a:rPr lang="en-MY" altLang="en-US"/>
              <a:t>, with two dimensions ("</a:t>
            </a:r>
            <a:r>
              <a:rPr lang="en-MY" altLang="en-US">
                <a:solidFill>
                  <a:srgbClr val="0070C0"/>
                </a:solidFill>
              </a:rPr>
              <a:t>actual</a:t>
            </a:r>
            <a:r>
              <a:rPr lang="en-MY" altLang="en-US"/>
              <a:t>" and "</a:t>
            </a:r>
            <a:r>
              <a:rPr lang="en-MY" altLang="en-US">
                <a:solidFill>
                  <a:srgbClr val="0070C0"/>
                </a:solidFill>
                <a:effectLst/>
              </a:rPr>
              <a:t>predicted</a:t>
            </a:r>
            <a:r>
              <a:rPr lang="en-MY" altLang="en-US"/>
              <a:t>"), and identical sets of "classes" in both dimensions</a:t>
            </a:r>
            <a:endParaRPr lang="en-MY" altLang="en-US"/>
          </a:p>
          <a:p>
            <a:r>
              <a:rPr lang="en-MY" altLang="en-US"/>
              <a:t>Each row of the matrix represents the instances in a </a:t>
            </a:r>
            <a:r>
              <a:rPr lang="en-MY" altLang="en-US">
                <a:solidFill>
                  <a:srgbClr val="0070C0"/>
                </a:solidFill>
              </a:rPr>
              <a:t>predicted class</a:t>
            </a:r>
            <a:r>
              <a:rPr lang="en-MY" altLang="en-US"/>
              <a:t> while each column represents the instances in an </a:t>
            </a:r>
            <a:r>
              <a:rPr lang="en-MY" altLang="en-US">
                <a:solidFill>
                  <a:srgbClr val="0070C0"/>
                </a:solidFill>
              </a:rPr>
              <a:t>actual class</a:t>
            </a:r>
            <a:r>
              <a:rPr lang="en-MY" altLang="en-US"/>
              <a:t> (or vice versa).</a:t>
            </a:r>
            <a:endParaRPr lang="en-MY" altLang="en-US"/>
          </a:p>
          <a:p>
            <a:r>
              <a:rPr lang="en-MY" altLang="en-US"/>
              <a:t>The name stems from the fact that it makes it easy to see if the system is </a:t>
            </a:r>
            <a:r>
              <a:rPr lang="en-MY" altLang="en-US">
                <a:solidFill>
                  <a:srgbClr val="0070C0"/>
                </a:solidFill>
              </a:rPr>
              <a:t>confusing </a:t>
            </a:r>
            <a:r>
              <a:rPr lang="en-MY" altLang="en-US"/>
              <a:t>two or more classes (i.e. </a:t>
            </a:r>
            <a:r>
              <a:rPr lang="en-MY" altLang="en-US">
                <a:solidFill>
                  <a:srgbClr val="FF0000"/>
                </a:solidFill>
              </a:rPr>
              <a:t>mislabeling </a:t>
            </a:r>
            <a:r>
              <a:rPr lang="en-MY" altLang="en-US"/>
              <a:t>one as another). </a:t>
            </a:r>
            <a:endParaRPr lang="en-MY" alt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7" name="Content Placeholder 6"/>
          <p:cNvGraphicFramePr>
            <a:graphicFrameLocks noGrp="1"/>
          </p:cNvGraphicFramePr>
          <p:nvPr>
            <p:ph sz="half" idx="2"/>
          </p:nvPr>
        </p:nvGraphicFramePr>
        <p:xfrm>
          <a:off x="7499350" y="1825625"/>
          <a:ext cx="4527550" cy="2795905"/>
        </p:xfrm>
        <a:graphic>
          <a:graphicData uri="http://schemas.openxmlformats.org/presentationml/2006/ole">
            <mc:AlternateContent xmlns:mc="http://schemas.openxmlformats.org/markup-compatibility/2006">
              <mc:Choice xmlns:v="urn:schemas-microsoft-com:vml" Requires="v">
                <p:oleObj spid="_x0000_s1052" name="" r:id="rId1" imgW="2790825" imgH="1762125" progId="Paint.Picture">
                  <p:embed/>
                </p:oleObj>
              </mc:Choice>
              <mc:Fallback>
                <p:oleObj name="" r:id="rId1" imgW="2790825" imgH="1762125" progId="Paint.Picture">
                  <p:embed/>
                  <p:pic>
                    <p:nvPicPr>
                      <p:cNvPr id="0" name="Picture 7"/>
                      <p:cNvPicPr/>
                      <p:nvPr/>
                    </p:nvPicPr>
                    <p:blipFill>
                      <a:blip r:embed="rId2"/>
                      <a:stretch>
                        <a:fillRect/>
                      </a:stretch>
                    </p:blipFill>
                    <p:spPr>
                      <a:xfrm>
                        <a:off x="7499350" y="1825625"/>
                        <a:ext cx="4527550" cy="279590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t>Metrics for Performance Evaluation</a:t>
            </a:r>
            <a:endParaRPr lang="en-US"/>
          </a:p>
        </p:txBody>
      </p:sp>
      <p:sp>
        <p:nvSpPr>
          <p:cNvPr id="963587" name="Rectangle 3"/>
          <p:cNvSpPr>
            <a:spLocks noGrp="1" noChangeArrowheads="1"/>
          </p:cNvSpPr>
          <p:nvPr>
            <p:ph type="body" idx="1"/>
          </p:nvPr>
        </p:nvSpPr>
        <p:spPr/>
        <p:txBody>
          <a:bodyPr/>
          <a:lstStyle/>
          <a:p>
            <a:r>
              <a:rPr lang="en-US" dirty="0"/>
              <a:t>Focus on the </a:t>
            </a:r>
            <a:r>
              <a:rPr lang="en-US" dirty="0">
                <a:solidFill>
                  <a:schemeClr val="accent6">
                    <a:lumMod val="75000"/>
                  </a:schemeClr>
                </a:solidFill>
              </a:rPr>
              <a:t>predictive capability </a:t>
            </a:r>
            <a:r>
              <a:rPr lang="en-US" dirty="0"/>
              <a:t>of a model</a:t>
            </a:r>
            <a:endParaRPr lang="en-US" dirty="0"/>
          </a:p>
          <a:p>
            <a:pPr lvl="1"/>
            <a:r>
              <a:rPr lang="en-MY" altLang="en-US" dirty="0"/>
              <a:t>Not </a:t>
            </a:r>
            <a:r>
              <a:rPr lang="en-US" dirty="0"/>
              <a:t>how fast it takes to classify or build models, scalability, etc.</a:t>
            </a:r>
            <a:endParaRPr lang="en-US" dirty="0"/>
          </a:p>
          <a:p>
            <a:r>
              <a:rPr lang="en-US" b="1" dirty="0">
                <a:solidFill>
                  <a:srgbClr val="0070C0"/>
                </a:solidFill>
              </a:rPr>
              <a:t>Confusion Matrix</a:t>
            </a:r>
            <a:endParaRPr lang="en-US" b="1" dirty="0">
              <a:solidFill>
                <a:srgbClr val="0070C0"/>
              </a:solidFill>
            </a:endParaRPr>
          </a:p>
        </p:txBody>
      </p:sp>
      <p:graphicFrame>
        <p:nvGraphicFramePr>
          <p:cNvPr id="963588" name="Group 4"/>
          <p:cNvGraphicFramePr>
            <a:graphicFrameLocks noGrp="1"/>
          </p:cNvGraphicFramePr>
          <p:nvPr/>
        </p:nvGraphicFramePr>
        <p:xfrm>
          <a:off x="1859915" y="3383280"/>
          <a:ext cx="6096000" cy="2302256"/>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PREDICTED CLASS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400" b="0" i="0" u="none" strike="noStrike" cap="none" normalizeH="0" baseline="0" smtClean="0">
                          <a:ln>
                            <a:noFill/>
                          </a:ln>
                          <a:solidFill>
                            <a:schemeClr val="tx1"/>
                          </a:solidFill>
                          <a:effectLst/>
                          <a:latin typeface="Arial" panose="020B0604020202020204" pitchFamily="34" charset="0"/>
                        </a:rPr>
                      </a:br>
                      <a:r>
                        <a:rPr kumimoji="0" lang="en-US" sz="2400" b="0" i="0" u="none" strike="noStrike" cap="none" normalizeH="0" baseline="0" smtClean="0">
                          <a:ln>
                            <a:noFill/>
                          </a:ln>
                          <a:solidFill>
                            <a:schemeClr val="tx1"/>
                          </a:solidFill>
                          <a:effectLst/>
                          <a:latin typeface="Arial" panose="020B0604020202020204" pitchFamily="34" charset="0"/>
                        </a:rPr>
                        <a:t>ACTUAL</a:t>
                      </a:r>
                      <a:br>
                        <a:rPr kumimoji="0" lang="en-US" sz="2400" b="0" i="0" u="none" strike="noStrike" cap="none" normalizeH="0" baseline="0" smtClean="0">
                          <a:ln>
                            <a:noFill/>
                          </a:ln>
                          <a:solidFill>
                            <a:schemeClr val="tx1"/>
                          </a:solidFill>
                          <a:effectLst/>
                          <a:latin typeface="Arial" panose="020B0604020202020204" pitchFamily="34" charset="0"/>
                        </a:rPr>
                      </a:br>
                      <a:r>
                        <a:rPr kumimoji="0" lang="en-US" sz="2400" b="0" i="0" u="none" strike="noStrike" cap="none" normalizeH="0" baseline="0" smtClean="0">
                          <a:ln>
                            <a:noFill/>
                          </a:ln>
                          <a:solidFill>
                            <a:schemeClr val="tx1"/>
                          </a:solidFill>
                          <a:effectLst/>
                          <a:latin typeface="Arial" panose="020B0604020202020204" pitchFamily="34" charset="0"/>
                        </a:rPr>
                        <a:t>CLASS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Class=Yes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Class=No</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Class=Yes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dirty="0" smtClean="0">
                          <a:ln>
                            <a:noFill/>
                          </a:ln>
                          <a:solidFill>
                            <a:srgbClr val="0070C0"/>
                          </a:solidFill>
                          <a:effectLst/>
                          <a:latin typeface="Arial" panose="020B0604020202020204" pitchFamily="34" charset="0"/>
                        </a:rPr>
                        <a:t>a</a:t>
                      </a:r>
                      <a:endParaRPr kumimoji="0" lang="en-US" sz="2000" b="1"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dirty="0" smtClean="0">
                          <a:ln>
                            <a:noFill/>
                          </a:ln>
                          <a:solidFill>
                            <a:srgbClr val="FF0000"/>
                          </a:solidFill>
                          <a:effectLst/>
                          <a:latin typeface="Arial" panose="020B0604020202020204" pitchFamily="34" charset="0"/>
                        </a:rPr>
                        <a:t>b</a:t>
                      </a:r>
                      <a:endParaRPr kumimoji="0" lang="en-US" sz="2000" b="1"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395">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Class=No</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dirty="0" smtClean="0">
                          <a:ln>
                            <a:noFill/>
                          </a:ln>
                          <a:solidFill>
                            <a:srgbClr val="FF0000"/>
                          </a:solidFill>
                          <a:effectLst/>
                          <a:latin typeface="Arial" panose="020B0604020202020204" pitchFamily="34" charset="0"/>
                        </a:rPr>
                        <a:t>c</a:t>
                      </a:r>
                      <a:endParaRPr kumimoji="0" lang="en-US" sz="2000" b="1"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dirty="0" smtClean="0">
                          <a:ln>
                            <a:noFill/>
                          </a:ln>
                          <a:solidFill>
                            <a:srgbClr val="0070C0"/>
                          </a:solidFill>
                          <a:effectLst/>
                          <a:latin typeface="Arial" panose="020B0604020202020204" pitchFamily="34" charset="0"/>
                        </a:rPr>
                        <a:t>d</a:t>
                      </a:r>
                      <a:endParaRPr kumimoji="0" lang="en-US" sz="2000" b="1"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3611" name="Text Box 27"/>
          <p:cNvSpPr txBox="1">
            <a:spLocks noChangeArrowheads="1"/>
          </p:cNvSpPr>
          <p:nvPr/>
        </p:nvSpPr>
        <p:spPr bwMode="auto">
          <a:xfrm>
            <a:off x="8153400" y="3383280"/>
            <a:ext cx="3540760"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a:solidFill>
                  <a:srgbClr val="0070C0"/>
                </a:solidFill>
              </a:rPr>
              <a:t>a: TP (true positive)</a:t>
            </a:r>
            <a:endParaRPr lang="en-US" sz="2400" dirty="0">
              <a:solidFill>
                <a:srgbClr val="0070C0"/>
              </a:solidFill>
            </a:endParaRPr>
          </a:p>
          <a:p>
            <a:pPr>
              <a:spcBef>
                <a:spcPct val="50000"/>
              </a:spcBef>
            </a:pPr>
            <a:r>
              <a:rPr lang="en-US" sz="2400" dirty="0">
                <a:solidFill>
                  <a:srgbClr val="FF0000"/>
                </a:solidFill>
              </a:rPr>
              <a:t>b: FN (false negative)</a:t>
            </a:r>
            <a:endParaRPr lang="en-US" sz="2400" dirty="0">
              <a:solidFill>
                <a:srgbClr val="FF0000"/>
              </a:solidFill>
            </a:endParaRPr>
          </a:p>
          <a:p>
            <a:pPr>
              <a:spcBef>
                <a:spcPct val="50000"/>
              </a:spcBef>
            </a:pPr>
            <a:r>
              <a:rPr lang="en-US" sz="2400" dirty="0">
                <a:solidFill>
                  <a:srgbClr val="FF0000"/>
                </a:solidFill>
              </a:rPr>
              <a:t>c: FP (false positive)</a:t>
            </a:r>
            <a:endParaRPr lang="en-US" sz="2400" dirty="0">
              <a:solidFill>
                <a:srgbClr val="FF0000"/>
              </a:solidFill>
            </a:endParaRPr>
          </a:p>
          <a:p>
            <a:pPr>
              <a:spcBef>
                <a:spcPct val="50000"/>
              </a:spcBef>
            </a:pPr>
            <a:r>
              <a:rPr lang="en-US" sz="2400" dirty="0">
                <a:solidFill>
                  <a:srgbClr val="0070C0"/>
                </a:solidFill>
              </a:rPr>
              <a:t>d: TN (true negative)</a:t>
            </a:r>
            <a:endParaRPr lang="en-US" sz="2400" dirty="0">
              <a:solidFill>
                <a:srgbClr val="0070C0"/>
              </a:solidFill>
            </a:endParaRPr>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Confusion Matrix</a:t>
            </a:r>
            <a:endParaRPr lang="en-US"/>
          </a:p>
        </p:txBody>
      </p:sp>
      <p:sp>
        <p:nvSpPr>
          <p:cNvPr id="3" name="Content Placeholder 2"/>
          <p:cNvSpPr>
            <a:spLocks noGrp="1"/>
          </p:cNvSpPr>
          <p:nvPr>
            <p:ph idx="1"/>
          </p:nvPr>
        </p:nvSpPr>
        <p:spPr/>
        <p:txBody>
          <a:bodyPr/>
          <a:lstStyle/>
          <a:p>
            <a:r>
              <a:rPr lang="en-MY" altLang="en-US">
                <a:solidFill>
                  <a:schemeClr val="accent1">
                    <a:lumMod val="75000"/>
                  </a:schemeClr>
                </a:solidFill>
              </a:rPr>
              <a:t>T</a:t>
            </a:r>
            <a:r>
              <a:rPr lang="en-US">
                <a:solidFill>
                  <a:schemeClr val="accent1">
                    <a:lumMod val="75000"/>
                  </a:schemeClr>
                </a:solidFill>
              </a:rPr>
              <a:t>rue </a:t>
            </a:r>
            <a:r>
              <a:rPr lang="en-MY" altLang="en-US">
                <a:solidFill>
                  <a:schemeClr val="accent1">
                    <a:lumMod val="75000"/>
                  </a:schemeClr>
                </a:solidFill>
              </a:rPr>
              <a:t>P</a:t>
            </a:r>
            <a:r>
              <a:rPr lang="en-US">
                <a:solidFill>
                  <a:schemeClr val="accent1">
                    <a:lumMod val="75000"/>
                  </a:schemeClr>
                </a:solidFill>
              </a:rPr>
              <a:t>ositives (TP): </a:t>
            </a:r>
            <a:endParaRPr lang="en-US"/>
          </a:p>
          <a:p>
            <a:pPr lvl="1"/>
            <a:r>
              <a:rPr lang="en-US"/>
              <a:t>These are cases in which we predicted yes, and they </a:t>
            </a:r>
            <a:r>
              <a:rPr lang="en-MY" altLang="en-US"/>
              <a:t>are actually yes</a:t>
            </a:r>
            <a:r>
              <a:rPr lang="en-US"/>
              <a:t>.</a:t>
            </a:r>
            <a:endParaRPr lang="en-US"/>
          </a:p>
          <a:p>
            <a:r>
              <a:rPr lang="en-MY" altLang="en-US">
                <a:solidFill>
                  <a:schemeClr val="accent1">
                    <a:lumMod val="75000"/>
                  </a:schemeClr>
                </a:solidFill>
              </a:rPr>
              <a:t>T</a:t>
            </a:r>
            <a:r>
              <a:rPr lang="en-US">
                <a:solidFill>
                  <a:schemeClr val="accent1">
                    <a:lumMod val="75000"/>
                  </a:schemeClr>
                </a:solidFill>
              </a:rPr>
              <a:t>rue </a:t>
            </a:r>
            <a:r>
              <a:rPr lang="en-MY" altLang="en-US">
                <a:solidFill>
                  <a:schemeClr val="accent1">
                    <a:lumMod val="75000"/>
                  </a:schemeClr>
                </a:solidFill>
              </a:rPr>
              <a:t>N</a:t>
            </a:r>
            <a:r>
              <a:rPr lang="en-US">
                <a:solidFill>
                  <a:schemeClr val="accent1">
                    <a:lumMod val="75000"/>
                  </a:schemeClr>
                </a:solidFill>
              </a:rPr>
              <a:t>egatives (TN): </a:t>
            </a:r>
            <a:endParaRPr lang="en-US"/>
          </a:p>
          <a:p>
            <a:pPr lvl="1"/>
            <a:r>
              <a:rPr lang="en-US"/>
              <a:t>We predicted no, and they </a:t>
            </a:r>
            <a:r>
              <a:rPr lang="en-MY" altLang="en-US"/>
              <a:t>really don't</a:t>
            </a:r>
            <a:r>
              <a:rPr lang="en-US"/>
              <a:t>.</a:t>
            </a:r>
            <a:endParaRPr lang="en-US"/>
          </a:p>
          <a:p>
            <a:r>
              <a:rPr lang="en-MY" altLang="en-US">
                <a:solidFill>
                  <a:srgbClr val="FF0000"/>
                </a:solidFill>
              </a:rPr>
              <a:t>F</a:t>
            </a:r>
            <a:r>
              <a:rPr lang="en-US">
                <a:solidFill>
                  <a:srgbClr val="FF0000"/>
                </a:solidFill>
              </a:rPr>
              <a:t>alse </a:t>
            </a:r>
            <a:r>
              <a:rPr lang="en-MY" altLang="en-US">
                <a:solidFill>
                  <a:srgbClr val="FF0000"/>
                </a:solidFill>
              </a:rPr>
              <a:t>P</a:t>
            </a:r>
            <a:r>
              <a:rPr lang="en-US">
                <a:solidFill>
                  <a:srgbClr val="FF0000"/>
                </a:solidFill>
              </a:rPr>
              <a:t>ositives (FP): </a:t>
            </a:r>
            <a:endParaRPr lang="en-US">
              <a:solidFill>
                <a:srgbClr val="FF0000"/>
              </a:solidFill>
            </a:endParaRPr>
          </a:p>
          <a:p>
            <a:pPr lvl="1"/>
            <a:r>
              <a:rPr lang="en-US"/>
              <a:t>We predicted yes, but they </a:t>
            </a:r>
            <a:r>
              <a:rPr lang="en-MY" altLang="en-US"/>
              <a:t>are actually no</a:t>
            </a:r>
            <a:r>
              <a:rPr lang="en-US"/>
              <a:t>. (Also known as a "</a:t>
            </a:r>
            <a:r>
              <a:rPr lang="en-US">
                <a:solidFill>
                  <a:srgbClr val="FF0000"/>
                </a:solidFill>
              </a:rPr>
              <a:t>Type I error</a:t>
            </a:r>
            <a:r>
              <a:rPr lang="en-US"/>
              <a:t>")</a:t>
            </a:r>
            <a:endParaRPr lang="en-US"/>
          </a:p>
          <a:p>
            <a:r>
              <a:rPr lang="en-MY" altLang="en-US">
                <a:solidFill>
                  <a:srgbClr val="FF0000"/>
                </a:solidFill>
              </a:rPr>
              <a:t>F</a:t>
            </a:r>
            <a:r>
              <a:rPr lang="en-US">
                <a:solidFill>
                  <a:srgbClr val="FF0000"/>
                </a:solidFill>
              </a:rPr>
              <a:t>alse </a:t>
            </a:r>
            <a:r>
              <a:rPr lang="en-MY" altLang="en-US">
                <a:solidFill>
                  <a:srgbClr val="FF0000"/>
                </a:solidFill>
              </a:rPr>
              <a:t>N</a:t>
            </a:r>
            <a:r>
              <a:rPr lang="en-US">
                <a:solidFill>
                  <a:srgbClr val="FF0000"/>
                </a:solidFill>
              </a:rPr>
              <a:t>egatives (FN): </a:t>
            </a:r>
            <a:endParaRPr lang="en-US">
              <a:solidFill>
                <a:srgbClr val="FF0000"/>
              </a:solidFill>
            </a:endParaRPr>
          </a:p>
          <a:p>
            <a:pPr lvl="1"/>
            <a:r>
              <a:rPr lang="en-US"/>
              <a:t>We predicted no, but they </a:t>
            </a:r>
            <a:r>
              <a:rPr lang="en-MY" altLang="en-US"/>
              <a:t>are </a:t>
            </a:r>
            <a:r>
              <a:rPr lang="en-US"/>
              <a:t>actually </a:t>
            </a:r>
            <a:r>
              <a:rPr lang="en-MY" altLang="en-US"/>
              <a:t>yes</a:t>
            </a:r>
            <a:r>
              <a:rPr lang="en-US"/>
              <a:t>. (Also known as a "</a:t>
            </a:r>
            <a:r>
              <a:rPr lang="en-US">
                <a:solidFill>
                  <a:srgbClr val="FF0000"/>
                </a:solidFill>
              </a:rPr>
              <a:t>Type II error</a:t>
            </a:r>
            <a:r>
              <a:rPr lang="en-US"/>
              <a:t>")</a:t>
            </a:r>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
        <p:nvSpPr>
          <p:cNvPr id="6" name="Text Box 5"/>
          <p:cNvSpPr txBox="1"/>
          <p:nvPr/>
        </p:nvSpPr>
        <p:spPr>
          <a:xfrm>
            <a:off x="6263640" y="626745"/>
            <a:ext cx="5227955" cy="1198880"/>
          </a:xfrm>
          <a:prstGeom prst="rect">
            <a:avLst/>
          </a:prstGeom>
          <a:noFill/>
        </p:spPr>
        <p:txBody>
          <a:bodyPr wrap="square" rtlCol="0" anchor="t">
            <a:spAutoFit/>
          </a:bodyPr>
          <a:lstStyle/>
          <a:p>
            <a:r>
              <a:rPr lang="en-MY" altLang="en-US" sz="2400"/>
              <a:t>Do not get </a:t>
            </a:r>
            <a:r>
              <a:rPr lang="en-MY" altLang="en-US" sz="2400">
                <a:solidFill>
                  <a:srgbClr val="FF0000"/>
                </a:solidFill>
              </a:rPr>
              <a:t>confused</a:t>
            </a:r>
            <a:r>
              <a:rPr lang="en-MY" altLang="en-US" sz="2400"/>
              <a:t>!</a:t>
            </a:r>
            <a:endParaRPr lang="en-MY" altLang="en-US" sz="2400"/>
          </a:p>
          <a:p>
            <a:r>
              <a:rPr lang="en-US" sz="2400">
                <a:solidFill>
                  <a:srgbClr val="FF0000"/>
                </a:solidFill>
              </a:rPr>
              <a:t>False </a:t>
            </a:r>
            <a:r>
              <a:rPr lang="en-US" sz="2400">
                <a:solidFill>
                  <a:schemeClr val="accent1">
                    <a:lumMod val="75000"/>
                  </a:schemeClr>
                </a:solidFill>
              </a:rPr>
              <a:t>positives </a:t>
            </a:r>
            <a:r>
              <a:rPr lang="en-US" sz="2400"/>
              <a:t>are actually </a:t>
            </a:r>
            <a:r>
              <a:rPr lang="en-US" sz="2400">
                <a:solidFill>
                  <a:srgbClr val="FF0000"/>
                </a:solidFill>
              </a:rPr>
              <a:t>negative</a:t>
            </a:r>
            <a:endParaRPr lang="en-US" sz="2400"/>
          </a:p>
          <a:p>
            <a:r>
              <a:rPr lang="en-US" sz="2400">
                <a:solidFill>
                  <a:srgbClr val="FF0000"/>
                </a:solidFill>
              </a:rPr>
              <a:t>False negatives</a:t>
            </a:r>
            <a:r>
              <a:rPr lang="en-US" sz="2400"/>
              <a:t> are actually </a:t>
            </a:r>
            <a:r>
              <a:rPr lang="en-US" sz="2400">
                <a:solidFill>
                  <a:schemeClr val="accent1">
                    <a:lumMod val="75000"/>
                  </a:schemeClr>
                </a:solidFill>
              </a:rPr>
              <a:t>positives</a:t>
            </a:r>
            <a:endParaRPr lang="en-US" sz="2400">
              <a:solidFill>
                <a:schemeClr val="accent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838200" y="365125"/>
            <a:ext cx="10515600" cy="1325563"/>
          </a:xfrm>
        </p:spPr>
        <p:txBody>
          <a:bodyPr/>
          <a:lstStyle/>
          <a:p>
            <a:r>
              <a:rPr lang="en-MY" altLang="en-US" dirty="0"/>
              <a:t>Confusion Matrix</a:t>
            </a:r>
            <a:endParaRPr lang="en-MY" altLang="en-US" dirty="0"/>
          </a:p>
        </p:txBody>
      </p:sp>
      <p:sp>
        <p:nvSpPr>
          <p:cNvPr id="964611" name="Rectangle 3"/>
          <p:cNvSpPr>
            <a:spLocks noGrp="1" noChangeArrowheads="1"/>
          </p:cNvSpPr>
          <p:nvPr>
            <p:ph type="body" idx="1"/>
          </p:nvPr>
        </p:nvSpPr>
        <p:spPr/>
        <p:txBody>
          <a:bodyPr/>
          <a:lstStyle/>
          <a:p>
            <a:endParaRPr lang="en-US" dirty="0"/>
          </a:p>
          <a:p>
            <a:endParaRPr lang="en-US" dirty="0"/>
          </a:p>
          <a:p>
            <a:endParaRPr lang="en-US" dirty="0"/>
          </a:p>
          <a:p>
            <a:endParaRPr lang="en-US" dirty="0"/>
          </a:p>
          <a:p>
            <a:endParaRPr lang="en-US" dirty="0"/>
          </a:p>
          <a:p>
            <a:r>
              <a:rPr lang="en-MY" altLang="en-US" dirty="0">
                <a:solidFill>
                  <a:srgbClr val="0070C0"/>
                </a:solidFill>
              </a:rPr>
              <a:t>Accuracy</a:t>
            </a:r>
            <a:r>
              <a:rPr lang="en-MY" altLang="en-US" dirty="0"/>
              <a:t>: the proportion of the total number of predictions that were correct.</a:t>
            </a:r>
            <a:endParaRPr lang="en-MY" altLang="en-US" dirty="0"/>
          </a:p>
          <a:p>
            <a:endParaRPr lang="en-US" dirty="0"/>
          </a:p>
        </p:txBody>
      </p:sp>
      <p:graphicFrame>
        <p:nvGraphicFramePr>
          <p:cNvPr id="964612" name="Group 4"/>
          <p:cNvGraphicFramePr>
            <a:graphicFrameLocks noGrp="1"/>
          </p:cNvGraphicFramePr>
          <p:nvPr/>
        </p:nvGraphicFramePr>
        <p:xfrm>
          <a:off x="3124200" y="1524000"/>
          <a:ext cx="6096000" cy="282194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PREDICTED CLASS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400" b="0" i="0" u="none" strike="noStrike" cap="none" normalizeH="0" baseline="0" smtClean="0">
                          <a:ln>
                            <a:noFill/>
                          </a:ln>
                          <a:solidFill>
                            <a:schemeClr val="tx1"/>
                          </a:solidFill>
                          <a:effectLst/>
                          <a:latin typeface="Arial" panose="020B0604020202020204" pitchFamily="34" charset="0"/>
                        </a:rPr>
                      </a:br>
                      <a:endParaRPr kumimoji="0" lang="en-US" sz="24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ACTUAL</a:t>
                      </a:r>
                      <a:br>
                        <a:rPr kumimoji="0" lang="en-US" sz="2400" b="0" i="0" u="none" strike="noStrike" cap="none" normalizeH="0" baseline="0" smtClean="0">
                          <a:ln>
                            <a:noFill/>
                          </a:ln>
                          <a:solidFill>
                            <a:schemeClr val="tx1"/>
                          </a:solidFill>
                          <a:effectLst/>
                          <a:latin typeface="Arial" panose="020B0604020202020204" pitchFamily="34" charset="0"/>
                        </a:rPr>
                      </a:br>
                      <a:r>
                        <a:rPr kumimoji="0" lang="en-US" sz="2400" b="0" i="0" u="none" strike="noStrike" cap="none" normalizeH="0" baseline="0" smtClean="0">
                          <a:ln>
                            <a:noFill/>
                          </a:ln>
                          <a:solidFill>
                            <a:schemeClr val="tx1"/>
                          </a:solidFill>
                          <a:effectLst/>
                          <a:latin typeface="Arial" panose="020B0604020202020204" pitchFamily="34" charset="0"/>
                        </a:rPr>
                        <a:t>CLASS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Class=Yes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Class=No</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Class=Yes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a</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rgbClr val="0070C0"/>
                          </a:solidFill>
                          <a:effectLst/>
                          <a:latin typeface="Arial" panose="020B0604020202020204" pitchFamily="34" charset="0"/>
                        </a:rPr>
                        <a:t>(TP)</a:t>
                      </a:r>
                      <a:endParaRPr kumimoji="0" lang="en-US" sz="2000" b="0"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b</a:t>
                      </a:r>
                      <a:br>
                        <a:rPr kumimoji="0" lang="en-US" sz="2000" b="0" i="0" u="none" strike="noStrike" cap="none" normalizeH="0" baseline="0" smtClean="0">
                          <a:ln>
                            <a:noFill/>
                          </a:ln>
                          <a:solidFill>
                            <a:schemeClr val="tx1"/>
                          </a:solidFill>
                          <a:effectLst/>
                          <a:latin typeface="Arial" panose="020B0604020202020204" pitchFamily="34" charset="0"/>
                        </a:rPr>
                      </a:br>
                      <a:r>
                        <a:rPr kumimoji="0" lang="en-US" sz="2000" b="0" i="0" u="none" strike="noStrike" cap="none" normalizeH="0" baseline="0" smtClean="0">
                          <a:ln>
                            <a:noFill/>
                          </a:ln>
                          <a:solidFill>
                            <a:srgbClr val="FF0000"/>
                          </a:solidFill>
                          <a:effectLst/>
                          <a:latin typeface="Arial" panose="020B0604020202020204" pitchFamily="34" charset="0"/>
                        </a:rPr>
                        <a:t>(FN)</a:t>
                      </a:r>
                      <a:endParaRPr kumimoji="0" lang="en-US" sz="2000" b="0"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Class=No</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c</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rgbClr val="FF0000"/>
                          </a:solidFill>
                          <a:effectLst/>
                          <a:latin typeface="Arial" panose="020B0604020202020204" pitchFamily="34" charset="0"/>
                        </a:rPr>
                        <a:t>(FP)</a:t>
                      </a:r>
                      <a:endParaRPr kumimoji="0" lang="en-US" sz="2000" b="0"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d</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rgbClr val="0070C0"/>
                          </a:solidFill>
                          <a:effectLst/>
                          <a:latin typeface="Arial" panose="020B0604020202020204" pitchFamily="34" charset="0"/>
                        </a:rPr>
                        <a:t>(TN)</a:t>
                      </a:r>
                      <a:endParaRPr kumimoji="0" lang="en-US" sz="2000" b="0"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4635" name="Object 27"/>
          <p:cNvGraphicFramePr>
            <a:graphicFrameLocks noChangeAspect="1"/>
          </p:cNvGraphicFramePr>
          <p:nvPr/>
        </p:nvGraphicFramePr>
        <p:xfrm>
          <a:off x="2828290" y="5040630"/>
          <a:ext cx="6065520" cy="831215"/>
        </p:xfrm>
        <a:graphic>
          <a:graphicData uri="http://schemas.openxmlformats.org/presentationml/2006/ole">
            <mc:AlternateContent xmlns:mc="http://schemas.openxmlformats.org/markup-compatibility/2006">
              <mc:Choice xmlns:v="urn:schemas-microsoft-com:vml" Requires="v">
                <p:oleObj spid="_x0000_s59431" name="Equation" r:id="rId1" imgW="2882900" imgH="393700" progId="Equation.3">
                  <p:embed/>
                </p:oleObj>
              </mc:Choice>
              <mc:Fallback>
                <p:oleObj name="Equation" r:id="rId1" imgW="2882900" imgH="393700" progId="Equation.3">
                  <p:embed/>
                  <p:pic>
                    <p:nvPicPr>
                      <p:cNvPr id="0" name="Picture 59402"/>
                      <p:cNvPicPr>
                        <a:picLocks noChangeAspect="1" noChangeArrowheads="1"/>
                      </p:cNvPicPr>
                      <p:nvPr/>
                    </p:nvPicPr>
                    <p:blipFill>
                      <a:blip r:embed="rId2"/>
                      <a:srcRect/>
                      <a:stretch>
                        <a:fillRect/>
                      </a:stretch>
                    </p:blipFill>
                    <p:spPr bwMode="auto">
                      <a:xfrm>
                        <a:off x="2828290" y="5040630"/>
                        <a:ext cx="6065520" cy="831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Confusion Matrix</a:t>
            </a:r>
            <a:endParaRPr lang="en-MY" dirty="0"/>
          </a:p>
        </p:txBody>
      </p:sp>
      <p:sp>
        <p:nvSpPr>
          <p:cNvPr id="3" name="Content Placeholder 2"/>
          <p:cNvSpPr>
            <a:spLocks noGrp="1"/>
          </p:cNvSpPr>
          <p:nvPr>
            <p:ph idx="1"/>
          </p:nvPr>
        </p:nvSpPr>
        <p:spPr/>
        <p:txBody>
          <a:bodyPr/>
          <a:lstStyle/>
          <a:p>
            <a:r>
              <a:rPr lang="en-US" dirty="0">
                <a:solidFill>
                  <a:srgbClr val="FF0000"/>
                </a:solidFill>
              </a:rPr>
              <a:t>Misclassification Rate </a:t>
            </a:r>
            <a:r>
              <a:rPr lang="en-MY" altLang="en-US" dirty="0">
                <a:solidFill>
                  <a:schemeClr val="tx1"/>
                </a:solidFill>
              </a:rPr>
              <a:t>or </a:t>
            </a:r>
            <a:r>
              <a:rPr lang="en-MY" altLang="en-US" dirty="0">
                <a:solidFill>
                  <a:srgbClr val="FF0000"/>
                </a:solidFill>
              </a:rPr>
              <a:t>Error Rate</a:t>
            </a:r>
            <a:r>
              <a:rPr lang="en-US" dirty="0">
                <a:solidFill>
                  <a:srgbClr val="FF0000"/>
                </a:solidFill>
              </a:rPr>
              <a:t>:</a:t>
            </a:r>
            <a:r>
              <a:rPr lang="en-US" dirty="0"/>
              <a:t> </a:t>
            </a:r>
            <a:endParaRPr lang="en-US" dirty="0" smtClean="0"/>
          </a:p>
          <a:p>
            <a:pPr lvl="1"/>
            <a:r>
              <a:rPr lang="en-US" dirty="0" smtClean="0"/>
              <a:t>Overall</a:t>
            </a:r>
            <a:r>
              <a:rPr lang="en-US" dirty="0"/>
              <a:t>, how often is it wrong? </a:t>
            </a:r>
            <a:endParaRPr lang="en-MY" altLang="en-US" dirty="0" smtClean="0"/>
          </a:p>
          <a:p>
            <a:endParaRPr lang="en-US" dirty="0">
              <a:solidFill>
                <a:srgbClr val="FF0000"/>
              </a:solidFill>
            </a:endParaRPr>
          </a:p>
          <a:p>
            <a:r>
              <a:rPr lang="en-US" dirty="0">
                <a:solidFill>
                  <a:srgbClr val="FF0000"/>
                </a:solidFill>
              </a:rPr>
              <a:t>Misclassification Rate </a:t>
            </a:r>
            <a:r>
              <a:rPr lang="en-MY" altLang="en-US" dirty="0">
                <a:solidFill>
                  <a:schemeClr val="tx1"/>
                </a:solidFill>
              </a:rPr>
              <a:t>or </a:t>
            </a:r>
            <a:r>
              <a:rPr lang="en-MY" altLang="en-US" dirty="0">
                <a:solidFill>
                  <a:srgbClr val="FF0000"/>
                </a:solidFill>
              </a:rPr>
              <a:t>Error Rate </a:t>
            </a:r>
            <a:r>
              <a:rPr lang="en-MY" altLang="en-US" dirty="0" smtClean="0"/>
              <a:t>=</a:t>
            </a:r>
            <a:r>
              <a:rPr lang="en-MY" altLang="en-US" dirty="0" smtClean="0">
                <a:solidFill>
                  <a:srgbClr val="FF0000"/>
                </a:solidFill>
              </a:rPr>
              <a:t> </a:t>
            </a:r>
            <a:r>
              <a:rPr lang="en-MY" altLang="en-US" dirty="0" smtClean="0"/>
              <a:t>1 – Accuracy</a:t>
            </a:r>
            <a:endParaRPr lang="en-MY" altLang="en-US" dirty="0" smtClean="0"/>
          </a:p>
          <a:p>
            <a:pPr marL="0" indent="0">
              <a:buNone/>
            </a:pPr>
            <a:r>
              <a:rPr lang="en-MY" altLang="en-US" dirty="0" smtClean="0"/>
              <a:t>					          = </a:t>
            </a:r>
            <a:r>
              <a:rPr lang="en-US" dirty="0">
                <a:sym typeface="+mn-ea"/>
              </a:rPr>
              <a:t>(FP+FN)/total </a:t>
            </a:r>
            <a:endParaRPr lang="en-MY" altLang="en-US" dirty="0" smtClean="0"/>
          </a:p>
          <a:p>
            <a:endParaRPr lang="en-MY" dirty="0"/>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MY" altLang="en-US">
                <a:solidFill>
                  <a:srgbClr val="0070C0"/>
                </a:solidFill>
              </a:rPr>
              <a:t>Sensitivity </a:t>
            </a:r>
            <a:r>
              <a:rPr lang="en-MY" altLang="en-US">
                <a:solidFill>
                  <a:schemeClr val="tx1"/>
                </a:solidFill>
              </a:rPr>
              <a:t>or </a:t>
            </a:r>
            <a:r>
              <a:rPr lang="en-MY" altLang="en-US">
                <a:solidFill>
                  <a:srgbClr val="0070C0"/>
                </a:solidFill>
              </a:rPr>
              <a:t>R</a:t>
            </a:r>
            <a:r>
              <a:rPr lang="en-US">
                <a:solidFill>
                  <a:srgbClr val="0070C0"/>
                </a:solidFill>
              </a:rPr>
              <a:t>ecall </a:t>
            </a:r>
            <a:r>
              <a:rPr lang="en-US">
                <a:solidFill>
                  <a:schemeClr val="tx1"/>
                </a:solidFill>
              </a:rPr>
              <a:t>or </a:t>
            </a:r>
            <a:r>
              <a:rPr lang="en-MY" altLang="en-US">
                <a:solidFill>
                  <a:srgbClr val="0070C0"/>
                </a:solidFill>
              </a:rPr>
              <a:t>T</a:t>
            </a:r>
            <a:r>
              <a:rPr lang="en-US">
                <a:solidFill>
                  <a:srgbClr val="0070C0"/>
                </a:solidFill>
              </a:rPr>
              <a:t>rue </a:t>
            </a:r>
            <a:r>
              <a:rPr lang="en-MY" altLang="en-US">
                <a:solidFill>
                  <a:srgbClr val="0070C0"/>
                </a:solidFill>
              </a:rPr>
              <a:t>P</a:t>
            </a:r>
            <a:r>
              <a:rPr lang="en-US">
                <a:solidFill>
                  <a:srgbClr val="0070C0"/>
                </a:solidFill>
              </a:rPr>
              <a:t>ositive rate (TP)</a:t>
            </a:r>
            <a:r>
              <a:rPr lang="en-US">
                <a:solidFill>
                  <a:srgbClr val="00B0F0"/>
                </a:solidFill>
              </a:rPr>
              <a:t> </a:t>
            </a:r>
            <a:r>
              <a:rPr lang="en-US"/>
              <a:t>is the proportion of positive cases that were correctly identified</a:t>
            </a:r>
            <a:endParaRPr lang="en-US"/>
          </a:p>
          <a:p>
            <a:endParaRPr lang="en-US"/>
          </a:p>
          <a:p>
            <a:r>
              <a:rPr lang="en-MY" altLang="en-US"/>
              <a:t>Recall =                  =</a:t>
            </a:r>
            <a:endParaRPr lang="en-MY" altLang="en-US"/>
          </a:p>
        </p:txBody>
      </p:sp>
      <p:sp>
        <p:nvSpPr>
          <p:cNvPr id="2" name="Title 1"/>
          <p:cNvSpPr>
            <a:spLocks noGrp="1"/>
          </p:cNvSpPr>
          <p:nvPr>
            <p:ph type="title"/>
          </p:nvPr>
        </p:nvSpPr>
        <p:spPr/>
        <p:txBody>
          <a:bodyPr/>
          <a:lstStyle/>
          <a:p>
            <a:r>
              <a:rPr lang="en-US"/>
              <a:t>Confusion Matrix</a:t>
            </a:r>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7" name="Content Placeholder 6">
            <a:hlinkClick r:id="" action="ppaction://ole?verb=0"/>
          </p:cNvPr>
          <p:cNvGraphicFramePr>
            <a:graphicFrameLocks noGrp="1" noChangeAspect="1"/>
          </p:cNvGraphicFramePr>
          <p:nvPr>
            <p:ph sz="half" idx="2"/>
          </p:nvPr>
        </p:nvGraphicFramePr>
        <p:xfrm>
          <a:off x="3924300" y="3858895"/>
          <a:ext cx="926465" cy="990600"/>
        </p:xfrm>
        <a:graphic>
          <a:graphicData uri="http://schemas.openxmlformats.org/presentationml/2006/ole">
            <mc:AlternateContent xmlns:mc="http://schemas.openxmlformats.org/markup-compatibility/2006">
              <mc:Choice xmlns:v="urn:schemas-microsoft-com:vml" Requires="v">
                <p:oleObj spid="_x0000_s71682" name="" r:id="rId1" imgW="368300" imgH="393700" progId="Equation.KSEE3">
                  <p:embed/>
                </p:oleObj>
              </mc:Choice>
              <mc:Fallback>
                <p:oleObj name="" r:id="rId1" imgW="368300" imgH="393700" progId="Equation.KSEE3">
                  <p:embed/>
                  <p:pic>
                    <p:nvPicPr>
                      <p:cNvPr id="0" name="Picture 71681"/>
                      <p:cNvPicPr/>
                      <p:nvPr/>
                    </p:nvPicPr>
                    <p:blipFill>
                      <a:blip r:embed="rId2"/>
                      <a:stretch>
                        <a:fillRect/>
                      </a:stretch>
                    </p:blipFill>
                    <p:spPr>
                      <a:xfrm>
                        <a:off x="3924300" y="3858895"/>
                        <a:ext cx="926465" cy="990600"/>
                      </a:xfrm>
                      <a:prstGeom prst="rect">
                        <a:avLst/>
                      </a:prstGeom>
                    </p:spPr>
                  </p:pic>
                </p:oleObj>
              </mc:Fallback>
            </mc:AlternateContent>
          </a:graphicData>
        </a:graphic>
      </p:graphicFrame>
      <p:sp>
        <p:nvSpPr>
          <p:cNvPr id="8" name="Text Box 7"/>
          <p:cNvSpPr txBox="1"/>
          <p:nvPr/>
        </p:nvSpPr>
        <p:spPr>
          <a:xfrm>
            <a:off x="6351905" y="1825625"/>
            <a:ext cx="5002530" cy="4354195"/>
          </a:xfrm>
          <a:prstGeom prst="rect">
            <a:avLst/>
          </a:prstGeom>
          <a:noFill/>
        </p:spPr>
        <p:txBody>
          <a:bodyPr wrap="square" rtlCol="0">
            <a:spAutoFit/>
          </a:bodyPr>
          <a:lstStyle/>
          <a:p>
            <a:pPr marL="228600" indent="-228600" algn="l">
              <a:spcBef>
                <a:spcPts val="600"/>
              </a:spcBef>
              <a:buFont typeface="Arial" panose="020B0604020202020204" pitchFamily="34" charset="0"/>
              <a:buChar char="•"/>
            </a:pPr>
            <a:r>
              <a:rPr lang="en-MY" altLang="en-US" sz="2800">
                <a:solidFill>
                  <a:srgbClr val="0070C0"/>
                </a:solidFill>
              </a:rPr>
              <a:t>False positive rate (FP) </a:t>
            </a:r>
            <a:r>
              <a:rPr lang="en-MY" altLang="en-US" sz="2800">
                <a:solidFill>
                  <a:schemeClr val="tx1"/>
                </a:solidFill>
              </a:rPr>
              <a:t>is the proportion of negatives cases that were incorrectly classified as positive.</a:t>
            </a:r>
            <a:endParaRPr lang="en-MY" altLang="en-US" sz="2800">
              <a:solidFill>
                <a:schemeClr val="tx1"/>
              </a:solidFill>
            </a:endParaRPr>
          </a:p>
          <a:p>
            <a:pPr marL="228600" indent="-228600" algn="l">
              <a:spcBef>
                <a:spcPts val="600"/>
              </a:spcBef>
              <a:buFont typeface="Arial" panose="020B0604020202020204" pitchFamily="34" charset="0"/>
              <a:buChar char="•"/>
            </a:pPr>
            <a:endParaRPr lang="en-MY" altLang="en-US" sz="2800">
              <a:solidFill>
                <a:schemeClr val="tx1"/>
              </a:solidFill>
            </a:endParaRPr>
          </a:p>
          <a:p>
            <a:pPr marL="228600" indent="-228600" algn="l">
              <a:spcBef>
                <a:spcPts val="600"/>
              </a:spcBef>
              <a:buFont typeface="Arial" panose="020B0604020202020204" pitchFamily="34" charset="0"/>
              <a:buChar char="•"/>
            </a:pPr>
            <a:r>
              <a:rPr lang="en-MY" altLang="en-US" sz="2800">
                <a:solidFill>
                  <a:schemeClr val="tx1"/>
                </a:solidFill>
              </a:rPr>
              <a:t>FP =                   =</a:t>
            </a:r>
            <a:endParaRPr lang="en-MY" altLang="en-US" sz="2800">
              <a:solidFill>
                <a:schemeClr val="tx1"/>
              </a:solidFill>
            </a:endParaRPr>
          </a:p>
          <a:p>
            <a:pPr marL="228600" indent="-228600" algn="l">
              <a:spcBef>
                <a:spcPts val="600"/>
              </a:spcBef>
              <a:buFont typeface="Arial" panose="020B0604020202020204" pitchFamily="34" charset="0"/>
              <a:buChar char="•"/>
            </a:pPr>
            <a:endParaRPr lang="en-MY" altLang="en-US" sz="2800">
              <a:solidFill>
                <a:schemeClr val="tx1"/>
              </a:solidFill>
            </a:endParaRPr>
          </a:p>
          <a:p>
            <a:pPr marL="228600" indent="-228600" algn="l">
              <a:spcBef>
                <a:spcPts val="600"/>
              </a:spcBef>
              <a:buFont typeface="Arial" panose="020B0604020202020204" pitchFamily="34" charset="0"/>
              <a:buChar char="•"/>
            </a:pPr>
            <a:endParaRPr lang="en-MY" altLang="en-US" sz="2800">
              <a:solidFill>
                <a:schemeClr val="tx1"/>
              </a:solidFill>
            </a:endParaRPr>
          </a:p>
          <a:p>
            <a:pPr marL="228600" indent="-228600" algn="l">
              <a:spcBef>
                <a:spcPts val="600"/>
              </a:spcBef>
              <a:buFont typeface="Arial" panose="020B0604020202020204" pitchFamily="34" charset="0"/>
              <a:buChar char="•"/>
            </a:pPr>
            <a:endParaRPr lang="en-MY" altLang="en-US" sz="2800">
              <a:solidFill>
                <a:schemeClr val="tx1"/>
              </a:solidFill>
            </a:endParaRPr>
          </a:p>
        </p:txBody>
      </p:sp>
      <p:graphicFrame>
        <p:nvGraphicFramePr>
          <p:cNvPr id="9" name="Object 8">
            <a:hlinkClick r:id="" action="ppaction://ole?verb=0"/>
          </p:cNvPr>
          <p:cNvGraphicFramePr>
            <a:graphicFrameLocks noChangeAspect="1"/>
          </p:cNvGraphicFramePr>
          <p:nvPr/>
        </p:nvGraphicFramePr>
        <p:xfrm>
          <a:off x="9089390" y="3846195"/>
          <a:ext cx="926465" cy="990600"/>
        </p:xfrm>
        <a:graphic>
          <a:graphicData uri="http://schemas.openxmlformats.org/presentationml/2006/ole">
            <mc:AlternateContent xmlns:mc="http://schemas.openxmlformats.org/markup-compatibility/2006">
              <mc:Choice xmlns:v="urn:schemas-microsoft-com:vml" Requires="v">
                <p:oleObj spid="_x0000_s71683" name="" r:id="rId3" imgW="368300" imgH="393700" progId="Equation.KSEE3">
                  <p:embed/>
                </p:oleObj>
              </mc:Choice>
              <mc:Fallback>
                <p:oleObj name="" r:id="rId3" imgW="368300" imgH="393700" progId="Equation.KSEE3">
                  <p:embed/>
                  <p:pic>
                    <p:nvPicPr>
                      <p:cNvPr id="0" name="Picture 71682"/>
                      <p:cNvPicPr/>
                      <p:nvPr/>
                    </p:nvPicPr>
                    <p:blipFill>
                      <a:blip r:embed="rId4"/>
                      <a:stretch>
                        <a:fillRect/>
                      </a:stretch>
                    </p:blipFill>
                    <p:spPr>
                      <a:xfrm>
                        <a:off x="9089390" y="3846195"/>
                        <a:ext cx="926465" cy="990600"/>
                      </a:xfrm>
                      <a:prstGeom prst="rect">
                        <a:avLst/>
                      </a:prstGeom>
                    </p:spPr>
                  </p:pic>
                </p:oleObj>
              </mc:Fallback>
            </mc:AlternateContent>
          </a:graphicData>
        </a:graphic>
      </p:graphicFrame>
      <p:graphicFrame>
        <p:nvGraphicFramePr>
          <p:cNvPr id="10" name="Object 9">
            <a:hlinkClick r:id="" action="ppaction://ole?verb=0"/>
          </p:cNvPr>
          <p:cNvGraphicFramePr>
            <a:graphicFrameLocks noChangeAspect="1"/>
          </p:cNvGraphicFramePr>
          <p:nvPr/>
        </p:nvGraphicFramePr>
        <p:xfrm>
          <a:off x="2266950" y="3871595"/>
          <a:ext cx="1501775" cy="990600"/>
        </p:xfrm>
        <a:graphic>
          <a:graphicData uri="http://schemas.openxmlformats.org/presentationml/2006/ole">
            <mc:AlternateContent xmlns:mc="http://schemas.openxmlformats.org/markup-compatibility/2006">
              <mc:Choice xmlns:v="urn:schemas-microsoft-com:vml" Requires="v">
                <p:oleObj spid="_x0000_s71684" name="" r:id="rId5" imgW="596900" imgH="393700" progId="Equation.KSEE3">
                  <p:embed/>
                </p:oleObj>
              </mc:Choice>
              <mc:Fallback>
                <p:oleObj name="" r:id="rId5" imgW="596900" imgH="393700" progId="Equation.KSEE3">
                  <p:embed/>
                  <p:pic>
                    <p:nvPicPr>
                      <p:cNvPr id="0" name="Picture 71683"/>
                      <p:cNvPicPr/>
                      <p:nvPr/>
                    </p:nvPicPr>
                    <p:blipFill>
                      <a:blip r:embed="rId6"/>
                      <a:stretch>
                        <a:fillRect/>
                      </a:stretch>
                    </p:blipFill>
                    <p:spPr>
                      <a:xfrm>
                        <a:off x="2266950" y="3871595"/>
                        <a:ext cx="1501775" cy="990600"/>
                      </a:xfrm>
                      <a:prstGeom prst="rect">
                        <a:avLst/>
                      </a:prstGeom>
                    </p:spPr>
                  </p:pic>
                </p:oleObj>
              </mc:Fallback>
            </mc:AlternateContent>
          </a:graphicData>
        </a:graphic>
      </p:graphicFrame>
      <p:graphicFrame>
        <p:nvGraphicFramePr>
          <p:cNvPr id="12" name="Object 11">
            <a:hlinkClick r:id="" action="ppaction://ole?verb=0"/>
          </p:cNvPr>
          <p:cNvGraphicFramePr>
            <a:graphicFrameLocks noChangeAspect="1"/>
          </p:cNvGraphicFramePr>
          <p:nvPr/>
        </p:nvGraphicFramePr>
        <p:xfrm>
          <a:off x="7269480" y="3846195"/>
          <a:ext cx="1501775" cy="990600"/>
        </p:xfrm>
        <a:graphic>
          <a:graphicData uri="http://schemas.openxmlformats.org/presentationml/2006/ole">
            <mc:AlternateContent xmlns:mc="http://schemas.openxmlformats.org/markup-compatibility/2006">
              <mc:Choice xmlns:v="urn:schemas-microsoft-com:vml" Requires="v">
                <p:oleObj spid="_x0000_s71685" name="" r:id="rId7" imgW="596900" imgH="393700" progId="Equation.KSEE3">
                  <p:embed/>
                </p:oleObj>
              </mc:Choice>
              <mc:Fallback>
                <p:oleObj name="" r:id="rId7" imgW="596900" imgH="393700" progId="Equation.KSEE3">
                  <p:embed/>
                  <p:pic>
                    <p:nvPicPr>
                      <p:cNvPr id="0" name="Picture 71684"/>
                      <p:cNvPicPr/>
                      <p:nvPr/>
                    </p:nvPicPr>
                    <p:blipFill>
                      <a:blip r:embed="rId8"/>
                      <a:stretch>
                        <a:fillRect/>
                      </a:stretch>
                    </p:blipFill>
                    <p:spPr>
                      <a:xfrm>
                        <a:off x="7269480" y="3846195"/>
                        <a:ext cx="1501775" cy="99060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Confusion Matrix</a:t>
            </a:r>
            <a:endParaRPr lang="en-US"/>
          </a:p>
        </p:txBody>
      </p:sp>
      <p:sp>
        <p:nvSpPr>
          <p:cNvPr id="8" name="Content Placeholder 7"/>
          <p:cNvSpPr>
            <a:spLocks noGrp="1"/>
          </p:cNvSpPr>
          <p:nvPr>
            <p:ph sz="half" idx="1"/>
          </p:nvPr>
        </p:nvSpPr>
        <p:spPr/>
        <p:txBody>
          <a:bodyPr/>
          <a:lstStyle/>
          <a:p>
            <a:r>
              <a:rPr lang="en-US">
                <a:solidFill>
                  <a:srgbClr val="FF0000"/>
                </a:solidFill>
                <a:sym typeface="+mn-ea"/>
              </a:rPr>
              <a:t>Specificity</a:t>
            </a:r>
            <a:r>
              <a:rPr lang="en-US">
                <a:sym typeface="+mn-ea"/>
              </a:rPr>
              <a:t> </a:t>
            </a:r>
            <a:r>
              <a:rPr lang="en-MY" altLang="en-US">
                <a:solidFill>
                  <a:schemeClr val="tx1"/>
                </a:solidFill>
                <a:sym typeface="+mn-ea"/>
              </a:rPr>
              <a:t>or </a:t>
            </a:r>
            <a:r>
              <a:rPr lang="en-MY" altLang="en-US">
                <a:solidFill>
                  <a:srgbClr val="FF0000"/>
                </a:solidFill>
              </a:rPr>
              <a:t>T</a:t>
            </a:r>
            <a:r>
              <a:rPr lang="en-US">
                <a:solidFill>
                  <a:srgbClr val="FF0000"/>
                </a:solidFill>
              </a:rPr>
              <a:t>rue </a:t>
            </a:r>
            <a:r>
              <a:rPr lang="en-MY" altLang="en-US">
                <a:solidFill>
                  <a:srgbClr val="FF0000"/>
                </a:solidFill>
              </a:rPr>
              <a:t>N</a:t>
            </a:r>
            <a:r>
              <a:rPr lang="en-US">
                <a:solidFill>
                  <a:srgbClr val="FF0000"/>
                </a:solidFill>
              </a:rPr>
              <a:t>egative rate (TN)</a:t>
            </a:r>
            <a:r>
              <a:rPr lang="en-US"/>
              <a:t> is defined as the proportion of negatives cases that were classified correctly</a:t>
            </a:r>
            <a:r>
              <a:rPr lang="en-MY" altLang="en-US"/>
              <a:t>:</a:t>
            </a:r>
            <a:endParaRPr lang="en-MY" altLang="en-US"/>
          </a:p>
          <a:p>
            <a:endParaRPr lang="en-MY" altLang="en-US"/>
          </a:p>
          <a:p>
            <a:r>
              <a:rPr lang="en-MY" altLang="en-US"/>
              <a:t>TN =                 =</a:t>
            </a:r>
            <a:endParaRPr lang="en-MY" altLang="en-US"/>
          </a:p>
        </p:txBody>
      </p:sp>
      <p:sp>
        <p:nvSpPr>
          <p:cNvPr id="9" name="Content Placeholder 8"/>
          <p:cNvSpPr>
            <a:spLocks noGrp="1"/>
          </p:cNvSpPr>
          <p:nvPr>
            <p:ph sz="half" idx="2"/>
          </p:nvPr>
        </p:nvSpPr>
        <p:spPr/>
        <p:txBody>
          <a:bodyPr/>
          <a:lstStyle/>
          <a:p>
            <a:r>
              <a:rPr lang="en-MY" altLang="en-US">
                <a:solidFill>
                  <a:srgbClr val="FF0000"/>
                </a:solidFill>
              </a:rPr>
              <a:t>F</a:t>
            </a:r>
            <a:r>
              <a:rPr lang="en-US">
                <a:solidFill>
                  <a:srgbClr val="FF0000"/>
                </a:solidFill>
              </a:rPr>
              <a:t>alse </a:t>
            </a:r>
            <a:r>
              <a:rPr lang="en-MY" altLang="en-US">
                <a:solidFill>
                  <a:srgbClr val="FF0000"/>
                </a:solidFill>
              </a:rPr>
              <a:t>N</a:t>
            </a:r>
            <a:r>
              <a:rPr lang="en-US">
                <a:solidFill>
                  <a:srgbClr val="FF0000"/>
                </a:solidFill>
              </a:rPr>
              <a:t>egative rate (FN)</a:t>
            </a:r>
            <a:r>
              <a:rPr lang="en-US"/>
              <a:t> is the proportion of positives cases that were incorrectly classified as negative</a:t>
            </a:r>
            <a:endParaRPr lang="en-US"/>
          </a:p>
          <a:p>
            <a:endParaRPr lang="en-US"/>
          </a:p>
          <a:p>
            <a:r>
              <a:rPr lang="en-MY" altLang="en-US"/>
              <a:t>FN =                = </a:t>
            </a:r>
            <a:endParaRPr lang="en-MY" alt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graphicFrame>
        <p:nvGraphicFramePr>
          <p:cNvPr id="10" name="Object 9">
            <a:hlinkClick r:id="" action="ppaction://ole?verb=0"/>
          </p:cNvPr>
          <p:cNvGraphicFramePr>
            <a:graphicFrameLocks noChangeAspect="1"/>
          </p:cNvGraphicFramePr>
          <p:nvPr/>
        </p:nvGraphicFramePr>
        <p:xfrm>
          <a:off x="1809115" y="3870960"/>
          <a:ext cx="1478915" cy="975995"/>
        </p:xfrm>
        <a:graphic>
          <a:graphicData uri="http://schemas.openxmlformats.org/presentationml/2006/ole">
            <mc:AlternateContent xmlns:mc="http://schemas.openxmlformats.org/markup-compatibility/2006">
              <mc:Choice xmlns:v="urn:schemas-microsoft-com:vml" Requires="v">
                <p:oleObj spid="_x0000_s72706" name="" r:id="rId1" imgW="596900" imgH="393700" progId="Equation.KSEE3">
                  <p:embed/>
                </p:oleObj>
              </mc:Choice>
              <mc:Fallback>
                <p:oleObj name="" r:id="rId1" imgW="596900" imgH="393700" progId="Equation.KSEE3">
                  <p:embed/>
                  <p:pic>
                    <p:nvPicPr>
                      <p:cNvPr id="0" name="Picture 72705"/>
                      <p:cNvPicPr/>
                      <p:nvPr/>
                    </p:nvPicPr>
                    <p:blipFill>
                      <a:blip r:embed="rId2"/>
                      <a:stretch>
                        <a:fillRect/>
                      </a:stretch>
                    </p:blipFill>
                    <p:spPr>
                      <a:xfrm>
                        <a:off x="1809115" y="3870960"/>
                        <a:ext cx="1478915" cy="975995"/>
                      </a:xfrm>
                      <a:prstGeom prst="rect">
                        <a:avLst/>
                      </a:prstGeom>
                    </p:spPr>
                  </p:pic>
                </p:oleObj>
              </mc:Fallback>
            </mc:AlternateContent>
          </a:graphicData>
        </a:graphic>
      </p:graphicFrame>
      <p:graphicFrame>
        <p:nvGraphicFramePr>
          <p:cNvPr id="12" name="Object 11">
            <a:hlinkClick r:id="" action="ppaction://ole?verb=0"/>
          </p:cNvPr>
          <p:cNvGraphicFramePr>
            <a:graphicFrameLocks noChangeAspect="1"/>
          </p:cNvGraphicFramePr>
          <p:nvPr/>
        </p:nvGraphicFramePr>
        <p:xfrm>
          <a:off x="7004685" y="3863340"/>
          <a:ext cx="1501775" cy="990600"/>
        </p:xfrm>
        <a:graphic>
          <a:graphicData uri="http://schemas.openxmlformats.org/presentationml/2006/ole">
            <mc:AlternateContent xmlns:mc="http://schemas.openxmlformats.org/markup-compatibility/2006">
              <mc:Choice xmlns:v="urn:schemas-microsoft-com:vml" Requires="v">
                <p:oleObj spid="_x0000_s72707" name="" r:id="rId3" imgW="596900" imgH="393700" progId="Equation.KSEE3">
                  <p:embed/>
                </p:oleObj>
              </mc:Choice>
              <mc:Fallback>
                <p:oleObj name="" r:id="rId3" imgW="596900" imgH="393700" progId="Equation.KSEE3">
                  <p:embed/>
                  <p:pic>
                    <p:nvPicPr>
                      <p:cNvPr id="0" name="Picture 72706"/>
                      <p:cNvPicPr/>
                      <p:nvPr/>
                    </p:nvPicPr>
                    <p:blipFill>
                      <a:blip r:embed="rId4"/>
                      <a:stretch>
                        <a:fillRect/>
                      </a:stretch>
                    </p:blipFill>
                    <p:spPr>
                      <a:xfrm>
                        <a:off x="7004685" y="3863340"/>
                        <a:ext cx="1501775" cy="990600"/>
                      </a:xfrm>
                      <a:prstGeom prst="rect">
                        <a:avLst/>
                      </a:prstGeom>
                    </p:spPr>
                  </p:pic>
                </p:oleObj>
              </mc:Fallback>
            </mc:AlternateContent>
          </a:graphicData>
        </a:graphic>
      </p:graphicFrame>
      <p:graphicFrame>
        <p:nvGraphicFramePr>
          <p:cNvPr id="2" name="Object 1">
            <a:hlinkClick r:id="" action="ppaction://ole?verb=0"/>
          </p:cNvPr>
          <p:cNvGraphicFramePr>
            <a:graphicFrameLocks noChangeAspect="1"/>
          </p:cNvGraphicFramePr>
          <p:nvPr/>
        </p:nvGraphicFramePr>
        <p:xfrm>
          <a:off x="3436620" y="3870960"/>
          <a:ext cx="912495" cy="975995"/>
        </p:xfrm>
        <a:graphic>
          <a:graphicData uri="http://schemas.openxmlformats.org/presentationml/2006/ole">
            <mc:AlternateContent xmlns:mc="http://schemas.openxmlformats.org/markup-compatibility/2006">
              <mc:Choice xmlns:v="urn:schemas-microsoft-com:vml" Requires="v">
                <p:oleObj spid="_x0000_s72708" name="" r:id="rId5" imgW="368300" imgH="393700" progId="Equation.KSEE3">
                  <p:embed/>
                </p:oleObj>
              </mc:Choice>
              <mc:Fallback>
                <p:oleObj name="" r:id="rId5" imgW="368300" imgH="393700" progId="Equation.KSEE3">
                  <p:embed/>
                  <p:pic>
                    <p:nvPicPr>
                      <p:cNvPr id="0" name="Picture 72707"/>
                      <p:cNvPicPr/>
                      <p:nvPr/>
                    </p:nvPicPr>
                    <p:blipFill>
                      <a:blip r:embed="rId6"/>
                      <a:stretch>
                        <a:fillRect/>
                      </a:stretch>
                    </p:blipFill>
                    <p:spPr>
                      <a:xfrm>
                        <a:off x="3436620" y="3870960"/>
                        <a:ext cx="912495" cy="975995"/>
                      </a:xfrm>
                      <a:prstGeom prst="rect">
                        <a:avLst/>
                      </a:prstGeom>
                    </p:spPr>
                  </p:pic>
                </p:oleObj>
              </mc:Fallback>
            </mc:AlternateContent>
          </a:graphicData>
        </a:graphic>
      </p:graphicFrame>
      <p:graphicFrame>
        <p:nvGraphicFramePr>
          <p:cNvPr id="4" name="Object 3">
            <a:hlinkClick r:id="" action="ppaction://ole?verb=0"/>
          </p:cNvPr>
          <p:cNvGraphicFramePr>
            <a:graphicFrameLocks noChangeAspect="1"/>
          </p:cNvGraphicFramePr>
          <p:nvPr/>
        </p:nvGraphicFramePr>
        <p:xfrm>
          <a:off x="8610600" y="3869690"/>
          <a:ext cx="926465" cy="990600"/>
        </p:xfrm>
        <a:graphic>
          <a:graphicData uri="http://schemas.openxmlformats.org/presentationml/2006/ole">
            <mc:AlternateContent xmlns:mc="http://schemas.openxmlformats.org/markup-compatibility/2006">
              <mc:Choice xmlns:v="urn:schemas-microsoft-com:vml" Requires="v">
                <p:oleObj spid="_x0000_s72709" name="" r:id="rId7" imgW="368300" imgH="393700" progId="Equation.KSEE3">
                  <p:embed/>
                </p:oleObj>
              </mc:Choice>
              <mc:Fallback>
                <p:oleObj name="" r:id="rId7" imgW="368300" imgH="393700" progId="Equation.KSEE3">
                  <p:embed/>
                  <p:pic>
                    <p:nvPicPr>
                      <p:cNvPr id="0" name="Picture 72708"/>
                      <p:cNvPicPr/>
                      <p:nvPr/>
                    </p:nvPicPr>
                    <p:blipFill>
                      <a:blip r:embed="rId8"/>
                      <a:stretch>
                        <a:fillRect/>
                      </a:stretch>
                    </p:blipFill>
                    <p:spPr>
                      <a:xfrm>
                        <a:off x="8610600" y="3869690"/>
                        <a:ext cx="926465" cy="99060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Confusion Matrix</a:t>
            </a:r>
            <a:endParaRPr lang="en-US"/>
          </a:p>
        </p:txBody>
      </p:sp>
      <p:sp>
        <p:nvSpPr>
          <p:cNvPr id="3" name="Content Placeholder 2"/>
          <p:cNvSpPr>
            <a:spLocks noGrp="1"/>
          </p:cNvSpPr>
          <p:nvPr>
            <p:ph sz="half" idx="1"/>
          </p:nvPr>
        </p:nvSpPr>
        <p:spPr/>
        <p:txBody>
          <a:bodyPr/>
          <a:lstStyle/>
          <a:p>
            <a:r>
              <a:rPr lang="en-MY" altLang="en-US">
                <a:solidFill>
                  <a:srgbClr val="0070C0"/>
                </a:solidFill>
              </a:rPr>
              <a:t>P</a:t>
            </a:r>
            <a:r>
              <a:rPr lang="en-US">
                <a:solidFill>
                  <a:srgbClr val="0070C0"/>
                </a:solidFill>
              </a:rPr>
              <a:t>recision (P)</a:t>
            </a:r>
            <a:r>
              <a:rPr lang="en-US"/>
              <a:t> is the proportion of the predicted positive cases that were correct</a:t>
            </a:r>
            <a:endParaRPr lang="en-US"/>
          </a:p>
          <a:p>
            <a:endParaRPr lang="en-US"/>
          </a:p>
          <a:p>
            <a:r>
              <a:rPr lang="en-MY" altLang="en-US"/>
              <a:t>Precision =                 = </a:t>
            </a:r>
            <a:endParaRPr lang="en-US"/>
          </a:p>
          <a:p>
            <a:endParaRPr lang="en-US"/>
          </a:p>
          <a:p>
            <a:endParaRPr lang="en-US"/>
          </a:p>
        </p:txBody>
      </p:sp>
      <p:sp>
        <p:nvSpPr>
          <p:cNvPr id="4" name="Content Placeholder 3"/>
          <p:cNvSpPr>
            <a:spLocks noGrp="1"/>
          </p:cNvSpPr>
          <p:nvPr>
            <p:ph sz="half" idx="2"/>
          </p:nvPr>
        </p:nvSpPr>
        <p:spPr/>
        <p:txBody>
          <a:bodyPr/>
          <a:lstStyle/>
          <a:p>
            <a:r>
              <a:rPr lang="en-US">
                <a:solidFill>
                  <a:srgbClr val="0070C0"/>
                </a:solidFill>
              </a:rPr>
              <a:t>Prevalence</a:t>
            </a:r>
            <a:r>
              <a:rPr lang="en-MY" altLang="en-US"/>
              <a:t>: How often does the positive condition actually occur in the sample?</a:t>
            </a:r>
            <a:endParaRPr lang="en-MY" altLang="en-US"/>
          </a:p>
          <a:p>
            <a:endParaRPr lang="en-MY" altLang="en-US"/>
          </a:p>
          <a:p>
            <a:r>
              <a:rPr lang="en-MY" altLang="en-US"/>
              <a:t>Prevalence =</a:t>
            </a:r>
            <a:endParaRPr lang="en-MY" altLang="en-US"/>
          </a:p>
          <a:p>
            <a:endParaRPr lang="en-MY" altLang="en-US"/>
          </a:p>
          <a:p>
            <a:pPr marL="0" indent="0">
              <a:buNone/>
            </a:pPr>
            <a:r>
              <a:rPr lang="en-MY" altLang="en-US" sz="2800"/>
              <a:t>		=</a:t>
            </a:r>
            <a:r>
              <a:rPr lang="en-MY" altLang="en-US"/>
              <a:t> </a:t>
            </a:r>
            <a:endParaRPr lang="en-MY" alt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graphicFrame>
        <p:nvGraphicFramePr>
          <p:cNvPr id="7" name="Object 6">
            <a:hlinkClick r:id="" action="ppaction://ole?verb=0"/>
          </p:cNvPr>
          <p:cNvGraphicFramePr>
            <a:graphicFrameLocks noChangeAspect="1"/>
          </p:cNvGraphicFramePr>
          <p:nvPr/>
        </p:nvGraphicFramePr>
        <p:xfrm>
          <a:off x="2632710" y="3453765"/>
          <a:ext cx="1482090" cy="1019810"/>
        </p:xfrm>
        <a:graphic>
          <a:graphicData uri="http://schemas.openxmlformats.org/presentationml/2006/ole">
            <mc:AlternateContent xmlns:mc="http://schemas.openxmlformats.org/markup-compatibility/2006">
              <mc:Choice xmlns:v="urn:schemas-microsoft-com:vml" Requires="v">
                <p:oleObj spid="_x0000_s73730" name="" r:id="rId1" imgW="571500" imgH="393700" progId="Equation.KSEE3">
                  <p:embed/>
                </p:oleObj>
              </mc:Choice>
              <mc:Fallback>
                <p:oleObj name="" r:id="rId1" imgW="571500" imgH="393700" progId="Equation.KSEE3">
                  <p:embed/>
                  <p:pic>
                    <p:nvPicPr>
                      <p:cNvPr id="0" name="Picture 73729"/>
                      <p:cNvPicPr/>
                      <p:nvPr/>
                    </p:nvPicPr>
                    <p:blipFill>
                      <a:blip r:embed="rId2"/>
                      <a:stretch>
                        <a:fillRect/>
                      </a:stretch>
                    </p:blipFill>
                    <p:spPr>
                      <a:xfrm>
                        <a:off x="2632710" y="3453765"/>
                        <a:ext cx="1482090" cy="1019810"/>
                      </a:xfrm>
                      <a:prstGeom prst="rect">
                        <a:avLst/>
                      </a:prstGeom>
                    </p:spPr>
                  </p:pic>
                </p:oleObj>
              </mc:Fallback>
            </mc:AlternateContent>
          </a:graphicData>
        </a:graphic>
      </p:graphicFrame>
      <p:graphicFrame>
        <p:nvGraphicFramePr>
          <p:cNvPr id="8" name="Object 7">
            <a:hlinkClick r:id="" action="ppaction://ole?verb=0"/>
          </p:cNvPr>
          <p:cNvGraphicFramePr>
            <a:graphicFrameLocks noChangeAspect="1"/>
          </p:cNvGraphicFramePr>
          <p:nvPr/>
        </p:nvGraphicFramePr>
        <p:xfrm>
          <a:off x="8428038" y="3559810"/>
          <a:ext cx="768985" cy="850265"/>
        </p:xfrm>
        <a:graphic>
          <a:graphicData uri="http://schemas.openxmlformats.org/presentationml/2006/ole">
            <mc:AlternateContent xmlns:mc="http://schemas.openxmlformats.org/markup-compatibility/2006">
              <mc:Choice xmlns:v="urn:schemas-microsoft-com:vml" Requires="v">
                <p:oleObj spid="_x0000_s73731" name="" r:id="rId3" imgW="355600" imgH="393700" progId="Equation.KSEE3">
                  <p:embed/>
                </p:oleObj>
              </mc:Choice>
              <mc:Fallback>
                <p:oleObj name="" r:id="rId3" imgW="355600" imgH="393700" progId="Equation.KSEE3">
                  <p:embed/>
                  <p:pic>
                    <p:nvPicPr>
                      <p:cNvPr id="0" name="Picture 73730"/>
                      <p:cNvPicPr/>
                      <p:nvPr/>
                    </p:nvPicPr>
                    <p:blipFill>
                      <a:blip r:embed="rId4"/>
                      <a:stretch>
                        <a:fillRect/>
                      </a:stretch>
                    </p:blipFill>
                    <p:spPr>
                      <a:xfrm>
                        <a:off x="8428038" y="3559810"/>
                        <a:ext cx="768985" cy="850265"/>
                      </a:xfrm>
                      <a:prstGeom prst="rect">
                        <a:avLst/>
                      </a:prstGeom>
                    </p:spPr>
                  </p:pic>
                </p:oleObj>
              </mc:Fallback>
            </mc:AlternateContent>
          </a:graphicData>
        </a:graphic>
      </p:graphicFrame>
      <p:graphicFrame>
        <p:nvGraphicFramePr>
          <p:cNvPr id="10" name="Object 9">
            <a:hlinkClick r:id="" action="ppaction://ole?verb=0"/>
          </p:cNvPr>
          <p:cNvGraphicFramePr>
            <a:graphicFrameLocks noChangeAspect="1"/>
          </p:cNvGraphicFramePr>
          <p:nvPr/>
        </p:nvGraphicFramePr>
        <p:xfrm>
          <a:off x="4300220" y="3441065"/>
          <a:ext cx="922020" cy="1019810"/>
        </p:xfrm>
        <a:graphic>
          <a:graphicData uri="http://schemas.openxmlformats.org/presentationml/2006/ole">
            <mc:AlternateContent xmlns:mc="http://schemas.openxmlformats.org/markup-compatibility/2006">
              <mc:Choice xmlns:v="urn:schemas-microsoft-com:vml" Requires="v">
                <p:oleObj spid="_x0000_s73732" name="" r:id="rId5" imgW="355600" imgH="393700" progId="Equation.KSEE3">
                  <p:embed/>
                </p:oleObj>
              </mc:Choice>
              <mc:Fallback>
                <p:oleObj name="" r:id="rId5" imgW="355600" imgH="393700" progId="Equation.KSEE3">
                  <p:embed/>
                  <p:pic>
                    <p:nvPicPr>
                      <p:cNvPr id="0" name="Picture 73731"/>
                      <p:cNvPicPr/>
                      <p:nvPr/>
                    </p:nvPicPr>
                    <p:blipFill>
                      <a:blip r:embed="rId6"/>
                      <a:stretch>
                        <a:fillRect/>
                      </a:stretch>
                    </p:blipFill>
                    <p:spPr>
                      <a:xfrm>
                        <a:off x="4300220" y="3441065"/>
                        <a:ext cx="922020" cy="1019810"/>
                      </a:xfrm>
                      <a:prstGeom prst="rect">
                        <a:avLst/>
                      </a:prstGeom>
                    </p:spPr>
                  </p:pic>
                </p:oleObj>
              </mc:Fallback>
            </mc:AlternateContent>
          </a:graphicData>
        </a:graphic>
      </p:graphicFrame>
      <p:graphicFrame>
        <p:nvGraphicFramePr>
          <p:cNvPr id="12" name="Object 11">
            <a:hlinkClick r:id="" action="ppaction://ole?verb=0"/>
          </p:cNvPr>
          <p:cNvGraphicFramePr>
            <a:graphicFrameLocks noChangeAspect="1"/>
          </p:cNvGraphicFramePr>
          <p:nvPr/>
        </p:nvGraphicFramePr>
        <p:xfrm>
          <a:off x="8428355" y="4518660"/>
          <a:ext cx="1729740" cy="850265"/>
        </p:xfrm>
        <a:graphic>
          <a:graphicData uri="http://schemas.openxmlformats.org/presentationml/2006/ole">
            <mc:AlternateContent xmlns:mc="http://schemas.openxmlformats.org/markup-compatibility/2006">
              <mc:Choice xmlns:v="urn:schemas-microsoft-com:vml" Requires="v">
                <p:oleObj spid="_x0000_s73733" name="" r:id="rId7" imgW="800100" imgH="393700" progId="Equation.KSEE3">
                  <p:embed/>
                </p:oleObj>
              </mc:Choice>
              <mc:Fallback>
                <p:oleObj name="" r:id="rId7" imgW="800100" imgH="393700" progId="Equation.KSEE3">
                  <p:embed/>
                  <p:pic>
                    <p:nvPicPr>
                      <p:cNvPr id="0" name="Picture 73732"/>
                      <p:cNvPicPr/>
                      <p:nvPr/>
                    </p:nvPicPr>
                    <p:blipFill>
                      <a:blip r:embed="rId8"/>
                      <a:stretch>
                        <a:fillRect/>
                      </a:stretch>
                    </p:blipFill>
                    <p:spPr>
                      <a:xfrm>
                        <a:off x="8428355" y="4518660"/>
                        <a:ext cx="1729740" cy="85026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Outline</a:t>
            </a:r>
            <a:endParaRPr lang="en-MY" dirty="0" smtClean="0"/>
          </a:p>
        </p:txBody>
      </p:sp>
      <p:sp>
        <p:nvSpPr>
          <p:cNvPr id="3" name="Content Placeholder 2"/>
          <p:cNvSpPr>
            <a:spLocks noGrp="1"/>
          </p:cNvSpPr>
          <p:nvPr>
            <p:ph sz="half" idx="1"/>
          </p:nvPr>
        </p:nvSpPr>
        <p:spPr/>
        <p:txBody>
          <a:bodyPr>
            <a:normAutofit/>
          </a:bodyPr>
          <a:lstStyle/>
          <a:p>
            <a:r>
              <a:rPr lang="en-US" dirty="0">
                <a:sym typeface="+mn-ea"/>
              </a:rPr>
              <a:t>Practical Issues of Classification</a:t>
            </a:r>
            <a:endParaRPr lang="en-US" dirty="0"/>
          </a:p>
          <a:p>
            <a:pPr lvl="1"/>
            <a:r>
              <a:rPr lang="en-US" dirty="0">
                <a:sym typeface="+mn-ea"/>
              </a:rPr>
              <a:t>Underfitting and Overfitting</a:t>
            </a:r>
            <a:endParaRPr lang="en-US" dirty="0">
              <a:sym typeface="+mn-ea"/>
            </a:endParaRPr>
          </a:p>
          <a:p>
            <a:pPr lvl="1"/>
            <a:r>
              <a:rPr lang="en-US" dirty="0" smtClean="0">
                <a:sym typeface="+mn-ea"/>
              </a:rPr>
              <a:t>Performance Evaluation</a:t>
            </a:r>
            <a:endParaRPr lang="en-US" dirty="0" smtClean="0">
              <a:sym typeface="+mn-ea"/>
            </a:endParaRPr>
          </a:p>
          <a:p>
            <a:r>
              <a:rPr lang="en-US" dirty="0">
                <a:sym typeface="+mn-ea"/>
              </a:rPr>
              <a:t>Method for Performance Evaluation: </a:t>
            </a:r>
            <a:endParaRPr lang="en-US" dirty="0" smtClean="0">
              <a:sym typeface="+mn-ea"/>
            </a:endParaRPr>
          </a:p>
          <a:p>
            <a:pPr lvl="1"/>
            <a:r>
              <a:rPr lang="en-US" dirty="0" smtClean="0">
                <a:sym typeface="+mn-ea"/>
              </a:rPr>
              <a:t>Confusion Matrix</a:t>
            </a:r>
            <a:endParaRPr lang="en-US" dirty="0" smtClean="0">
              <a:sym typeface="+mn-ea"/>
            </a:endParaRPr>
          </a:p>
          <a:p>
            <a:pPr lvl="1"/>
            <a:endParaRPr lang="en-MY" altLang="en-US" dirty="0" smtClean="0"/>
          </a:p>
          <a:p>
            <a:pPr lvl="1"/>
            <a:endParaRPr lang="en-US" dirty="0" smtClean="0"/>
          </a:p>
        </p:txBody>
      </p:sp>
      <p:sp>
        <p:nvSpPr>
          <p:cNvPr id="6" name="Content Placeholder 5"/>
          <p:cNvSpPr>
            <a:spLocks noGrp="1"/>
          </p:cNvSpPr>
          <p:nvPr>
            <p:ph sz="half" idx="2"/>
          </p:nvPr>
        </p:nvSpPr>
        <p:spPr/>
        <p:txBody>
          <a:bodyPr>
            <a:normAutofit/>
          </a:bodyPr>
          <a:lstStyle/>
          <a:p>
            <a:r>
              <a:rPr lang="en-MY" altLang="en-US" dirty="0"/>
              <a:t>Model Evaluation</a:t>
            </a:r>
            <a:endParaRPr lang="en-MY" altLang="en-US" dirty="0"/>
          </a:p>
          <a:p>
            <a:pPr lvl="1"/>
            <a:r>
              <a:rPr lang="en-MY" altLang="en-US" dirty="0">
                <a:sym typeface="+mn-ea"/>
              </a:rPr>
              <a:t>H</a:t>
            </a:r>
            <a:r>
              <a:rPr lang="en-US" dirty="0" err="1">
                <a:sym typeface="+mn-ea"/>
              </a:rPr>
              <a:t>oldout</a:t>
            </a:r>
            <a:r>
              <a:rPr lang="en-US" dirty="0">
                <a:sym typeface="+mn-ea"/>
              </a:rPr>
              <a:t> </a:t>
            </a:r>
            <a:r>
              <a:rPr lang="en-MY" altLang="en-US" dirty="0">
                <a:sym typeface="+mn-ea"/>
              </a:rPr>
              <a:t>M</a:t>
            </a:r>
            <a:r>
              <a:rPr lang="en-US" dirty="0" err="1">
                <a:sym typeface="+mn-ea"/>
              </a:rPr>
              <a:t>ethod</a:t>
            </a:r>
            <a:endParaRPr lang="en-US" dirty="0">
              <a:sym typeface="+mn-ea"/>
            </a:endParaRPr>
          </a:p>
          <a:p>
            <a:pPr lvl="1"/>
            <a:r>
              <a:rPr lang="en-MY" dirty="0"/>
              <a:t>Random Subsampling</a:t>
            </a:r>
            <a:endParaRPr lang="en-US" dirty="0"/>
          </a:p>
          <a:p>
            <a:pPr lvl="1"/>
            <a:r>
              <a:rPr lang="en-MY" altLang="en-US" dirty="0">
                <a:sym typeface="+mn-ea"/>
              </a:rPr>
              <a:t>K</a:t>
            </a:r>
            <a:r>
              <a:rPr lang="en-US" dirty="0">
                <a:sym typeface="+mn-ea"/>
              </a:rPr>
              <a:t>-fold </a:t>
            </a:r>
            <a:r>
              <a:rPr lang="en-MY" altLang="en-US" dirty="0">
                <a:sym typeface="+mn-ea"/>
              </a:rPr>
              <a:t>C</a:t>
            </a:r>
            <a:r>
              <a:rPr lang="en-US" dirty="0">
                <a:sym typeface="+mn-ea"/>
              </a:rPr>
              <a:t>ross </a:t>
            </a:r>
            <a:r>
              <a:rPr lang="en-MY" altLang="en-US" dirty="0">
                <a:sym typeface="+mn-ea"/>
              </a:rPr>
              <a:t>V</a:t>
            </a:r>
            <a:r>
              <a:rPr lang="en-US" dirty="0" err="1">
                <a:sym typeface="+mn-ea"/>
              </a:rPr>
              <a:t>alidation</a:t>
            </a:r>
            <a:endParaRPr lang="en-US" dirty="0">
              <a:sym typeface="+mn-ea"/>
            </a:endParaRPr>
          </a:p>
          <a:p>
            <a:pPr lvl="1"/>
            <a:r>
              <a:rPr lang="en-US" dirty="0">
                <a:sym typeface="+mn-ea"/>
              </a:rPr>
              <a:t>Leave-one-out Cross validation</a:t>
            </a:r>
            <a:endParaRPr lang="en-US" dirty="0">
              <a:sym typeface="+mn-ea"/>
            </a:endParaRPr>
          </a:p>
          <a:p>
            <a:r>
              <a:rPr lang="en-US" dirty="0"/>
              <a:t>Receiver Operating Characteristic (ROC) </a:t>
            </a:r>
            <a:r>
              <a:rPr lang="en-MY" altLang="en-US" dirty="0"/>
              <a:t>Curve</a:t>
            </a:r>
            <a:endParaRPr lang="en-MY" altLang="en-US" dirty="0"/>
          </a:p>
          <a:p>
            <a:endParaRPr lang="en-MY" dirty="0"/>
          </a:p>
        </p:txBody>
      </p:sp>
      <p:sp>
        <p:nvSpPr>
          <p:cNvPr id="4" name="Footer Placeholder 3"/>
          <p:cNvSpPr>
            <a:spLocks noGrp="1"/>
          </p:cNvSpPr>
          <p:nvPr>
            <p:ph type="ftr" sz="quarter" idx="11"/>
          </p:nvPr>
        </p:nvSpPr>
        <p:spPr/>
        <p:txBody>
          <a:bodyPr/>
          <a:lstStyle/>
          <a:p>
            <a:r>
              <a:rPr lang="en-US" smtClean="0"/>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altLang="en-US">
                <a:solidFill>
                  <a:schemeClr val="tx1"/>
                </a:solidFill>
                <a:sym typeface="+mn-ea"/>
              </a:rPr>
              <a:t>F</a:t>
            </a:r>
            <a:r>
              <a:rPr lang="en-MY" altLang="en-US" baseline="-25000">
                <a:solidFill>
                  <a:schemeClr val="tx1"/>
                </a:solidFill>
                <a:sym typeface="+mn-ea"/>
              </a:rPr>
              <a:t>1</a:t>
            </a:r>
            <a:r>
              <a:rPr lang="en-MY" altLang="en-US">
                <a:solidFill>
                  <a:schemeClr val="tx1"/>
                </a:solidFill>
                <a:sym typeface="+mn-ea"/>
              </a:rPr>
              <a:t> Score or F-Measure</a:t>
            </a:r>
            <a:endParaRPr lang="en-MY" altLang="en-US">
              <a:solidFill>
                <a:schemeClr val="tx1"/>
              </a:solidFill>
              <a:sym typeface="+mn-ea"/>
            </a:endParaRPr>
          </a:p>
        </p:txBody>
      </p:sp>
      <p:sp>
        <p:nvSpPr>
          <p:cNvPr id="4" name="Content Placeholder 3"/>
          <p:cNvSpPr>
            <a:spLocks noGrp="1"/>
          </p:cNvSpPr>
          <p:nvPr>
            <p:ph sz="half" idx="2"/>
          </p:nvPr>
        </p:nvSpPr>
        <p:spPr>
          <a:xfrm>
            <a:off x="6172200" y="1468120"/>
            <a:ext cx="5181600" cy="4709160"/>
          </a:xfrm>
        </p:spPr>
        <p:txBody>
          <a:bodyPr/>
          <a:lstStyle/>
          <a:p>
            <a:r>
              <a:rPr lang="en-MY" altLang="en-US">
                <a:solidFill>
                  <a:srgbClr val="0070C0"/>
                </a:solidFill>
              </a:rPr>
              <a:t>F</a:t>
            </a:r>
            <a:r>
              <a:rPr lang="en-MY" altLang="en-US" baseline="-25000">
                <a:solidFill>
                  <a:srgbClr val="0070C0"/>
                </a:solidFill>
              </a:rPr>
              <a:t>1</a:t>
            </a:r>
            <a:r>
              <a:rPr lang="en-MY" altLang="en-US">
                <a:solidFill>
                  <a:srgbClr val="0070C0"/>
                </a:solidFill>
              </a:rPr>
              <a:t> score </a:t>
            </a:r>
            <a:r>
              <a:rPr lang="en-MY" altLang="en-US"/>
              <a:t>or </a:t>
            </a:r>
            <a:r>
              <a:rPr lang="en-MY" altLang="en-US">
                <a:solidFill>
                  <a:srgbClr val="0070C0"/>
                </a:solidFill>
              </a:rPr>
              <a:t>F-Measure: </a:t>
            </a:r>
            <a:r>
              <a:rPr lang="en-US"/>
              <a:t>weighted average of Precision and Recall</a:t>
            </a:r>
            <a:endParaRPr lang="en-US"/>
          </a:p>
          <a:p>
            <a:endParaRPr lang="en-MY" altLang="en-US"/>
          </a:p>
          <a:p>
            <a:r>
              <a:rPr lang="en-MY" altLang="en-US"/>
              <a:t>Range [0, 1]</a:t>
            </a:r>
            <a:endParaRPr lang="en-MY" altLang="en-US"/>
          </a:p>
          <a:p>
            <a:endParaRPr lang="en-MY" altLang="en-US"/>
          </a:p>
          <a:p>
            <a:r>
              <a:rPr lang="en-MY" altLang="en-US">
                <a:solidFill>
                  <a:srgbClr val="0070C0"/>
                </a:solidFill>
                <a:sym typeface="+mn-ea"/>
              </a:rPr>
              <a:t>F</a:t>
            </a:r>
            <a:r>
              <a:rPr lang="en-MY" altLang="en-US" baseline="-25000">
                <a:solidFill>
                  <a:srgbClr val="0070C0"/>
                </a:solidFill>
                <a:sym typeface="+mn-ea"/>
              </a:rPr>
              <a:t>1</a:t>
            </a:r>
            <a:r>
              <a:rPr lang="en-MY" altLang="en-US">
                <a:solidFill>
                  <a:srgbClr val="0070C0"/>
                </a:solidFill>
                <a:sym typeface="+mn-ea"/>
              </a:rPr>
              <a:t> score </a:t>
            </a:r>
            <a:r>
              <a:rPr lang="en-MY" altLang="en-US">
                <a:sym typeface="+mn-ea"/>
              </a:rPr>
              <a:t>or </a:t>
            </a:r>
            <a:r>
              <a:rPr lang="en-MY" altLang="en-US">
                <a:solidFill>
                  <a:srgbClr val="0070C0"/>
                </a:solidFill>
                <a:sym typeface="+mn-ea"/>
              </a:rPr>
              <a:t>F-Measure</a:t>
            </a:r>
            <a:r>
              <a:rPr lang="en-MY" altLang="en-US">
                <a:sym typeface="+mn-ea"/>
              </a:rPr>
              <a:t> = </a:t>
            </a:r>
            <a:r>
              <a:rPr lang="en-MY" altLang="en-US"/>
              <a:t>2((precision*recall) / (precision+recall))</a:t>
            </a:r>
            <a:endParaRPr lang="en-MY" altLang="en-US"/>
          </a:p>
          <a:p>
            <a:endParaRPr lang="en-MY" alt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graphicFrame>
        <p:nvGraphicFramePr>
          <p:cNvPr id="7" name="Content Placeholder 6"/>
          <p:cNvGraphicFramePr>
            <a:graphicFrameLocks noGrp="1" noChangeAspect="1"/>
          </p:cNvGraphicFramePr>
          <p:nvPr>
            <p:ph sz="half" idx="1"/>
          </p:nvPr>
        </p:nvGraphicFramePr>
        <p:xfrm>
          <a:off x="1847215" y="1253490"/>
          <a:ext cx="2526030" cy="4747895"/>
        </p:xfrm>
        <a:graphic>
          <a:graphicData uri="http://schemas.openxmlformats.org/presentationml/2006/ole">
            <mc:AlternateContent xmlns:mc="http://schemas.openxmlformats.org/markup-compatibility/2006">
              <mc:Choice xmlns:v="urn:schemas-microsoft-com:vml" Requires="v">
                <p:oleObj spid="_x0000_s63515" name="" r:id="rId1" imgW="3076575" imgH="5781675" progId="Paint.Picture">
                  <p:embed/>
                </p:oleObj>
              </mc:Choice>
              <mc:Fallback>
                <p:oleObj name="" r:id="rId1" imgW="3076575" imgH="5781675" progId="Paint.Picture">
                  <p:embed/>
                  <p:pic>
                    <p:nvPicPr>
                      <p:cNvPr id="0" name="Picture 7"/>
                      <p:cNvPicPr/>
                      <p:nvPr/>
                    </p:nvPicPr>
                    <p:blipFill>
                      <a:blip r:embed="rId2"/>
                      <a:stretch>
                        <a:fillRect/>
                      </a:stretch>
                    </p:blipFill>
                    <p:spPr>
                      <a:xfrm>
                        <a:off x="1847215" y="1253490"/>
                        <a:ext cx="2526030" cy="474789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altLang="en-US"/>
              <a:t>Example: </a:t>
            </a:r>
            <a:br>
              <a:rPr lang="en-MY" altLang="en-US"/>
            </a:br>
            <a:r>
              <a:rPr lang="en-MY" altLang="en-US"/>
              <a:t>Confusion matrix for a binary classifier (1)</a:t>
            </a:r>
            <a:endParaRPr lang="en-MY" alt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8" name="Content Placeholder 7"/>
          <p:cNvSpPr>
            <a:spLocks noGrp="1"/>
          </p:cNvSpPr>
          <p:nvPr>
            <p:ph sz="half" idx="2"/>
          </p:nvPr>
        </p:nvSpPr>
        <p:spPr/>
        <p:txBody>
          <a:bodyPr>
            <a:normAutofit lnSpcReduction="10000"/>
          </a:bodyPr>
          <a:lstStyle/>
          <a:p>
            <a:r>
              <a:rPr lang="en-US"/>
              <a:t>There are two possible predicted classes: "</a:t>
            </a:r>
            <a:r>
              <a:rPr lang="en-US">
                <a:solidFill>
                  <a:srgbClr val="0070C0"/>
                </a:solidFill>
              </a:rPr>
              <a:t>yes</a:t>
            </a:r>
            <a:r>
              <a:rPr lang="en-US"/>
              <a:t>" and "</a:t>
            </a:r>
            <a:r>
              <a:rPr lang="en-US">
                <a:solidFill>
                  <a:srgbClr val="FF0000"/>
                </a:solidFill>
              </a:rPr>
              <a:t>no</a:t>
            </a:r>
            <a:r>
              <a:rPr lang="en-US"/>
              <a:t>". </a:t>
            </a:r>
            <a:endParaRPr lang="en-US"/>
          </a:p>
          <a:p>
            <a:r>
              <a:rPr lang="en-US"/>
              <a:t>The classifier made a total of 165 predictions</a:t>
            </a:r>
            <a:endParaRPr lang="en-US"/>
          </a:p>
          <a:p>
            <a:r>
              <a:rPr lang="en-US"/>
              <a:t>Out of those 165 cases, the classifier predicted "yes" 110 times, and "no" 55 times.</a:t>
            </a:r>
            <a:endParaRPr lang="en-US"/>
          </a:p>
          <a:p>
            <a:r>
              <a:rPr lang="en-US"/>
              <a:t>In reality, 105 patients in the sample have the disease, and 60 patients do not.</a:t>
            </a:r>
            <a:endParaRPr lang="en-US"/>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6" name="Content Placeholder 5"/>
          <p:cNvGraphicFramePr>
            <a:graphicFrameLocks noGrp="1" noChangeAspect="1"/>
          </p:cNvGraphicFramePr>
          <p:nvPr>
            <p:ph sz="half" idx="1"/>
          </p:nvPr>
        </p:nvGraphicFramePr>
        <p:xfrm>
          <a:off x="990600" y="1690699"/>
          <a:ext cx="5181600" cy="2770799"/>
        </p:xfrm>
        <a:graphic>
          <a:graphicData uri="http://schemas.openxmlformats.org/presentationml/2006/ole">
            <mc:AlternateContent xmlns:mc="http://schemas.openxmlformats.org/markup-compatibility/2006">
              <mc:Choice xmlns:v="urn:schemas-microsoft-com:vml" Requires="v">
                <p:oleObj spid="_x0000_s64539" name="" r:id="rId1" imgW="3705225" imgH="1981200" progId="Paint.Picture">
                  <p:embed/>
                </p:oleObj>
              </mc:Choice>
              <mc:Fallback>
                <p:oleObj name="" r:id="rId1" imgW="3705225" imgH="1981200" progId="Paint.Picture">
                  <p:embed/>
                  <p:pic>
                    <p:nvPicPr>
                      <p:cNvPr id="0" name="Picture 6"/>
                      <p:cNvPicPr/>
                      <p:nvPr/>
                    </p:nvPicPr>
                    <p:blipFill>
                      <a:blip r:embed="rId2"/>
                      <a:stretch>
                        <a:fillRect/>
                      </a:stretch>
                    </p:blipFill>
                    <p:spPr>
                      <a:xfrm>
                        <a:off x="990600" y="1690699"/>
                        <a:ext cx="5181600" cy="2770799"/>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altLang="en-US">
                <a:sym typeface="+mn-ea"/>
              </a:rPr>
              <a:t>Example: </a:t>
            </a:r>
            <a:br>
              <a:rPr lang="en-MY" altLang="en-US">
                <a:sym typeface="+mn-ea"/>
              </a:rPr>
            </a:br>
            <a:r>
              <a:rPr lang="en-MY" altLang="en-US">
                <a:sym typeface="+mn-ea"/>
              </a:rPr>
              <a:t>Confusion matrix for a binary classifier (2)</a:t>
            </a:r>
            <a:endParaRPr lang="en-US"/>
          </a:p>
        </p:txBody>
      </p:sp>
      <p:sp>
        <p:nvSpPr>
          <p:cNvPr id="4" name="Content Placeholder 3"/>
          <p:cNvSpPr>
            <a:spLocks noGrp="1"/>
          </p:cNvSpPr>
          <p:nvPr>
            <p:ph sz="half" idx="2"/>
          </p:nvPr>
        </p:nvSpPr>
        <p:spPr/>
        <p:txBody>
          <a:bodyPr>
            <a:normAutofit/>
          </a:bodyPr>
          <a:lstStyle/>
          <a:p>
            <a:r>
              <a:rPr lang="en-US" dirty="0">
                <a:solidFill>
                  <a:srgbClr val="0070C0"/>
                </a:solidFill>
              </a:rPr>
              <a:t>Accuracy</a:t>
            </a:r>
            <a:r>
              <a:rPr lang="en-US" dirty="0"/>
              <a:t>: (TP+TN)/total = (100+50)/165 = 0.91</a:t>
            </a:r>
            <a:endParaRPr lang="en-US" dirty="0"/>
          </a:p>
          <a:p>
            <a:endParaRPr lang="en-MY" altLang="en-US" dirty="0" smtClean="0">
              <a:solidFill>
                <a:srgbClr val="FF0000"/>
              </a:solidFill>
            </a:endParaRPr>
          </a:p>
          <a:p>
            <a:r>
              <a:rPr lang="en-MY" altLang="en-US" dirty="0" smtClean="0">
                <a:solidFill>
                  <a:srgbClr val="FF0000"/>
                </a:solidFill>
              </a:rPr>
              <a:t>Misclassification </a:t>
            </a:r>
            <a:r>
              <a:rPr lang="en-MY" altLang="en-US" dirty="0">
                <a:solidFill>
                  <a:srgbClr val="FF0000"/>
                </a:solidFill>
              </a:rPr>
              <a:t>rate </a:t>
            </a:r>
            <a:r>
              <a:rPr lang="en-MY" altLang="en-US" dirty="0"/>
              <a:t>= </a:t>
            </a:r>
            <a:r>
              <a:rPr lang="en-US" dirty="0"/>
              <a:t>(FP+FN)/total = (10+5)/165 = 0.09</a:t>
            </a:r>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graphicFrame>
        <p:nvGraphicFramePr>
          <p:cNvPr id="7" name="Content Placeholder 6"/>
          <p:cNvGraphicFramePr>
            <a:graphicFrameLocks noGrp="1" noChangeAspect="1"/>
          </p:cNvGraphicFramePr>
          <p:nvPr>
            <p:ph sz="half" idx="1"/>
          </p:nvPr>
        </p:nvGraphicFramePr>
        <p:xfrm>
          <a:off x="299720" y="1825625"/>
          <a:ext cx="5426075" cy="3089275"/>
        </p:xfrm>
        <a:graphic>
          <a:graphicData uri="http://schemas.openxmlformats.org/presentationml/2006/ole">
            <mc:AlternateContent xmlns:mc="http://schemas.openxmlformats.org/markup-compatibility/2006">
              <mc:Choice xmlns:v="urn:schemas-microsoft-com:vml" Requires="v">
                <p:oleObj spid="_x0000_s65563" name="" r:id="rId1" imgW="4533900" imgH="2581275" progId="Paint.Picture">
                  <p:embed/>
                </p:oleObj>
              </mc:Choice>
              <mc:Fallback>
                <p:oleObj name="" r:id="rId1" imgW="4533900" imgH="2581275" progId="Paint.Picture">
                  <p:embed/>
                  <p:pic>
                    <p:nvPicPr>
                      <p:cNvPr id="0" name="Picture 7"/>
                      <p:cNvPicPr/>
                      <p:nvPr/>
                    </p:nvPicPr>
                    <p:blipFill>
                      <a:blip r:embed="rId2"/>
                      <a:stretch>
                        <a:fillRect/>
                      </a:stretch>
                    </p:blipFill>
                    <p:spPr>
                      <a:xfrm>
                        <a:off x="299720" y="1825625"/>
                        <a:ext cx="5426075" cy="308927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a:t>
            </a:r>
            <a:r>
              <a:rPr lang="en-MY" altLang="en-US"/>
              <a:t>: </a:t>
            </a:r>
            <a:br>
              <a:rPr lang="en-MY" altLang="en-US"/>
            </a:br>
            <a:r>
              <a:rPr lang="en-MY" altLang="en-US"/>
              <a:t>C</a:t>
            </a:r>
            <a:r>
              <a:rPr lang="en-US"/>
              <a:t>onfusion matrix for a binary classifier (</a:t>
            </a:r>
            <a:r>
              <a:rPr lang="en-MY" altLang="en-US"/>
              <a:t>3)</a:t>
            </a:r>
            <a:endParaRPr lang="en-MY" altLang="en-US"/>
          </a:p>
        </p:txBody>
      </p:sp>
      <p:sp>
        <p:nvSpPr>
          <p:cNvPr id="3" name="Content Placeholder 2"/>
          <p:cNvSpPr>
            <a:spLocks noGrp="1"/>
          </p:cNvSpPr>
          <p:nvPr>
            <p:ph sz="half" idx="1"/>
          </p:nvPr>
        </p:nvSpPr>
        <p:spPr/>
        <p:txBody>
          <a:bodyPr>
            <a:normAutofit/>
          </a:bodyPr>
          <a:lstStyle/>
          <a:p>
            <a:r>
              <a:rPr lang="en-US">
                <a:solidFill>
                  <a:srgbClr val="0070C0"/>
                </a:solidFill>
              </a:rPr>
              <a:t>True Positive Rate</a:t>
            </a:r>
            <a:r>
              <a:rPr lang="en-MY" altLang="en-US"/>
              <a:t>,</a:t>
            </a:r>
            <a:r>
              <a:rPr lang="en-US"/>
              <a:t>TP </a:t>
            </a:r>
            <a:r>
              <a:rPr lang="en-MY" altLang="en-US"/>
              <a:t>or Recall</a:t>
            </a:r>
            <a:r>
              <a:rPr lang="en-US"/>
              <a:t> = 100/105 = 0.95</a:t>
            </a:r>
            <a:endParaRPr lang="en-US"/>
          </a:p>
          <a:p>
            <a:endParaRPr lang="en-US"/>
          </a:p>
          <a:p>
            <a:r>
              <a:rPr lang="en-US">
                <a:solidFill>
                  <a:srgbClr val="FF0000"/>
                </a:solidFill>
              </a:rPr>
              <a:t>False Positive Rate</a:t>
            </a:r>
            <a:r>
              <a:rPr lang="en-MY" altLang="en-US"/>
              <a:t>, </a:t>
            </a:r>
            <a:r>
              <a:rPr lang="en-US"/>
              <a:t>FP = 10/60 = 0.17</a:t>
            </a:r>
            <a:endParaRPr lang="en-US"/>
          </a:p>
          <a:p>
            <a:endParaRPr lang="en-US"/>
          </a:p>
          <a:p>
            <a:r>
              <a:rPr lang="en-US">
                <a:solidFill>
                  <a:srgbClr val="0070C0"/>
                </a:solidFill>
              </a:rPr>
              <a:t>True Negative Rate</a:t>
            </a:r>
            <a:r>
              <a:rPr lang="en-MY" altLang="en-US"/>
              <a:t>, T</a:t>
            </a:r>
            <a:r>
              <a:rPr lang="en-US"/>
              <a:t>N = 50/60 = 0.83 </a:t>
            </a:r>
            <a:r>
              <a:rPr lang="en-MY" altLang="en-US"/>
              <a:t>= 1 - FP</a:t>
            </a:r>
            <a:endParaRPr lang="en-US"/>
          </a:p>
          <a:p>
            <a:endParaRPr lang="en-US"/>
          </a:p>
        </p:txBody>
      </p:sp>
      <p:sp>
        <p:nvSpPr>
          <p:cNvPr id="4" name="Content Placeholder 3"/>
          <p:cNvSpPr>
            <a:spLocks noGrp="1"/>
          </p:cNvSpPr>
          <p:nvPr>
            <p:ph sz="half" idx="2"/>
          </p:nvPr>
        </p:nvSpPr>
        <p:spPr/>
        <p:txBody>
          <a:bodyPr>
            <a:normAutofit/>
          </a:bodyPr>
          <a:lstStyle/>
          <a:p>
            <a:r>
              <a:rPr lang="en-US">
                <a:solidFill>
                  <a:srgbClr val="0070C0"/>
                </a:solidFill>
              </a:rPr>
              <a:t>Precision </a:t>
            </a:r>
            <a:r>
              <a:rPr lang="en-MY" altLang="en-US"/>
              <a:t>= </a:t>
            </a:r>
            <a:r>
              <a:rPr lang="en-US"/>
              <a:t>100/110 = 0.91</a:t>
            </a:r>
            <a:endParaRPr lang="en-US"/>
          </a:p>
          <a:p>
            <a:endParaRPr lang="en-US">
              <a:solidFill>
                <a:srgbClr val="0070C0"/>
              </a:solidFill>
            </a:endParaRPr>
          </a:p>
          <a:p>
            <a:r>
              <a:rPr lang="en-US">
                <a:solidFill>
                  <a:srgbClr val="0070C0"/>
                </a:solidFill>
              </a:rPr>
              <a:t>Prevalence </a:t>
            </a:r>
            <a:r>
              <a:rPr lang="en-MY" altLang="en-US"/>
              <a:t>= 1</a:t>
            </a:r>
            <a:r>
              <a:rPr lang="en-US"/>
              <a:t>05/165 = 0.64</a:t>
            </a:r>
            <a:endParaRPr lang="en-US"/>
          </a:p>
          <a:p>
            <a:endParaRPr lang="en-MY" altLang="en-US">
              <a:solidFill>
                <a:srgbClr val="0070C0"/>
              </a:solidFill>
            </a:endParaRPr>
          </a:p>
          <a:p>
            <a:r>
              <a:rPr lang="en-MY" altLang="en-US">
                <a:solidFill>
                  <a:srgbClr val="0070C0"/>
                </a:solidFill>
              </a:rPr>
              <a:t>F-measure</a:t>
            </a:r>
            <a:r>
              <a:rPr lang="en-MY" altLang="en-US"/>
              <a:t> </a:t>
            </a:r>
            <a:r>
              <a:rPr lang="en-US"/>
              <a:t>= 2 × ((0.91 </a:t>
            </a:r>
            <a:r>
              <a:rPr lang="en-US">
                <a:sym typeface="+mn-ea"/>
              </a:rPr>
              <a:t>×</a:t>
            </a:r>
            <a:r>
              <a:rPr lang="en-MY" altLang="en-US">
                <a:latin typeface="Arial" panose="020B0604020202020204" pitchFamily="34" charset="0"/>
              </a:rPr>
              <a:t> </a:t>
            </a:r>
            <a:r>
              <a:rPr lang="en-US">
                <a:sym typeface="+mn-ea"/>
              </a:rPr>
              <a:t>0.95</a:t>
            </a:r>
            <a:r>
              <a:rPr lang="en-MY" altLang="en-US">
                <a:sym typeface="+mn-ea"/>
              </a:rPr>
              <a:t>) / (0.91+0.95)) =  </a:t>
            </a:r>
            <a:r>
              <a:rPr lang="en-US">
                <a:sym typeface="+mn-ea"/>
              </a:rPr>
              <a:t>2 × </a:t>
            </a:r>
            <a:r>
              <a:rPr lang="en-MY" altLang="en-US">
                <a:sym typeface="+mn-ea"/>
              </a:rPr>
              <a:t>0.8645 / 1.86 = 0.9296</a:t>
            </a:r>
            <a:endParaRPr lang="en-MY" altLang="en-US">
              <a:solidFill>
                <a:srgbClr val="0070C0"/>
              </a:solidFill>
            </a:endParaRPr>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Limitation of Accuracy</a:t>
            </a:r>
            <a:endParaRPr lang="en-US"/>
          </a:p>
        </p:txBody>
      </p:sp>
      <p:sp>
        <p:nvSpPr>
          <p:cNvPr id="965635" name="Rectangle 3"/>
          <p:cNvSpPr>
            <a:spLocks noGrp="1" noChangeArrowheads="1"/>
          </p:cNvSpPr>
          <p:nvPr>
            <p:ph type="body" idx="1"/>
          </p:nvPr>
        </p:nvSpPr>
        <p:spPr/>
        <p:txBody>
          <a:bodyPr>
            <a:normAutofit lnSpcReduction="10000"/>
          </a:bodyPr>
          <a:lstStyle/>
          <a:p>
            <a:r>
              <a:rPr lang="en-US" dirty="0"/>
              <a:t>Consider a 2-class problem</a:t>
            </a:r>
            <a:endParaRPr lang="en-US" dirty="0"/>
          </a:p>
          <a:p>
            <a:pPr lvl="1"/>
            <a:r>
              <a:rPr lang="en-US" dirty="0"/>
              <a:t>Number of Class 0 examples = 9990</a:t>
            </a:r>
            <a:endParaRPr lang="en-US" dirty="0"/>
          </a:p>
          <a:p>
            <a:pPr lvl="1"/>
            <a:r>
              <a:rPr lang="en-US" dirty="0"/>
              <a:t>Number of Class 1 examples = 10</a:t>
            </a:r>
            <a:endParaRPr lang="en-US" dirty="0"/>
          </a:p>
          <a:p>
            <a:pPr lvl="1"/>
            <a:endParaRPr lang="en-US" dirty="0"/>
          </a:p>
          <a:p>
            <a:r>
              <a:rPr lang="en-US" dirty="0"/>
              <a:t>If model predicts everything to be class 0, accuracy is 9990/10000 = 99.9 %</a:t>
            </a:r>
            <a:endParaRPr lang="en-US" dirty="0"/>
          </a:p>
          <a:p>
            <a:pPr lvl="1"/>
            <a:r>
              <a:rPr lang="en-US" dirty="0"/>
              <a:t>Accuracy is misleading because model does not detect any class 1 </a:t>
            </a:r>
            <a:r>
              <a:rPr lang="en-US" dirty="0" smtClean="0"/>
              <a:t>example</a:t>
            </a:r>
            <a:endParaRPr lang="en-US" dirty="0" smtClean="0"/>
          </a:p>
          <a:p>
            <a:pPr lvl="1"/>
            <a:endParaRPr lang="en-US" dirty="0"/>
          </a:p>
          <a:p>
            <a:r>
              <a:rPr lang="en-US" dirty="0" smtClean="0"/>
              <a:t>Hence </a:t>
            </a:r>
            <a:r>
              <a:rPr lang="en-US" dirty="0"/>
              <a:t>in the above case </a:t>
            </a:r>
            <a:r>
              <a:rPr lang="en-US" b="1" dirty="0"/>
              <a:t>accuracy will not be a correct measure to evaluate the performance of model.</a:t>
            </a:r>
            <a:endParaRPr lang="en-US" dirty="0"/>
          </a:p>
          <a:p>
            <a:endParaRPr lang="en-US" dirty="0"/>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t>
            </a:r>
            <a:r>
              <a:rPr lang="en-MY" altLang="en-US" dirty="0" smtClean="0"/>
              <a:t>C</a:t>
            </a:r>
            <a:r>
              <a:rPr lang="en-US" dirty="0" smtClean="0"/>
              <a:t>lass Imbalance</a:t>
            </a:r>
            <a:endParaRPr lang="en-US" dirty="0"/>
          </a:p>
        </p:txBody>
      </p:sp>
      <p:sp>
        <p:nvSpPr>
          <p:cNvPr id="3" name="Content Placeholder 2"/>
          <p:cNvSpPr>
            <a:spLocks noGrp="1"/>
          </p:cNvSpPr>
          <p:nvPr>
            <p:ph idx="1"/>
          </p:nvPr>
        </p:nvSpPr>
        <p:spPr/>
        <p:txBody>
          <a:bodyPr/>
          <a:lstStyle/>
          <a:p>
            <a:r>
              <a:rPr lang="en-US" dirty="0" smtClean="0"/>
              <a:t>If the class we are interested in is very rare, then the classifier will ignore it</a:t>
            </a:r>
            <a:r>
              <a:rPr lang="en-MY" altLang="en-US" dirty="0" smtClean="0"/>
              <a:t>: </a:t>
            </a:r>
            <a:r>
              <a:rPr lang="en-US" dirty="0" smtClean="0">
                <a:solidFill>
                  <a:srgbClr val="FF0000"/>
                </a:solidFill>
              </a:rPr>
              <a:t>class imbalance problem</a:t>
            </a:r>
            <a:endParaRPr lang="en-US" dirty="0" smtClean="0">
              <a:solidFill>
                <a:srgbClr val="FF0000"/>
              </a:solidFill>
            </a:endParaRPr>
          </a:p>
          <a:p>
            <a:endParaRPr lang="en-US" dirty="0" smtClean="0">
              <a:solidFill>
                <a:srgbClr val="FF0000"/>
              </a:solidFill>
            </a:endParaRPr>
          </a:p>
          <a:p>
            <a:r>
              <a:rPr lang="en-US" b="1" dirty="0" smtClean="0"/>
              <a:t>Solution</a:t>
            </a:r>
            <a:endParaRPr lang="en-US" b="1" dirty="0" smtClean="0"/>
          </a:p>
          <a:p>
            <a:pPr lvl="1"/>
            <a:r>
              <a:rPr lang="en-US" dirty="0" smtClean="0"/>
              <a:t>We can modify the optimization criterion by using a </a:t>
            </a:r>
            <a:r>
              <a:rPr lang="en-US" dirty="0" smtClean="0">
                <a:solidFill>
                  <a:srgbClr val="FF0000"/>
                </a:solidFill>
              </a:rPr>
              <a:t>cost </a:t>
            </a:r>
            <a:r>
              <a:rPr lang="en-US" dirty="0" smtClean="0"/>
              <a:t>sensitive metric</a:t>
            </a:r>
            <a:endParaRPr lang="en-US" dirty="0" smtClean="0"/>
          </a:p>
          <a:p>
            <a:pPr lvl="1"/>
            <a:r>
              <a:rPr lang="en-US" dirty="0" smtClean="0"/>
              <a:t>We can </a:t>
            </a:r>
            <a:r>
              <a:rPr lang="en-US" dirty="0" smtClean="0">
                <a:solidFill>
                  <a:schemeClr val="accent6">
                    <a:lumMod val="75000"/>
                  </a:schemeClr>
                </a:solidFill>
              </a:rPr>
              <a:t>balance</a:t>
            </a:r>
            <a:r>
              <a:rPr lang="en-US" dirty="0" smtClean="0"/>
              <a:t> the class distribution</a:t>
            </a:r>
            <a:endParaRPr lang="en-US" dirty="0" smtClean="0"/>
          </a:p>
          <a:p>
            <a:pPr lvl="2"/>
            <a:r>
              <a:rPr lang="en-US" dirty="0" smtClean="0"/>
              <a:t>Sample from the larger class so that the size of the two classes is the same</a:t>
            </a:r>
            <a:endParaRPr lang="en-US" dirty="0" smtClean="0"/>
          </a:p>
          <a:p>
            <a:pPr lvl="2"/>
            <a:r>
              <a:rPr lang="en-US" dirty="0" smtClean="0"/>
              <a:t>Replicate the data of the class of interest so that the classes are balanced </a:t>
            </a:r>
            <a:endParaRPr lang="en-US" dirty="0" smtClean="0"/>
          </a:p>
          <a:p>
            <a:pPr lvl="3"/>
            <a:endParaRPr lang="en-US" dirty="0"/>
          </a:p>
        </p:txBody>
      </p:sp>
      <p:sp>
        <p:nvSpPr>
          <p:cNvPr id="4" name="Slide Number Placeholder 3"/>
          <p:cNvSpPr>
            <a:spLocks noGrp="1"/>
          </p:cNvSpPr>
          <p:nvPr>
            <p:ph type="sldNum" sz="quarter" idx="12"/>
          </p:nvPr>
        </p:nvSpPr>
        <p:spPr/>
        <p:txBody>
          <a:bodyPr/>
          <a:lstStyle/>
          <a:p>
            <a:fld id="{E8366257-D7B9-47E0-9D98-9493A294C6AB}" type="slidenum">
              <a:rPr lang="en-US" smtClean="0"/>
            </a:fld>
            <a:endParaRPr lang="en-US" dirty="0"/>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Cost Matrix</a:t>
            </a:r>
            <a:endParaRPr lang="en-MY" dirty="0"/>
          </a:p>
        </p:txBody>
      </p:sp>
      <p:sp>
        <p:nvSpPr>
          <p:cNvPr id="6" name="Content Placeholder 5"/>
          <p:cNvSpPr>
            <a:spLocks noGrp="1"/>
          </p:cNvSpPr>
          <p:nvPr>
            <p:ph idx="1"/>
          </p:nvPr>
        </p:nvSpPr>
        <p:spPr/>
        <p:txBody>
          <a:bodyPr/>
          <a:lstStyle/>
          <a:p>
            <a:r>
              <a:rPr lang="en-US" dirty="0">
                <a:solidFill>
                  <a:srgbClr val="0070C0"/>
                </a:solidFill>
              </a:rPr>
              <a:t>Cost matrix </a:t>
            </a:r>
            <a:r>
              <a:rPr lang="en-US" dirty="0"/>
              <a:t>is similar to the confusion matrix except the fact that we are calculating the </a:t>
            </a:r>
            <a:r>
              <a:rPr lang="en-US" b="1" dirty="0"/>
              <a:t>cost of wrong prediction or right prediction</a:t>
            </a:r>
            <a:r>
              <a:rPr lang="en-US" dirty="0"/>
              <a:t>.</a:t>
            </a:r>
            <a:endParaRPr lang="en-MY" dirty="0"/>
          </a:p>
        </p:txBody>
      </p:sp>
      <p:sp>
        <p:nvSpPr>
          <p:cNvPr id="3" name="Footer Placeholder 2"/>
          <p:cNvSpPr>
            <a:spLocks noGrp="1"/>
          </p:cNvSpPr>
          <p:nvPr>
            <p:ph type="ftr" sz="quarter" idx="11"/>
          </p:nvPr>
        </p:nvSpPr>
        <p:spPr/>
        <p:txBody>
          <a:bodyPr/>
          <a:lstStyle/>
          <a:p>
            <a:r>
              <a:rPr lang="en-US" smtClean="0">
                <a:sym typeface="+mn-ea"/>
              </a:rPr>
              <a:t>UECS3213 / UECS3453 Data Mining</a:t>
            </a:r>
            <a:endParaRPr lang="en-US"/>
          </a:p>
        </p:txBody>
      </p:sp>
      <p:sp>
        <p:nvSpPr>
          <p:cNvPr id="4" name="Slide Number Placeholder 3"/>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dirty="0"/>
              <a:t>Cost Matrix</a:t>
            </a:r>
            <a:endParaRPr lang="en-US" dirty="0"/>
          </a:p>
        </p:txBody>
      </p:sp>
      <p:graphicFrame>
        <p:nvGraphicFramePr>
          <p:cNvPr id="966659" name="Group 3"/>
          <p:cNvGraphicFramePr>
            <a:graphicFrameLocks noGrp="1"/>
          </p:cNvGraphicFramePr>
          <p:nvPr/>
        </p:nvGraphicFramePr>
        <p:xfrm>
          <a:off x="2971800" y="16256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      PREDICTED CLASS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400" b="0" i="0" u="none" strike="noStrike" cap="none" normalizeH="0" baseline="0" dirty="0" smtClean="0">
                          <a:ln>
                            <a:noFill/>
                          </a:ln>
                          <a:solidFill>
                            <a:schemeClr val="tx1"/>
                          </a:solidFill>
                          <a:effectLst/>
                          <a:latin typeface="Arial" panose="020B0604020202020204" pitchFamily="34" charset="0"/>
                        </a:rPr>
                      </a:b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ACTUAL</a:t>
                      </a:r>
                      <a:br>
                        <a:rPr kumimoji="0" lang="en-US" sz="2400" b="0" i="0" u="none" strike="noStrike" cap="none" normalizeH="0" baseline="0" dirty="0" smtClean="0">
                          <a:ln>
                            <a:noFill/>
                          </a:ln>
                          <a:solidFill>
                            <a:schemeClr val="tx1"/>
                          </a:solidFill>
                          <a:effectLst/>
                          <a:latin typeface="Arial" panose="020B0604020202020204" pitchFamily="34" charset="0"/>
                        </a:rPr>
                      </a:br>
                      <a:r>
                        <a:rPr kumimoji="0" lang="en-US" sz="2400" b="0" i="0" u="none" strike="noStrike" cap="none" normalizeH="0" baseline="0" dirty="0" smtClean="0">
                          <a:ln>
                            <a:noFill/>
                          </a:ln>
                          <a:solidFill>
                            <a:schemeClr val="tx1"/>
                          </a:solidFill>
                          <a:effectLst/>
                          <a:latin typeface="Arial" panose="020B0604020202020204" pitchFamily="34" charset="0"/>
                        </a:rPr>
                        <a:t>CLASS</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C(i|j)</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Class=Yes</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rPr>
                        <a:t>Class=No</a:t>
                      </a:r>
                      <a:endParaRPr kumimoji="0" lang="en-US" sz="20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73100">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Class=Yes</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rgbClr val="0070C0"/>
                          </a:solidFill>
                          <a:effectLst/>
                          <a:latin typeface="Arial" panose="020B0604020202020204" pitchFamily="34" charset="0"/>
                        </a:rPr>
                        <a:t>C(</a:t>
                      </a:r>
                      <a:r>
                        <a:rPr kumimoji="0" lang="en-US" sz="2000" b="0" i="0" u="none" strike="noStrike" cap="none" normalizeH="0" baseline="0" dirty="0" err="1" smtClean="0">
                          <a:ln>
                            <a:noFill/>
                          </a:ln>
                          <a:solidFill>
                            <a:srgbClr val="0070C0"/>
                          </a:solidFill>
                          <a:effectLst/>
                          <a:latin typeface="Arial" panose="020B0604020202020204" pitchFamily="34" charset="0"/>
                        </a:rPr>
                        <a:t>Yes|Yes</a:t>
                      </a:r>
                      <a:r>
                        <a:rPr kumimoji="0" lang="en-US" sz="2000" b="0" i="0" u="none" strike="noStrike" cap="none" normalizeH="0" baseline="0" dirty="0" smtClean="0">
                          <a:ln>
                            <a:noFill/>
                          </a:ln>
                          <a:solidFill>
                            <a:srgbClr val="0070C0"/>
                          </a:solidFill>
                          <a:effectLst/>
                          <a:latin typeface="Arial" panose="020B0604020202020204" pitchFamily="34" charset="0"/>
                        </a:rPr>
                        <a:t>)</a:t>
                      </a:r>
                      <a:endParaRPr kumimoji="0" lang="en-US" sz="2000" b="0"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rgbClr val="FF0000"/>
                          </a:solidFill>
                          <a:effectLst/>
                          <a:latin typeface="Arial" panose="020B0604020202020204" pitchFamily="34" charset="0"/>
                        </a:rPr>
                        <a:t>C(</a:t>
                      </a:r>
                      <a:r>
                        <a:rPr kumimoji="0" lang="en-US" sz="2000" b="0" i="0" u="none" strike="noStrike" cap="none" normalizeH="0" baseline="0" dirty="0" err="1" smtClean="0">
                          <a:ln>
                            <a:noFill/>
                          </a:ln>
                          <a:solidFill>
                            <a:srgbClr val="FF0000"/>
                          </a:solidFill>
                          <a:effectLst/>
                          <a:latin typeface="Arial" panose="020B0604020202020204" pitchFamily="34" charset="0"/>
                        </a:rPr>
                        <a:t>No|Yes</a:t>
                      </a:r>
                      <a:r>
                        <a:rPr kumimoji="0" lang="en-US" sz="2000" b="0" i="0" u="none" strike="noStrike" cap="none" normalizeH="0" baseline="0" dirty="0" smtClean="0">
                          <a:ln>
                            <a:noFill/>
                          </a:ln>
                          <a:solidFill>
                            <a:srgbClr val="FF0000"/>
                          </a:solidFill>
                          <a:effectLst/>
                          <a:latin typeface="Arial" panose="020B0604020202020204" pitchFamily="34" charset="0"/>
                        </a:rPr>
                        <a:t>)</a:t>
                      </a:r>
                      <a:endParaRPr kumimoji="0" lang="en-US" sz="2000" b="0"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Class=No</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rgbClr val="FF0000"/>
                          </a:solidFill>
                          <a:effectLst/>
                          <a:latin typeface="Arial" panose="020B0604020202020204" pitchFamily="34" charset="0"/>
                        </a:rPr>
                        <a:t>C(</a:t>
                      </a:r>
                      <a:r>
                        <a:rPr kumimoji="0" lang="en-US" sz="2000" b="0" i="0" u="none" strike="noStrike" cap="none" normalizeH="0" baseline="0" dirty="0" err="1" smtClean="0">
                          <a:ln>
                            <a:noFill/>
                          </a:ln>
                          <a:solidFill>
                            <a:srgbClr val="FF0000"/>
                          </a:solidFill>
                          <a:effectLst/>
                          <a:latin typeface="Arial" panose="020B0604020202020204" pitchFamily="34" charset="0"/>
                        </a:rPr>
                        <a:t>Yes|No</a:t>
                      </a:r>
                      <a:r>
                        <a:rPr kumimoji="0" lang="en-US" sz="2000" b="0" i="0" u="none" strike="noStrike" cap="none" normalizeH="0" baseline="0" dirty="0" smtClean="0">
                          <a:ln>
                            <a:noFill/>
                          </a:ln>
                          <a:solidFill>
                            <a:srgbClr val="FF0000"/>
                          </a:solidFill>
                          <a:effectLst/>
                          <a:latin typeface="Arial" panose="020B0604020202020204" pitchFamily="34" charset="0"/>
                        </a:rPr>
                        <a:t>)</a:t>
                      </a:r>
                      <a:endParaRPr kumimoji="0" lang="en-US" sz="2000" b="0"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rgbClr val="0070C0"/>
                          </a:solidFill>
                          <a:effectLst/>
                          <a:latin typeface="Arial" panose="020B0604020202020204" pitchFamily="34" charset="0"/>
                        </a:rPr>
                        <a:t>C(</a:t>
                      </a:r>
                      <a:r>
                        <a:rPr kumimoji="0" lang="en-US" sz="2000" b="0" i="0" u="none" strike="noStrike" cap="none" normalizeH="0" baseline="0" dirty="0" err="1" smtClean="0">
                          <a:ln>
                            <a:noFill/>
                          </a:ln>
                          <a:solidFill>
                            <a:srgbClr val="0070C0"/>
                          </a:solidFill>
                          <a:effectLst/>
                          <a:latin typeface="Arial" panose="020B0604020202020204" pitchFamily="34" charset="0"/>
                        </a:rPr>
                        <a:t>No|No</a:t>
                      </a:r>
                      <a:r>
                        <a:rPr kumimoji="0" lang="en-US" sz="2000" b="0" i="0" u="none" strike="noStrike" cap="none" normalizeH="0" baseline="0" dirty="0" smtClean="0">
                          <a:ln>
                            <a:noFill/>
                          </a:ln>
                          <a:solidFill>
                            <a:srgbClr val="0070C0"/>
                          </a:solidFill>
                          <a:effectLst/>
                          <a:latin typeface="Arial" panose="020B0604020202020204" pitchFamily="34" charset="0"/>
                        </a:rPr>
                        <a:t>)</a:t>
                      </a:r>
                      <a:endParaRPr kumimoji="0" lang="en-US" sz="2000" b="0"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6682" name="Rectangle 26"/>
          <p:cNvSpPr>
            <a:spLocks noChangeArrowheads="1"/>
          </p:cNvSpPr>
          <p:nvPr/>
        </p:nvSpPr>
        <p:spPr bwMode="auto">
          <a:xfrm>
            <a:off x="2285365" y="4712335"/>
            <a:ext cx="7848600" cy="914400"/>
          </a:xfrm>
          <a:prstGeom prst="rect">
            <a:avLst/>
          </a:prstGeom>
          <a:noFill/>
          <a:ln w="12700">
            <a:noFill/>
            <a:miter lim="800000"/>
          </a:ln>
          <a:effectLst/>
        </p:spPr>
        <p:txBody>
          <a:bodyPr lIns="90488" tIns="44450" rIns="90488" bIns="44450"/>
          <a:lstStyle/>
          <a:p>
            <a:pPr marL="292100" indent="-292100">
              <a:spcBef>
                <a:spcPct val="50000"/>
              </a:spcBef>
            </a:pPr>
            <a:r>
              <a:rPr lang="en-US" sz="2400" b="1" dirty="0">
                <a:solidFill>
                  <a:schemeClr val="accent2"/>
                </a:solidFill>
              </a:rPr>
              <a:t>C(</a:t>
            </a:r>
            <a:r>
              <a:rPr lang="en-US" sz="2400" b="1" dirty="0" err="1">
                <a:solidFill>
                  <a:schemeClr val="accent2"/>
                </a:solidFill>
              </a:rPr>
              <a:t>i|j</a:t>
            </a:r>
            <a:r>
              <a:rPr lang="en-US" sz="2400" b="1" dirty="0">
                <a:solidFill>
                  <a:schemeClr val="accent2"/>
                </a:solidFill>
              </a:rPr>
              <a:t>): </a:t>
            </a:r>
            <a:r>
              <a:rPr lang="en-US" sz="2400" b="0" dirty="0">
                <a:solidFill>
                  <a:schemeClr val="tx1"/>
                </a:solidFill>
              </a:rPr>
              <a:t>Cost of </a:t>
            </a:r>
            <a:r>
              <a:rPr lang="en-US" sz="2400" b="0" dirty="0" smtClean="0">
                <a:solidFill>
                  <a:schemeClr val="tx1"/>
                </a:solidFill>
              </a:rPr>
              <a:t>classifying </a:t>
            </a:r>
            <a:r>
              <a:rPr lang="en-US" sz="2400" b="0" dirty="0">
                <a:solidFill>
                  <a:schemeClr val="tx1"/>
                </a:solidFill>
              </a:rPr>
              <a:t>class </a:t>
            </a:r>
            <a:r>
              <a:rPr lang="en-US" sz="2400" b="1" dirty="0">
                <a:solidFill>
                  <a:schemeClr val="accent2"/>
                </a:solidFill>
              </a:rPr>
              <a:t>j</a:t>
            </a:r>
            <a:r>
              <a:rPr lang="en-US" sz="2400" b="0" dirty="0">
                <a:solidFill>
                  <a:schemeClr val="tx1"/>
                </a:solidFill>
              </a:rPr>
              <a:t> example as class </a:t>
            </a:r>
            <a:r>
              <a:rPr lang="en-US" sz="2400" b="1" dirty="0" err="1" smtClean="0">
                <a:solidFill>
                  <a:schemeClr val="accent2"/>
                </a:solidFill>
              </a:rPr>
              <a:t>i</a:t>
            </a:r>
            <a:endParaRPr lang="en-US" sz="2400" b="0" dirty="0">
              <a:solidFill>
                <a:schemeClr val="tx1"/>
              </a:solidFill>
            </a:endParaRPr>
          </a:p>
        </p:txBody>
      </p:sp>
      <p:graphicFrame>
        <p:nvGraphicFramePr>
          <p:cNvPr id="2" name="Object 1"/>
          <p:cNvGraphicFramePr>
            <a:graphicFrameLocks noChangeAspect="1"/>
          </p:cNvGraphicFramePr>
          <p:nvPr/>
        </p:nvGraphicFramePr>
        <p:xfrm>
          <a:off x="2590800" y="5172075"/>
          <a:ext cx="6019800" cy="914400"/>
        </p:xfrm>
        <a:graphic>
          <a:graphicData uri="http://schemas.openxmlformats.org/presentationml/2006/ole">
            <mc:AlternateContent xmlns:mc="http://schemas.openxmlformats.org/markup-compatibility/2006">
              <mc:Choice xmlns:v="urn:schemas-microsoft-com:vml" Requires="v">
                <p:oleObj spid="_x0000_s68643" name="Equation" r:id="rId1" imgW="5270500" imgH="800100" progId="Equation.3">
                  <p:embed/>
                </p:oleObj>
              </mc:Choice>
              <mc:Fallback>
                <p:oleObj name="Equation" r:id="rId1" imgW="5270500" imgH="8001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72075"/>
                        <a:ext cx="601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E8366257-D7B9-47E0-9D98-9493A294C6AB}" type="slidenum">
              <a:rPr lang="en-US" smtClean="0"/>
            </a:fld>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923415" y="2544127"/>
            <a:ext cx="7139067" cy="1416368"/>
          </a:xfrm>
          <a:prstGeom prst="rect">
            <a:avLst/>
          </a:prstGeom>
        </p:spPr>
      </p:pic>
      <p:sp>
        <p:nvSpPr>
          <p:cNvPr id="2" name="Title 1"/>
          <p:cNvSpPr>
            <a:spLocks noGrp="1"/>
          </p:cNvSpPr>
          <p:nvPr>
            <p:ph type="title"/>
          </p:nvPr>
        </p:nvSpPr>
        <p:spPr/>
        <p:txBody>
          <a:bodyPr/>
          <a:lstStyle/>
          <a:p>
            <a:r>
              <a:rPr lang="en-MY" dirty="0"/>
              <a:t>Cost </a:t>
            </a:r>
            <a:r>
              <a:rPr lang="en-MY" dirty="0" smtClean="0"/>
              <a:t>Matrix Example</a:t>
            </a:r>
            <a:endParaRPr lang="en-MY" dirty="0"/>
          </a:p>
        </p:txBody>
      </p:sp>
      <p:sp>
        <p:nvSpPr>
          <p:cNvPr id="3" name="Content Placeholder 2"/>
          <p:cNvSpPr>
            <a:spLocks noGrp="1"/>
          </p:cNvSpPr>
          <p:nvPr>
            <p:ph idx="1"/>
          </p:nvPr>
        </p:nvSpPr>
        <p:spPr>
          <a:xfrm>
            <a:off x="838200" y="1825625"/>
            <a:ext cx="10515600" cy="4396105"/>
          </a:xfrm>
        </p:spPr>
        <p:txBody>
          <a:bodyPr>
            <a:normAutofit lnSpcReduction="20000"/>
          </a:bodyPr>
          <a:lstStyle/>
          <a:p>
            <a:r>
              <a:rPr lang="en-US" dirty="0"/>
              <a:t>Let us take an example of model which is used to predict someone having cancer or not having cancer (see below</a:t>
            </a:r>
            <a:r>
              <a:rPr lang="en-US" dirty="0" smtClean="0"/>
              <a:t>)</a:t>
            </a:r>
            <a:endParaRPr lang="en-US" dirty="0" smtClean="0"/>
          </a:p>
          <a:p>
            <a:endParaRPr lang="en-US" dirty="0"/>
          </a:p>
          <a:p>
            <a:endParaRPr lang="en-US" dirty="0" smtClean="0"/>
          </a:p>
          <a:p>
            <a:endParaRPr lang="en-US" dirty="0"/>
          </a:p>
          <a:p>
            <a:r>
              <a:rPr lang="en-US" dirty="0"/>
              <a:t>In Case (1) : Someone having a cancer is predicted to be as not having cancer </a:t>
            </a:r>
            <a:endParaRPr lang="en-US" dirty="0"/>
          </a:p>
          <a:p>
            <a:r>
              <a:rPr lang="en-MY" altLang="en-US" dirty="0"/>
              <a:t>I</a:t>
            </a:r>
            <a:r>
              <a:rPr lang="en-US" dirty="0"/>
              <a:t>n Case(2) someone not having cancer is predicted to be having cancer</a:t>
            </a:r>
            <a:endParaRPr lang="en-US" dirty="0"/>
          </a:p>
          <a:p>
            <a:r>
              <a:rPr lang="en-US" dirty="0" smtClean="0"/>
              <a:t>So </a:t>
            </a:r>
            <a:r>
              <a:rPr lang="en-US" dirty="0"/>
              <a:t>what do you think what will be the cost of </a:t>
            </a:r>
            <a:r>
              <a:rPr lang="en-US" dirty="0">
                <a:solidFill>
                  <a:srgbClr val="FF0000"/>
                </a:solidFill>
              </a:rPr>
              <a:t>wrong predictions</a:t>
            </a:r>
            <a:r>
              <a:rPr lang="en-US" dirty="0"/>
              <a:t>?</a:t>
            </a:r>
            <a:endParaRPr lang="en-MY" dirty="0"/>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Cost Matrix Example</a:t>
            </a:r>
            <a:endParaRPr lang="en-MY" dirty="0"/>
          </a:p>
        </p:txBody>
      </p:sp>
      <p:sp>
        <p:nvSpPr>
          <p:cNvPr id="3" name="Content Placeholder 2"/>
          <p:cNvSpPr>
            <a:spLocks noGrp="1"/>
          </p:cNvSpPr>
          <p:nvPr>
            <p:ph idx="1"/>
          </p:nvPr>
        </p:nvSpPr>
        <p:spPr/>
        <p:txBody>
          <a:bodyPr/>
          <a:lstStyle/>
          <a:p>
            <a:r>
              <a:rPr lang="en-US" dirty="0"/>
              <a:t>Case(1) will be </a:t>
            </a:r>
            <a:r>
              <a:rPr lang="en-US" dirty="0">
                <a:solidFill>
                  <a:srgbClr val="FF0000"/>
                </a:solidFill>
              </a:rPr>
              <a:t>more costlier </a:t>
            </a:r>
            <a:r>
              <a:rPr lang="en-US" dirty="0"/>
              <a:t>compare</a:t>
            </a:r>
            <a:r>
              <a:rPr lang="en-MY" altLang="en-US" dirty="0"/>
              <a:t>d</a:t>
            </a:r>
            <a:r>
              <a:rPr lang="en-US" dirty="0"/>
              <a:t> to Case (2)</a:t>
            </a:r>
            <a:endParaRPr lang="en-US" dirty="0"/>
          </a:p>
          <a:p>
            <a:pPr lvl="1"/>
            <a:r>
              <a:rPr lang="en-US" dirty="0"/>
              <a:t>Because somebody who is having cancer is predicted to be as not having cancer, will not be given medication on cancer, hence probability is more that he/she will die.</a:t>
            </a:r>
            <a:endParaRPr lang="en-US" dirty="0"/>
          </a:p>
          <a:p>
            <a:pPr lvl="1"/>
            <a:r>
              <a:rPr lang="en-US" dirty="0" smtClean="0"/>
              <a:t>Whereas </a:t>
            </a:r>
            <a:r>
              <a:rPr lang="en-US" dirty="0"/>
              <a:t>in Case (2) somebody not having cancer is predicted to be having cancer, he/she will be given cancer treatment/medication but over the period of time he will be discharged from hospital once we come to know that he is not having cancer.</a:t>
            </a:r>
            <a:endParaRPr lang="en-MY" dirty="0"/>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t>Practical Issues of Classification</a:t>
            </a:r>
            <a:endParaRPr lang="en-US"/>
          </a:p>
        </p:txBody>
      </p:sp>
      <p:sp>
        <p:nvSpPr>
          <p:cNvPr id="936963" name="Rectangle 3"/>
          <p:cNvSpPr>
            <a:spLocks noGrp="1" noChangeArrowheads="1"/>
          </p:cNvSpPr>
          <p:nvPr>
            <p:ph type="body" idx="1"/>
          </p:nvPr>
        </p:nvSpPr>
        <p:spPr/>
        <p:txBody>
          <a:bodyPr/>
          <a:lstStyle/>
          <a:p>
            <a:r>
              <a:rPr lang="en-US" dirty="0">
                <a:solidFill>
                  <a:srgbClr val="0070C0"/>
                </a:solidFill>
              </a:rPr>
              <a:t>Underfitting </a:t>
            </a:r>
            <a:r>
              <a:rPr lang="en-US" dirty="0"/>
              <a:t>and </a:t>
            </a:r>
            <a:r>
              <a:rPr lang="en-US" dirty="0">
                <a:solidFill>
                  <a:srgbClr val="FF0000"/>
                </a:solidFill>
              </a:rPr>
              <a:t>Overfitting</a:t>
            </a:r>
            <a:endParaRPr lang="en-US" dirty="0"/>
          </a:p>
          <a:p>
            <a:r>
              <a:rPr lang="en-US" dirty="0" smtClean="0">
                <a:sym typeface="+mn-ea"/>
              </a:rPr>
              <a:t>Performance </a:t>
            </a:r>
            <a:r>
              <a:rPr lang="en-US" dirty="0" smtClean="0">
                <a:solidFill>
                  <a:srgbClr val="0070C0"/>
                </a:solidFill>
              </a:rPr>
              <a:t>Evaluation</a:t>
            </a:r>
            <a:endParaRPr lang="en-US" dirty="0" smtClean="0">
              <a:solidFill>
                <a:srgbClr val="0070C0"/>
              </a:solidFill>
            </a:endParaRPr>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pic>
        <p:nvPicPr>
          <p:cNvPr id="4" name="Picture 3"/>
          <p:cNvPicPr>
            <a:picLocks noChangeAspect="1"/>
          </p:cNvPicPr>
          <p:nvPr/>
        </p:nvPicPr>
        <p:blipFill>
          <a:blip r:embed="rId1"/>
          <a:stretch>
            <a:fillRect/>
          </a:stretch>
        </p:blipFill>
        <p:spPr>
          <a:xfrm>
            <a:off x="2096453" y="3127659"/>
            <a:ext cx="8330512" cy="289531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Cost Matrix Example</a:t>
            </a:r>
            <a:endParaRPr lang="en-MY" dirty="0"/>
          </a:p>
        </p:txBody>
      </p:sp>
      <p:sp>
        <p:nvSpPr>
          <p:cNvPr id="3" name="Content Placeholder 2"/>
          <p:cNvSpPr>
            <a:spLocks noGrp="1"/>
          </p:cNvSpPr>
          <p:nvPr>
            <p:ph idx="1"/>
          </p:nvPr>
        </p:nvSpPr>
        <p:spPr/>
        <p:txBody>
          <a:bodyPr/>
          <a:lstStyle/>
          <a:p>
            <a:r>
              <a:rPr lang="en-US" dirty="0"/>
              <a:t>There are two models namely Model M</a:t>
            </a:r>
            <a:r>
              <a:rPr lang="en-US" baseline="-25000" dirty="0"/>
              <a:t>1</a:t>
            </a:r>
            <a:r>
              <a:rPr lang="en-US" dirty="0"/>
              <a:t> and M</a:t>
            </a:r>
            <a:r>
              <a:rPr lang="en-US" baseline="-25000" dirty="0"/>
              <a:t>2</a:t>
            </a:r>
            <a:r>
              <a:rPr lang="en-US" dirty="0"/>
              <a:t> both of which are having </a:t>
            </a:r>
            <a:r>
              <a:rPr lang="en-US" dirty="0">
                <a:solidFill>
                  <a:srgbClr val="0070C0"/>
                </a:solidFill>
              </a:rPr>
              <a:t>correct</a:t>
            </a:r>
            <a:r>
              <a:rPr lang="en-US" dirty="0"/>
              <a:t> predictions and </a:t>
            </a:r>
            <a:r>
              <a:rPr lang="en-US" dirty="0">
                <a:solidFill>
                  <a:srgbClr val="FF0000"/>
                </a:solidFill>
              </a:rPr>
              <a:t>wrong</a:t>
            </a:r>
            <a:r>
              <a:rPr lang="en-US" dirty="0"/>
              <a:t> predictions</a:t>
            </a:r>
            <a:r>
              <a:rPr lang="en-US" dirty="0" smtClean="0"/>
              <a:t>.</a:t>
            </a:r>
            <a:endParaRPr lang="en-US" dirty="0" smtClean="0"/>
          </a:p>
          <a:p>
            <a:r>
              <a:rPr lang="en-US" dirty="0">
                <a:solidFill>
                  <a:srgbClr val="0070C0"/>
                </a:solidFill>
              </a:rPr>
              <a:t>Accuracy</a:t>
            </a:r>
            <a:r>
              <a:rPr lang="en-US" dirty="0"/>
              <a:t> for Model M</a:t>
            </a:r>
            <a:r>
              <a:rPr lang="en-US" baseline="-25000" dirty="0"/>
              <a:t>2</a:t>
            </a:r>
            <a:r>
              <a:rPr lang="en-US" dirty="0"/>
              <a:t> is higher compare</a:t>
            </a:r>
            <a:r>
              <a:rPr lang="en-MY" altLang="en-US" dirty="0"/>
              <a:t>d</a:t>
            </a:r>
            <a:r>
              <a:rPr lang="en-US" dirty="0"/>
              <a:t> to Model M</a:t>
            </a:r>
            <a:r>
              <a:rPr lang="en-US" baseline="-25000" dirty="0"/>
              <a:t>1</a:t>
            </a:r>
            <a:r>
              <a:rPr lang="en-US" dirty="0"/>
              <a:t>, however the </a:t>
            </a:r>
            <a:r>
              <a:rPr lang="en-US" dirty="0">
                <a:solidFill>
                  <a:srgbClr val="FF0000"/>
                </a:solidFill>
              </a:rPr>
              <a:t>cost</a:t>
            </a:r>
            <a:r>
              <a:rPr lang="en-US" dirty="0"/>
              <a:t> for Model M</a:t>
            </a:r>
            <a:r>
              <a:rPr lang="en-US" baseline="-25000" dirty="0"/>
              <a:t>2</a:t>
            </a:r>
            <a:r>
              <a:rPr lang="en-US" dirty="0"/>
              <a:t> is higher compare</a:t>
            </a:r>
            <a:r>
              <a:rPr lang="en-MY" altLang="en-US" dirty="0"/>
              <a:t>d</a:t>
            </a:r>
            <a:r>
              <a:rPr lang="en-US" dirty="0"/>
              <a:t> to Model M1</a:t>
            </a:r>
            <a:r>
              <a:rPr lang="en-US" dirty="0" smtClean="0"/>
              <a:t>.</a:t>
            </a:r>
            <a:endParaRPr lang="en-US" dirty="0" smtClean="0"/>
          </a:p>
          <a:p>
            <a:r>
              <a:rPr lang="en-US" dirty="0"/>
              <a:t>If we are focusing on accuracy then we will go with the Model M</a:t>
            </a:r>
            <a:r>
              <a:rPr lang="en-US" baseline="-25000" dirty="0"/>
              <a:t>2</a:t>
            </a:r>
            <a:r>
              <a:rPr lang="en-US" dirty="0"/>
              <a:t> (In this case we need to compromise on cost) , however if we are focusing on cost then we will go with the Model M</a:t>
            </a:r>
            <a:r>
              <a:rPr lang="en-US" baseline="-25000" dirty="0"/>
              <a:t>1</a:t>
            </a:r>
            <a:endParaRPr lang="en-US" baseline="-25000" dirty="0"/>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1026"/>
          <p:cNvSpPr>
            <a:spLocks noGrp="1" noChangeArrowheads="1"/>
          </p:cNvSpPr>
          <p:nvPr>
            <p:ph type="title"/>
          </p:nvPr>
        </p:nvSpPr>
        <p:spPr/>
        <p:txBody>
          <a:bodyPr/>
          <a:lstStyle/>
          <a:p>
            <a:r>
              <a:rPr lang="en-US" dirty="0"/>
              <a:t>Cost Matrix </a:t>
            </a:r>
            <a:r>
              <a:rPr lang="en-US" dirty="0" smtClean="0"/>
              <a:t>Example:</a:t>
            </a:r>
            <a:br>
              <a:rPr lang="en-US" dirty="0" smtClean="0"/>
            </a:br>
            <a:r>
              <a:rPr lang="en-US" dirty="0" smtClean="0"/>
              <a:t>Computing </a:t>
            </a:r>
            <a:r>
              <a:rPr lang="en-US" dirty="0"/>
              <a:t>Cost of Classification</a:t>
            </a:r>
            <a:endParaRPr lang="en-US" dirty="0"/>
          </a:p>
        </p:txBody>
      </p:sp>
      <p:graphicFrame>
        <p:nvGraphicFramePr>
          <p:cNvPr id="967683" name="Group 1027"/>
          <p:cNvGraphicFramePr>
            <a:graphicFrameLocks noGrp="1"/>
          </p:cNvGraphicFramePr>
          <p:nvPr/>
        </p:nvGraphicFramePr>
        <p:xfrm>
          <a:off x="4572000" y="1600200"/>
          <a:ext cx="3581400" cy="1831340"/>
        </p:xfrm>
        <a:graphic>
          <a:graphicData uri="http://schemas.openxmlformats.org/drawingml/2006/table">
            <a:tbl>
              <a:tblPr/>
              <a:tblGrid>
                <a:gridCol w="1143000"/>
                <a:gridCol w="838200"/>
                <a:gridCol w="762000"/>
                <a:gridCol w="838200"/>
              </a:tblGrid>
              <a:tr h="64008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rgbClr val="FF0000"/>
                          </a:solidFill>
                          <a:effectLst/>
                          <a:latin typeface="Arial" panose="020B0604020202020204" pitchFamily="34" charset="0"/>
                        </a:rPr>
                        <a:t>Cost Matrix</a:t>
                      </a:r>
                      <a:endParaRPr kumimoji="0" lang="en-US" sz="1800" b="0" i="0" u="none" strike="noStrike" cap="none" normalizeH="0" baseline="0" dirty="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chemeClr val="tx1"/>
                          </a:solidFill>
                          <a:effectLst/>
                          <a:latin typeface="Arial" panose="020B0604020202020204" pitchFamily="34" charset="0"/>
                        </a:rPr>
                        <a:t>PREDICTED CLASS</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39624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000" b="0" i="0" u="none" strike="noStrike" cap="none" normalizeH="0" baseline="0" smtClean="0">
                          <a:ln>
                            <a:noFill/>
                          </a:ln>
                          <a:solidFill>
                            <a:schemeClr val="tx1"/>
                          </a:solidFill>
                          <a:effectLst/>
                          <a:latin typeface="Arial" panose="020B0604020202020204" pitchFamily="34" charset="0"/>
                        </a:rPr>
                      </a:br>
                      <a:r>
                        <a:rPr kumimoji="0" lang="en-US" sz="1800" b="0" i="0" u="none" strike="noStrike" cap="none" normalizeH="0" baseline="0" smtClean="0">
                          <a:ln>
                            <a:noFill/>
                          </a:ln>
                          <a:solidFill>
                            <a:schemeClr val="tx1"/>
                          </a:solidFill>
                          <a:effectLst/>
                          <a:latin typeface="Arial" panose="020B0604020202020204" pitchFamily="34" charset="0"/>
                        </a:rPr>
                        <a:t>ACTUAL</a:t>
                      </a:r>
                      <a:br>
                        <a:rPr kumimoji="0" lang="en-US" sz="1800" b="0" i="0" u="none" strike="noStrike" cap="none" normalizeH="0" baseline="0" smtClean="0">
                          <a:ln>
                            <a:noFill/>
                          </a:ln>
                          <a:solidFill>
                            <a:schemeClr val="tx1"/>
                          </a:solidFill>
                          <a:effectLst/>
                          <a:latin typeface="Arial" panose="020B0604020202020204" pitchFamily="34" charset="0"/>
                        </a:rPr>
                      </a:br>
                      <a:r>
                        <a:rPr kumimoji="0" lang="en-US" sz="1800" b="0" i="0" u="none" strike="noStrike" cap="none" normalizeH="0" baseline="0" smtClean="0">
                          <a:ln>
                            <a:noFill/>
                          </a:ln>
                          <a:solidFill>
                            <a:schemeClr val="tx1"/>
                          </a:solidFill>
                          <a:effectLst/>
                          <a:latin typeface="Arial" panose="020B0604020202020204" pitchFamily="34" charset="0"/>
                        </a:rPr>
                        <a:t>CLASS</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C(i|j)</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9624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rgbClr val="FF0000"/>
                          </a:solidFill>
                          <a:effectLst/>
                          <a:latin typeface="Arial" panose="020B0604020202020204" pitchFamily="34" charset="0"/>
                        </a:rPr>
                        <a:t>100</a:t>
                      </a:r>
                      <a:endParaRPr kumimoji="0" lang="en-US" sz="2000" b="0"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78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06" name="Group 1050"/>
          <p:cNvGraphicFramePr>
            <a:graphicFrameLocks noGrp="1"/>
          </p:cNvGraphicFramePr>
          <p:nvPr/>
        </p:nvGraphicFramePr>
        <p:xfrm>
          <a:off x="728345" y="3431857"/>
          <a:ext cx="3581400" cy="1875790"/>
        </p:xfrm>
        <a:graphic>
          <a:graphicData uri="http://schemas.openxmlformats.org/drawingml/2006/table">
            <a:tbl>
              <a:tblPr/>
              <a:tblGrid>
                <a:gridCol w="1143000"/>
                <a:gridCol w="838200"/>
                <a:gridCol w="762000"/>
                <a:gridCol w="838200"/>
              </a:tblGrid>
              <a:tr h="59499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rgbClr val="FF0000"/>
                          </a:solidFill>
                          <a:effectLst/>
                          <a:latin typeface="Arial" panose="020B0604020202020204" pitchFamily="34" charset="0"/>
                        </a:rPr>
                        <a:t>Model M</a:t>
                      </a:r>
                      <a:r>
                        <a:rPr kumimoji="0" lang="en-US" sz="1800" b="0" i="0" u="none" strike="noStrike" cap="none" normalizeH="0" baseline="-25000" dirty="0" smtClean="0">
                          <a:ln>
                            <a:noFill/>
                          </a:ln>
                          <a:solidFill>
                            <a:srgbClr val="FF0000"/>
                          </a:solidFill>
                          <a:effectLst/>
                          <a:latin typeface="Arial" panose="020B0604020202020204" pitchFamily="34" charset="0"/>
                        </a:rPr>
                        <a:t>1</a:t>
                      </a:r>
                      <a:endParaRPr kumimoji="0" lang="en-US" sz="1800" b="0" i="0" u="none" strike="noStrike" cap="none" normalizeH="0" baseline="-25000" dirty="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chemeClr val="tx1"/>
                          </a:solidFill>
                          <a:effectLst/>
                          <a:latin typeface="Arial" panose="020B0604020202020204" pitchFamily="34" charset="0"/>
                        </a:rPr>
                        <a:t>PREDICTED CLASS</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410845">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000" b="0" i="0" u="none" strike="noStrike" cap="none" normalizeH="0" baseline="0" smtClean="0">
                          <a:ln>
                            <a:noFill/>
                          </a:ln>
                          <a:solidFill>
                            <a:schemeClr val="tx1"/>
                          </a:solidFill>
                          <a:effectLst/>
                          <a:latin typeface="Arial" panose="020B0604020202020204" pitchFamily="34" charset="0"/>
                        </a:rPr>
                      </a:br>
                      <a:r>
                        <a:rPr kumimoji="0" lang="en-US" sz="1800" b="0" i="0" u="none" strike="noStrike" cap="none" normalizeH="0" baseline="0" smtClean="0">
                          <a:ln>
                            <a:noFill/>
                          </a:ln>
                          <a:solidFill>
                            <a:schemeClr val="tx1"/>
                          </a:solidFill>
                          <a:effectLst/>
                          <a:latin typeface="Arial" panose="020B0604020202020204" pitchFamily="34" charset="0"/>
                        </a:rPr>
                        <a:t>ACTUAL</a:t>
                      </a:r>
                      <a:br>
                        <a:rPr kumimoji="0" lang="en-US" sz="1800" b="0" i="0" u="none" strike="noStrike" cap="none" normalizeH="0" baseline="0" smtClean="0">
                          <a:ln>
                            <a:noFill/>
                          </a:ln>
                          <a:solidFill>
                            <a:schemeClr val="tx1"/>
                          </a:solidFill>
                          <a:effectLst/>
                          <a:latin typeface="Arial" panose="020B0604020202020204" pitchFamily="34" charset="0"/>
                        </a:rPr>
                      </a:br>
                      <a:r>
                        <a:rPr kumimoji="0" lang="en-US" sz="1800" b="0" i="0" u="none" strike="noStrike" cap="none" normalizeH="0" baseline="0" smtClean="0">
                          <a:ln>
                            <a:noFill/>
                          </a:ln>
                          <a:solidFill>
                            <a:schemeClr val="tx1"/>
                          </a:solidFill>
                          <a:effectLst/>
                          <a:latin typeface="Arial" panose="020B0604020202020204" pitchFamily="34" charset="0"/>
                        </a:rPr>
                        <a:t>CLASS</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10845">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02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60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250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29" name="Group 1073"/>
          <p:cNvGraphicFramePr>
            <a:graphicFrameLocks noGrp="1"/>
          </p:cNvGraphicFramePr>
          <p:nvPr/>
        </p:nvGraphicFramePr>
        <p:xfrm>
          <a:off x="8406765" y="3431857"/>
          <a:ext cx="3581400" cy="1875790"/>
        </p:xfrm>
        <a:graphic>
          <a:graphicData uri="http://schemas.openxmlformats.org/drawingml/2006/table">
            <a:tbl>
              <a:tblPr/>
              <a:tblGrid>
                <a:gridCol w="1143000"/>
                <a:gridCol w="838200"/>
                <a:gridCol w="762000"/>
                <a:gridCol w="838200"/>
              </a:tblGrid>
              <a:tr h="594995">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rgbClr val="FF0000"/>
                          </a:solidFill>
                          <a:effectLst/>
                          <a:latin typeface="Arial" panose="020B0604020202020204" pitchFamily="34" charset="0"/>
                        </a:rPr>
                        <a:t>Model M</a:t>
                      </a:r>
                      <a:r>
                        <a:rPr kumimoji="0" lang="en-US" sz="1800" b="0" i="0" u="none" strike="noStrike" cap="none" normalizeH="0" baseline="-25000" dirty="0" smtClean="0">
                          <a:ln>
                            <a:noFill/>
                          </a:ln>
                          <a:solidFill>
                            <a:srgbClr val="FF0000"/>
                          </a:solidFill>
                          <a:effectLst/>
                          <a:latin typeface="Arial" panose="020B0604020202020204" pitchFamily="34" charset="0"/>
                        </a:rPr>
                        <a:t>2</a:t>
                      </a:r>
                      <a:endParaRPr kumimoji="0" lang="en-US" sz="1800" b="0" i="0" u="none" strike="noStrike" cap="none" normalizeH="0" baseline="-25000" dirty="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chemeClr val="tx1"/>
                          </a:solidFill>
                          <a:effectLst/>
                          <a:latin typeface="Arial" panose="020B0604020202020204" pitchFamily="34" charset="0"/>
                        </a:rPr>
                        <a:t>PREDICTED CLASS</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410845">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ACTUAL</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CLASS</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10845">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250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45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02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200</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7752" name="Rectangle 1096"/>
          <p:cNvSpPr>
            <a:spLocks noChangeArrowheads="1"/>
          </p:cNvSpPr>
          <p:nvPr/>
        </p:nvSpPr>
        <p:spPr bwMode="auto">
          <a:xfrm>
            <a:off x="728345" y="5262245"/>
            <a:ext cx="4879975" cy="990600"/>
          </a:xfrm>
          <a:prstGeom prst="rect">
            <a:avLst/>
          </a:prstGeom>
          <a:noFill/>
          <a:ln w="12700">
            <a:noFill/>
            <a:miter lim="800000"/>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b="0" dirty="0">
                <a:solidFill>
                  <a:schemeClr val="tx1"/>
                </a:solidFill>
              </a:rPr>
              <a:t>Accuracy = 80%</a:t>
            </a:r>
            <a:endParaRPr lang="en-US" b="0" dirty="0">
              <a:solidFill>
                <a:schemeClr val="tx1"/>
              </a:solidFill>
            </a:endParaRPr>
          </a:p>
          <a:p>
            <a:pPr marL="292100" indent="-292100">
              <a:spcBef>
                <a:spcPct val="10000"/>
              </a:spcBef>
              <a:spcAft>
                <a:spcPts val="400"/>
              </a:spcAft>
              <a:buClr>
                <a:srgbClr val="0C7B9C"/>
              </a:buClr>
              <a:buSzPct val="75000"/>
              <a:buFont typeface="Monotype Sorts" pitchFamily="2" charset="2"/>
              <a:buNone/>
            </a:pPr>
            <a:r>
              <a:rPr lang="en-US" b="0" dirty="0">
                <a:solidFill>
                  <a:schemeClr val="tx1"/>
                </a:solidFill>
              </a:rPr>
              <a:t>Cost = </a:t>
            </a:r>
            <a:r>
              <a:rPr lang="en-MY" altLang="en-US" b="0" dirty="0" smtClean="0">
                <a:solidFill>
                  <a:schemeClr val="tx1"/>
                </a:solidFill>
              </a:rPr>
              <a:t>150 (-1) + </a:t>
            </a:r>
            <a:r>
              <a:rPr lang="en-MY" altLang="en-US" b="0" dirty="0">
                <a:solidFill>
                  <a:schemeClr val="tx1"/>
                </a:solidFill>
              </a:rPr>
              <a:t>40 </a:t>
            </a:r>
            <a:r>
              <a:rPr lang="en-MY" altLang="en-US" b="0" dirty="0" smtClean="0">
                <a:solidFill>
                  <a:schemeClr val="tx1"/>
                </a:solidFill>
              </a:rPr>
              <a:t>(100) + 60(1) + 250(0) = </a:t>
            </a:r>
            <a:r>
              <a:rPr lang="en-US" b="1" dirty="0">
                <a:solidFill>
                  <a:schemeClr val="tx1"/>
                </a:solidFill>
              </a:rPr>
              <a:t>3910</a:t>
            </a:r>
            <a:endParaRPr lang="en-US" b="1" dirty="0">
              <a:solidFill>
                <a:schemeClr val="tx1"/>
              </a:solidFill>
            </a:endParaRPr>
          </a:p>
        </p:txBody>
      </p:sp>
      <p:sp>
        <p:nvSpPr>
          <p:cNvPr id="967753" name="Rectangle 1097"/>
          <p:cNvSpPr>
            <a:spLocks noChangeArrowheads="1"/>
          </p:cNvSpPr>
          <p:nvPr/>
        </p:nvSpPr>
        <p:spPr bwMode="auto">
          <a:xfrm>
            <a:off x="7315200" y="5262245"/>
            <a:ext cx="4672965" cy="990600"/>
          </a:xfrm>
          <a:prstGeom prst="rect">
            <a:avLst/>
          </a:prstGeom>
          <a:noFill/>
          <a:ln w="12700">
            <a:noFill/>
            <a:miter lim="800000"/>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b="0" dirty="0">
                <a:solidFill>
                  <a:schemeClr val="tx1"/>
                </a:solidFill>
              </a:rPr>
              <a:t>Accuracy = 90%</a:t>
            </a:r>
            <a:endParaRPr lang="en-US" b="0" dirty="0">
              <a:solidFill>
                <a:schemeClr val="tx1"/>
              </a:solidFill>
            </a:endParaRPr>
          </a:p>
          <a:p>
            <a:pPr marL="292100" indent="-292100">
              <a:spcBef>
                <a:spcPct val="10000"/>
              </a:spcBef>
              <a:spcAft>
                <a:spcPts val="400"/>
              </a:spcAft>
              <a:buClr>
                <a:srgbClr val="0C7B9C"/>
              </a:buClr>
              <a:buSzPct val="75000"/>
              <a:buFont typeface="Monotype Sorts" pitchFamily="2" charset="2"/>
              <a:buNone/>
            </a:pPr>
            <a:r>
              <a:rPr lang="en-US" b="0" dirty="0">
                <a:solidFill>
                  <a:schemeClr val="tx1"/>
                </a:solidFill>
              </a:rPr>
              <a:t>Cost = </a:t>
            </a:r>
            <a:r>
              <a:rPr lang="en-MY" altLang="en-US" b="0" dirty="0" smtClean="0">
                <a:solidFill>
                  <a:schemeClr val="tx1"/>
                </a:solidFill>
              </a:rPr>
              <a:t>250(-1) </a:t>
            </a:r>
            <a:r>
              <a:rPr lang="en-MY" altLang="en-US" b="0" dirty="0">
                <a:solidFill>
                  <a:schemeClr val="tx1"/>
                </a:solidFill>
              </a:rPr>
              <a:t>+ </a:t>
            </a:r>
            <a:r>
              <a:rPr lang="en-MY" altLang="en-US" b="0" dirty="0" smtClean="0">
                <a:solidFill>
                  <a:schemeClr val="tx1"/>
                </a:solidFill>
              </a:rPr>
              <a:t>45(100) + 5(1) + 200(0) </a:t>
            </a:r>
            <a:r>
              <a:rPr lang="en-MY" altLang="en-US" b="0" dirty="0">
                <a:solidFill>
                  <a:schemeClr val="tx1"/>
                </a:solidFill>
              </a:rPr>
              <a:t>= </a:t>
            </a:r>
            <a:r>
              <a:rPr lang="en-US" b="1" dirty="0">
                <a:solidFill>
                  <a:schemeClr val="tx1"/>
                </a:solidFill>
              </a:rPr>
              <a:t>4255</a:t>
            </a:r>
            <a:endParaRPr lang="en-US" b="1" dirty="0">
              <a:solidFill>
                <a:schemeClr val="tx1"/>
              </a:solidFill>
            </a:endParaRPr>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normAutofit/>
          </a:bodyPr>
          <a:lstStyle/>
          <a:p>
            <a:r>
              <a:rPr lang="en-US"/>
              <a:t>Cost vs Accuracy</a:t>
            </a:r>
            <a:endParaRPr lang="en-US"/>
          </a:p>
        </p:txBody>
      </p:sp>
      <p:graphicFrame>
        <p:nvGraphicFramePr>
          <p:cNvPr id="968707" name="Group 3"/>
          <p:cNvGraphicFramePr>
            <a:graphicFrameLocks noGrp="1"/>
          </p:cNvGraphicFramePr>
          <p:nvPr>
            <p:ph idx="1"/>
          </p:nvPr>
        </p:nvGraphicFramePr>
        <p:xfrm>
          <a:off x="1904683" y="1473200"/>
          <a:ext cx="4389120" cy="2183130"/>
        </p:xfrm>
        <a:graphic>
          <a:graphicData uri="http://schemas.openxmlformats.org/drawingml/2006/table">
            <a:tbl>
              <a:tblPr/>
              <a:tblGrid>
                <a:gridCol w="1096645"/>
                <a:gridCol w="1098550"/>
                <a:gridCol w="1097280"/>
                <a:gridCol w="1096645"/>
              </a:tblGrid>
              <a:tr h="68834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dirty="0" smtClean="0">
                          <a:ln>
                            <a:noFill/>
                          </a:ln>
                          <a:solidFill>
                            <a:srgbClr val="FF0000"/>
                          </a:solidFill>
                          <a:effectLst/>
                          <a:latin typeface="Arial" panose="020B0604020202020204" pitchFamily="34" charset="0"/>
                        </a:rPr>
                        <a:t>Count</a:t>
                      </a:r>
                      <a:endParaRPr kumimoji="0" lang="en-US" sz="2400" b="0" i="0" u="none" strike="noStrike" cap="none" normalizeH="0" baseline="0" dirty="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PREDICTED CLASS</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5334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400" b="0" i="0" u="none" strike="noStrike" cap="none" normalizeH="0" baseline="0" dirty="0" smtClean="0">
                          <a:ln>
                            <a:noFill/>
                          </a:ln>
                          <a:solidFill>
                            <a:schemeClr val="tx1"/>
                          </a:solidFill>
                          <a:effectLst/>
                          <a:latin typeface="Arial" panose="020B0604020202020204" pitchFamily="34" charset="0"/>
                        </a:rPr>
                      </a:b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chemeClr val="tx1"/>
                          </a:solidFill>
                          <a:effectLst/>
                          <a:latin typeface="Arial" panose="020B0604020202020204" pitchFamily="34" charset="0"/>
                        </a:rPr>
                        <a:t>ACTUAL</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CLASS</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dirty="0" smtClean="0">
                          <a:ln>
                            <a:noFill/>
                          </a:ln>
                          <a:solidFill>
                            <a:schemeClr val="tx1"/>
                          </a:solidFill>
                          <a:effectLst/>
                          <a:latin typeface="Arial" panose="020B0604020202020204" pitchFamily="34" charset="0"/>
                        </a:rPr>
                        <a:t>Class=Yes</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smtClean="0">
                          <a:ln>
                            <a:noFill/>
                          </a:ln>
                          <a:solidFill>
                            <a:schemeClr val="tx1"/>
                          </a:solidFill>
                          <a:effectLst/>
                          <a:latin typeface="Arial" panose="020B0604020202020204" pitchFamily="34" charset="0"/>
                        </a:rPr>
                        <a:t>Class=No</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smtClean="0">
                          <a:ln>
                            <a:noFill/>
                          </a:ln>
                          <a:solidFill>
                            <a:schemeClr val="tx1"/>
                          </a:solidFill>
                          <a:effectLst/>
                          <a:latin typeface="Arial" panose="020B0604020202020204" pitchFamily="34" charset="0"/>
                        </a:rPr>
                        <a:t>Class=Yes</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a</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b</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smtClean="0">
                          <a:ln>
                            <a:noFill/>
                          </a:ln>
                          <a:solidFill>
                            <a:schemeClr val="tx1"/>
                          </a:solidFill>
                          <a:effectLst/>
                          <a:latin typeface="Arial" panose="020B0604020202020204" pitchFamily="34" charset="0"/>
                        </a:rPr>
                        <a:t>Class=No</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c</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d</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8730" name="Group 26"/>
          <p:cNvGraphicFramePr>
            <a:graphicFrameLocks noGrp="1"/>
          </p:cNvGraphicFramePr>
          <p:nvPr/>
        </p:nvGraphicFramePr>
        <p:xfrm>
          <a:off x="1905000" y="3886200"/>
          <a:ext cx="4389120" cy="2242820"/>
        </p:xfrm>
        <a:graphic>
          <a:graphicData uri="http://schemas.openxmlformats.org/drawingml/2006/table">
            <a:tbl>
              <a:tblPr/>
              <a:tblGrid>
                <a:gridCol w="1097280"/>
                <a:gridCol w="1097915"/>
                <a:gridCol w="1096645"/>
                <a:gridCol w="1097280"/>
              </a:tblGrid>
              <a:tr h="4572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smtClean="0">
                          <a:ln>
                            <a:noFill/>
                          </a:ln>
                          <a:solidFill>
                            <a:srgbClr val="FF0000"/>
                          </a:solidFill>
                          <a:effectLst/>
                          <a:latin typeface="Arial" panose="020B0604020202020204" pitchFamily="34" charset="0"/>
                        </a:rPr>
                        <a:t>Cost</a:t>
                      </a:r>
                      <a:endParaRPr kumimoji="0" lang="en-US" sz="2400" b="0" i="0" u="none" strike="noStrike" cap="none" normalizeH="0" baseline="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PREDICTED CLASS</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400" b="0" i="0" u="none" strike="noStrike" cap="none" normalizeH="0" baseline="0" smtClean="0">
                          <a:ln>
                            <a:noFill/>
                          </a:ln>
                          <a:solidFill>
                            <a:schemeClr val="tx1"/>
                          </a:solidFill>
                          <a:effectLst/>
                          <a:latin typeface="Arial" panose="020B0604020202020204" pitchFamily="34" charset="0"/>
                        </a:rPr>
                      </a:br>
                      <a:endParaRPr kumimoji="0" lang="en-US" sz="24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smtClean="0">
                          <a:ln>
                            <a:noFill/>
                          </a:ln>
                          <a:solidFill>
                            <a:schemeClr val="tx1"/>
                          </a:solidFill>
                          <a:effectLst/>
                          <a:latin typeface="Arial" panose="020B0604020202020204" pitchFamily="34" charset="0"/>
                        </a:rPr>
                        <a:t>ACTUAL</a:t>
                      </a:r>
                      <a:br>
                        <a:rPr kumimoji="0" lang="en-US" sz="1800" b="0" i="0" u="none" strike="noStrike" cap="none" normalizeH="0" baseline="0" smtClean="0">
                          <a:ln>
                            <a:noFill/>
                          </a:ln>
                          <a:solidFill>
                            <a:schemeClr val="tx1"/>
                          </a:solidFill>
                          <a:effectLst/>
                          <a:latin typeface="Arial" panose="020B0604020202020204" pitchFamily="34" charset="0"/>
                        </a:rPr>
                      </a:br>
                      <a:r>
                        <a:rPr kumimoji="0" lang="en-US" sz="1800" b="0" i="0" u="none" strike="noStrike" cap="none" normalizeH="0" baseline="0" smtClean="0">
                          <a:ln>
                            <a:noFill/>
                          </a:ln>
                          <a:solidFill>
                            <a:schemeClr val="tx1"/>
                          </a:solidFill>
                          <a:effectLst/>
                          <a:latin typeface="Arial" panose="020B0604020202020204" pitchFamily="34" charset="0"/>
                        </a:rPr>
                        <a:t>CLASS</a:t>
                      </a: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smtClean="0">
                          <a:ln>
                            <a:noFill/>
                          </a:ln>
                          <a:solidFill>
                            <a:schemeClr val="tx1"/>
                          </a:solidFill>
                          <a:effectLst/>
                          <a:latin typeface="Arial" panose="020B0604020202020204" pitchFamily="34" charset="0"/>
                        </a:rPr>
                        <a:t>Class=Yes</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smtClean="0">
                          <a:ln>
                            <a:noFill/>
                          </a:ln>
                          <a:solidFill>
                            <a:schemeClr val="tx1"/>
                          </a:solidFill>
                          <a:effectLst/>
                          <a:latin typeface="Arial" panose="020B0604020202020204" pitchFamily="34" charset="0"/>
                        </a:rPr>
                        <a:t>Class=No</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515">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smtClean="0">
                          <a:ln>
                            <a:noFill/>
                          </a:ln>
                          <a:solidFill>
                            <a:schemeClr val="tx1"/>
                          </a:solidFill>
                          <a:effectLst/>
                          <a:latin typeface="Arial" panose="020B0604020202020204" pitchFamily="34" charset="0"/>
                        </a:rPr>
                        <a:t>Class=Yes</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p</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q</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955">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smtClean="0">
                          <a:ln>
                            <a:noFill/>
                          </a:ln>
                          <a:solidFill>
                            <a:schemeClr val="tx1"/>
                          </a:solidFill>
                          <a:effectLst/>
                          <a:latin typeface="Arial" panose="020B0604020202020204" pitchFamily="34" charset="0"/>
                        </a:rPr>
                        <a:t>Class=No</a:t>
                      </a: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q</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p</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9"/>
          <p:cNvGrpSpPr/>
          <p:nvPr/>
        </p:nvGrpSpPr>
        <p:grpSpPr bwMode="auto">
          <a:xfrm>
            <a:off x="6705600" y="1473200"/>
            <a:ext cx="3733800" cy="4241800"/>
            <a:chOff x="3264" y="928"/>
            <a:chExt cx="2352" cy="2672"/>
          </a:xfrm>
        </p:grpSpPr>
        <p:sp>
          <p:nvSpPr>
            <p:cNvPr id="968754" name="Text Box 50"/>
            <p:cNvSpPr txBox="1">
              <a:spLocks noChangeArrowheads="1"/>
            </p:cNvSpPr>
            <p:nvPr/>
          </p:nvSpPr>
          <p:spPr bwMode="auto">
            <a:xfrm>
              <a:off x="3264" y="1535"/>
              <a:ext cx="2256" cy="2065"/>
            </a:xfrm>
            <a:prstGeom prst="rect">
              <a:avLst/>
            </a:prstGeom>
            <a:noFill/>
            <a:ln w="12700">
              <a:noFill/>
              <a:miter lim="800000"/>
            </a:ln>
            <a:effectLst/>
          </p:spPr>
          <p:txBody>
            <a:bodyPr>
              <a:spAutoFit/>
            </a:bodyPr>
            <a:lstStyle/>
            <a:p>
              <a:pPr>
                <a:spcBef>
                  <a:spcPct val="50000"/>
                </a:spcBef>
              </a:pPr>
              <a:r>
                <a:rPr lang="en-US" sz="1800" b="0" dirty="0">
                  <a:solidFill>
                    <a:schemeClr val="tx1"/>
                  </a:solidFill>
                </a:rPr>
                <a:t>N = a + b + c + </a:t>
              </a:r>
              <a:r>
                <a:rPr lang="en-US" sz="1800" b="0" dirty="0" smtClean="0">
                  <a:solidFill>
                    <a:schemeClr val="tx1"/>
                  </a:solidFill>
                </a:rPr>
                <a:t>d</a:t>
              </a:r>
              <a:endParaRPr lang="en-US" sz="1800" b="0" dirty="0" smtClean="0">
                <a:solidFill>
                  <a:schemeClr val="tx1"/>
                </a:solidFill>
              </a:endParaRPr>
            </a:p>
            <a:p>
              <a:pPr>
                <a:spcBef>
                  <a:spcPct val="50000"/>
                </a:spcBef>
              </a:pPr>
              <a:endParaRPr lang="en-US" sz="1800" b="0" dirty="0">
                <a:solidFill>
                  <a:schemeClr val="tx1"/>
                </a:solidFill>
              </a:endParaRPr>
            </a:p>
            <a:p>
              <a:pPr>
                <a:spcBef>
                  <a:spcPct val="50000"/>
                </a:spcBef>
              </a:pPr>
              <a:r>
                <a:rPr lang="en-US" sz="1800" b="0" dirty="0" smtClean="0">
                  <a:solidFill>
                    <a:srgbClr val="0070C0"/>
                  </a:solidFill>
                </a:rPr>
                <a:t>Accuracy</a:t>
              </a:r>
              <a:r>
                <a:rPr lang="en-US" sz="1800" b="0" dirty="0" smtClean="0">
                  <a:solidFill>
                    <a:schemeClr val="tx1"/>
                  </a:solidFill>
                </a:rPr>
                <a:t> </a:t>
              </a:r>
              <a:r>
                <a:rPr lang="en-US" sz="1800" b="0" dirty="0">
                  <a:solidFill>
                    <a:schemeClr val="tx1"/>
                  </a:solidFill>
                </a:rPr>
                <a:t>= (a + d)/N</a:t>
              </a:r>
              <a:endParaRPr lang="en-US" sz="1800" b="0" dirty="0">
                <a:solidFill>
                  <a:schemeClr val="tx1"/>
                </a:solidFill>
              </a:endParaRPr>
            </a:p>
            <a:p>
              <a:pPr>
                <a:spcBef>
                  <a:spcPct val="50000"/>
                </a:spcBef>
              </a:pPr>
              <a:r>
                <a:rPr lang="en-US" sz="1800" b="0" dirty="0" smtClean="0">
                  <a:solidFill>
                    <a:srgbClr val="FF0000"/>
                  </a:solidFill>
                </a:rPr>
                <a:t>Cost</a:t>
              </a:r>
              <a:r>
                <a:rPr lang="en-US" sz="1800" b="0" dirty="0" smtClean="0">
                  <a:solidFill>
                    <a:schemeClr val="tx1"/>
                  </a:solidFill>
                </a:rPr>
                <a:t> </a:t>
              </a:r>
              <a:r>
                <a:rPr lang="en-US" sz="1800" b="0" dirty="0">
                  <a:solidFill>
                    <a:schemeClr val="tx1"/>
                  </a:solidFill>
                </a:rPr>
                <a:t>= p (a + d) + q (b + c)</a:t>
              </a:r>
              <a:endParaRPr lang="en-US" sz="1800" b="0" dirty="0">
                <a:solidFill>
                  <a:schemeClr val="tx1"/>
                </a:solidFill>
              </a:endParaRPr>
            </a:p>
            <a:p>
              <a:pPr>
                <a:spcBef>
                  <a:spcPct val="50000"/>
                </a:spcBef>
              </a:pPr>
              <a:r>
                <a:rPr lang="en-US" sz="1800" b="0" dirty="0">
                  <a:solidFill>
                    <a:schemeClr val="tx1"/>
                  </a:solidFill>
                </a:rPr>
                <a:t>        = p (a + d) + q (N – a – d)</a:t>
              </a:r>
              <a:endParaRPr lang="en-US" sz="1800" b="0" dirty="0">
                <a:solidFill>
                  <a:schemeClr val="tx1"/>
                </a:solidFill>
              </a:endParaRPr>
            </a:p>
            <a:p>
              <a:pPr>
                <a:spcBef>
                  <a:spcPct val="50000"/>
                </a:spcBef>
              </a:pPr>
              <a:r>
                <a:rPr lang="en-US" sz="1800" b="0" dirty="0">
                  <a:solidFill>
                    <a:schemeClr val="tx1"/>
                  </a:solidFill>
                </a:rPr>
                <a:t>        = q N – (q – p)(a + d)</a:t>
              </a:r>
              <a:endParaRPr lang="en-US" sz="1800" b="0" dirty="0">
                <a:solidFill>
                  <a:schemeClr val="tx1"/>
                </a:solidFill>
              </a:endParaRPr>
            </a:p>
            <a:p>
              <a:pPr>
                <a:spcBef>
                  <a:spcPct val="50000"/>
                </a:spcBef>
              </a:pPr>
              <a:r>
                <a:rPr lang="en-US" sz="1800" b="0" dirty="0">
                  <a:solidFill>
                    <a:schemeClr val="tx1"/>
                  </a:solidFill>
                </a:rPr>
                <a:t>        = </a:t>
              </a:r>
              <a:r>
                <a:rPr lang="en-US" sz="1800" b="1" dirty="0">
                  <a:solidFill>
                    <a:srgbClr val="0070C0"/>
                  </a:solidFill>
                </a:rPr>
                <a:t>N [q – (q-p) </a:t>
              </a:r>
              <a:r>
                <a:rPr lang="en-US" sz="1800" b="1" dirty="0">
                  <a:solidFill>
                    <a:srgbClr val="0070C0"/>
                  </a:solidFill>
                  <a:sym typeface="Symbol" panose="05050102010706020507" pitchFamily="18" charset="2"/>
                </a:rPr>
                <a:t> </a:t>
              </a:r>
              <a:r>
                <a:rPr lang="en-US" sz="1800" b="1" dirty="0">
                  <a:solidFill>
                    <a:srgbClr val="0070C0"/>
                  </a:solidFill>
                </a:rPr>
                <a:t>Accuracy] </a:t>
              </a:r>
              <a:endParaRPr lang="en-US" sz="1800" b="0" dirty="0">
                <a:solidFill>
                  <a:schemeClr val="tx1"/>
                </a:solidFill>
              </a:endParaRPr>
            </a:p>
            <a:p>
              <a:pPr>
                <a:spcBef>
                  <a:spcPct val="50000"/>
                </a:spcBef>
              </a:pPr>
              <a:endParaRPr lang="en-US" sz="1800" b="0" dirty="0">
                <a:solidFill>
                  <a:schemeClr val="tx1"/>
                </a:solidFill>
              </a:endParaRPr>
            </a:p>
          </p:txBody>
        </p:sp>
        <p:sp>
          <p:nvSpPr>
            <p:cNvPr id="968755" name="Rectangle 51"/>
            <p:cNvSpPr>
              <a:spLocks noChangeArrowheads="1"/>
            </p:cNvSpPr>
            <p:nvPr/>
          </p:nvSpPr>
          <p:spPr bwMode="auto">
            <a:xfrm>
              <a:off x="3264" y="928"/>
              <a:ext cx="2352" cy="581"/>
            </a:xfrm>
            <a:prstGeom prst="rect">
              <a:avLst/>
            </a:prstGeom>
            <a:noFill/>
            <a:ln w="12700">
              <a:noFill/>
              <a:miter lim="800000"/>
            </a:ln>
            <a:effectLst/>
          </p:spPr>
          <p:txBody>
            <a:bodyPr>
              <a:spAutoFit/>
            </a:bodyPr>
            <a:lstStyle/>
            <a:p>
              <a:r>
                <a:rPr lang="en-US" sz="1800" b="0" dirty="0">
                  <a:solidFill>
                    <a:schemeClr val="tx1"/>
                  </a:solidFill>
                </a:rPr>
                <a:t>Accuracy is </a:t>
              </a:r>
              <a:r>
                <a:rPr lang="en-US" sz="1800" b="0" dirty="0">
                  <a:solidFill>
                    <a:srgbClr val="0070C0"/>
                  </a:solidFill>
                </a:rPr>
                <a:t>proportional</a:t>
              </a:r>
              <a:r>
                <a:rPr lang="en-US" sz="1800" b="0" dirty="0">
                  <a:solidFill>
                    <a:schemeClr val="tx1"/>
                  </a:solidFill>
                </a:rPr>
                <a:t> to cost if</a:t>
              </a:r>
              <a:br>
                <a:rPr lang="en-US" sz="1800" b="0" dirty="0">
                  <a:solidFill>
                    <a:schemeClr val="tx1"/>
                  </a:solidFill>
                </a:rPr>
              </a:br>
              <a:r>
                <a:rPr lang="en-US" sz="1800" b="0" dirty="0">
                  <a:solidFill>
                    <a:schemeClr val="tx1"/>
                  </a:solidFill>
                </a:rPr>
                <a:t>1. C(</a:t>
              </a:r>
              <a:r>
                <a:rPr lang="en-US" sz="1800" b="0" dirty="0" err="1">
                  <a:solidFill>
                    <a:schemeClr val="tx1"/>
                  </a:solidFill>
                </a:rPr>
                <a:t>Yes|No</a:t>
              </a:r>
              <a:r>
                <a:rPr lang="en-US" sz="1800" b="0" dirty="0">
                  <a:solidFill>
                    <a:schemeClr val="tx1"/>
                  </a:solidFill>
                </a:rPr>
                <a:t>)=C(</a:t>
              </a:r>
              <a:r>
                <a:rPr lang="en-US" sz="1800" b="0" dirty="0" err="1">
                  <a:solidFill>
                    <a:schemeClr val="tx1"/>
                  </a:solidFill>
                </a:rPr>
                <a:t>No|Yes</a:t>
              </a:r>
              <a:r>
                <a:rPr lang="en-US" sz="1800" b="0" dirty="0">
                  <a:solidFill>
                    <a:schemeClr val="tx1"/>
                  </a:solidFill>
                </a:rPr>
                <a:t>) = q </a:t>
              </a:r>
              <a:br>
                <a:rPr lang="en-US" sz="1800" b="0" dirty="0">
                  <a:solidFill>
                    <a:schemeClr val="tx1"/>
                  </a:solidFill>
                </a:rPr>
              </a:br>
              <a:r>
                <a:rPr lang="en-US" sz="1800" b="0" dirty="0">
                  <a:solidFill>
                    <a:schemeClr val="tx1"/>
                  </a:solidFill>
                </a:rPr>
                <a:t>2. C(</a:t>
              </a:r>
              <a:r>
                <a:rPr lang="en-US" sz="1800" b="0" dirty="0" err="1">
                  <a:solidFill>
                    <a:schemeClr val="tx1"/>
                  </a:solidFill>
                </a:rPr>
                <a:t>Yes|Yes</a:t>
              </a:r>
              <a:r>
                <a:rPr lang="en-US" sz="1800" b="0" dirty="0">
                  <a:solidFill>
                    <a:schemeClr val="tx1"/>
                  </a:solidFill>
                </a:rPr>
                <a:t>)=C(</a:t>
              </a:r>
              <a:r>
                <a:rPr lang="en-US" sz="1800" b="0" dirty="0" err="1">
                  <a:solidFill>
                    <a:schemeClr val="tx1"/>
                  </a:solidFill>
                </a:rPr>
                <a:t>No|No</a:t>
              </a:r>
              <a:r>
                <a:rPr lang="en-US" sz="1800" b="0" dirty="0">
                  <a:solidFill>
                    <a:schemeClr val="tx1"/>
                  </a:solidFill>
                </a:rPr>
                <a:t>) = p</a:t>
              </a:r>
              <a:endParaRPr lang="en-US" sz="1800" b="0" dirty="0">
                <a:solidFill>
                  <a:schemeClr val="tx1"/>
                </a:solidFill>
              </a:endParaRPr>
            </a:p>
          </p:txBody>
        </p:sp>
      </p:grpSp>
      <p:sp>
        <p:nvSpPr>
          <p:cNvPr id="3" name="Slide Number Placeholder 2"/>
          <p:cNvSpPr>
            <a:spLocks noGrp="1"/>
          </p:cNvSpPr>
          <p:nvPr>
            <p:ph type="sldNum" sz="quarter" idx="12"/>
          </p:nvPr>
        </p:nvSpPr>
        <p:spPr/>
        <p:txBody>
          <a:bodyPr/>
          <a:lstStyle/>
          <a:p>
            <a:r>
              <a:rPr lang="en-GB" altLang="en-US"/>
              <a:t>*</a:t>
            </a:r>
            <a:endParaRPr lang="en-GB" altLang="en-US"/>
          </a:p>
        </p:txBody>
      </p:sp>
      <p:sp>
        <p:nvSpPr>
          <p:cNvPr id="4" name="Footer Placeholder 3"/>
          <p:cNvSpPr>
            <a:spLocks noGrp="1"/>
          </p:cNvSpPr>
          <p:nvPr>
            <p:ph type="ftr" sz="quarter" idx="11"/>
          </p:nvPr>
        </p:nvSpPr>
        <p:spPr/>
        <p:txBody>
          <a:bodyPr/>
          <a:lstStyle/>
          <a:p>
            <a:r>
              <a:rPr lang="en-US"/>
              <a:t>UECS3213 / UECS3453 Data Mining</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lstStyle/>
          <a:p>
            <a:r>
              <a:rPr lang="en-US"/>
              <a:t>Precision-Recall</a:t>
            </a:r>
            <a:endParaRPr lang="en-US"/>
          </a:p>
        </p:txBody>
      </p:sp>
      <p:graphicFrame>
        <p:nvGraphicFramePr>
          <p:cNvPr id="969731" name="Object 3"/>
          <p:cNvGraphicFramePr>
            <a:graphicFrameLocks noChangeAspect="1"/>
          </p:cNvGraphicFramePr>
          <p:nvPr/>
        </p:nvGraphicFramePr>
        <p:xfrm>
          <a:off x="1981200" y="1872742"/>
          <a:ext cx="7386638" cy="2455862"/>
        </p:xfrm>
        <a:graphic>
          <a:graphicData uri="http://schemas.openxmlformats.org/presentationml/2006/ole">
            <mc:AlternateContent xmlns:mc="http://schemas.openxmlformats.org/markup-compatibility/2006">
              <mc:Choice xmlns:v="urn:schemas-microsoft-com:vml" Requires="v">
                <p:oleObj spid="_x0000_s69659" name="Εξίσωση" r:id="rId1" imgW="103327200" imgH="34747200" progId="Equation.3">
                  <p:embed/>
                </p:oleObj>
              </mc:Choice>
              <mc:Fallback>
                <p:oleObj name="Εξίσωση" r:id="rId1" imgW="103327200" imgH="34747200" progId="Equation.3">
                  <p:embed/>
                  <p:pic>
                    <p:nvPicPr>
                      <p:cNvPr id="0" name="Picture 60436"/>
                      <p:cNvPicPr>
                        <a:picLocks noChangeAspect="1" noChangeArrowheads="1"/>
                      </p:cNvPicPr>
                      <p:nvPr/>
                    </p:nvPicPr>
                    <p:blipFill>
                      <a:blip r:embed="rId2"/>
                      <a:srcRect/>
                      <a:stretch>
                        <a:fillRect/>
                      </a:stretch>
                    </p:blipFill>
                    <p:spPr bwMode="auto">
                      <a:xfrm>
                        <a:off x="1981200" y="1872742"/>
                        <a:ext cx="7386638" cy="245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9732" name="Rectangle 4"/>
          <p:cNvSpPr>
            <a:spLocks noChangeArrowheads="1"/>
          </p:cNvSpPr>
          <p:nvPr/>
        </p:nvSpPr>
        <p:spPr bwMode="auto">
          <a:xfrm>
            <a:off x="1697854" y="4495800"/>
            <a:ext cx="8839200" cy="2133600"/>
          </a:xfrm>
          <a:prstGeom prst="rect">
            <a:avLst/>
          </a:prstGeom>
          <a:noFill/>
          <a:ln w="12700">
            <a:noFill/>
            <a:miter lim="800000"/>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dirty="0">
                <a:solidFill>
                  <a:srgbClr val="0070C0"/>
                </a:solidFill>
              </a:rPr>
              <a:t>Precision</a:t>
            </a:r>
            <a:r>
              <a:rPr lang="en-US" sz="2400" b="0" dirty="0">
                <a:solidFill>
                  <a:schemeClr val="tx1"/>
                </a:solidFill>
              </a:rPr>
              <a:t> is biased towards </a:t>
            </a:r>
            <a:r>
              <a:rPr lang="en-US" sz="2400" b="1" dirty="0">
                <a:solidFill>
                  <a:srgbClr val="0070C0"/>
                </a:solidFill>
              </a:rPr>
              <a:t>C(</a:t>
            </a:r>
            <a:r>
              <a:rPr lang="en-US" sz="2400" b="1" dirty="0" err="1">
                <a:solidFill>
                  <a:srgbClr val="FF0000"/>
                </a:solidFill>
              </a:rPr>
              <a:t>Yes</a:t>
            </a:r>
            <a:r>
              <a:rPr lang="en-US" sz="2400" b="1" dirty="0" err="1">
                <a:solidFill>
                  <a:srgbClr val="0070C0"/>
                </a:solidFill>
              </a:rPr>
              <a:t>|Yes</a:t>
            </a:r>
            <a:r>
              <a:rPr lang="en-US" sz="2400" b="1" dirty="0">
                <a:solidFill>
                  <a:srgbClr val="0070C0"/>
                </a:solidFill>
              </a:rPr>
              <a:t>) &amp; C(</a:t>
            </a:r>
            <a:r>
              <a:rPr lang="en-US" sz="2400" b="1" dirty="0" err="1">
                <a:solidFill>
                  <a:srgbClr val="FF0000"/>
                </a:solidFill>
              </a:rPr>
              <a:t>Yes</a:t>
            </a:r>
            <a:r>
              <a:rPr lang="en-US" sz="2400" b="1" dirty="0" err="1">
                <a:solidFill>
                  <a:srgbClr val="0070C0"/>
                </a:solidFill>
              </a:rPr>
              <a:t>|No</a:t>
            </a:r>
            <a:r>
              <a:rPr lang="en-US" sz="2400" b="1" dirty="0">
                <a:solidFill>
                  <a:srgbClr val="0070C0"/>
                </a:solidFill>
              </a:rPr>
              <a:t>) </a:t>
            </a:r>
            <a:r>
              <a:rPr lang="en-MY" altLang="en-US" sz="2400" dirty="0">
                <a:solidFill>
                  <a:schemeClr val="tx1"/>
                </a:solidFill>
              </a:rPr>
              <a:t>(a &amp; c)</a:t>
            </a:r>
            <a:endParaRPr lang="en-US" sz="2400" b="1" dirty="0">
              <a:solidFill>
                <a:schemeClr val="tx1"/>
              </a:solidFill>
            </a:endParaRPr>
          </a:p>
          <a:p>
            <a:pPr marL="292100" indent="-292100">
              <a:spcBef>
                <a:spcPct val="10000"/>
              </a:spcBef>
              <a:spcAft>
                <a:spcPts val="400"/>
              </a:spcAft>
              <a:buClr>
                <a:srgbClr val="0C7B9C"/>
              </a:buClr>
              <a:buSzPct val="75000"/>
              <a:buFont typeface="Monotype Sorts" pitchFamily="2" charset="2"/>
              <a:buChar char="l"/>
            </a:pPr>
            <a:r>
              <a:rPr lang="en-US" sz="2400" b="0" dirty="0">
                <a:solidFill>
                  <a:srgbClr val="0070C0"/>
                </a:solidFill>
              </a:rPr>
              <a:t>Recall</a:t>
            </a:r>
            <a:r>
              <a:rPr lang="en-US" sz="2400" b="0" dirty="0">
                <a:solidFill>
                  <a:schemeClr val="tx1"/>
                </a:solidFill>
              </a:rPr>
              <a:t> is biased towards </a:t>
            </a:r>
            <a:r>
              <a:rPr lang="en-US" sz="2400" b="1" dirty="0">
                <a:solidFill>
                  <a:srgbClr val="0070C0"/>
                </a:solidFill>
              </a:rPr>
              <a:t>C(</a:t>
            </a:r>
            <a:r>
              <a:rPr lang="en-US" sz="2400" b="1" dirty="0" err="1">
                <a:solidFill>
                  <a:srgbClr val="0070C0"/>
                </a:solidFill>
              </a:rPr>
              <a:t>Yes|</a:t>
            </a:r>
            <a:r>
              <a:rPr lang="en-US" sz="2400" b="1" dirty="0" err="1">
                <a:solidFill>
                  <a:srgbClr val="FF0000"/>
                </a:solidFill>
              </a:rPr>
              <a:t>Yes</a:t>
            </a:r>
            <a:r>
              <a:rPr lang="en-US" sz="2400" b="1" dirty="0">
                <a:solidFill>
                  <a:srgbClr val="0070C0"/>
                </a:solidFill>
              </a:rPr>
              <a:t>) &amp; C(</a:t>
            </a:r>
            <a:r>
              <a:rPr lang="en-US" sz="2400" b="1" dirty="0" err="1">
                <a:solidFill>
                  <a:srgbClr val="0070C0"/>
                </a:solidFill>
              </a:rPr>
              <a:t>No|</a:t>
            </a:r>
            <a:r>
              <a:rPr lang="en-US" sz="2400" b="1" dirty="0" err="1">
                <a:solidFill>
                  <a:srgbClr val="FF0000"/>
                </a:solidFill>
              </a:rPr>
              <a:t>Yes</a:t>
            </a:r>
            <a:r>
              <a:rPr lang="en-US" sz="2400" b="1" dirty="0">
                <a:solidFill>
                  <a:srgbClr val="0070C0"/>
                </a:solidFill>
              </a:rPr>
              <a:t>) </a:t>
            </a:r>
            <a:r>
              <a:rPr lang="en-MY" altLang="en-US" sz="2400" dirty="0"/>
              <a:t>(a &amp; b)</a:t>
            </a:r>
            <a:endParaRPr lang="en-US" sz="2400" b="1" dirty="0">
              <a:solidFill>
                <a:srgbClr val="0070C0"/>
              </a:solidFill>
            </a:endParaRPr>
          </a:p>
          <a:p>
            <a:pPr marL="292100" indent="-292100" algn="l">
              <a:spcBef>
                <a:spcPct val="10000"/>
              </a:spcBef>
              <a:spcAft>
                <a:spcPts val="400"/>
              </a:spcAft>
              <a:buClr>
                <a:srgbClr val="0C7B9C"/>
              </a:buClr>
              <a:buSzPct val="75000"/>
              <a:buFont typeface="Monotype Sorts" pitchFamily="2" charset="2"/>
              <a:buChar char="l"/>
            </a:pPr>
            <a:r>
              <a:rPr lang="en-US" sz="2400" b="0" dirty="0">
                <a:solidFill>
                  <a:srgbClr val="0070C0"/>
                </a:solidFill>
              </a:rPr>
              <a:t>F-measure</a:t>
            </a:r>
            <a:r>
              <a:rPr lang="en-US" sz="2400" b="0" dirty="0">
                <a:solidFill>
                  <a:schemeClr val="tx1"/>
                </a:solidFill>
              </a:rPr>
              <a:t> is biased towards all </a:t>
            </a:r>
            <a:r>
              <a:rPr lang="en-US" sz="2400" b="0" dirty="0">
                <a:solidFill>
                  <a:schemeClr val="accent6">
                    <a:lumMod val="75000"/>
                  </a:schemeClr>
                </a:solidFill>
              </a:rPr>
              <a:t>except</a:t>
            </a:r>
            <a:r>
              <a:rPr lang="en-US" sz="2400" b="0" dirty="0">
                <a:solidFill>
                  <a:schemeClr val="tx1"/>
                </a:solidFill>
              </a:rPr>
              <a:t> </a:t>
            </a:r>
            <a:r>
              <a:rPr lang="en-US" sz="2400" b="1" dirty="0">
                <a:solidFill>
                  <a:srgbClr val="0070C0"/>
                </a:solidFill>
              </a:rPr>
              <a:t>C(</a:t>
            </a:r>
            <a:r>
              <a:rPr lang="en-US" sz="2400" b="1" dirty="0" err="1">
                <a:solidFill>
                  <a:srgbClr val="0070C0"/>
                </a:solidFill>
              </a:rPr>
              <a:t>No|No</a:t>
            </a:r>
            <a:r>
              <a:rPr lang="en-US" sz="2400" b="1" dirty="0">
                <a:solidFill>
                  <a:srgbClr val="0070C0"/>
                </a:solidFill>
              </a:rPr>
              <a:t>) </a:t>
            </a:r>
            <a:r>
              <a:rPr lang="en-MY" altLang="en-US" sz="2400" dirty="0"/>
              <a:t>(</a:t>
            </a:r>
            <a:r>
              <a:rPr lang="en-MY" altLang="en-US" sz="2400" dirty="0">
                <a:sym typeface="+mn-ea"/>
              </a:rPr>
              <a:t>a, b &amp; c</a:t>
            </a:r>
            <a:r>
              <a:rPr lang="en-MY" altLang="en-US" sz="2400" dirty="0"/>
              <a:t>)</a:t>
            </a:r>
            <a:endParaRPr lang="en-MY" altLang="en-US" sz="2400" dirty="0"/>
          </a:p>
        </p:txBody>
      </p:sp>
      <p:graphicFrame>
        <p:nvGraphicFramePr>
          <p:cNvPr id="6" name="Group 3"/>
          <p:cNvGraphicFramePr/>
          <p:nvPr/>
        </p:nvGraphicFramePr>
        <p:xfrm>
          <a:off x="7110095" y="933450"/>
          <a:ext cx="4243705" cy="1896110"/>
        </p:xfrm>
        <a:graphic>
          <a:graphicData uri="http://schemas.openxmlformats.org/drawingml/2006/table">
            <a:tbl>
              <a:tblPr/>
              <a:tblGrid>
                <a:gridCol w="1060450"/>
                <a:gridCol w="1061720"/>
                <a:gridCol w="1060450"/>
                <a:gridCol w="1061085"/>
              </a:tblGrid>
              <a:tr h="46101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800" b="0" i="0" u="none" strike="noStrike" cap="none" normalizeH="0" baseline="0" dirty="0" smtClean="0">
                          <a:ln>
                            <a:noFill/>
                          </a:ln>
                          <a:solidFill>
                            <a:srgbClr val="FF0000"/>
                          </a:solidFill>
                          <a:effectLst/>
                          <a:latin typeface="Arial" panose="020B0604020202020204" pitchFamily="34" charset="0"/>
                        </a:rPr>
                        <a:t>Count</a:t>
                      </a:r>
                      <a:endParaRPr kumimoji="0" lang="en-US" sz="1800" b="0" i="0" u="none" strike="noStrike" cap="none" normalizeH="0" baseline="0" dirty="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dirty="0" smtClean="0">
                          <a:ln>
                            <a:noFill/>
                          </a:ln>
                          <a:solidFill>
                            <a:schemeClr val="tx1"/>
                          </a:solidFill>
                          <a:effectLst/>
                          <a:latin typeface="Arial" panose="020B0604020202020204" pitchFamily="34" charset="0"/>
                        </a:rPr>
                        <a:t>PREDICTED CLASS</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32639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400" b="0" i="0" u="none" strike="noStrike" cap="none" normalizeH="0" baseline="0" dirty="0" smtClean="0">
                          <a:ln>
                            <a:noFill/>
                          </a:ln>
                          <a:solidFill>
                            <a:schemeClr val="tx1"/>
                          </a:solidFill>
                          <a:effectLst/>
                          <a:latin typeface="Arial" panose="020B0604020202020204" pitchFamily="34" charset="0"/>
                        </a:rPr>
                        <a:t>ACTUAL</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CLASS</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11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100" b="0" i="0" u="none" strike="noStrike" cap="none" normalizeH="0" baseline="0" dirty="0" smtClean="0">
                          <a:ln>
                            <a:noFill/>
                          </a:ln>
                          <a:solidFill>
                            <a:schemeClr val="tx1"/>
                          </a:solidFill>
                          <a:effectLst/>
                          <a:latin typeface="Arial" panose="020B0604020202020204" pitchFamily="34" charset="0"/>
                        </a:rPr>
                        <a:t>Class=Yes</a:t>
                      </a:r>
                      <a:endParaRPr kumimoji="0" lang="en-US" sz="11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100" b="0" i="0" u="none" strike="noStrike" cap="none" normalizeH="0" baseline="0" smtClean="0">
                          <a:ln>
                            <a:noFill/>
                          </a:ln>
                          <a:solidFill>
                            <a:schemeClr val="tx1"/>
                          </a:solidFill>
                          <a:effectLst/>
                          <a:latin typeface="Arial" panose="020B0604020202020204" pitchFamily="34" charset="0"/>
                        </a:rPr>
                        <a:t>Class=No</a:t>
                      </a:r>
                      <a:endParaRPr kumimoji="0" lang="en-US" sz="11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910">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100" b="0" i="0" u="none" strike="noStrike" cap="none" normalizeH="0" baseline="0" smtClean="0">
                          <a:ln>
                            <a:noFill/>
                          </a:ln>
                          <a:solidFill>
                            <a:schemeClr val="tx1"/>
                          </a:solidFill>
                          <a:effectLst/>
                          <a:latin typeface="Arial" panose="020B0604020202020204" pitchFamily="34" charset="0"/>
                        </a:rPr>
                        <a:t>Class=Yes</a:t>
                      </a:r>
                      <a:endParaRPr kumimoji="0" lang="en-US" sz="11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600" b="0" i="0" u="none" strike="noStrike" cap="none" normalizeH="0" baseline="0" dirty="0" smtClean="0">
                          <a:ln>
                            <a:noFill/>
                          </a:ln>
                          <a:solidFill>
                            <a:schemeClr val="tx1"/>
                          </a:solidFill>
                          <a:effectLst/>
                          <a:latin typeface="Arial" panose="020B0604020202020204" pitchFamily="34" charset="0"/>
                        </a:rPr>
                        <a:t>a</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b</a:t>
                      </a:r>
                      <a:endParaRPr kumimoji="0" 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vMerge="1">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100" b="0" i="0" u="none" strike="noStrike" cap="none" normalizeH="0" baseline="0" smtClean="0">
                          <a:ln>
                            <a:noFill/>
                          </a:ln>
                          <a:solidFill>
                            <a:schemeClr val="tx1"/>
                          </a:solidFill>
                          <a:effectLst/>
                          <a:latin typeface="Arial" panose="020B0604020202020204" pitchFamily="34" charset="0"/>
                        </a:rPr>
                        <a:t>Class=No</a:t>
                      </a:r>
                      <a:endParaRPr kumimoji="0" lang="en-US" sz="11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600" b="0" i="0" u="none" strike="noStrike" cap="none" normalizeH="0" baseline="0" dirty="0" smtClean="0">
                          <a:ln>
                            <a:noFill/>
                          </a:ln>
                          <a:solidFill>
                            <a:schemeClr val="tx1"/>
                          </a:solidFill>
                          <a:effectLst/>
                          <a:latin typeface="Arial" panose="020B0604020202020204" pitchFamily="34" charset="0"/>
                        </a:rPr>
                        <a:t>c</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1600" b="0" i="0" u="none" strike="noStrike" cap="none" normalizeH="0" baseline="0" dirty="0" smtClean="0">
                          <a:ln>
                            <a:noFill/>
                          </a:ln>
                          <a:solidFill>
                            <a:schemeClr val="tx1"/>
                          </a:solidFill>
                          <a:effectLst/>
                          <a:latin typeface="Arial" panose="020B0604020202020204" pitchFamily="34" charset="0"/>
                        </a:rPr>
                        <a:t>d</a:t>
                      </a:r>
                      <a:endParaRPr kumimoji="0" 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r>
              <a:rPr lang="en-US"/>
              <a:t>*</a:t>
            </a:r>
            <a:endParaRPr lang="en-US"/>
          </a:p>
        </p:txBody>
      </p:sp>
      <p:sp>
        <p:nvSpPr>
          <p:cNvPr id="3" name="Footer Placeholder 2"/>
          <p:cNvSpPr>
            <a:spLocks noGrp="1"/>
          </p:cNvSpPr>
          <p:nvPr>
            <p:ph type="ftr" sz="quarter" idx="11"/>
          </p:nvPr>
        </p:nvSpPr>
        <p:spPr/>
        <p:txBody>
          <a:bodyPr/>
          <a:lstStyle/>
          <a:p>
            <a:r>
              <a:rPr lang="en-US"/>
              <a:t>UECS3213 / UECS3453 Data Mining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Precision-Recall </a:t>
            </a:r>
            <a:r>
              <a:rPr lang="en-MY" dirty="0" smtClean="0"/>
              <a:t>Plot</a:t>
            </a:r>
            <a:endParaRPr lang="en-MY" dirty="0"/>
          </a:p>
        </p:txBody>
      </p:sp>
      <p:sp>
        <p:nvSpPr>
          <p:cNvPr id="8" name="Content Placeholder 7"/>
          <p:cNvSpPr>
            <a:spLocks noGrp="1"/>
          </p:cNvSpPr>
          <p:nvPr>
            <p:ph sz="half" idx="1"/>
          </p:nvPr>
        </p:nvSpPr>
        <p:spPr/>
        <p:txBody>
          <a:bodyPr/>
          <a:lstStyle/>
          <a:p>
            <a:endParaRPr lang="en-MY"/>
          </a:p>
        </p:txBody>
      </p:sp>
      <p:sp>
        <p:nvSpPr>
          <p:cNvPr id="9" name="Content Placeholder 8"/>
          <p:cNvSpPr>
            <a:spLocks noGrp="1"/>
          </p:cNvSpPr>
          <p:nvPr>
            <p:ph sz="half" idx="2"/>
          </p:nvPr>
        </p:nvSpPr>
        <p:spPr/>
        <p:txBody>
          <a:bodyPr/>
          <a:lstStyle/>
          <a:p>
            <a:r>
              <a:rPr lang="en-US" dirty="0"/>
              <a:t>A dataset has two labels (P and N), and a classifier separates the dataset into four outcomes – TP, TN, FP, FN. </a:t>
            </a:r>
            <a:endParaRPr lang="en-US" dirty="0" smtClean="0"/>
          </a:p>
          <a:p>
            <a:r>
              <a:rPr lang="en-US" dirty="0" smtClean="0"/>
              <a:t>The </a:t>
            </a:r>
            <a:r>
              <a:rPr lang="en-US" dirty="0">
                <a:solidFill>
                  <a:srgbClr val="0070C0"/>
                </a:solidFill>
              </a:rPr>
              <a:t>precision-recall plot </a:t>
            </a:r>
            <a:r>
              <a:rPr lang="en-US" dirty="0"/>
              <a:t>is based on two basic measures – </a:t>
            </a:r>
            <a:r>
              <a:rPr lang="en-US" dirty="0">
                <a:solidFill>
                  <a:srgbClr val="0070C0"/>
                </a:solidFill>
              </a:rPr>
              <a:t>recall </a:t>
            </a:r>
            <a:r>
              <a:rPr lang="en-US" dirty="0"/>
              <a:t>and </a:t>
            </a:r>
            <a:r>
              <a:rPr lang="en-US" dirty="0">
                <a:solidFill>
                  <a:srgbClr val="0070C0"/>
                </a:solidFill>
              </a:rPr>
              <a:t>precision </a:t>
            </a:r>
            <a:r>
              <a:rPr lang="en-US" dirty="0"/>
              <a:t>that are calculated from the four outcomes.</a:t>
            </a:r>
            <a:endParaRPr lang="en-MY" dirty="0"/>
          </a:p>
        </p:txBody>
      </p:sp>
      <p:sp>
        <p:nvSpPr>
          <p:cNvPr id="3" name="Footer Placeholder 2"/>
          <p:cNvSpPr>
            <a:spLocks noGrp="1"/>
          </p:cNvSpPr>
          <p:nvPr>
            <p:ph type="ftr" sz="quarter" idx="11"/>
          </p:nvPr>
        </p:nvSpPr>
        <p:spPr/>
        <p:txBody>
          <a:bodyPr/>
          <a:lstStyle/>
          <a:p>
            <a:r>
              <a:rPr lang="en-US" smtClean="0">
                <a:sym typeface="+mn-ea"/>
              </a:rPr>
              <a:t>UECS3213 / UECS3453 Data Mining</a:t>
            </a:r>
            <a:endParaRPr lang="en-US"/>
          </a:p>
        </p:txBody>
      </p:sp>
      <p:sp>
        <p:nvSpPr>
          <p:cNvPr id="4" name="Slide Number Placeholder 3"/>
          <p:cNvSpPr>
            <a:spLocks noGrp="1"/>
          </p:cNvSpPr>
          <p:nvPr>
            <p:ph type="sldNum" sz="quarter" idx="12"/>
          </p:nvPr>
        </p:nvSpPr>
        <p:spPr/>
        <p:txBody>
          <a:bodyPr/>
          <a:lstStyle/>
          <a:p>
            <a:fld id="{E8366257-D7B9-47E0-9D98-9493A294C6AB}" type="slidenum">
              <a:rPr lang="en-US" smtClean="0"/>
            </a:fld>
            <a:endParaRPr lang="en-US"/>
          </a:p>
        </p:txBody>
      </p:sp>
      <p:pic>
        <p:nvPicPr>
          <p:cNvPr id="7" name="Picture 6"/>
          <p:cNvPicPr>
            <a:picLocks noChangeAspect="1"/>
          </p:cNvPicPr>
          <p:nvPr/>
        </p:nvPicPr>
        <p:blipFill>
          <a:blip r:embed="rId1"/>
          <a:stretch>
            <a:fillRect/>
          </a:stretch>
        </p:blipFill>
        <p:spPr>
          <a:xfrm>
            <a:off x="553605" y="1825625"/>
            <a:ext cx="5618595" cy="344444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Precision-Recall Plot</a:t>
            </a:r>
            <a:endParaRPr lang="en-MY" dirty="0"/>
          </a:p>
        </p:txBody>
      </p:sp>
      <p:sp>
        <p:nvSpPr>
          <p:cNvPr id="3" name="Content Placeholder 2"/>
          <p:cNvSpPr>
            <a:spLocks noGrp="1"/>
          </p:cNvSpPr>
          <p:nvPr>
            <p:ph sz="half" idx="1"/>
          </p:nvPr>
        </p:nvSpPr>
        <p:spPr/>
        <p:txBody>
          <a:bodyPr>
            <a:normAutofit lnSpcReduction="10000"/>
          </a:bodyPr>
          <a:lstStyle/>
          <a:p>
            <a:r>
              <a:rPr lang="en-US" dirty="0"/>
              <a:t>The </a:t>
            </a:r>
            <a:r>
              <a:rPr lang="en-US" dirty="0">
                <a:solidFill>
                  <a:srgbClr val="0070C0"/>
                </a:solidFill>
              </a:rPr>
              <a:t>precision-recall plot </a:t>
            </a:r>
            <a:r>
              <a:rPr lang="en-US" dirty="0"/>
              <a:t>uses </a:t>
            </a:r>
            <a:r>
              <a:rPr lang="en-US" dirty="0">
                <a:solidFill>
                  <a:srgbClr val="0070C0"/>
                </a:solidFill>
              </a:rPr>
              <a:t>recall</a:t>
            </a:r>
            <a:r>
              <a:rPr lang="en-US" dirty="0"/>
              <a:t> on the </a:t>
            </a:r>
            <a:r>
              <a:rPr lang="en-US" dirty="0">
                <a:solidFill>
                  <a:srgbClr val="0070C0"/>
                </a:solidFill>
              </a:rPr>
              <a:t>x-axis</a:t>
            </a:r>
            <a:r>
              <a:rPr lang="en-US" dirty="0"/>
              <a:t> and </a:t>
            </a:r>
            <a:r>
              <a:rPr lang="en-US" dirty="0">
                <a:solidFill>
                  <a:srgbClr val="FF0000"/>
                </a:solidFill>
              </a:rPr>
              <a:t>precision</a:t>
            </a:r>
            <a:r>
              <a:rPr lang="en-US" dirty="0"/>
              <a:t> on the </a:t>
            </a:r>
            <a:r>
              <a:rPr lang="en-US" dirty="0">
                <a:solidFill>
                  <a:srgbClr val="FF0000"/>
                </a:solidFill>
              </a:rPr>
              <a:t>y-axis</a:t>
            </a:r>
            <a:r>
              <a:rPr lang="en-US" dirty="0"/>
              <a:t>. </a:t>
            </a:r>
            <a:endParaRPr lang="en-US" dirty="0" smtClean="0"/>
          </a:p>
          <a:p>
            <a:r>
              <a:rPr lang="en-US" dirty="0" smtClean="0"/>
              <a:t>A </a:t>
            </a:r>
            <a:r>
              <a:rPr lang="en-US" dirty="0"/>
              <a:t>precision-recall curve is created by connecting all precision-recall points of a </a:t>
            </a:r>
            <a:r>
              <a:rPr lang="en-MY" dirty="0" smtClean="0"/>
              <a:t>classifier.</a:t>
            </a:r>
            <a:endParaRPr lang="en-MY" dirty="0" smtClean="0"/>
          </a:p>
          <a:p>
            <a:r>
              <a:rPr lang="en-US" dirty="0"/>
              <a:t>Two adjacent precision-recall points can be connected by a </a:t>
            </a:r>
            <a:r>
              <a:rPr lang="en-US" dirty="0">
                <a:solidFill>
                  <a:srgbClr val="0070C0"/>
                </a:solidFill>
              </a:rPr>
              <a:t>straight line</a:t>
            </a:r>
            <a:r>
              <a:rPr lang="en-US" dirty="0"/>
              <a:t>.</a:t>
            </a:r>
            <a:endParaRPr lang="en-MY" dirty="0"/>
          </a:p>
        </p:txBody>
      </p:sp>
      <p:sp>
        <p:nvSpPr>
          <p:cNvPr id="7" name="Content Placeholder 6"/>
          <p:cNvSpPr>
            <a:spLocks noGrp="1"/>
          </p:cNvSpPr>
          <p:nvPr>
            <p:ph sz="half" idx="2"/>
          </p:nvPr>
        </p:nvSpPr>
        <p:spPr/>
        <p:txBody>
          <a:bodyPr>
            <a:normAutofit lnSpcReduction="10000"/>
          </a:bodyPr>
          <a:lstStyle/>
          <a:p>
            <a:endParaRPr lang="en-MY"/>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pic>
        <p:nvPicPr>
          <p:cNvPr id="6" name="Picture 5"/>
          <p:cNvPicPr>
            <a:picLocks noChangeAspect="1"/>
          </p:cNvPicPr>
          <p:nvPr/>
        </p:nvPicPr>
        <p:blipFill>
          <a:blip r:embed="rId1"/>
          <a:stretch>
            <a:fillRect/>
          </a:stretch>
        </p:blipFill>
        <p:spPr>
          <a:xfrm>
            <a:off x="6172200" y="1690687"/>
            <a:ext cx="4968240" cy="446744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Precision-Recall Plot 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1165" r="49240"/>
          <a:stretch>
            <a:fillRect/>
          </a:stretch>
        </p:blipFill>
        <p:spPr>
          <a:xfrm>
            <a:off x="594360" y="1646238"/>
            <a:ext cx="6156960" cy="4446487"/>
          </a:xfrm>
          <a:prstGeom prst="rect">
            <a:avLst/>
          </a:prstGeom>
        </p:spPr>
      </p:pic>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en-US"/>
              <a:t>Model Evaluation</a:t>
            </a:r>
            <a:endParaRPr lang="en-US"/>
          </a:p>
        </p:txBody>
      </p:sp>
      <p:sp>
        <p:nvSpPr>
          <p:cNvPr id="970755" name="Rectangle 3"/>
          <p:cNvSpPr>
            <a:spLocks noGrp="1" noChangeArrowheads="1"/>
          </p:cNvSpPr>
          <p:nvPr>
            <p:ph type="body" idx="1"/>
          </p:nvPr>
        </p:nvSpPr>
        <p:spPr/>
        <p:txBody>
          <a:bodyPr/>
          <a:lstStyle/>
          <a:p>
            <a:r>
              <a:rPr lang="en-US" dirty="0">
                <a:solidFill>
                  <a:schemeClr val="tx1"/>
                </a:solidFill>
              </a:rPr>
              <a:t>Metrics </a:t>
            </a:r>
            <a:r>
              <a:rPr lang="en-US" dirty="0"/>
              <a:t>for Performance Evaluation</a:t>
            </a:r>
            <a:endParaRPr lang="en-US" dirty="0"/>
          </a:p>
          <a:p>
            <a:pPr lvl="1"/>
            <a:r>
              <a:rPr lang="en-US" dirty="0"/>
              <a:t>How to evaluate the performance of a model?</a:t>
            </a:r>
            <a:endParaRPr lang="en-US" dirty="0"/>
          </a:p>
          <a:p>
            <a:pPr lvl="1">
              <a:buFont typeface="Arial" panose="020B0604020202020204" pitchFamily="34" charset="0"/>
              <a:buNone/>
            </a:pPr>
            <a:endParaRPr lang="en-US" dirty="0"/>
          </a:p>
          <a:p>
            <a:r>
              <a:rPr lang="en-US" dirty="0">
                <a:solidFill>
                  <a:srgbClr val="FF0000"/>
                </a:solidFill>
              </a:rPr>
              <a:t>Methods for Performance Evaluation</a:t>
            </a:r>
            <a:endParaRPr lang="en-US" dirty="0">
              <a:solidFill>
                <a:srgbClr val="FF0000"/>
              </a:solidFill>
            </a:endParaRPr>
          </a:p>
          <a:p>
            <a:pPr lvl="1"/>
            <a:r>
              <a:rPr lang="en-US" dirty="0"/>
              <a:t>How to obtain reliable estimates?</a:t>
            </a:r>
            <a:endParaRPr lang="en-US" dirty="0"/>
          </a:p>
          <a:p>
            <a:pPr lvl="1"/>
            <a:endParaRPr lang="en-US" dirty="0"/>
          </a:p>
          <a:p>
            <a:r>
              <a:rPr lang="en-US" dirty="0"/>
              <a:t>Methods for Model Comparison</a:t>
            </a:r>
            <a:endParaRPr lang="en-US" dirty="0"/>
          </a:p>
          <a:p>
            <a:pPr lvl="1"/>
            <a:r>
              <a:rPr lang="en-US" dirty="0"/>
              <a:t>How to compare the relative performance among competing models?</a:t>
            </a:r>
            <a:endParaRPr lang="en-US" dirty="0"/>
          </a:p>
          <a:p>
            <a:pPr lvl="1"/>
            <a:endParaRPr lang="en-US" dirty="0"/>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dirty="0"/>
              <a:t>Methods for Performance Evaluation</a:t>
            </a:r>
            <a:endParaRPr lang="en-US" dirty="0"/>
          </a:p>
        </p:txBody>
      </p:sp>
      <p:sp>
        <p:nvSpPr>
          <p:cNvPr id="971779" name="Rectangle 3"/>
          <p:cNvSpPr>
            <a:spLocks noGrp="1" noChangeArrowheads="1"/>
          </p:cNvSpPr>
          <p:nvPr>
            <p:ph type="body" idx="1"/>
          </p:nvPr>
        </p:nvSpPr>
        <p:spPr/>
        <p:txBody>
          <a:bodyPr/>
          <a:lstStyle/>
          <a:p>
            <a:r>
              <a:rPr lang="en-US" dirty="0"/>
              <a:t>How to obtain a </a:t>
            </a:r>
            <a:r>
              <a:rPr lang="en-US" dirty="0">
                <a:solidFill>
                  <a:srgbClr val="0070C0"/>
                </a:solidFill>
              </a:rPr>
              <a:t>reliable </a:t>
            </a:r>
            <a:r>
              <a:rPr lang="en-US" dirty="0"/>
              <a:t>estimate of performance?</a:t>
            </a:r>
            <a:endParaRPr lang="en-US" dirty="0"/>
          </a:p>
          <a:p>
            <a:endParaRPr lang="en-US" dirty="0"/>
          </a:p>
          <a:p>
            <a:r>
              <a:rPr lang="en-US" dirty="0" smtClean="0">
                <a:solidFill>
                  <a:srgbClr val="FF0000"/>
                </a:solidFill>
              </a:rPr>
              <a:t>Problem</a:t>
            </a:r>
            <a:r>
              <a:rPr lang="en-US" dirty="0" smtClean="0"/>
              <a:t>: Performance </a:t>
            </a:r>
            <a:r>
              <a:rPr lang="en-US" dirty="0"/>
              <a:t>of a model may depend on </a:t>
            </a:r>
            <a:r>
              <a:rPr lang="en-US" dirty="0">
                <a:solidFill>
                  <a:srgbClr val="FF0000"/>
                </a:solidFill>
              </a:rPr>
              <a:t>other factors </a:t>
            </a:r>
            <a:r>
              <a:rPr lang="en-US" dirty="0"/>
              <a:t>besides the learning algorithm</a:t>
            </a:r>
            <a:endParaRPr lang="en-US" dirty="0"/>
          </a:p>
          <a:p>
            <a:pPr lvl="1"/>
            <a:r>
              <a:rPr lang="en-US" dirty="0"/>
              <a:t>Class distribution</a:t>
            </a:r>
            <a:endParaRPr lang="en-US" dirty="0"/>
          </a:p>
          <a:p>
            <a:pPr lvl="1"/>
            <a:r>
              <a:rPr lang="en-US" dirty="0"/>
              <a:t>Cost of misclassification</a:t>
            </a:r>
            <a:endParaRPr lang="en-US" dirty="0"/>
          </a:p>
          <a:p>
            <a:pPr lvl="1"/>
            <a:r>
              <a:rPr lang="en-US" dirty="0"/>
              <a:t>Size of training and test sets</a:t>
            </a:r>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1447800" y="1219200"/>
            <a:ext cx="5715000" cy="4838542"/>
            <a:chOff x="48" y="768"/>
            <a:chExt cx="3600" cy="3060"/>
          </a:xfrm>
        </p:grpSpPr>
        <p:pic>
          <p:nvPicPr>
            <p:cNvPr id="972804" name="Picture 4"/>
            <p:cNvPicPr>
              <a:picLocks noChangeAspect="1" noChangeArrowheads="1"/>
            </p:cNvPicPr>
            <p:nvPr/>
          </p:nvPicPr>
          <p:blipFill>
            <a:blip r:embed="rId1" cstate="print"/>
            <a:srcRect l="5882" r="5882"/>
            <a:stretch>
              <a:fillRect/>
            </a:stretch>
          </p:blipFill>
          <p:spPr bwMode="auto">
            <a:xfrm>
              <a:off x="48" y="768"/>
              <a:ext cx="3600" cy="3060"/>
            </a:xfrm>
            <a:prstGeom prst="rect">
              <a:avLst/>
            </a:prstGeom>
            <a:noFill/>
            <a:ln w="12700">
              <a:noFill/>
              <a:miter lim="800000"/>
              <a:headEnd/>
              <a:tailEnd/>
            </a:ln>
            <a:effectLst/>
          </p:spPr>
        </p:pic>
        <p:sp>
          <p:nvSpPr>
            <p:cNvPr id="972805" name="Line 5"/>
            <p:cNvSpPr>
              <a:spLocks noChangeShapeType="1"/>
            </p:cNvSpPr>
            <p:nvPr/>
          </p:nvSpPr>
          <p:spPr bwMode="auto">
            <a:xfrm>
              <a:off x="336" y="1214"/>
              <a:ext cx="3168" cy="0"/>
            </a:xfrm>
            <a:prstGeom prst="line">
              <a:avLst/>
            </a:prstGeom>
            <a:noFill/>
            <a:ln w="12700">
              <a:solidFill>
                <a:schemeClr val="tx1"/>
              </a:solidFill>
              <a:prstDash val="dash"/>
              <a:round/>
            </a:ln>
            <a:effectLst/>
          </p:spPr>
          <p:txBody>
            <a:bodyPr/>
            <a:lstStyle/>
            <a:p>
              <a:endParaRPr lang="en-US"/>
            </a:p>
          </p:txBody>
        </p:sp>
      </p:grpSp>
      <p:sp>
        <p:nvSpPr>
          <p:cNvPr id="972802" name="Rectangle 2"/>
          <p:cNvSpPr>
            <a:spLocks noGrp="1" noChangeArrowheads="1"/>
          </p:cNvSpPr>
          <p:nvPr>
            <p:ph type="title"/>
          </p:nvPr>
        </p:nvSpPr>
        <p:spPr/>
        <p:txBody>
          <a:bodyPr/>
          <a:lstStyle/>
          <a:p>
            <a:r>
              <a:rPr lang="en-US"/>
              <a:t>Learning Curve</a:t>
            </a:r>
            <a:endParaRPr lang="en-US"/>
          </a:p>
        </p:txBody>
      </p:sp>
      <p:sp>
        <p:nvSpPr>
          <p:cNvPr id="972806" name="Rectangle 6"/>
          <p:cNvSpPr>
            <a:spLocks noChangeArrowheads="1"/>
          </p:cNvSpPr>
          <p:nvPr/>
        </p:nvSpPr>
        <p:spPr bwMode="auto">
          <a:xfrm>
            <a:off x="7162800" y="1600200"/>
            <a:ext cx="4191000" cy="3394710"/>
          </a:xfrm>
          <a:prstGeom prst="rect">
            <a:avLst/>
          </a:prstGeom>
          <a:noFill/>
          <a:ln w="12700">
            <a:noFill/>
            <a:miter lim="800000"/>
          </a:ln>
          <a:effectLst/>
        </p:spPr>
        <p:txBody>
          <a:bodyPr wrap="square" lIns="90488" tIns="44450" rIns="90488" bIns="44450">
            <a:spAutoFit/>
          </a:bodyPr>
          <a:lstStyle/>
          <a:p>
            <a:pPr marL="292100" indent="-292100">
              <a:spcBef>
                <a:spcPct val="10000"/>
              </a:spcBef>
              <a:spcAft>
                <a:spcPts val="400"/>
              </a:spcAft>
              <a:buClr>
                <a:srgbClr val="0C7B9C"/>
              </a:buClr>
              <a:buSzPct val="75000"/>
              <a:buFont typeface="Monotype Sorts" pitchFamily="2" charset="2"/>
              <a:buChar char="l"/>
            </a:pPr>
            <a:r>
              <a:rPr lang="en-US" sz="2400" b="0" dirty="0">
                <a:solidFill>
                  <a:srgbClr val="0070C0"/>
                </a:solidFill>
              </a:rPr>
              <a:t>Learning curve </a:t>
            </a:r>
            <a:r>
              <a:rPr lang="en-US" sz="2400" b="0" dirty="0">
                <a:solidFill>
                  <a:schemeClr val="tx1"/>
                </a:solidFill>
              </a:rPr>
              <a:t>shows how accuracy changes with varying sample </a:t>
            </a:r>
            <a:r>
              <a:rPr lang="en-US" sz="2400" b="0" dirty="0" smtClean="0">
                <a:solidFill>
                  <a:schemeClr val="tx1"/>
                </a:solidFill>
              </a:rPr>
              <a:t>size</a:t>
            </a:r>
            <a:endParaRPr lang="en-US" sz="2400" b="0" dirty="0" smtClean="0">
              <a:solidFill>
                <a:schemeClr val="tx1"/>
              </a:solidFill>
            </a:endParaRPr>
          </a:p>
          <a:p>
            <a:pPr marL="292100" indent="-292100">
              <a:spcBef>
                <a:spcPct val="10000"/>
              </a:spcBef>
              <a:spcAft>
                <a:spcPts val="400"/>
              </a:spcAft>
              <a:buClr>
                <a:srgbClr val="0C7B9C"/>
              </a:buClr>
              <a:buSzPct val="75000"/>
              <a:buFont typeface="Monotype Sorts" pitchFamily="2" charset="2"/>
              <a:buChar char="l"/>
            </a:pPr>
            <a:r>
              <a:rPr lang="en-US" sz="2400" b="0" dirty="0">
                <a:solidFill>
                  <a:schemeClr val="tx1"/>
                </a:solidFill>
              </a:rPr>
              <a:t>Requires a sampling schedule for creating learning </a:t>
            </a:r>
            <a:r>
              <a:rPr lang="en-US" sz="2400" b="0" dirty="0" smtClean="0">
                <a:solidFill>
                  <a:schemeClr val="tx1"/>
                </a:solidFill>
              </a:rPr>
              <a:t>curve</a:t>
            </a:r>
            <a:endParaRPr lang="en-US" sz="2400" dirty="0" smtClean="0">
              <a:solidFill>
                <a:schemeClr val="tx1"/>
              </a:solidFill>
            </a:endParaRPr>
          </a:p>
          <a:p>
            <a:pPr marL="292100" indent="-292100">
              <a:spcBef>
                <a:spcPct val="10000"/>
              </a:spcBef>
              <a:spcAft>
                <a:spcPts val="400"/>
              </a:spcAft>
              <a:buClr>
                <a:srgbClr val="0C7B9C"/>
              </a:buClr>
              <a:buSzPct val="75000"/>
              <a:buFont typeface="Monotype Sorts" pitchFamily="2" charset="2"/>
              <a:buChar char="l"/>
            </a:pPr>
            <a:r>
              <a:rPr lang="en-US" sz="2400" b="0" dirty="0">
                <a:solidFill>
                  <a:schemeClr val="tx1"/>
                </a:solidFill>
              </a:rPr>
              <a:t>Effect of small sample size:</a:t>
            </a:r>
            <a:endParaRPr lang="en-US" sz="2400" b="0" dirty="0">
              <a:solidFill>
                <a:schemeClr val="tx1"/>
              </a:solidFill>
            </a:endParaRPr>
          </a:p>
          <a:p>
            <a:pPr marL="800100" lvl="1" indent="-342900">
              <a:spcBef>
                <a:spcPct val="10000"/>
              </a:spcBef>
              <a:spcAft>
                <a:spcPts val="400"/>
              </a:spcAft>
              <a:buClr>
                <a:srgbClr val="0C7B9C"/>
              </a:buClr>
              <a:buSzPct val="75000"/>
              <a:buFontTx/>
              <a:buChar char="-"/>
            </a:pPr>
            <a:r>
              <a:rPr lang="en-US" sz="2400" b="0" dirty="0">
                <a:solidFill>
                  <a:srgbClr val="FF0000"/>
                </a:solidFill>
              </a:rPr>
              <a:t>Bias</a:t>
            </a:r>
            <a:r>
              <a:rPr lang="en-US" sz="2400" b="0" dirty="0">
                <a:solidFill>
                  <a:schemeClr val="tx1"/>
                </a:solidFill>
              </a:rPr>
              <a:t> in the estimate</a:t>
            </a:r>
            <a:endParaRPr lang="en-US" sz="2400" b="0" dirty="0">
              <a:solidFill>
                <a:schemeClr val="tx1"/>
              </a:solidFill>
            </a:endParaRPr>
          </a:p>
          <a:p>
            <a:pPr marL="800100" lvl="1" indent="-342900">
              <a:spcBef>
                <a:spcPct val="10000"/>
              </a:spcBef>
              <a:spcAft>
                <a:spcPts val="400"/>
              </a:spcAft>
              <a:buClr>
                <a:srgbClr val="0C7B9C"/>
              </a:buClr>
              <a:buSzPct val="75000"/>
              <a:buFontTx/>
              <a:buChar char="-"/>
            </a:pPr>
            <a:r>
              <a:rPr lang="en-US" sz="2400" b="0" dirty="0">
                <a:solidFill>
                  <a:srgbClr val="FF0000"/>
                </a:solidFill>
              </a:rPr>
              <a:t>Variance</a:t>
            </a:r>
            <a:r>
              <a:rPr lang="en-US" sz="2400" b="0" dirty="0">
                <a:solidFill>
                  <a:schemeClr val="tx1"/>
                </a:solidFill>
              </a:rPr>
              <a:t> of estimate</a:t>
            </a:r>
            <a:endParaRPr lang="en-US" sz="2400" b="0" dirty="0">
              <a:solidFill>
                <a:schemeClr val="tx1"/>
              </a:solidFill>
            </a:endParaRPr>
          </a:p>
        </p:txBody>
      </p:sp>
      <p:sp>
        <p:nvSpPr>
          <p:cNvPr id="3" name="Slide Number Placeholder 2"/>
          <p:cNvSpPr>
            <a:spLocks noGrp="1"/>
          </p:cNvSpPr>
          <p:nvPr>
            <p:ph type="sldNum" sz="quarter" idx="12"/>
          </p:nvPr>
        </p:nvSpPr>
        <p:spPr/>
        <p:txBody>
          <a:bodyPr/>
          <a:lstStyle/>
          <a:p>
            <a:fld id="{E8366257-D7B9-47E0-9D98-9493A294C6AB}" type="slidenum">
              <a:rPr lang="en-US" smtClean="0"/>
            </a:fld>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What is a model?</a:t>
            </a:r>
            <a:endParaRPr lang="en-MY" altLang="en-US"/>
          </a:p>
        </p:txBody>
      </p:sp>
      <p:sp>
        <p:nvSpPr>
          <p:cNvPr id="3" name="Content Placeholder 2"/>
          <p:cNvSpPr>
            <a:spLocks noGrp="1"/>
          </p:cNvSpPr>
          <p:nvPr>
            <p:ph sz="half" idx="1"/>
          </p:nvPr>
        </p:nvSpPr>
        <p:spPr/>
        <p:txBody>
          <a:bodyPr>
            <a:normAutofit fontScale="70000"/>
          </a:bodyPr>
          <a:p>
            <a:r>
              <a:rPr lang="en-US"/>
              <a:t>A </a:t>
            </a:r>
            <a:r>
              <a:rPr lang="en-US">
                <a:solidFill>
                  <a:srgbClr val="0070C0"/>
                </a:solidFill>
              </a:rPr>
              <a:t>model </a:t>
            </a:r>
            <a:r>
              <a:rPr lang="en-US"/>
              <a:t>is a system for mapping </a:t>
            </a:r>
            <a:r>
              <a:rPr lang="en-US">
                <a:solidFill>
                  <a:srgbClr val="0070C0"/>
                </a:solidFill>
              </a:rPr>
              <a:t>inputs </a:t>
            </a:r>
            <a:r>
              <a:rPr lang="en-US"/>
              <a:t>to </a:t>
            </a:r>
            <a:r>
              <a:rPr lang="en-US">
                <a:solidFill>
                  <a:srgbClr val="FF0000"/>
                </a:solidFill>
              </a:rPr>
              <a:t>outputs</a:t>
            </a:r>
            <a:r>
              <a:rPr lang="en-US"/>
              <a:t>. </a:t>
            </a:r>
            <a:endParaRPr lang="en-US"/>
          </a:p>
          <a:p>
            <a:r>
              <a:rPr lang="en-US"/>
              <a:t>For example, if we want to predict house prices, we could make a model that takes in the square footage of a house and outputs a price. </a:t>
            </a:r>
            <a:endParaRPr lang="en-US"/>
          </a:p>
          <a:p>
            <a:r>
              <a:rPr lang="en-US"/>
              <a:t>A model represents a </a:t>
            </a:r>
            <a:r>
              <a:rPr lang="en-US">
                <a:solidFill>
                  <a:srgbClr val="0070C0"/>
                </a:solidFill>
              </a:rPr>
              <a:t>theory </a:t>
            </a:r>
            <a:r>
              <a:rPr lang="en-US"/>
              <a:t>about a problem</a:t>
            </a:r>
            <a:endParaRPr lang="en-US"/>
          </a:p>
          <a:p>
            <a:r>
              <a:rPr lang="en-US"/>
              <a:t>Models are useful because we can use them to </a:t>
            </a:r>
            <a:r>
              <a:rPr lang="en-US">
                <a:solidFill>
                  <a:srgbClr val="0070C0"/>
                </a:solidFill>
              </a:rPr>
              <a:t>predict </a:t>
            </a:r>
            <a:r>
              <a:rPr lang="en-US"/>
              <a:t>the values of outputs for new data points given the inputs.</a:t>
            </a:r>
            <a:endParaRPr lang="en-US"/>
          </a:p>
          <a:p>
            <a:endParaRPr lang="en-US"/>
          </a:p>
        </p:txBody>
      </p:sp>
      <p:sp>
        <p:nvSpPr>
          <p:cNvPr id="6" name="Content Placeholder 5"/>
          <p:cNvSpPr>
            <a:spLocks noGrp="1"/>
          </p:cNvSpPr>
          <p:nvPr>
            <p:ph sz="half" idx="2"/>
          </p:nvPr>
        </p:nvSpPr>
        <p:spPr/>
        <p:txBody>
          <a:bodyPr>
            <a:normAutofit fontScale="80000"/>
          </a:bodyPr>
          <a:p>
            <a:r>
              <a:rPr lang="en-US">
                <a:sym typeface="+mn-ea"/>
              </a:rPr>
              <a:t>A</a:t>
            </a:r>
            <a:r>
              <a:rPr lang="en-US">
                <a:solidFill>
                  <a:srgbClr val="0070C0"/>
                </a:solidFill>
                <a:sym typeface="+mn-ea"/>
              </a:rPr>
              <a:t> classification model </a:t>
            </a:r>
            <a:r>
              <a:rPr lang="en-US">
                <a:sym typeface="+mn-ea"/>
              </a:rPr>
              <a:t>(classifier) is a mapping of instances between certain classes/groups. </a:t>
            </a:r>
            <a:endParaRPr lang="en-US">
              <a:sym typeface="+mn-ea"/>
            </a:endParaRPr>
          </a:p>
          <a:p>
            <a:r>
              <a:rPr lang="en-US">
                <a:sym typeface="+mn-ea"/>
              </a:rPr>
              <a:t>The classifier or diagnosis result can be </a:t>
            </a:r>
            <a:endParaRPr lang="en-US">
              <a:sym typeface="+mn-ea"/>
            </a:endParaRPr>
          </a:p>
          <a:p>
            <a:pPr lvl="1"/>
            <a:r>
              <a:rPr lang="en-US">
                <a:sym typeface="+mn-ea"/>
              </a:rPr>
              <a:t>a real value (</a:t>
            </a:r>
            <a:r>
              <a:rPr lang="en-US">
                <a:solidFill>
                  <a:srgbClr val="0070C0"/>
                </a:solidFill>
                <a:sym typeface="+mn-ea"/>
              </a:rPr>
              <a:t>continuous </a:t>
            </a:r>
            <a:r>
              <a:rPr lang="en-US">
                <a:sym typeface="+mn-ea"/>
              </a:rPr>
              <a:t>output), in which case the classifier boundary between classes must be determined by a threshold value (for instance, to determine whether a person has hypertension based on a blood pressure measure)</a:t>
            </a:r>
            <a:r>
              <a:rPr lang="en-MY" altLang="en-US">
                <a:sym typeface="+mn-ea"/>
              </a:rPr>
              <a:t>, or</a:t>
            </a:r>
            <a:endParaRPr lang="en-US">
              <a:sym typeface="+mn-ea"/>
            </a:endParaRPr>
          </a:p>
          <a:p>
            <a:pPr lvl="1"/>
            <a:r>
              <a:rPr lang="en-US">
                <a:sym typeface="+mn-ea"/>
              </a:rPr>
              <a:t>a </a:t>
            </a:r>
            <a:r>
              <a:rPr lang="en-US">
                <a:solidFill>
                  <a:srgbClr val="0070C0"/>
                </a:solidFill>
                <a:sym typeface="+mn-ea"/>
              </a:rPr>
              <a:t>discrete </a:t>
            </a:r>
            <a:r>
              <a:rPr lang="en-US">
                <a:sym typeface="+mn-ea"/>
              </a:rPr>
              <a:t>class label, indicating one of the classes. </a:t>
            </a:r>
            <a:endParaRPr lang="en-US"/>
          </a:p>
          <a:p>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Which is better?</a:t>
            </a:r>
            <a:endParaRPr lang="en-MY" dirty="0"/>
          </a:p>
        </p:txBody>
      </p:sp>
      <p:sp>
        <p:nvSpPr>
          <p:cNvPr id="3" name="Content Placeholder 2"/>
          <p:cNvSpPr>
            <a:spLocks noGrp="1"/>
          </p:cNvSpPr>
          <p:nvPr>
            <p:ph idx="1"/>
          </p:nvPr>
        </p:nvSpPr>
        <p:spPr/>
        <p:txBody>
          <a:bodyPr/>
          <a:lstStyle/>
          <a:p>
            <a:endParaRPr lang="en-MY"/>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pic>
        <p:nvPicPr>
          <p:cNvPr id="6" name="Picture 5"/>
          <p:cNvPicPr>
            <a:picLocks noChangeAspect="1"/>
          </p:cNvPicPr>
          <p:nvPr/>
        </p:nvPicPr>
        <p:blipFill>
          <a:blip r:embed="rId1"/>
          <a:stretch>
            <a:fillRect/>
          </a:stretch>
        </p:blipFill>
        <p:spPr>
          <a:xfrm>
            <a:off x="838200" y="1825625"/>
            <a:ext cx="7003817" cy="2636520"/>
          </a:xfrm>
          <a:prstGeom prst="rect">
            <a:avLst/>
          </a:prstGeom>
        </p:spPr>
      </p:pic>
      <p:pic>
        <p:nvPicPr>
          <p:cNvPr id="7" name="Picture 6"/>
          <p:cNvPicPr>
            <a:picLocks noChangeAspect="1"/>
          </p:cNvPicPr>
          <p:nvPr/>
        </p:nvPicPr>
        <p:blipFill>
          <a:blip r:embed="rId2"/>
          <a:stretch>
            <a:fillRect/>
          </a:stretch>
        </p:blipFill>
        <p:spPr>
          <a:xfrm>
            <a:off x="7889122" y="1870075"/>
            <a:ext cx="3814751" cy="413448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normAutofit fontScale="90000"/>
          </a:bodyPr>
          <a:lstStyle/>
          <a:p>
            <a:r>
              <a:rPr lang="en-US" dirty="0"/>
              <a:t>Methods of </a:t>
            </a:r>
            <a:r>
              <a:rPr lang="en-US" dirty="0" smtClean="0"/>
              <a:t>Reliable Estimation of Performance: </a:t>
            </a:r>
            <a:r>
              <a:rPr lang="en-US" b="1" dirty="0" smtClean="0"/>
              <a:t>Cross Validation</a:t>
            </a:r>
            <a:endParaRPr lang="en-US" b="1" dirty="0"/>
          </a:p>
        </p:txBody>
      </p:sp>
      <p:sp>
        <p:nvSpPr>
          <p:cNvPr id="973827" name="Rectangle 3"/>
          <p:cNvSpPr>
            <a:spLocks noGrp="1" noChangeArrowheads="1"/>
          </p:cNvSpPr>
          <p:nvPr>
            <p:ph sz="half" idx="1"/>
          </p:nvPr>
        </p:nvSpPr>
        <p:spPr/>
        <p:txBody>
          <a:bodyPr>
            <a:normAutofit/>
          </a:bodyPr>
          <a:lstStyle/>
          <a:p>
            <a:pPr>
              <a:lnSpc>
                <a:spcPct val="90000"/>
              </a:lnSpc>
            </a:pPr>
            <a:r>
              <a:rPr lang="en-US" sz="2800" dirty="0">
                <a:solidFill>
                  <a:schemeClr val="accent6">
                    <a:lumMod val="75000"/>
                  </a:schemeClr>
                </a:solidFill>
                <a:sym typeface="+mn-ea"/>
              </a:rPr>
              <a:t>Holdout</a:t>
            </a:r>
            <a:endParaRPr lang="en-US" sz="2800" dirty="0">
              <a:solidFill>
                <a:schemeClr val="accent6">
                  <a:lumMod val="75000"/>
                </a:schemeClr>
              </a:solidFill>
            </a:endParaRPr>
          </a:p>
          <a:p>
            <a:pPr lvl="1">
              <a:lnSpc>
                <a:spcPct val="90000"/>
              </a:lnSpc>
            </a:pPr>
            <a:r>
              <a:rPr lang="en-US" sz="2800" dirty="0">
                <a:sym typeface="+mn-ea"/>
              </a:rPr>
              <a:t>Reserve </a:t>
            </a:r>
            <a:r>
              <a:rPr lang="en-US" sz="2800" b="1" dirty="0">
                <a:solidFill>
                  <a:schemeClr val="accent2"/>
                </a:solidFill>
                <a:sym typeface="+mn-ea"/>
              </a:rPr>
              <a:t>2/3</a:t>
            </a:r>
            <a:r>
              <a:rPr lang="en-US" sz="2800" dirty="0">
                <a:sym typeface="+mn-ea"/>
              </a:rPr>
              <a:t> for training and </a:t>
            </a:r>
            <a:r>
              <a:rPr lang="en-US" sz="2800" b="1" dirty="0">
                <a:solidFill>
                  <a:schemeClr val="accent2"/>
                </a:solidFill>
                <a:sym typeface="+mn-ea"/>
              </a:rPr>
              <a:t>1/3</a:t>
            </a:r>
            <a:r>
              <a:rPr lang="en-US" sz="2800" dirty="0">
                <a:sym typeface="+mn-ea"/>
              </a:rPr>
              <a:t> for testing </a:t>
            </a:r>
            <a:endParaRPr lang="en-US" sz="2800" dirty="0"/>
          </a:p>
          <a:p>
            <a:pPr>
              <a:lnSpc>
                <a:spcPct val="90000"/>
              </a:lnSpc>
            </a:pPr>
            <a:endParaRPr lang="en-US" sz="2800" dirty="0">
              <a:solidFill>
                <a:srgbClr val="0070C0"/>
              </a:solidFill>
              <a:sym typeface="+mn-ea"/>
            </a:endParaRPr>
          </a:p>
          <a:p>
            <a:pPr>
              <a:lnSpc>
                <a:spcPct val="90000"/>
              </a:lnSpc>
            </a:pPr>
            <a:r>
              <a:rPr lang="en-US" sz="2800" dirty="0">
                <a:solidFill>
                  <a:srgbClr val="0070C0"/>
                </a:solidFill>
                <a:sym typeface="+mn-ea"/>
              </a:rPr>
              <a:t>Random </a:t>
            </a:r>
            <a:r>
              <a:rPr lang="en-US" sz="2800" dirty="0" smtClean="0">
                <a:solidFill>
                  <a:srgbClr val="0070C0"/>
                </a:solidFill>
                <a:sym typeface="+mn-ea"/>
              </a:rPr>
              <a:t>subsampling</a:t>
            </a:r>
            <a:endParaRPr lang="en-US" sz="2800" dirty="0" smtClean="0">
              <a:solidFill>
                <a:srgbClr val="0070C0"/>
              </a:solidFill>
            </a:endParaRPr>
          </a:p>
          <a:p>
            <a:pPr lvl="1">
              <a:lnSpc>
                <a:spcPct val="90000"/>
              </a:lnSpc>
            </a:pPr>
            <a:r>
              <a:rPr lang="en-US" sz="2800" dirty="0" smtClean="0">
                <a:sym typeface="+mn-ea"/>
              </a:rPr>
              <a:t>One sample may be biased</a:t>
            </a:r>
            <a:r>
              <a:rPr lang="en-MY" altLang="en-US" sz="2800" dirty="0" smtClean="0">
                <a:sym typeface="+mn-ea"/>
              </a:rPr>
              <a:t>, hence, </a:t>
            </a:r>
            <a:r>
              <a:rPr lang="en-MY" altLang="en-US" sz="2800" b="1" dirty="0" smtClean="0">
                <a:sym typeface="+mn-ea"/>
              </a:rPr>
              <a:t>r</a:t>
            </a:r>
            <a:r>
              <a:rPr lang="en-US" sz="2800" b="1" dirty="0" smtClean="0">
                <a:sym typeface="+mn-ea"/>
              </a:rPr>
              <a:t>epeated </a:t>
            </a:r>
            <a:r>
              <a:rPr lang="en-US" sz="2800" b="1" dirty="0">
                <a:sym typeface="+mn-ea"/>
              </a:rPr>
              <a:t>holdout</a:t>
            </a:r>
            <a:endParaRPr lang="en-US" sz="2800" dirty="0"/>
          </a:p>
          <a:p>
            <a:endParaRPr lang="en-US" dirty="0"/>
          </a:p>
        </p:txBody>
      </p:sp>
      <p:sp>
        <p:nvSpPr>
          <p:cNvPr id="4" name="Content Placeholder 3"/>
          <p:cNvSpPr>
            <a:spLocks noGrp="1"/>
          </p:cNvSpPr>
          <p:nvPr>
            <p:ph sz="half" idx="2"/>
          </p:nvPr>
        </p:nvSpPr>
        <p:spPr/>
        <p:txBody>
          <a:bodyPr>
            <a:normAutofit fontScale="90000" lnSpcReduction="10000"/>
          </a:bodyPr>
          <a:p>
            <a:pPr>
              <a:lnSpc>
                <a:spcPct val="90000"/>
              </a:lnSpc>
            </a:pPr>
            <a:r>
              <a:rPr lang="en-US" sz="2800" dirty="0" smtClean="0">
                <a:solidFill>
                  <a:schemeClr val="accent6">
                    <a:lumMod val="75000"/>
                  </a:schemeClr>
                </a:solidFill>
                <a:sym typeface="+mn-ea"/>
              </a:rPr>
              <a:t>k-fold Cross </a:t>
            </a:r>
            <a:r>
              <a:rPr lang="en-US" sz="2800" dirty="0">
                <a:solidFill>
                  <a:schemeClr val="accent6">
                    <a:lumMod val="75000"/>
                  </a:schemeClr>
                </a:solidFill>
                <a:sym typeface="+mn-ea"/>
              </a:rPr>
              <a:t>validation</a:t>
            </a:r>
            <a:endParaRPr lang="en-US" sz="2800" dirty="0">
              <a:solidFill>
                <a:schemeClr val="accent6">
                  <a:lumMod val="75000"/>
                </a:schemeClr>
              </a:solidFill>
            </a:endParaRPr>
          </a:p>
          <a:p>
            <a:pPr lvl="1">
              <a:lnSpc>
                <a:spcPct val="90000"/>
              </a:lnSpc>
            </a:pPr>
            <a:r>
              <a:rPr lang="en-US" sz="2800" dirty="0">
                <a:sym typeface="+mn-ea"/>
              </a:rPr>
              <a:t>Partition data into </a:t>
            </a:r>
            <a:r>
              <a:rPr lang="en-US" sz="2800" b="1" dirty="0">
                <a:solidFill>
                  <a:schemeClr val="accent2"/>
                </a:solidFill>
                <a:sym typeface="+mn-ea"/>
              </a:rPr>
              <a:t>k</a:t>
            </a:r>
            <a:r>
              <a:rPr lang="en-US" sz="2800" dirty="0">
                <a:sym typeface="+mn-ea"/>
              </a:rPr>
              <a:t> disjoint subsets</a:t>
            </a:r>
            <a:endParaRPr lang="en-US" sz="2800" dirty="0"/>
          </a:p>
          <a:p>
            <a:pPr lvl="1">
              <a:lnSpc>
                <a:spcPct val="90000"/>
              </a:lnSpc>
            </a:pPr>
            <a:r>
              <a:rPr lang="en-US" sz="2800" b="1" dirty="0">
                <a:solidFill>
                  <a:schemeClr val="accent2"/>
                </a:solidFill>
                <a:sym typeface="+mn-ea"/>
              </a:rPr>
              <a:t>k</a:t>
            </a:r>
            <a:r>
              <a:rPr lang="en-US" sz="2800" dirty="0">
                <a:sym typeface="+mn-ea"/>
              </a:rPr>
              <a:t>-fold: train on </a:t>
            </a:r>
            <a:r>
              <a:rPr lang="en-US" sz="2800" b="1" dirty="0">
                <a:solidFill>
                  <a:schemeClr val="accent2"/>
                </a:solidFill>
                <a:sym typeface="+mn-ea"/>
              </a:rPr>
              <a:t>k-1</a:t>
            </a:r>
            <a:r>
              <a:rPr lang="en-US" sz="2800" dirty="0">
                <a:sym typeface="+mn-ea"/>
              </a:rPr>
              <a:t> partitions, test on the remaining one</a:t>
            </a:r>
            <a:endParaRPr lang="en-US" sz="2800" dirty="0"/>
          </a:p>
          <a:p>
            <a:pPr lvl="1">
              <a:lnSpc>
                <a:spcPct val="90000"/>
              </a:lnSpc>
            </a:pPr>
            <a:r>
              <a:rPr lang="en-US" sz="2800" dirty="0">
                <a:solidFill>
                  <a:srgbClr val="0070C0"/>
                </a:solidFill>
                <a:sym typeface="+mn-ea"/>
              </a:rPr>
              <a:t>Leave-one-out</a:t>
            </a:r>
            <a:r>
              <a:rPr lang="en-US" sz="2800" dirty="0" smtClean="0">
                <a:solidFill>
                  <a:srgbClr val="0070C0"/>
                </a:solidFill>
                <a:sym typeface="+mn-ea"/>
              </a:rPr>
              <a:t>:</a:t>
            </a:r>
            <a:r>
              <a:rPr lang="en-US" sz="2800" dirty="0" smtClean="0">
                <a:sym typeface="+mn-ea"/>
              </a:rPr>
              <a:t> </a:t>
            </a:r>
            <a:r>
              <a:rPr lang="en-US" sz="2800" b="1" dirty="0" smtClean="0">
                <a:solidFill>
                  <a:schemeClr val="accent2"/>
                </a:solidFill>
                <a:sym typeface="+mn-ea"/>
              </a:rPr>
              <a:t>k=n</a:t>
            </a:r>
            <a:endParaRPr lang="en-US" sz="2800" b="1" dirty="0" smtClean="0">
              <a:solidFill>
                <a:schemeClr val="accent2"/>
              </a:solidFill>
            </a:endParaRPr>
          </a:p>
          <a:p>
            <a:pPr lvl="1">
              <a:lnSpc>
                <a:spcPct val="90000"/>
              </a:lnSpc>
            </a:pPr>
            <a:r>
              <a:rPr lang="en-US" sz="2800" dirty="0">
                <a:sym typeface="+mn-ea"/>
              </a:rPr>
              <a:t>Guarantees that each record is used the same number of times for training and testing</a:t>
            </a:r>
            <a:endParaRPr lang="en-US" sz="2800" dirty="0"/>
          </a:p>
          <a:p>
            <a:pPr>
              <a:lnSpc>
                <a:spcPct val="90000"/>
              </a:lnSpc>
            </a:pPr>
            <a:r>
              <a:rPr lang="en-US" sz="2800" dirty="0" smtClean="0">
                <a:solidFill>
                  <a:schemeClr val="accent6">
                    <a:lumMod val="75000"/>
                  </a:schemeClr>
                </a:solidFill>
                <a:sym typeface="+mn-ea"/>
              </a:rPr>
              <a:t>Bootstrap</a:t>
            </a:r>
            <a:endParaRPr lang="en-US" sz="2800" dirty="0">
              <a:solidFill>
                <a:schemeClr val="accent6">
                  <a:lumMod val="75000"/>
                </a:schemeClr>
              </a:solidFill>
            </a:endParaRPr>
          </a:p>
          <a:p>
            <a:pPr lvl="1">
              <a:lnSpc>
                <a:spcPct val="90000"/>
              </a:lnSpc>
            </a:pPr>
            <a:r>
              <a:rPr lang="en-US" sz="2800" dirty="0">
                <a:sym typeface="+mn-ea"/>
              </a:rPr>
              <a:t>Sampling </a:t>
            </a:r>
            <a:r>
              <a:rPr lang="en-US" sz="2800" b="1" dirty="0">
                <a:sym typeface="+mn-ea"/>
              </a:rPr>
              <a:t>with </a:t>
            </a:r>
            <a:r>
              <a:rPr lang="en-US" sz="2800" b="1" dirty="0" smtClean="0">
                <a:sym typeface="+mn-ea"/>
              </a:rPr>
              <a:t>replacement</a:t>
            </a:r>
            <a:endParaRPr lang="en-US" sz="2800" dirty="0" smtClean="0"/>
          </a:p>
          <a:p>
            <a:pPr lvl="1">
              <a:lnSpc>
                <a:spcPct val="90000"/>
              </a:lnSpc>
            </a:pPr>
            <a:endParaRPr lang="en-US"/>
          </a:p>
        </p:txBody>
      </p:sp>
      <p:sp>
        <p:nvSpPr>
          <p:cNvPr id="2" name="Slide Number Placeholder 1"/>
          <p:cNvSpPr>
            <a:spLocks noGrp="1"/>
          </p:cNvSpPr>
          <p:nvPr>
            <p:ph type="sldNum" sz="quarter" idx="12"/>
          </p:nvPr>
        </p:nvSpPr>
        <p:spPr/>
        <p:txBody>
          <a:bodyPr/>
          <a:lstStyle/>
          <a:p>
            <a:r>
              <a:rPr lang="en-US"/>
              <a:t>*</a:t>
            </a:r>
            <a:endParaRPr lang="en-US" dirty="0"/>
          </a:p>
        </p:txBody>
      </p:sp>
      <p:sp>
        <p:nvSpPr>
          <p:cNvPr id="3" name="Footer Placeholder 2"/>
          <p:cNvSpPr>
            <a:spLocks noGrp="1"/>
          </p:cNvSpPr>
          <p:nvPr>
            <p:ph type="ftr" sz="quarter" idx="11"/>
          </p:nvPr>
        </p:nvSpPr>
        <p:spPr/>
        <p:txBody>
          <a:bodyPr/>
          <a:lstStyle/>
          <a:p>
            <a:r>
              <a:rPr lang="en-US"/>
              <a:t>UECS3213 / UECS3453 Data Mining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Cross Validation</a:t>
            </a:r>
            <a:endParaRPr lang="en-MY" dirty="0"/>
          </a:p>
        </p:txBody>
      </p:sp>
      <p:sp>
        <p:nvSpPr>
          <p:cNvPr id="5" name="Footer Placeholder 4"/>
          <p:cNvSpPr>
            <a:spLocks noGrp="1"/>
          </p:cNvSpPr>
          <p:nvPr>
            <p:ph type="ftr" sz="quarter" idx="11"/>
          </p:nvPr>
        </p:nvSpPr>
        <p:spPr/>
        <p:txBody>
          <a:bodyPr/>
          <a:lstStyle/>
          <a:p>
            <a:r>
              <a:rPr lang="en-US"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pic>
        <p:nvPicPr>
          <p:cNvPr id="71682" name="Picture 2" descr="figure5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5675" y="1691115"/>
            <a:ext cx="5806440" cy="42431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Holdout</a:t>
            </a:r>
            <a:endParaRPr lang="en-MY" dirty="0"/>
          </a:p>
        </p:txBody>
      </p:sp>
      <p:sp>
        <p:nvSpPr>
          <p:cNvPr id="3" name="Content Placeholder 2"/>
          <p:cNvSpPr>
            <a:spLocks noGrp="1"/>
          </p:cNvSpPr>
          <p:nvPr>
            <p:ph sz="half" idx="1"/>
          </p:nvPr>
        </p:nvSpPr>
        <p:spPr>
          <a:xfrm>
            <a:off x="838200" y="1825625"/>
            <a:ext cx="5600700" cy="4351338"/>
          </a:xfrm>
        </p:spPr>
        <p:txBody>
          <a:bodyPr>
            <a:normAutofit lnSpcReduction="10000"/>
          </a:bodyPr>
          <a:lstStyle/>
          <a:p>
            <a:r>
              <a:rPr lang="en-US" sz="2000" dirty="0" smtClean="0"/>
              <a:t>The </a:t>
            </a:r>
            <a:r>
              <a:rPr lang="en-US" sz="2000" dirty="0"/>
              <a:t>data set is separated into two </a:t>
            </a:r>
            <a:r>
              <a:rPr lang="en-US" sz="2000" dirty="0" smtClean="0"/>
              <a:t>sets: </a:t>
            </a:r>
            <a:r>
              <a:rPr lang="en-US" sz="2000" dirty="0" smtClean="0">
                <a:solidFill>
                  <a:srgbClr val="FF0000"/>
                </a:solidFill>
              </a:rPr>
              <a:t>training </a:t>
            </a:r>
            <a:r>
              <a:rPr lang="en-US" sz="2000" dirty="0">
                <a:solidFill>
                  <a:srgbClr val="FF0000"/>
                </a:solidFill>
              </a:rPr>
              <a:t>set </a:t>
            </a:r>
            <a:r>
              <a:rPr lang="en-US" sz="2000" dirty="0" smtClean="0">
                <a:solidFill>
                  <a:srgbClr val="FF0000"/>
                </a:solidFill>
              </a:rPr>
              <a:t>(2/3) </a:t>
            </a:r>
            <a:r>
              <a:rPr lang="en-US" sz="2000" dirty="0" smtClean="0"/>
              <a:t>and </a:t>
            </a:r>
            <a:r>
              <a:rPr lang="en-US" sz="2000" dirty="0"/>
              <a:t>the </a:t>
            </a:r>
            <a:r>
              <a:rPr lang="en-US" sz="2000" dirty="0">
                <a:solidFill>
                  <a:srgbClr val="FF0000"/>
                </a:solidFill>
              </a:rPr>
              <a:t>testing </a:t>
            </a:r>
            <a:r>
              <a:rPr lang="en-US" sz="2000" dirty="0" smtClean="0">
                <a:solidFill>
                  <a:srgbClr val="FF0000"/>
                </a:solidFill>
              </a:rPr>
              <a:t>set (1/3)</a:t>
            </a:r>
            <a:r>
              <a:rPr lang="en-US" sz="2000" dirty="0" smtClean="0"/>
              <a:t>. </a:t>
            </a:r>
            <a:endParaRPr lang="en-US" sz="2000" dirty="0" smtClean="0"/>
          </a:p>
          <a:p>
            <a:r>
              <a:rPr lang="en-US" sz="2000" dirty="0"/>
              <a:t>The function </a:t>
            </a:r>
            <a:r>
              <a:rPr lang="en-US" sz="2000" dirty="0" err="1" smtClean="0"/>
              <a:t>approximator</a:t>
            </a:r>
            <a:r>
              <a:rPr lang="en-US" sz="2000" dirty="0" smtClean="0"/>
              <a:t> (model learner) </a:t>
            </a:r>
            <a:r>
              <a:rPr lang="en-US" sz="2000" dirty="0"/>
              <a:t>fits a function using the training set only. </a:t>
            </a:r>
            <a:r>
              <a:rPr lang="en-US" sz="2000" dirty="0" smtClean="0"/>
              <a:t>Then </a:t>
            </a:r>
            <a:r>
              <a:rPr lang="en-US" sz="2000" dirty="0"/>
              <a:t>the function </a:t>
            </a:r>
            <a:r>
              <a:rPr lang="en-US" sz="2000" dirty="0" err="1"/>
              <a:t>approximator</a:t>
            </a:r>
            <a:r>
              <a:rPr lang="en-US" sz="2000" dirty="0"/>
              <a:t> is asked to predict the output values for the data in the testing set (it has never seen these output values before</a:t>
            </a:r>
            <a:r>
              <a:rPr lang="en-US" sz="2000" dirty="0" smtClean="0"/>
              <a:t>).</a:t>
            </a:r>
            <a:endParaRPr lang="en-US" sz="2000" dirty="0" smtClean="0"/>
          </a:p>
          <a:p>
            <a:r>
              <a:rPr lang="en-US" sz="2000" dirty="0" smtClean="0">
                <a:solidFill>
                  <a:srgbClr val="FF0000"/>
                </a:solidFill>
              </a:rPr>
              <a:t>Disadvantage</a:t>
            </a:r>
            <a:r>
              <a:rPr lang="en-US" sz="2000" dirty="0" smtClean="0"/>
              <a:t>: its </a:t>
            </a:r>
            <a:r>
              <a:rPr lang="en-US" sz="2000" dirty="0"/>
              <a:t>evaluation can have a </a:t>
            </a:r>
            <a:r>
              <a:rPr lang="en-US" sz="2000" dirty="0">
                <a:solidFill>
                  <a:srgbClr val="FF0000"/>
                </a:solidFill>
              </a:rPr>
              <a:t>high variance</a:t>
            </a:r>
            <a:r>
              <a:rPr lang="en-US" sz="2000" dirty="0"/>
              <a:t>. The evaluation may depend heavily on which data points end up in the training set and which end up in the test set, and thus the evaluation may be significantly different depending on how the division is made</a:t>
            </a:r>
            <a:r>
              <a:rPr lang="en-US" sz="2000" dirty="0" smtClean="0"/>
              <a:t>.</a:t>
            </a:r>
            <a:endParaRPr lang="en-US" sz="2000" dirty="0" smtClean="0"/>
          </a:p>
          <a:p>
            <a:r>
              <a:rPr lang="en-US" sz="2000" dirty="0" smtClean="0"/>
              <a:t>Used when we have many instances for each class.</a:t>
            </a:r>
            <a:endParaRPr lang="en-MY" sz="2000" dirty="0"/>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pic>
        <p:nvPicPr>
          <p:cNvPr id="6" name="Picture 5"/>
          <p:cNvPicPr>
            <a:picLocks noChangeAspect="1"/>
          </p:cNvPicPr>
          <p:nvPr/>
        </p:nvPicPr>
        <p:blipFill>
          <a:blip r:embed="rId1"/>
          <a:stretch>
            <a:fillRect/>
          </a:stretch>
        </p:blipFill>
        <p:spPr>
          <a:xfrm>
            <a:off x="6438900" y="2043430"/>
            <a:ext cx="5415915" cy="39154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Random </a:t>
            </a:r>
            <a:r>
              <a:rPr lang="en-MY" dirty="0" smtClean="0"/>
              <a:t>Subsampling</a:t>
            </a:r>
            <a:endParaRPr lang="en-MY" dirty="0"/>
          </a:p>
        </p:txBody>
      </p:sp>
      <p:sp>
        <p:nvSpPr>
          <p:cNvPr id="3" name="Content Placeholder 2"/>
          <p:cNvSpPr>
            <a:spLocks noGrp="1"/>
          </p:cNvSpPr>
          <p:nvPr>
            <p:ph sz="half" idx="1"/>
          </p:nvPr>
        </p:nvSpPr>
        <p:spPr/>
        <p:txBody>
          <a:bodyPr>
            <a:normAutofit fontScale="87500"/>
          </a:bodyPr>
          <a:lstStyle/>
          <a:p>
            <a:r>
              <a:rPr lang="en-US" sz="2400" dirty="0"/>
              <a:t>Monte Carlo </a:t>
            </a:r>
            <a:r>
              <a:rPr lang="en-US" sz="2400" dirty="0" smtClean="0"/>
              <a:t>cross validation </a:t>
            </a:r>
            <a:endParaRPr lang="en-US" sz="2400" dirty="0"/>
          </a:p>
          <a:p>
            <a:r>
              <a:rPr lang="en-US" sz="2400" dirty="0" smtClean="0">
                <a:solidFill>
                  <a:srgbClr val="FF0000"/>
                </a:solidFill>
              </a:rPr>
              <a:t>Randomly</a:t>
            </a:r>
            <a:r>
              <a:rPr lang="en-US" sz="2400" dirty="0" smtClean="0"/>
              <a:t> </a:t>
            </a:r>
            <a:r>
              <a:rPr lang="en-US" sz="2400" dirty="0"/>
              <a:t>splitting the data into a training and a test </a:t>
            </a:r>
            <a:r>
              <a:rPr lang="en-US" sz="2400" dirty="0" smtClean="0"/>
              <a:t>set</a:t>
            </a:r>
            <a:r>
              <a:rPr lang="en-US" sz="2400" dirty="0"/>
              <a:t> as </a:t>
            </a:r>
            <a:r>
              <a:rPr lang="en-US" sz="2400" dirty="0">
                <a:solidFill>
                  <a:srgbClr val="0070C0"/>
                </a:solidFill>
              </a:rPr>
              <a:t>multiple holdout</a:t>
            </a:r>
            <a:r>
              <a:rPr lang="en-US" sz="2400" dirty="0"/>
              <a:t> </a:t>
            </a:r>
            <a:endParaRPr lang="en-US" sz="2400" dirty="0" smtClean="0"/>
          </a:p>
          <a:p>
            <a:r>
              <a:rPr lang="en-US" sz="2400" dirty="0"/>
              <a:t>The random partitioning of the data can be repeated arbitrarily often. </a:t>
            </a:r>
            <a:endParaRPr lang="en-US" sz="2400" dirty="0" smtClean="0"/>
          </a:p>
          <a:p>
            <a:r>
              <a:rPr lang="en-US" sz="2400" dirty="0"/>
              <a:t>The data is trained on the training set and the mean square error (MSE) is obtained from the predictions on the test set. </a:t>
            </a:r>
            <a:endParaRPr lang="en-US" sz="2400" dirty="0" smtClean="0"/>
          </a:p>
          <a:p>
            <a:r>
              <a:rPr lang="en-US" sz="2400" dirty="0" smtClean="0">
                <a:solidFill>
                  <a:srgbClr val="FF0000"/>
                </a:solidFill>
              </a:rPr>
              <a:t>Disadvantage</a:t>
            </a:r>
            <a:r>
              <a:rPr lang="en-US" sz="2400" dirty="0" smtClean="0"/>
              <a:t>: The MSE </a:t>
            </a:r>
            <a:r>
              <a:rPr lang="en-US" sz="2400" dirty="0"/>
              <a:t>would depend on the split. So a new split can give you a new MSE and then you don’t know which to trust.</a:t>
            </a:r>
            <a:endParaRPr lang="en-US" dirty="0"/>
          </a:p>
          <a:p>
            <a:endParaRPr lang="en-MY" dirty="0"/>
          </a:p>
        </p:txBody>
      </p:sp>
      <p:sp>
        <p:nvSpPr>
          <p:cNvPr id="7" name="Content Placeholder 6"/>
          <p:cNvSpPr>
            <a:spLocks noGrp="1"/>
          </p:cNvSpPr>
          <p:nvPr>
            <p:ph sz="half" idx="2"/>
          </p:nvPr>
        </p:nvSpPr>
        <p:spPr/>
        <p:txBody>
          <a:bodyPr>
            <a:normAutofit fontScale="77500" lnSpcReduction="20000"/>
          </a:bodyPr>
          <a:lstStyle/>
          <a:p>
            <a:endParaRPr lang="en-MY"/>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pic>
        <p:nvPicPr>
          <p:cNvPr id="6" name="Picture 5"/>
          <p:cNvPicPr>
            <a:picLocks noChangeAspect="1"/>
          </p:cNvPicPr>
          <p:nvPr/>
        </p:nvPicPr>
        <p:blipFill>
          <a:blip r:embed="rId1"/>
          <a:stretch>
            <a:fillRect/>
          </a:stretch>
        </p:blipFill>
        <p:spPr>
          <a:xfrm>
            <a:off x="6172200" y="1825625"/>
            <a:ext cx="5516880" cy="345173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k-fold Cross </a:t>
            </a:r>
            <a:r>
              <a:rPr lang="en-MY" dirty="0" smtClean="0"/>
              <a:t>Validation</a:t>
            </a:r>
            <a:endParaRPr lang="en-MY" dirty="0"/>
          </a:p>
        </p:txBody>
      </p:sp>
      <p:sp>
        <p:nvSpPr>
          <p:cNvPr id="3" name="Content Placeholder 2"/>
          <p:cNvSpPr>
            <a:spLocks noGrp="1"/>
          </p:cNvSpPr>
          <p:nvPr>
            <p:ph sz="half" idx="1"/>
          </p:nvPr>
        </p:nvSpPr>
        <p:spPr/>
        <p:txBody>
          <a:bodyPr>
            <a:normAutofit fontScale="92500" lnSpcReduction="20000"/>
          </a:bodyPr>
          <a:lstStyle/>
          <a:p>
            <a:r>
              <a:rPr lang="en-US" dirty="0"/>
              <a:t>The data set is divided into</a:t>
            </a:r>
            <a:r>
              <a:rPr lang="en-US" dirty="0">
                <a:solidFill>
                  <a:srgbClr val="0070C0"/>
                </a:solidFill>
              </a:rPr>
              <a:t> </a:t>
            </a:r>
            <a:r>
              <a:rPr lang="en-US" i="1" dirty="0">
                <a:solidFill>
                  <a:srgbClr val="0070C0"/>
                </a:solidFill>
              </a:rPr>
              <a:t>k</a:t>
            </a:r>
            <a:r>
              <a:rPr lang="en-US" dirty="0">
                <a:solidFill>
                  <a:srgbClr val="0070C0"/>
                </a:solidFill>
              </a:rPr>
              <a:t> subsets</a:t>
            </a:r>
            <a:r>
              <a:rPr lang="en-US" dirty="0"/>
              <a:t>, and the holdout method is repeated k times. </a:t>
            </a:r>
            <a:endParaRPr lang="en-US" dirty="0" smtClean="0"/>
          </a:p>
          <a:p>
            <a:r>
              <a:rPr lang="en-US" dirty="0"/>
              <a:t>Each time, one of the </a:t>
            </a:r>
            <a:r>
              <a:rPr lang="en-US" i="1" dirty="0"/>
              <a:t>k</a:t>
            </a:r>
            <a:r>
              <a:rPr lang="en-US" dirty="0"/>
              <a:t> subsets is used as the test set and the other </a:t>
            </a:r>
            <a:r>
              <a:rPr lang="en-US" i="1" dirty="0"/>
              <a:t>k-1</a:t>
            </a:r>
            <a:r>
              <a:rPr lang="en-US" dirty="0"/>
              <a:t> subsets are put together to form a training set. </a:t>
            </a:r>
            <a:endParaRPr lang="en-US" dirty="0"/>
          </a:p>
          <a:p>
            <a:r>
              <a:rPr lang="en-US" dirty="0"/>
              <a:t>Then the average error across all </a:t>
            </a:r>
            <a:r>
              <a:rPr lang="en-US" i="1" dirty="0"/>
              <a:t>k</a:t>
            </a:r>
            <a:r>
              <a:rPr lang="en-US" dirty="0"/>
              <a:t> trials is computed.</a:t>
            </a:r>
            <a:endParaRPr lang="en-MY" dirty="0"/>
          </a:p>
        </p:txBody>
      </p:sp>
      <p:sp>
        <p:nvSpPr>
          <p:cNvPr id="4" name="Content Placeholder 3"/>
          <p:cNvSpPr>
            <a:spLocks noGrp="1"/>
          </p:cNvSpPr>
          <p:nvPr>
            <p:ph sz="half" idx="2"/>
          </p:nvPr>
        </p:nvSpPr>
        <p:spPr/>
        <p:txBody>
          <a:bodyPr>
            <a:normAutofit fontScale="82500"/>
          </a:bodyPr>
          <a:lstStyle/>
          <a:p>
            <a:r>
              <a:rPr lang="en-MY" dirty="0" smtClean="0">
                <a:solidFill>
                  <a:srgbClr val="0070C0"/>
                </a:solidFill>
              </a:rPr>
              <a:t>Advantage</a:t>
            </a:r>
            <a:r>
              <a:rPr lang="en-MY" dirty="0" smtClean="0"/>
              <a:t>: </a:t>
            </a:r>
            <a:r>
              <a:rPr lang="en-US" dirty="0" smtClean="0"/>
              <a:t>it </a:t>
            </a:r>
            <a:r>
              <a:rPr lang="en-US" dirty="0"/>
              <a:t>matters less how the data gets divided. </a:t>
            </a:r>
            <a:r>
              <a:rPr lang="en-US" dirty="0">
                <a:solidFill>
                  <a:srgbClr val="0070C0"/>
                </a:solidFill>
              </a:rPr>
              <a:t>Every data point gets to be in a test set exactly once, and gets to be in a training set k-1 times. </a:t>
            </a:r>
            <a:r>
              <a:rPr lang="en-US" dirty="0"/>
              <a:t>The </a:t>
            </a:r>
            <a:r>
              <a:rPr lang="en-US" dirty="0">
                <a:solidFill>
                  <a:srgbClr val="FF0000"/>
                </a:solidFill>
              </a:rPr>
              <a:t>variance</a:t>
            </a:r>
            <a:r>
              <a:rPr lang="en-US" dirty="0"/>
              <a:t> of the resulting estimate is reduced as </a:t>
            </a:r>
            <a:r>
              <a:rPr lang="en-US" i="1" dirty="0"/>
              <a:t>k</a:t>
            </a:r>
            <a:r>
              <a:rPr lang="en-US" dirty="0"/>
              <a:t> is increased</a:t>
            </a:r>
            <a:r>
              <a:rPr lang="en-US" dirty="0" smtClean="0"/>
              <a:t>.</a:t>
            </a:r>
            <a:endParaRPr lang="en-US" dirty="0" smtClean="0"/>
          </a:p>
          <a:p>
            <a:r>
              <a:rPr lang="en-US" dirty="0" smtClean="0">
                <a:solidFill>
                  <a:srgbClr val="FF0000"/>
                </a:solidFill>
              </a:rPr>
              <a:t>Disadvantage</a:t>
            </a:r>
            <a:r>
              <a:rPr lang="en-US" dirty="0" smtClean="0"/>
              <a:t>: the </a:t>
            </a:r>
            <a:r>
              <a:rPr lang="en-US" dirty="0"/>
              <a:t>training algorithm has to be rerun from scratch</a:t>
            </a:r>
            <a:r>
              <a:rPr lang="en-US" i="1" dirty="0"/>
              <a:t> k </a:t>
            </a:r>
            <a:r>
              <a:rPr lang="en-US" dirty="0"/>
              <a:t>times, which means it takes </a:t>
            </a:r>
            <a:r>
              <a:rPr lang="en-US" i="1" dirty="0"/>
              <a:t>k </a:t>
            </a:r>
            <a:r>
              <a:rPr lang="en-US" dirty="0"/>
              <a:t>times as much computation to make an evaluation </a:t>
            </a:r>
            <a:r>
              <a:rPr lang="en-MY" altLang="en-US" dirty="0"/>
              <a:t>(computationally intensive)</a:t>
            </a:r>
            <a:endParaRPr lang="en-MY" dirty="0" smtClean="0"/>
          </a:p>
          <a:p>
            <a:endParaRPr lang="en-MY" dirty="0"/>
          </a:p>
        </p:txBody>
      </p:sp>
      <p:sp>
        <p:nvSpPr>
          <p:cNvPr id="5" name="Footer Placeholder 4"/>
          <p:cNvSpPr>
            <a:spLocks noGrp="1"/>
          </p:cNvSpPr>
          <p:nvPr>
            <p:ph type="ftr" sz="quarter" idx="11"/>
          </p:nvPr>
        </p:nvSpPr>
        <p:spPr/>
        <p:txBody>
          <a:bodyPr/>
          <a:lstStyle/>
          <a:p>
            <a:r>
              <a:rPr lang="en-US"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k-fold Cross Validation</a:t>
            </a:r>
            <a:endParaRPr lang="en-MY" dirty="0"/>
          </a:p>
        </p:txBody>
      </p:sp>
      <p:sp>
        <p:nvSpPr>
          <p:cNvPr id="3" name="Content Placeholder 2"/>
          <p:cNvSpPr>
            <a:spLocks noGrp="1"/>
          </p:cNvSpPr>
          <p:nvPr>
            <p:ph sz="half" idx="1"/>
          </p:nvPr>
        </p:nvSpPr>
        <p:spPr/>
        <p:txBody>
          <a:bodyPr/>
          <a:lstStyle/>
          <a:p>
            <a:endParaRPr lang="en-MY"/>
          </a:p>
        </p:txBody>
      </p:sp>
      <p:sp>
        <p:nvSpPr>
          <p:cNvPr id="4" name="Content Placeholder 3"/>
          <p:cNvSpPr>
            <a:spLocks noGrp="1"/>
          </p:cNvSpPr>
          <p:nvPr>
            <p:ph sz="half" idx="2"/>
          </p:nvPr>
        </p:nvSpPr>
        <p:spPr/>
        <p:txBody>
          <a:bodyPr/>
          <a:lstStyle/>
          <a:p>
            <a:endParaRPr lang="en-MY"/>
          </a:p>
        </p:txBody>
      </p:sp>
      <p:sp>
        <p:nvSpPr>
          <p:cNvPr id="5" name="Footer Placeholder 4"/>
          <p:cNvSpPr>
            <a:spLocks noGrp="1"/>
          </p:cNvSpPr>
          <p:nvPr>
            <p:ph type="ftr" sz="quarter" idx="11"/>
          </p:nvPr>
        </p:nvSpPr>
        <p:spPr/>
        <p:txBody>
          <a:bodyPr/>
          <a:lstStyle/>
          <a:p>
            <a:r>
              <a:rPr lang="en-US"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pic>
        <p:nvPicPr>
          <p:cNvPr id="9" name="Picture 8"/>
          <p:cNvPicPr>
            <a:picLocks noChangeAspect="1"/>
          </p:cNvPicPr>
          <p:nvPr/>
        </p:nvPicPr>
        <p:blipFill>
          <a:blip r:embed="rId1"/>
          <a:stretch>
            <a:fillRect/>
          </a:stretch>
        </p:blipFill>
        <p:spPr>
          <a:xfrm>
            <a:off x="6355165" y="1825625"/>
            <a:ext cx="5299540" cy="2639695"/>
          </a:xfrm>
          <a:prstGeom prst="rect">
            <a:avLst/>
          </a:prstGeom>
        </p:spPr>
      </p:pic>
      <p:pic>
        <p:nvPicPr>
          <p:cNvPr id="10" name="Picture 9"/>
          <p:cNvPicPr>
            <a:picLocks noChangeAspect="1"/>
          </p:cNvPicPr>
          <p:nvPr/>
        </p:nvPicPr>
        <p:blipFill>
          <a:blip r:embed="rId2"/>
          <a:stretch>
            <a:fillRect/>
          </a:stretch>
        </p:blipFill>
        <p:spPr>
          <a:xfrm>
            <a:off x="893379" y="1825625"/>
            <a:ext cx="5126421" cy="347757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Leave-one-out </a:t>
            </a:r>
            <a:r>
              <a:rPr lang="en-MY" dirty="0" smtClean="0"/>
              <a:t>Cross Validation</a:t>
            </a:r>
            <a:endParaRPr lang="en-MY" dirty="0"/>
          </a:p>
        </p:txBody>
      </p:sp>
      <p:sp>
        <p:nvSpPr>
          <p:cNvPr id="3" name="Content Placeholder 2"/>
          <p:cNvSpPr>
            <a:spLocks noGrp="1"/>
          </p:cNvSpPr>
          <p:nvPr>
            <p:ph sz="half" idx="1"/>
          </p:nvPr>
        </p:nvSpPr>
        <p:spPr/>
        <p:txBody>
          <a:bodyPr>
            <a:normAutofit lnSpcReduction="10000"/>
          </a:bodyPr>
          <a:lstStyle/>
          <a:p>
            <a:r>
              <a:rPr lang="en-US" dirty="0"/>
              <a:t>K-fold cross validation taken to its logical extreme, with </a:t>
            </a:r>
            <a:r>
              <a:rPr lang="en-US" dirty="0">
                <a:solidFill>
                  <a:srgbClr val="0070C0"/>
                </a:solidFill>
              </a:rPr>
              <a:t>K equal to N</a:t>
            </a:r>
            <a:r>
              <a:rPr lang="en-US" dirty="0"/>
              <a:t>, the </a:t>
            </a:r>
            <a:r>
              <a:rPr lang="en-US" b="1" dirty="0"/>
              <a:t>number of data points in the set.</a:t>
            </a:r>
            <a:r>
              <a:rPr lang="en-US" dirty="0"/>
              <a:t> </a:t>
            </a:r>
            <a:endParaRPr lang="en-US" dirty="0" smtClean="0"/>
          </a:p>
          <a:p>
            <a:r>
              <a:rPr lang="en-US" dirty="0"/>
              <a:t>That means that N separate times, the function </a:t>
            </a:r>
            <a:r>
              <a:rPr lang="en-US" dirty="0" err="1"/>
              <a:t>approximator</a:t>
            </a:r>
            <a:r>
              <a:rPr lang="en-US" dirty="0"/>
              <a:t> is trained on all the data except for one point and a prediction is made for that point. </a:t>
            </a:r>
            <a:endParaRPr lang="en-MY" dirty="0"/>
          </a:p>
        </p:txBody>
      </p:sp>
      <p:sp>
        <p:nvSpPr>
          <p:cNvPr id="4" name="Content Placeholder 3"/>
          <p:cNvSpPr>
            <a:spLocks noGrp="1"/>
          </p:cNvSpPr>
          <p:nvPr>
            <p:ph sz="half" idx="2"/>
          </p:nvPr>
        </p:nvSpPr>
        <p:spPr/>
        <p:txBody>
          <a:bodyPr>
            <a:normAutofit lnSpcReduction="10000"/>
          </a:bodyPr>
          <a:lstStyle/>
          <a:p>
            <a:r>
              <a:rPr lang="en-US" dirty="0" smtClean="0">
                <a:solidFill>
                  <a:srgbClr val="0070C0"/>
                </a:solidFill>
              </a:rPr>
              <a:t>Advantage</a:t>
            </a:r>
            <a:r>
              <a:rPr lang="en-US" dirty="0" smtClean="0"/>
              <a:t>: the </a:t>
            </a:r>
            <a:r>
              <a:rPr lang="en-US" dirty="0"/>
              <a:t>average error is computed and used to evaluate the model </a:t>
            </a:r>
            <a:r>
              <a:rPr lang="en-MY" altLang="en-US" dirty="0"/>
              <a:t>(much reduced).</a:t>
            </a:r>
            <a:endParaRPr lang="en-US" dirty="0" smtClean="0"/>
          </a:p>
          <a:p>
            <a:r>
              <a:rPr lang="en-US" dirty="0" smtClean="0">
                <a:solidFill>
                  <a:srgbClr val="FF0000"/>
                </a:solidFill>
              </a:rPr>
              <a:t>Disadvantage</a:t>
            </a:r>
            <a:r>
              <a:rPr lang="en-US" dirty="0" smtClean="0"/>
              <a:t>: </a:t>
            </a:r>
            <a:r>
              <a:rPr lang="en-MY" dirty="0"/>
              <a:t>very </a:t>
            </a:r>
            <a:r>
              <a:rPr lang="en-MY" b="1" dirty="0"/>
              <a:t>expensive </a:t>
            </a:r>
            <a:r>
              <a:rPr lang="en-MY" dirty="0"/>
              <a:t>to compute.</a:t>
            </a:r>
            <a:endParaRPr lang="en-MY" dirty="0"/>
          </a:p>
        </p:txBody>
      </p:sp>
      <p:sp>
        <p:nvSpPr>
          <p:cNvPr id="5" name="Footer Placeholder 4"/>
          <p:cNvSpPr>
            <a:spLocks noGrp="1"/>
          </p:cNvSpPr>
          <p:nvPr>
            <p:ph type="ftr" sz="quarter" idx="11"/>
          </p:nvPr>
        </p:nvSpPr>
        <p:spPr/>
        <p:txBody>
          <a:bodyPr/>
          <a:lstStyle/>
          <a:p>
            <a:r>
              <a:rPr lang="en-US"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pic>
        <p:nvPicPr>
          <p:cNvPr id="7" name="Picture 6"/>
          <p:cNvPicPr>
            <a:picLocks noChangeAspect="1"/>
          </p:cNvPicPr>
          <p:nvPr/>
        </p:nvPicPr>
        <p:blipFill>
          <a:blip r:embed="rId1"/>
          <a:stretch>
            <a:fillRect/>
          </a:stretch>
        </p:blipFill>
        <p:spPr>
          <a:xfrm>
            <a:off x="8049577" y="3648266"/>
            <a:ext cx="3788991" cy="235629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a:t>Model Evaluation</a:t>
            </a:r>
            <a:endParaRPr lang="en-US"/>
          </a:p>
        </p:txBody>
      </p:sp>
      <p:sp>
        <p:nvSpPr>
          <p:cNvPr id="974851" name="Rectangle 3"/>
          <p:cNvSpPr>
            <a:spLocks noGrp="1" noChangeArrowheads="1"/>
          </p:cNvSpPr>
          <p:nvPr>
            <p:ph type="body" idx="1"/>
          </p:nvPr>
        </p:nvSpPr>
        <p:spPr/>
        <p:txBody>
          <a:bodyPr/>
          <a:lstStyle/>
          <a:p>
            <a:r>
              <a:rPr lang="en-US" dirty="0"/>
              <a:t>Metrics for Performance Evaluation</a:t>
            </a:r>
            <a:endParaRPr lang="en-US" dirty="0"/>
          </a:p>
          <a:p>
            <a:pPr lvl="1"/>
            <a:r>
              <a:rPr lang="en-US" dirty="0"/>
              <a:t>How to evaluate the performance of a model?</a:t>
            </a:r>
            <a:endParaRPr lang="en-US" dirty="0"/>
          </a:p>
          <a:p>
            <a:pPr lvl="1">
              <a:buFont typeface="Arial" panose="020B0604020202020204" pitchFamily="34" charset="0"/>
              <a:buNone/>
            </a:pPr>
            <a:endParaRPr lang="en-US" dirty="0"/>
          </a:p>
          <a:p>
            <a:r>
              <a:rPr lang="en-US" dirty="0"/>
              <a:t>Methods for Performance Evaluation</a:t>
            </a:r>
            <a:endParaRPr lang="en-US" dirty="0"/>
          </a:p>
          <a:p>
            <a:pPr lvl="1"/>
            <a:r>
              <a:rPr lang="en-US" dirty="0"/>
              <a:t>How to obtain reliable estimates?</a:t>
            </a:r>
            <a:endParaRPr lang="en-US" dirty="0"/>
          </a:p>
          <a:p>
            <a:pPr lvl="1"/>
            <a:endParaRPr lang="en-US" dirty="0"/>
          </a:p>
          <a:p>
            <a:r>
              <a:rPr lang="en-US" dirty="0">
                <a:solidFill>
                  <a:srgbClr val="FF0000"/>
                </a:solidFill>
              </a:rPr>
              <a:t>Methods for Model Comparison</a:t>
            </a:r>
            <a:endParaRPr lang="en-US" dirty="0">
              <a:solidFill>
                <a:srgbClr val="FF0000"/>
              </a:solidFill>
            </a:endParaRPr>
          </a:p>
          <a:p>
            <a:pPr lvl="1"/>
            <a:r>
              <a:rPr lang="en-US" dirty="0"/>
              <a:t>How to compare the </a:t>
            </a:r>
            <a:r>
              <a:rPr lang="en-US" b="1" dirty="0"/>
              <a:t>relative performance</a:t>
            </a:r>
            <a:r>
              <a:rPr lang="en-US" dirty="0"/>
              <a:t> among competing models?</a:t>
            </a:r>
            <a:endParaRPr lang="en-US" dirty="0"/>
          </a:p>
          <a:p>
            <a:pPr lvl="1"/>
            <a:endParaRPr lang="en-US" dirty="0"/>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dirty="0"/>
              <a:t>Receiver Operating Characteristics (ROC)</a:t>
            </a:r>
            <a:endParaRPr lang="en-US" dirty="0"/>
          </a:p>
        </p:txBody>
      </p:sp>
      <p:sp>
        <p:nvSpPr>
          <p:cNvPr id="975875" name="Rectangle 3"/>
          <p:cNvSpPr>
            <a:spLocks noGrp="1" noChangeArrowheads="1"/>
          </p:cNvSpPr>
          <p:nvPr>
            <p:ph sz="half" idx="1"/>
          </p:nvPr>
        </p:nvSpPr>
        <p:spPr/>
        <p:txBody>
          <a:bodyPr>
            <a:normAutofit fontScale="85000" lnSpcReduction="20000"/>
          </a:bodyPr>
          <a:lstStyle/>
          <a:p>
            <a:r>
              <a:rPr lang="en-US" dirty="0" smtClean="0">
                <a:solidFill>
                  <a:srgbClr val="0070C0"/>
                </a:solidFill>
              </a:rPr>
              <a:t>Performance</a:t>
            </a:r>
            <a:r>
              <a:rPr lang="en-US" dirty="0" smtClean="0"/>
              <a:t> of a classifier represented as a point on the ROC curve</a:t>
            </a:r>
            <a:endParaRPr lang="en-US" dirty="0" smtClean="0"/>
          </a:p>
          <a:p>
            <a:r>
              <a:rPr lang="en-US" dirty="0"/>
              <a:t>ROC shows trade-offs between </a:t>
            </a:r>
            <a:r>
              <a:rPr lang="en-US" dirty="0">
                <a:solidFill>
                  <a:srgbClr val="0070C0"/>
                </a:solidFill>
              </a:rPr>
              <a:t>sensitivity</a:t>
            </a:r>
            <a:r>
              <a:rPr lang="en-US" dirty="0"/>
              <a:t> </a:t>
            </a:r>
            <a:r>
              <a:rPr lang="en-US" dirty="0" smtClean="0"/>
              <a:t>(</a:t>
            </a:r>
            <a:r>
              <a:rPr lang="en-US" dirty="0"/>
              <a:t>performance measure of the whole </a:t>
            </a:r>
            <a:r>
              <a:rPr lang="en-US" dirty="0" smtClean="0"/>
              <a:t>positive part </a:t>
            </a:r>
            <a:r>
              <a:rPr lang="en-US" dirty="0"/>
              <a:t>of a dataset</a:t>
            </a:r>
            <a:r>
              <a:rPr lang="en-US" dirty="0" smtClean="0"/>
              <a:t>) and</a:t>
            </a:r>
            <a:r>
              <a:rPr lang="en-US" dirty="0" smtClean="0">
                <a:solidFill>
                  <a:srgbClr val="FF0000"/>
                </a:solidFill>
              </a:rPr>
              <a:t> </a:t>
            </a:r>
            <a:r>
              <a:rPr lang="en-MY" altLang="en-US" dirty="0" smtClean="0">
                <a:solidFill>
                  <a:srgbClr val="FF0000"/>
                </a:solidFill>
              </a:rPr>
              <a:t>1 - </a:t>
            </a:r>
            <a:r>
              <a:rPr lang="en-US" dirty="0" smtClean="0">
                <a:solidFill>
                  <a:srgbClr val="FF0000"/>
                </a:solidFill>
              </a:rPr>
              <a:t>specificity </a:t>
            </a:r>
            <a:r>
              <a:rPr lang="en-US" dirty="0" smtClean="0"/>
              <a:t>(</a:t>
            </a:r>
            <a:r>
              <a:rPr lang="en-US" dirty="0"/>
              <a:t>performance measure of the whole negative part of a </a:t>
            </a:r>
            <a:r>
              <a:rPr lang="en-US" dirty="0" smtClean="0"/>
              <a:t>dataset)</a:t>
            </a:r>
            <a:endParaRPr lang="en-US" dirty="0">
              <a:solidFill>
                <a:srgbClr val="FF0000"/>
              </a:solidFill>
            </a:endParaRPr>
          </a:p>
          <a:p>
            <a:r>
              <a:rPr lang="en-US" dirty="0" smtClean="0"/>
              <a:t>Changing some parameter of the algorithm, sample distribution or cost matrix changes the location of the point</a:t>
            </a:r>
            <a:endParaRPr lang="en-US" dirty="0" smtClean="0"/>
          </a:p>
          <a:p>
            <a:endParaRPr lang="en-US" dirty="0"/>
          </a:p>
        </p:txBody>
      </p:sp>
      <p:sp>
        <p:nvSpPr>
          <p:cNvPr id="9" name="Content Placeholder 8"/>
          <p:cNvSpPr>
            <a:spLocks noGrp="1"/>
          </p:cNvSpPr>
          <p:nvPr>
            <p:ph sz="half" idx="2"/>
          </p:nvPr>
        </p:nvSpPr>
        <p:spPr/>
        <p:txBody>
          <a:bodyPr>
            <a:normAutofit fontScale="85000" lnSpcReduction="20000"/>
          </a:bodyPr>
          <a:lstStyle/>
          <a:p>
            <a:endParaRPr lang="en-MY" u="sng" dirty="0"/>
          </a:p>
        </p:txBody>
      </p:sp>
      <p:sp>
        <p:nvSpPr>
          <p:cNvPr id="3" name="Footer Placeholder 2"/>
          <p:cNvSpPr>
            <a:spLocks noGrp="1"/>
          </p:cNvSpPr>
          <p:nvPr>
            <p:ph type="ftr" sz="quarter" idx="11"/>
          </p:nvPr>
        </p:nvSpPr>
        <p:spPr/>
        <p:txBody>
          <a:bodyPr/>
          <a:lstStyle/>
          <a:p>
            <a:r>
              <a:rPr lang="en-US" smtClean="0">
                <a:sym typeface="+mn-ea"/>
              </a:rPr>
              <a:t>UECS3213 / UECS3453 Data Mining</a:t>
            </a:r>
            <a:endParaRPr lang="en-US" dirty="0"/>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pic>
        <p:nvPicPr>
          <p:cNvPr id="8" name="Picture 7"/>
          <p:cNvPicPr>
            <a:picLocks noChangeAspect="1"/>
          </p:cNvPicPr>
          <p:nvPr/>
        </p:nvPicPr>
        <p:blipFill>
          <a:blip r:embed="rId1"/>
          <a:stretch>
            <a:fillRect/>
          </a:stretch>
        </p:blipFill>
        <p:spPr>
          <a:xfrm>
            <a:off x="5928995" y="1976755"/>
            <a:ext cx="6177280" cy="37871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Bias vs Variance</a:t>
            </a:r>
            <a:endParaRPr lang="en-MY" altLang="en-US"/>
          </a:p>
        </p:txBody>
      </p:sp>
      <p:sp>
        <p:nvSpPr>
          <p:cNvPr id="5" name="Content Placeholder 4"/>
          <p:cNvSpPr>
            <a:spLocks noGrp="1"/>
          </p:cNvSpPr>
          <p:nvPr>
            <p:ph sz="half" idx="1"/>
          </p:nvPr>
        </p:nvSpPr>
        <p:spPr>
          <a:xfrm>
            <a:off x="838200" y="1825625"/>
            <a:ext cx="6216650" cy="4351655"/>
          </a:xfrm>
        </p:spPr>
        <p:txBody>
          <a:bodyPr>
            <a:normAutofit fontScale="90000"/>
          </a:bodyPr>
          <a:p>
            <a:r>
              <a:rPr lang="en-US"/>
              <a:t>The </a:t>
            </a:r>
            <a:r>
              <a:rPr lang="en-US">
                <a:solidFill>
                  <a:srgbClr val="0070C0"/>
                </a:solidFill>
              </a:rPr>
              <a:t>bias </a:t>
            </a:r>
            <a:r>
              <a:rPr lang="en-US"/>
              <a:t>is an error from erroneous assumptions in the learning algorithm. </a:t>
            </a:r>
            <a:r>
              <a:rPr lang="en-US">
                <a:solidFill>
                  <a:srgbClr val="0070C0"/>
                </a:solidFill>
              </a:rPr>
              <a:t>High bias </a:t>
            </a:r>
            <a:r>
              <a:rPr lang="en-US"/>
              <a:t>can cause an algorithm to miss the relevant relations between features and target outputs (underfitting).</a:t>
            </a:r>
            <a:endParaRPr lang="en-US"/>
          </a:p>
          <a:p>
            <a:r>
              <a:rPr lang="en-US"/>
              <a:t>The </a:t>
            </a:r>
            <a:r>
              <a:rPr lang="en-US">
                <a:solidFill>
                  <a:srgbClr val="FF0000"/>
                </a:solidFill>
              </a:rPr>
              <a:t>variance </a:t>
            </a:r>
            <a:r>
              <a:rPr lang="en-US"/>
              <a:t>is an error from sensitivity to small fluctuations in the training set. </a:t>
            </a:r>
            <a:r>
              <a:rPr lang="en-US">
                <a:solidFill>
                  <a:srgbClr val="FF0000"/>
                </a:solidFill>
              </a:rPr>
              <a:t>High variance</a:t>
            </a:r>
            <a:r>
              <a:rPr lang="en-US"/>
              <a:t> can cause an algorithm to model the random noise in the training data, rather than the intended outputs (overfitting).</a:t>
            </a:r>
            <a:endParaRPr lang="en-US"/>
          </a:p>
        </p:txBody>
      </p:sp>
      <p:sp>
        <p:nvSpPr>
          <p:cNvPr id="3" name="Footer Placeholder 2"/>
          <p:cNvSpPr>
            <a:spLocks noGrp="1"/>
          </p:cNvSpPr>
          <p:nvPr>
            <p:ph type="ftr" sz="quarter" idx="11"/>
          </p:nvPr>
        </p:nvSpPr>
        <p:spPr/>
        <p:txBody>
          <a:bodyPr/>
          <a:p>
            <a:r>
              <a:rPr lang="en-US" dirty="0" smtClean="0">
                <a:sym typeface="+mn-ea"/>
              </a:rPr>
              <a:t>UECS3213 / UECS3453 Data Mining</a:t>
            </a:r>
            <a:endParaRPr lang="en-US"/>
          </a:p>
        </p:txBody>
      </p:sp>
      <p:sp>
        <p:nvSpPr>
          <p:cNvPr id="4" name="Slide Number Placeholder 3"/>
          <p:cNvSpPr>
            <a:spLocks noGrp="1"/>
          </p:cNvSpPr>
          <p:nvPr>
            <p:ph type="sldNum" sz="quarter" idx="12"/>
          </p:nvPr>
        </p:nvSpPr>
        <p:spPr/>
        <p:txBody>
          <a:bodyPr/>
          <a:p>
            <a:fld id="{E8366257-D7B9-47E0-9D98-9493A294C6AB}" type="slidenum">
              <a:rPr lang="en-US" smtClean="0"/>
            </a:fld>
            <a:endParaRPr lang="en-US"/>
          </a:p>
        </p:txBody>
      </p:sp>
      <p:pic>
        <p:nvPicPr>
          <p:cNvPr id="6" name="Content Placeholder 5"/>
          <p:cNvPicPr>
            <a:picLocks noChangeAspect="1"/>
          </p:cNvPicPr>
          <p:nvPr>
            <p:ph sz="half" idx="2"/>
          </p:nvPr>
        </p:nvPicPr>
        <p:blipFill>
          <a:blip r:embed="rId1"/>
          <a:stretch>
            <a:fillRect/>
          </a:stretch>
        </p:blipFill>
        <p:spPr>
          <a:xfrm>
            <a:off x="7190740" y="469900"/>
            <a:ext cx="4567555" cy="3483610"/>
          </a:xfrm>
          <a:prstGeom prst="rect">
            <a:avLst/>
          </a:prstGeom>
        </p:spPr>
      </p:pic>
      <p:pic>
        <p:nvPicPr>
          <p:cNvPr id="7" name="Picture 6" descr="biasvariance"/>
          <p:cNvPicPr>
            <a:picLocks noChangeAspect="1"/>
          </p:cNvPicPr>
          <p:nvPr/>
        </p:nvPicPr>
        <p:blipFill>
          <a:blip r:embed="rId2"/>
          <a:stretch>
            <a:fillRect/>
          </a:stretch>
        </p:blipFill>
        <p:spPr>
          <a:xfrm>
            <a:off x="7724775" y="3711575"/>
            <a:ext cx="3926205" cy="246570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a:bodyPr>
          <a:p>
            <a:r>
              <a:rPr lang="en-MY" altLang="en-US" dirty="0">
                <a:sym typeface="+mn-ea"/>
              </a:rPr>
              <a:t>ROC Curve</a:t>
            </a:r>
            <a:endParaRPr lang="en-MY" alt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8" name="Content Placeholder 7"/>
          <p:cNvSpPr>
            <a:spLocks noGrp="1"/>
          </p:cNvSpPr>
          <p:nvPr>
            <p:ph sz="half" idx="2"/>
          </p:nvPr>
        </p:nvSpPr>
        <p:spPr/>
        <p:txBody>
          <a:bodyPr>
            <a:normAutofit fontScale="90000" lnSpcReduction="10000"/>
          </a:bodyPr>
          <a:p>
            <a:r>
              <a:rPr lang="en-US" dirty="0" smtClean="0">
                <a:sym typeface="+mn-ea"/>
              </a:rPr>
              <a:t>ROC curve plots </a:t>
            </a:r>
            <a:r>
              <a:rPr lang="en-US" dirty="0" smtClean="0">
                <a:solidFill>
                  <a:srgbClr val="0070C0"/>
                </a:solidFill>
                <a:sym typeface="+mn-ea"/>
              </a:rPr>
              <a:t>TPR </a:t>
            </a:r>
            <a:r>
              <a:rPr lang="en-US" dirty="0" smtClean="0">
                <a:sym typeface="+mn-ea"/>
              </a:rPr>
              <a:t>(on the y-axis) against </a:t>
            </a:r>
            <a:r>
              <a:rPr lang="en-US" dirty="0" smtClean="0">
                <a:solidFill>
                  <a:srgbClr val="FF0000"/>
                </a:solidFill>
                <a:sym typeface="+mn-ea"/>
              </a:rPr>
              <a:t>FPR </a:t>
            </a:r>
            <a:r>
              <a:rPr lang="en-US" dirty="0" smtClean="0">
                <a:sym typeface="+mn-ea"/>
              </a:rPr>
              <a:t>(on the x-axis)</a:t>
            </a:r>
            <a:endParaRPr lang="en-US" dirty="0" smtClean="0">
              <a:sym typeface="+mn-ea"/>
            </a:endParaRPr>
          </a:p>
          <a:p>
            <a:endParaRPr lang="en-US"/>
          </a:p>
          <a:p>
            <a:endParaRPr lang="en-US"/>
          </a:p>
          <a:p>
            <a:endParaRPr lang="en-US"/>
          </a:p>
          <a:p>
            <a:endParaRPr lang="en-US"/>
          </a:p>
          <a:p>
            <a:endParaRPr lang="en-US"/>
          </a:p>
          <a:p>
            <a:endParaRPr lang="en-US"/>
          </a:p>
          <a:p>
            <a:r>
              <a:rPr lang="en-MY" altLang="en-US"/>
              <a:t>T</a:t>
            </a:r>
            <a:r>
              <a:rPr lang="en-US"/>
              <a:t>rade-offs between true positive (</a:t>
            </a:r>
            <a:r>
              <a:rPr lang="en-US">
                <a:solidFill>
                  <a:srgbClr val="0070C0"/>
                </a:solidFill>
              </a:rPr>
              <a:t>benefits</a:t>
            </a:r>
            <a:r>
              <a:rPr lang="en-US"/>
              <a:t>) and false positive (</a:t>
            </a:r>
            <a:r>
              <a:rPr lang="en-US">
                <a:solidFill>
                  <a:srgbClr val="FF0000"/>
                </a:solidFill>
              </a:rPr>
              <a:t>costs</a:t>
            </a:r>
            <a:r>
              <a:rPr lang="en-US"/>
              <a:t>).</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pic>
        <p:nvPicPr>
          <p:cNvPr id="11" name="Content Placeholder 10"/>
          <p:cNvPicPr>
            <a:picLocks noChangeAspect="1"/>
          </p:cNvPicPr>
          <p:nvPr>
            <p:ph sz="half" idx="1"/>
          </p:nvPr>
        </p:nvPicPr>
        <p:blipFill>
          <a:blip r:embed="rId1"/>
          <a:stretch>
            <a:fillRect/>
          </a:stretch>
        </p:blipFill>
        <p:spPr>
          <a:xfrm>
            <a:off x="1804670" y="2486660"/>
            <a:ext cx="3248025" cy="3028950"/>
          </a:xfrm>
          <a:prstGeom prst="rect">
            <a:avLst/>
          </a:prstGeom>
        </p:spPr>
      </p:pic>
      <p:grpSp>
        <p:nvGrpSpPr>
          <p:cNvPr id="16" name="Group 15"/>
          <p:cNvGrpSpPr/>
          <p:nvPr/>
        </p:nvGrpSpPr>
        <p:grpSpPr>
          <a:xfrm>
            <a:off x="6172200" y="2684780"/>
            <a:ext cx="5497195" cy="2297430"/>
            <a:chOff x="1519" y="5727"/>
            <a:chExt cx="8657" cy="3618"/>
          </a:xfrm>
        </p:grpSpPr>
        <p:graphicFrame>
          <p:nvGraphicFramePr>
            <p:cNvPr id="10" name="Object 9"/>
            <p:cNvGraphicFramePr>
              <a:graphicFrameLocks noChangeAspect="1"/>
            </p:cNvGraphicFramePr>
            <p:nvPr/>
          </p:nvGraphicFramePr>
          <p:xfrm>
            <a:off x="1656" y="5727"/>
            <a:ext cx="3120" cy="1209"/>
          </p:xfrm>
          <a:graphic>
            <a:graphicData uri="http://schemas.openxmlformats.org/presentationml/2006/ole">
              <mc:AlternateContent xmlns:mc="http://schemas.openxmlformats.org/markup-compatibility/2006">
                <mc:Choice xmlns:v="urn:schemas-microsoft-com:vml" Requires="v">
                  <p:oleObj spid="_x0000_s12" name="Equation" r:id="rId2" imgW="1016000" imgH="393700" progId="Equation.3">
                    <p:embed/>
                  </p:oleObj>
                </mc:Choice>
                <mc:Fallback>
                  <p:oleObj name="Equation" r:id="rId2" imgW="1016000" imgH="393700" progId="Equation.3">
                    <p:embed/>
                    <p:pic>
                      <p:nvPicPr>
                        <p:cNvPr id="0" name="Picture 614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 y="5727"/>
                          <a:ext cx="3120" cy="1209"/>
                        </a:xfrm>
                        <a:prstGeom prst="rect">
                          <a:avLst/>
                        </a:prstGeom>
                        <a:noFill/>
                      </p:spPr>
                    </p:pic>
                  </p:oleObj>
                </mc:Fallback>
              </mc:AlternateContent>
            </a:graphicData>
          </a:graphic>
        </p:graphicFrame>
        <p:graphicFrame>
          <p:nvGraphicFramePr>
            <p:cNvPr id="13" name="Object 12"/>
            <p:cNvGraphicFramePr>
              <a:graphicFrameLocks noChangeAspect="1"/>
            </p:cNvGraphicFramePr>
            <p:nvPr/>
          </p:nvGraphicFramePr>
          <p:xfrm>
            <a:off x="1656" y="7627"/>
            <a:ext cx="3010" cy="1138"/>
          </p:xfrm>
          <a:graphic>
            <a:graphicData uri="http://schemas.openxmlformats.org/presentationml/2006/ole">
              <mc:AlternateContent xmlns:mc="http://schemas.openxmlformats.org/markup-compatibility/2006">
                <mc:Choice xmlns:v="urn:schemas-microsoft-com:vml" Requires="v">
                  <p:oleObj spid="_x0000_s70712" name="Equation" r:id="rId4" imgW="1040765" imgH="393700" progId="Equation.3">
                    <p:embed/>
                  </p:oleObj>
                </mc:Choice>
                <mc:Fallback>
                  <p:oleObj name="Equation" r:id="rId4" imgW="1040765" imgH="393700" progId="Equation.3">
                    <p:embed/>
                    <p:pic>
                      <p:nvPicPr>
                        <p:cNvPr id="0" name="Picture 614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 y="7627"/>
                          <a:ext cx="3010" cy="1138"/>
                        </a:xfrm>
                        <a:prstGeom prst="rect">
                          <a:avLst/>
                        </a:prstGeom>
                        <a:noFill/>
                      </p:spPr>
                    </p:pic>
                  </p:oleObj>
                </mc:Fallback>
              </mc:AlternateContent>
            </a:graphicData>
          </a:graphic>
        </p:graphicFrame>
        <p:sp>
          <p:nvSpPr>
            <p:cNvPr id="14" name="TextBox 1"/>
            <p:cNvSpPr txBox="1"/>
            <p:nvPr/>
          </p:nvSpPr>
          <p:spPr>
            <a:xfrm>
              <a:off x="1519" y="6939"/>
              <a:ext cx="7752" cy="582"/>
            </a:xfrm>
            <a:prstGeom prst="rect">
              <a:avLst/>
            </a:prstGeom>
            <a:noFill/>
          </p:spPr>
          <p:txBody>
            <a:bodyPr wrap="square" rtlCol="0">
              <a:spAutoFit/>
            </a:bodyPr>
            <a:p>
              <a:r>
                <a:rPr lang="en-US" dirty="0" smtClean="0"/>
                <a:t>Fraction of </a:t>
              </a:r>
              <a:r>
                <a:rPr lang="en-US" dirty="0" smtClean="0">
                  <a:solidFill>
                    <a:schemeClr val="accent6">
                      <a:lumMod val="75000"/>
                    </a:schemeClr>
                  </a:solidFill>
                </a:rPr>
                <a:t>positive</a:t>
              </a:r>
              <a:r>
                <a:rPr lang="en-US" dirty="0" smtClean="0"/>
                <a:t> </a:t>
              </a:r>
              <a:r>
                <a:rPr lang="en-US" dirty="0" smtClean="0">
                  <a:solidFill>
                    <a:schemeClr val="accent6">
                      <a:lumMod val="75000"/>
                    </a:schemeClr>
                  </a:solidFill>
                </a:rPr>
                <a:t>instances</a:t>
              </a:r>
              <a:r>
                <a:rPr lang="en-US" dirty="0" smtClean="0"/>
                <a:t> predicted </a:t>
              </a:r>
              <a:r>
                <a:rPr lang="en-US" dirty="0" smtClean="0">
                  <a:solidFill>
                    <a:srgbClr val="0070C0"/>
                  </a:solidFill>
                </a:rPr>
                <a:t>correctly</a:t>
              </a:r>
              <a:endParaRPr lang="en-US" dirty="0">
                <a:solidFill>
                  <a:srgbClr val="0070C0"/>
                </a:solidFill>
              </a:endParaRPr>
            </a:p>
          </p:txBody>
        </p:sp>
        <p:sp>
          <p:nvSpPr>
            <p:cNvPr id="15" name="TextBox 7"/>
            <p:cNvSpPr txBox="1"/>
            <p:nvPr/>
          </p:nvSpPr>
          <p:spPr>
            <a:xfrm>
              <a:off x="1656" y="8765"/>
              <a:ext cx="8520" cy="580"/>
            </a:xfrm>
            <a:prstGeom prst="rect">
              <a:avLst/>
            </a:prstGeom>
            <a:noFill/>
          </p:spPr>
          <p:txBody>
            <a:bodyPr wrap="square" rtlCol="0">
              <a:spAutoFit/>
            </a:bodyPr>
            <a:p>
              <a:r>
                <a:rPr lang="en-US" dirty="0" smtClean="0"/>
                <a:t>Fraction of </a:t>
              </a:r>
              <a:r>
                <a:rPr lang="en-US" dirty="0" smtClean="0">
                  <a:solidFill>
                    <a:schemeClr val="accent6">
                      <a:lumMod val="75000"/>
                    </a:schemeClr>
                  </a:solidFill>
                </a:rPr>
                <a:t>negative instances </a:t>
              </a:r>
              <a:r>
                <a:rPr lang="en-US" dirty="0" smtClean="0"/>
                <a:t>predicted </a:t>
              </a:r>
              <a:r>
                <a:rPr lang="en-US" dirty="0" smtClean="0">
                  <a:solidFill>
                    <a:srgbClr val="0070C0"/>
                  </a:solidFill>
                </a:rPr>
                <a:t>incorrectly</a:t>
              </a:r>
              <a:endParaRPr lang="en-US" dirty="0">
                <a:solidFill>
                  <a:srgbClr val="0070C0"/>
                </a:solidFil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smtClean="0"/>
              <a:t>ROC (Receiver Operating Characteristic)</a:t>
            </a:r>
            <a:endParaRPr lang="en-US" dirty="0"/>
          </a:p>
        </p:txBody>
      </p:sp>
      <p:sp>
        <p:nvSpPr>
          <p:cNvPr id="975875" name="Rectangle 3"/>
          <p:cNvSpPr>
            <a:spLocks noGrp="1" noChangeArrowheads="1"/>
          </p:cNvSpPr>
          <p:nvPr>
            <p:ph type="body" idx="1"/>
          </p:nvPr>
        </p:nvSpPr>
        <p:spPr/>
        <p:txBody>
          <a:bodyPr/>
          <a:lstStyle/>
          <a:p>
            <a:r>
              <a:rPr lang="en-US" dirty="0" smtClean="0">
                <a:solidFill>
                  <a:srgbClr val="FF0000"/>
                </a:solidFill>
              </a:rPr>
              <a:t>Trade-off</a:t>
            </a:r>
            <a:r>
              <a:rPr lang="en-US" dirty="0" smtClean="0"/>
              <a:t> between </a:t>
            </a:r>
            <a:r>
              <a:rPr lang="en-US" dirty="0" smtClean="0">
                <a:solidFill>
                  <a:srgbClr val="0070C0"/>
                </a:solidFill>
              </a:rPr>
              <a:t>positive hits (</a:t>
            </a:r>
            <a:r>
              <a:rPr lang="en-MY" altLang="en-US" dirty="0">
                <a:solidFill>
                  <a:srgbClr val="0070C0"/>
                </a:solidFill>
              </a:rPr>
              <a:t>Sensitivity or Recall or True Positive Rate or probability of detection</a:t>
            </a:r>
            <a:r>
              <a:rPr lang="en-US" dirty="0" smtClean="0">
                <a:solidFill>
                  <a:srgbClr val="0070C0"/>
                </a:solidFill>
              </a:rPr>
              <a:t>) </a:t>
            </a:r>
            <a:r>
              <a:rPr lang="en-US" dirty="0" smtClean="0"/>
              <a:t>and </a:t>
            </a:r>
            <a:r>
              <a:rPr lang="en-US" dirty="0" smtClean="0">
                <a:solidFill>
                  <a:srgbClr val="FF0000"/>
                </a:solidFill>
              </a:rPr>
              <a:t>false </a:t>
            </a:r>
            <a:r>
              <a:rPr lang="en-US" dirty="0">
                <a:solidFill>
                  <a:srgbClr val="FF0000"/>
                </a:solidFill>
              </a:rPr>
              <a:t>alarms (</a:t>
            </a:r>
            <a:r>
              <a:rPr lang="en-MY" altLang="en-US" dirty="0">
                <a:solidFill>
                  <a:srgbClr val="FF0000"/>
                </a:solidFill>
              </a:rPr>
              <a:t>1 - S</a:t>
            </a:r>
            <a:r>
              <a:rPr lang="en-US" dirty="0">
                <a:solidFill>
                  <a:srgbClr val="FF0000"/>
                </a:solidFill>
              </a:rPr>
              <a:t>pecificity </a:t>
            </a:r>
            <a:r>
              <a:rPr lang="en-MY" altLang="en-US" dirty="0">
                <a:solidFill>
                  <a:srgbClr val="FF0000"/>
                </a:solidFill>
              </a:rPr>
              <a:t>or False Positive Rate or fall-out</a:t>
            </a:r>
            <a:r>
              <a:rPr lang="en-US" dirty="0">
                <a:solidFill>
                  <a:srgbClr val="FF0000"/>
                </a:solidFill>
              </a:rPr>
              <a:t>)</a:t>
            </a:r>
            <a:endParaRPr lang="en-US" dirty="0" smtClean="0">
              <a:solidFill>
                <a:srgbClr val="FF0000"/>
              </a:solidFill>
            </a:endParaRPr>
          </a:p>
          <a:p>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sym typeface="+mn-ea"/>
              </a:rPr>
              <a:t>UECS3213 / UECS3453 Data Mining</a:t>
            </a:r>
            <a:endParaRPr lang="en-US" dirty="0"/>
          </a:p>
        </p:txBody>
      </p:sp>
      <p:sp>
        <p:nvSpPr>
          <p:cNvPr id="3" name="Slide Number Placeholder 2"/>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6" name="Group 4"/>
          <p:cNvGraphicFramePr>
            <a:graphicFrameLocks noGrp="1"/>
          </p:cNvGraphicFramePr>
          <p:nvPr/>
        </p:nvGraphicFramePr>
        <p:xfrm>
          <a:off x="3801745" y="3457635"/>
          <a:ext cx="4191000" cy="2384425"/>
        </p:xfrm>
        <a:graphic>
          <a:graphicData uri="http://schemas.openxmlformats.org/drawingml/2006/table">
            <a:tbl>
              <a:tblPr/>
              <a:tblGrid>
                <a:gridCol w="1047750"/>
                <a:gridCol w="1047750"/>
                <a:gridCol w="1047750"/>
                <a:gridCol w="1047750"/>
              </a:tblGrid>
              <a:tr h="5302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PREDICTED CLASS</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cPr/>
                </a:tc>
                <a:tc hMerge="1">
                  <a:tcPr/>
                </a:tc>
              </a:tr>
              <a:tr h="45212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br>
                        <a:rPr kumimoji="0" lang="en-US" sz="2400" b="0" i="0" u="none" strike="noStrike" cap="none" normalizeH="0" baseline="0" dirty="0" smtClean="0">
                          <a:ln>
                            <a:noFill/>
                          </a:ln>
                          <a:solidFill>
                            <a:schemeClr val="tx1"/>
                          </a:solidFill>
                          <a:effectLst/>
                          <a:latin typeface="Arial" panose="020B0604020202020204" pitchFamily="34" charset="0"/>
                        </a:rPr>
                      </a:b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Actual</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Yes</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No</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4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Yes</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a</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rgbClr val="0070C0"/>
                          </a:solidFill>
                          <a:effectLst/>
                          <a:latin typeface="Arial" panose="020B0604020202020204" pitchFamily="34" charset="0"/>
                        </a:rPr>
                        <a:t>(TP)</a:t>
                      </a:r>
                      <a:endParaRPr kumimoji="0" lang="en-US" sz="2000" b="0"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b</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rgbClr val="FF0000"/>
                          </a:solidFill>
                          <a:effectLst/>
                          <a:latin typeface="Arial" panose="020B0604020202020204" pitchFamily="34" charset="0"/>
                        </a:rPr>
                        <a:t>(FN)</a:t>
                      </a:r>
                      <a:endParaRPr kumimoji="0" lang="en-US" sz="2000" b="0"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40">
                <a:tc vMerge="1">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No</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c</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rgbClr val="FF0000"/>
                          </a:solidFill>
                          <a:effectLst/>
                          <a:latin typeface="Arial" panose="020B0604020202020204" pitchFamily="34" charset="0"/>
                        </a:rPr>
                        <a:t>(FP)</a:t>
                      </a:r>
                      <a:endParaRPr kumimoji="0" lang="en-US" sz="2000" b="0"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d</a:t>
                      </a:r>
                      <a:br>
                        <a:rPr kumimoji="0" lang="en-US" sz="2000" b="0" i="0" u="none" strike="noStrike" cap="none" normalizeH="0" baseline="0" dirty="0" smtClean="0">
                          <a:ln>
                            <a:noFill/>
                          </a:ln>
                          <a:solidFill>
                            <a:schemeClr val="tx1"/>
                          </a:solidFill>
                          <a:effectLst/>
                          <a:latin typeface="Arial" panose="020B0604020202020204" pitchFamily="34" charset="0"/>
                        </a:rPr>
                      </a:br>
                      <a:r>
                        <a:rPr kumimoji="0" lang="en-US" sz="2000" b="0" i="0" u="none" strike="noStrike" cap="none" normalizeH="0" baseline="0" dirty="0" smtClean="0">
                          <a:ln>
                            <a:noFill/>
                          </a:ln>
                          <a:solidFill>
                            <a:srgbClr val="0070C0"/>
                          </a:solidFill>
                          <a:effectLst/>
                          <a:latin typeface="Arial" panose="020B0604020202020204" pitchFamily="34" charset="0"/>
                        </a:rPr>
                        <a:t>(TN)</a:t>
                      </a:r>
                      <a:endParaRPr kumimoji="0" lang="en-US" sz="2000" b="0" i="0" u="none" strike="noStrike" cap="none" normalizeH="0" baseline="0" dirty="0" smtClean="0">
                        <a:ln>
                          <a:noFill/>
                        </a:ln>
                        <a:solidFill>
                          <a:srgbClr val="0070C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Applications of ROC</a:t>
            </a:r>
            <a:endParaRPr lang="en-MY" altLang="en-US"/>
          </a:p>
        </p:txBody>
      </p:sp>
      <p:sp>
        <p:nvSpPr>
          <p:cNvPr id="3" name="Content Placeholder 2"/>
          <p:cNvSpPr>
            <a:spLocks noGrp="1"/>
          </p:cNvSpPr>
          <p:nvPr>
            <p:ph idx="1"/>
          </p:nvPr>
        </p:nvSpPr>
        <p:spPr/>
        <p:txBody>
          <a:bodyPr/>
          <a:p>
            <a:r>
              <a:rPr lang="en-US"/>
              <a:t>The ROC curve was first developed by</a:t>
            </a:r>
            <a:r>
              <a:rPr lang="en-US">
                <a:solidFill>
                  <a:srgbClr val="0070C0"/>
                </a:solidFill>
              </a:rPr>
              <a:t> electrical engineers and radar engineers</a:t>
            </a:r>
            <a:r>
              <a:rPr lang="en-US"/>
              <a:t> during World War II for detecting enemy objects in battlefields and was soon introduced to psychology to account for perceptual detection of stimuli. </a:t>
            </a:r>
            <a:endParaRPr lang="en-US"/>
          </a:p>
          <a:p>
            <a:r>
              <a:rPr lang="en-US"/>
              <a:t>ROC analysis since then has been used in medicine, radiology, biometrics, forecasting of natural hazards, meteorology, model performance assessment, and other areas for many decades and is increasingly used in </a:t>
            </a:r>
            <a:r>
              <a:rPr lang="en-US">
                <a:solidFill>
                  <a:srgbClr val="0070C0"/>
                </a:solidFill>
              </a:rPr>
              <a:t>machine learning</a:t>
            </a:r>
            <a:r>
              <a:rPr lang="en-US"/>
              <a:t> and </a:t>
            </a:r>
            <a:r>
              <a:rPr lang="en-US">
                <a:solidFill>
                  <a:srgbClr val="0070C0"/>
                </a:solidFill>
              </a:rPr>
              <a:t>data mining</a:t>
            </a:r>
            <a:r>
              <a:rPr lang="en-US"/>
              <a:t> research. </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ROC Curve</a:t>
            </a:r>
            <a:endParaRPr lang="en-MY" dirty="0"/>
          </a:p>
        </p:txBody>
      </p:sp>
      <p:sp>
        <p:nvSpPr>
          <p:cNvPr id="3" name="Content Placeholder 2"/>
          <p:cNvSpPr>
            <a:spLocks noGrp="1"/>
          </p:cNvSpPr>
          <p:nvPr>
            <p:ph sz="half" idx="1"/>
          </p:nvPr>
        </p:nvSpPr>
        <p:spPr/>
        <p:txBody>
          <a:bodyPr>
            <a:normAutofit fontScale="92500" lnSpcReduction="10000"/>
          </a:bodyPr>
          <a:lstStyle/>
          <a:p>
            <a:r>
              <a:rPr lang="en-US" dirty="0"/>
              <a:t>A </a:t>
            </a:r>
            <a:r>
              <a:rPr lang="en-US" dirty="0">
                <a:solidFill>
                  <a:srgbClr val="0070C0"/>
                </a:solidFill>
              </a:rPr>
              <a:t>ROC point </a:t>
            </a:r>
            <a:r>
              <a:rPr lang="en-US" dirty="0"/>
              <a:t>is a point with a pair of x and y values in the ROC space where x is </a:t>
            </a:r>
            <a:r>
              <a:rPr lang="en-US" dirty="0">
                <a:solidFill>
                  <a:srgbClr val="0070C0"/>
                </a:solidFill>
              </a:rPr>
              <a:t>1 – specificity</a:t>
            </a:r>
            <a:r>
              <a:rPr lang="en-US" dirty="0"/>
              <a:t> and y is </a:t>
            </a:r>
            <a:r>
              <a:rPr lang="en-US" dirty="0">
                <a:solidFill>
                  <a:srgbClr val="0070C0"/>
                </a:solidFill>
              </a:rPr>
              <a:t>sensitivity</a:t>
            </a:r>
            <a:r>
              <a:rPr lang="en-US" dirty="0"/>
              <a:t>. </a:t>
            </a:r>
            <a:endParaRPr lang="en-US" dirty="0" smtClean="0"/>
          </a:p>
          <a:p>
            <a:r>
              <a:rPr lang="en-US" dirty="0" smtClean="0"/>
              <a:t>A </a:t>
            </a:r>
            <a:r>
              <a:rPr lang="en-US" dirty="0"/>
              <a:t>ROC curve is created by connecting all ROC points of a classifier in the ROC space. </a:t>
            </a:r>
            <a:endParaRPr lang="en-US" dirty="0" smtClean="0"/>
          </a:p>
          <a:p>
            <a:r>
              <a:rPr lang="en-US" dirty="0"/>
              <a:t>Two adjacent ROC points can be connected by a </a:t>
            </a:r>
            <a:r>
              <a:rPr lang="en-US" dirty="0">
                <a:solidFill>
                  <a:srgbClr val="0070C0"/>
                </a:solidFill>
              </a:rPr>
              <a:t>straight line</a:t>
            </a:r>
            <a:r>
              <a:rPr lang="en-US" dirty="0"/>
              <a:t>, and the curve starts at (0.0, 0.0) and ends at (1.0, 1.0).</a:t>
            </a:r>
            <a:endParaRPr lang="en-MY" dirty="0"/>
          </a:p>
        </p:txBody>
      </p:sp>
      <p:sp>
        <p:nvSpPr>
          <p:cNvPr id="6" name="Content Placeholder 5"/>
          <p:cNvSpPr>
            <a:spLocks noGrp="1"/>
          </p:cNvSpPr>
          <p:nvPr>
            <p:ph sz="half" idx="2"/>
          </p:nvPr>
        </p:nvSpPr>
        <p:spPr/>
        <p:txBody>
          <a:bodyPr>
            <a:normAutofit fontScale="92500" lnSpcReduction="10000"/>
          </a:bodyPr>
          <a:lstStyle/>
          <a:p>
            <a:endParaRPr lang="en-MY"/>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pic>
        <p:nvPicPr>
          <p:cNvPr id="7" name="Picture 6"/>
          <p:cNvPicPr>
            <a:picLocks noChangeAspect="1"/>
          </p:cNvPicPr>
          <p:nvPr/>
        </p:nvPicPr>
        <p:blipFill>
          <a:blip r:embed="rId1"/>
          <a:stretch>
            <a:fillRect/>
          </a:stretch>
        </p:blipFill>
        <p:spPr>
          <a:xfrm>
            <a:off x="7439336" y="3336062"/>
            <a:ext cx="2969584" cy="2840902"/>
          </a:xfrm>
          <a:prstGeom prst="rect">
            <a:avLst/>
          </a:prstGeom>
        </p:spPr>
      </p:pic>
      <p:pic>
        <p:nvPicPr>
          <p:cNvPr id="9" name="Picture 8"/>
          <p:cNvPicPr>
            <a:picLocks noChangeAspect="1"/>
          </p:cNvPicPr>
          <p:nvPr/>
        </p:nvPicPr>
        <p:blipFill>
          <a:blip r:embed="rId2"/>
          <a:stretch>
            <a:fillRect/>
          </a:stretch>
        </p:blipFill>
        <p:spPr>
          <a:xfrm>
            <a:off x="6019800" y="1027906"/>
            <a:ext cx="6096335" cy="2312063"/>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Interpretation of ROC </a:t>
            </a:r>
            <a:r>
              <a:rPr lang="en-MY" dirty="0" smtClean="0"/>
              <a:t>curves: </a:t>
            </a:r>
            <a:br>
              <a:rPr lang="en-MY" dirty="0" smtClean="0"/>
            </a:br>
            <a:r>
              <a:rPr lang="en-MY" dirty="0" smtClean="0">
                <a:solidFill>
                  <a:srgbClr val="0070C0"/>
                </a:solidFill>
              </a:rPr>
              <a:t>Random Classifier</a:t>
            </a:r>
            <a:endParaRPr lang="en-MY" dirty="0" smtClean="0">
              <a:solidFill>
                <a:srgbClr val="0070C0"/>
              </a:solidFill>
            </a:endParaRPr>
          </a:p>
        </p:txBody>
      </p:sp>
      <p:sp>
        <p:nvSpPr>
          <p:cNvPr id="3" name="Content Placeholder 2"/>
          <p:cNvSpPr>
            <a:spLocks noGrp="1"/>
          </p:cNvSpPr>
          <p:nvPr>
            <p:ph sz="half" idx="1"/>
          </p:nvPr>
        </p:nvSpPr>
        <p:spPr/>
        <p:txBody>
          <a:bodyPr/>
          <a:lstStyle/>
          <a:p>
            <a:r>
              <a:rPr lang="en-MY" dirty="0" smtClean="0">
                <a:solidFill>
                  <a:srgbClr val="0070C0"/>
                </a:solidFill>
              </a:rPr>
              <a:t>Advantage</a:t>
            </a:r>
            <a:r>
              <a:rPr lang="en-MY" dirty="0" smtClean="0"/>
              <a:t>: </a:t>
            </a:r>
            <a:r>
              <a:rPr lang="en-MY" dirty="0"/>
              <a:t>Easy </a:t>
            </a:r>
            <a:r>
              <a:rPr lang="en-MY" dirty="0" smtClean="0"/>
              <a:t>interpretation</a:t>
            </a:r>
            <a:endParaRPr lang="en-MY" dirty="0" smtClean="0"/>
          </a:p>
          <a:p>
            <a:r>
              <a:rPr lang="en-US" dirty="0" smtClean="0"/>
              <a:t>The </a:t>
            </a:r>
            <a:r>
              <a:rPr lang="en-US" dirty="0"/>
              <a:t>curve separates the space into two areas for </a:t>
            </a:r>
            <a:r>
              <a:rPr lang="en-US" dirty="0">
                <a:solidFill>
                  <a:srgbClr val="0070C0"/>
                </a:solidFill>
              </a:rPr>
              <a:t>good</a:t>
            </a:r>
            <a:r>
              <a:rPr lang="en-US" dirty="0"/>
              <a:t> and </a:t>
            </a:r>
            <a:r>
              <a:rPr lang="en-US" dirty="0">
                <a:solidFill>
                  <a:srgbClr val="FF0000"/>
                </a:solidFill>
              </a:rPr>
              <a:t>poor</a:t>
            </a:r>
            <a:r>
              <a:rPr lang="en-US" dirty="0"/>
              <a:t> performance levels</a:t>
            </a:r>
            <a:r>
              <a:rPr lang="en-US" dirty="0" smtClean="0"/>
              <a:t>.</a:t>
            </a:r>
            <a:endParaRPr lang="en-US" dirty="0" smtClean="0"/>
          </a:p>
          <a:p>
            <a:r>
              <a:rPr lang="en-US" b="1" dirty="0" smtClean="0"/>
              <a:t>Baseline</a:t>
            </a:r>
            <a:r>
              <a:rPr lang="en-US" dirty="0" smtClean="0"/>
              <a:t>: A </a:t>
            </a:r>
            <a:r>
              <a:rPr lang="en-US" dirty="0"/>
              <a:t>classifier with the </a:t>
            </a:r>
            <a:r>
              <a:rPr lang="en-US" dirty="0">
                <a:solidFill>
                  <a:srgbClr val="FF0000"/>
                </a:solidFill>
              </a:rPr>
              <a:t>random </a:t>
            </a:r>
            <a:r>
              <a:rPr lang="en-US" dirty="0"/>
              <a:t>performance level always shows a straight line from the origin (0.0, 0.0) to the top right corner (1.0, 1.0). </a:t>
            </a:r>
            <a:endParaRPr lang="en-MY" dirty="0"/>
          </a:p>
        </p:txBody>
      </p:sp>
      <p:sp>
        <p:nvSpPr>
          <p:cNvPr id="4" name="Content Placeholder 3"/>
          <p:cNvSpPr>
            <a:spLocks noGrp="1"/>
          </p:cNvSpPr>
          <p:nvPr>
            <p:ph sz="half" idx="2"/>
          </p:nvPr>
        </p:nvSpPr>
        <p:spPr/>
        <p:txBody>
          <a:bodyPr/>
          <a:lstStyle/>
          <a:p>
            <a:endParaRPr lang="en-MY" dirty="0"/>
          </a:p>
        </p:txBody>
      </p:sp>
      <p:sp>
        <p:nvSpPr>
          <p:cNvPr id="5" name="Footer Placeholder 4"/>
          <p:cNvSpPr>
            <a:spLocks noGrp="1"/>
          </p:cNvSpPr>
          <p:nvPr>
            <p:ph type="ftr" sz="quarter" idx="11"/>
          </p:nvPr>
        </p:nvSpPr>
        <p:spPr/>
        <p:txBody>
          <a:bodyPr/>
          <a:lstStyle/>
          <a:p>
            <a:r>
              <a:rPr lang="en-US"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pic>
        <p:nvPicPr>
          <p:cNvPr id="7" name="Picture 6"/>
          <p:cNvPicPr>
            <a:picLocks noChangeAspect="1"/>
          </p:cNvPicPr>
          <p:nvPr/>
        </p:nvPicPr>
        <p:blipFill>
          <a:blip r:embed="rId1"/>
          <a:stretch>
            <a:fillRect/>
          </a:stretch>
        </p:blipFill>
        <p:spPr>
          <a:xfrm>
            <a:off x="6172200" y="1314450"/>
            <a:ext cx="5437505" cy="481711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Interpretation of ROC curves: </a:t>
            </a:r>
            <a:br>
              <a:rPr lang="en-MY" dirty="0" smtClean="0"/>
            </a:br>
            <a:r>
              <a:rPr lang="en-MY" dirty="0" smtClean="0">
                <a:solidFill>
                  <a:srgbClr val="0070C0"/>
                </a:solidFill>
              </a:rPr>
              <a:t>Perfect Classifier</a:t>
            </a:r>
            <a:endParaRPr lang="en-MY" dirty="0" smtClean="0">
              <a:solidFill>
                <a:srgbClr val="0070C0"/>
              </a:solidFill>
            </a:endParaRPr>
          </a:p>
        </p:txBody>
      </p:sp>
      <p:sp>
        <p:nvSpPr>
          <p:cNvPr id="3" name="Content Placeholder 2"/>
          <p:cNvSpPr>
            <a:spLocks noGrp="1"/>
          </p:cNvSpPr>
          <p:nvPr>
            <p:ph sz="half" idx="1"/>
          </p:nvPr>
        </p:nvSpPr>
        <p:spPr/>
        <p:txBody>
          <a:bodyPr/>
          <a:lstStyle/>
          <a:p>
            <a:r>
              <a:rPr lang="en-US" dirty="0"/>
              <a:t>A classifier with the </a:t>
            </a:r>
            <a:r>
              <a:rPr lang="en-US" dirty="0">
                <a:solidFill>
                  <a:srgbClr val="0070C0"/>
                </a:solidFill>
              </a:rPr>
              <a:t>perfect </a:t>
            </a:r>
            <a:r>
              <a:rPr lang="en-US" dirty="0"/>
              <a:t>performance level shows a combination of two straight lines – from the origin (0.0, 0.0) to the top left corner (0.0, 1.0) and further to the top right corner (1.0, 1.0).</a:t>
            </a:r>
            <a:endParaRPr lang="en-MY" dirty="0"/>
          </a:p>
        </p:txBody>
      </p:sp>
      <p:sp>
        <p:nvSpPr>
          <p:cNvPr id="4" name="Content Placeholder 3"/>
          <p:cNvSpPr>
            <a:spLocks noGrp="1"/>
          </p:cNvSpPr>
          <p:nvPr>
            <p:ph sz="half" idx="2"/>
          </p:nvPr>
        </p:nvSpPr>
        <p:spPr/>
        <p:txBody>
          <a:bodyPr/>
          <a:lstStyle/>
          <a:p>
            <a:endParaRPr lang="en-MY"/>
          </a:p>
        </p:txBody>
      </p:sp>
      <p:sp>
        <p:nvSpPr>
          <p:cNvPr id="5" name="Footer Placeholder 4"/>
          <p:cNvSpPr>
            <a:spLocks noGrp="1"/>
          </p:cNvSpPr>
          <p:nvPr>
            <p:ph type="ftr" sz="quarter" idx="11"/>
          </p:nvPr>
        </p:nvSpPr>
        <p:spPr/>
        <p:txBody>
          <a:bodyPr/>
          <a:lstStyle/>
          <a:p>
            <a:r>
              <a:rPr lang="en-US"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pic>
        <p:nvPicPr>
          <p:cNvPr id="7" name="Picture 6"/>
          <p:cNvPicPr>
            <a:picLocks noChangeAspect="1"/>
          </p:cNvPicPr>
          <p:nvPr/>
        </p:nvPicPr>
        <p:blipFill>
          <a:blip r:embed="rId1"/>
          <a:stretch>
            <a:fillRect/>
          </a:stretch>
        </p:blipFill>
        <p:spPr>
          <a:xfrm>
            <a:off x="6172200" y="1870075"/>
            <a:ext cx="4465320" cy="435368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 for multiple models</a:t>
            </a:r>
            <a:endParaRPr lang="en-MY" dirty="0"/>
          </a:p>
        </p:txBody>
      </p:sp>
      <p:sp>
        <p:nvSpPr>
          <p:cNvPr id="3" name="Content Placeholder 2"/>
          <p:cNvSpPr>
            <a:spLocks noGrp="1"/>
          </p:cNvSpPr>
          <p:nvPr>
            <p:ph sz="half" idx="1"/>
          </p:nvPr>
        </p:nvSpPr>
        <p:spPr/>
        <p:txBody>
          <a:bodyPr/>
          <a:lstStyle/>
          <a:p>
            <a:r>
              <a:rPr lang="en-US" dirty="0"/>
              <a:t>Curves close to the perfect ROC curve have a </a:t>
            </a:r>
            <a:r>
              <a:rPr lang="en-US" dirty="0">
                <a:solidFill>
                  <a:srgbClr val="0070C0"/>
                </a:solidFill>
              </a:rPr>
              <a:t>better</a:t>
            </a:r>
            <a:r>
              <a:rPr lang="en-US" dirty="0"/>
              <a:t> performance level than the ones closes to the baseline</a:t>
            </a:r>
            <a:r>
              <a:rPr lang="en-US" dirty="0" smtClean="0"/>
              <a:t>.</a:t>
            </a:r>
            <a:endParaRPr lang="en-US" dirty="0" smtClean="0"/>
          </a:p>
          <a:p>
            <a:r>
              <a:rPr lang="en-US" dirty="0"/>
              <a:t>Two ROC curves represent the performance levels of two classifiers A and B. </a:t>
            </a:r>
            <a:endParaRPr lang="en-US" dirty="0" smtClean="0"/>
          </a:p>
          <a:p>
            <a:r>
              <a:rPr lang="en-US" b="1" dirty="0" smtClean="0"/>
              <a:t>Classifier </a:t>
            </a:r>
            <a:r>
              <a:rPr lang="en-US" b="1" dirty="0"/>
              <a:t>A clearly outperforms classifier B in this example.</a:t>
            </a:r>
            <a:endParaRPr lang="en-US" dirty="0"/>
          </a:p>
          <a:p>
            <a:endParaRPr lang="en-US" dirty="0"/>
          </a:p>
          <a:p>
            <a:endParaRPr lang="en-MY" dirty="0"/>
          </a:p>
        </p:txBody>
      </p:sp>
      <p:sp>
        <p:nvSpPr>
          <p:cNvPr id="4" name="Content Placeholder 3"/>
          <p:cNvSpPr>
            <a:spLocks noGrp="1"/>
          </p:cNvSpPr>
          <p:nvPr>
            <p:ph sz="half" idx="2"/>
          </p:nvPr>
        </p:nvSpPr>
        <p:spPr/>
        <p:txBody>
          <a:bodyPr/>
          <a:lstStyle/>
          <a:p>
            <a:endParaRPr lang="en-MY"/>
          </a:p>
        </p:txBody>
      </p:sp>
      <p:sp>
        <p:nvSpPr>
          <p:cNvPr id="5" name="Footer Placeholder 4"/>
          <p:cNvSpPr>
            <a:spLocks noGrp="1"/>
          </p:cNvSpPr>
          <p:nvPr>
            <p:ph type="ftr" sz="quarter" idx="11"/>
          </p:nvPr>
        </p:nvSpPr>
        <p:spPr/>
        <p:txBody>
          <a:bodyPr/>
          <a:lstStyle/>
          <a:p>
            <a:r>
              <a:rPr lang="en-US"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pic>
        <p:nvPicPr>
          <p:cNvPr id="7" name="Picture 6"/>
          <p:cNvPicPr>
            <a:picLocks noChangeAspect="1"/>
          </p:cNvPicPr>
          <p:nvPr/>
        </p:nvPicPr>
        <p:blipFill>
          <a:blip r:embed="rId1"/>
          <a:stretch>
            <a:fillRect/>
          </a:stretch>
        </p:blipFill>
        <p:spPr>
          <a:xfrm>
            <a:off x="6477000" y="1921034"/>
            <a:ext cx="4267200" cy="416052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AUC (Area under the ROC curve) score</a:t>
            </a:r>
            <a:endParaRPr lang="en-US"/>
          </a:p>
        </p:txBody>
      </p:sp>
      <p:sp>
        <p:nvSpPr>
          <p:cNvPr id="3" name="Content Placeholder 2"/>
          <p:cNvSpPr>
            <a:spLocks noGrp="1"/>
          </p:cNvSpPr>
          <p:nvPr>
            <p:ph sz="half" idx="1"/>
          </p:nvPr>
        </p:nvSpPr>
        <p:spPr/>
        <p:txBody>
          <a:bodyPr/>
          <a:lstStyle/>
          <a:p>
            <a:r>
              <a:rPr lang="en-US"/>
              <a:t>Although the theoretical range of AUC score is between 0</a:t>
            </a:r>
            <a:r>
              <a:rPr lang="en-MY" altLang="en-US"/>
              <a:t>.5</a:t>
            </a:r>
            <a:r>
              <a:rPr lang="en-US"/>
              <a:t> </a:t>
            </a:r>
            <a:r>
              <a:rPr lang="en-MY" altLang="en-US"/>
              <a:t>to </a:t>
            </a:r>
            <a:r>
              <a:rPr lang="en-US"/>
              <a:t>1</a:t>
            </a:r>
            <a:endParaRPr lang="en-US"/>
          </a:p>
          <a:p>
            <a:r>
              <a:rPr lang="en-US"/>
              <a:t>ROC curves clearly shows classifier A outperforms classifier B, which is also supported by their AUC scores (0.88 </a:t>
            </a:r>
            <a:r>
              <a:rPr lang="en-MY" altLang="en-US"/>
              <a:t>&gt; </a:t>
            </a:r>
            <a:r>
              <a:rPr lang="en-US"/>
              <a:t>0.72).</a:t>
            </a:r>
            <a:endParaRPr lang="en-US"/>
          </a:p>
        </p:txBody>
      </p:sp>
      <p:sp>
        <p:nvSpPr>
          <p:cNvPr id="4" name="Content Placeholder 3"/>
          <p:cNvSpPr>
            <a:spLocks noGrp="1"/>
          </p:cNvSpPr>
          <p:nvPr>
            <p:ph sz="half" idx="2"/>
          </p:nvPr>
        </p:nvSpPr>
        <p:spPr/>
        <p:txBody>
          <a:bodyPr/>
          <a:lstStyle/>
          <a:p>
            <a:endParaRPr lang="en-MY"/>
          </a:p>
        </p:txBody>
      </p:sp>
      <p:sp>
        <p:nvSpPr>
          <p:cNvPr id="5" name="Footer Placeholder 4"/>
          <p:cNvSpPr>
            <a:spLocks noGrp="1"/>
          </p:cNvSpPr>
          <p:nvPr>
            <p:ph type="ftr" sz="quarter" idx="11"/>
          </p:nvPr>
        </p:nvSpPr>
        <p:spPr/>
        <p:txBody>
          <a:bodyPr/>
          <a:lstStyle/>
          <a:p>
            <a:r>
              <a:rPr lang="en-US"/>
              <a:t>UECS3213 / UECS3453 Data Mining</a:t>
            </a:r>
            <a:endParaRPr lang="en-US"/>
          </a:p>
        </p:txBody>
      </p:sp>
      <p:sp>
        <p:nvSpPr>
          <p:cNvPr id="6" name="Slide Number Placeholder 5"/>
          <p:cNvSpPr>
            <a:spLocks noGrp="1"/>
          </p:cNvSpPr>
          <p:nvPr>
            <p:ph type="sldNum" sz="quarter" idx="12"/>
          </p:nvPr>
        </p:nvSpPr>
        <p:spPr/>
        <p:txBody>
          <a:bodyPr/>
          <a:lstStyle/>
          <a:p>
            <a:r>
              <a:rPr lang="en-US"/>
              <a:t>*</a:t>
            </a:r>
            <a:endParaRPr lang="en-US"/>
          </a:p>
        </p:txBody>
      </p:sp>
      <p:pic>
        <p:nvPicPr>
          <p:cNvPr id="7" name="Picture 6"/>
          <p:cNvPicPr>
            <a:picLocks noChangeAspect="1"/>
          </p:cNvPicPr>
          <p:nvPr/>
        </p:nvPicPr>
        <p:blipFill>
          <a:blip r:embed="rId1"/>
          <a:stretch>
            <a:fillRect/>
          </a:stretch>
        </p:blipFill>
        <p:spPr>
          <a:xfrm>
            <a:off x="5940197" y="1539303"/>
            <a:ext cx="3232378" cy="3151569"/>
          </a:xfrm>
          <a:prstGeom prst="rect">
            <a:avLst/>
          </a:prstGeom>
        </p:spPr>
      </p:pic>
      <p:pic>
        <p:nvPicPr>
          <p:cNvPr id="8" name="Picture 7"/>
          <p:cNvPicPr>
            <a:picLocks noChangeAspect="1"/>
          </p:cNvPicPr>
          <p:nvPr/>
        </p:nvPicPr>
        <p:blipFill>
          <a:blip r:embed="rId2"/>
          <a:stretch>
            <a:fillRect/>
          </a:stretch>
        </p:blipFill>
        <p:spPr>
          <a:xfrm>
            <a:off x="9172575" y="1825752"/>
            <a:ext cx="2857500" cy="28575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8947" name="Picture 3"/>
          <p:cNvPicPr>
            <a:picLocks noChangeAspect="1" noChangeArrowheads="1"/>
          </p:cNvPicPr>
          <p:nvPr/>
        </p:nvPicPr>
        <p:blipFill>
          <a:blip r:embed="rId1" cstate="print"/>
          <a:srcRect l="5362" r="8220"/>
          <a:stretch>
            <a:fillRect/>
          </a:stretch>
        </p:blipFill>
        <p:spPr bwMode="auto">
          <a:xfrm>
            <a:off x="1600200" y="1219200"/>
            <a:ext cx="5257800" cy="4876800"/>
          </a:xfrm>
          <a:prstGeom prst="rect">
            <a:avLst/>
          </a:prstGeom>
          <a:noFill/>
          <a:ln w="12700">
            <a:noFill/>
            <a:miter lim="800000"/>
            <a:headEnd/>
            <a:tailEnd/>
          </a:ln>
          <a:effectLst/>
        </p:spPr>
      </p:pic>
      <p:sp>
        <p:nvSpPr>
          <p:cNvPr id="978946" name="Rectangle 2"/>
          <p:cNvSpPr>
            <a:spLocks noGrp="1" noChangeArrowheads="1"/>
          </p:cNvSpPr>
          <p:nvPr>
            <p:ph type="title"/>
          </p:nvPr>
        </p:nvSpPr>
        <p:spPr/>
        <p:txBody>
          <a:bodyPr/>
          <a:lstStyle/>
          <a:p>
            <a:r>
              <a:rPr lang="en-US"/>
              <a:t>Using ROC for Model Comparison</a:t>
            </a:r>
            <a:endParaRPr lang="en-US"/>
          </a:p>
        </p:txBody>
      </p:sp>
      <p:sp>
        <p:nvSpPr>
          <p:cNvPr id="978948" name="Rectangle 4"/>
          <p:cNvSpPr>
            <a:spLocks noChangeArrowheads="1"/>
          </p:cNvSpPr>
          <p:nvPr/>
        </p:nvSpPr>
        <p:spPr bwMode="auto">
          <a:xfrm>
            <a:off x="6934200" y="1447800"/>
            <a:ext cx="4602480" cy="4876800"/>
          </a:xfrm>
          <a:prstGeom prst="rect">
            <a:avLst/>
          </a:prstGeom>
          <a:noFill/>
          <a:ln w="12700">
            <a:noFill/>
            <a:miter lim="800000"/>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dirty="0">
                <a:solidFill>
                  <a:schemeClr val="tx1"/>
                </a:solidFill>
              </a:rPr>
              <a:t>No model consistently outperform the other</a:t>
            </a:r>
            <a:endParaRPr lang="en-US" sz="2400" b="0" dirty="0">
              <a:solidFill>
                <a:schemeClr val="tx1"/>
              </a:solidFill>
            </a:endParaRPr>
          </a:p>
          <a:p>
            <a:pPr marL="800100" lvl="1" indent="-342900">
              <a:spcBef>
                <a:spcPct val="10000"/>
              </a:spcBef>
              <a:spcAft>
                <a:spcPts val="400"/>
              </a:spcAft>
              <a:buClr>
                <a:srgbClr val="0C7B9C"/>
              </a:buClr>
              <a:buSzPct val="75000"/>
              <a:buFont typeface="Monotype Sorts" pitchFamily="2" charset="2"/>
              <a:buChar char="l"/>
            </a:pPr>
            <a:r>
              <a:rPr lang="en-US" sz="2400" b="1" dirty="0">
                <a:solidFill>
                  <a:schemeClr val="accent2"/>
                </a:solidFill>
              </a:rPr>
              <a:t>M</a:t>
            </a:r>
            <a:r>
              <a:rPr lang="en-US" sz="2400" b="1" baseline="-25000" dirty="0">
                <a:solidFill>
                  <a:schemeClr val="accent2"/>
                </a:solidFill>
              </a:rPr>
              <a:t>1</a:t>
            </a:r>
            <a:r>
              <a:rPr lang="en-US" sz="2400" b="0" dirty="0">
                <a:solidFill>
                  <a:schemeClr val="tx1"/>
                </a:solidFill>
              </a:rPr>
              <a:t> is better for small FPR</a:t>
            </a:r>
            <a:endParaRPr lang="en-US" sz="2400" b="0" dirty="0">
              <a:solidFill>
                <a:schemeClr val="tx1"/>
              </a:solidFill>
            </a:endParaRPr>
          </a:p>
          <a:p>
            <a:pPr marL="800100" lvl="1" indent="-342900">
              <a:spcBef>
                <a:spcPct val="10000"/>
              </a:spcBef>
              <a:spcAft>
                <a:spcPts val="400"/>
              </a:spcAft>
              <a:buClr>
                <a:srgbClr val="0C7B9C"/>
              </a:buClr>
              <a:buSzPct val="75000"/>
              <a:buFont typeface="Monotype Sorts" pitchFamily="2" charset="2"/>
              <a:buChar char="l"/>
            </a:pPr>
            <a:r>
              <a:rPr lang="en-US" sz="2400" b="1" dirty="0">
                <a:solidFill>
                  <a:schemeClr val="accent2"/>
                </a:solidFill>
              </a:rPr>
              <a:t>M</a:t>
            </a:r>
            <a:r>
              <a:rPr lang="en-US" sz="2400" b="1" baseline="-25000" dirty="0">
                <a:solidFill>
                  <a:schemeClr val="accent2"/>
                </a:solidFill>
              </a:rPr>
              <a:t>2</a:t>
            </a:r>
            <a:r>
              <a:rPr lang="en-US" sz="2400" b="0" dirty="0">
                <a:solidFill>
                  <a:schemeClr val="tx1"/>
                </a:solidFill>
              </a:rPr>
              <a:t> is better for large FPR</a:t>
            </a:r>
            <a:endParaRPr lang="en-US" sz="2400" b="0" dirty="0">
              <a:solidFill>
                <a:schemeClr val="tx1"/>
              </a:solidFill>
            </a:endParaRPr>
          </a:p>
          <a:p>
            <a:pPr marL="800100" lvl="1" indent="-342900">
              <a:spcBef>
                <a:spcPct val="10000"/>
              </a:spcBef>
              <a:spcAft>
                <a:spcPts val="400"/>
              </a:spcAft>
              <a:buClr>
                <a:srgbClr val="0C7B9C"/>
              </a:buClr>
              <a:buSzPct val="75000"/>
              <a:buFont typeface="Monotype Sorts" pitchFamily="2" charset="2"/>
              <a:buNone/>
            </a:pPr>
            <a:endParaRPr lang="en-US" sz="1000" b="0" dirty="0">
              <a:solidFill>
                <a:schemeClr val="tx1"/>
              </a:solidFill>
            </a:endParaRPr>
          </a:p>
          <a:p>
            <a:pPr marL="292100" indent="-292100">
              <a:spcBef>
                <a:spcPct val="10000"/>
              </a:spcBef>
              <a:spcAft>
                <a:spcPts val="400"/>
              </a:spcAft>
              <a:buClr>
                <a:srgbClr val="0C7B9C"/>
              </a:buClr>
              <a:buSzPct val="75000"/>
              <a:buFont typeface="Monotype Sorts" pitchFamily="2" charset="2"/>
              <a:buChar char="l"/>
            </a:pPr>
            <a:r>
              <a:rPr lang="en-US" sz="2400" b="0" dirty="0">
                <a:solidFill>
                  <a:schemeClr val="tx1"/>
                </a:solidFill>
              </a:rPr>
              <a:t>Area Under the ROC </a:t>
            </a:r>
            <a:r>
              <a:rPr lang="en-US" sz="2400" b="0" dirty="0" smtClean="0">
                <a:solidFill>
                  <a:schemeClr val="tx1"/>
                </a:solidFill>
              </a:rPr>
              <a:t>curve (</a:t>
            </a:r>
            <a:r>
              <a:rPr lang="en-US" sz="2400" b="0" dirty="0" smtClean="0">
                <a:solidFill>
                  <a:srgbClr val="FF0000"/>
                </a:solidFill>
              </a:rPr>
              <a:t>AUC</a:t>
            </a:r>
            <a:r>
              <a:rPr lang="en-US" sz="2400" b="0" dirty="0" smtClean="0">
                <a:solidFill>
                  <a:schemeClr val="tx1"/>
                </a:solidFill>
              </a:rPr>
              <a:t>)</a:t>
            </a:r>
            <a:endParaRPr lang="en-US" sz="2400" b="0" dirty="0">
              <a:solidFill>
                <a:schemeClr val="tx1"/>
              </a:solidFill>
            </a:endParaRPr>
          </a:p>
          <a:p>
            <a:pPr marL="800100" lvl="1" indent="-342900">
              <a:spcBef>
                <a:spcPct val="10000"/>
              </a:spcBef>
              <a:spcAft>
                <a:spcPts val="400"/>
              </a:spcAft>
              <a:buClr>
                <a:srgbClr val="0C7B9C"/>
              </a:buClr>
              <a:buSzPct val="75000"/>
              <a:buFont typeface="Monotype Sorts" pitchFamily="2" charset="2"/>
              <a:buChar char="l"/>
            </a:pPr>
            <a:r>
              <a:rPr lang="en-US" sz="1800" b="0" dirty="0" smtClean="0">
                <a:solidFill>
                  <a:schemeClr val="tx1"/>
                </a:solidFill>
              </a:rPr>
              <a:t>Between 0.5 - 1</a:t>
            </a:r>
            <a:endParaRPr lang="en-US" sz="1800" b="0" dirty="0" smtClean="0">
              <a:solidFill>
                <a:schemeClr val="tx1"/>
              </a:solidFill>
            </a:endParaRPr>
          </a:p>
          <a:p>
            <a:pPr marL="800100" lvl="1" indent="-342900">
              <a:spcBef>
                <a:spcPct val="10000"/>
              </a:spcBef>
              <a:spcAft>
                <a:spcPts val="400"/>
              </a:spcAft>
              <a:buClr>
                <a:srgbClr val="0C7B9C"/>
              </a:buClr>
              <a:buSzPct val="75000"/>
              <a:buFont typeface="Monotype Sorts" pitchFamily="2" charset="2"/>
              <a:buChar char="l"/>
            </a:pPr>
            <a:r>
              <a:rPr lang="en-US" sz="1800" b="0" dirty="0" smtClean="0">
                <a:solidFill>
                  <a:schemeClr val="tx1"/>
                </a:solidFill>
              </a:rPr>
              <a:t>Ideal</a:t>
            </a:r>
            <a:r>
              <a:rPr lang="en-US" sz="1800" b="0" dirty="0">
                <a:solidFill>
                  <a:schemeClr val="tx1"/>
                </a:solidFill>
              </a:rPr>
              <a:t>: </a:t>
            </a:r>
            <a:r>
              <a:rPr lang="en-US" sz="1800" b="0" dirty="0" smtClean="0">
                <a:solidFill>
                  <a:schemeClr val="tx1"/>
                </a:solidFill>
              </a:rPr>
              <a:t> </a:t>
            </a:r>
            <a:r>
              <a:rPr lang="en-US" sz="1800" b="0" dirty="0">
                <a:solidFill>
                  <a:schemeClr val="tx1"/>
                </a:solidFill>
              </a:rPr>
              <a:t>Area = 1</a:t>
            </a:r>
            <a:endParaRPr lang="en-US" sz="1800" b="0" dirty="0">
              <a:solidFill>
                <a:schemeClr val="tx1"/>
              </a:solidFill>
            </a:endParaRPr>
          </a:p>
          <a:p>
            <a:pPr marL="800100" lvl="1" indent="-342900">
              <a:spcBef>
                <a:spcPct val="10000"/>
              </a:spcBef>
              <a:spcAft>
                <a:spcPts val="400"/>
              </a:spcAft>
              <a:buClr>
                <a:srgbClr val="0C7B9C"/>
              </a:buClr>
              <a:buSzPct val="75000"/>
              <a:buFont typeface="Monotype Sorts" pitchFamily="2" charset="2"/>
              <a:buChar char="l"/>
            </a:pPr>
            <a:r>
              <a:rPr lang="en-US" sz="1800" b="0" dirty="0">
                <a:solidFill>
                  <a:schemeClr val="tx1"/>
                </a:solidFill>
              </a:rPr>
              <a:t>Random guess:</a:t>
            </a:r>
            <a:endParaRPr lang="en-US" sz="1800" b="0" dirty="0">
              <a:solidFill>
                <a:schemeClr val="tx1"/>
              </a:solidFill>
            </a:endParaRPr>
          </a:p>
          <a:p>
            <a:pPr lvl="2">
              <a:spcBef>
                <a:spcPct val="10000"/>
              </a:spcBef>
              <a:spcAft>
                <a:spcPts val="400"/>
              </a:spcAft>
              <a:buClr>
                <a:schemeClr val="tx1"/>
              </a:buClr>
              <a:buSzPct val="75000"/>
              <a:buFont typeface="Wingdings" panose="05000000000000000000" pitchFamily="2" charset="2"/>
              <a:buChar char="§"/>
            </a:pPr>
            <a:r>
              <a:rPr lang="en-US" sz="1800" b="0" dirty="0">
                <a:solidFill>
                  <a:schemeClr val="tx1"/>
                </a:solidFill>
              </a:rPr>
              <a:t> Area = </a:t>
            </a:r>
            <a:r>
              <a:rPr lang="en-US" sz="1800" b="0" dirty="0" smtClean="0">
                <a:solidFill>
                  <a:schemeClr val="tx1"/>
                </a:solidFill>
              </a:rPr>
              <a:t>0.5</a:t>
            </a:r>
            <a:endParaRPr lang="en-US" sz="1800" b="0" dirty="0" smtClean="0">
              <a:solidFill>
                <a:schemeClr val="tx1"/>
              </a:solidFill>
            </a:endParaRPr>
          </a:p>
          <a:p>
            <a:pPr lvl="2">
              <a:spcBef>
                <a:spcPct val="10000"/>
              </a:spcBef>
              <a:spcAft>
                <a:spcPts val="400"/>
              </a:spcAft>
              <a:buClr>
                <a:schemeClr val="tx1"/>
              </a:buClr>
              <a:buSzPct val="75000"/>
              <a:buFont typeface="Wingdings" panose="05000000000000000000" pitchFamily="2" charset="2"/>
              <a:buChar char="§"/>
            </a:pPr>
            <a:endParaRPr lang="en-US" sz="1800" b="0" dirty="0">
              <a:solidFill>
                <a:schemeClr val="tx1"/>
              </a:solidFill>
            </a:endParaRPr>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en-US" dirty="0" smtClean="0">
                <a:sym typeface="+mn-ea"/>
              </a:rPr>
              <a:t>ROC Curve </a:t>
            </a:r>
            <a:r>
              <a:rPr lang="en-MY" altLang="en-US" dirty="0" smtClean="0">
                <a:sym typeface="+mn-ea"/>
              </a:rPr>
              <a:t>and ROC Points</a:t>
            </a:r>
            <a:endParaRPr lang="en-US" dirty="0"/>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a:p>
        </p:txBody>
      </p:sp>
      <p:sp>
        <p:nvSpPr>
          <p:cNvPr id="3" name="Slide Number Placeholder 2"/>
          <p:cNvSpPr>
            <a:spLocks noGrp="1"/>
          </p:cNvSpPr>
          <p:nvPr>
            <p:ph type="sldNum" sz="quarter" idx="12"/>
          </p:nvPr>
        </p:nvSpPr>
        <p:spPr/>
        <p:txBody>
          <a:bodyPr/>
          <a:lstStyle/>
          <a:p>
            <a:fld id="{E8366257-D7B9-47E0-9D98-9493A294C6AB}" type="slidenum">
              <a:rPr lang="en-US" smtClean="0"/>
            </a:fld>
            <a:endParaRPr lang="en-US"/>
          </a:p>
        </p:txBody>
      </p:sp>
      <p:pic>
        <p:nvPicPr>
          <p:cNvPr id="976899" name="Picture 3"/>
          <p:cNvPicPr>
            <a:picLocks noChangeAspect="1" noChangeArrowheads="1"/>
          </p:cNvPicPr>
          <p:nvPr/>
        </p:nvPicPr>
        <p:blipFill>
          <a:blip r:embed="rId1" cstate="print"/>
          <a:srcRect l="4286" r="5714"/>
          <a:stretch>
            <a:fillRect/>
          </a:stretch>
        </p:blipFill>
        <p:spPr bwMode="auto">
          <a:xfrm>
            <a:off x="1524000" y="2136775"/>
            <a:ext cx="4343400" cy="3619500"/>
          </a:xfrm>
          <a:prstGeom prst="rect">
            <a:avLst/>
          </a:prstGeom>
          <a:noFill/>
          <a:ln w="12700">
            <a:noFill/>
            <a:miter lim="800000"/>
            <a:headEnd/>
            <a:tailEnd/>
          </a:ln>
          <a:effectLst/>
        </p:spPr>
      </p:pic>
      <p:sp>
        <p:nvSpPr>
          <p:cNvPr id="976900" name="Oval 4"/>
          <p:cNvSpPr>
            <a:spLocks noChangeArrowheads="1"/>
          </p:cNvSpPr>
          <p:nvPr/>
        </p:nvSpPr>
        <p:spPr bwMode="auto">
          <a:xfrm>
            <a:off x="6797675" y="4267200"/>
            <a:ext cx="76200" cy="76200"/>
          </a:xfrm>
          <a:prstGeom prst="ellipse">
            <a:avLst/>
          </a:prstGeom>
          <a:solidFill>
            <a:srgbClr val="000000"/>
          </a:solidFill>
          <a:ln w="12700">
            <a:solidFill>
              <a:schemeClr val="tx1"/>
            </a:solidFill>
            <a:round/>
          </a:ln>
          <a:effectLst/>
        </p:spPr>
        <p:txBody>
          <a:bodyPr wrap="none" anchor="ctr"/>
          <a:lstStyle/>
          <a:p>
            <a:endParaRPr lang="en-US"/>
          </a:p>
        </p:txBody>
      </p:sp>
      <p:grpSp>
        <p:nvGrpSpPr>
          <p:cNvPr id="2" name="Group 5"/>
          <p:cNvGrpSpPr/>
          <p:nvPr/>
        </p:nvGrpSpPr>
        <p:grpSpPr bwMode="auto">
          <a:xfrm>
            <a:off x="1539875" y="1720850"/>
            <a:ext cx="9813925" cy="4451350"/>
            <a:chOff x="10" y="844"/>
            <a:chExt cx="6182" cy="2804"/>
          </a:xfrm>
        </p:grpSpPr>
        <p:pic>
          <p:nvPicPr>
            <p:cNvPr id="976902" name="Picture 6"/>
            <p:cNvPicPr>
              <a:picLocks noChangeAspect="1" noChangeArrowheads="1"/>
            </p:cNvPicPr>
            <p:nvPr/>
          </p:nvPicPr>
          <p:blipFill>
            <a:blip r:embed="rId2" cstate="print"/>
            <a:srcRect l="3069" r="6557"/>
            <a:stretch>
              <a:fillRect/>
            </a:stretch>
          </p:blipFill>
          <p:spPr bwMode="auto">
            <a:xfrm>
              <a:off x="3264" y="844"/>
              <a:ext cx="2928" cy="2804"/>
            </a:xfrm>
            <a:prstGeom prst="rect">
              <a:avLst/>
            </a:prstGeom>
            <a:noFill/>
            <a:ln w="12700">
              <a:noFill/>
              <a:miter lim="800000"/>
              <a:headEnd/>
              <a:tailEnd/>
            </a:ln>
            <a:effectLst/>
          </p:spPr>
        </p:pic>
        <p:sp>
          <p:nvSpPr>
            <p:cNvPr id="976903" name="Text Box 7"/>
            <p:cNvSpPr txBox="1">
              <a:spLocks noChangeArrowheads="1"/>
            </p:cNvSpPr>
            <p:nvPr/>
          </p:nvSpPr>
          <p:spPr bwMode="auto">
            <a:xfrm>
              <a:off x="10" y="3281"/>
              <a:ext cx="3360" cy="251"/>
            </a:xfrm>
            <a:prstGeom prst="rect">
              <a:avLst/>
            </a:prstGeom>
            <a:noFill/>
            <a:ln w="12700">
              <a:noFill/>
              <a:miter lim="800000"/>
            </a:ln>
            <a:effectLst/>
          </p:spPr>
          <p:txBody>
            <a:bodyPr>
              <a:spAutoFit/>
            </a:bodyPr>
            <a:lstStyle/>
            <a:p>
              <a:pPr>
                <a:spcBef>
                  <a:spcPct val="50000"/>
                </a:spcBef>
              </a:pPr>
              <a:r>
                <a:rPr lang="en-US" sz="2000" dirty="0">
                  <a:solidFill>
                    <a:schemeClr val="tx1"/>
                  </a:solidFill>
                </a:rPr>
                <a:t>At </a:t>
              </a:r>
              <a:r>
                <a:rPr lang="en-US" sz="2000" dirty="0">
                  <a:solidFill>
                    <a:schemeClr val="accent6">
                      <a:lumMod val="75000"/>
                    </a:schemeClr>
                  </a:solidFill>
                </a:rPr>
                <a:t>threshold</a:t>
              </a:r>
              <a:r>
                <a:rPr lang="en-US" sz="2000" dirty="0">
                  <a:solidFill>
                    <a:schemeClr val="tx1"/>
                  </a:solidFill>
                </a:rPr>
                <a:t> </a:t>
              </a:r>
              <a:r>
                <a:rPr lang="en-US" sz="2000" b="1" dirty="0">
                  <a:solidFill>
                    <a:schemeClr val="tx1"/>
                  </a:solidFill>
                </a:rPr>
                <a:t>t</a:t>
              </a:r>
              <a:r>
                <a:rPr lang="en-US" sz="2000" dirty="0">
                  <a:solidFill>
                    <a:schemeClr val="tx1"/>
                  </a:solidFill>
                </a:rPr>
                <a:t>: TP=0.5, FN=0.5, FP=0.12, FN=0.88</a:t>
              </a:r>
              <a:endParaRPr lang="en-US" sz="2000" dirty="0">
                <a:solidFill>
                  <a:schemeClr val="tx1"/>
                </a:solidFill>
              </a:endParaRPr>
            </a:p>
          </p:txBody>
        </p:sp>
        <p:sp>
          <p:nvSpPr>
            <p:cNvPr id="976904" name="Line 8"/>
            <p:cNvSpPr>
              <a:spLocks noChangeShapeType="1"/>
            </p:cNvSpPr>
            <p:nvPr/>
          </p:nvSpPr>
          <p:spPr bwMode="auto">
            <a:xfrm flipV="1">
              <a:off x="2831" y="2352"/>
              <a:ext cx="971" cy="929"/>
            </a:xfrm>
            <a:prstGeom prst="line">
              <a:avLst/>
            </a:prstGeom>
            <a:noFill/>
            <a:ln w="38100">
              <a:solidFill>
                <a:schemeClr val="tx1"/>
              </a:solidFill>
              <a:prstDash val="sysDot"/>
              <a:round/>
              <a:tailEnd type="triangle" w="med" len="med"/>
            </a:ln>
            <a:effectLst/>
          </p:spPr>
          <p:txBody>
            <a:bodyPr/>
            <a:lstStyle/>
            <a:p>
              <a:endParaRPr lang="en-US"/>
            </a:p>
          </p:txBody>
        </p:sp>
      </p:grpSp>
      <p:sp>
        <p:nvSpPr>
          <p:cNvPr id="976905" name="Text Box 9"/>
          <p:cNvSpPr txBox="1">
            <a:spLocks noChangeArrowheads="1"/>
          </p:cNvSpPr>
          <p:nvPr/>
        </p:nvSpPr>
        <p:spPr bwMode="auto">
          <a:xfrm>
            <a:off x="838200" y="1447800"/>
            <a:ext cx="9144000" cy="783590"/>
          </a:xfrm>
          <a:prstGeom prst="rect">
            <a:avLst/>
          </a:prstGeom>
          <a:noFill/>
          <a:ln w="12700">
            <a:noFill/>
            <a:miter lim="800000"/>
          </a:ln>
          <a:effectLst/>
        </p:spPr>
        <p:txBody>
          <a:bodyPr wrap="square">
            <a:spAutoFit/>
          </a:bodyPr>
          <a:lstStyle/>
          <a:p>
            <a:pPr>
              <a:spcBef>
                <a:spcPct val="50000"/>
              </a:spcBef>
            </a:pPr>
            <a:r>
              <a:rPr lang="en-US" sz="1800" dirty="0">
                <a:solidFill>
                  <a:schemeClr val="tx1"/>
                </a:solidFill>
              </a:rPr>
              <a:t>- </a:t>
            </a:r>
            <a:r>
              <a:rPr lang="en-US" sz="1800" b="1" dirty="0">
                <a:solidFill>
                  <a:schemeClr val="accent2"/>
                </a:solidFill>
              </a:rPr>
              <a:t>1</a:t>
            </a:r>
            <a:r>
              <a:rPr lang="en-US" sz="1800" dirty="0">
                <a:solidFill>
                  <a:schemeClr val="tx1"/>
                </a:solidFill>
              </a:rPr>
              <a:t>-dimensional data set containing </a:t>
            </a:r>
            <a:r>
              <a:rPr lang="en-US" sz="1800" b="1" dirty="0">
                <a:solidFill>
                  <a:schemeClr val="accent2"/>
                </a:solidFill>
              </a:rPr>
              <a:t>2</a:t>
            </a:r>
            <a:r>
              <a:rPr lang="en-US" sz="1800" dirty="0">
                <a:solidFill>
                  <a:schemeClr val="tx1"/>
                </a:solidFill>
              </a:rPr>
              <a:t> classes (</a:t>
            </a:r>
            <a:r>
              <a:rPr lang="en-US" sz="1800" b="1" dirty="0">
                <a:solidFill>
                  <a:srgbClr val="0070C0"/>
                </a:solidFill>
              </a:rPr>
              <a:t>positive</a:t>
            </a:r>
            <a:r>
              <a:rPr lang="en-US" sz="1800" dirty="0">
                <a:solidFill>
                  <a:srgbClr val="0070C0"/>
                </a:solidFill>
              </a:rPr>
              <a:t> </a:t>
            </a:r>
            <a:r>
              <a:rPr lang="en-US" sz="1800" dirty="0">
                <a:solidFill>
                  <a:schemeClr val="tx1"/>
                </a:solidFill>
              </a:rPr>
              <a:t>and </a:t>
            </a:r>
            <a:r>
              <a:rPr lang="en-US" sz="1800" b="1" dirty="0">
                <a:solidFill>
                  <a:srgbClr val="FF0000"/>
                </a:solidFill>
              </a:rPr>
              <a:t>negative</a:t>
            </a:r>
            <a:r>
              <a:rPr lang="en-US" sz="1800" dirty="0">
                <a:solidFill>
                  <a:schemeClr val="tx1"/>
                </a:solidFill>
              </a:rPr>
              <a:t>)</a:t>
            </a:r>
            <a:endParaRPr lang="en-US" sz="1800" dirty="0">
              <a:solidFill>
                <a:schemeClr val="tx1"/>
              </a:solidFill>
            </a:endParaRPr>
          </a:p>
          <a:p>
            <a:pPr>
              <a:spcBef>
                <a:spcPct val="50000"/>
              </a:spcBef>
            </a:pPr>
            <a:r>
              <a:rPr lang="en-US" sz="1800" dirty="0">
                <a:solidFill>
                  <a:schemeClr val="tx1"/>
                </a:solidFill>
              </a:rPr>
              <a:t>- any points located at </a:t>
            </a:r>
            <a:r>
              <a:rPr lang="en-US" sz="1800" b="1" dirty="0">
                <a:solidFill>
                  <a:schemeClr val="accent2"/>
                </a:solidFill>
              </a:rPr>
              <a:t>x &gt; t </a:t>
            </a:r>
            <a:r>
              <a:rPr lang="en-US" sz="1800" dirty="0">
                <a:solidFill>
                  <a:schemeClr val="tx1"/>
                </a:solidFill>
              </a:rPr>
              <a:t>is classified as </a:t>
            </a:r>
            <a:r>
              <a:rPr lang="en-US" sz="1800" b="1" dirty="0">
                <a:solidFill>
                  <a:srgbClr val="0070C0"/>
                </a:solidFill>
              </a:rPr>
              <a:t>positive</a:t>
            </a:r>
            <a:endParaRPr lang="en-US" sz="18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en-US" dirty="0">
                <a:solidFill>
                  <a:srgbClr val="0070C0"/>
                </a:solidFill>
              </a:rPr>
              <a:t>Underfitting </a:t>
            </a:r>
            <a:r>
              <a:rPr lang="en-US" dirty="0"/>
              <a:t>and </a:t>
            </a:r>
            <a:r>
              <a:rPr lang="en-US" dirty="0">
                <a:solidFill>
                  <a:srgbClr val="FF0000"/>
                </a:solidFill>
              </a:rPr>
              <a:t>Overfitting</a:t>
            </a:r>
            <a:endParaRPr lang="en-US" dirty="0">
              <a:solidFill>
                <a:srgbClr val="FF0000"/>
              </a:solidFill>
            </a:endParaRPr>
          </a:p>
        </p:txBody>
      </p:sp>
      <p:pic>
        <p:nvPicPr>
          <p:cNvPr id="9390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1524000"/>
            <a:ext cx="56388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9012" name="Line 4"/>
          <p:cNvSpPr>
            <a:spLocks noChangeShapeType="1"/>
          </p:cNvSpPr>
          <p:nvPr/>
        </p:nvSpPr>
        <p:spPr bwMode="auto">
          <a:xfrm>
            <a:off x="5746811" y="1816963"/>
            <a:ext cx="0" cy="3581400"/>
          </a:xfrm>
          <a:prstGeom prst="line">
            <a:avLst/>
          </a:prstGeom>
          <a:noFill/>
          <a:ln w="25400">
            <a:solidFill>
              <a:srgbClr val="8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9013" name="Text Box 5"/>
          <p:cNvSpPr txBox="1">
            <a:spLocks noChangeArrowheads="1"/>
          </p:cNvSpPr>
          <p:nvPr/>
        </p:nvSpPr>
        <p:spPr bwMode="auto">
          <a:xfrm>
            <a:off x="5842247" y="1906873"/>
            <a:ext cx="1600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Overfitting</a:t>
            </a:r>
            <a:endParaRPr lang="en-US" sz="1800" dirty="0">
              <a:sym typeface="Symbol" panose="05050102010706020507" pitchFamily="18" charset="2"/>
            </a:endParaRPr>
          </a:p>
        </p:txBody>
      </p:sp>
      <p:sp>
        <p:nvSpPr>
          <p:cNvPr id="939014" name="Text Box 6"/>
          <p:cNvSpPr txBox="1">
            <a:spLocks noChangeArrowheads="1"/>
          </p:cNvSpPr>
          <p:nvPr/>
        </p:nvSpPr>
        <p:spPr bwMode="auto">
          <a:xfrm>
            <a:off x="1517650" y="1322833"/>
            <a:ext cx="8458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solidFill>
                  <a:srgbClr val="0070C0"/>
                </a:solidFill>
              </a:rPr>
              <a:t>Underfitting</a:t>
            </a:r>
            <a:r>
              <a:rPr lang="en-US" sz="1800" b="0" dirty="0"/>
              <a:t>: when model is </a:t>
            </a:r>
            <a:r>
              <a:rPr lang="en-US" sz="1800" b="0" dirty="0">
                <a:solidFill>
                  <a:schemeClr val="accent6">
                    <a:lumMod val="75000"/>
                  </a:schemeClr>
                </a:solidFill>
              </a:rPr>
              <a:t>too simple</a:t>
            </a:r>
            <a:r>
              <a:rPr lang="en-US" sz="1800" b="0" dirty="0"/>
              <a:t>, both training and test errors are large </a:t>
            </a:r>
            <a:endParaRPr lang="en-US" sz="1800" b="0" dirty="0">
              <a:sym typeface="Symbol" panose="05050102010706020507" pitchFamily="18" charset="2"/>
            </a:endParaRPr>
          </a:p>
        </p:txBody>
      </p:sp>
      <p:sp>
        <p:nvSpPr>
          <p:cNvPr id="7" name="Line 4"/>
          <p:cNvSpPr>
            <a:spLocks noChangeShapeType="1"/>
          </p:cNvSpPr>
          <p:nvPr/>
        </p:nvSpPr>
        <p:spPr bwMode="auto">
          <a:xfrm>
            <a:off x="4267200" y="1816963"/>
            <a:ext cx="0" cy="3581400"/>
          </a:xfrm>
          <a:prstGeom prst="line">
            <a:avLst/>
          </a:prstGeom>
          <a:noFill/>
          <a:ln w="25400">
            <a:solidFill>
              <a:srgbClr val="8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5"/>
          <p:cNvSpPr txBox="1">
            <a:spLocks noChangeArrowheads="1"/>
          </p:cNvSpPr>
          <p:nvPr/>
        </p:nvSpPr>
        <p:spPr bwMode="auto">
          <a:xfrm>
            <a:off x="3352800" y="1889099"/>
            <a:ext cx="1600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smtClean="0"/>
              <a:t>Underfitting</a:t>
            </a:r>
            <a:endParaRPr lang="en-US" sz="1800" dirty="0">
              <a:sym typeface="Symbol" panose="05050102010706020507" pitchFamily="18" charset="2"/>
            </a:endParaRPr>
          </a:p>
        </p:txBody>
      </p:sp>
      <p:sp>
        <p:nvSpPr>
          <p:cNvPr id="9" name="Text Box 6"/>
          <p:cNvSpPr txBox="1">
            <a:spLocks noChangeArrowheads="1"/>
          </p:cNvSpPr>
          <p:nvPr/>
        </p:nvSpPr>
        <p:spPr bwMode="auto">
          <a:xfrm>
            <a:off x="1247140" y="5753100"/>
            <a:ext cx="999934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smtClean="0">
                <a:solidFill>
                  <a:srgbClr val="0070C0"/>
                </a:solidFill>
              </a:rPr>
              <a:t>Ove</a:t>
            </a:r>
            <a:r>
              <a:rPr lang="en-US" sz="1800" dirty="0" smtClean="0">
                <a:solidFill>
                  <a:srgbClr val="0070C0"/>
                </a:solidFill>
              </a:rPr>
              <a:t>rfitting</a:t>
            </a:r>
            <a:r>
              <a:rPr lang="en-US" sz="1800" b="0" dirty="0"/>
              <a:t>: when model is </a:t>
            </a:r>
            <a:r>
              <a:rPr lang="en-US" sz="1800" b="0" dirty="0">
                <a:solidFill>
                  <a:schemeClr val="accent6">
                    <a:lumMod val="75000"/>
                  </a:schemeClr>
                </a:solidFill>
              </a:rPr>
              <a:t>too </a:t>
            </a:r>
            <a:r>
              <a:rPr lang="en-US" sz="1800" b="0" dirty="0" smtClean="0">
                <a:solidFill>
                  <a:schemeClr val="accent6">
                    <a:lumMod val="75000"/>
                  </a:schemeClr>
                </a:solidFill>
              </a:rPr>
              <a:t>complex </a:t>
            </a:r>
            <a:r>
              <a:rPr lang="en-US" sz="1800" b="0" dirty="0" smtClean="0"/>
              <a:t>it models the details of the training set and fails on the test set </a:t>
            </a:r>
            <a:endParaRPr lang="en-US" sz="1800" b="0" dirty="0">
              <a:sym typeface="Symbol" panose="05050102010706020507" pitchFamily="18" charset="2"/>
            </a:endParaRPr>
          </a:p>
        </p:txBody>
      </p:sp>
      <p:sp>
        <p:nvSpPr>
          <p:cNvPr id="2" name="Slide Number Placeholder 1"/>
          <p:cNvSpPr>
            <a:spLocks noGrp="1"/>
          </p:cNvSpPr>
          <p:nvPr>
            <p:ph type="sldNum" sz="quarter" idx="12"/>
          </p:nvPr>
        </p:nvSpPr>
        <p:spPr/>
        <p:txBody>
          <a:bodyPr/>
          <a:lstStyle/>
          <a:p>
            <a:r>
              <a:rPr lang="en-US"/>
              <a:t>*</a:t>
            </a:r>
            <a:endParaRPr lang="en-US"/>
          </a:p>
        </p:txBody>
      </p:sp>
      <p:sp>
        <p:nvSpPr>
          <p:cNvPr id="3" name="Footer Placeholder 2"/>
          <p:cNvSpPr>
            <a:spLocks noGrp="1"/>
          </p:cNvSpPr>
          <p:nvPr>
            <p:ph type="ftr" sz="quarter" idx="11"/>
          </p:nvPr>
        </p:nvSpPr>
        <p:spPr/>
        <p:txBody>
          <a:bodyPr/>
          <a:lstStyle/>
          <a:p>
            <a:r>
              <a:rPr lang="en-US"/>
              <a:t>UECS3213 / UECS3453 Data Mining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itle 14"/>
          <p:cNvSpPr>
            <a:spLocks noGrp="1"/>
          </p:cNvSpPr>
          <p:nvPr>
            <p:ph type="title"/>
          </p:nvPr>
        </p:nvSpPr>
        <p:spPr/>
        <p:txBody>
          <a:bodyPr>
            <a:normAutofit/>
          </a:bodyPr>
          <a:p>
            <a:r>
              <a:rPr lang="en-US" dirty="0" smtClean="0">
                <a:sym typeface="+mn-ea"/>
              </a:rPr>
              <a:t>ROC Curve </a:t>
            </a:r>
            <a:r>
              <a:rPr lang="en-MY" altLang="en-US" dirty="0" smtClean="0">
                <a:sym typeface="+mn-ea"/>
              </a:rPr>
              <a:t>and ROC Points</a:t>
            </a:r>
            <a:endParaRPr lang="en-MY" altLang="en-US" dirty="0" smtClean="0">
              <a:sym typeface="+mn-ea"/>
            </a:endParaRPr>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pic>
        <p:nvPicPr>
          <p:cNvPr id="11" name="Content Placeholder 10" descr="709px-ROC_curves.svg"/>
          <p:cNvPicPr>
            <a:picLocks noChangeAspect="1"/>
          </p:cNvPicPr>
          <p:nvPr>
            <p:ph sz="half" idx="1"/>
          </p:nvPr>
        </p:nvPicPr>
        <p:blipFill>
          <a:blip r:embed="rId1"/>
          <a:stretch>
            <a:fillRect/>
          </a:stretch>
        </p:blipFill>
        <p:spPr>
          <a:xfrm>
            <a:off x="838200" y="2060575"/>
            <a:ext cx="5181600" cy="3880485"/>
          </a:xfrm>
          <a:prstGeom prst="rect">
            <a:avLst/>
          </a:prstGeom>
        </p:spPr>
      </p:pic>
      <p:pic>
        <p:nvPicPr>
          <p:cNvPr id="14" name="Content Placeholder 13" descr="599px-ROC_space-2-1"/>
          <p:cNvPicPr>
            <a:picLocks noChangeAspect="1"/>
          </p:cNvPicPr>
          <p:nvPr>
            <p:ph sz="half" idx="2"/>
          </p:nvPr>
        </p:nvPicPr>
        <p:blipFill>
          <a:blip r:embed="rId2"/>
          <a:stretch>
            <a:fillRect/>
          </a:stretch>
        </p:blipFill>
        <p:spPr>
          <a:xfrm>
            <a:off x="6558915" y="1691005"/>
            <a:ext cx="4300855" cy="430784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a:t>ROC Curve Summary</a:t>
            </a:r>
            <a:endParaRPr lang="en-MY"/>
          </a:p>
        </p:txBody>
      </p:sp>
      <p:sp>
        <p:nvSpPr>
          <p:cNvPr id="6" name="Content Placeholder 5"/>
          <p:cNvSpPr>
            <a:spLocks noGrp="1"/>
          </p:cNvSpPr>
          <p:nvPr>
            <p:ph sz="half" idx="1"/>
          </p:nvPr>
        </p:nvSpPr>
        <p:spPr/>
        <p:txBody>
          <a:bodyPr>
            <a:normAutofit fontScale="90000" lnSpcReduction="20000"/>
          </a:bodyPr>
          <a:lstStyle/>
          <a:p>
            <a:r>
              <a:rPr lang="en-MY" altLang="en-US">
                <a:solidFill>
                  <a:srgbClr val="0070C0"/>
                </a:solidFill>
                <a:sym typeface="+mn-ea"/>
              </a:rPr>
              <a:t>S</a:t>
            </a:r>
            <a:r>
              <a:rPr lang="en-US">
                <a:solidFill>
                  <a:srgbClr val="0070C0"/>
                </a:solidFill>
                <a:sym typeface="+mn-ea"/>
              </a:rPr>
              <a:t>ensitivity </a:t>
            </a:r>
            <a:r>
              <a:rPr lang="en-US">
                <a:sym typeface="+mn-ea"/>
              </a:rPr>
              <a:t>vs </a:t>
            </a:r>
            <a:r>
              <a:rPr lang="en-US">
                <a:solidFill>
                  <a:srgbClr val="FF0000"/>
                </a:solidFill>
                <a:sym typeface="+mn-ea"/>
              </a:rPr>
              <a:t>(1 − </a:t>
            </a:r>
            <a:r>
              <a:rPr lang="en-MY" altLang="en-US">
                <a:solidFill>
                  <a:srgbClr val="FF0000"/>
                </a:solidFill>
                <a:sym typeface="+mn-ea"/>
              </a:rPr>
              <a:t>S</a:t>
            </a:r>
            <a:r>
              <a:rPr lang="en-US">
                <a:solidFill>
                  <a:srgbClr val="FF0000"/>
                </a:solidFill>
                <a:sym typeface="+mn-ea"/>
              </a:rPr>
              <a:t>pecificity)</a:t>
            </a:r>
            <a:r>
              <a:rPr lang="en-US">
                <a:sym typeface="+mn-ea"/>
              </a:rPr>
              <a:t> plot</a:t>
            </a:r>
            <a:endParaRPr lang="en-US"/>
          </a:p>
          <a:p>
            <a:r>
              <a:rPr lang="en-US">
                <a:sym typeface="+mn-ea"/>
              </a:rPr>
              <a:t>Each prediction result or instance of a confusion matrix represents one point in the ROC space. </a:t>
            </a:r>
            <a:endParaRPr lang="en-US"/>
          </a:p>
          <a:p>
            <a:r>
              <a:rPr lang="en-US"/>
              <a:t>The comparison between </a:t>
            </a:r>
            <a:r>
              <a:rPr lang="en-US">
                <a:solidFill>
                  <a:srgbClr val="0070C0"/>
                </a:solidFill>
                <a:sym typeface="+mn-ea"/>
              </a:rPr>
              <a:t>ROC curves </a:t>
            </a:r>
            <a:r>
              <a:rPr lang="en-US">
                <a:sym typeface="+mn-ea"/>
              </a:rPr>
              <a:t>and </a:t>
            </a:r>
            <a:r>
              <a:rPr lang="en-US">
                <a:solidFill>
                  <a:srgbClr val="0070C0"/>
                </a:solidFill>
                <a:sym typeface="+mn-ea"/>
              </a:rPr>
              <a:t>ROC points</a:t>
            </a:r>
            <a:r>
              <a:rPr lang="en-US">
                <a:sym typeface="+mn-ea"/>
              </a:rPr>
              <a:t> </a:t>
            </a:r>
            <a:r>
              <a:rPr lang="en-MY" altLang="en-US">
                <a:sym typeface="+mn-ea"/>
              </a:rPr>
              <a:t>of different classifiers </a:t>
            </a:r>
            <a:r>
              <a:rPr lang="en-US"/>
              <a:t>is valid only when the classifiers are evaluated on either a </a:t>
            </a:r>
            <a:r>
              <a:rPr lang="en-US">
                <a:solidFill>
                  <a:srgbClr val="0070C0"/>
                </a:solidFill>
              </a:rPr>
              <a:t>single dataset</a:t>
            </a:r>
            <a:r>
              <a:rPr lang="en-US"/>
              <a:t> or multiple datasets that are almost </a:t>
            </a:r>
            <a:r>
              <a:rPr lang="en-US">
                <a:solidFill>
                  <a:srgbClr val="0070C0"/>
                </a:solidFill>
              </a:rPr>
              <a:t>identical </a:t>
            </a:r>
            <a:r>
              <a:rPr lang="en-US"/>
              <a:t>among each other in terms of their data size and positive:negative ratio.</a:t>
            </a:r>
            <a:endParaRPr lang="en-US"/>
          </a:p>
          <a:p>
            <a:endParaRPr lang="en-US"/>
          </a:p>
          <a:p>
            <a:endParaRPr lang="en-US"/>
          </a:p>
          <a:p>
            <a:endParaRPr lang="en-US"/>
          </a:p>
        </p:txBody>
      </p:sp>
      <p:sp>
        <p:nvSpPr>
          <p:cNvPr id="7" name="Content Placeholder 6"/>
          <p:cNvSpPr>
            <a:spLocks noGrp="1"/>
          </p:cNvSpPr>
          <p:nvPr>
            <p:ph sz="half" idx="2"/>
          </p:nvPr>
        </p:nvSpPr>
        <p:spPr/>
        <p:txBody>
          <a:bodyPr/>
          <a:lstStyle/>
          <a:p>
            <a:r>
              <a:rPr lang="en-US"/>
              <a:t>Even when two ROC curves have the same AUC values, the actual curves can be quite different.</a:t>
            </a:r>
            <a:endParaRPr lang="en-US"/>
          </a:p>
        </p:txBody>
      </p:sp>
      <p:sp>
        <p:nvSpPr>
          <p:cNvPr id="3" name="Footer Placeholder 2"/>
          <p:cNvSpPr>
            <a:spLocks noGrp="1"/>
          </p:cNvSpPr>
          <p:nvPr>
            <p:ph type="ftr" sz="quarter" idx="11"/>
          </p:nvPr>
        </p:nvSpPr>
        <p:spPr/>
        <p:txBody>
          <a:bodyPr/>
          <a:lstStyle/>
          <a:p>
            <a:r>
              <a:rPr lang="en-US"/>
              <a:t>UECS3213 / UECS3453 Data Mining</a:t>
            </a:r>
            <a:endParaRPr lang="en-US"/>
          </a:p>
        </p:txBody>
      </p:sp>
      <p:sp>
        <p:nvSpPr>
          <p:cNvPr id="4" name="Slide Number Placeholder 3"/>
          <p:cNvSpPr>
            <a:spLocks noGrp="1"/>
          </p:cNvSpPr>
          <p:nvPr>
            <p:ph type="sldNum" sz="quarter" idx="12"/>
          </p:nvPr>
        </p:nvSpPr>
        <p:spPr/>
        <p:txBody>
          <a:bodyPr/>
          <a:lstStyle/>
          <a:p>
            <a:r>
              <a:rPr lang="en-US"/>
              <a:t>*</a:t>
            </a:r>
            <a:endParaRPr lang="en-US"/>
          </a:p>
        </p:txBody>
      </p:sp>
      <p:pic>
        <p:nvPicPr>
          <p:cNvPr id="8" name="Picture 7"/>
          <p:cNvPicPr>
            <a:picLocks noChangeAspect="1"/>
          </p:cNvPicPr>
          <p:nvPr/>
        </p:nvPicPr>
        <p:blipFill>
          <a:blip r:embed="rId1"/>
          <a:stretch>
            <a:fillRect/>
          </a:stretch>
        </p:blipFill>
        <p:spPr>
          <a:xfrm>
            <a:off x="9082405" y="3324225"/>
            <a:ext cx="2777490" cy="2708275"/>
          </a:xfrm>
          <a:prstGeom prst="rect">
            <a:avLst/>
          </a:prstGeom>
        </p:spPr>
      </p:pic>
      <p:pic>
        <p:nvPicPr>
          <p:cNvPr id="9" name="Picture 8"/>
          <p:cNvPicPr>
            <a:picLocks noChangeAspect="1"/>
          </p:cNvPicPr>
          <p:nvPr/>
        </p:nvPicPr>
        <p:blipFill>
          <a:blip r:embed="rId2"/>
          <a:stretch>
            <a:fillRect/>
          </a:stretch>
        </p:blipFill>
        <p:spPr>
          <a:xfrm>
            <a:off x="6171565" y="3324225"/>
            <a:ext cx="2758440" cy="26898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 vs. Precision-Recall Curve</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524452"/>
            <a:ext cx="9144000" cy="3429000"/>
          </a:xfrm>
          <a:prstGeom prst="rect">
            <a:avLst/>
          </a:prstGeom>
        </p:spPr>
      </p:pic>
      <p:sp>
        <p:nvSpPr>
          <p:cNvPr id="5" name="Slide Number Placeholder 4"/>
          <p:cNvSpPr>
            <a:spLocks noGrp="1"/>
          </p:cNvSpPr>
          <p:nvPr>
            <p:ph type="sldNum" sz="quarter" idx="12"/>
          </p:nvPr>
        </p:nvSpPr>
        <p:spPr/>
        <p:txBody>
          <a:bodyPr/>
          <a:lstStyle/>
          <a:p>
            <a:fld id="{E8366257-D7B9-47E0-9D98-9493A294C6AB}" type="slidenum">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Rectangle 6"/>
          <p:cNvSpPr/>
          <p:nvPr/>
        </p:nvSpPr>
        <p:spPr>
          <a:xfrm>
            <a:off x="2514600" y="5046431"/>
            <a:ext cx="7391400" cy="829945"/>
          </a:xfrm>
          <a:prstGeom prst="rect">
            <a:avLst/>
          </a:prstGeom>
        </p:spPr>
        <p:txBody>
          <a:bodyPr wrap="square">
            <a:spAutoFit/>
          </a:bodyPr>
          <a:lstStyle/>
          <a:p>
            <a:r>
              <a:rPr lang="en-US" sz="2400" dirty="0">
                <a:solidFill>
                  <a:srgbClr val="0070C0"/>
                </a:solidFill>
              </a:rPr>
              <a:t>ROC curve plot True Positive Rate Vs. False Positive </a:t>
            </a:r>
            <a:r>
              <a:rPr lang="en-US" sz="2400" dirty="0" smtClean="0">
                <a:solidFill>
                  <a:srgbClr val="0070C0"/>
                </a:solidFill>
              </a:rPr>
              <a:t>Rate</a:t>
            </a:r>
            <a:r>
              <a:rPr lang="en-US" sz="2400" dirty="0" smtClean="0"/>
              <a:t>;</a:t>
            </a:r>
            <a:endParaRPr lang="en-US" sz="2400" dirty="0" smtClean="0"/>
          </a:p>
          <a:p>
            <a:r>
              <a:rPr lang="en-US" sz="2400" dirty="0" smtClean="0">
                <a:solidFill>
                  <a:srgbClr val="FF0000"/>
                </a:solidFill>
              </a:rPr>
              <a:t>P</a:t>
            </a:r>
            <a:r>
              <a:rPr lang="en-MY" altLang="en-US" sz="2400" dirty="0" smtClean="0">
                <a:solidFill>
                  <a:srgbClr val="FF0000"/>
                </a:solidFill>
              </a:rPr>
              <a:t>recision-</a:t>
            </a:r>
            <a:r>
              <a:rPr lang="en-US" sz="2400" dirty="0" smtClean="0">
                <a:solidFill>
                  <a:srgbClr val="FF0000"/>
                </a:solidFill>
              </a:rPr>
              <a:t>R</a:t>
            </a:r>
            <a:r>
              <a:rPr lang="en-MY" altLang="en-US" sz="2400" dirty="0" smtClean="0">
                <a:solidFill>
                  <a:srgbClr val="FF0000"/>
                </a:solidFill>
              </a:rPr>
              <a:t>ecall</a:t>
            </a:r>
            <a:r>
              <a:rPr lang="en-US" sz="2400" dirty="0" smtClean="0">
                <a:solidFill>
                  <a:srgbClr val="FF0000"/>
                </a:solidFill>
              </a:rPr>
              <a:t> </a:t>
            </a:r>
            <a:r>
              <a:rPr lang="en-US" sz="2400" dirty="0">
                <a:solidFill>
                  <a:srgbClr val="FF0000"/>
                </a:solidFill>
              </a:rPr>
              <a:t>curve plot Precision Vs. Recall.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ROC Curve vs. Precision-Recall Curve</a:t>
            </a:r>
            <a:endParaRPr lang="en-MY" dirty="0"/>
          </a:p>
        </p:txBody>
      </p:sp>
      <p:sp>
        <p:nvSpPr>
          <p:cNvPr id="6" name="Content Placeholder 5"/>
          <p:cNvSpPr>
            <a:spLocks noGrp="1"/>
          </p:cNvSpPr>
          <p:nvPr>
            <p:ph idx="1"/>
          </p:nvPr>
        </p:nvSpPr>
        <p:spPr/>
        <p:txBody>
          <a:bodyPr>
            <a:normAutofit lnSpcReduction="10000"/>
          </a:bodyPr>
          <a:lstStyle/>
          <a:p>
            <a:r>
              <a:rPr lang="en-US" dirty="0">
                <a:solidFill>
                  <a:srgbClr val="0070C0"/>
                </a:solidFill>
              </a:rPr>
              <a:t>ROC Curves </a:t>
            </a:r>
            <a:r>
              <a:rPr lang="en-US" dirty="0"/>
              <a:t>summarize the trade-off between the </a:t>
            </a:r>
            <a:r>
              <a:rPr lang="en-US" dirty="0">
                <a:solidFill>
                  <a:srgbClr val="0070C0"/>
                </a:solidFill>
              </a:rPr>
              <a:t>true positive rate </a:t>
            </a:r>
            <a:r>
              <a:rPr lang="en-MY" altLang="en-US" dirty="0">
                <a:solidFill>
                  <a:srgbClr val="0070C0"/>
                </a:solidFill>
              </a:rPr>
              <a:t>(TPR or recall)</a:t>
            </a:r>
            <a:r>
              <a:rPr lang="en-MY" altLang="en-US" dirty="0"/>
              <a:t> </a:t>
            </a:r>
            <a:r>
              <a:rPr lang="en-US" dirty="0"/>
              <a:t>and </a:t>
            </a:r>
            <a:r>
              <a:rPr lang="en-US" dirty="0">
                <a:solidFill>
                  <a:srgbClr val="FF0000"/>
                </a:solidFill>
              </a:rPr>
              <a:t>false positive rate </a:t>
            </a:r>
            <a:r>
              <a:rPr lang="en-MY" altLang="en-US" dirty="0">
                <a:solidFill>
                  <a:srgbClr val="FF0000"/>
                </a:solidFill>
              </a:rPr>
              <a:t>(FPR)</a:t>
            </a:r>
            <a:r>
              <a:rPr lang="en-US" dirty="0">
                <a:solidFill>
                  <a:srgbClr val="FF0000"/>
                </a:solidFill>
              </a:rPr>
              <a:t> </a:t>
            </a:r>
            <a:r>
              <a:rPr lang="en-US" dirty="0"/>
              <a:t>for a predictive model using different probability thresholds.</a:t>
            </a:r>
            <a:endParaRPr lang="en-US" dirty="0"/>
          </a:p>
          <a:p>
            <a:r>
              <a:rPr lang="en-US" dirty="0">
                <a:solidFill>
                  <a:srgbClr val="0070C0"/>
                </a:solidFill>
              </a:rPr>
              <a:t>Precision-Recall curves </a:t>
            </a:r>
            <a:r>
              <a:rPr lang="en-US" dirty="0"/>
              <a:t>summarize the trade-off between the </a:t>
            </a:r>
            <a:r>
              <a:rPr lang="en-US" dirty="0">
                <a:solidFill>
                  <a:srgbClr val="0070C0"/>
                </a:solidFill>
              </a:rPr>
              <a:t>true positive rate </a:t>
            </a:r>
            <a:r>
              <a:rPr lang="en-MY" altLang="en-US" dirty="0">
                <a:solidFill>
                  <a:srgbClr val="0070C0"/>
                </a:solidFill>
              </a:rPr>
              <a:t>(TPR or recall) </a:t>
            </a:r>
            <a:r>
              <a:rPr lang="en-US" dirty="0"/>
              <a:t>and the </a:t>
            </a:r>
            <a:r>
              <a:rPr lang="en-US" dirty="0">
                <a:solidFill>
                  <a:srgbClr val="FF0000"/>
                </a:solidFill>
              </a:rPr>
              <a:t>positive predictive value </a:t>
            </a:r>
            <a:r>
              <a:rPr lang="en-MY" altLang="en-US" dirty="0">
                <a:solidFill>
                  <a:srgbClr val="FF0000"/>
                </a:solidFill>
              </a:rPr>
              <a:t>(precision)</a:t>
            </a:r>
            <a:r>
              <a:rPr lang="en-MY" altLang="en-US" dirty="0"/>
              <a:t> </a:t>
            </a:r>
            <a:r>
              <a:rPr lang="en-US" dirty="0"/>
              <a:t>for a predictive model using different probability thresholds.</a:t>
            </a:r>
            <a:endParaRPr lang="en-US" dirty="0"/>
          </a:p>
          <a:p>
            <a:r>
              <a:rPr lang="en-US" dirty="0">
                <a:solidFill>
                  <a:srgbClr val="0070C0"/>
                </a:solidFill>
              </a:rPr>
              <a:t>ROC curves </a:t>
            </a:r>
            <a:r>
              <a:rPr lang="en-US" dirty="0"/>
              <a:t>are appropriate when the observations are </a:t>
            </a:r>
            <a:r>
              <a:rPr lang="en-US" dirty="0">
                <a:solidFill>
                  <a:srgbClr val="0070C0"/>
                </a:solidFill>
              </a:rPr>
              <a:t>balanced</a:t>
            </a:r>
            <a:r>
              <a:rPr lang="en-US" dirty="0"/>
              <a:t> between each class, whereas </a:t>
            </a:r>
            <a:r>
              <a:rPr lang="en-US" dirty="0">
                <a:solidFill>
                  <a:srgbClr val="FF0000"/>
                </a:solidFill>
              </a:rPr>
              <a:t>precision-recall curves </a:t>
            </a:r>
            <a:r>
              <a:rPr lang="en-US" dirty="0"/>
              <a:t>are appropriate for </a:t>
            </a:r>
            <a:r>
              <a:rPr lang="en-US" dirty="0">
                <a:solidFill>
                  <a:srgbClr val="FF0000"/>
                </a:solidFill>
              </a:rPr>
              <a:t>imbalanced</a:t>
            </a:r>
            <a:r>
              <a:rPr lang="en-US" dirty="0"/>
              <a:t> datasets.</a:t>
            </a:r>
            <a:endParaRPr lang="en-MY" dirty="0"/>
          </a:p>
        </p:txBody>
      </p:sp>
      <p:sp>
        <p:nvSpPr>
          <p:cNvPr id="3" name="Footer Placeholder 2"/>
          <p:cNvSpPr>
            <a:spLocks noGrp="1"/>
          </p:cNvSpPr>
          <p:nvPr>
            <p:ph type="ftr" sz="quarter" idx="11"/>
          </p:nvPr>
        </p:nvSpPr>
        <p:spPr/>
        <p:txBody>
          <a:bodyPr/>
          <a:lstStyle/>
          <a:p>
            <a:r>
              <a:rPr lang="en-US" smtClean="0">
                <a:sym typeface="+mn-ea"/>
              </a:rPr>
              <a:t>UECS3213 / UECS3453 Data Mining</a:t>
            </a:r>
            <a:endParaRPr lang="en-US"/>
          </a:p>
        </p:txBody>
      </p:sp>
      <p:sp>
        <p:nvSpPr>
          <p:cNvPr id="4" name="Slide Number Placeholder 3"/>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smtClean="0"/>
              <a:t>Conclusion: Classifier Performance Evaluation</a:t>
            </a:r>
            <a:endParaRPr lang="en-US" dirty="0"/>
          </a:p>
        </p:txBody>
      </p:sp>
      <p:sp>
        <p:nvSpPr>
          <p:cNvPr id="974851" name="Rectangle 3"/>
          <p:cNvSpPr>
            <a:spLocks noGrp="1" noChangeArrowheads="1"/>
          </p:cNvSpPr>
          <p:nvPr>
            <p:ph type="body" idx="1"/>
          </p:nvPr>
        </p:nvSpPr>
        <p:spPr/>
        <p:txBody>
          <a:bodyPr>
            <a:normAutofit fontScale="72500"/>
          </a:bodyPr>
          <a:lstStyle/>
          <a:p>
            <a:r>
              <a:rPr lang="en-US" sz="2800" b="1" dirty="0" smtClean="0">
                <a:solidFill>
                  <a:schemeClr val="tx1"/>
                </a:solidFill>
              </a:rPr>
              <a:t>Metrics for Performance Evaluation</a:t>
            </a:r>
            <a:r>
              <a:rPr lang="en-US" sz="2800" dirty="0" smtClean="0">
                <a:solidFill>
                  <a:schemeClr val="tx1"/>
                </a:solidFill>
              </a:rPr>
              <a:t>: How to evaluate the performance of a model?</a:t>
            </a:r>
            <a:endParaRPr lang="en-US" sz="2800" dirty="0" smtClean="0">
              <a:solidFill>
                <a:schemeClr val="tx1"/>
              </a:solidFill>
            </a:endParaRPr>
          </a:p>
          <a:p>
            <a:pPr lvl="1"/>
            <a:r>
              <a:rPr lang="en-US" sz="2800" b="1" dirty="0" smtClean="0">
                <a:solidFill>
                  <a:srgbClr val="0070C0"/>
                </a:solidFill>
              </a:rPr>
              <a:t>Confusion Matrix</a:t>
            </a:r>
            <a:endParaRPr lang="en-US" sz="2800" dirty="0" smtClean="0">
              <a:solidFill>
                <a:schemeClr val="tx1"/>
              </a:solidFill>
            </a:endParaRPr>
          </a:p>
          <a:p>
            <a:r>
              <a:rPr lang="en-US" sz="2800" b="1" dirty="0" smtClean="0">
                <a:solidFill>
                  <a:schemeClr val="tx1"/>
                </a:solidFill>
              </a:rPr>
              <a:t>Methods for Performance Evaluation</a:t>
            </a:r>
            <a:r>
              <a:rPr lang="en-US" sz="2800" dirty="0" smtClean="0">
                <a:solidFill>
                  <a:schemeClr val="tx1"/>
                </a:solidFill>
              </a:rPr>
              <a:t>: How to obtain reliable estimates </a:t>
            </a:r>
            <a:r>
              <a:rPr lang="en-MY" altLang="en-US" sz="2800" dirty="0" smtClean="0">
                <a:solidFill>
                  <a:schemeClr val="tx1"/>
                </a:solidFill>
              </a:rPr>
              <a:t>(by samopling)?</a:t>
            </a:r>
            <a:endParaRPr lang="en-US" sz="2800" dirty="0" smtClean="0">
              <a:solidFill>
                <a:schemeClr val="tx1"/>
              </a:solidFill>
            </a:endParaRPr>
          </a:p>
          <a:p>
            <a:pPr lvl="1"/>
            <a:r>
              <a:rPr lang="en-MY" altLang="en-US" sz="2800" b="1" dirty="0">
                <a:solidFill>
                  <a:srgbClr val="0070C0"/>
                </a:solidFill>
                <a:sym typeface="+mn-ea"/>
              </a:rPr>
              <a:t>H</a:t>
            </a:r>
            <a:r>
              <a:rPr lang="en-US" sz="2800" b="1" dirty="0" err="1">
                <a:solidFill>
                  <a:srgbClr val="0070C0"/>
                </a:solidFill>
                <a:sym typeface="+mn-ea"/>
              </a:rPr>
              <a:t>oldout</a:t>
            </a:r>
            <a:r>
              <a:rPr lang="en-US" sz="2800" b="1" dirty="0">
                <a:solidFill>
                  <a:srgbClr val="0070C0"/>
                </a:solidFill>
                <a:sym typeface="+mn-ea"/>
              </a:rPr>
              <a:t> </a:t>
            </a:r>
            <a:r>
              <a:rPr lang="en-MY" altLang="en-US" sz="2800" b="1" dirty="0">
                <a:solidFill>
                  <a:srgbClr val="0070C0"/>
                </a:solidFill>
                <a:sym typeface="+mn-ea"/>
              </a:rPr>
              <a:t>M</a:t>
            </a:r>
            <a:r>
              <a:rPr lang="en-US" sz="2800" b="1" dirty="0" err="1">
                <a:solidFill>
                  <a:srgbClr val="0070C0"/>
                </a:solidFill>
                <a:sym typeface="+mn-ea"/>
              </a:rPr>
              <a:t>ethod</a:t>
            </a:r>
            <a:endParaRPr lang="en-US" sz="2800" b="1" dirty="0">
              <a:solidFill>
                <a:srgbClr val="0070C0"/>
              </a:solidFill>
              <a:sym typeface="+mn-ea"/>
            </a:endParaRPr>
          </a:p>
          <a:p>
            <a:pPr lvl="1"/>
            <a:r>
              <a:rPr lang="en-MY" sz="2800" b="1" dirty="0">
                <a:solidFill>
                  <a:srgbClr val="0070C0"/>
                </a:solidFill>
              </a:rPr>
              <a:t>Random Subsampling</a:t>
            </a:r>
            <a:endParaRPr lang="en-US" sz="2800" b="1" dirty="0">
              <a:solidFill>
                <a:srgbClr val="0070C0"/>
              </a:solidFill>
            </a:endParaRPr>
          </a:p>
          <a:p>
            <a:pPr lvl="1"/>
            <a:r>
              <a:rPr lang="en-MY" altLang="en-US" sz="2800" b="1" dirty="0">
                <a:solidFill>
                  <a:srgbClr val="0070C0"/>
                </a:solidFill>
                <a:sym typeface="+mn-ea"/>
              </a:rPr>
              <a:t>K</a:t>
            </a:r>
            <a:r>
              <a:rPr lang="en-US" sz="2800" b="1" dirty="0">
                <a:solidFill>
                  <a:srgbClr val="0070C0"/>
                </a:solidFill>
                <a:sym typeface="+mn-ea"/>
              </a:rPr>
              <a:t>-fold </a:t>
            </a:r>
            <a:r>
              <a:rPr lang="en-MY" altLang="en-US" sz="2800" b="1" dirty="0">
                <a:solidFill>
                  <a:srgbClr val="0070C0"/>
                </a:solidFill>
                <a:sym typeface="+mn-ea"/>
              </a:rPr>
              <a:t>C</a:t>
            </a:r>
            <a:r>
              <a:rPr lang="en-US" sz="2800" b="1" dirty="0">
                <a:solidFill>
                  <a:srgbClr val="0070C0"/>
                </a:solidFill>
                <a:sym typeface="+mn-ea"/>
              </a:rPr>
              <a:t>ross </a:t>
            </a:r>
            <a:r>
              <a:rPr lang="en-MY" altLang="en-US" sz="2800" b="1" dirty="0">
                <a:solidFill>
                  <a:srgbClr val="0070C0"/>
                </a:solidFill>
                <a:sym typeface="+mn-ea"/>
              </a:rPr>
              <a:t>V</a:t>
            </a:r>
            <a:r>
              <a:rPr lang="en-US" sz="2800" b="1" dirty="0" err="1">
                <a:solidFill>
                  <a:srgbClr val="0070C0"/>
                </a:solidFill>
                <a:sym typeface="+mn-ea"/>
              </a:rPr>
              <a:t>alidation</a:t>
            </a:r>
            <a:endParaRPr lang="en-US" sz="2800" b="1" dirty="0">
              <a:solidFill>
                <a:srgbClr val="0070C0"/>
              </a:solidFill>
              <a:sym typeface="+mn-ea"/>
            </a:endParaRPr>
          </a:p>
          <a:p>
            <a:pPr lvl="1"/>
            <a:r>
              <a:rPr lang="en-US" sz="2800" b="1" dirty="0">
                <a:solidFill>
                  <a:srgbClr val="0070C0"/>
                </a:solidFill>
                <a:sym typeface="+mn-ea"/>
              </a:rPr>
              <a:t>Leave-one-out Cross </a:t>
            </a:r>
            <a:r>
              <a:rPr lang="en-US" sz="2800" b="1" dirty="0" smtClean="0">
                <a:solidFill>
                  <a:srgbClr val="0070C0"/>
                </a:solidFill>
                <a:sym typeface="+mn-ea"/>
              </a:rPr>
              <a:t>Validation</a:t>
            </a:r>
            <a:endParaRPr lang="en-US" sz="2800" dirty="0">
              <a:solidFill>
                <a:schemeClr val="tx1"/>
              </a:solidFill>
              <a:sym typeface="+mn-ea"/>
            </a:endParaRPr>
          </a:p>
          <a:p>
            <a:r>
              <a:rPr lang="en-US" sz="2800" b="1" dirty="0" smtClean="0">
                <a:solidFill>
                  <a:schemeClr val="tx1"/>
                </a:solidFill>
              </a:rPr>
              <a:t>Methods for Model Comparison</a:t>
            </a:r>
            <a:r>
              <a:rPr lang="en-US" sz="2800" dirty="0" smtClean="0">
                <a:solidFill>
                  <a:schemeClr val="tx1"/>
                </a:solidFill>
              </a:rPr>
              <a:t>: How to compare the relative performance among competing models?</a:t>
            </a:r>
            <a:endParaRPr lang="en-US" sz="2800" dirty="0" smtClean="0">
              <a:solidFill>
                <a:schemeClr val="tx1"/>
              </a:solidFill>
            </a:endParaRPr>
          </a:p>
          <a:p>
            <a:pPr lvl="1"/>
            <a:r>
              <a:rPr lang="en-US" sz="2800" b="1" dirty="0">
                <a:solidFill>
                  <a:srgbClr val="0070C0"/>
                </a:solidFill>
              </a:rPr>
              <a:t>Receiver Operating Characteristic (ROC) </a:t>
            </a:r>
            <a:r>
              <a:rPr lang="en-MY" altLang="en-US" sz="2800" b="1" dirty="0" smtClean="0">
                <a:solidFill>
                  <a:srgbClr val="0070C0"/>
                </a:solidFill>
              </a:rPr>
              <a:t>Curve</a:t>
            </a:r>
            <a:endParaRPr lang="en-MY" altLang="en-US" sz="2800" b="1" dirty="0" smtClean="0">
              <a:solidFill>
                <a:srgbClr val="0070C0"/>
              </a:solidFill>
            </a:endParaRPr>
          </a:p>
          <a:p>
            <a:pPr lvl="1"/>
            <a:r>
              <a:rPr lang="en-MY" altLang="en-US" sz="2800" b="1" dirty="0" smtClean="0">
                <a:solidFill>
                  <a:srgbClr val="0070C0"/>
                </a:solidFill>
              </a:rPr>
              <a:t>Precision-Recall Curve</a:t>
            </a:r>
            <a:endParaRPr lang="en-MY" altLang="en-US" dirty="0">
              <a:solidFill>
                <a:srgbClr val="0070C0"/>
              </a:solidFill>
            </a:endParaRPr>
          </a:p>
          <a:p>
            <a:pPr lvl="1"/>
            <a:endParaRPr lang="en-US" dirty="0" smtClean="0">
              <a:solidFill>
                <a:schemeClr val="tx1"/>
              </a:solidFill>
            </a:endParaRPr>
          </a:p>
          <a:p>
            <a:pPr lvl="1"/>
            <a:endParaRPr lang="en-US" dirty="0" smtClean="0">
              <a:solidFill>
                <a:schemeClr val="tx1"/>
              </a:solidFill>
            </a:endParaRPr>
          </a:p>
        </p:txBody>
      </p:sp>
      <p:sp>
        <p:nvSpPr>
          <p:cNvPr id="3" name="Footer Placeholder 2"/>
          <p:cNvSpPr>
            <a:spLocks noGrp="1"/>
          </p:cNvSpPr>
          <p:nvPr>
            <p:ph type="ftr" sz="quarter" idx="11"/>
          </p:nvPr>
        </p:nvSpPr>
        <p:spPr/>
        <p:txBody>
          <a:bodyPr/>
          <a:lstStyle/>
          <a:p>
            <a:r>
              <a:rPr lang="en-US" smtClean="0">
                <a:sym typeface="+mn-ea"/>
              </a:rPr>
              <a:t>UECS3213 / UECS3453 Data Mining</a:t>
            </a:r>
            <a:endParaRPr lang="en-US" dirty="0"/>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Conclusion</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a:graphicFrameLocks noChangeAspect="1"/>
          </p:cNvGraphicFramePr>
          <p:nvPr>
            <p:ph idx="1"/>
          </p:nvPr>
        </p:nvGraphicFramePr>
        <p:xfrm>
          <a:off x="1833245" y="1896110"/>
          <a:ext cx="8524875" cy="4210050"/>
        </p:xfrm>
        <a:graphic>
          <a:graphicData uri="http://schemas.openxmlformats.org/presentationml/2006/ole">
            <mc:AlternateContent xmlns:mc="http://schemas.openxmlformats.org/markup-compatibility/2006">
              <mc:Choice xmlns:v="urn:schemas-microsoft-com:vml" Requires="v">
                <p:oleObj spid="_x0000_s7" name="" r:id="rId1" imgW="8524875" imgH="4210050" progId="Paint.Picture">
                  <p:embed/>
                </p:oleObj>
              </mc:Choice>
              <mc:Fallback>
                <p:oleObj name="" r:id="rId1" imgW="8524875" imgH="4210050" progId="Paint.Picture">
                  <p:embed/>
                  <p:pic>
                    <p:nvPicPr>
                      <p:cNvPr id="0" name="Picture 6"/>
                      <p:cNvPicPr/>
                      <p:nvPr/>
                    </p:nvPicPr>
                    <p:blipFill>
                      <a:blip r:embed="rId2"/>
                      <a:stretch>
                        <a:fillRect/>
                      </a:stretch>
                    </p:blipFill>
                    <p:spPr>
                      <a:xfrm>
                        <a:off x="1833245" y="1896110"/>
                        <a:ext cx="8524875" cy="4210050"/>
                      </a:xfrm>
                      <a:prstGeom prst="rect">
                        <a:avLst/>
                      </a:prstGeom>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Main </a:t>
            </a:r>
            <a:r>
              <a:rPr lang="en-US"/>
              <a:t>References</a:t>
            </a:r>
            <a:endParaRPr lang="en-US" dirty="0"/>
          </a:p>
        </p:txBody>
      </p:sp>
      <p:sp>
        <p:nvSpPr>
          <p:cNvPr id="3" name="Content Placeholder 2"/>
          <p:cNvSpPr>
            <a:spLocks noGrp="1"/>
          </p:cNvSpPr>
          <p:nvPr>
            <p:ph idx="1"/>
          </p:nvPr>
        </p:nvSpPr>
        <p:spPr/>
        <p:txBody>
          <a:bodyPr>
            <a:normAutofit fontScale="90000"/>
          </a:bodyPr>
          <a:lstStyle/>
          <a:p>
            <a:r>
              <a:rPr lang="en-MY" altLang="en-US"/>
              <a:t>Harrington, P (2012). Machine  Learning in Action. Manning  Publications.</a:t>
            </a:r>
            <a:endParaRPr lang="en-MY" altLang="en-US"/>
          </a:p>
          <a:p>
            <a:r>
              <a:rPr lang="en-MY" altLang="en-US"/>
              <a:t>Richert, W. and Coelho, L.P. (2013).  Building Machine Learning Systems  with Python. Packt Publishing.</a:t>
            </a:r>
            <a:endParaRPr lang="en-MY" altLang="en-US"/>
          </a:p>
          <a:p>
            <a:pPr lvl="0"/>
            <a:r>
              <a:rPr lang="en-MY" altLang="en-US"/>
              <a:t>Witten, I.H, Franck, E, and Hall, M. A.  (2011). Data Mining: Practical Machine  Learning Tools and Techniques. (3rd  ed.). Morgan Kaufmann.		</a:t>
            </a:r>
            <a:endParaRPr lang="en-MY" altLang="en-US"/>
          </a:p>
          <a:p>
            <a:pPr lvl="0"/>
            <a:r>
              <a:rPr lang="en-MY" altLang="en-US"/>
              <a:t>Pang-Ning Tan, Michael Steinbach, Anuj Karpatne, Vipin Kumar (2018). Introduction to Data Mining (2nd Edition), Pearson																															</a:t>
            </a:r>
            <a:endParaRPr lang="en-MY" altLang="en-US"/>
          </a:p>
        </p:txBody>
      </p:sp>
      <p:sp>
        <p:nvSpPr>
          <p:cNvPr id="4" name="Slide Number Placeholder 3"/>
          <p:cNvSpPr>
            <a:spLocks noGrp="1"/>
          </p:cNvSpPr>
          <p:nvPr>
            <p:ph type="sldNum" sz="quarter" idx="12"/>
          </p:nvPr>
        </p:nvSpPr>
        <p:spPr/>
        <p:txBody>
          <a:bodyPr/>
          <a:lstStyle/>
          <a:p>
            <a:r>
              <a:rPr lang="en-US"/>
              <a:t>*</a:t>
            </a:r>
            <a:endParaRPr lang="en-US" dirty="0"/>
          </a:p>
        </p:txBody>
      </p:sp>
      <p:sp>
        <p:nvSpPr>
          <p:cNvPr id="5" name="Footer Placeholder 4"/>
          <p:cNvSpPr>
            <a:spLocks noGrp="1"/>
          </p:cNvSpPr>
          <p:nvPr>
            <p:ph type="ftr" sz="quarter" idx="11"/>
          </p:nvPr>
        </p:nvSpPr>
        <p:spPr/>
        <p:txBody>
          <a:bodyPr/>
          <a:lstStyle/>
          <a:p>
            <a:r>
              <a:rPr lang="en-US"/>
              <a:t>UECS3453 Data Mining</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Other References</a:t>
            </a:r>
            <a:endParaRPr lang="en-MY" altLang="en-US"/>
          </a:p>
        </p:txBody>
      </p:sp>
      <p:sp>
        <p:nvSpPr>
          <p:cNvPr id="3" name="Content Placeholder 2"/>
          <p:cNvSpPr>
            <a:spLocks noGrp="1"/>
          </p:cNvSpPr>
          <p:nvPr>
            <p:ph idx="1"/>
          </p:nvPr>
        </p:nvSpPr>
        <p:spPr/>
        <p:txBody>
          <a:bodyPr>
            <a:normAutofit/>
          </a:bodyPr>
          <a:lstStyle/>
          <a:p>
            <a:r>
              <a:rPr lang="en-US"/>
              <a:t>J. Grus (2015). Data Science from Scratch: First Principles with Python. O'Reilly Media.</a:t>
            </a:r>
            <a:endParaRPr lang="en-US"/>
          </a:p>
          <a:p>
            <a:r>
              <a:rPr lang="en-US"/>
              <a:t>C. C. Aggarwal. (2015). Data Mining: The Textbook. Springer</a:t>
            </a:r>
            <a:endParaRPr lang="en-US"/>
          </a:p>
          <a:p>
            <a:r>
              <a:rPr lang="en-US"/>
              <a:t>Richert, W. and Coelho, L.P. (2013). Building Machine Learning Systems with Python. Packt Publishing.</a:t>
            </a:r>
            <a:endParaRPr lang="en-US"/>
          </a:p>
          <a:p>
            <a:r>
              <a:rPr lang="en-US"/>
              <a:t>Russel M.A. (2013). Mining the Social Web: Data Mining Facebook, Twitter, LinkedIn, Google+, GitHub, and More. (2nd Ed). O’Reilly Media.</a:t>
            </a:r>
            <a:endParaRPr lang="en-US"/>
          </a:p>
        </p:txBody>
      </p:sp>
      <p:sp>
        <p:nvSpPr>
          <p:cNvPr id="4" name="Footer Placeholder 3"/>
          <p:cNvSpPr>
            <a:spLocks noGrp="1"/>
          </p:cNvSpPr>
          <p:nvPr>
            <p:ph type="ftr" sz="quarter" idx="11"/>
          </p:nvPr>
        </p:nvSpPr>
        <p:spPr/>
        <p:txBody>
          <a:bodyPr/>
          <a:lstStyle/>
          <a:p>
            <a:r>
              <a:rPr lang="en-US"/>
              <a:t>UECS3453 Data Mining</a:t>
            </a:r>
            <a:endParaRPr lang="en-US"/>
          </a:p>
        </p:txBody>
      </p:sp>
      <p:sp>
        <p:nvSpPr>
          <p:cNvPr id="5" name="Slide Number Placeholder 4"/>
          <p:cNvSpPr>
            <a:spLocks noGrp="1"/>
          </p:cNvSpPr>
          <p:nvPr>
            <p:ph type="sldNum" sz="quarter" idx="12"/>
          </p:nvPr>
        </p:nvSpPr>
        <p:spPr/>
        <p:txBody>
          <a:bodyPr/>
          <a:lstStyle/>
          <a:p>
            <a:r>
              <a:rPr lang="en-US"/>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Underfitting</a:t>
            </a:r>
            <a:endParaRPr lang="en-MY" altLang="en-US"/>
          </a:p>
        </p:txBody>
      </p:sp>
      <p:sp>
        <p:nvSpPr>
          <p:cNvPr id="5" name="Content Placeholder 4"/>
          <p:cNvSpPr>
            <a:spLocks noGrp="1"/>
          </p:cNvSpPr>
          <p:nvPr>
            <p:ph idx="1"/>
          </p:nvPr>
        </p:nvSpPr>
        <p:spPr/>
        <p:txBody>
          <a:bodyPr/>
          <a:p>
            <a:r>
              <a:rPr lang="en-US"/>
              <a:t>Both overfitting and underfitting lead to poor predictions on new data sets.</a:t>
            </a:r>
            <a:endParaRPr lang="en-US"/>
          </a:p>
          <a:p>
            <a:r>
              <a:rPr lang="en-US" b="1"/>
              <a:t>Underfitting </a:t>
            </a:r>
            <a:r>
              <a:rPr lang="en-US"/>
              <a:t>occurs when a statistical model or machine learning algorithm performs poorly on the training data. </a:t>
            </a:r>
            <a:endParaRPr lang="en-US"/>
          </a:p>
          <a:p>
            <a:r>
              <a:rPr lang="en-US"/>
              <a:t>This is because the model is </a:t>
            </a:r>
            <a:r>
              <a:rPr lang="en-US">
                <a:solidFill>
                  <a:srgbClr val="FF0000"/>
                </a:solidFill>
              </a:rPr>
              <a:t>unable to capture</a:t>
            </a:r>
            <a:r>
              <a:rPr lang="en-US"/>
              <a:t> </a:t>
            </a:r>
            <a:r>
              <a:rPr lang="en-US">
                <a:solidFill>
                  <a:srgbClr val="FF0000"/>
                </a:solidFill>
              </a:rPr>
              <a:t>the relationship </a:t>
            </a:r>
            <a:r>
              <a:rPr lang="en-US"/>
              <a:t>between the input examples (often called X) and the target values (often called Y). </a:t>
            </a:r>
            <a:endParaRPr lang="en-US"/>
          </a:p>
          <a:p>
            <a:r>
              <a:rPr lang="en-MY" altLang="en-US"/>
              <a:t>Model </a:t>
            </a:r>
            <a:r>
              <a:rPr lang="en-US">
                <a:solidFill>
                  <a:srgbClr val="0070C0"/>
                </a:solidFill>
              </a:rPr>
              <a:t>does not fit the data well</a:t>
            </a:r>
            <a:r>
              <a:rPr lang="en-US"/>
              <a:t> enough. </a:t>
            </a:r>
            <a:endParaRPr lang="en-US"/>
          </a:p>
          <a:p>
            <a:r>
              <a:rPr lang="en-US">
                <a:solidFill>
                  <a:srgbClr val="FF0000"/>
                </a:solidFill>
              </a:rPr>
              <a:t>low variance </a:t>
            </a:r>
            <a:r>
              <a:rPr lang="en-US"/>
              <a:t>but </a:t>
            </a:r>
            <a:r>
              <a:rPr lang="en-US">
                <a:solidFill>
                  <a:srgbClr val="0070C0"/>
                </a:solidFill>
              </a:rPr>
              <a:t>high bias</a:t>
            </a:r>
            <a:endParaRPr lang="en-US">
              <a:solidFill>
                <a:srgbClr val="0070C0"/>
              </a:solidFill>
            </a:endParaRPr>
          </a:p>
        </p:txBody>
      </p:sp>
      <p:sp>
        <p:nvSpPr>
          <p:cNvPr id="3" name="Footer Placeholder 2"/>
          <p:cNvSpPr>
            <a:spLocks noGrp="1"/>
          </p:cNvSpPr>
          <p:nvPr>
            <p:ph type="ftr" sz="quarter" idx="11"/>
          </p:nvPr>
        </p:nvSpPr>
        <p:spPr/>
        <p:txBody>
          <a:bodyPr/>
          <a:p>
            <a:r>
              <a:rPr lang="en-US" dirty="0" smtClean="0">
                <a:sym typeface="+mn-ea"/>
              </a:rPr>
              <a:t>UECS3213 / UECS3453 Data Mining</a:t>
            </a:r>
            <a:endParaRPr lang="en-US"/>
          </a:p>
        </p:txBody>
      </p:sp>
      <p:sp>
        <p:nvSpPr>
          <p:cNvPr id="4" name="Slide Number Placeholder 3"/>
          <p:cNvSpPr>
            <a:spLocks noGrp="1"/>
          </p:cNvSpPr>
          <p:nvPr>
            <p:ph type="sldNum" sz="quarter" idx="12"/>
          </p:nvPr>
        </p:nvSpPr>
        <p:spPr/>
        <p:txBody>
          <a:bodyPr/>
          <a:p>
            <a:fld id="{E8366257-D7B9-47E0-9D98-9493A294C6AB}"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dirty="0"/>
              <a:t>Overfitting</a:t>
            </a:r>
            <a:endParaRPr lang="en-US" dirty="0"/>
          </a:p>
        </p:txBody>
      </p:sp>
      <p:sp>
        <p:nvSpPr>
          <p:cNvPr id="942083" name="Rectangle 3"/>
          <p:cNvSpPr>
            <a:spLocks noGrp="1" noChangeArrowheads="1"/>
          </p:cNvSpPr>
          <p:nvPr>
            <p:ph sz="half" idx="1"/>
          </p:nvPr>
        </p:nvSpPr>
        <p:spPr>
          <a:xfrm>
            <a:off x="838200" y="1825625"/>
            <a:ext cx="5334000" cy="4351655"/>
          </a:xfrm>
        </p:spPr>
        <p:txBody>
          <a:bodyPr>
            <a:normAutofit fontScale="80000"/>
          </a:bodyPr>
          <a:lstStyle/>
          <a:p>
            <a:r>
              <a:rPr lang="en-US" dirty="0">
                <a:solidFill>
                  <a:srgbClr val="FF0000"/>
                </a:solidFill>
              </a:rPr>
              <a:t>Overfitting </a:t>
            </a:r>
            <a:r>
              <a:rPr lang="en-US" dirty="0"/>
              <a:t>results in decision trees that are more </a:t>
            </a:r>
            <a:r>
              <a:rPr lang="en-US" dirty="0">
                <a:solidFill>
                  <a:srgbClr val="FF0000"/>
                </a:solidFill>
              </a:rPr>
              <a:t>complex </a:t>
            </a:r>
            <a:r>
              <a:rPr lang="en-US" dirty="0"/>
              <a:t>than necessary</a:t>
            </a:r>
            <a:endParaRPr lang="en-US" i="1" dirty="0"/>
          </a:p>
          <a:p>
            <a:pPr lvl="0"/>
            <a:r>
              <a:rPr lang="en-MY" altLang="en-US" dirty="0"/>
              <a:t>C</a:t>
            </a:r>
            <a:r>
              <a:rPr lang="en-US" dirty="0"/>
              <a:t>aptures the noise of the data</a:t>
            </a:r>
            <a:r>
              <a:rPr lang="en-MY" altLang="en-US" dirty="0"/>
              <a:t>,</a:t>
            </a:r>
            <a:r>
              <a:rPr lang="en-MY" altLang="en-US" dirty="0">
                <a:solidFill>
                  <a:srgbClr val="FF0000"/>
                </a:solidFill>
              </a:rPr>
              <a:t> fits the data too well</a:t>
            </a:r>
            <a:r>
              <a:rPr lang="en-US" dirty="0"/>
              <a:t> </a:t>
            </a:r>
            <a:endParaRPr lang="en-US" dirty="0"/>
          </a:p>
          <a:p>
            <a:pPr lvl="0"/>
            <a:r>
              <a:rPr lang="en-MY">
                <a:sym typeface="+mn-ea"/>
              </a:rPr>
              <a:t>Model is overfitting training data when the model performs well on the training data but does not perform well on the test data. </a:t>
            </a:r>
            <a:endParaRPr lang="en-MY"/>
          </a:p>
          <a:p>
            <a:pPr lvl="0"/>
            <a:r>
              <a:rPr lang="en-MY">
                <a:sym typeface="+mn-ea"/>
              </a:rPr>
              <a:t>This is because the model is memorizing the data it has seen and is </a:t>
            </a:r>
            <a:r>
              <a:rPr lang="en-MY">
                <a:solidFill>
                  <a:srgbClr val="FF0000"/>
                </a:solidFill>
                <a:sym typeface="+mn-ea"/>
              </a:rPr>
              <a:t>unable to generalize </a:t>
            </a:r>
            <a:r>
              <a:rPr lang="en-MY">
                <a:sym typeface="+mn-ea"/>
              </a:rPr>
              <a:t>to unseen examples. </a:t>
            </a:r>
            <a:endParaRPr lang="en-MY"/>
          </a:p>
          <a:p>
            <a:pPr lvl="0"/>
            <a:endParaRPr lang="en-US" dirty="0"/>
          </a:p>
          <a:p>
            <a:endParaRPr lang="en-US" dirty="0"/>
          </a:p>
        </p:txBody>
      </p:sp>
      <p:sp>
        <p:nvSpPr>
          <p:cNvPr id="5" name="Content Placeholder 4"/>
          <p:cNvSpPr>
            <a:spLocks noGrp="1"/>
          </p:cNvSpPr>
          <p:nvPr>
            <p:ph sz="half" idx="2"/>
          </p:nvPr>
        </p:nvSpPr>
        <p:spPr/>
        <p:txBody>
          <a:bodyPr>
            <a:normAutofit fontScale="80000"/>
          </a:bodyPr>
          <a:lstStyle/>
          <a:p>
            <a:endParaRPr lang="en-MY"/>
          </a:p>
          <a:p>
            <a:endParaRPr lang="en-MY"/>
          </a:p>
          <a:p>
            <a:endParaRPr lang="en-MY"/>
          </a:p>
          <a:p>
            <a:endParaRPr lang="en-MY"/>
          </a:p>
          <a:p>
            <a:pPr lvl="0"/>
            <a:r>
              <a:rPr lang="en-US" sz="2800" dirty="0">
                <a:solidFill>
                  <a:srgbClr val="FF0000"/>
                </a:solidFill>
                <a:sym typeface="+mn-ea"/>
              </a:rPr>
              <a:t>Training error</a:t>
            </a:r>
            <a:r>
              <a:rPr lang="en-US" sz="2800" dirty="0">
                <a:sym typeface="+mn-ea"/>
              </a:rPr>
              <a:t> no longer provides a good estimate of how well the tree will perform on previously unseen </a:t>
            </a:r>
            <a:r>
              <a:rPr lang="en-US" sz="2800" dirty="0" smtClean="0">
                <a:sym typeface="+mn-ea"/>
              </a:rPr>
              <a:t>records</a:t>
            </a:r>
            <a:endParaRPr lang="en-US" sz="2800" dirty="0" smtClean="0"/>
          </a:p>
          <a:p>
            <a:pPr lvl="1"/>
            <a:r>
              <a:rPr lang="en-US" sz="2800" dirty="0" smtClean="0">
                <a:sym typeface="+mn-ea"/>
              </a:rPr>
              <a:t>The model </a:t>
            </a:r>
            <a:r>
              <a:rPr lang="en-US" sz="2800" b="1" dirty="0" smtClean="0">
                <a:sym typeface="+mn-ea"/>
              </a:rPr>
              <a:t>does not</a:t>
            </a:r>
            <a:r>
              <a:rPr lang="en-US" sz="2800" dirty="0" smtClean="0">
                <a:sym typeface="+mn-ea"/>
              </a:rPr>
              <a:t> </a:t>
            </a:r>
            <a:r>
              <a:rPr lang="en-US" sz="2800" dirty="0" smtClean="0">
                <a:solidFill>
                  <a:srgbClr val="FF0000"/>
                </a:solidFill>
                <a:sym typeface="+mn-ea"/>
              </a:rPr>
              <a:t>generalize</a:t>
            </a:r>
            <a:r>
              <a:rPr lang="en-US" sz="2800" dirty="0" smtClean="0">
                <a:sym typeface="+mn-ea"/>
              </a:rPr>
              <a:t> well</a:t>
            </a:r>
            <a:endParaRPr lang="en-US" sz="2800" dirty="0" smtClean="0"/>
          </a:p>
          <a:p>
            <a:pPr lvl="1"/>
            <a:r>
              <a:rPr lang="en-MY" altLang="en-US" sz="2800" dirty="0" smtClean="0">
                <a:solidFill>
                  <a:srgbClr val="0070C0"/>
                </a:solidFill>
                <a:sym typeface="+mn-ea"/>
              </a:rPr>
              <a:t>Low training error</a:t>
            </a:r>
            <a:r>
              <a:rPr lang="en-MY" altLang="en-US" sz="2800" dirty="0" smtClean="0">
                <a:sym typeface="+mn-ea"/>
              </a:rPr>
              <a:t> but </a:t>
            </a:r>
            <a:r>
              <a:rPr lang="en-MY" altLang="en-US" sz="2800" dirty="0" smtClean="0">
                <a:solidFill>
                  <a:srgbClr val="FF0000"/>
                </a:solidFill>
                <a:sym typeface="+mn-ea"/>
              </a:rPr>
              <a:t>high test error</a:t>
            </a:r>
            <a:endParaRPr lang="en-MY" altLang="en-US" sz="2800" dirty="0" smtClean="0"/>
          </a:p>
          <a:p>
            <a:pPr lvl="0"/>
            <a:r>
              <a:rPr lang="en-US" sz="2800" dirty="0">
                <a:solidFill>
                  <a:srgbClr val="0070C0"/>
                </a:solidFill>
                <a:sym typeface="+mn-ea"/>
              </a:rPr>
              <a:t>low bias</a:t>
            </a:r>
            <a:r>
              <a:rPr lang="en-US" sz="2800" dirty="0">
                <a:sym typeface="+mn-ea"/>
              </a:rPr>
              <a:t> but </a:t>
            </a:r>
            <a:r>
              <a:rPr lang="en-US" sz="2800" dirty="0">
                <a:solidFill>
                  <a:srgbClr val="FF0000"/>
                </a:solidFill>
                <a:sym typeface="+mn-ea"/>
              </a:rPr>
              <a:t>high variance</a:t>
            </a:r>
            <a:endParaRPr lang="en-MY"/>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dirty="0"/>
          </a:p>
        </p:txBody>
      </p:sp>
      <p:sp>
        <p:nvSpPr>
          <p:cNvPr id="2" name="Slide Number Placeholder 1"/>
          <p:cNvSpPr>
            <a:spLocks noGrp="1"/>
          </p:cNvSpPr>
          <p:nvPr>
            <p:ph type="sldNum" sz="quarter" idx="12"/>
          </p:nvPr>
        </p:nvSpPr>
        <p:spPr/>
        <p:txBody>
          <a:bodyPr/>
          <a:lstStyle/>
          <a:p>
            <a:fld id="{E8366257-D7B9-47E0-9D98-9493A294C6AB}" type="slidenum">
              <a:rPr lang="en-US" smtClean="0"/>
            </a:fld>
            <a:endParaRPr lang="en-US" dirty="0"/>
          </a:p>
        </p:txBody>
      </p:sp>
      <p:pic>
        <p:nvPicPr>
          <p:cNvPr id="4" name="Picture 3"/>
          <p:cNvPicPr>
            <a:picLocks noChangeAspect="1"/>
          </p:cNvPicPr>
          <p:nvPr/>
        </p:nvPicPr>
        <p:blipFill>
          <a:blip r:embed="rId1"/>
          <a:stretch>
            <a:fillRect/>
          </a:stretch>
        </p:blipFill>
        <p:spPr>
          <a:xfrm>
            <a:off x="6293485" y="365125"/>
            <a:ext cx="5873115" cy="31089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en-US" dirty="0"/>
              <a:t>Overfitting due to </a:t>
            </a:r>
            <a:r>
              <a:rPr lang="en-US" dirty="0">
                <a:solidFill>
                  <a:srgbClr val="FF0000"/>
                </a:solidFill>
              </a:rPr>
              <a:t>Noise </a:t>
            </a:r>
            <a:endParaRPr lang="en-US" dirty="0">
              <a:solidFill>
                <a:srgbClr val="FF0000"/>
              </a:solidFill>
            </a:endParaRPr>
          </a:p>
        </p:txBody>
      </p:sp>
      <p:pic>
        <p:nvPicPr>
          <p:cNvPr id="940035" name="Picture 3"/>
          <p:cNvPicPr>
            <a:picLocks noChangeAspect="1" noChangeArrowheads="1"/>
          </p:cNvPicPr>
          <p:nvPr/>
        </p:nvPicPr>
        <p:blipFill>
          <a:blip r:embed="rId1">
            <a:extLst>
              <a:ext uri="{28A0092B-C50C-407E-A947-70E740481C1C}">
                <a14:useLocalDpi xmlns:a14="http://schemas.microsoft.com/office/drawing/2010/main" val="0"/>
              </a:ext>
            </a:extLst>
          </a:blip>
          <a:srcRect t="4819" b="3615"/>
          <a:stretch>
            <a:fillRect/>
          </a:stretch>
        </p:blipFill>
        <p:spPr bwMode="auto">
          <a:xfrm>
            <a:off x="2819400" y="1614487"/>
            <a:ext cx="6324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0036" name="Text Box 4"/>
          <p:cNvSpPr txBox="1">
            <a:spLocks noChangeArrowheads="1"/>
          </p:cNvSpPr>
          <p:nvPr/>
        </p:nvSpPr>
        <p:spPr bwMode="auto">
          <a:xfrm>
            <a:off x="3200400" y="6262687"/>
            <a:ext cx="5791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Decision boundary is distorted by noise point</a:t>
            </a:r>
            <a:endParaRPr lang="en-US" sz="1800">
              <a:sym typeface="Symbol" panose="05050102010706020507" pitchFamily="18" charset="2"/>
            </a:endParaRPr>
          </a:p>
        </p:txBody>
      </p:sp>
      <p:sp>
        <p:nvSpPr>
          <p:cNvPr id="2" name="Slide Number Placeholder 1"/>
          <p:cNvSpPr>
            <a:spLocks noGrp="1"/>
          </p:cNvSpPr>
          <p:nvPr>
            <p:ph type="sldNum" sz="quarter" idx="12"/>
          </p:nvPr>
        </p:nvSpPr>
        <p:spPr/>
        <p:txBody>
          <a:bodyPr/>
          <a:lstStyle/>
          <a:p>
            <a:r>
              <a:rPr lang="en-US"/>
              <a:t>*</a:t>
            </a:r>
            <a:endParaRPr lang="en-US"/>
          </a:p>
        </p:txBody>
      </p:sp>
      <p:sp>
        <p:nvSpPr>
          <p:cNvPr id="3" name="Footer Placeholder 2"/>
          <p:cNvSpPr>
            <a:spLocks noGrp="1"/>
          </p:cNvSpPr>
          <p:nvPr>
            <p:ph type="ftr" sz="quarter" idx="11"/>
          </p:nvPr>
        </p:nvSpPr>
        <p:spPr/>
        <p:txBody>
          <a:bodyPr/>
          <a:lstStyle/>
          <a:p>
            <a:r>
              <a:rPr lang="en-US"/>
              <a:t>UECS3213 / UECS3453 Data Mining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23119</Words>
  <Application>WPS Presentation</Application>
  <PresentationFormat>Widescreen</PresentationFormat>
  <Paragraphs>1144</Paragraphs>
  <Slides>67</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22</vt:i4>
      </vt:variant>
      <vt:variant>
        <vt:lpstr>幻灯片标题</vt:lpstr>
      </vt:variant>
      <vt:variant>
        <vt:i4>67</vt:i4>
      </vt:variant>
    </vt:vector>
  </HeadingPairs>
  <TitlesOfParts>
    <vt:vector size="100" baseType="lpstr">
      <vt:lpstr>Arial</vt:lpstr>
      <vt:lpstr>SimSun</vt:lpstr>
      <vt:lpstr>Wingdings</vt:lpstr>
      <vt:lpstr>Symbol</vt:lpstr>
      <vt:lpstr>Calibri</vt:lpstr>
      <vt:lpstr>Calibri Light</vt:lpstr>
      <vt:lpstr>Microsoft YaHei</vt:lpstr>
      <vt:lpstr>Arial Unicode MS</vt:lpstr>
      <vt:lpstr>Monotype Sorts</vt:lpstr>
      <vt:lpstr>Wingdings</vt:lpstr>
      <vt:lpstr>Office Theme</vt:lpstr>
      <vt:lpstr>Paint.Picture</vt:lpstr>
      <vt:lpstr>Equation.KSEE3</vt:lpstr>
      <vt:lpstr>Equation.KSEE3</vt:lpstr>
      <vt:lpstr>Equation.KSEE3</vt:lpstr>
      <vt:lpstr>Equation.KSEE3</vt:lpstr>
      <vt:lpstr>Equation.KSEE3</vt:lpstr>
      <vt:lpstr>Paint.Picture</vt:lpstr>
      <vt:lpstr>Paint.Picture</vt:lpstr>
      <vt:lpstr>Paint.Picture</vt:lpstr>
      <vt:lpstr>Equation.3</vt:lpstr>
      <vt:lpstr>Equation.3</vt:lpstr>
      <vt:lpstr>Equation.3</vt:lpstr>
      <vt:lpstr>Equation.3</vt:lpstr>
      <vt:lpstr>Equation.3</vt:lpstr>
      <vt:lpstr>Paint.Picture</vt:lpstr>
      <vt:lpstr>Equation.KSEE3</vt:lpstr>
      <vt:lpstr>Equation.KSEE3</vt:lpstr>
      <vt:lpstr>Equation.KSEE3</vt:lpstr>
      <vt:lpstr>Equation.KSEE3</vt:lpstr>
      <vt:lpstr>Equation.KSEE3</vt:lpstr>
      <vt:lpstr>Equation.KSEE3</vt:lpstr>
      <vt:lpstr>Equation.KSEE3</vt:lpstr>
      <vt:lpstr>UECS3213 / UECS3453 Data Mining  Topic 3c: Evaluating Classifier</vt:lpstr>
      <vt:lpstr>Outline</vt:lpstr>
      <vt:lpstr>Practical Issues of Classification</vt:lpstr>
      <vt:lpstr>What is a model?</vt:lpstr>
      <vt:lpstr>Bias vs Variance</vt:lpstr>
      <vt:lpstr>Underfitting and Overfitting</vt:lpstr>
      <vt:lpstr>Underfitting</vt:lpstr>
      <vt:lpstr>Overfitting</vt:lpstr>
      <vt:lpstr>Overfitting due to Noise </vt:lpstr>
      <vt:lpstr>Overfitting due to Insufficient Examples</vt:lpstr>
      <vt:lpstr>Model Evaluation</vt:lpstr>
      <vt:lpstr>Method for Performance Evaluation:  Confusion Matrix</vt:lpstr>
      <vt:lpstr>Metrics for Performance Evaluation</vt:lpstr>
      <vt:lpstr>Confusion Matrix</vt:lpstr>
      <vt:lpstr>Confusion Matrix</vt:lpstr>
      <vt:lpstr>Confusion Matrix</vt:lpstr>
      <vt:lpstr>Confusion Matrix</vt:lpstr>
      <vt:lpstr>Confusion Matrix</vt:lpstr>
      <vt:lpstr>Confusion Matrix</vt:lpstr>
      <vt:lpstr>F1 Score or F-Measure</vt:lpstr>
      <vt:lpstr>Example:  Confusion matrix for a binary classifier (1)</vt:lpstr>
      <vt:lpstr>Example:  Confusion matrix for a binary classifier (2)</vt:lpstr>
      <vt:lpstr>Example:  Confusion matrix for a binary classifier (3)</vt:lpstr>
      <vt:lpstr>Limitation of Accuracy</vt:lpstr>
      <vt:lpstr>Dealing with Class Imbalance</vt:lpstr>
      <vt:lpstr>Cost Matrix</vt:lpstr>
      <vt:lpstr>Cost Matrix</vt:lpstr>
      <vt:lpstr>Cost Matrix Example</vt:lpstr>
      <vt:lpstr>Cost Matrix Example</vt:lpstr>
      <vt:lpstr>Cost Matrix Example</vt:lpstr>
      <vt:lpstr>Cost Matrix Example: Computing Cost of Classification</vt:lpstr>
      <vt:lpstr>Cost vs Accuracy</vt:lpstr>
      <vt:lpstr>Precision-Recall</vt:lpstr>
      <vt:lpstr>Precision-Recall Plot</vt:lpstr>
      <vt:lpstr>Precision-Recall Plot</vt:lpstr>
      <vt:lpstr>Precision-Recall Plot Example</vt:lpstr>
      <vt:lpstr>Model Evaluation</vt:lpstr>
      <vt:lpstr>Methods for Performance Evaluation</vt:lpstr>
      <vt:lpstr>Learning Curve</vt:lpstr>
      <vt:lpstr>Model Evaluation: Which is better?</vt:lpstr>
      <vt:lpstr>Methods of Reliable Estimation of Performance: Cross Validation</vt:lpstr>
      <vt:lpstr>Cross Validation</vt:lpstr>
      <vt:lpstr>Holdout</vt:lpstr>
      <vt:lpstr>Random Subsampling</vt:lpstr>
      <vt:lpstr>k-fold Cross Validation</vt:lpstr>
      <vt:lpstr>k-fold Cross Validation</vt:lpstr>
      <vt:lpstr>Leave-one-out Cross Validation</vt:lpstr>
      <vt:lpstr>Model Evaluation</vt:lpstr>
      <vt:lpstr>Receiver Operating Characteristics (ROC)</vt:lpstr>
      <vt:lpstr>PowerPoint 演示文稿</vt:lpstr>
      <vt:lpstr>ROC (Receiver Operating Characteristic)</vt:lpstr>
      <vt:lpstr>PowerPoint 演示文稿</vt:lpstr>
      <vt:lpstr>ROC Curve</vt:lpstr>
      <vt:lpstr>Interpretation of ROC curves:  Random Classifier</vt:lpstr>
      <vt:lpstr>Interpretation of ROC curves:  Perfect Classifier</vt:lpstr>
      <vt:lpstr>ROC curves for multiple models</vt:lpstr>
      <vt:lpstr>AUC (Area under the ROC curve) score</vt:lpstr>
      <vt:lpstr>Using ROC for Model Comparison</vt:lpstr>
      <vt:lpstr>ROC Curve and ROC Points</vt:lpstr>
      <vt:lpstr>ROC Curve and ROC Points</vt:lpstr>
      <vt:lpstr>ROC Curve Summary</vt:lpstr>
      <vt:lpstr>ROC Curve vs. Precision-Recall Curve</vt:lpstr>
      <vt:lpstr>ROC Curve vs. Precision-Recall Curve</vt:lpstr>
      <vt:lpstr>Conclusion: Classifier Performance Evaluation</vt:lpstr>
      <vt:lpstr>PowerPoint 演示文稿</vt:lpstr>
      <vt:lpstr>Main References</vt:lpstr>
      <vt:lpstr>Other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CSS3344  Computer Architecture</dc:title>
  <dc:creator>Simon Lau Boung Yew</dc:creator>
  <cp:lastModifiedBy>user</cp:lastModifiedBy>
  <cp:revision>273</cp:revision>
  <dcterms:created xsi:type="dcterms:W3CDTF">2017-03-01T00:57:00Z</dcterms:created>
  <dcterms:modified xsi:type="dcterms:W3CDTF">2019-02-08T09:02:54Z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