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80"/>
  </p:handoutMasterIdLst>
  <p:sldIdLst>
    <p:sldId id="372" r:id="rId3"/>
    <p:sldId id="376" r:id="rId4"/>
    <p:sldId id="732" r:id="rId5"/>
    <p:sldId id="733" r:id="rId7"/>
    <p:sldId id="734" r:id="rId8"/>
    <p:sldId id="735" r:id="rId9"/>
    <p:sldId id="739" r:id="rId10"/>
    <p:sldId id="863" r:id="rId11"/>
    <p:sldId id="650" r:id="rId12"/>
    <p:sldId id="651" r:id="rId13"/>
    <p:sldId id="1015" r:id="rId14"/>
    <p:sldId id="860" r:id="rId15"/>
    <p:sldId id="380" r:id="rId16"/>
    <p:sldId id="425" r:id="rId17"/>
    <p:sldId id="861" r:id="rId18"/>
    <p:sldId id="862" r:id="rId19"/>
    <p:sldId id="745" r:id="rId20"/>
    <p:sldId id="742" r:id="rId21"/>
    <p:sldId id="416" r:id="rId22"/>
    <p:sldId id="417" r:id="rId23"/>
    <p:sldId id="424" r:id="rId24"/>
    <p:sldId id="468" r:id="rId25"/>
    <p:sldId id="469" r:id="rId26"/>
    <p:sldId id="391" r:id="rId27"/>
    <p:sldId id="593" r:id="rId28"/>
    <p:sldId id="399" r:id="rId29"/>
    <p:sldId id="746" r:id="rId30"/>
    <p:sldId id="400" r:id="rId31"/>
    <p:sldId id="747" r:id="rId32"/>
    <p:sldId id="1080" r:id="rId33"/>
    <p:sldId id="402" r:id="rId34"/>
    <p:sldId id="1081" r:id="rId35"/>
    <p:sldId id="938" r:id="rId36"/>
    <p:sldId id="748" r:id="rId37"/>
    <p:sldId id="932" r:id="rId38"/>
    <p:sldId id="749" r:id="rId39"/>
    <p:sldId id="750" r:id="rId40"/>
    <p:sldId id="403" r:id="rId41"/>
    <p:sldId id="931" r:id="rId42"/>
    <p:sldId id="411" r:id="rId43"/>
    <p:sldId id="404" r:id="rId44"/>
    <p:sldId id="939" r:id="rId45"/>
    <p:sldId id="405" r:id="rId46"/>
    <p:sldId id="410" r:id="rId47"/>
    <p:sldId id="983" r:id="rId48"/>
    <p:sldId id="594" r:id="rId49"/>
    <p:sldId id="428" r:id="rId50"/>
    <p:sldId id="549" r:id="rId51"/>
    <p:sldId id="752" r:id="rId52"/>
    <p:sldId id="1082" r:id="rId53"/>
    <p:sldId id="547" r:id="rId54"/>
    <p:sldId id="751" r:id="rId55"/>
    <p:sldId id="1083" r:id="rId56"/>
    <p:sldId id="576" r:id="rId57"/>
    <p:sldId id="577" r:id="rId58"/>
    <p:sldId id="580" r:id="rId59"/>
    <p:sldId id="579" r:id="rId60"/>
    <p:sldId id="581" r:id="rId61"/>
    <p:sldId id="933" r:id="rId62"/>
    <p:sldId id="934" r:id="rId63"/>
    <p:sldId id="935" r:id="rId64"/>
    <p:sldId id="1084" r:id="rId65"/>
    <p:sldId id="755" r:id="rId66"/>
    <p:sldId id="754" r:id="rId67"/>
    <p:sldId id="595" r:id="rId68"/>
    <p:sldId id="638" r:id="rId69"/>
    <p:sldId id="637" r:id="rId70"/>
    <p:sldId id="631" r:id="rId71"/>
    <p:sldId id="645" r:id="rId72"/>
    <p:sldId id="642" r:id="rId73"/>
    <p:sldId id="802" r:id="rId74"/>
    <p:sldId id="937" r:id="rId75"/>
    <p:sldId id="643" r:id="rId76"/>
    <p:sldId id="757" r:id="rId77"/>
    <p:sldId id="758" r:id="rId78"/>
    <p:sldId id="546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 Frediani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4" Type="http://schemas.openxmlformats.org/officeDocument/2006/relationships/commentAuthors" Target="commentAuthors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2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070E3-9D35-468C-BA01-18441EBFF8C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tat.dal.ca/~stat2080/Fall14/Lecturenotes/corregnew3.pdf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Placeholder 11265"/>
          <p:cNvSpPr>
            <a:spLocks noGrp="1"/>
          </p:cNvSpPr>
          <p:nvPr>
            <p:ph type="body" idx="1"/>
          </p:nvPr>
        </p:nvSpPr>
        <p:spPr/>
        <p:txBody>
          <a:bodyPr vert="horz" wrap="square" lIns="92207" tIns="45295" rIns="92207" bIns="45295" anchor="t"/>
          <a:lstStyle/>
          <a:p>
            <a:pPr lvl="0"/>
            <a:r>
              <a:t>.</a:t>
            </a:r>
          </a:p>
        </p:txBody>
      </p:sp>
      <p:sp>
        <p:nvSpPr>
          <p:cNvPr id="11267" name="Slide Image Placeholder 11266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chemeClr val="tx1">
                <a:alpha val="100000"/>
              </a:schemeClr>
            </a:solidFill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Placeholder 31745"/>
          <p:cNvSpPr>
            <a:spLocks noGrp="1"/>
          </p:cNvSpPr>
          <p:nvPr>
            <p:ph type="body" idx="1"/>
          </p:nvPr>
        </p:nvSpPr>
        <p:spPr/>
        <p:txBody>
          <a:bodyPr vert="horz" wrap="square" lIns="92207" tIns="45295" rIns="92207" bIns="45295" anchor="t"/>
          <a:lstStyle/>
          <a:p>
            <a:pPr lvl="0"/>
            <a:endParaRPr dirty="0"/>
          </a:p>
        </p:txBody>
      </p:sp>
      <p:sp>
        <p:nvSpPr>
          <p:cNvPr id="31747" name="Slide Image Placeholder 31746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chemeClr val="tx1">
                <a:alpha val="100000"/>
              </a:schemeClr>
            </a:solidFill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CA" altLang="x-none" dirty="0"/>
          </a:p>
        </p:txBody>
      </p:sp>
      <p:sp>
        <p:nvSpPr>
          <p:cNvPr id="12292" name="Slide Number Placeholder 3"/>
          <p:cNvSpPr txBox="1">
            <a:spLocks noGrp="1"/>
          </p:cNvSpPr>
          <p:nvPr>
            <p:ph type="sldNum" sz="quarter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rtlCol="0" anchor="b" anchorCtr="0" compatLnSpc="1"/>
          <a:lstStyle/>
          <a:p>
            <a:pPr lvl="0" algn="r" eaLnBrk="1" hangingPunct="1"/>
            <a:fld id="{9A0DB2DC-4C9A-4742-B13C-FB6460FD3503}" type="slidenum">
              <a:rPr lang="en-CA" altLang="x-none" sz="1200" dirty="0">
                <a:latin typeface="Calibri" panose="020F0502020204030204" charset="0"/>
              </a:rPr>
            </a:fld>
            <a:endParaRPr lang="en-CA" altLang="x-none" sz="1200" dirty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x-none" dirty="0"/>
          </a:p>
        </p:txBody>
      </p:sp>
      <p:sp>
        <p:nvSpPr>
          <p:cNvPr id="481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bg-BG" sz="1200" dirty="0"/>
            </a:fld>
            <a:endParaRPr lang="bg-BG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en-US" altLang="x-none" dirty="0"/>
          </a:p>
        </p:txBody>
      </p:sp>
      <p:sp>
        <p:nvSpPr>
          <p:cNvPr id="491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bg-BG" sz="1200" dirty="0"/>
            </a:fld>
            <a:endParaRPr lang="bg-BG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2225"/>
          <p:cNvSpPr/>
          <p:nvPr/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2227" name="Rectangle 52226"/>
          <p:cNvSpPr/>
          <p:nvPr/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12700">
            <a:noFill/>
          </a:ln>
        </p:spPr>
        <p:txBody>
          <a:bodyPr lIns="19412" tIns="0" rIns="19412" bIns="0" anchor="b"/>
          <a:lstStyle/>
          <a:p>
            <a:pPr lvl="0" algn="r" defTabSz="932180"/>
            <a:r>
              <a:rPr sz="1000" i="1"/>
              <a:t>24</a:t>
            </a:r>
            <a:endParaRPr sz="1000" i="1"/>
          </a:p>
        </p:txBody>
      </p:sp>
      <p:sp>
        <p:nvSpPr>
          <p:cNvPr id="52228" name="Rectangle 52227"/>
          <p:cNvSpPr/>
          <p:nvPr/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2229" name="Rectangle 52228"/>
          <p:cNvSpPr/>
          <p:nvPr/>
        </p:nvSpPr>
        <p:spPr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2230" name="Text Placeholder 52229"/>
          <p:cNvSpPr>
            <a:spLocks noGrp="1"/>
          </p:cNvSpPr>
          <p:nvPr>
            <p:ph type="body" idx="1"/>
          </p:nvPr>
        </p:nvSpPr>
        <p:spPr/>
        <p:txBody>
          <a:bodyPr vert="horz" wrap="square" lIns="92207" tIns="45295" rIns="92207" bIns="45295" anchor="t"/>
          <a:lstStyle/>
          <a:p>
            <a:pPr lvl="0"/>
            <a:r>
              <a:t>This teleology is based on the number of explanatory variables &amp; nature of relationship between X &amp; Y.</a:t>
            </a:r>
          </a:p>
        </p:txBody>
      </p:sp>
      <p:sp>
        <p:nvSpPr>
          <p:cNvPr id="52231" name="Slide Image Placeholder 52230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chemeClr val="tx1">
                <a:alpha val="100000"/>
              </a:schemeClr>
            </a:solidFill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8369"/>
          <p:cNvSpPr/>
          <p:nvPr/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8371" name="Rectangle 58370"/>
          <p:cNvSpPr/>
          <p:nvPr/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12700">
            <a:noFill/>
          </a:ln>
        </p:spPr>
        <p:txBody>
          <a:bodyPr lIns="19412" tIns="0" rIns="19412" bIns="0" anchor="b"/>
          <a:lstStyle/>
          <a:p>
            <a:pPr lvl="0" algn="r" defTabSz="932180"/>
            <a:r>
              <a:rPr sz="1000" i="1"/>
              <a:t>28</a:t>
            </a:r>
            <a:endParaRPr sz="1000" i="1"/>
          </a:p>
        </p:txBody>
      </p:sp>
      <p:sp>
        <p:nvSpPr>
          <p:cNvPr id="58372" name="Rectangle 58371"/>
          <p:cNvSpPr/>
          <p:nvPr/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Rectangle 58372"/>
          <p:cNvSpPr/>
          <p:nvPr/>
        </p:nvSpPr>
        <p:spPr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8374" name="Text Placeholder 58373"/>
          <p:cNvSpPr>
            <a:spLocks noGrp="1"/>
          </p:cNvSpPr>
          <p:nvPr>
            <p:ph type="body" idx="1"/>
          </p:nvPr>
        </p:nvSpPr>
        <p:spPr/>
        <p:txBody>
          <a:bodyPr vert="horz" wrap="square" lIns="92207" tIns="45295" rIns="92207" bIns="45295" anchor="t"/>
          <a:lstStyle/>
          <a:p>
            <a:pPr lvl="0"/>
            <a:endParaRPr dirty="0"/>
          </a:p>
        </p:txBody>
      </p:sp>
      <p:sp>
        <p:nvSpPr>
          <p:cNvPr id="58375" name="Slide Image Placeholder 58374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chemeClr val="tx1">
                <a:alpha val="100000"/>
              </a:schemeClr>
            </a:solidFill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Placeholder 60417"/>
          <p:cNvSpPr>
            <a:spLocks noGrp="1"/>
          </p:cNvSpPr>
          <p:nvPr>
            <p:ph type="body" idx="1"/>
          </p:nvPr>
        </p:nvSpPr>
        <p:spPr/>
        <p:txBody>
          <a:bodyPr vert="horz" wrap="square" lIns="92207" tIns="45295" rIns="92207" bIns="45295" anchor="t"/>
          <a:lstStyle/>
          <a:p>
            <a:pPr lvl="0"/>
            <a:endParaRPr dirty="0"/>
          </a:p>
        </p:txBody>
      </p:sp>
      <p:sp>
        <p:nvSpPr>
          <p:cNvPr id="60419" name="Slide Image Placeholder 60418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chemeClr val="tx1">
                <a:alpha val="100000"/>
              </a:schemeClr>
            </a:solidFill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01377"/>
          <p:cNvSpPr/>
          <p:nvPr/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 w="12700">
            <a:noFill/>
          </a:ln>
        </p:spPr>
        <p:txBody>
          <a:bodyPr anchor="t"/>
          <a:lstStyle/>
          <a:p>
            <a:pPr lvl="0" indent="0"/>
            <a:endParaRPr lang="en-US" altLang="zh-CN"/>
          </a:p>
        </p:txBody>
      </p:sp>
      <p:sp>
        <p:nvSpPr>
          <p:cNvPr id="96258" name="Rectangle 101378"/>
          <p:cNvSpPr/>
          <p:nvPr/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12700">
            <a:noFill/>
          </a:ln>
        </p:spPr>
        <p:txBody>
          <a:bodyPr lIns="19412" tIns="0" rIns="19412" bIns="0" anchor="b"/>
          <a:lstStyle/>
          <a:p>
            <a:pPr lvl="0" indent="0" algn="r" defTabSz="932180"/>
            <a:r>
              <a:rPr lang="en-US" sz="1000" i="1"/>
              <a:t>51</a:t>
            </a:r>
            <a:endParaRPr lang="en-US" sz="1000" i="1"/>
          </a:p>
        </p:txBody>
      </p:sp>
      <p:sp>
        <p:nvSpPr>
          <p:cNvPr id="96259" name="Rectangle 101379"/>
          <p:cNvSpPr/>
          <p:nvPr/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</a:ln>
        </p:spPr>
        <p:txBody>
          <a:bodyPr anchor="t"/>
          <a:lstStyle/>
          <a:p>
            <a:pPr lvl="0" indent="0"/>
            <a:endParaRPr lang="en-US" altLang="zh-CN"/>
          </a:p>
        </p:txBody>
      </p:sp>
      <p:sp>
        <p:nvSpPr>
          <p:cNvPr id="96260" name="Rectangle 101380"/>
          <p:cNvSpPr/>
          <p:nvPr/>
        </p:nvSpPr>
        <p:spPr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</a:ln>
        </p:spPr>
        <p:txBody>
          <a:bodyPr anchor="t"/>
          <a:lstStyle/>
          <a:p>
            <a:pPr lvl="0" indent="0"/>
            <a:endParaRPr lang="en-US" altLang="zh-CN"/>
          </a:p>
        </p:txBody>
      </p:sp>
      <p:sp>
        <p:nvSpPr>
          <p:cNvPr id="96261" name="Text Placeholder 101381"/>
          <p:cNvSpPr>
            <a:spLocks noGrp="1"/>
          </p:cNvSpPr>
          <p:nvPr>
            <p:ph type="body"/>
          </p:nvPr>
        </p:nvSpPr>
        <p:spPr/>
        <p:txBody>
          <a:bodyPr vert="horz" wrap="square" lIns="92207" tIns="45295" rIns="92207" bIns="45295" anchor="t"/>
          <a:lstStyle/>
          <a:p>
            <a:pPr lvl="0" indent="0"/>
            <a:endParaRPr lang="en-US" dirty="0"/>
          </a:p>
        </p:txBody>
      </p:sp>
      <p:sp>
        <p:nvSpPr>
          <p:cNvPr id="96262" name="Slide Image Placeholder 101382"/>
          <p:cNvSpPr>
            <a:spLocks noGrp="1" noRot="1" noChangeAspect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More here: </a:t>
            </a:r>
            <a:r>
              <a:rPr lang="en-US" dirty="0" smtClean="0">
                <a:hlinkClick r:id="rId3"/>
              </a:rPr>
              <a:t>https://www.mathstat.dal.ca/~stat2080/Fall14/Lecturenotes/corregnew3.pdf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http://www.public.asu.edu/~gwaissi/ASM-e-book/module208.html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ext Placeholder 346113"/>
          <p:cNvSpPr>
            <a:spLocks noGrp="1"/>
          </p:cNvSpPr>
          <p:nvPr>
            <p:ph type="body" idx="1"/>
          </p:nvPr>
        </p:nvSpPr>
        <p:spPr/>
        <p:txBody>
          <a:bodyPr vert="horz" wrap="square" lIns="92207" tIns="45295" rIns="92207" bIns="45295" anchor="t"/>
          <a:lstStyle/>
          <a:p>
            <a:pPr lvl="0"/>
            <a:r>
              <a:t>.</a:t>
            </a:r>
          </a:p>
        </p:txBody>
      </p:sp>
      <p:sp>
        <p:nvSpPr>
          <p:cNvPr id="346115" name="Slide Image Placeholder 346114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chemeClr val="tx1">
                <a:alpha val="100000"/>
              </a:schemeClr>
            </a:solidFill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024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Text Placeholder 102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2902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7" name="Text Placeholder 1290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239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7" name="Text Placeholder 1239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3107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1075" name="Text Placeholder 1310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smtClean="0"/>
              <a:t>https://en.wikipedia.org/wiki/Logistic_function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98D8D-1AC9-497D-AB3B-4E3C144894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https://en.wikipedia.org/wiki/Sigmoid_function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13313"/>
          <p:cNvSpPr>
            <a:spLocks noGrp="1"/>
          </p:cNvSpPr>
          <p:nvPr>
            <p:ph type="body" idx="1"/>
          </p:nvPr>
        </p:nvSpPr>
        <p:spPr/>
        <p:txBody>
          <a:bodyPr vert="horz" wrap="square" lIns="92207" tIns="45295" rIns="92207" bIns="45295" anchor="t"/>
          <a:lstStyle/>
          <a:p>
            <a:pPr lvl="0"/>
            <a:endParaRPr dirty="0"/>
          </a:p>
        </p:txBody>
      </p:sp>
      <p:sp>
        <p:nvSpPr>
          <p:cNvPr id="13315" name="Slide Image Placeholder 13314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chemeClr val="tx1">
                <a:alpha val="100000"/>
              </a:schemeClr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15361"/>
          <p:cNvSpPr>
            <a:spLocks noGrp="1"/>
          </p:cNvSpPr>
          <p:nvPr>
            <p:ph type="body" idx="1"/>
          </p:nvPr>
        </p:nvSpPr>
        <p:spPr/>
        <p:txBody>
          <a:bodyPr vert="horz" wrap="square" lIns="92207" tIns="45295" rIns="92207" bIns="45295" anchor="t"/>
          <a:lstStyle/>
          <a:p>
            <a:pPr lvl="0"/>
            <a:endParaRPr dirty="0"/>
          </a:p>
        </p:txBody>
      </p:sp>
      <p:sp>
        <p:nvSpPr>
          <p:cNvPr id="15363" name="Slide Image Placeholder 1536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chemeClr val="tx1">
                <a:alpha val="100000"/>
              </a:schemeClr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1505"/>
          <p:cNvSpPr/>
          <p:nvPr/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507" name="Rectangle 21506"/>
          <p:cNvSpPr/>
          <p:nvPr/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12700">
            <a:noFill/>
          </a:ln>
        </p:spPr>
        <p:txBody>
          <a:bodyPr lIns="19412" tIns="0" rIns="19412" bIns="0" anchor="b"/>
          <a:lstStyle/>
          <a:p>
            <a:pPr lvl="0" algn="r" defTabSz="932180"/>
            <a:r>
              <a:rPr sz="1000" i="1"/>
              <a:t>7</a:t>
            </a:r>
            <a:endParaRPr sz="1000" i="1"/>
          </a:p>
        </p:txBody>
      </p:sp>
      <p:sp>
        <p:nvSpPr>
          <p:cNvPr id="21508" name="Rectangle 21507"/>
          <p:cNvSpPr/>
          <p:nvPr/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509" name="Rectangle 21508"/>
          <p:cNvSpPr/>
          <p:nvPr/>
        </p:nvSpPr>
        <p:spPr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510" name="Text Placeholder 21509"/>
          <p:cNvSpPr>
            <a:spLocks noGrp="1"/>
          </p:cNvSpPr>
          <p:nvPr>
            <p:ph type="body" idx="1"/>
          </p:nvPr>
        </p:nvSpPr>
        <p:spPr/>
        <p:txBody>
          <a:bodyPr vert="horz" wrap="square" lIns="92207" tIns="45295" rIns="92207" bIns="45295" anchor="t"/>
          <a:lstStyle/>
          <a:p>
            <a:pPr lvl="0"/>
            <a:endParaRPr dirty="0"/>
          </a:p>
        </p:txBody>
      </p:sp>
      <p:sp>
        <p:nvSpPr>
          <p:cNvPr id="21511" name="Slide Image Placeholder 21510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chemeClr val="tx1">
                <a:alpha val="100000"/>
              </a:schemeClr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9457"/>
          <p:cNvSpPr/>
          <p:nvPr/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459" name="Rectangle 19458"/>
          <p:cNvSpPr/>
          <p:nvPr/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12700">
            <a:noFill/>
          </a:ln>
        </p:spPr>
        <p:txBody>
          <a:bodyPr lIns="19412" tIns="0" rIns="19412" bIns="0" anchor="b"/>
          <a:lstStyle/>
          <a:p>
            <a:pPr lvl="0" algn="r" defTabSz="932180"/>
            <a:r>
              <a:rPr sz="1000" i="1"/>
              <a:t>13</a:t>
            </a:r>
            <a:endParaRPr sz="1000" i="1"/>
          </a:p>
        </p:txBody>
      </p:sp>
      <p:sp>
        <p:nvSpPr>
          <p:cNvPr id="19460" name="Rectangle 19459"/>
          <p:cNvSpPr/>
          <p:nvPr/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Rectangle 19460"/>
          <p:cNvSpPr/>
          <p:nvPr/>
        </p:nvSpPr>
        <p:spPr>
          <a:xfrm>
            <a:off x="0" y="0"/>
            <a:ext cx="3038475" cy="465138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462" name="Slide Image Placeholder 1946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chemeClr val="tx1">
                <a:alpha val="100000"/>
              </a:schemeClr>
            </a:solidFill>
          </a:ln>
        </p:spPr>
      </p:sp>
      <p:sp>
        <p:nvSpPr>
          <p:cNvPr id="19463" name="Text Placeholder 19462"/>
          <p:cNvSpPr>
            <a:spLocks noGrp="1"/>
          </p:cNvSpPr>
          <p:nvPr>
            <p:ph type="body" idx="1"/>
          </p:nvPr>
        </p:nvSpPr>
        <p:spPr/>
        <p:txBody>
          <a:bodyPr vert="horz" wrap="square" lIns="92207" tIns="45295" rIns="92207" bIns="45295" anchor="t"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CA" altLang="x-none" dirty="0"/>
          </a:p>
        </p:txBody>
      </p:sp>
      <p:sp>
        <p:nvSpPr>
          <p:cNvPr id="11268" name="Slide Number Placeholder 3"/>
          <p:cNvSpPr txBox="1">
            <a:spLocks noGrp="1"/>
          </p:cNvSpPr>
          <p:nvPr>
            <p:ph type="sldNum" sz="quarter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rtlCol="0" anchor="b" anchorCtr="0" compatLnSpc="1"/>
          <a:lstStyle/>
          <a:p>
            <a:pPr lvl="0" algn="r" eaLnBrk="1" hangingPunct="1"/>
            <a:fld id="{9A0DB2DC-4C9A-4742-B13C-FB6460FD3503}" type="slidenum">
              <a:rPr lang="en-CA" altLang="x-none" sz="1200" dirty="0">
                <a:latin typeface="Calibri" panose="020F0502020204030204" charset="0"/>
              </a:rPr>
            </a:fld>
            <a:endParaRPr lang="en-CA" altLang="x-none" sz="1200" dirty="0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https://keydifferences.com/difference-between-correlation-and-regression.html</a:t>
            </a:r>
            <a:endParaRPr lang="en-US"/>
          </a:p>
          <a:p>
            <a:r>
              <a:rPr lang="en-US"/>
              <a:t>https://www.bmj.com/about-bmj/resources-readers/publications/statistics-square-one/11-correlation-and-regression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25601"/>
          <p:cNvSpPr>
            <a:spLocks noGrp="1"/>
          </p:cNvSpPr>
          <p:nvPr>
            <p:ph type="body" idx="1"/>
          </p:nvPr>
        </p:nvSpPr>
        <p:spPr/>
        <p:txBody>
          <a:bodyPr vert="horz" wrap="square" lIns="92207" tIns="45295" rIns="92207" bIns="45295" anchor="t"/>
          <a:lstStyle/>
          <a:p>
            <a:pPr lvl="0"/>
            <a:endParaRPr dirty="0"/>
          </a:p>
        </p:txBody>
      </p:sp>
      <p:sp>
        <p:nvSpPr>
          <p:cNvPr id="25603" name="Slide Image Placeholder 2560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chemeClr val="tx1">
                <a:alpha val="100000"/>
              </a:schemeClr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5828-0D7D-4AA6-96BF-ADFD9953C073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366257-D7B9-47E0-9D98-9493A294C6AB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UECS3213 / UECS3453 Data Mining</a:t>
            </a:r>
            <a:endParaRPr lang="en-US" dirty="0" smtClean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C72D-1B5A-4156-9B39-BA637826819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A9A9-C8C3-4176-B4BB-0C5AEBB0AF9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UECS3213 / UECS3453 Data Mining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F02BFAF-3D84-4919-98EB-C753742AF497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5181600" cy="2098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38200" y="4076700"/>
            <a:ext cx="5181600" cy="2100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ClrTx/>
            </a:pPr>
            <a:endParaRPr lang="en-US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ClrTx/>
            </a:pPr>
            <a:r>
              <a:rPr lang="en-US">
                <a:effectLst>
                  <a:outerShdw blurRad="38100" dist="38100" dir="2700000">
                    <a:srgbClr val="000000"/>
                  </a:outerShdw>
                </a:effectLst>
              </a:rPr>
              <a:t>UECS3213 / UECS3453 Data Mining</a:t>
            </a:r>
            <a:endParaRPr lang="en-US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lrTx/>
            </a:pPr>
            <a:fld id="{9A0DB2DC-4C9A-4742-B13C-FB6460FD3503}" type="slidenum">
              <a:rPr lang="en-US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r>
              <a:rPr sz="1000" b="1">
                <a:solidFill>
                  <a:schemeClr val="tx2"/>
                </a:solidFill>
              </a:rPr>
              <a:t>UECS3213 / UECS3453 Data Mining</a:t>
            </a:r>
            <a:endParaRPr sz="1000" b="1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t>Chap 14-</a:t>
            </a:r>
            <a:fld id="{9A0DB2DC-4C9A-4742-B13C-FB6460FD3503}" type="slidenum">
              <a:rPr lang="en-US" sz="1000" b="1">
                <a:solidFill>
                  <a:schemeClr val="tx2"/>
                </a:solidFill>
              </a:rPr>
            </a:fld>
            <a:endParaRPr sz="1000" b="1">
              <a:solidFill>
                <a:schemeClr val="tx2"/>
              </a:solidFill>
            </a:endParaRPr>
          </a:p>
          <a:p>
            <a:pPr lvl="0" algn="r"/>
            <a:endParaRPr sz="10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8"/>
            <a:ext cx="10972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UECS3213 / UECS3453 Data Mining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9C0A6-6A09-4FE2-A602-C7F63C099733}" type="slidenum">
              <a:rPr lang="en-US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649-EF07-47CD-88E0-C07B78FDE40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E8366257-D7B9-47E0-9D98-9493A294C6A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E9A42-3E0D-4289-B6A8-29683479F53E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BBEC-678C-45A7-A7DF-30919E88A74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E6CC-630A-411D-B640-BAB5D9ECFF9D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E521-1925-4AE3-BB9E-A4C950766045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45B3-8F4B-4CA7-8D50-849E3AAAB23A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B44D-FA4B-4911-9134-3CA900BE418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B24E-60B9-4CAC-A883-8B27323FAD7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14233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347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14EAB-7F57-41B5-B208-F334EAC5918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8366257-D7B9-47E0-9D98-9493A294C6AB}" type="slidenum">
              <a:rPr lang="en-US" smtClean="0"/>
            </a:fld>
            <a:endParaRPr lang="en-US" dirty="0"/>
          </a:p>
        </p:txBody>
      </p:sp>
      <p:pic>
        <p:nvPicPr>
          <p:cNvPr id="7" name="Picture 6" descr="utar logo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6218555"/>
            <a:ext cx="1000125" cy="5029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0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3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18.bin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21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2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23.bin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24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wmf"/><Relationship Id="rId1" Type="http://schemas.openxmlformats.org/officeDocument/2006/relationships/oleObject" Target="../embeddings/oleObject25.bin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6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28.bin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43.wmf"/><Relationship Id="rId1" Type="http://schemas.openxmlformats.org/officeDocument/2006/relationships/oleObject" Target="../embeddings/oleObject29.bin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wmf"/><Relationship Id="rId1" Type="http://schemas.openxmlformats.org/officeDocument/2006/relationships/oleObject" Target="../embeddings/oleObject30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emf"/><Relationship Id="rId1" Type="http://schemas.openxmlformats.org/officeDocument/2006/relationships/oleObject" Target="../embeddings/Workbook1.xls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49.wmf"/><Relationship Id="rId1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2.png"/><Relationship Id="rId3" Type="http://schemas.openxmlformats.org/officeDocument/2006/relationships/hyperlink" Target="https://machinelearningmastery.com/logistic-regression-tutorial-for-machine-learning/" TargetMode="External"/><Relationship Id="rId2" Type="http://schemas.openxmlformats.org/officeDocument/2006/relationships/hyperlink" Target="https://en.wikipedia.org/wiki/Logistic_regression" TargetMode="External"/><Relationship Id="rId1" Type="http://schemas.openxmlformats.org/officeDocument/2006/relationships/hyperlink" Target="https://www.youtube.com/watch?v=nz-FrbAa8dY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165" y="689610"/>
            <a:ext cx="10287635" cy="1465580"/>
          </a:xfrm>
        </p:spPr>
        <p:txBody>
          <a:bodyPr>
            <a:normAutofit/>
          </a:bodyPr>
          <a:lstStyle/>
          <a:p>
            <a:r>
              <a:rPr sz="2700" dirty="0"/>
              <a:t>UECS3213 / UECS3453 </a:t>
            </a:r>
            <a:r>
              <a:rPr lang="en-MY" sz="2700" dirty="0"/>
              <a:t>Data Mining</a:t>
            </a:r>
            <a:br>
              <a:rPr lang="en-US" sz="3200" dirty="0" smtClean="0"/>
            </a:br>
            <a:br>
              <a:rPr lang="en-US" sz="1800" dirty="0" smtClean="0"/>
            </a:br>
            <a:r>
              <a:rPr lang="en-MY" altLang="en-AU" sz="3600" dirty="0"/>
              <a:t>Topic 4: Regression Analysis</a:t>
            </a:r>
            <a:endParaRPr lang="en-MY" altLang="en-A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5574535"/>
            <a:ext cx="6858000" cy="1291727"/>
          </a:xfrm>
        </p:spPr>
        <p:txBody>
          <a:bodyPr/>
          <a:lstStyle/>
          <a:p>
            <a:r>
              <a:rPr lang="en-US" dirty="0" smtClean="0"/>
              <a:t>Dr. Simon Lau </a:t>
            </a:r>
            <a:r>
              <a:rPr lang="en-US" dirty="0" err="1" smtClean="0"/>
              <a:t>Boung</a:t>
            </a:r>
            <a:r>
              <a:rPr lang="en-US" dirty="0" smtClean="0"/>
              <a:t> Yew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UECS3213 / UECS3453 Data Mining</a:t>
            </a:r>
            <a:endParaRPr lang="en-US" dirty="0" smtClean="0"/>
          </a:p>
        </p:txBody>
      </p:sp>
      <p:pic>
        <p:nvPicPr>
          <p:cNvPr id="4" name="Picture 3" descr="700_FO69163353_b660c4930d9160799c41c8f66d4c24c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9370" y="2123440"/>
            <a:ext cx="12250420" cy="3451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Correlation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MY" altLang="en-US" sz="2400"/>
              <a:t>Th</a:t>
            </a:r>
            <a:r>
              <a:rPr lang="en-US" sz="2400"/>
              <a:t>e </a:t>
            </a:r>
            <a:r>
              <a:rPr lang="en-US" sz="2400" b="1">
                <a:solidFill>
                  <a:srgbClr val="0070C0"/>
                </a:solidFill>
              </a:rPr>
              <a:t>strength </a:t>
            </a:r>
            <a:r>
              <a:rPr lang="en-US" sz="2400"/>
              <a:t>and </a:t>
            </a:r>
            <a:r>
              <a:rPr lang="en-US" sz="2400" b="1">
                <a:solidFill>
                  <a:srgbClr val="0070C0"/>
                </a:solidFill>
              </a:rPr>
              <a:t>direction </a:t>
            </a:r>
            <a:r>
              <a:rPr lang="en-US" sz="2400"/>
              <a:t>of a linear relationship between two variables is represented by the </a:t>
            </a:r>
            <a:r>
              <a:rPr lang="en-US" sz="2400" b="1">
                <a:solidFill>
                  <a:srgbClr val="0070C0"/>
                </a:solidFill>
              </a:rPr>
              <a:t>correlation coe</a:t>
            </a:r>
            <a:r>
              <a:rPr lang="en-MY" altLang="en-US" sz="2400" b="1">
                <a:solidFill>
                  <a:srgbClr val="0070C0"/>
                </a:solidFill>
              </a:rPr>
              <a:t>ffi</a:t>
            </a:r>
            <a:r>
              <a:rPr lang="en-US" sz="2400" b="1">
                <a:solidFill>
                  <a:srgbClr val="0070C0"/>
                </a:solidFill>
              </a:rPr>
              <a:t>cient</a:t>
            </a:r>
            <a:r>
              <a:rPr lang="en-MY" altLang="en-US" sz="2400" b="1">
                <a:solidFill>
                  <a:srgbClr val="0070C0"/>
                </a:solidFill>
              </a:rPr>
              <a:t>, </a:t>
            </a:r>
            <a:r>
              <a:rPr lang="en-MY" altLang="en-US" sz="2400" b="1" i="1">
                <a:solidFill>
                  <a:srgbClr val="0070C0"/>
                </a:solidFill>
              </a:rPr>
              <a:t>r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This will always be a number between </a:t>
            </a:r>
            <a:r>
              <a:rPr lang="en-MY" altLang="en-US">
                <a:solidFill>
                  <a:srgbClr val="0070C0"/>
                </a:solidFill>
              </a:rPr>
              <a:t>[-1, 1]</a:t>
            </a:r>
            <a:r>
              <a:rPr lang="en-US"/>
              <a:t>(inclusive).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graphicFrame>
        <p:nvGraphicFramePr>
          <p:cNvPr id="6" name="Object 5"/>
          <p:cNvGraphicFramePr/>
          <p:nvPr/>
        </p:nvGraphicFramePr>
        <p:xfrm>
          <a:off x="1198245" y="3382645"/>
          <a:ext cx="415798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" r:id="rId1" imgW="3838575" imgH="866775" progId="Paint.Picture">
                  <p:embed/>
                </p:oleObj>
              </mc:Choice>
              <mc:Fallback>
                <p:oleObj name="" r:id="rId1" imgW="3838575" imgH="8667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8245" y="3382645"/>
                        <a:ext cx="4157980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6019800" y="1825625"/>
          <a:ext cx="5875655" cy="406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" r:id="rId3" imgW="7791450" imgH="5019675" progId="Paint.Picture">
                  <p:embed/>
                </p:oleObj>
              </mc:Choice>
              <mc:Fallback>
                <p:oleObj name="" r:id="rId3" imgW="7791450" imgH="5019675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800" y="1825625"/>
                        <a:ext cx="5875655" cy="4063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Interpreting the Correlation Between Two Variables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There could be a direct </a:t>
            </a:r>
            <a:r>
              <a:rPr lang="en-US">
                <a:solidFill>
                  <a:srgbClr val="0070C0"/>
                </a:solidFill>
              </a:rPr>
              <a:t>cause-and-e</a:t>
            </a:r>
            <a:r>
              <a:rPr lang="en-MY" altLang="en-US">
                <a:solidFill>
                  <a:srgbClr val="0070C0"/>
                </a:solidFill>
              </a:rPr>
              <a:t>ff</a:t>
            </a:r>
            <a:r>
              <a:rPr lang="en-US">
                <a:solidFill>
                  <a:srgbClr val="0070C0"/>
                </a:solidFill>
              </a:rPr>
              <a:t>ect</a:t>
            </a:r>
            <a:r>
              <a:rPr lang="en-US"/>
              <a:t> relationship: </a:t>
            </a:r>
            <a:endParaRPr lang="en-US"/>
          </a:p>
          <a:p>
            <a:pPr lvl="1"/>
            <a:r>
              <a:rPr lang="en-US"/>
              <a:t>x causes y</a:t>
            </a:r>
            <a:endParaRPr lang="en-US"/>
          </a:p>
          <a:p>
            <a:r>
              <a:rPr lang="en-US"/>
              <a:t>There could be a </a:t>
            </a:r>
            <a:r>
              <a:rPr lang="en-US">
                <a:solidFill>
                  <a:srgbClr val="0070C0"/>
                </a:solidFill>
              </a:rPr>
              <a:t>reverse cause-and-e</a:t>
            </a:r>
            <a:r>
              <a:rPr lang="en-MY" altLang="en-US">
                <a:solidFill>
                  <a:srgbClr val="0070C0"/>
                </a:solidFill>
              </a:rPr>
              <a:t>ffe</a:t>
            </a:r>
            <a:r>
              <a:rPr lang="en-US">
                <a:solidFill>
                  <a:srgbClr val="0070C0"/>
                </a:solidFill>
              </a:rPr>
              <a:t>ct</a:t>
            </a:r>
            <a:r>
              <a:rPr lang="en-US"/>
              <a:t> relationship: that is, y causes x.</a:t>
            </a:r>
            <a:endParaRPr lang="en-US"/>
          </a:p>
          <a:p>
            <a:r>
              <a:rPr lang="en-US"/>
              <a:t>There could be a third (or fourth? or more?) variable that leads to the relationship between x and y.</a:t>
            </a:r>
            <a:endParaRPr lang="en-US"/>
          </a:p>
          <a:p>
            <a:r>
              <a:rPr lang="en-US"/>
              <a:t>The </a:t>
            </a:r>
            <a:r>
              <a:rPr lang="en-MY" altLang="en-US"/>
              <a:t>“</a:t>
            </a:r>
            <a:r>
              <a:rPr lang="en-US"/>
              <a:t>relationship</a:t>
            </a:r>
            <a:r>
              <a:rPr lang="en-MY" altLang="en-US"/>
              <a:t>”</a:t>
            </a:r>
            <a:r>
              <a:rPr lang="en-US"/>
              <a:t> between x and y may just be a coincidence.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/>
              <a:t>*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843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Regression Models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1" hangingPunct="1">
              <a:buClrTx/>
            </a:pPr>
            <a:r>
              <a:rPr lang="en-US">
                <a:effectLst>
                  <a:outerShdw blurRad="38100" dist="38100" dir="2700000">
                    <a:srgbClr val="000000"/>
                  </a:outerShdw>
                </a:effectLst>
              </a:rPr>
              <a:t>UECS3213 / UECS3453 Data Mining</a:t>
            </a:r>
            <a:endParaRPr lang="en-US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1" hangingPunct="1">
              <a:buClrTx/>
            </a:pPr>
            <a:fld id="{9A0DB2DC-4C9A-4742-B13C-FB6460FD3503}" type="slidenum">
              <a:rPr lang="en-US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What is regression?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Regression </a:t>
            </a:r>
            <a:r>
              <a:rPr lang="en-US"/>
              <a:t>is the attempt to explain the variation in a </a:t>
            </a:r>
            <a:r>
              <a:rPr lang="en-US">
                <a:solidFill>
                  <a:srgbClr val="FF0000"/>
                </a:solidFill>
              </a:rPr>
              <a:t>dependent variable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using the variation in </a:t>
            </a:r>
            <a:r>
              <a:rPr lang="en-US">
                <a:solidFill>
                  <a:srgbClr val="0070C0"/>
                </a:solidFill>
              </a:rPr>
              <a:t>independent variables</a:t>
            </a:r>
            <a:r>
              <a:rPr lang="en-US"/>
              <a:t>.</a:t>
            </a:r>
            <a:endParaRPr lang="en-US"/>
          </a:p>
          <a:p>
            <a:r>
              <a:rPr lang="en-US"/>
              <a:t>Regression is thus an explanation of </a:t>
            </a:r>
            <a:r>
              <a:rPr lang="en-US" b="1"/>
              <a:t>causation</a:t>
            </a:r>
            <a:r>
              <a:rPr lang="en-US"/>
              <a:t>.</a:t>
            </a:r>
            <a:endParaRPr lang="en-US"/>
          </a:p>
          <a:p>
            <a:pPr lvl="0"/>
            <a:r>
              <a:rPr lang="en-CA">
                <a:sym typeface="+mn-ea"/>
              </a:rPr>
              <a:t>Relation between variables where changes in some variables may “explain” or possibly “cause” changes in other variables.  </a:t>
            </a:r>
            <a:endParaRPr lang="en-CA"/>
          </a:p>
          <a:p>
            <a:pPr lvl="0"/>
            <a:r>
              <a:rPr lang="en-CA">
                <a:solidFill>
                  <a:srgbClr val="0070C0"/>
                </a:solidFill>
                <a:sym typeface="+mn-ea"/>
              </a:rPr>
              <a:t>Explanatory variables</a:t>
            </a:r>
            <a:r>
              <a:rPr lang="en-CA">
                <a:sym typeface="+mn-ea"/>
              </a:rPr>
              <a:t> are termed the </a:t>
            </a:r>
            <a:r>
              <a:rPr lang="en-CA">
                <a:solidFill>
                  <a:srgbClr val="0070C0"/>
                </a:solidFill>
                <a:sym typeface="+mn-ea"/>
              </a:rPr>
              <a:t>independent variables </a:t>
            </a:r>
            <a:r>
              <a:rPr lang="en-MY" altLang="en-CA">
                <a:solidFill>
                  <a:srgbClr val="0070C0"/>
                </a:solidFill>
                <a:sym typeface="+mn-ea"/>
              </a:rPr>
              <a:t>(regressor, predictor, explanatory) </a:t>
            </a:r>
            <a:r>
              <a:rPr lang="en-MY" altLang="en-CA">
                <a:sym typeface="+mn-ea"/>
              </a:rPr>
              <a:t>(e.g. </a:t>
            </a:r>
            <a:r>
              <a:rPr lang="en-MY" altLang="en-CA" i="1">
                <a:sym typeface="+mn-ea"/>
              </a:rPr>
              <a:t>x</a:t>
            </a:r>
            <a:r>
              <a:rPr lang="en-MY" altLang="en-CA">
                <a:sym typeface="+mn-ea"/>
              </a:rPr>
              <a:t>)</a:t>
            </a:r>
            <a:r>
              <a:rPr lang="en-MY" altLang="en-CA" b="1">
                <a:sym typeface="+mn-ea"/>
              </a:rPr>
              <a:t> </a:t>
            </a:r>
            <a:r>
              <a:rPr lang="en-CA">
                <a:sym typeface="+mn-ea"/>
              </a:rPr>
              <a:t>and the variables to be explained are termed the </a:t>
            </a:r>
            <a:r>
              <a:rPr lang="en-CA">
                <a:solidFill>
                  <a:srgbClr val="FF0000"/>
                </a:solidFill>
                <a:sym typeface="+mn-ea"/>
              </a:rPr>
              <a:t>dependent variables</a:t>
            </a:r>
            <a:r>
              <a:rPr lang="en-CA" b="1">
                <a:sym typeface="+mn-ea"/>
              </a:rPr>
              <a:t> </a:t>
            </a:r>
            <a:r>
              <a:rPr lang="en-MY" altLang="en-CA">
                <a:sym typeface="+mn-ea"/>
              </a:rPr>
              <a:t>(e.g. </a:t>
            </a:r>
            <a:r>
              <a:rPr lang="en-MY" altLang="en-CA" i="1">
                <a:sym typeface="+mn-ea"/>
              </a:rPr>
              <a:t>y</a:t>
            </a:r>
            <a:r>
              <a:rPr lang="en-MY" altLang="en-CA">
                <a:sym typeface="+mn-ea"/>
              </a:rPr>
              <a:t>)</a:t>
            </a:r>
            <a:r>
              <a:rPr lang="en-CA">
                <a:sym typeface="+mn-ea"/>
              </a:rPr>
              <a:t>.</a:t>
            </a: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x-none"/>
              <a:t>Regression </a:t>
            </a:r>
            <a:r>
              <a:rPr lang="en-MY" altLang="en-CA"/>
              <a:t>M</a:t>
            </a:r>
            <a:r>
              <a:rPr lang="en-CA" altLang="x-none"/>
              <a:t>odel</a:t>
            </a:r>
            <a:endParaRPr lang="en-CA" altLang="x-non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67375" cy="4396105"/>
          </a:xfrm>
        </p:spPr>
        <p:txBody>
          <a:bodyPr>
            <a:normAutofit fontScale="87500"/>
          </a:bodyPr>
          <a:lstStyle/>
          <a:p>
            <a:pPr lvl="0"/>
            <a:r>
              <a:rPr lang="en-US">
                <a:sym typeface="+mn-ea"/>
              </a:rPr>
              <a:t>If the </a:t>
            </a:r>
            <a:r>
              <a:rPr lang="en-US">
                <a:solidFill>
                  <a:srgbClr val="0070C0"/>
                </a:solidFill>
                <a:sym typeface="+mn-ea"/>
              </a:rPr>
              <a:t>independent </a:t>
            </a:r>
            <a:r>
              <a:rPr lang="en-US">
                <a:sym typeface="+mn-ea"/>
              </a:rPr>
              <a:t>variable(s) sufficiently explain the variation in the </a:t>
            </a:r>
            <a:r>
              <a:rPr lang="en-US">
                <a:solidFill>
                  <a:srgbClr val="FF0000"/>
                </a:solidFill>
                <a:sym typeface="+mn-ea"/>
              </a:rPr>
              <a:t>dependent </a:t>
            </a:r>
            <a:r>
              <a:rPr lang="en-US">
                <a:sym typeface="+mn-ea"/>
              </a:rPr>
              <a:t>variable, the</a:t>
            </a:r>
            <a:r>
              <a:rPr lang="en-US" b="1">
                <a:sym typeface="+mn-ea"/>
              </a:rPr>
              <a:t> </a:t>
            </a:r>
            <a:r>
              <a:rPr lang="en-MY" altLang="en-US" b="1">
                <a:sym typeface="+mn-ea"/>
              </a:rPr>
              <a:t>regression </a:t>
            </a:r>
            <a:r>
              <a:rPr lang="en-US" b="1">
                <a:sym typeface="+mn-ea"/>
              </a:rPr>
              <a:t>model </a:t>
            </a:r>
            <a:r>
              <a:rPr lang="en-US">
                <a:sym typeface="+mn-ea"/>
              </a:rPr>
              <a:t>can be used for </a:t>
            </a:r>
            <a:r>
              <a:rPr lang="en-US">
                <a:solidFill>
                  <a:srgbClr val="0070C0"/>
                </a:solidFill>
                <a:sym typeface="+mn-ea"/>
              </a:rPr>
              <a:t>prediction</a:t>
            </a:r>
            <a:r>
              <a:rPr lang="en-US">
                <a:sym typeface="+mn-ea"/>
              </a:rPr>
              <a:t>. </a:t>
            </a:r>
            <a:endParaRPr lang="en-US"/>
          </a:p>
          <a:p>
            <a:pPr lvl="1"/>
            <a:r>
              <a:rPr lang="en-CA"/>
              <a:t>Change in dependent variables that results from changes in independent variables, i</a:t>
            </a:r>
            <a:r>
              <a:rPr lang="en-MY" altLang="en-CA"/>
              <a:t>.</a:t>
            </a:r>
            <a:r>
              <a:rPr lang="en-CA"/>
              <a:t>e. size of the relationship.</a:t>
            </a:r>
            <a:endParaRPr lang="en-CA"/>
          </a:p>
          <a:p>
            <a:pPr lvl="1"/>
            <a:r>
              <a:rPr lang="en-CA"/>
              <a:t>Strength of the relationship </a:t>
            </a:r>
            <a:r>
              <a:rPr lang="en-MY" altLang="en-CA"/>
              <a:t>(positive? negative?)</a:t>
            </a:r>
            <a:endParaRPr lang="en-CA"/>
          </a:p>
          <a:p>
            <a:pPr lvl="1"/>
            <a:r>
              <a:rPr lang="en-CA"/>
              <a:t>Statistical significance of the relationship.</a:t>
            </a:r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504940" y="1825784"/>
          <a:ext cx="4848860" cy="372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" r:id="rId1" imgW="2838450" imgH="2152650" progId="Paint.Picture">
                  <p:embed/>
                </p:oleObj>
              </mc:Choice>
              <mc:Fallback>
                <p:oleObj name="" r:id="rId1" imgW="2838450" imgH="21526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04940" y="1825784"/>
                        <a:ext cx="4848860" cy="3724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Correlation vs Regression</a:t>
            </a:r>
            <a:endParaRPr lang="en-MY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62015" y="1463040"/>
            <a:ext cx="5981065" cy="4351655"/>
          </a:xfrm>
        </p:spPr>
        <p:txBody>
          <a:bodyPr>
            <a:noAutofit/>
          </a:bodyPr>
          <a:lstStyle/>
          <a:p>
            <a:r>
              <a:rPr lang="en-US" sz="2200" b="1"/>
              <a:t>Correlation </a:t>
            </a:r>
            <a:r>
              <a:rPr lang="en-US" sz="2200"/>
              <a:t>and </a:t>
            </a:r>
            <a:r>
              <a:rPr lang="en-MY" altLang="en-US" sz="2200" b="1"/>
              <a:t>r</a:t>
            </a:r>
            <a:r>
              <a:rPr lang="en-US" sz="2200" b="1"/>
              <a:t>egression </a:t>
            </a:r>
            <a:r>
              <a:rPr lang="en-US" sz="2200"/>
              <a:t>are the two analysis based on multivariate distribution</a:t>
            </a:r>
            <a:r>
              <a:rPr lang="en-MY" sz="2200"/>
              <a:t>:</a:t>
            </a:r>
            <a:r>
              <a:rPr lang="en-MY" altLang="en-US" sz="2200"/>
              <a:t> </a:t>
            </a:r>
            <a:r>
              <a:rPr lang="en-US" sz="2200"/>
              <a:t>a distribution of multiple variables.</a:t>
            </a:r>
            <a:endParaRPr lang="en-US" sz="2200"/>
          </a:p>
          <a:p>
            <a:r>
              <a:rPr lang="en-US" sz="2200" b="1"/>
              <a:t>Correlation </a:t>
            </a:r>
            <a:r>
              <a:rPr lang="en-US" sz="2200"/>
              <a:t>is described as the analysis which lets us </a:t>
            </a:r>
            <a:r>
              <a:rPr lang="en-US" sz="2200">
                <a:solidFill>
                  <a:srgbClr val="0070C0"/>
                </a:solidFill>
              </a:rPr>
              <a:t>know the association or the absence of the relationship </a:t>
            </a:r>
            <a:r>
              <a:rPr lang="en-US" sz="2200"/>
              <a:t>between two variables ‘x’ and ‘y’. </a:t>
            </a:r>
            <a:r>
              <a:rPr lang="en-MY" altLang="en-US" sz="2200"/>
              <a:t>(</a:t>
            </a:r>
            <a:r>
              <a:rPr lang="en-MY" altLang="en-US" sz="2200" i="1"/>
              <a:t>x</a:t>
            </a:r>
            <a:r>
              <a:rPr lang="en-MY" altLang="en-US" sz="2200"/>
              <a:t> related to </a:t>
            </a:r>
            <a:r>
              <a:rPr lang="en-MY" altLang="en-US" sz="2200" i="1"/>
              <a:t>y</a:t>
            </a:r>
            <a:r>
              <a:rPr lang="en-MY" altLang="en-US" sz="2200"/>
              <a:t>?)</a:t>
            </a:r>
            <a:r>
              <a:rPr lang="en-US" sz="2200"/>
              <a:t> </a:t>
            </a:r>
            <a:endParaRPr lang="en-US" sz="2200"/>
          </a:p>
          <a:p>
            <a:r>
              <a:rPr lang="en-US" sz="2200" b="1"/>
              <a:t>Regression </a:t>
            </a:r>
            <a:r>
              <a:rPr lang="en-US" sz="2200"/>
              <a:t>analysis </a:t>
            </a:r>
            <a:r>
              <a:rPr lang="en-US" sz="2200">
                <a:solidFill>
                  <a:srgbClr val="0070C0"/>
                </a:solidFill>
              </a:rPr>
              <a:t>predicts the value</a:t>
            </a:r>
            <a:r>
              <a:rPr lang="en-US" sz="2200"/>
              <a:t> of the dependent variable based on the known value of the independent variable, assuming that average mathematical relationship </a:t>
            </a:r>
            <a:r>
              <a:rPr lang="en-MY" altLang="en-US" sz="2200"/>
              <a:t>(model)</a:t>
            </a:r>
            <a:r>
              <a:rPr lang="en-US" sz="2200"/>
              <a:t> between two or more variables. </a:t>
            </a:r>
            <a:r>
              <a:rPr lang="en-MY" altLang="en-US" sz="2200"/>
              <a:t>(Given </a:t>
            </a:r>
            <a:r>
              <a:rPr lang="en-MY" altLang="en-US" sz="2200" i="1"/>
              <a:t>x</a:t>
            </a:r>
            <a:r>
              <a:rPr lang="en-MY" altLang="en-US" sz="2200"/>
              <a:t>, what is </a:t>
            </a:r>
            <a:r>
              <a:rPr lang="en-MY" altLang="en-US" sz="2200" i="1"/>
              <a:t>y</a:t>
            </a:r>
            <a:r>
              <a:rPr lang="en-MY" altLang="en-US" sz="2200"/>
              <a:t>? Change </a:t>
            </a:r>
            <a:r>
              <a:rPr lang="en-MY" altLang="en-US" sz="2200" i="1"/>
              <a:t>x</a:t>
            </a:r>
            <a:r>
              <a:rPr lang="en-MY" altLang="en-US" sz="2200"/>
              <a:t> by </a:t>
            </a:r>
            <a:r>
              <a:rPr lang="en-MY" altLang="en-US" sz="220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MY" altLang="en-US" sz="2200"/>
              <a:t>, how much is the change in</a:t>
            </a:r>
            <a:r>
              <a:rPr lang="en-MY" altLang="en-US" sz="2200" i="1"/>
              <a:t> y</a:t>
            </a:r>
            <a:r>
              <a:rPr lang="en-MY" altLang="en-US" sz="2200"/>
              <a:t>?)</a:t>
            </a:r>
            <a:endParaRPr lang="en-MY" altLang="en-US" sz="2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071245" y="2729230"/>
          <a:ext cx="4714875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" r:id="rId1" imgW="4714875" imgH="2543175" progId="Paint.Picture">
                  <p:embed/>
                </p:oleObj>
              </mc:Choice>
              <mc:Fallback>
                <p:oleObj name="" r:id="rId1" imgW="4714875" imgH="254317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1245" y="2729230"/>
                        <a:ext cx="4714875" cy="254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4294967295"/>
          </p:nvPr>
        </p:nvGraphicFramePr>
        <p:xfrm>
          <a:off x="2809875" y="57785"/>
          <a:ext cx="6903720" cy="594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" r:id="rId1" imgW="5343525" imgH="5610225" progId="Paint.Picture">
                  <p:embed/>
                </p:oleObj>
              </mc:Choice>
              <mc:Fallback>
                <p:oleObj name="" r:id="rId1" imgW="5343525" imgH="5610225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09875" y="57785"/>
                        <a:ext cx="6903720" cy="5949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45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Regression Modeling Steps </a:t>
            </a:r>
          </a:p>
        </p:txBody>
      </p:sp>
      <p:sp>
        <p:nvSpPr>
          <p:cNvPr id="24579" name="Text Placeholder 245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t>Hypothesize </a:t>
            </a:r>
            <a:r>
              <a:rPr lang="en-MY"/>
              <a:t>d</a:t>
            </a:r>
            <a:r>
              <a:t>eterministic </a:t>
            </a:r>
            <a:r>
              <a:rPr lang="en-MY"/>
              <a:t>c</a:t>
            </a:r>
            <a:r>
              <a:t>omponent</a:t>
            </a:r>
          </a:p>
          <a:p>
            <a:pPr lvl="1"/>
            <a:r>
              <a:t>Estimate </a:t>
            </a:r>
            <a:r>
              <a:rPr lang="en-MY"/>
              <a:t>u</a:t>
            </a:r>
            <a:r>
              <a:t>nknown </a:t>
            </a:r>
            <a:r>
              <a:rPr lang="en-MY"/>
              <a:t>p</a:t>
            </a:r>
            <a:r>
              <a:t>arameters</a:t>
            </a:r>
            <a:r>
              <a:rPr lang="en-MY"/>
              <a:t>, </a:t>
            </a:r>
            <a:r>
              <a:rPr lang="en-MY" i="1"/>
              <a:t>x, y</a:t>
            </a:r>
            <a:endParaRPr lang="en-MY" i="1"/>
          </a:p>
          <a:p>
            <a:pPr marL="514350" indent="-514350">
              <a:buAutoNum type="arabicPeriod"/>
            </a:pPr>
            <a:r>
              <a:t>Specify </a:t>
            </a:r>
            <a:r>
              <a:rPr lang="en-MY"/>
              <a:t>p</a:t>
            </a:r>
            <a:r>
              <a:t>robability </a:t>
            </a:r>
            <a:r>
              <a:rPr lang="en-MY"/>
              <a:t>d</a:t>
            </a:r>
            <a:r>
              <a:t>istribution of </a:t>
            </a:r>
            <a:r>
              <a:rPr lang="en-MY"/>
              <a:t>r</a:t>
            </a:r>
            <a:r>
              <a:t>andom </a:t>
            </a:r>
            <a:r>
              <a:rPr lang="en-MY"/>
              <a:t>e</a:t>
            </a:r>
            <a:r>
              <a:t>rror </a:t>
            </a:r>
            <a:r>
              <a:rPr lang="en-MY"/>
              <a:t>t</a:t>
            </a:r>
            <a:r>
              <a:t>erm</a:t>
            </a:r>
            <a:r>
              <a:rPr lang="en-MY"/>
              <a:t>, </a:t>
            </a:r>
            <a:r>
              <a:rPr lang="en-MY">
                <a:latin typeface="Arial" panose="020B0604020202020204" pitchFamily="34" charset="0"/>
                <a:cs typeface="Arial" panose="020B0604020202020204" pitchFamily="34" charset="0"/>
              </a:rPr>
              <a:t>Ꜫ</a:t>
            </a:r>
            <a:endParaRPr lang="en-MY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t>Estimate </a:t>
            </a:r>
            <a:r>
              <a:rPr lang="en-MY" i="1"/>
              <a:t>s</a:t>
            </a:r>
            <a:r>
              <a:rPr i="1"/>
              <a:t>tandard </a:t>
            </a:r>
            <a:r>
              <a:rPr lang="en-MY" i="1"/>
              <a:t>d</a:t>
            </a:r>
            <a:r>
              <a:rPr i="1"/>
              <a:t>eviation</a:t>
            </a:r>
            <a:r>
              <a:t> of </a:t>
            </a:r>
            <a:r>
              <a:rPr lang="en-MY"/>
              <a:t>e</a:t>
            </a:r>
            <a:r>
              <a:t>rror</a:t>
            </a:r>
          </a:p>
          <a:p>
            <a:pPr marL="514350" indent="-514350">
              <a:buAutoNum type="arabicPeriod"/>
            </a:pPr>
            <a:r>
              <a:t>Evaluate the </a:t>
            </a:r>
            <a:r>
              <a:rPr i="1"/>
              <a:t>fitted </a:t>
            </a:r>
            <a:r>
              <a:rPr lang="en-MY"/>
              <a:t>m</a:t>
            </a:r>
            <a:r>
              <a:t>odel </a:t>
            </a:r>
            <a:r>
              <a:rPr lang="en-MY"/>
              <a:t>(training)</a:t>
            </a:r>
            <a:endParaRPr lang="en-MY"/>
          </a:p>
          <a:p>
            <a:pPr marL="514350" indent="-514350">
              <a:buAutoNum type="arabicPeriod"/>
            </a:pPr>
            <a:r>
              <a:t>Use </a:t>
            </a:r>
            <a:r>
              <a:rPr lang="en-MY"/>
              <a:t>m</a:t>
            </a:r>
            <a:r>
              <a:t>odel for </a:t>
            </a:r>
            <a:r>
              <a:rPr lang="en-MY"/>
              <a:t>p</a:t>
            </a:r>
            <a:r>
              <a:t>rediction &amp; </a:t>
            </a:r>
            <a:r>
              <a:rPr lang="en-MY"/>
              <a:t>e</a:t>
            </a:r>
            <a:r>
              <a:t>stimation </a:t>
            </a:r>
            <a:r>
              <a:rPr lang="en-MY"/>
              <a:t>(testing)</a:t>
            </a:r>
            <a:endParaRPr lang="en-MY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UECS3213 / UECS3453 Data Mining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/>
              <a:t>*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07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Specifying the deterministic component</a:t>
            </a:r>
          </a:p>
        </p:txBody>
      </p:sp>
      <p:sp>
        <p:nvSpPr>
          <p:cNvPr id="30723" name="Text Placeholder 3072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t>Define the </a:t>
            </a:r>
            <a:r>
              <a:rPr b="1">
                <a:solidFill>
                  <a:srgbClr val="0070C0"/>
                </a:solidFill>
              </a:rPr>
              <a:t>dependent </a:t>
            </a:r>
            <a:r>
              <a:t>variable and </a:t>
            </a:r>
            <a:r>
              <a:rPr b="1">
                <a:solidFill>
                  <a:srgbClr val="FF0000"/>
                </a:solidFill>
              </a:rPr>
              <a:t>independent </a:t>
            </a:r>
            <a:r>
              <a:t>variable</a:t>
            </a:r>
          </a:p>
          <a:p>
            <a:pPr marL="514350" indent="-514350">
              <a:buAutoNum type="arabicPeriod"/>
            </a:pPr>
            <a:r>
              <a:t>Hypothesize </a:t>
            </a:r>
            <a:r>
              <a:rPr lang="en-MY"/>
              <a:t>n</a:t>
            </a:r>
            <a:r>
              <a:t>ature of </a:t>
            </a:r>
            <a:r>
              <a:rPr lang="en-MY"/>
              <a:t>r</a:t>
            </a:r>
            <a:r>
              <a:t>elationship </a:t>
            </a:r>
            <a:r>
              <a:rPr lang="en-MY"/>
              <a:t>(model)</a:t>
            </a:r>
            <a:endParaRPr lang="en-MY"/>
          </a:p>
          <a:p>
            <a:pPr lvl="1"/>
            <a:r>
              <a:t>Expected </a:t>
            </a:r>
            <a:r>
              <a:rPr lang="en-MY"/>
              <a:t>e</a:t>
            </a:r>
            <a:r>
              <a:t>ffects (i.e., </a:t>
            </a:r>
            <a:r>
              <a:rPr lang="en-MY"/>
              <a:t>c</a:t>
            </a:r>
            <a:r>
              <a:t>oefficients’ </a:t>
            </a:r>
            <a:r>
              <a:rPr lang="en-MY"/>
              <a:t>s</a:t>
            </a:r>
            <a:r>
              <a:t>igns</a:t>
            </a:r>
            <a:r>
              <a:rPr lang="en-MY"/>
              <a:t>, </a:t>
            </a:r>
            <a:r>
              <a:rPr lang="en-US" altLang="zh-TW">
                <a:latin typeface="Calibri" panose="020F0502020204030204" charset="0"/>
                <a:cs typeface="Calibri" panose="020F0502020204030204" charset="0"/>
                <a:sym typeface="+mn-ea"/>
              </a:rPr>
              <a:t>+</a:t>
            </a:r>
            <a:r>
              <a:rPr lang="en-MY" altLang="en-US">
                <a:latin typeface="Calibri" panose="020F0502020204030204" charset="0"/>
                <a:cs typeface="Calibri" panose="020F0502020204030204" charset="0"/>
                <a:sym typeface="+mn-ea"/>
              </a:rPr>
              <a:t>/-</a:t>
            </a:r>
            <a:r>
              <a:t>)</a:t>
            </a:r>
          </a:p>
          <a:p>
            <a:pPr lvl="1"/>
            <a:r>
              <a:t>Functional Form (Linear or Non-Linear)</a:t>
            </a:r>
          </a:p>
          <a:p>
            <a:pPr lvl="1"/>
            <a:r>
              <a:t>Interactions</a:t>
            </a:r>
          </a:p>
          <a:p>
            <a:pPr lvl="0"/>
            <a:r>
              <a:t>Model specification is based on theory</a:t>
            </a:r>
          </a:p>
          <a:p>
            <a:pPr marL="971550" lvl="1" indent="-514350">
              <a:buAutoNum type="arabicPeriod"/>
            </a:pPr>
            <a:r>
              <a:rPr sz="2055">
                <a:sym typeface="+mn-ea"/>
              </a:rPr>
              <a:t>Theory of Field (e.g., Epidemiology)</a:t>
            </a:r>
            <a:endParaRPr sz="2055">
              <a:sym typeface="+mn-ea"/>
            </a:endParaRPr>
          </a:p>
          <a:p>
            <a:pPr marL="971550" lvl="1" indent="-514350">
              <a:buAutoNum type="arabicPeriod"/>
            </a:pPr>
            <a:r>
              <a:rPr sz="2055">
                <a:sym typeface="+mn-ea"/>
              </a:rPr>
              <a:t>Mathematical Theory</a:t>
            </a:r>
            <a:endParaRPr sz="2055">
              <a:sym typeface="+mn-ea"/>
            </a:endParaRPr>
          </a:p>
          <a:p>
            <a:pPr marL="971550" lvl="1" indent="-514350">
              <a:buAutoNum type="arabicPeriod"/>
            </a:pPr>
            <a:r>
              <a:rPr sz="2055">
                <a:sym typeface="+mn-ea"/>
              </a:rPr>
              <a:t>Previous Research</a:t>
            </a:r>
            <a:endParaRPr sz="2055">
              <a:sym typeface="+mn-ea"/>
            </a:endParaRPr>
          </a:p>
          <a:p>
            <a:pPr marL="971550" lvl="1" indent="-514350">
              <a:buAutoNum type="arabicPeriod"/>
            </a:pPr>
            <a:r>
              <a:rPr sz="2055">
                <a:sym typeface="+mn-ea"/>
              </a:rPr>
              <a:t>‘Common Sense’</a:t>
            </a:r>
            <a:endParaRPr sz="2055">
              <a:sym typeface="+mn-ea"/>
            </a:endParaRPr>
          </a:p>
          <a:p>
            <a:pPr lvl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UECS3213 / UECS3453 Data Mining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/>
              <a:t>*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0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Linear </a:t>
            </a:r>
            <a:r>
              <a:rPr lang="en-MY" altLang="en-US"/>
              <a:t>R</a:t>
            </a:r>
            <a:r>
              <a:rPr lang="en-US" altLang="zh-TW"/>
              <a:t>egression</a:t>
            </a:r>
            <a:endParaRPr lang="en-US" altLang="zh-TW"/>
          </a:p>
        </p:txBody>
      </p:sp>
      <p:sp>
        <p:nvSpPr>
          <p:cNvPr id="3075" name="Content Placeholder 307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ym typeface="+mn-ea"/>
              </a:rPr>
              <a:t>Regression analysis describes the </a:t>
            </a:r>
            <a:r>
              <a:rPr lang="en-US" altLang="zh-TW">
                <a:solidFill>
                  <a:srgbClr val="0070C0"/>
                </a:solidFill>
                <a:sym typeface="+mn-ea"/>
              </a:rPr>
              <a:t>relationship </a:t>
            </a:r>
            <a:r>
              <a:rPr lang="en-MY" altLang="en-US">
                <a:solidFill>
                  <a:srgbClr val="0070C0"/>
                </a:solidFill>
                <a:sym typeface="+mn-ea"/>
              </a:rPr>
              <a:t>(linear/non-linear) </a:t>
            </a:r>
            <a:r>
              <a:rPr lang="en-US" altLang="zh-TW">
                <a:sym typeface="+mn-ea"/>
              </a:rPr>
              <a:t>between two (or more) variables.</a:t>
            </a:r>
            <a:endParaRPr lang="en-US" altLang="zh-TW" b="1"/>
          </a:p>
          <a:p>
            <a:r>
              <a:rPr lang="en-US" altLang="zh-TW" b="1">
                <a:solidFill>
                  <a:srgbClr val="0070C0"/>
                </a:solidFill>
                <a:sym typeface="+mn-ea"/>
              </a:rPr>
              <a:t>Linear dependence</a:t>
            </a:r>
            <a:r>
              <a:rPr lang="en-US" altLang="zh-TW">
                <a:sym typeface="+mn-ea"/>
              </a:rPr>
              <a:t>: </a:t>
            </a:r>
            <a:r>
              <a:rPr lang="en-US" altLang="zh-TW">
                <a:solidFill>
                  <a:srgbClr val="0070C0"/>
                </a:solidFill>
                <a:sym typeface="+mn-ea"/>
              </a:rPr>
              <a:t>constant rate</a:t>
            </a:r>
            <a:r>
              <a:rPr lang="en-US" altLang="zh-TW">
                <a:sym typeface="+mn-ea"/>
              </a:rPr>
              <a:t> of increase of one variable with respect to another (as opposed to, e.g. diminishing returns).</a:t>
            </a:r>
            <a:endParaRPr lang="en-US" altLang="zh-TW"/>
          </a:p>
          <a:p>
            <a:r>
              <a:rPr lang="en-US" altLang="zh-TW" sz="2800">
                <a:sym typeface="+mn-ea"/>
              </a:rPr>
              <a:t>Examples:</a:t>
            </a:r>
            <a:endParaRPr lang="en-US" altLang="zh-TW" sz="2800"/>
          </a:p>
          <a:p>
            <a:pPr lvl="1"/>
            <a:r>
              <a:rPr lang="en-US" altLang="zh-TW" sz="2800">
                <a:sym typeface="+mn-ea"/>
              </a:rPr>
              <a:t> Income and educational level</a:t>
            </a:r>
            <a:endParaRPr lang="en-US" altLang="zh-TW" sz="2800"/>
          </a:p>
          <a:p>
            <a:pPr lvl="1"/>
            <a:r>
              <a:rPr lang="en-US" altLang="zh-TW" sz="2800">
                <a:sym typeface="+mn-ea"/>
              </a:rPr>
              <a:t> Demand for electricity and the weather</a:t>
            </a:r>
            <a:endParaRPr lang="en-US" altLang="zh-TW" sz="2800"/>
          </a:p>
          <a:p>
            <a:pPr lvl="1"/>
            <a:r>
              <a:rPr lang="en-US" altLang="zh-TW" sz="2800">
                <a:sym typeface="+mn-ea"/>
              </a:rPr>
              <a:t> Home sales and interest rates</a:t>
            </a:r>
            <a:endParaRPr lang="en-US" altLang="zh-TW" sz="2800"/>
          </a:p>
          <a:p>
            <a:endParaRPr lang="en-US" altLang="zh-TW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Outline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MY" altLang="en-US"/>
              <a:t>What is a model?</a:t>
            </a:r>
            <a:endParaRPr lang="en-MY" altLang="en-US"/>
          </a:p>
          <a:p>
            <a:pPr lvl="1"/>
            <a:r>
              <a:rPr lang="en-MY" altLang="en-US"/>
              <a:t>Deterministic Models</a:t>
            </a:r>
            <a:endParaRPr lang="en-MY" altLang="en-US"/>
          </a:p>
          <a:p>
            <a:pPr lvl="1"/>
            <a:r>
              <a:rPr lang="en-MY" altLang="en-US"/>
              <a:t>Probabilistic Models </a:t>
            </a:r>
            <a:endParaRPr lang="en-MY" altLang="en-US"/>
          </a:p>
          <a:p>
            <a:r>
              <a:rPr lang="en-CA" altLang="x-none">
                <a:sym typeface="+mn-ea"/>
              </a:rPr>
              <a:t>Regression model</a:t>
            </a:r>
            <a:endParaRPr lang="en-MY" altLang="en-US"/>
          </a:p>
          <a:p>
            <a:r>
              <a:rPr lang="en-MY" altLang="en-US"/>
              <a:t>Correlation</a:t>
            </a:r>
            <a:endParaRPr lang="en-MY" altLang="en-US"/>
          </a:p>
          <a:p>
            <a:r>
              <a:rPr lang="en-MY" altLang="en-US"/>
              <a:t>Correlation vs Regression</a:t>
            </a:r>
            <a:endParaRPr lang="en-MY" altLang="en-US"/>
          </a:p>
          <a:p>
            <a:r>
              <a:rPr lang="en-MY" altLang="en-US"/>
              <a:t>What is regression?</a:t>
            </a:r>
            <a:endParaRPr lang="en-MY" altLang="en-US"/>
          </a:p>
          <a:p>
            <a:r>
              <a:rPr lang="en-MY" altLang="en-US"/>
              <a:t>Simple Linear Regression</a:t>
            </a:r>
            <a:endParaRPr lang="en-US" altLang="zh-TW"/>
          </a:p>
          <a:p>
            <a:endParaRPr lang="en-MY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Model Assessment</a:t>
            </a:r>
            <a:endParaRPr lang="en-US"/>
          </a:p>
          <a:p>
            <a:r>
              <a:rPr lang="en-MY" altLang="en-US">
                <a:sym typeface="+mn-ea"/>
              </a:rPr>
              <a:t>Multiple Linear Regression</a:t>
            </a:r>
            <a:endParaRPr lang="en-MY" altLang="en-US"/>
          </a:p>
          <a:p>
            <a:pPr lvl="0"/>
            <a:r>
              <a:rPr lang="en-MY" altLang="en-US">
                <a:sym typeface="+mn-ea"/>
              </a:rPr>
              <a:t>Logistic Regression</a:t>
            </a:r>
            <a:endParaRPr lang="en-MY" alt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09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Two main questions:</a:t>
            </a:r>
            <a:endParaRPr lang="en-US" altLang="zh-TW"/>
          </a:p>
        </p:txBody>
      </p:sp>
      <p:sp>
        <p:nvSpPr>
          <p:cNvPr id="4099" name="Content Placeholder 4098"/>
          <p:cNvSpPr>
            <a:spLocks noGrp="1"/>
          </p:cNvSpPr>
          <p:nvPr>
            <p:ph sz="half"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altLang="zh-TW" b="1">
                <a:solidFill>
                  <a:schemeClr val="tx1"/>
                </a:solidFill>
              </a:rPr>
              <a:t>Prediction and Forecasting</a:t>
            </a:r>
            <a:endParaRPr lang="en-US" altLang="zh-TW"/>
          </a:p>
          <a:p>
            <a:pPr lvl="1"/>
            <a:r>
              <a:rPr lang="en-US" altLang="zh-TW">
                <a:solidFill>
                  <a:srgbClr val="0070C0"/>
                </a:solidFill>
              </a:rPr>
              <a:t>Predict </a:t>
            </a:r>
            <a:r>
              <a:rPr lang="en-US" altLang="zh-TW"/>
              <a:t>home sales </a:t>
            </a:r>
            <a:r>
              <a:rPr lang="en-MY" altLang="en-US"/>
              <a:t>(Y) </a:t>
            </a:r>
            <a:r>
              <a:rPr lang="en-US" altLang="zh-TW"/>
              <a:t>for December given the interest rate for this month </a:t>
            </a:r>
            <a:r>
              <a:rPr lang="en-MY" altLang="en-US"/>
              <a:t>(X)</a:t>
            </a:r>
            <a:r>
              <a:rPr lang="en-US" altLang="zh-TW"/>
              <a:t>.</a:t>
            </a:r>
            <a:endParaRPr lang="en-US" altLang="zh-TW"/>
          </a:p>
          <a:p>
            <a:pPr lvl="1"/>
            <a:r>
              <a:rPr lang="en-US" altLang="zh-TW"/>
              <a:t>Use time series data (e.g., sales vs. year) to </a:t>
            </a:r>
            <a:r>
              <a:rPr lang="en-US" altLang="zh-TW">
                <a:solidFill>
                  <a:srgbClr val="0070C0"/>
                </a:solidFill>
              </a:rPr>
              <a:t>forecast </a:t>
            </a:r>
            <a:r>
              <a:rPr lang="en-US" altLang="zh-TW"/>
              <a:t>future performance (next year sales).</a:t>
            </a:r>
            <a:endParaRPr lang="en-US" altLang="zh-TW"/>
          </a:p>
          <a:p>
            <a:pPr lvl="1"/>
            <a:r>
              <a:rPr lang="en-US" altLang="zh-TW">
                <a:solidFill>
                  <a:srgbClr val="0070C0"/>
                </a:solidFill>
              </a:rPr>
              <a:t>Predict </a:t>
            </a:r>
            <a:r>
              <a:rPr lang="en-US" altLang="zh-TW"/>
              <a:t>the selling price of houses in some area.</a:t>
            </a:r>
            <a:endParaRPr lang="en-US" altLang="zh-TW"/>
          </a:p>
          <a:p>
            <a:pPr lvl="2"/>
            <a:r>
              <a:rPr lang="en-US" altLang="zh-TW"/>
              <a:t>Collect data on several houses (# of </a:t>
            </a:r>
            <a:r>
              <a:rPr lang="en-MY" altLang="en-US"/>
              <a:t>bedroom</a:t>
            </a:r>
            <a:r>
              <a:rPr lang="en-US" altLang="zh-TW"/>
              <a:t>, # </a:t>
            </a:r>
            <a:r>
              <a:rPr lang="en-MY" altLang="en-US"/>
              <a:t>of bathroom</a:t>
            </a:r>
            <a:r>
              <a:rPr lang="en-US" altLang="zh-TW"/>
              <a:t>, sq.ft, lot size, property tax) and their selling price.</a:t>
            </a:r>
            <a:endParaRPr lang="en-US" altLang="zh-TW"/>
          </a:p>
          <a:p>
            <a:pPr lvl="2"/>
            <a:r>
              <a:rPr lang="en-US" altLang="zh-TW"/>
              <a:t>Can we use this data to predict the selling price of a specific house?</a:t>
            </a:r>
            <a:endParaRPr lang="en-US" altLang="zh-TW"/>
          </a:p>
          <a:p>
            <a:endParaRPr lang="en-US" altLang="zh-TW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zh-TW" b="1"/>
              <a:t>Quantifying</a:t>
            </a:r>
            <a:r>
              <a:rPr lang="en-US" altLang="zh-TW" b="1">
                <a:solidFill>
                  <a:srgbClr val="0070C0"/>
                </a:solidFill>
              </a:rPr>
              <a:t> </a:t>
            </a:r>
            <a:r>
              <a:rPr lang="en-MY" altLang="en-US" b="1">
                <a:solidFill>
                  <a:schemeClr val="tx1"/>
                </a:solidFill>
              </a:rPr>
              <a:t>C</a:t>
            </a:r>
            <a:r>
              <a:rPr lang="en-US" altLang="zh-TW" b="1">
                <a:solidFill>
                  <a:schemeClr val="tx1"/>
                </a:solidFill>
              </a:rPr>
              <a:t>ausality</a:t>
            </a:r>
            <a:endParaRPr lang="en-US" altLang="zh-TW"/>
          </a:p>
          <a:p>
            <a:pPr lvl="1"/>
            <a:r>
              <a:rPr lang="en-US" altLang="zh-TW"/>
              <a:t>Determine factors that relate to the variable to be predicted; e.g. predict growth for the economy in the next quarter </a:t>
            </a:r>
            <a:r>
              <a:rPr lang="en-MY" altLang="en-US"/>
              <a:t>by </a:t>
            </a:r>
            <a:r>
              <a:rPr lang="en-US" altLang="zh-TW"/>
              <a:t>us</a:t>
            </a:r>
            <a:r>
              <a:rPr lang="en-MY" altLang="en-US"/>
              <a:t>ing</a:t>
            </a:r>
            <a:r>
              <a:rPr lang="en-US" altLang="zh-TW"/>
              <a:t> past history on quarterly growth, index of leading economic indicators, and others.</a:t>
            </a:r>
            <a:endParaRPr lang="en-US" altLang="zh-TW"/>
          </a:p>
          <a:p>
            <a:pPr lvl="1"/>
            <a:r>
              <a:rPr lang="en-US" altLang="zh-TW"/>
              <a:t>Want to determine advertising expenditure and promotion for the  Ford Explorer. Sales over a quarter might be influenced by ads in print, ads in radio, ads in TV, and other promotions.</a:t>
            </a:r>
            <a:endParaRPr lang="en-US" altLang="zh-TW"/>
          </a:p>
          <a:p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CA"/>
              <a:t>More </a:t>
            </a:r>
            <a:r>
              <a:rPr lang="en-CA" altLang="x-none"/>
              <a:t>Examples</a:t>
            </a:r>
            <a:endParaRPr lang="en-CA" altLang="x-none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altLang="x-none">
                <a:solidFill>
                  <a:srgbClr val="0070C0"/>
                </a:solidFill>
              </a:rPr>
              <a:t>Dependent </a:t>
            </a:r>
            <a:r>
              <a:rPr lang="en-CA" altLang="x-none"/>
              <a:t>variable is retail price of gasoline </a:t>
            </a:r>
            <a:r>
              <a:rPr lang="en-MY" altLang="en-CA"/>
              <a:t>vs.</a:t>
            </a:r>
            <a:r>
              <a:rPr lang="en-CA" altLang="x-none"/>
              <a:t> </a:t>
            </a:r>
            <a:r>
              <a:rPr lang="en-CA" altLang="x-none">
                <a:solidFill>
                  <a:srgbClr val="0070C0"/>
                </a:solidFill>
              </a:rPr>
              <a:t>independent </a:t>
            </a:r>
            <a:r>
              <a:rPr lang="en-CA" altLang="x-none"/>
              <a:t>variable is the price of crude oil.</a:t>
            </a:r>
            <a:endParaRPr lang="en-CA" altLang="x-none"/>
          </a:p>
          <a:p>
            <a:r>
              <a:rPr lang="en-CA" altLang="x-none">
                <a:solidFill>
                  <a:srgbClr val="0070C0"/>
                </a:solidFill>
              </a:rPr>
              <a:t>Dependent </a:t>
            </a:r>
            <a:r>
              <a:rPr lang="en-CA" altLang="x-none"/>
              <a:t>variable is employment income </a:t>
            </a:r>
            <a:r>
              <a:rPr lang="en-MY" altLang="en-CA"/>
              <a:t>vs.</a:t>
            </a:r>
            <a:r>
              <a:rPr lang="en-CA" altLang="x-none"/>
              <a:t> </a:t>
            </a:r>
            <a:r>
              <a:rPr lang="en-CA" altLang="x-none">
                <a:solidFill>
                  <a:srgbClr val="0070C0"/>
                </a:solidFill>
              </a:rPr>
              <a:t>independent </a:t>
            </a:r>
            <a:r>
              <a:rPr lang="en-CA" altLang="x-none"/>
              <a:t>variables might be hours of work, education, occupation, sex, age, region, years of experience, unionization status, etc.</a:t>
            </a:r>
            <a:endParaRPr lang="en-CA" altLang="x-none"/>
          </a:p>
          <a:p>
            <a:r>
              <a:rPr lang="en-CA" altLang="x-none"/>
              <a:t>Price of a product </a:t>
            </a:r>
            <a:r>
              <a:rPr lang="en-MY" altLang="en-CA"/>
              <a:t>vs. </a:t>
            </a:r>
            <a:r>
              <a:rPr lang="en-CA" altLang="x-none"/>
              <a:t>quantity produced or sold:</a:t>
            </a:r>
            <a:endParaRPr lang="en-CA" altLang="x-none"/>
          </a:p>
          <a:p>
            <a:pPr lvl="1"/>
            <a:r>
              <a:rPr lang="en-CA" altLang="x-none"/>
              <a:t>Quantity sold affected by price</a:t>
            </a:r>
            <a:endParaRPr lang="en-CA" altLang="x-none"/>
          </a:p>
          <a:p>
            <a:pPr lvl="2"/>
            <a:r>
              <a:rPr lang="en-CA" altLang="x-none"/>
              <a:t>Dependent variable is quantity of product sold </a:t>
            </a:r>
            <a:r>
              <a:rPr lang="en-MY" altLang="en-CA"/>
              <a:t>vs.</a:t>
            </a:r>
            <a:r>
              <a:rPr lang="en-CA" altLang="x-none"/>
              <a:t> independent variable is price.   </a:t>
            </a:r>
            <a:endParaRPr lang="en-CA" altLang="x-none"/>
          </a:p>
          <a:p>
            <a:pPr lvl="1"/>
            <a:r>
              <a:rPr lang="en-CA" altLang="x-none"/>
              <a:t>Price affected by quantity offered for sale</a:t>
            </a:r>
            <a:endParaRPr lang="en-CA" altLang="x-none"/>
          </a:p>
          <a:p>
            <a:pPr lvl="2"/>
            <a:r>
              <a:rPr lang="en-CA" altLang="x-none"/>
              <a:t>Dependent variable is price </a:t>
            </a:r>
            <a:r>
              <a:rPr lang="en-MY" altLang="en-CA"/>
              <a:t>vs.</a:t>
            </a:r>
            <a:r>
              <a:rPr lang="en-CA" altLang="x-none"/>
              <a:t> independent variable is quantity sold.</a:t>
            </a:r>
            <a:endParaRPr lang="en-CA" altLang="x-none"/>
          </a:p>
          <a:p>
            <a:endParaRPr lang="en-CA" altLang="x-none"/>
          </a:p>
          <a:p>
            <a:endParaRPr lang="en-CA" altLang="x-non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 bwMode="auto"/>
        <p:txBody>
          <a:bodyPr wrap="square" lIns="0" tIns="45720" rIns="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zh-CN" altLang="en-US" sz="1000" dirty="0">
                <a:latin typeface="Calibri" panose="020F0502020204030204" charset="0"/>
                <a:ea typeface="SimSun" panose="02010600030101010101" pitchFamily="2" charset="-122"/>
              </a:rPr>
            </a:fld>
            <a:r>
              <a:rPr lang="en-US" altLang="zh-CN" sz="1000" dirty="0">
                <a:latin typeface="Calibri" panose="020F0502020204030204" charset="0"/>
                <a:ea typeface="SimSun" panose="02010600030101010101" pitchFamily="2" charset="-122"/>
              </a:rPr>
              <a:t>/34</a:t>
            </a:r>
            <a:endParaRPr lang="en-US" altLang="zh-CN" sz="1000" dirty="0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>
                <a:sym typeface="+mn-ea"/>
              </a:rPr>
              <a:t>Linear </a:t>
            </a:r>
            <a:r>
              <a:rPr lang="en-MY" altLang="en-US" dirty="0">
                <a:sym typeface="+mn-ea"/>
              </a:rPr>
              <a:t>R</a:t>
            </a:r>
            <a:r>
              <a:rPr lang="en-US" altLang="x-none" dirty="0">
                <a:sym typeface="+mn-ea"/>
              </a:rPr>
              <a:t>egression </a:t>
            </a:r>
            <a:r>
              <a:rPr lang="en-MY" altLang="en-US" dirty="0">
                <a:sym typeface="+mn-ea"/>
              </a:rPr>
              <a:t>A</a:t>
            </a:r>
            <a:r>
              <a:rPr lang="en-US" altLang="x-none" dirty="0">
                <a:sym typeface="+mn-ea"/>
              </a:rPr>
              <a:t>nalysis: </a:t>
            </a:r>
            <a:r>
              <a:rPr lang="en-MY" altLang="en-US" dirty="0">
                <a:sym typeface="+mn-ea"/>
              </a:rPr>
              <a:t>E</a:t>
            </a:r>
            <a:r>
              <a:rPr lang="en-US" altLang="x-none" dirty="0">
                <a:sym typeface="+mn-ea"/>
              </a:rPr>
              <a:t>xamples</a:t>
            </a:r>
            <a:endParaRPr lang="en-US" altLang="x-none" dirty="0">
              <a:sym typeface="+mn-ea"/>
            </a:endParaRPr>
          </a:p>
        </p:txBody>
      </p:sp>
      <p:pic>
        <p:nvPicPr>
          <p:cNvPr id="18436" name="Picture 13" descr="regression01.png"/>
          <p:cNvPicPr>
            <a:picLocks noChangeAspect="1"/>
          </p:cNvPicPr>
          <p:nvPr/>
        </p:nvPicPr>
        <p:blipFill>
          <a:blip r:embed="rId1"/>
          <a:srcRect l="591" t="1656" r="3780" b="8907"/>
          <a:stretch>
            <a:fillRect/>
          </a:stretch>
        </p:blipFill>
        <p:spPr>
          <a:xfrm>
            <a:off x="1866900" y="1445895"/>
            <a:ext cx="3733800" cy="23018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8437" name="Picture 14" descr="regression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683" y="1445895"/>
            <a:ext cx="2840037" cy="2286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8" name="Picture 16" descr="regression03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3825875"/>
            <a:ext cx="3886200" cy="2295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9" name="Picture 18" descr="regression0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240" y="3825558"/>
            <a:ext cx="2824163" cy="2322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 bwMode="auto"/>
        <p:txBody>
          <a:bodyPr wrap="square" lIns="0" tIns="45720" rIns="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zh-CN" altLang="en-US" sz="1000" dirty="0">
                <a:latin typeface="Calibri" panose="020F0502020204030204" charset="0"/>
                <a:ea typeface="SimSun" panose="02010600030101010101" pitchFamily="2" charset="-122"/>
              </a:rPr>
            </a:fld>
            <a:r>
              <a:rPr lang="en-US" altLang="zh-CN" sz="1000" dirty="0">
                <a:latin typeface="Calibri" panose="020F0502020204030204" charset="0"/>
                <a:ea typeface="SimSun" panose="02010600030101010101" pitchFamily="2" charset="-122"/>
              </a:rPr>
              <a:t>/34</a:t>
            </a:r>
            <a:endParaRPr lang="en-US" altLang="zh-CN" sz="1000" dirty="0">
              <a:latin typeface="Calibri" panose="020F0502020204030204" charset="0"/>
              <a:ea typeface="SimSun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Linear </a:t>
            </a:r>
            <a:r>
              <a:rPr lang="en-MY" altLang="en-US"/>
              <a:t>R</a:t>
            </a:r>
            <a:r>
              <a:rPr lang="en-US" altLang="x-none"/>
              <a:t>egression </a:t>
            </a:r>
            <a:r>
              <a:rPr lang="en-MY" altLang="en-US"/>
              <a:t>A</a:t>
            </a:r>
            <a:r>
              <a:rPr lang="en-US" altLang="x-none"/>
              <a:t>nalysis: </a:t>
            </a:r>
            <a:r>
              <a:rPr lang="en-MY" altLang="en-US"/>
              <a:t>E</a:t>
            </a:r>
            <a:r>
              <a:rPr lang="en-US" altLang="x-none"/>
              <a:t>xamples</a:t>
            </a:r>
            <a:endParaRPr lang="en-US" altLang="x-none"/>
          </a:p>
        </p:txBody>
      </p:sp>
      <p:pic>
        <p:nvPicPr>
          <p:cNvPr id="19460" name="Picture 8" descr="regression04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0" y="1472565"/>
            <a:ext cx="3960813" cy="2520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1" name="Picture 11" descr="regression07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670" y="1472565"/>
            <a:ext cx="2981325" cy="2239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9462" name="Picture 12" descr="regression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3883025"/>
            <a:ext cx="3657600" cy="213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3" name="Picture 15" descr="regression09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515" y="3993198"/>
            <a:ext cx="3276600" cy="2187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5120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Types of Regression Models</a:t>
            </a:r>
          </a:p>
        </p:txBody>
      </p:sp>
      <p:sp>
        <p:nvSpPr>
          <p:cNvPr id="51202" name="Freeform 51201"/>
          <p:cNvSpPr/>
          <p:nvPr/>
        </p:nvSpPr>
        <p:spPr>
          <a:xfrm>
            <a:off x="4037330" y="2773680"/>
            <a:ext cx="1978025" cy="365125"/>
          </a:xfrm>
          <a:custGeom>
            <a:avLst/>
            <a:gdLst/>
            <a:ahLst/>
            <a:cxnLst/>
            <a:rect l="0" t="0" r="0" b="0"/>
            <a:pathLst>
              <a:path w="1246" h="230">
                <a:moveTo>
                  <a:pt x="0" y="229"/>
                </a:moveTo>
                <a:lnTo>
                  <a:pt x="0" y="141"/>
                </a:lnTo>
                <a:lnTo>
                  <a:pt x="1245" y="141"/>
                </a:lnTo>
                <a:lnTo>
                  <a:pt x="1245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203" name="Freeform 51202"/>
          <p:cNvSpPr/>
          <p:nvPr/>
        </p:nvSpPr>
        <p:spPr>
          <a:xfrm>
            <a:off x="2941955" y="4281805"/>
            <a:ext cx="1096645" cy="365125"/>
          </a:xfrm>
          <a:custGeom>
            <a:avLst/>
            <a:gdLst/>
            <a:ahLst/>
            <a:cxnLst/>
            <a:rect l="0" t="0" r="0" b="0"/>
            <a:pathLst>
              <a:path w="691" h="230">
                <a:moveTo>
                  <a:pt x="690" y="0"/>
                </a:moveTo>
                <a:lnTo>
                  <a:pt x="690" y="139"/>
                </a:lnTo>
                <a:lnTo>
                  <a:pt x="0" y="139"/>
                </a:lnTo>
                <a:lnTo>
                  <a:pt x="0" y="229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205" name="Freeform 51204"/>
          <p:cNvSpPr/>
          <p:nvPr/>
        </p:nvSpPr>
        <p:spPr>
          <a:xfrm>
            <a:off x="5010150" y="1974850"/>
            <a:ext cx="2008505" cy="800100"/>
          </a:xfrm>
          <a:custGeom>
            <a:avLst/>
            <a:gdLst/>
            <a:ahLst/>
            <a:cxnLst/>
            <a:rect l="0" t="0" r="0" b="0"/>
            <a:pathLst>
              <a:path w="1265" h="504">
                <a:moveTo>
                  <a:pt x="0" y="503"/>
                </a:moveTo>
                <a:lnTo>
                  <a:pt x="1264" y="503"/>
                </a:lnTo>
                <a:lnTo>
                  <a:pt x="1264" y="0"/>
                </a:lnTo>
                <a:lnTo>
                  <a:pt x="0" y="0"/>
                </a:lnTo>
                <a:lnTo>
                  <a:pt x="0" y="503"/>
                </a:lnTo>
              </a:path>
            </a:pathLst>
          </a:custGeom>
          <a:noFill/>
          <a:ln w="25400" cap="rnd" cmpd="sng">
            <a:solidFill>
              <a:srgbClr val="1A1A1A">
                <a:alpha val="100000"/>
              </a:srgbClr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100000"/>
              </a:schemeClr>
            </a:outerShdw>
          </a:effec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206" name="Rectangle 51205"/>
          <p:cNvSpPr/>
          <p:nvPr/>
        </p:nvSpPr>
        <p:spPr>
          <a:xfrm>
            <a:off x="5091430" y="1967230"/>
            <a:ext cx="1840230" cy="45783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r>
              <a:rPr sz="2400" b="1">
                <a:solidFill>
                  <a:schemeClr val="tx1"/>
                </a:solidFill>
                <a:latin typeface="Arial" panose="020B0604020202020204" pitchFamily="34" charset="0"/>
              </a:rPr>
              <a:t>Regression</a:t>
            </a:r>
            <a:endParaRPr sz="24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7" name="Rectangle 51206"/>
          <p:cNvSpPr/>
          <p:nvPr/>
        </p:nvSpPr>
        <p:spPr>
          <a:xfrm>
            <a:off x="5399405" y="2330450"/>
            <a:ext cx="1229995" cy="45783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r>
              <a:rPr sz="2400" b="1">
                <a:solidFill>
                  <a:schemeClr val="tx1"/>
                </a:solidFill>
                <a:latin typeface="Arial" panose="020B0604020202020204" pitchFamily="34" charset="0"/>
              </a:rPr>
              <a:t>Models</a:t>
            </a:r>
            <a:endParaRPr sz="24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8" name="Freeform 51207"/>
          <p:cNvSpPr/>
          <p:nvPr/>
        </p:nvSpPr>
        <p:spPr>
          <a:xfrm>
            <a:off x="2440305" y="4787900"/>
            <a:ext cx="1004570" cy="1003300"/>
          </a:xfrm>
          <a:custGeom>
            <a:avLst/>
            <a:gdLst/>
            <a:ahLst/>
            <a:cxnLst/>
            <a:rect l="0" t="0" r="0" b="0"/>
            <a:pathLst>
              <a:path w="633" h="632">
                <a:moveTo>
                  <a:pt x="0" y="631"/>
                </a:moveTo>
                <a:lnTo>
                  <a:pt x="632" y="631"/>
                </a:lnTo>
                <a:lnTo>
                  <a:pt x="63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chemeClr val="accent4"/>
          </a:solidFill>
          <a:ln w="25400" cap="rnd" cmpd="sng">
            <a:solidFill>
              <a:srgbClr val="1A1A1A">
                <a:alpha val="100000"/>
              </a:srgbClr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100000"/>
              </a:schemeClr>
            </a:outerShdw>
          </a:effec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209" name="Rectangle 51208"/>
          <p:cNvSpPr/>
          <p:nvPr/>
        </p:nvSpPr>
        <p:spPr>
          <a:xfrm>
            <a:off x="2393950" y="5060950"/>
            <a:ext cx="1094740" cy="45783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r>
              <a:rPr sz="2400" b="1">
                <a:solidFill>
                  <a:schemeClr val="tx1"/>
                </a:solidFill>
                <a:latin typeface="Arial" panose="020B0604020202020204" pitchFamily="34" charset="0"/>
              </a:rPr>
              <a:t>Linear</a:t>
            </a:r>
            <a:endParaRPr sz="24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10" name="Freeform 51209"/>
          <p:cNvSpPr/>
          <p:nvPr/>
        </p:nvSpPr>
        <p:spPr>
          <a:xfrm>
            <a:off x="4629150" y="4787900"/>
            <a:ext cx="1006475" cy="1003300"/>
          </a:xfrm>
          <a:custGeom>
            <a:avLst/>
            <a:gdLst/>
            <a:ahLst/>
            <a:cxnLst/>
            <a:rect l="0" t="0" r="0" b="0"/>
            <a:pathLst>
              <a:path w="634" h="632">
                <a:moveTo>
                  <a:pt x="0" y="631"/>
                </a:moveTo>
                <a:lnTo>
                  <a:pt x="633" y="631"/>
                </a:lnTo>
                <a:lnTo>
                  <a:pt x="633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noFill/>
          <a:ln w="25400" cap="rnd" cmpd="sng">
            <a:solidFill>
              <a:srgbClr val="1A1A1A">
                <a:alpha val="100000"/>
              </a:srgbClr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100000"/>
              </a:schemeClr>
            </a:outerShdw>
          </a:effec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211" name="Rectangle 51210"/>
          <p:cNvSpPr/>
          <p:nvPr/>
        </p:nvSpPr>
        <p:spPr>
          <a:xfrm>
            <a:off x="4695825" y="4878705"/>
            <a:ext cx="874395" cy="45783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r>
              <a:rPr sz="2400" b="1">
                <a:solidFill>
                  <a:schemeClr val="tx1"/>
                </a:solidFill>
                <a:latin typeface="Arial" panose="020B0604020202020204" pitchFamily="34" charset="0"/>
              </a:rPr>
              <a:t>Non-</a:t>
            </a:r>
            <a:endParaRPr sz="24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12" name="Rectangle 51211"/>
          <p:cNvSpPr/>
          <p:nvPr/>
        </p:nvSpPr>
        <p:spPr>
          <a:xfrm>
            <a:off x="4583430" y="5243830"/>
            <a:ext cx="1094740" cy="45783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r>
              <a:rPr sz="2400" b="1">
                <a:solidFill>
                  <a:schemeClr val="tx1"/>
                </a:solidFill>
                <a:latin typeface="Arial" panose="020B0604020202020204" pitchFamily="34" charset="0"/>
              </a:rPr>
              <a:t>Linear</a:t>
            </a:r>
            <a:endParaRPr sz="24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13" name="Freeform 51212"/>
          <p:cNvSpPr/>
          <p:nvPr/>
        </p:nvSpPr>
        <p:spPr>
          <a:xfrm>
            <a:off x="4037330" y="4281805"/>
            <a:ext cx="1096645" cy="365125"/>
          </a:xfrm>
          <a:custGeom>
            <a:avLst/>
            <a:gdLst/>
            <a:ahLst/>
            <a:cxnLst/>
            <a:rect l="0" t="0" r="0" b="0"/>
            <a:pathLst>
              <a:path w="691" h="230">
                <a:moveTo>
                  <a:pt x="690" y="229"/>
                </a:moveTo>
                <a:lnTo>
                  <a:pt x="690" y="139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214" name="Freeform 51213"/>
          <p:cNvSpPr/>
          <p:nvPr/>
        </p:nvSpPr>
        <p:spPr>
          <a:xfrm>
            <a:off x="5050155" y="4627880"/>
            <a:ext cx="152400" cy="152400"/>
          </a:xfrm>
          <a:custGeom>
            <a:avLst/>
            <a:gdLst/>
            <a:ahLst/>
            <a:cxnLst/>
            <a:rect l="0" t="0" r="0" b="0"/>
            <a:pathLst>
              <a:path w="96" h="96">
                <a:moveTo>
                  <a:pt x="95" y="0"/>
                </a:moveTo>
                <a:lnTo>
                  <a:pt x="49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215" name="Freeform 51214"/>
          <p:cNvSpPr/>
          <p:nvPr/>
        </p:nvSpPr>
        <p:spPr>
          <a:xfrm>
            <a:off x="2860675" y="4627880"/>
            <a:ext cx="152400" cy="152400"/>
          </a:xfrm>
          <a:custGeom>
            <a:avLst/>
            <a:gdLst/>
            <a:ahLst/>
            <a:cxnLst/>
            <a:rect l="0" t="0" r="0" b="0"/>
            <a:pathLst>
              <a:path w="96" h="96">
                <a:moveTo>
                  <a:pt x="95" y="0"/>
                </a:moveTo>
                <a:lnTo>
                  <a:pt x="48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216" name="Freeform 51215"/>
          <p:cNvSpPr/>
          <p:nvPr/>
        </p:nvSpPr>
        <p:spPr>
          <a:xfrm>
            <a:off x="6013450" y="2773680"/>
            <a:ext cx="2130425" cy="365125"/>
          </a:xfrm>
          <a:custGeom>
            <a:avLst/>
            <a:gdLst/>
            <a:ahLst/>
            <a:cxnLst/>
            <a:rect l="0" t="0" r="0" b="0"/>
            <a:pathLst>
              <a:path w="1342" h="230">
                <a:moveTo>
                  <a:pt x="1341" y="229"/>
                </a:moveTo>
                <a:lnTo>
                  <a:pt x="1341" y="141"/>
                </a:lnTo>
                <a:lnTo>
                  <a:pt x="0" y="141"/>
                </a:lnTo>
                <a:lnTo>
                  <a:pt x="0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217" name="Freeform 51216"/>
          <p:cNvSpPr/>
          <p:nvPr/>
        </p:nvSpPr>
        <p:spPr>
          <a:xfrm>
            <a:off x="8060055" y="3119755"/>
            <a:ext cx="153670" cy="152400"/>
          </a:xfrm>
          <a:custGeom>
            <a:avLst/>
            <a:gdLst/>
            <a:ahLst/>
            <a:cxnLst/>
            <a:rect l="0" t="0" r="0" b="0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218" name="Freeform 51217"/>
          <p:cNvSpPr/>
          <p:nvPr/>
        </p:nvSpPr>
        <p:spPr>
          <a:xfrm>
            <a:off x="3954780" y="3119755"/>
            <a:ext cx="153670" cy="152400"/>
          </a:xfrm>
          <a:custGeom>
            <a:avLst/>
            <a:gdLst/>
            <a:ahLst/>
            <a:cxnLst/>
            <a:rect l="0" t="0" r="0" b="0"/>
            <a:pathLst>
              <a:path w="97" h="96">
                <a:moveTo>
                  <a:pt x="96" y="0"/>
                </a:moveTo>
                <a:lnTo>
                  <a:pt x="49" y="95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219" name="Freeform 51218"/>
          <p:cNvSpPr/>
          <p:nvPr/>
        </p:nvSpPr>
        <p:spPr>
          <a:xfrm>
            <a:off x="7047230" y="4281805"/>
            <a:ext cx="1096645" cy="365125"/>
          </a:xfrm>
          <a:custGeom>
            <a:avLst/>
            <a:gdLst/>
            <a:ahLst/>
            <a:cxnLst/>
            <a:rect l="0" t="0" r="0" b="0"/>
            <a:pathLst>
              <a:path w="691" h="230">
                <a:moveTo>
                  <a:pt x="0" y="229"/>
                </a:moveTo>
                <a:lnTo>
                  <a:pt x="0" y="139"/>
                </a:lnTo>
                <a:lnTo>
                  <a:pt x="690" y="139"/>
                </a:lnTo>
                <a:lnTo>
                  <a:pt x="690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220" name="Freeform 51219"/>
          <p:cNvSpPr/>
          <p:nvPr/>
        </p:nvSpPr>
        <p:spPr>
          <a:xfrm>
            <a:off x="6965950" y="4627880"/>
            <a:ext cx="152400" cy="152400"/>
          </a:xfrm>
          <a:custGeom>
            <a:avLst/>
            <a:gdLst/>
            <a:ahLst/>
            <a:cxnLst/>
            <a:rect l="0" t="0" r="0" b="0"/>
            <a:pathLst>
              <a:path w="96" h="96">
                <a:moveTo>
                  <a:pt x="95" y="0"/>
                </a:moveTo>
                <a:lnTo>
                  <a:pt x="48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221" name="Rectangle 51220"/>
          <p:cNvSpPr/>
          <p:nvPr/>
        </p:nvSpPr>
        <p:spPr>
          <a:xfrm>
            <a:off x="7267575" y="2054225"/>
            <a:ext cx="2356485" cy="457835"/>
          </a:xfrm>
          <a:prstGeom prst="rect">
            <a:avLst/>
          </a:prstGeom>
          <a:noFill/>
          <a:ln w="12700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sz="2400" b="1">
                <a:solidFill>
                  <a:schemeClr val="tx1"/>
                </a:solidFill>
                <a:latin typeface="Arial" panose="020B0604020202020204" pitchFamily="34" charset="0"/>
              </a:rPr>
              <a:t>2+ Explanatory</a:t>
            </a:r>
            <a:endParaRPr sz="24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22" name="Rectangle 51221"/>
          <p:cNvSpPr/>
          <p:nvPr/>
        </p:nvSpPr>
        <p:spPr>
          <a:xfrm>
            <a:off x="7672705" y="2389505"/>
            <a:ext cx="1518285" cy="457835"/>
          </a:xfrm>
          <a:prstGeom prst="rect">
            <a:avLst/>
          </a:prstGeom>
          <a:noFill/>
          <a:ln w="12700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sz="2400" b="1">
                <a:solidFill>
                  <a:schemeClr val="tx1"/>
                </a:solidFill>
                <a:latin typeface="Arial" panose="020B0604020202020204" pitchFamily="34" charset="0"/>
              </a:rPr>
              <a:t>Variables</a:t>
            </a:r>
            <a:endParaRPr sz="24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23" name="Freeform 51222"/>
          <p:cNvSpPr/>
          <p:nvPr/>
        </p:nvSpPr>
        <p:spPr>
          <a:xfrm>
            <a:off x="3352800" y="3279775"/>
            <a:ext cx="1370330" cy="1003300"/>
          </a:xfrm>
          <a:custGeom>
            <a:avLst/>
            <a:gdLst/>
            <a:ahLst/>
            <a:cxnLst/>
            <a:rect l="0" t="0" r="0" b="0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chemeClr val="accent4"/>
          </a:solidFill>
          <a:ln w="25400" cap="rnd" cmpd="sng">
            <a:solidFill>
              <a:srgbClr val="1A1A1A">
                <a:alpha val="100000"/>
              </a:srgbClr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100000"/>
              </a:schemeClr>
            </a:outerShdw>
          </a:effec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224" name="Rectangle 51223"/>
          <p:cNvSpPr/>
          <p:nvPr/>
        </p:nvSpPr>
        <p:spPr>
          <a:xfrm>
            <a:off x="3446780" y="3552825"/>
            <a:ext cx="1179195" cy="45783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r>
              <a:rPr sz="2400" b="1">
                <a:solidFill>
                  <a:schemeClr val="tx1"/>
                </a:solidFill>
                <a:latin typeface="Arial" panose="020B0604020202020204" pitchFamily="34" charset="0"/>
              </a:rPr>
              <a:t>Simple</a:t>
            </a:r>
            <a:endParaRPr sz="24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25" name="Freeform 51224"/>
          <p:cNvSpPr/>
          <p:nvPr/>
        </p:nvSpPr>
        <p:spPr>
          <a:xfrm>
            <a:off x="7458075" y="3279775"/>
            <a:ext cx="1370330" cy="1003300"/>
          </a:xfrm>
          <a:custGeom>
            <a:avLst/>
            <a:gdLst/>
            <a:ahLst/>
            <a:cxnLst/>
            <a:rect l="0" t="0" r="0" b="0"/>
            <a:pathLst>
              <a:path w="863" h="632">
                <a:moveTo>
                  <a:pt x="0" y="631"/>
                </a:moveTo>
                <a:lnTo>
                  <a:pt x="862" y="631"/>
                </a:lnTo>
                <a:lnTo>
                  <a:pt x="86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chemeClr val="accent4"/>
          </a:solidFill>
          <a:ln w="25400" cap="rnd" cmpd="sng">
            <a:solidFill>
              <a:srgbClr val="1A1A1A">
                <a:alpha val="100000"/>
              </a:srgbClr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100000"/>
              </a:schemeClr>
            </a:outerShdw>
          </a:effec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226" name="Rectangle 51225"/>
          <p:cNvSpPr/>
          <p:nvPr/>
        </p:nvSpPr>
        <p:spPr>
          <a:xfrm>
            <a:off x="7477125" y="3543300"/>
            <a:ext cx="1330960" cy="45783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r>
              <a:rPr sz="2400" b="1">
                <a:solidFill>
                  <a:schemeClr val="tx1"/>
                </a:solidFill>
                <a:latin typeface="Arial" panose="020B0604020202020204" pitchFamily="34" charset="0"/>
              </a:rPr>
              <a:t>Multiple</a:t>
            </a:r>
            <a:endParaRPr sz="24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27" name="Freeform 51226"/>
          <p:cNvSpPr/>
          <p:nvPr/>
        </p:nvSpPr>
        <p:spPr>
          <a:xfrm>
            <a:off x="6545580" y="4787900"/>
            <a:ext cx="1004570" cy="1003300"/>
          </a:xfrm>
          <a:custGeom>
            <a:avLst/>
            <a:gdLst/>
            <a:ahLst/>
            <a:cxnLst/>
            <a:rect l="0" t="0" r="0" b="0"/>
            <a:pathLst>
              <a:path w="633" h="632">
                <a:moveTo>
                  <a:pt x="0" y="631"/>
                </a:moveTo>
                <a:lnTo>
                  <a:pt x="632" y="631"/>
                </a:lnTo>
                <a:lnTo>
                  <a:pt x="632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solidFill>
            <a:schemeClr val="accent4"/>
          </a:solidFill>
          <a:ln w="25400" cap="rnd" cmpd="sng">
            <a:solidFill>
              <a:srgbClr val="1A1A1A">
                <a:alpha val="100000"/>
              </a:srgbClr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100000"/>
              </a:schemeClr>
            </a:outerShdw>
          </a:effectLst>
        </p:spPr>
        <p:txBody>
          <a:bodyPr>
            <a:noAutofit/>
          </a:bodyPr>
          <a:lstStyle/>
          <a:p>
            <a:pPr lvl="0" algn="l"/>
            <a:endParaRPr lang="en-US">
              <a:sym typeface="+mn-ea"/>
            </a:endParaRPr>
          </a:p>
        </p:txBody>
      </p:sp>
      <p:sp>
        <p:nvSpPr>
          <p:cNvPr id="51228" name="Rectangle 51227"/>
          <p:cNvSpPr/>
          <p:nvPr/>
        </p:nvSpPr>
        <p:spPr>
          <a:xfrm>
            <a:off x="6497955" y="5060950"/>
            <a:ext cx="1094740" cy="45783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r>
              <a:rPr sz="2400" b="1">
                <a:solidFill>
                  <a:schemeClr val="tx1"/>
                </a:solidFill>
                <a:latin typeface="Arial" panose="020B0604020202020204" pitchFamily="34" charset="0"/>
              </a:rPr>
              <a:t>Linear</a:t>
            </a:r>
            <a:endParaRPr sz="24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29" name="Rectangle 51228"/>
          <p:cNvSpPr/>
          <p:nvPr/>
        </p:nvSpPr>
        <p:spPr>
          <a:xfrm>
            <a:off x="2494280" y="2054225"/>
            <a:ext cx="2178685" cy="457835"/>
          </a:xfrm>
          <a:prstGeom prst="rect">
            <a:avLst/>
          </a:prstGeom>
          <a:noFill/>
          <a:ln w="12700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sz="2400" b="1">
                <a:solidFill>
                  <a:schemeClr val="tx1"/>
                </a:solidFill>
                <a:latin typeface="Arial" panose="020B0604020202020204" pitchFamily="34" charset="0"/>
              </a:rPr>
              <a:t>1 Explanatory</a:t>
            </a:r>
            <a:endParaRPr sz="24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0" name="Rectangle 51229"/>
          <p:cNvSpPr/>
          <p:nvPr/>
        </p:nvSpPr>
        <p:spPr>
          <a:xfrm>
            <a:off x="2895600" y="2389505"/>
            <a:ext cx="1348740" cy="457835"/>
          </a:xfrm>
          <a:prstGeom prst="rect">
            <a:avLst/>
          </a:prstGeom>
          <a:noFill/>
          <a:ln w="12700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r>
              <a:rPr sz="2400" b="1">
                <a:solidFill>
                  <a:schemeClr val="tx1"/>
                </a:solidFill>
                <a:latin typeface="Arial" panose="020B0604020202020204" pitchFamily="34" charset="0"/>
              </a:rPr>
              <a:t>Variable</a:t>
            </a:r>
            <a:endParaRPr sz="24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1" name="Freeform 51230"/>
          <p:cNvSpPr/>
          <p:nvPr/>
        </p:nvSpPr>
        <p:spPr>
          <a:xfrm>
            <a:off x="8724900" y="4786630"/>
            <a:ext cx="1006475" cy="1003300"/>
          </a:xfrm>
          <a:custGeom>
            <a:avLst/>
            <a:gdLst/>
            <a:ahLst/>
            <a:cxnLst/>
            <a:rect l="0" t="0" r="0" b="0"/>
            <a:pathLst>
              <a:path w="634" h="632">
                <a:moveTo>
                  <a:pt x="0" y="631"/>
                </a:moveTo>
                <a:lnTo>
                  <a:pt x="633" y="631"/>
                </a:lnTo>
                <a:lnTo>
                  <a:pt x="633" y="0"/>
                </a:lnTo>
                <a:lnTo>
                  <a:pt x="0" y="0"/>
                </a:lnTo>
                <a:lnTo>
                  <a:pt x="0" y="631"/>
                </a:lnTo>
              </a:path>
            </a:pathLst>
          </a:custGeom>
          <a:noFill/>
          <a:ln w="25400" cap="rnd" cmpd="sng">
            <a:solidFill>
              <a:srgbClr val="1A1A1A">
                <a:alpha val="100000"/>
              </a:srgbClr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100000"/>
              </a:schemeClr>
            </a:outerShdw>
          </a:effectLst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232" name="Rectangle 51231"/>
          <p:cNvSpPr/>
          <p:nvPr/>
        </p:nvSpPr>
        <p:spPr>
          <a:xfrm>
            <a:off x="8791575" y="4876800"/>
            <a:ext cx="874395" cy="45783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r>
              <a:rPr sz="2400" b="1">
                <a:solidFill>
                  <a:schemeClr val="tx1"/>
                </a:solidFill>
                <a:latin typeface="Arial" panose="020B0604020202020204" pitchFamily="34" charset="0"/>
              </a:rPr>
              <a:t>Non-</a:t>
            </a:r>
            <a:endParaRPr sz="24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3" name="Rectangle 51232"/>
          <p:cNvSpPr/>
          <p:nvPr/>
        </p:nvSpPr>
        <p:spPr>
          <a:xfrm>
            <a:off x="8679180" y="5241925"/>
            <a:ext cx="1094740" cy="45783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r>
              <a:rPr sz="2400" b="1">
                <a:solidFill>
                  <a:schemeClr val="tx1"/>
                </a:solidFill>
                <a:latin typeface="Arial" panose="020B0604020202020204" pitchFamily="34" charset="0"/>
              </a:rPr>
              <a:t>Linear</a:t>
            </a:r>
            <a:endParaRPr sz="24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4" name="Freeform 51233"/>
          <p:cNvSpPr/>
          <p:nvPr/>
        </p:nvSpPr>
        <p:spPr>
          <a:xfrm>
            <a:off x="8133080" y="4279900"/>
            <a:ext cx="1096645" cy="365125"/>
          </a:xfrm>
          <a:custGeom>
            <a:avLst/>
            <a:gdLst/>
            <a:ahLst/>
            <a:cxnLst/>
            <a:rect l="0" t="0" r="0" b="0"/>
            <a:pathLst>
              <a:path w="691" h="230">
                <a:moveTo>
                  <a:pt x="690" y="229"/>
                </a:moveTo>
                <a:lnTo>
                  <a:pt x="690" y="139"/>
                </a:lnTo>
                <a:lnTo>
                  <a:pt x="0" y="139"/>
                </a:lnTo>
                <a:lnTo>
                  <a:pt x="0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1235" name="Freeform 51234"/>
          <p:cNvSpPr/>
          <p:nvPr/>
        </p:nvSpPr>
        <p:spPr>
          <a:xfrm>
            <a:off x="9145905" y="4625975"/>
            <a:ext cx="152400" cy="152400"/>
          </a:xfrm>
          <a:custGeom>
            <a:avLst/>
            <a:gdLst/>
            <a:ahLst/>
            <a:cxnLst/>
            <a:rect l="0" t="0" r="0" b="0"/>
            <a:pathLst>
              <a:path w="96" h="96">
                <a:moveTo>
                  <a:pt x="95" y="0"/>
                </a:moveTo>
                <a:lnTo>
                  <a:pt x="49" y="95"/>
                </a:lnTo>
                <a:lnTo>
                  <a:pt x="0" y="0"/>
                </a:lnTo>
                <a:lnTo>
                  <a:pt x="95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UECS3213 / UECS3453 Data Mining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/>
              <a:t>*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724900" y="2773680"/>
            <a:ext cx="35045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multiple linear regression </a:t>
            </a:r>
            <a:r>
              <a:rPr lang="en-US"/>
              <a:t>model: a model with </a:t>
            </a:r>
            <a:r>
              <a:rPr lang="en-US">
                <a:solidFill>
                  <a:srgbClr val="FF0000"/>
                </a:solidFill>
              </a:rPr>
              <a:t>multiple </a:t>
            </a:r>
            <a:r>
              <a:rPr lang="en-US"/>
              <a:t>independent variables.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-57785" y="2773680"/>
            <a:ext cx="35045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>
                <a:solidFill>
                  <a:srgbClr val="0070C0"/>
                </a:solidFill>
              </a:rPr>
              <a:t>simple linear regression </a:t>
            </a:r>
            <a:r>
              <a:rPr lang="en-US"/>
              <a:t>model: consider a model with only </a:t>
            </a:r>
            <a:r>
              <a:rPr lang="en-US">
                <a:solidFill>
                  <a:srgbClr val="0070C0"/>
                </a:solidFill>
              </a:rPr>
              <a:t>one </a:t>
            </a:r>
            <a:r>
              <a:rPr lang="en-US"/>
              <a:t>independent variable.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en-US"/>
              <a:t>Simple Linear Regression</a:t>
            </a:r>
            <a:endParaRPr lang="en-MY" alt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itle 573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Equation</a:t>
            </a:r>
          </a:p>
        </p:txBody>
      </p:sp>
      <p:sp>
        <p:nvSpPr>
          <p:cNvPr id="57352" name="Rectangle 57351"/>
          <p:cNvSpPr/>
          <p:nvPr/>
        </p:nvSpPr>
        <p:spPr>
          <a:xfrm>
            <a:off x="8736013" y="6191250"/>
            <a:ext cx="1650365" cy="24257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r>
              <a:rPr sz="1000">
                <a:solidFill>
                  <a:srgbClr val="CECECE"/>
                </a:solidFill>
                <a:latin typeface="Arial" panose="020B0604020202020204" pitchFamily="34" charset="0"/>
              </a:rPr>
              <a:t>© 1984-1994 T/Maker Co.</a:t>
            </a:r>
            <a:endParaRPr sz="1000">
              <a:solidFill>
                <a:srgbClr val="CECECE"/>
              </a:solidFill>
              <a:latin typeface="Arial" panose="020B0604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UECS3213 / UECS3453 Data Mining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/>
              <a:t>*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59485" y="1691005"/>
          <a:ext cx="7901940" cy="423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" r:id="rId1" imgW="4619625" imgH="2724150" progId="Paint.Picture">
                  <p:embed/>
                </p:oleObj>
              </mc:Choice>
              <mc:Fallback>
                <p:oleObj name="" r:id="rId1" imgW="4619625" imgH="27241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9485" y="1691005"/>
                        <a:ext cx="7901940" cy="423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716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altLang="en-US"/>
              <a:t>Linear Deterministic </a:t>
            </a:r>
            <a:r>
              <a:rPr lang="en-US" altLang="zh-TW"/>
              <a:t>Regression Model</a:t>
            </a:r>
            <a:endParaRPr lang="en-US" altLang="zh-TW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7171" name="Content Placeholder 717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7325" indent="-187325">
              <a:lnSpc>
                <a:spcPct val="90000"/>
              </a:lnSpc>
            </a:pPr>
            <a:r>
              <a:rPr lang="en-US" altLang="zh-TW" sz="2800">
                <a:latin typeface="Calibri" panose="020F0502020204030204" charset="0"/>
                <a:cs typeface="Calibri" panose="020F0502020204030204" charset="0"/>
                <a:sym typeface="+mn-ea"/>
              </a:rPr>
              <a:t>Our </a:t>
            </a:r>
            <a:r>
              <a:rPr lang="en-MY" altLang="en-US" sz="280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deterministic </a:t>
            </a:r>
            <a:r>
              <a:rPr lang="en-MY" alt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linear regression </a:t>
            </a:r>
            <a:r>
              <a:rPr lang="en-US" altLang="zh-TW" sz="2800">
                <a:latin typeface="Calibri" panose="020F0502020204030204" charset="0"/>
                <a:cs typeface="Calibri" panose="020F0502020204030204" charset="0"/>
                <a:sym typeface="+mn-ea"/>
              </a:rPr>
              <a:t>model assumes that</a:t>
            </a:r>
            <a:endParaRPr lang="en-US" altLang="zh-TW" sz="2800">
              <a:latin typeface="Calibri" panose="020F0502020204030204" charset="0"/>
              <a:cs typeface="Calibri" panose="020F0502020204030204" charset="0"/>
            </a:endParaRPr>
          </a:p>
          <a:p>
            <a:pPr marL="187325" indent="-187325" algn="ctr">
              <a:lnSpc>
                <a:spcPct val="90000"/>
              </a:lnSpc>
              <a:buNone/>
            </a:pPr>
            <a:r>
              <a:rPr lang="en-US" altLang="zh-TW" sz="2800" i="1" dirty="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zh-TW" sz="2800" b="1" i="1">
                <a:latin typeface="Calibri" panose="020F0502020204030204" charset="0"/>
                <a:cs typeface="Calibri" panose="020F0502020204030204" charset="0"/>
                <a:sym typeface="+mn-ea"/>
              </a:rPr>
              <a:t>E</a:t>
            </a:r>
            <a:r>
              <a:rPr lang="en-US" altLang="zh-TW" sz="2800" b="1">
                <a:latin typeface="Calibri" panose="020F0502020204030204" charset="0"/>
                <a:cs typeface="Calibri" panose="020F0502020204030204" charset="0"/>
                <a:sym typeface="+mn-ea"/>
              </a:rPr>
              <a:t>(</a:t>
            </a:r>
            <a:r>
              <a:rPr lang="en-US" altLang="zh-TW" sz="2800" b="1" i="1">
                <a:latin typeface="Calibri" panose="020F0502020204030204" charset="0"/>
                <a:cs typeface="Calibri" panose="020F0502020204030204" charset="0"/>
                <a:sym typeface="+mn-ea"/>
              </a:rPr>
              <a:t>Y</a:t>
            </a:r>
            <a:r>
              <a:rPr lang="en-US" altLang="zh-TW" sz="2800" b="1">
                <a:latin typeface="Calibri" panose="020F0502020204030204" charset="0"/>
                <a:cs typeface="Calibri" panose="020F0502020204030204" charset="0"/>
                <a:sym typeface="+mn-ea"/>
              </a:rPr>
              <a:t>|</a:t>
            </a:r>
            <a:r>
              <a:rPr lang="en-US" altLang="zh-TW" sz="2800" b="1" i="1">
                <a:latin typeface="Calibri" panose="020F0502020204030204" charset="0"/>
                <a:cs typeface="Calibri" panose="020F0502020204030204" charset="0"/>
                <a:sym typeface="+mn-ea"/>
              </a:rPr>
              <a:t>X</a:t>
            </a:r>
            <a:r>
              <a:rPr lang="en-US" altLang="zh-TW" sz="2800" b="1">
                <a:latin typeface="Calibri" panose="020F0502020204030204" charset="0"/>
                <a:cs typeface="Calibri" panose="020F0502020204030204" charset="0"/>
                <a:sym typeface="+mn-ea"/>
              </a:rPr>
              <a:t> = </a:t>
            </a:r>
            <a:r>
              <a:rPr lang="en-US" altLang="zh-TW" sz="2800" b="1" i="1">
                <a:latin typeface="Calibri" panose="020F0502020204030204" charset="0"/>
                <a:cs typeface="Calibri" panose="020F0502020204030204" charset="0"/>
                <a:sym typeface="+mn-ea"/>
              </a:rPr>
              <a:t>x</a:t>
            </a:r>
            <a:r>
              <a:rPr lang="en-US" altLang="zh-TW" sz="2800" b="1">
                <a:latin typeface="Calibri" panose="020F0502020204030204" charset="0"/>
                <a:cs typeface="Calibri" panose="020F0502020204030204" charset="0"/>
                <a:sym typeface="+mn-ea"/>
              </a:rPr>
              <a:t>) = </a:t>
            </a:r>
            <a:r>
              <a:rPr lang="en-US" altLang="zh-TW" sz="2800" b="1" i="1">
                <a:latin typeface="Calibri" panose="020F0502020204030204" charset="0"/>
                <a:cs typeface="Calibri" panose="020F0502020204030204" charset="0"/>
                <a:sym typeface="Symbol" panose="05050102010706020507" pitchFamily="18" charset="2"/>
              </a:rPr>
              <a:t></a:t>
            </a:r>
            <a:r>
              <a:rPr lang="en-US" altLang="zh-TW" sz="2800" b="1" baseline="-30000">
                <a:latin typeface="Calibri" panose="020F0502020204030204" charset="0"/>
                <a:cs typeface="Calibri" panose="020F0502020204030204" charset="0"/>
                <a:sym typeface="+mn-ea"/>
              </a:rPr>
              <a:t>0</a:t>
            </a:r>
            <a:r>
              <a:rPr lang="en-US" altLang="zh-TW" sz="2800" b="1">
                <a:latin typeface="Calibri" panose="020F0502020204030204" charset="0"/>
                <a:cs typeface="Calibri" panose="020F0502020204030204" charset="0"/>
                <a:sym typeface="+mn-ea"/>
              </a:rPr>
              <a:t> + </a:t>
            </a:r>
            <a:r>
              <a:rPr lang="en-US" altLang="zh-TW" sz="2800" b="1" i="1">
                <a:latin typeface="Calibri" panose="020F0502020204030204" charset="0"/>
                <a:cs typeface="Calibri" panose="020F0502020204030204" charset="0"/>
                <a:sym typeface="Symbol" panose="05050102010706020507" pitchFamily="18" charset="2"/>
              </a:rPr>
              <a:t></a:t>
            </a:r>
            <a:r>
              <a:rPr lang="en-US" altLang="zh-TW" sz="2800" b="1" baseline="-30000">
                <a:latin typeface="Calibri" panose="020F0502020204030204" charset="0"/>
                <a:cs typeface="Calibri" panose="020F0502020204030204" charset="0"/>
                <a:sym typeface="+mn-ea"/>
              </a:rPr>
              <a:t>1</a:t>
            </a:r>
            <a:r>
              <a:rPr lang="en-US" altLang="zh-TW" sz="2800" b="1" i="1">
                <a:latin typeface="Calibri" panose="020F0502020204030204" charset="0"/>
                <a:cs typeface="Calibri" panose="020F0502020204030204" charset="0"/>
                <a:sym typeface="+mn-ea"/>
              </a:rPr>
              <a:t>x</a:t>
            </a:r>
            <a:r>
              <a:rPr lang="en-US" altLang="zh-TW" sz="2800" b="1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zh-TW" sz="2800">
                <a:latin typeface="Calibri" panose="020F0502020204030204" charset="0"/>
                <a:cs typeface="Calibri" panose="020F0502020204030204" charset="0"/>
                <a:sym typeface="+mn-ea"/>
              </a:rPr>
              <a:t>       	(1)</a:t>
            </a:r>
            <a:r>
              <a:rPr lang="en-US" altLang="zh-TW" sz="2800" dirty="0">
                <a:latin typeface="Calibri" panose="020F0502020204030204" charset="0"/>
                <a:cs typeface="Calibri" panose="020F0502020204030204" charset="0"/>
                <a:sym typeface="+mn-ea"/>
              </a:rPr>
              <a:t>    </a:t>
            </a:r>
            <a:endParaRPr lang="en-US" altLang="zh-TW" sz="2800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MY" alt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where</a:t>
            </a:r>
            <a:r>
              <a:rPr lang="en-US" altLang="zh-TW" sz="2800">
                <a:latin typeface="Calibri" panose="020F0502020204030204" charset="0"/>
                <a:cs typeface="Calibri" panose="020F0502020204030204" charset="0"/>
                <a:sym typeface="+mn-ea"/>
              </a:rPr>
              <a:t>: </a:t>
            </a:r>
            <a:endParaRPr lang="en-US" altLang="zh-TW" sz="2800">
              <a:latin typeface="Calibri" panose="020F0502020204030204" charset="0"/>
              <a:cs typeface="Calibri" panose="020F0502020204030204" charset="0"/>
            </a:endParaRPr>
          </a:p>
          <a:p>
            <a:pPr marL="720725" lvl="1" indent="-342900">
              <a:lnSpc>
                <a:spcPct val="90000"/>
              </a:lnSpc>
            </a:pPr>
            <a:r>
              <a:rPr lang="en-MY" alt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w</a:t>
            </a:r>
            <a:r>
              <a:rPr lang="en-US" altLang="zh-TW" sz="2800">
                <a:latin typeface="Calibri" panose="020F0502020204030204" charset="0"/>
                <a:cs typeface="Calibri" panose="020F0502020204030204" charset="0"/>
                <a:sym typeface="+mn-ea"/>
              </a:rPr>
              <a:t>hen </a:t>
            </a:r>
            <a:r>
              <a:rPr lang="en-US" altLang="zh-TW" sz="2800" i="1">
                <a:latin typeface="Calibri" panose="020F0502020204030204" charset="0"/>
                <a:cs typeface="Calibri" panose="020F0502020204030204" charset="0"/>
                <a:sym typeface="+mn-ea"/>
              </a:rPr>
              <a:t>X</a:t>
            </a:r>
            <a:r>
              <a:rPr lang="en-US" altLang="zh-TW" sz="2800">
                <a:latin typeface="Calibri" panose="020F0502020204030204" charset="0"/>
                <a:cs typeface="Calibri" panose="020F0502020204030204" charset="0"/>
                <a:sym typeface="+mn-ea"/>
              </a:rPr>
              <a:t> (</a:t>
            </a:r>
            <a:r>
              <a:rPr lang="en-MY" alt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e.g. </a:t>
            </a:r>
            <a:r>
              <a:rPr lang="en-US" altLang="zh-TW" sz="2800">
                <a:latin typeface="Calibri" panose="020F0502020204030204" charset="0"/>
                <a:cs typeface="Calibri" panose="020F0502020204030204" charset="0"/>
                <a:sym typeface="+mn-ea"/>
              </a:rPr>
              <a:t>house size) is fixed at a level </a:t>
            </a:r>
            <a:r>
              <a:rPr lang="en-US" altLang="zh-TW" sz="2800" i="1">
                <a:latin typeface="Calibri" panose="020F0502020204030204" charset="0"/>
                <a:cs typeface="Calibri" panose="020F0502020204030204" charset="0"/>
                <a:sym typeface="+mn-ea"/>
              </a:rPr>
              <a:t>x</a:t>
            </a:r>
            <a:r>
              <a:rPr lang="en-US" altLang="zh-TW" sz="2800">
                <a:latin typeface="Calibri" panose="020F0502020204030204" charset="0"/>
                <a:cs typeface="Calibri" panose="020F0502020204030204" charset="0"/>
                <a:sym typeface="+mn-ea"/>
              </a:rPr>
              <a:t>, then we assume the mean of </a:t>
            </a:r>
            <a:r>
              <a:rPr lang="en-US" altLang="zh-TW" sz="2800" i="1">
                <a:latin typeface="Calibri" panose="020F0502020204030204" charset="0"/>
                <a:cs typeface="Calibri" panose="020F0502020204030204" charset="0"/>
                <a:sym typeface="+mn-ea"/>
              </a:rPr>
              <a:t>Y</a:t>
            </a:r>
            <a:r>
              <a:rPr lang="en-US" altLang="zh-TW" sz="2800">
                <a:latin typeface="Calibri" panose="020F0502020204030204" charset="0"/>
                <a:cs typeface="Calibri" panose="020F0502020204030204" charset="0"/>
                <a:sym typeface="+mn-ea"/>
              </a:rPr>
              <a:t> (</a:t>
            </a:r>
            <a:r>
              <a:rPr lang="en-MY" altLang="en-US" sz="2800">
                <a:latin typeface="Calibri" panose="020F0502020204030204" charset="0"/>
                <a:cs typeface="Calibri" panose="020F0502020204030204" charset="0"/>
                <a:sym typeface="+mn-ea"/>
              </a:rPr>
              <a:t>e.g. </a:t>
            </a:r>
            <a:r>
              <a:rPr lang="en-US" altLang="zh-TW" sz="2800">
                <a:latin typeface="Calibri" panose="020F0502020204030204" charset="0"/>
                <a:cs typeface="Calibri" panose="020F0502020204030204" charset="0"/>
                <a:sym typeface="+mn-ea"/>
              </a:rPr>
              <a:t>selling price) to be linear around the level </a:t>
            </a:r>
            <a:r>
              <a:rPr lang="en-US" altLang="zh-TW" sz="2800" i="1">
                <a:latin typeface="Calibri" panose="020F0502020204030204" charset="0"/>
                <a:cs typeface="Calibri" panose="020F0502020204030204" charset="0"/>
                <a:sym typeface="+mn-ea"/>
              </a:rPr>
              <a:t>x</a:t>
            </a:r>
            <a:r>
              <a:rPr lang="en-US" altLang="zh-TW" sz="2800">
                <a:latin typeface="Calibri" panose="020F0502020204030204" charset="0"/>
                <a:cs typeface="Calibri" panose="020F0502020204030204" charset="0"/>
                <a:sym typeface="+mn-ea"/>
              </a:rPr>
              <a:t>, where </a:t>
            </a:r>
            <a:endParaRPr lang="en-US" altLang="zh-TW" sz="280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1177925" lvl="2" indent="-342900">
              <a:lnSpc>
                <a:spcPct val="90000"/>
              </a:lnSpc>
            </a:pPr>
            <a:r>
              <a:rPr lang="en-US" altLang="zh-TW" sz="2330" i="1">
                <a:latin typeface="Calibri" panose="020F0502020204030204" charset="0"/>
                <a:cs typeface="Calibri" panose="020F0502020204030204" charset="0"/>
                <a:sym typeface="Symbol" panose="05050102010706020507" pitchFamily="18" charset="2"/>
              </a:rPr>
              <a:t></a:t>
            </a:r>
            <a:r>
              <a:rPr lang="en-US" altLang="zh-TW" sz="2330" baseline="-30000">
                <a:latin typeface="Calibri" panose="020F0502020204030204" charset="0"/>
                <a:cs typeface="Calibri" panose="020F0502020204030204" charset="0"/>
                <a:sym typeface="+mn-ea"/>
              </a:rPr>
              <a:t>0</a:t>
            </a:r>
            <a:r>
              <a:rPr lang="en-US" altLang="zh-TW" sz="2330">
                <a:latin typeface="Calibri" panose="020F0502020204030204" charset="0"/>
                <a:cs typeface="Calibri" panose="020F0502020204030204" charset="0"/>
                <a:sym typeface="+mn-ea"/>
              </a:rPr>
              <a:t> is the (unknown) </a:t>
            </a:r>
            <a:r>
              <a:rPr lang="en-US" altLang="zh-TW" sz="233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intercept </a:t>
            </a:r>
            <a:r>
              <a:rPr lang="en-US" altLang="zh-TW" sz="2330">
                <a:latin typeface="Calibri" panose="020F0502020204030204" charset="0"/>
                <a:cs typeface="Calibri" panose="020F0502020204030204" charset="0"/>
                <a:sym typeface="+mn-ea"/>
              </a:rPr>
              <a:t>and </a:t>
            </a:r>
            <a:r>
              <a:rPr lang="en-US" altLang="zh-TW" sz="2330" i="1">
                <a:latin typeface="Calibri" panose="020F0502020204030204" charset="0"/>
                <a:cs typeface="Calibri" panose="020F0502020204030204" charset="0"/>
                <a:sym typeface="Symbol" panose="05050102010706020507" pitchFamily="18" charset="2"/>
              </a:rPr>
              <a:t></a:t>
            </a:r>
            <a:r>
              <a:rPr lang="en-US" altLang="zh-TW" sz="2330" baseline="-30000">
                <a:latin typeface="Calibri" panose="020F0502020204030204" charset="0"/>
                <a:cs typeface="Calibri" panose="020F0502020204030204" charset="0"/>
                <a:sym typeface="+mn-ea"/>
              </a:rPr>
              <a:t>1</a:t>
            </a:r>
            <a:r>
              <a:rPr lang="en-US" altLang="zh-TW" sz="2330">
                <a:latin typeface="Calibri" panose="020F0502020204030204" charset="0"/>
                <a:cs typeface="Calibri" panose="020F0502020204030204" charset="0"/>
                <a:sym typeface="+mn-ea"/>
              </a:rPr>
              <a:t> is the (unknown) </a:t>
            </a:r>
            <a:r>
              <a:rPr lang="en-US" altLang="zh-TW" sz="233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slope </a:t>
            </a:r>
            <a:r>
              <a:rPr lang="en-US" altLang="zh-TW" sz="2330">
                <a:latin typeface="Calibri" panose="020F0502020204030204" charset="0"/>
                <a:cs typeface="Calibri" panose="020F0502020204030204" charset="0"/>
                <a:sym typeface="+mn-ea"/>
              </a:rPr>
              <a:t>or incremental change in </a:t>
            </a:r>
            <a:r>
              <a:rPr lang="en-US" altLang="zh-TW" sz="2330" i="1">
                <a:latin typeface="Calibri" panose="020F0502020204030204" charset="0"/>
                <a:cs typeface="Calibri" panose="020F0502020204030204" charset="0"/>
                <a:sym typeface="+mn-ea"/>
              </a:rPr>
              <a:t>Y</a:t>
            </a:r>
            <a:r>
              <a:rPr lang="en-US" altLang="zh-TW" sz="2330">
                <a:latin typeface="Calibri" panose="020F0502020204030204" charset="0"/>
                <a:cs typeface="Calibri" panose="020F0502020204030204" charset="0"/>
                <a:sym typeface="+mn-ea"/>
              </a:rPr>
              <a:t> per unit change in </a:t>
            </a:r>
            <a:r>
              <a:rPr lang="en-US" altLang="zh-TW" sz="2330" i="1">
                <a:latin typeface="Calibri" panose="020F0502020204030204" charset="0"/>
                <a:cs typeface="Calibri" panose="020F0502020204030204" charset="0"/>
                <a:sym typeface="+mn-ea"/>
              </a:rPr>
              <a:t>X</a:t>
            </a:r>
            <a:r>
              <a:rPr lang="en-US" altLang="zh-TW" sz="2330"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endParaRPr lang="en-US" altLang="zh-TW" sz="2330">
              <a:latin typeface="Calibri" panose="020F0502020204030204" charset="0"/>
              <a:cs typeface="Calibri" panose="020F0502020204030204" charset="0"/>
            </a:endParaRPr>
          </a:p>
          <a:p>
            <a:pPr marL="1177925" lvl="2" indent="-342900">
              <a:lnSpc>
                <a:spcPct val="90000"/>
              </a:lnSpc>
            </a:pPr>
            <a:r>
              <a:rPr lang="en-US" altLang="zh-TW" sz="2330" i="1">
                <a:latin typeface="Calibri" panose="020F0502020204030204" charset="0"/>
                <a:cs typeface="Calibri" panose="020F0502020204030204" charset="0"/>
                <a:sym typeface="Symbol" panose="05050102010706020507" pitchFamily="18" charset="2"/>
              </a:rPr>
              <a:t></a:t>
            </a:r>
            <a:r>
              <a:rPr lang="en-US" altLang="zh-TW" sz="2330" baseline="-30000">
                <a:latin typeface="Calibri" panose="020F0502020204030204" charset="0"/>
                <a:cs typeface="Calibri" panose="020F0502020204030204" charset="0"/>
                <a:sym typeface="+mn-ea"/>
              </a:rPr>
              <a:t>1</a:t>
            </a:r>
            <a:r>
              <a:rPr lang="en-US" sz="2330">
                <a:sym typeface="+mn-ea"/>
              </a:rPr>
              <a:t> is the per unit change </a:t>
            </a:r>
            <a:r>
              <a:rPr lang="en-MY" altLang="en-US" sz="2330">
                <a:sym typeface="+mn-ea"/>
              </a:rPr>
              <a:t>(gradient or slope)</a:t>
            </a:r>
            <a:r>
              <a:rPr lang="en-US" sz="2330">
                <a:sym typeface="+mn-ea"/>
              </a:rPr>
              <a:t> in the dependent variable for each unit change in the independent variable.  </a:t>
            </a:r>
            <a:r>
              <a:rPr lang="en-US" altLang="zh-TW" sz="2330" i="1">
                <a:latin typeface="Calibri" panose="020F0502020204030204" charset="0"/>
                <a:cs typeface="Calibri" panose="020F0502020204030204" charset="0"/>
                <a:sym typeface="Symbol" panose="05050102010706020507" pitchFamily="18" charset="2"/>
              </a:rPr>
              <a:t></a:t>
            </a:r>
            <a:r>
              <a:rPr lang="en-US" altLang="zh-TW" sz="2330" baseline="-30000">
                <a:latin typeface="Calibri" panose="020F0502020204030204" charset="0"/>
                <a:cs typeface="Calibri" panose="020F0502020204030204" charset="0"/>
                <a:sym typeface="+mn-ea"/>
              </a:rPr>
              <a:t>1</a:t>
            </a:r>
            <a:r>
              <a:rPr lang="en-US" altLang="zh-TW" sz="2330" baseline="-25000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MY" altLang="en-US" sz="2330">
                <a:latin typeface="Calibri" panose="020F0502020204030204" charset="0"/>
                <a:cs typeface="Calibri" panose="020F0502020204030204" charset="0"/>
                <a:sym typeface="+mn-ea"/>
              </a:rPr>
              <a:t>= </a:t>
            </a:r>
            <a:endParaRPr lang="en-US" sz="2330">
              <a:sym typeface="+mn-ea"/>
            </a:endParaRPr>
          </a:p>
          <a:p>
            <a:pPr marL="1177925" lvl="2" indent="-342900">
              <a:lnSpc>
                <a:spcPct val="90000"/>
              </a:lnSpc>
            </a:pPr>
            <a:r>
              <a:rPr lang="en-US" altLang="zh-TW" sz="2330" i="1">
                <a:latin typeface="Calibri" panose="020F0502020204030204" charset="0"/>
                <a:cs typeface="Calibri" panose="020F0502020204030204" charset="0"/>
                <a:sym typeface="Symbol" panose="05050102010706020507" pitchFamily="18" charset="2"/>
              </a:rPr>
              <a:t></a:t>
            </a:r>
            <a:r>
              <a:rPr lang="en-US" altLang="zh-TW" sz="2330" baseline="-30000">
                <a:latin typeface="Calibri" panose="020F0502020204030204" charset="0"/>
                <a:cs typeface="Calibri" panose="020F0502020204030204" charset="0"/>
                <a:sym typeface="+mn-ea"/>
              </a:rPr>
              <a:t>0</a:t>
            </a:r>
            <a:r>
              <a:rPr lang="en-US" altLang="zh-TW" sz="2330">
                <a:latin typeface="Calibri" panose="020F0502020204030204" charset="0"/>
                <a:cs typeface="Calibri" panose="020F0502020204030204" charset="0"/>
                <a:sym typeface="+mn-ea"/>
              </a:rPr>
              <a:t> and </a:t>
            </a:r>
            <a:r>
              <a:rPr lang="en-US" altLang="zh-TW" sz="2330" i="1">
                <a:latin typeface="Calibri" panose="020F0502020204030204" charset="0"/>
                <a:cs typeface="Calibri" panose="020F0502020204030204" charset="0"/>
                <a:sym typeface="Symbol" panose="05050102010706020507" pitchFamily="18" charset="2"/>
              </a:rPr>
              <a:t></a:t>
            </a:r>
            <a:r>
              <a:rPr lang="en-US" altLang="zh-TW" sz="2330" baseline="-30000">
                <a:latin typeface="Calibri" panose="020F0502020204030204" charset="0"/>
                <a:cs typeface="Calibri" panose="020F0502020204030204" charset="0"/>
                <a:sym typeface="+mn-ea"/>
              </a:rPr>
              <a:t>1</a:t>
            </a:r>
            <a:r>
              <a:rPr lang="en-US" altLang="zh-TW" sz="2330">
                <a:latin typeface="Calibri" panose="020F0502020204030204" charset="0"/>
                <a:cs typeface="Calibri" panose="020F0502020204030204" charset="0"/>
                <a:sym typeface="+mn-ea"/>
              </a:rPr>
              <a:t> are not known exactly, but are estimated from sample data. Their estimates are denoted </a:t>
            </a:r>
            <a:r>
              <a:rPr lang="en-US" altLang="zh-TW" sz="2330" i="1">
                <a:latin typeface="Calibri" panose="020F0502020204030204" charset="0"/>
                <a:cs typeface="Calibri" panose="020F0502020204030204" charset="0"/>
                <a:sym typeface="Symbol" panose="05050102010706020507" pitchFamily="18" charset="2"/>
              </a:rPr>
              <a:t>b</a:t>
            </a:r>
            <a:r>
              <a:rPr lang="en-US" altLang="zh-TW" sz="2330" baseline="-30000">
                <a:latin typeface="Calibri" panose="020F0502020204030204" charset="0"/>
                <a:cs typeface="Calibri" panose="020F0502020204030204" charset="0"/>
                <a:sym typeface="+mn-ea"/>
              </a:rPr>
              <a:t>0</a:t>
            </a:r>
            <a:r>
              <a:rPr lang="en-US" altLang="zh-TW" sz="2330">
                <a:latin typeface="Calibri" panose="020F0502020204030204" charset="0"/>
                <a:cs typeface="Calibri" panose="020F0502020204030204" charset="0"/>
                <a:sym typeface="+mn-ea"/>
              </a:rPr>
              <a:t> and </a:t>
            </a:r>
            <a:r>
              <a:rPr lang="en-US" altLang="zh-TW" sz="2330" i="1">
                <a:latin typeface="Calibri" panose="020F0502020204030204" charset="0"/>
                <a:cs typeface="Calibri" panose="020F0502020204030204" charset="0"/>
                <a:sym typeface="Symbol" panose="05050102010706020507" pitchFamily="18" charset="2"/>
              </a:rPr>
              <a:t>b</a:t>
            </a:r>
            <a:r>
              <a:rPr lang="en-US" altLang="zh-TW" sz="2330" baseline="-30000">
                <a:latin typeface="Calibri" panose="020F0502020204030204" charset="0"/>
                <a:cs typeface="Calibri" panose="020F0502020204030204" charset="0"/>
                <a:sym typeface="+mn-ea"/>
              </a:rPr>
              <a:t>1</a:t>
            </a:r>
            <a:r>
              <a:rPr lang="en-US" altLang="zh-TW" sz="2330">
                <a:latin typeface="Calibri" panose="020F0502020204030204" charset="0"/>
                <a:cs typeface="Calibri" panose="020F0502020204030204" charset="0"/>
                <a:sym typeface="+mn-ea"/>
              </a:rPr>
              <a:t>. </a:t>
            </a:r>
            <a:r>
              <a:rPr lang="en-MY" altLang="en-US" sz="2330">
                <a:latin typeface="Calibri" panose="020F0502020204030204" charset="0"/>
                <a:cs typeface="Calibri" panose="020F0502020204030204" charset="0"/>
                <a:sym typeface="+mn-ea"/>
              </a:rPr>
              <a:t>(</a:t>
            </a:r>
            <a:r>
              <a:rPr lang="en-MY" altLang="en-US" sz="2330">
                <a:solidFill>
                  <a:srgbClr val="0070C0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regression</a:t>
            </a:r>
            <a:r>
              <a:rPr lang="en-MY" altLang="en-US" sz="2330">
                <a:latin typeface="Calibri" panose="020F0502020204030204" charset="0"/>
                <a:cs typeface="Calibri" panose="020F0502020204030204" charset="0"/>
                <a:sym typeface="+mn-ea"/>
              </a:rPr>
              <a:t>)</a:t>
            </a:r>
            <a:endParaRPr lang="en-US" altLang="zh-TW" sz="233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zh-TW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6" name="Object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797540" y="4580890"/>
          <a:ext cx="556260" cy="82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97540" y="4580890"/>
                        <a:ext cx="556260" cy="821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7" name="Title 5940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</a:t>
            </a:r>
            <a:r>
              <a:rPr lang="en-MY"/>
              <a:t>Probabilistic </a:t>
            </a:r>
            <a:r>
              <a:t>Regression Model</a:t>
            </a:r>
          </a:p>
        </p:txBody>
      </p:sp>
      <p:sp>
        <p:nvSpPr>
          <p:cNvPr id="59408" name="Text Placeholder 5940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Relationship </a:t>
            </a:r>
            <a:r>
              <a:rPr lang="en-MY"/>
              <a:t>b</a:t>
            </a:r>
            <a:r>
              <a:t>etween </a:t>
            </a:r>
            <a:r>
              <a:rPr lang="en-MY"/>
              <a:t>v</a:t>
            </a:r>
            <a:r>
              <a:t>ariables </a:t>
            </a:r>
            <a:r>
              <a:rPr lang="en-MY"/>
              <a:t>i</a:t>
            </a:r>
            <a:r>
              <a:t>s a </a:t>
            </a:r>
            <a:r>
              <a:rPr lang="en-MY"/>
              <a:t>li</a:t>
            </a:r>
            <a:r>
              <a:t>near </a:t>
            </a:r>
            <a:r>
              <a:rPr lang="en-MY"/>
              <a:t>f</a:t>
            </a:r>
            <a:r>
              <a:t>unction</a:t>
            </a:r>
            <a:endParaRPr lang="en-MY"/>
          </a:p>
        </p:txBody>
      </p:sp>
      <p:sp>
        <p:nvSpPr>
          <p:cNvPr id="59394" name="Rectangle 59393"/>
          <p:cNvSpPr/>
          <p:nvPr/>
        </p:nvSpPr>
        <p:spPr>
          <a:xfrm>
            <a:off x="4081780" y="3764915"/>
            <a:ext cx="406400" cy="581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MY" sz="3200" b="1" i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y</a:t>
            </a:r>
            <a:endParaRPr lang="en-MY" sz="3200" b="1" i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9395" name="Rectangle 59394"/>
          <p:cNvSpPr/>
          <p:nvPr/>
        </p:nvSpPr>
        <p:spPr>
          <a:xfrm>
            <a:off x="6074410" y="3764915"/>
            <a:ext cx="406400" cy="581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MY" sz="3200" b="1" i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x</a:t>
            </a:r>
            <a:endParaRPr lang="en-MY" sz="3200" b="1" i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9396" name="Rectangle 59395"/>
          <p:cNvSpPr/>
          <p:nvPr/>
        </p:nvSpPr>
        <p:spPr>
          <a:xfrm>
            <a:off x="4319905" y="3980815"/>
            <a:ext cx="257810" cy="42735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sz="22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i</a:t>
            </a:r>
            <a:endParaRPr sz="22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9397" name="Rectangle 59396"/>
          <p:cNvSpPr/>
          <p:nvPr/>
        </p:nvSpPr>
        <p:spPr>
          <a:xfrm>
            <a:off x="6377305" y="3980815"/>
            <a:ext cx="257810" cy="42735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MY" sz="2200" b="1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i</a:t>
            </a:r>
            <a:endParaRPr lang="en-MY" sz="2200" b="1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9398" name="Rectangle 59397"/>
          <p:cNvSpPr/>
          <p:nvPr/>
        </p:nvSpPr>
        <p:spPr>
          <a:xfrm>
            <a:off x="7110730" y="3980815"/>
            <a:ext cx="257810" cy="42735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r>
              <a:rPr sz="2200" b="1" i="1">
                <a:solidFill>
                  <a:srgbClr val="FFFF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  <a:t>i</a:t>
            </a:r>
            <a:endParaRPr sz="2200" b="1" i="1">
              <a:solidFill>
                <a:srgbClr val="FFFFFF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9399" name="Rectangle 59398"/>
          <p:cNvSpPr/>
          <p:nvPr/>
        </p:nvSpPr>
        <p:spPr>
          <a:xfrm>
            <a:off x="4556760" y="3764915"/>
            <a:ext cx="403860" cy="581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r>
              <a:rPr sz="3200" b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Symbol" panose="05050102010706020507" pitchFamily="18" charset="2"/>
              </a:rPr>
              <a:t></a:t>
            </a:r>
            <a:endParaRPr sz="3200" b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59400" name="Rectangle 59399"/>
          <p:cNvSpPr/>
          <p:nvPr/>
        </p:nvSpPr>
        <p:spPr>
          <a:xfrm>
            <a:off x="5399405" y="3764915"/>
            <a:ext cx="403860" cy="581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r>
              <a:rPr sz="3200" b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Symbol" panose="05050102010706020507" pitchFamily="18" charset="2"/>
              </a:rPr>
              <a:t></a:t>
            </a:r>
            <a:endParaRPr sz="3200" b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59401" name="Rectangle 59400"/>
          <p:cNvSpPr/>
          <p:nvPr/>
        </p:nvSpPr>
        <p:spPr>
          <a:xfrm>
            <a:off x="6593205" y="3764915"/>
            <a:ext cx="403860" cy="581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r>
              <a:rPr sz="3200" b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Symbol" panose="05050102010706020507" pitchFamily="18" charset="2"/>
              </a:rPr>
              <a:t></a:t>
            </a:r>
            <a:endParaRPr sz="3200" b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59402" name="Rectangle 59401"/>
          <p:cNvSpPr/>
          <p:nvPr/>
        </p:nvSpPr>
        <p:spPr>
          <a:xfrm>
            <a:off x="4874260" y="3764915"/>
            <a:ext cx="403860" cy="581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r>
              <a:rPr sz="3200" b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Symbol" panose="05050102010706020507" pitchFamily="18" charset="2"/>
              </a:rPr>
              <a:t></a:t>
            </a:r>
            <a:endParaRPr sz="3200" b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59403" name="Rectangle 59402"/>
          <p:cNvSpPr/>
          <p:nvPr/>
        </p:nvSpPr>
        <p:spPr>
          <a:xfrm>
            <a:off x="5697855" y="3764915"/>
            <a:ext cx="403860" cy="581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mbol" panose="05050102010706020507" pitchFamily="18" charset="2"/>
              </a:rPr>
              <a:t></a:t>
            </a:r>
            <a:endParaRPr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59404" name="Rectangle 59403"/>
          <p:cNvSpPr/>
          <p:nvPr/>
        </p:nvSpPr>
        <p:spPr>
          <a:xfrm>
            <a:off x="6909435" y="3764915"/>
            <a:ext cx="359410" cy="581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mbol" panose="05050102010706020507" pitchFamily="18" charset="2"/>
              </a:rPr>
              <a:t></a:t>
            </a:r>
            <a:endParaRPr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59405" name="Rectangle 59404"/>
          <p:cNvSpPr/>
          <p:nvPr/>
        </p:nvSpPr>
        <p:spPr>
          <a:xfrm>
            <a:off x="5112385" y="3980815"/>
            <a:ext cx="335915" cy="42735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sz="2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0</a:t>
            </a:r>
            <a:endParaRPr sz="2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9406" name="Rectangle 59405"/>
          <p:cNvSpPr/>
          <p:nvPr/>
        </p:nvSpPr>
        <p:spPr>
          <a:xfrm>
            <a:off x="5918835" y="3980815"/>
            <a:ext cx="335915" cy="42735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sz="2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1</a:t>
            </a:r>
            <a:endParaRPr sz="2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9409" name="Rectangle 59408"/>
          <p:cNvSpPr/>
          <p:nvPr/>
        </p:nvSpPr>
        <p:spPr>
          <a:xfrm>
            <a:off x="2096135" y="4611370"/>
            <a:ext cx="2207895" cy="156591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sz="2400" b="1" err="1">
                <a:effectLst/>
                <a:latin typeface="Arial" panose="020B0604020202020204" pitchFamily="34" charset="0"/>
              </a:rPr>
              <a:t>Dependent (Response) Variable</a:t>
            </a:r>
            <a:br>
              <a:rPr sz="2400" b="1" err="1">
                <a:effectLst/>
                <a:latin typeface="Arial" panose="020B0604020202020204" pitchFamily="34" charset="0"/>
              </a:rPr>
            </a:br>
            <a:endParaRPr sz="2400" b="1" err="1">
              <a:effectLst/>
              <a:latin typeface="Arial" panose="020B0604020202020204" pitchFamily="34" charset="0"/>
            </a:endParaRPr>
          </a:p>
        </p:txBody>
      </p:sp>
      <p:sp>
        <p:nvSpPr>
          <p:cNvPr id="59410" name="Rectangle 59409"/>
          <p:cNvSpPr/>
          <p:nvPr/>
        </p:nvSpPr>
        <p:spPr>
          <a:xfrm>
            <a:off x="6361430" y="4650740"/>
            <a:ext cx="3733800" cy="119634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sz="2400" b="1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Independent (Explanatory) Variable </a:t>
            </a:r>
            <a:br>
              <a:rPr sz="2400" b="1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sz="2400" b="1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411" name="Rectangle 59410"/>
          <p:cNvSpPr/>
          <p:nvPr/>
        </p:nvSpPr>
        <p:spPr>
          <a:xfrm>
            <a:off x="5607685" y="2967355"/>
            <a:ext cx="1797050" cy="45783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sz="2400" b="1" err="1">
                <a:effectLst/>
                <a:latin typeface="Arial" panose="020B0604020202020204" pitchFamily="34" charset="0"/>
              </a:rPr>
              <a:t>Slope</a:t>
            </a:r>
            <a:endParaRPr sz="2400" b="1">
              <a:solidFill>
                <a:srgbClr val="FCFEB9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9412" name="Rectangle 59411"/>
          <p:cNvSpPr/>
          <p:nvPr/>
        </p:nvSpPr>
        <p:spPr>
          <a:xfrm>
            <a:off x="2781935" y="2639695"/>
            <a:ext cx="2206625" cy="82740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br>
              <a:rPr sz="2400" b="1">
                <a:solidFill>
                  <a:srgbClr val="FCFEB9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br>
            <a:r>
              <a:rPr sz="2400" b="1" err="1">
                <a:effectLst/>
                <a:latin typeface="Arial" panose="020B0604020202020204" pitchFamily="34" charset="0"/>
              </a:rPr>
              <a:t>Y-Intercept</a:t>
            </a:r>
            <a:endParaRPr sz="2400" b="1">
              <a:solidFill>
                <a:srgbClr val="FCFEB9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9413" name="Rectangle 59412"/>
          <p:cNvSpPr/>
          <p:nvPr/>
        </p:nvSpPr>
        <p:spPr>
          <a:xfrm>
            <a:off x="7658735" y="2639695"/>
            <a:ext cx="1591945" cy="82740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sz="2400" b="1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Random Error</a:t>
            </a:r>
            <a:endParaRPr sz="2400" b="1" err="1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414" name="Straight Connector 59413"/>
          <p:cNvSpPr/>
          <p:nvPr/>
        </p:nvSpPr>
        <p:spPr>
          <a:xfrm flipV="1">
            <a:off x="3700780" y="4250690"/>
            <a:ext cx="444500" cy="393700"/>
          </a:xfrm>
          <a:prstGeom prst="line">
            <a:avLst/>
          </a:prstGeom>
          <a:ln w="12700" cap="flat" cmpd="sng">
            <a:solidFill>
              <a:schemeClr val="fol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415" name="Straight Connector 59414"/>
          <p:cNvSpPr/>
          <p:nvPr/>
        </p:nvSpPr>
        <p:spPr>
          <a:xfrm flipH="1" flipV="1">
            <a:off x="6507480" y="4326890"/>
            <a:ext cx="317500" cy="393700"/>
          </a:xfrm>
          <a:prstGeom prst="line">
            <a:avLst/>
          </a:prstGeom>
          <a:ln w="12700" cap="flat" cmpd="sng">
            <a:solidFill>
              <a:schemeClr val="fol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416" name="Straight Connector 59415"/>
          <p:cNvSpPr/>
          <p:nvPr/>
        </p:nvSpPr>
        <p:spPr>
          <a:xfrm>
            <a:off x="4691380" y="3425190"/>
            <a:ext cx="292100" cy="368300"/>
          </a:xfrm>
          <a:prstGeom prst="line">
            <a:avLst/>
          </a:prstGeom>
          <a:ln w="12700" cap="flat" cmpd="sng">
            <a:solidFill>
              <a:schemeClr val="fol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417" name="Straight Connector 59416"/>
          <p:cNvSpPr/>
          <p:nvPr/>
        </p:nvSpPr>
        <p:spPr>
          <a:xfrm flipH="1">
            <a:off x="5974080" y="3425190"/>
            <a:ext cx="88900" cy="368300"/>
          </a:xfrm>
          <a:prstGeom prst="line">
            <a:avLst/>
          </a:prstGeom>
          <a:ln w="12700" cap="flat" cmpd="sng">
            <a:solidFill>
              <a:schemeClr val="fol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418" name="Straight Connector 59417"/>
          <p:cNvSpPr/>
          <p:nvPr/>
        </p:nvSpPr>
        <p:spPr>
          <a:xfrm flipH="1">
            <a:off x="7193280" y="3425190"/>
            <a:ext cx="546100" cy="444500"/>
          </a:xfrm>
          <a:prstGeom prst="line">
            <a:avLst/>
          </a:prstGeom>
          <a:ln w="12700" cap="flat" cmpd="sng">
            <a:solidFill>
              <a:schemeClr val="fol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8225790" y="3510280"/>
          <a:ext cx="3512185" cy="1101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" r:id="rId1" imgW="2076450" imgH="657225" progId="Paint.Picture">
                  <p:embed/>
                </p:oleObj>
              </mc:Choice>
              <mc:Fallback>
                <p:oleObj name="" r:id="rId1" imgW="2076450" imgH="6572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25790" y="3510280"/>
                        <a:ext cx="3512185" cy="1101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Table 8193"/>
          <p:cNvGraphicFramePr/>
          <p:nvPr/>
        </p:nvGraphicFramePr>
        <p:xfrm>
          <a:off x="1873885" y="45085"/>
          <a:ext cx="5164339" cy="6159500"/>
        </p:xfrm>
        <a:graphic>
          <a:graphicData uri="http://schemas.openxmlformats.org/drawingml/2006/table">
            <a:tbl>
              <a:tblPr/>
              <a:tblGrid>
                <a:gridCol w="1465061"/>
                <a:gridCol w="1849639"/>
                <a:gridCol w="1849639"/>
              </a:tblGrid>
              <a:tr h="60769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/>
                        <a:t>House Number</a:t>
                      </a:r>
                      <a:endParaRPr lang="en-US" altLang="zh-TW" sz="16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600" i="1"/>
                        <a:t>X</a:t>
                      </a:r>
                      <a:r>
                        <a:rPr lang="en-US" altLang="zh-TW" sz="1600"/>
                        <a:t>: House Size (100s ft2)</a:t>
                      </a:r>
                      <a:endParaRPr lang="en-US" altLang="zh-TW" sz="16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TW" sz="1600" i="1"/>
                        <a:t>Y: </a:t>
                      </a:r>
                      <a:r>
                        <a:rPr lang="en-US" altLang="zh-TW" sz="1600"/>
                        <a:t>Actual Selling Price ($1,000s)</a:t>
                      </a:r>
                      <a:endParaRPr lang="en-US" altLang="zh-TW" sz="160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7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/>
                        <a:t>1</a:t>
                      </a:r>
                      <a:endParaRPr lang="en-US" altLang="zh-TW" sz="16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20.0</a:t>
                      </a:r>
                      <a:endParaRPr lang="en-US" altLang="zh-TW" sz="16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89.5</a:t>
                      </a:r>
                      <a:endParaRPr lang="en-US" altLang="zh-TW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/>
                        <a:t>2</a:t>
                      </a:r>
                      <a:endParaRPr lang="en-US" altLang="zh-TW" sz="16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14.8</a:t>
                      </a:r>
                      <a:endParaRPr lang="en-US" altLang="zh-TW" sz="16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79.9</a:t>
                      </a:r>
                      <a:endParaRPr lang="en-US" altLang="zh-TW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/>
                        <a:t>3</a:t>
                      </a:r>
                      <a:endParaRPr lang="en-US" altLang="zh-TW" sz="16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20.5</a:t>
                      </a:r>
                      <a:endParaRPr lang="en-US" altLang="zh-TW" sz="16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83.1</a:t>
                      </a:r>
                      <a:endParaRPr lang="en-US" altLang="zh-TW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/>
                        <a:t>4</a:t>
                      </a:r>
                      <a:endParaRPr lang="en-US" altLang="zh-TW" sz="16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12.5</a:t>
                      </a:r>
                      <a:endParaRPr lang="en-US" altLang="zh-TW" sz="16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56.9</a:t>
                      </a:r>
                      <a:endParaRPr lang="en-US" altLang="zh-TW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7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/>
                        <a:t>5</a:t>
                      </a:r>
                      <a:endParaRPr lang="en-US" altLang="zh-TW" sz="16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18.0</a:t>
                      </a:r>
                      <a:endParaRPr lang="en-US" altLang="zh-TW" sz="16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66.6</a:t>
                      </a:r>
                      <a:endParaRPr lang="en-US" altLang="zh-TW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/>
                        <a:t>6</a:t>
                      </a:r>
                      <a:endParaRPr lang="en-US" altLang="zh-TW" sz="16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14.3</a:t>
                      </a:r>
                      <a:endParaRPr lang="en-US" altLang="zh-TW" sz="16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82.5</a:t>
                      </a:r>
                      <a:endParaRPr lang="en-US" altLang="zh-TW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/>
                        <a:t>7</a:t>
                      </a:r>
                      <a:endParaRPr lang="en-US" altLang="zh-TW" sz="16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27.5</a:t>
                      </a:r>
                      <a:endParaRPr lang="en-US" altLang="zh-TW" sz="16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126.3</a:t>
                      </a:r>
                      <a:endParaRPr lang="en-US" altLang="zh-TW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7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/>
                        <a:t>8</a:t>
                      </a:r>
                      <a:endParaRPr lang="en-US" altLang="zh-TW" sz="16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16.5</a:t>
                      </a:r>
                      <a:endParaRPr lang="en-US" altLang="zh-TW" sz="16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79.3</a:t>
                      </a:r>
                      <a:endParaRPr lang="en-US" altLang="zh-TW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/>
                        <a:t>9</a:t>
                      </a:r>
                      <a:endParaRPr lang="en-US" altLang="zh-TW" sz="16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24.3</a:t>
                      </a:r>
                      <a:endParaRPr lang="en-US" altLang="zh-TW" sz="16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119.9</a:t>
                      </a:r>
                      <a:endParaRPr lang="en-US" altLang="zh-TW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7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10</a:t>
                      </a:r>
                      <a:endParaRPr lang="en-US" altLang="zh-TW" sz="16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20.2</a:t>
                      </a:r>
                      <a:endParaRPr lang="en-US" altLang="zh-TW" sz="16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87.6</a:t>
                      </a:r>
                      <a:endParaRPr lang="en-US" altLang="zh-TW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11</a:t>
                      </a:r>
                      <a:endParaRPr lang="en-US" altLang="zh-TW" sz="16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22.0</a:t>
                      </a:r>
                      <a:endParaRPr lang="en-US" altLang="zh-TW" sz="16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112.6</a:t>
                      </a:r>
                      <a:endParaRPr lang="en-US" altLang="zh-TW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7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12</a:t>
                      </a:r>
                      <a:endParaRPr lang="en-US" altLang="zh-TW" sz="16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.019</a:t>
                      </a:r>
                      <a:endParaRPr lang="en-US" altLang="zh-TW" sz="16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120.8</a:t>
                      </a:r>
                      <a:endParaRPr lang="en-US" altLang="zh-TW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7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13</a:t>
                      </a:r>
                      <a:endParaRPr lang="en-US" altLang="zh-TW" sz="16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12.3</a:t>
                      </a:r>
                      <a:endParaRPr lang="en-US" altLang="zh-TW" sz="16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78.5</a:t>
                      </a:r>
                      <a:endParaRPr lang="en-US" altLang="zh-TW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14</a:t>
                      </a:r>
                      <a:endParaRPr lang="en-US" altLang="zh-TW" sz="16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14.0</a:t>
                      </a:r>
                      <a:endParaRPr lang="en-US" altLang="zh-TW" sz="16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74.3</a:t>
                      </a:r>
                      <a:endParaRPr lang="en-US" altLang="zh-TW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7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>
                          <a:latin typeface="Book Antiqua" panose="02040602050305030304" pitchFamily="18" charset="0"/>
                        </a:rPr>
                        <a:t>15</a:t>
                      </a:r>
                      <a:endParaRPr lang="en-US" altLang="zh-TW" sz="1600">
                        <a:latin typeface="Book Antiqua" panose="0204060205030503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16.7</a:t>
                      </a:r>
                      <a:endParaRPr lang="en-US" altLang="zh-TW" sz="16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TW" sz="1600">
                          <a:latin typeface="Book Antiqua" panose="02040602050305030304" pitchFamily="18" charset="0"/>
                        </a:rPr>
                        <a:t>74.8</a:t>
                      </a:r>
                      <a:endParaRPr lang="en-US" altLang="zh-TW" sz="1600">
                        <a:latin typeface="Book Antiqua" panose="020406020503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34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>
                          <a:latin typeface="Book Antiqua" panose="02040602050305030304" pitchFamily="18" charset="0"/>
                        </a:rPr>
                        <a:t>Averages</a:t>
                      </a:r>
                      <a:endParaRPr lang="en-US" altLang="zh-TW" sz="1600">
                        <a:latin typeface="Book Antiqua" panose="0204060205030503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18.17</a:t>
                      </a:r>
                      <a:endParaRPr lang="en-US" altLang="zh-TW" sz="16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TW" sz="1600" dirty="0"/>
                        <a:t>88.84</a:t>
                      </a:r>
                      <a:endParaRPr lang="en-US" altLang="zh-TW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68" name="Text Box 8267"/>
          <p:cNvSpPr txBox="1"/>
          <p:nvPr/>
        </p:nvSpPr>
        <p:spPr>
          <a:xfrm>
            <a:off x="7343775" y="45085"/>
            <a:ext cx="44392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latin typeface="Times New Roman" panose="02020603050405020304" pitchFamily="18" charset="0"/>
                <a:ea typeface="PMingLiU" pitchFamily="18" charset="-120"/>
              </a:rPr>
              <a:t>S</a:t>
            </a:r>
            <a:r>
              <a:rPr lang="en-US" altLang="zh-TW">
                <a:latin typeface="Book Antiqua" panose="02040602050305030304" pitchFamily="18" charset="0"/>
                <a:ea typeface="PMingLiU" pitchFamily="18" charset="-120"/>
              </a:rPr>
              <a:t>ample 15 houses from the region.</a:t>
            </a:r>
            <a:endParaRPr lang="en-US" altLang="zh-TW">
              <a:latin typeface="Book Antiqua" panose="02040602050305030304" pitchFamily="18" charset="0"/>
              <a:ea typeface="PMingLiU" pitchFamily="18" charset="-12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02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</a:t>
            </a:r>
            <a:r>
              <a:rPr lang="en-MY"/>
              <a:t>m</a:t>
            </a:r>
            <a:r>
              <a:t>odel?</a:t>
            </a:r>
          </a:p>
        </p:txBody>
      </p:sp>
      <p:sp>
        <p:nvSpPr>
          <p:cNvPr id="10243" name="Text Placeholder 102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Representation of </a:t>
            </a:r>
            <a:r>
              <a:rPr lang="en-MY"/>
              <a:t>s</a:t>
            </a:r>
            <a:r>
              <a:t>ome </a:t>
            </a:r>
            <a:r>
              <a:rPr lang="en-MY"/>
              <a:t>real-world p</a:t>
            </a:r>
            <a:r>
              <a:t>henomenon</a:t>
            </a:r>
          </a:p>
          <a:p>
            <a:pPr lvl="1"/>
          </a:p>
          <a:p/>
        </p:txBody>
      </p:sp>
      <p:pic>
        <p:nvPicPr>
          <p:cNvPr id="10246" name="Picture 10245" descr="Fashion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5540" y="1825625"/>
            <a:ext cx="2781935" cy="38741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UECS3213 / UECS3453 Data Mining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/>
              <a:t>*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5899150" y="2023745"/>
          <a:ext cx="6099810" cy="3233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" r:id="rId1" imgW="4419600" imgH="2114550" progId="Paint.Picture">
                  <p:embed/>
                </p:oleObj>
              </mc:Choice>
              <mc:Fallback>
                <p:oleObj name="" r:id="rId1" imgW="4419600" imgH="21145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99150" y="2023745"/>
                        <a:ext cx="6099810" cy="3233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Simple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The output of a regression is a function that predicts the </a:t>
            </a:r>
            <a:r>
              <a:rPr lang="en-US">
                <a:solidFill>
                  <a:srgbClr val="0070C0"/>
                </a:solidFill>
              </a:rPr>
              <a:t>dependent </a:t>
            </a:r>
            <a:r>
              <a:rPr lang="en-US"/>
              <a:t>variable based upon values of the </a:t>
            </a:r>
            <a:r>
              <a:rPr lang="en-US">
                <a:solidFill>
                  <a:srgbClr val="0070C0"/>
                </a:solidFill>
              </a:rPr>
              <a:t>independent </a:t>
            </a:r>
            <a:r>
              <a:rPr lang="en-US"/>
              <a:t>variable.</a:t>
            </a:r>
            <a:endParaRPr lang="en-US"/>
          </a:p>
          <a:p>
            <a:endParaRPr lang="en-US"/>
          </a:p>
          <a:p>
            <a:r>
              <a:rPr lang="en-US"/>
              <a:t>Simple regression fits a </a:t>
            </a:r>
            <a:r>
              <a:rPr lang="en-US" b="1">
                <a:solidFill>
                  <a:srgbClr val="0070C0"/>
                </a:solidFill>
              </a:rPr>
              <a:t>straight line</a:t>
            </a:r>
            <a:r>
              <a:rPr lang="en-US"/>
              <a:t> to the data.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sz="quarter" idx="4294967295"/>
          </p:nvPr>
        </p:nvGraphicFramePr>
        <p:xfrm>
          <a:off x="5903595" y="1825625"/>
          <a:ext cx="5970905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" r:id="rId1" imgW="5067300" imgH="2409825" progId="Paint.Picture">
                  <p:embed/>
                </p:oleObj>
              </mc:Choice>
              <mc:Fallback>
                <p:oleObj name="" r:id="rId1" imgW="5067300" imgH="2409825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03595" y="1825625"/>
                        <a:ext cx="5970905" cy="312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>
                <a:sym typeface="+mn-ea"/>
              </a:rPr>
              <a:t>Simple Linear Regression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The function will make a </a:t>
            </a:r>
            <a:r>
              <a:rPr>
                <a:solidFill>
                  <a:srgbClr val="0070C0"/>
                </a:solidFill>
              </a:rPr>
              <a:t>prediction </a:t>
            </a:r>
            <a:r>
              <a:t>for each observed data point. </a:t>
            </a:r>
          </a:p>
          <a:p/>
          <a:p>
            <a:r>
              <a:t>The </a:t>
            </a:r>
            <a:r>
              <a:rPr>
                <a:solidFill>
                  <a:srgbClr val="0070C0"/>
                </a:solidFill>
              </a:rPr>
              <a:t>observation </a:t>
            </a:r>
            <a:r>
              <a:t>is denoted by </a:t>
            </a:r>
            <a:r>
              <a:rPr i="1"/>
              <a:t>y</a:t>
            </a:r>
            <a:r>
              <a:t> and the </a:t>
            </a:r>
            <a:r>
              <a:rPr>
                <a:solidFill>
                  <a:srgbClr val="FF0000"/>
                </a:solidFill>
              </a:rPr>
              <a:t>prediction </a:t>
            </a:r>
            <a:r>
              <a:t>is denoted by    .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/>
          </a:p>
        </p:txBody>
      </p:sp>
      <p:graphicFrame>
        <p:nvGraphicFramePr>
          <p:cNvPr id="9" name="Content Placeholder 8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536700" y="4564857"/>
          <a:ext cx="312420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" r:id="rId3" imgW="139700" imgH="203200" progId="Equation.KSEE3">
                  <p:embed/>
                </p:oleObj>
              </mc:Choice>
              <mc:Fallback>
                <p:oleObj name="" r:id="rId3" imgW="139700" imgH="2032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6700" y="4564857"/>
                        <a:ext cx="312420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Linear Regression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For each observation, the variation can be described as: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graphicFrame>
        <p:nvGraphicFramePr>
          <p:cNvPr id="6" name="Object 5"/>
          <p:cNvGraphicFramePr/>
          <p:nvPr/>
        </p:nvGraphicFramePr>
        <p:xfrm>
          <a:off x="3263265" y="1825625"/>
          <a:ext cx="4890135" cy="251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" r:id="rId1" imgW="4162425" imgH="2257425" progId="Paint.Picture">
                  <p:embed/>
                </p:oleObj>
              </mc:Choice>
              <mc:Fallback>
                <p:oleObj name="" r:id="rId1" imgW="4162425" imgH="22574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63265" y="1825625"/>
                        <a:ext cx="4890135" cy="2516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/>
          <p:nvPr/>
        </p:nvGraphicFramePr>
        <p:xfrm>
          <a:off x="3703320" y="4799330"/>
          <a:ext cx="4450080" cy="124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" r:id="rId3" imgW="2771775" imgH="762000" progId="Paint.Picture">
                  <p:embed/>
                </p:oleObj>
              </mc:Choice>
              <mc:Fallback>
                <p:oleObj name="" r:id="rId3" imgW="2771775" imgH="7620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3320" y="4799330"/>
                        <a:ext cx="4450080" cy="1246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Least Square Method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rgbClr val="0070C0"/>
                </a:solidFill>
              </a:rPr>
              <a:t>least  </a:t>
            </a:r>
            <a:r>
              <a:rPr lang="en-US" dirty="0">
                <a:solidFill>
                  <a:srgbClr val="0070C0"/>
                </a:solidFill>
              </a:rPr>
              <a:t>square  </a:t>
            </a:r>
            <a:r>
              <a:rPr lang="en-US" dirty="0" smtClean="0">
                <a:solidFill>
                  <a:srgbClr val="0070C0"/>
                </a:solidFill>
              </a:rPr>
              <a:t>method</a:t>
            </a:r>
            <a:r>
              <a:rPr lang="en-US" dirty="0" smtClean="0"/>
              <a:t> is  </a:t>
            </a:r>
            <a:r>
              <a:rPr lang="en-US" dirty="0"/>
              <a:t>a  </a:t>
            </a:r>
            <a:r>
              <a:rPr lang="en-US" dirty="0" smtClean="0"/>
              <a:t>procedure  </a:t>
            </a:r>
            <a:r>
              <a:rPr lang="en-US" dirty="0"/>
              <a:t>that  is </a:t>
            </a:r>
            <a:r>
              <a:rPr lang="en-US" dirty="0" smtClean="0"/>
              <a:t>used  </a:t>
            </a:r>
            <a:r>
              <a:rPr lang="en-US" dirty="0"/>
              <a:t>to  find  the  line </a:t>
            </a:r>
            <a:r>
              <a:rPr lang="en-MY" altLang="en-US" dirty="0"/>
              <a:t>(regression line)</a:t>
            </a:r>
            <a:r>
              <a:rPr lang="en-US" dirty="0"/>
              <a:t>  that  provides  the  best </a:t>
            </a:r>
            <a:r>
              <a:rPr lang="en-US" dirty="0" smtClean="0"/>
              <a:t>approximation  </a:t>
            </a:r>
            <a:r>
              <a:rPr lang="en-US" dirty="0"/>
              <a:t>for  the relationship between x </a:t>
            </a:r>
            <a:r>
              <a:rPr lang="en-US" dirty="0" smtClean="0"/>
              <a:t>and y.</a:t>
            </a:r>
            <a:endParaRPr lang="en-US" dirty="0" smtClean="0"/>
          </a:p>
          <a:p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92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2045" y="1033780"/>
            <a:ext cx="5151438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Title 92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Least Squares Estimation</a:t>
            </a:r>
            <a:endParaRPr lang="en-US" altLang="zh-TW" dirty="0"/>
          </a:p>
        </p:txBody>
      </p:sp>
      <p:sp>
        <p:nvSpPr>
          <p:cNvPr id="9219" name="Content Placeholder 9218"/>
          <p:cNvSpPr>
            <a:spLocks noGrp="1"/>
          </p:cNvSpPr>
          <p:nvPr>
            <p:ph sz="half" idx="1"/>
          </p:nvPr>
        </p:nvSpPr>
        <p:spPr/>
        <p:txBody>
          <a:bodyPr>
            <a:normAutofit fontScale="97500"/>
          </a:bodyPr>
          <a:lstStyle/>
          <a:p>
            <a:pPr marL="457200" indent="-457200" fontAlgn="base">
              <a:buAutoNum type="arabicPeriod"/>
            </a:pPr>
            <a:r>
              <a:rPr sz="2400">
                <a:sym typeface="+mn-ea"/>
              </a:rPr>
              <a:t>Plot of All (</a:t>
            </a:r>
            <a:r>
              <a:rPr sz="2400" i="1">
                <a:sym typeface="+mn-ea"/>
              </a:rPr>
              <a:t>X</a:t>
            </a:r>
            <a:r>
              <a:rPr sz="2400" i="1" baseline="-25000">
                <a:sym typeface="+mn-ea"/>
              </a:rPr>
              <a:t>i</a:t>
            </a:r>
            <a:r>
              <a:rPr sz="2400">
                <a:sym typeface="+mn-ea"/>
              </a:rPr>
              <a:t>, </a:t>
            </a:r>
            <a:r>
              <a:rPr sz="2400" i="1">
                <a:sym typeface="+mn-ea"/>
              </a:rPr>
              <a:t>Y</a:t>
            </a:r>
            <a:r>
              <a:rPr sz="2400" i="1" baseline="-25000">
                <a:sym typeface="+mn-ea"/>
              </a:rPr>
              <a:t>i</a:t>
            </a:r>
            <a:r>
              <a:rPr sz="2400">
                <a:sym typeface="+mn-ea"/>
              </a:rPr>
              <a:t>) Pairs</a:t>
            </a:r>
            <a:endParaRPr sz="2400">
              <a:sym typeface="+mn-ea"/>
            </a:endParaRPr>
          </a:p>
          <a:p>
            <a:pPr marL="457200" indent="-457200" fontAlgn="base">
              <a:buAutoNum type="arabicPeriod"/>
            </a:pPr>
            <a:r>
              <a:rPr sz="2400">
                <a:sym typeface="+mn-ea"/>
              </a:rPr>
              <a:t>Suggests How Well Model Will Fit</a:t>
            </a:r>
            <a:endParaRPr sz="2400">
              <a:sym typeface="+mn-ea"/>
            </a:endParaRPr>
          </a:p>
          <a:p>
            <a:r>
              <a:rPr lang="en-MY" altLang="en-US" sz="2400" i="1">
                <a:latin typeface="Calibri" panose="020F0502020204030204" charset="0"/>
                <a:cs typeface="Calibri" panose="020F0502020204030204" charset="0"/>
                <a:sym typeface="+mn-ea"/>
              </a:rPr>
              <a:t>Y</a:t>
            </a:r>
            <a:r>
              <a:rPr lang="en-MY" altLang="en-US" sz="2400" i="1" baseline="-25000">
                <a:latin typeface="Calibri" panose="020F0502020204030204" charset="0"/>
                <a:cs typeface="Calibri" panose="020F0502020204030204" charset="0"/>
                <a:sym typeface="+mn-ea"/>
              </a:rPr>
              <a:t>i</a:t>
            </a:r>
            <a:r>
              <a:rPr lang="en-MY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: </a:t>
            </a:r>
            <a:r>
              <a:rPr lang="en-US" altLang="zh-TW" sz="2400">
                <a:latin typeface="Calibri" panose="020F0502020204030204" charset="0"/>
                <a:cs typeface="Calibri" panose="020F0502020204030204" charset="0"/>
                <a:sym typeface="+mn-ea"/>
              </a:rPr>
              <a:t>price &lt;-c(89.5,79.9,83.1,56.9,66.6,82.5,126.3,79.3,119.9,87.6,112.6,120.8,78.5,74.3,74.8)</a:t>
            </a:r>
            <a:endParaRPr lang="en-US" altLang="zh-TW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sz="2400" i="1">
                <a:sym typeface="+mn-ea"/>
              </a:rPr>
              <a:t>X</a:t>
            </a:r>
            <a:r>
              <a:rPr sz="2400" i="1" baseline="-25000">
                <a:sym typeface="+mn-ea"/>
              </a:rPr>
              <a:t>i</a:t>
            </a:r>
            <a:r>
              <a:rPr lang="en-MY" sz="2400">
                <a:sym typeface="+mn-ea"/>
              </a:rPr>
              <a:t>: </a:t>
            </a:r>
            <a:r>
              <a:rPr lang="en-MY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House </a:t>
            </a:r>
            <a:r>
              <a:rPr lang="en-US" altLang="zh-TW" sz="2400">
                <a:latin typeface="Calibri" panose="020F0502020204030204" charset="0"/>
                <a:cs typeface="Calibri" panose="020F0502020204030204" charset="0"/>
                <a:sym typeface="+mn-ea"/>
              </a:rPr>
              <a:t>size&lt;- c(20.0,14.8,20.5,12.5,18.0,14.3,27.5,16.5,24.3,20.2,22.0,19.0,12.3,14.0,16.7)</a:t>
            </a:r>
            <a:endParaRPr lang="en-US" altLang="zh-TW" sz="2400">
              <a:latin typeface="Calibri" panose="020F0502020204030204" charset="0"/>
              <a:ea typeface="細明體" pitchFamily="49" charset="-120"/>
              <a:cs typeface="Calibri" panose="020F0502020204030204" charset="0"/>
            </a:endParaRPr>
          </a:p>
          <a:p>
            <a:r>
              <a:rPr lang="en-US" altLang="zh-TW" sz="2400" err="1">
                <a:latin typeface="Calibri" panose="020F0502020204030204" charset="0"/>
                <a:ea typeface="細明體" pitchFamily="49" charset="-120"/>
                <a:cs typeface="Calibri" panose="020F0502020204030204" charset="0"/>
                <a:sym typeface="+mn-ea"/>
              </a:rPr>
              <a:t>plot(</a:t>
            </a:r>
            <a:r>
              <a:rPr lang="en-MY" altLang="en-US" sz="2400" err="1">
                <a:latin typeface="Calibri" panose="020F0502020204030204" charset="0"/>
                <a:ea typeface="細明體" pitchFamily="49" charset="-120"/>
                <a:cs typeface="Calibri" panose="020F0502020204030204" charset="0"/>
                <a:sym typeface="+mn-ea"/>
              </a:rPr>
              <a:t>X </a:t>
            </a:r>
            <a:r>
              <a:rPr lang="en-US" altLang="zh-TW" sz="2400" err="1">
                <a:latin typeface="Calibri" panose="020F0502020204030204" charset="0"/>
                <a:ea typeface="細明體" pitchFamily="49" charset="-120"/>
                <a:cs typeface="Calibri" panose="020F0502020204030204" charset="0"/>
                <a:sym typeface="+mn-ea"/>
              </a:rPr>
              <a:t>= “House size (100 sq ft)”, </a:t>
            </a:r>
            <a:r>
              <a:rPr lang="en-MY" altLang="en-US" sz="2400" err="1">
                <a:latin typeface="Calibri" panose="020F0502020204030204" charset="0"/>
                <a:ea typeface="細明體" pitchFamily="49" charset="-120"/>
                <a:cs typeface="Calibri" panose="020F0502020204030204" charset="0"/>
                <a:sym typeface="+mn-ea"/>
              </a:rPr>
              <a:t>Y </a:t>
            </a:r>
            <a:r>
              <a:rPr lang="en-US" altLang="zh-TW" sz="2400" err="1">
                <a:latin typeface="Calibri" panose="020F0502020204030204" charset="0"/>
                <a:ea typeface="細明體" pitchFamily="49" charset="-120"/>
                <a:cs typeface="Calibri" panose="020F0502020204030204" charset="0"/>
                <a:sym typeface="+mn-ea"/>
              </a:rPr>
              <a:t>=“Selling price ($1,000)”</a:t>
            </a:r>
            <a:r>
              <a:rPr lang="en-US" altLang="zh-TW" sz="2400">
                <a:latin typeface="Calibri" panose="020F0502020204030204" charset="0"/>
                <a:ea typeface="細明體" pitchFamily="49" charset="-120"/>
                <a:cs typeface="Calibri" panose="020F0502020204030204" charset="0"/>
                <a:sym typeface="+mn-ea"/>
              </a:rPr>
              <a:t>)</a:t>
            </a:r>
            <a:endParaRPr lang="en-US" altLang="zh-TW" sz="2400">
              <a:latin typeface="Calibri" panose="020F0502020204030204" charset="0"/>
              <a:ea typeface="細明體" pitchFamily="49" charset="-120"/>
              <a:cs typeface="Calibri" panose="020F0502020204030204" charset="0"/>
            </a:endParaRPr>
          </a:p>
          <a:p>
            <a:pPr marL="0" indent="0"/>
            <a:endParaRPr lang="en-US" altLang="zh-TW">
              <a:latin typeface="細明體" pitchFamily="49" charset="-120"/>
              <a:ea typeface="細明體" pitchFamily="49" charset="-120"/>
            </a:endParaRPr>
          </a:p>
          <a:p>
            <a:endParaRPr lang="en-US" altLang="zh-TW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971790" y="1322705"/>
            <a:ext cx="1829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altLang="en-US"/>
              <a:t>Scatter Plot</a:t>
            </a:r>
            <a:endParaRPr lang="en-MY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979285" y="495300"/>
            <a:ext cx="5071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>
                <a:solidFill>
                  <a:srgbClr val="FF0000"/>
                </a:solidFill>
                <a:effectLst/>
                <a:latin typeface="Arial" panose="020B0604020202020204" pitchFamily="34" charset="0"/>
                <a:sym typeface="+mn-ea"/>
              </a:rPr>
              <a:t>How would you draw a line through the points?   How do you determine which line ‘fits best’? </a:t>
            </a:r>
            <a:endParaRPr lang="en-US">
              <a:solidFill>
                <a:srgbClr val="FF0000"/>
              </a:solidFill>
              <a:effectLst/>
              <a:latin typeface="Arial" panose="020B0604020202020204" pitchFamily="34" charset="0"/>
              <a:sym typeface="+mn-e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949440" y="1766570"/>
            <a:ext cx="3822065" cy="3369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979285" y="1948180"/>
            <a:ext cx="3973195" cy="31877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74180" y="1691005"/>
            <a:ext cx="3822065" cy="336931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MY" altLang="en-US"/>
              <a:t>Three Scenarios</a:t>
            </a:r>
            <a:endParaRPr lang="en-MY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286603" y="1825625"/>
          <a:ext cx="428479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" r:id="rId1" imgW="4667250" imgH="2286000" progId="Paint.Picture">
                  <p:embed/>
                </p:oleObj>
              </mc:Choice>
              <mc:Fallback>
                <p:oleObj name="" r:id="rId1" imgW="4667250" imgH="22860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6603" y="1825625"/>
                        <a:ext cx="4284795" cy="209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43189" y="1825625"/>
          <a:ext cx="3839621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" r:id="rId3" imgW="4600575" imgH="2514600" progId="Paint.Picture">
                  <p:embed/>
                </p:oleObj>
              </mc:Choice>
              <mc:Fallback>
                <p:oleObj name="" r:id="rId3" imgW="4600575" imgH="25146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3189" y="1825625"/>
                        <a:ext cx="3839621" cy="209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quarter" idx="3"/>
          </p:nvPr>
        </p:nvGraphicFramePr>
        <p:xfrm>
          <a:off x="1315941" y="4076700"/>
          <a:ext cx="4226118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" r:id="rId5" imgW="4714875" imgH="2343150" progId="Paint.Picture">
                  <p:embed/>
                </p:oleObj>
              </mc:Choice>
              <mc:Fallback>
                <p:oleObj name="" r:id="rId5" imgW="4714875" imgH="2343150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5941" y="4076700"/>
                        <a:ext cx="4226118" cy="210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024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ym typeface="+mn-ea"/>
              </a:rPr>
              <a:t>Least Squares Estimation</a:t>
            </a:r>
            <a:r>
              <a:rPr lang="en-MY" altLang="en-US">
                <a:sym typeface="+mn-ea"/>
              </a:rPr>
              <a:t>: </a:t>
            </a:r>
            <a:r>
              <a:rPr lang="en-US" altLang="zh-TW" b="1"/>
              <a:t>Assumptions</a:t>
            </a:r>
            <a:endParaRPr lang="en-US" altLang="zh-TW" b="1"/>
          </a:p>
        </p:txBody>
      </p:sp>
      <p:sp>
        <p:nvSpPr>
          <p:cNvPr id="10243" name="Text Placeholder 1024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00">
                <a:latin typeface="Book Antiqua" panose="02040602050305030304" pitchFamily="18" charset="0"/>
                <a:sym typeface="+mn-ea"/>
              </a:rPr>
              <a:t>These data do </a:t>
            </a:r>
            <a:r>
              <a:rPr lang="en-US" altLang="zh-TW" sz="2800">
                <a:solidFill>
                  <a:srgbClr val="FF0000"/>
                </a:solidFill>
                <a:latin typeface="Book Antiqua" panose="02040602050305030304" pitchFamily="18" charset="0"/>
                <a:sym typeface="+mn-ea"/>
              </a:rPr>
              <a:t>not </a:t>
            </a:r>
            <a:r>
              <a:rPr lang="en-US" altLang="zh-TW" sz="2800">
                <a:latin typeface="Book Antiqua" panose="02040602050305030304" pitchFamily="18" charset="0"/>
                <a:sym typeface="+mn-ea"/>
              </a:rPr>
              <a:t>form a </a:t>
            </a:r>
            <a:r>
              <a:rPr lang="en-US" altLang="zh-TW" sz="2800">
                <a:solidFill>
                  <a:srgbClr val="FF0000"/>
                </a:solidFill>
                <a:latin typeface="Book Antiqua" panose="02040602050305030304" pitchFamily="18" charset="0"/>
                <a:sym typeface="+mn-ea"/>
              </a:rPr>
              <a:t>perfect line</a:t>
            </a:r>
            <a:r>
              <a:rPr lang="en-US" altLang="zh-TW" sz="2800">
                <a:latin typeface="Book Antiqua" panose="02040602050305030304" pitchFamily="18" charset="0"/>
                <a:sym typeface="+mn-ea"/>
              </a:rPr>
              <a:t>. This is not surprising, considering that our data are random </a:t>
            </a:r>
            <a:r>
              <a:rPr lang="en-MY" altLang="en-US" sz="2800">
                <a:latin typeface="Book Antiqua" panose="02040602050305030304" pitchFamily="18" charset="0"/>
                <a:sym typeface="+mn-ea"/>
              </a:rPr>
              <a:t>(probabilistic)</a:t>
            </a:r>
            <a:r>
              <a:rPr lang="en-US" altLang="zh-TW" sz="2800">
                <a:latin typeface="Book Antiqua" panose="02040602050305030304" pitchFamily="18" charset="0"/>
                <a:sym typeface="+mn-ea"/>
              </a:rPr>
              <a:t>. </a:t>
            </a:r>
            <a:endParaRPr lang="en-US" altLang="zh-TW" sz="2800">
              <a:latin typeface="Book Antiqua" panose="02040602050305030304" pitchFamily="18" charset="0"/>
              <a:sym typeface="+mn-ea"/>
            </a:endParaRPr>
          </a:p>
          <a:p>
            <a:r>
              <a:rPr lang="en-US" altLang="zh-TW" sz="2800">
                <a:latin typeface="Book Antiqua" panose="02040602050305030304" pitchFamily="18" charset="0"/>
                <a:sym typeface="+mn-ea"/>
              </a:rPr>
              <a:t>In other words, if we assume equation (1) then our line predicts the </a:t>
            </a:r>
            <a:r>
              <a:rPr lang="en-US" altLang="zh-TW" sz="2800">
                <a:solidFill>
                  <a:srgbClr val="FF0000"/>
                </a:solidFill>
                <a:latin typeface="Book Antiqua" panose="02040602050305030304" pitchFamily="18" charset="0"/>
                <a:sym typeface="+mn-ea"/>
              </a:rPr>
              <a:t>mean </a:t>
            </a:r>
            <a:r>
              <a:rPr lang="en-US" altLang="zh-TW" sz="2800">
                <a:latin typeface="Book Antiqua" panose="02040602050305030304" pitchFamily="18" charset="0"/>
                <a:sym typeface="+mn-ea"/>
              </a:rPr>
              <a:t>for any given level </a:t>
            </a:r>
            <a:r>
              <a:rPr lang="en-US" altLang="zh-TW" sz="2800" i="1">
                <a:latin typeface="Book Antiqua" panose="02040602050305030304" pitchFamily="18" charset="0"/>
                <a:sym typeface="+mn-ea"/>
              </a:rPr>
              <a:t>x</a:t>
            </a:r>
            <a:r>
              <a:rPr lang="en-US" altLang="zh-TW" sz="2800">
                <a:latin typeface="Book Antiqua" panose="02040602050305030304" pitchFamily="18" charset="0"/>
                <a:sym typeface="+mn-ea"/>
              </a:rPr>
              <a:t>. </a:t>
            </a:r>
            <a:endParaRPr lang="en-US" altLang="zh-TW" sz="2800">
              <a:latin typeface="Book Antiqua" panose="02040602050305030304" pitchFamily="18" charset="0"/>
              <a:sym typeface="+mn-ea"/>
            </a:endParaRPr>
          </a:p>
          <a:p>
            <a:r>
              <a:rPr lang="en-US" altLang="zh-TW" sz="2800">
                <a:latin typeface="Book Antiqua" panose="02040602050305030304" pitchFamily="18" charset="0"/>
                <a:sym typeface="+mn-ea"/>
              </a:rPr>
              <a:t>However, when we actually take a measurement (i.e., observe the data), we observe </a:t>
            </a:r>
            <a:r>
              <a:rPr lang="en-MY" altLang="en-US" sz="2800">
                <a:latin typeface="Book Antiqua" panose="02040602050305030304" pitchFamily="18" charset="0"/>
                <a:sym typeface="+mn-ea"/>
              </a:rPr>
              <a:t>(</a:t>
            </a:r>
            <a:r>
              <a:rPr lang="en-MY" altLang="en-US" sz="2800">
                <a:solidFill>
                  <a:srgbClr val="FF0000"/>
                </a:solidFill>
                <a:latin typeface="Book Antiqua" panose="02040602050305030304" pitchFamily="18" charset="0"/>
                <a:sym typeface="+mn-ea"/>
              </a:rPr>
              <a:t>randomness</a:t>
            </a:r>
            <a:r>
              <a:rPr lang="en-MY" altLang="en-US" sz="2800">
                <a:latin typeface="Book Antiqua" panose="02040602050305030304" pitchFamily="18" charset="0"/>
                <a:sym typeface="+mn-ea"/>
              </a:rPr>
              <a:t>)</a:t>
            </a:r>
            <a:r>
              <a:rPr lang="en-US" altLang="zh-TW" sz="2800">
                <a:latin typeface="Book Antiqua" panose="02040602050305030304" pitchFamily="18" charset="0"/>
                <a:sym typeface="+mn-ea"/>
              </a:rPr>
              <a:t>:</a:t>
            </a:r>
            <a:endParaRPr lang="en-US" altLang="zh-TW" sz="2800">
              <a:latin typeface="Book Antiqua" panose="02040602050305030304" pitchFamily="18" charset="0"/>
            </a:endParaRPr>
          </a:p>
          <a:p>
            <a:pPr marL="187325" indent="-187325" algn="ctr">
              <a:buNone/>
            </a:pPr>
            <a:r>
              <a:rPr lang="en-US" altLang="zh-TW" sz="2800" i="1">
                <a:sym typeface="+mn-ea"/>
              </a:rPr>
              <a:t>Y</a:t>
            </a:r>
            <a:r>
              <a:rPr lang="en-US" altLang="zh-TW" sz="2800" baseline="-30000">
                <a:sym typeface="+mn-ea"/>
              </a:rPr>
              <a:t>i</a:t>
            </a:r>
            <a:r>
              <a:rPr lang="en-US" altLang="zh-TW" sz="2800">
                <a:sym typeface="+mn-ea"/>
              </a:rPr>
              <a:t> = </a:t>
            </a:r>
            <a:r>
              <a:rPr lang="en-US" altLang="zh-TW" sz="2800" i="1">
                <a:sym typeface="Symbol" panose="05050102010706020507" pitchFamily="18" charset="2"/>
              </a:rPr>
              <a:t></a:t>
            </a:r>
            <a:r>
              <a:rPr lang="en-US" altLang="zh-TW" sz="2800" baseline="-30000">
                <a:sym typeface="+mn-ea"/>
              </a:rPr>
              <a:t>0</a:t>
            </a:r>
            <a:r>
              <a:rPr lang="en-US" altLang="zh-TW" sz="2800">
                <a:sym typeface="+mn-ea"/>
              </a:rPr>
              <a:t> + </a:t>
            </a:r>
            <a:r>
              <a:rPr lang="en-US" altLang="zh-TW" sz="2800" i="1">
                <a:sym typeface="Symbol" panose="05050102010706020507" pitchFamily="18" charset="2"/>
              </a:rPr>
              <a:t></a:t>
            </a:r>
            <a:r>
              <a:rPr lang="en-US" altLang="zh-TW" sz="2800" baseline="-30000">
                <a:sym typeface="+mn-ea"/>
              </a:rPr>
              <a:t>1</a:t>
            </a:r>
            <a:r>
              <a:rPr lang="en-US" altLang="zh-TW" sz="2800" i="1">
                <a:sym typeface="+mn-ea"/>
              </a:rPr>
              <a:t>X</a:t>
            </a:r>
            <a:r>
              <a:rPr lang="en-US" altLang="zh-TW" sz="2800" baseline="-30000">
                <a:sym typeface="+mn-ea"/>
              </a:rPr>
              <a:t>i</a:t>
            </a:r>
            <a:r>
              <a:rPr lang="en-US" altLang="zh-TW" sz="2800" i="1">
                <a:sym typeface="+mn-ea"/>
              </a:rPr>
              <a:t> </a:t>
            </a:r>
            <a:r>
              <a:rPr lang="en-US" altLang="zh-TW" sz="2800">
                <a:sym typeface="+mn-ea"/>
              </a:rPr>
              <a:t>+ </a:t>
            </a:r>
            <a:r>
              <a:rPr lang="en-US" altLang="zh-TW" sz="2800" i="1">
                <a:sym typeface="Symbol" panose="05050102010706020507" pitchFamily="18" charset="2"/>
              </a:rPr>
              <a:t></a:t>
            </a:r>
            <a:r>
              <a:rPr lang="en-US" altLang="zh-TW" sz="2800" baseline="-30000">
                <a:sym typeface="+mn-ea"/>
              </a:rPr>
              <a:t>i</a:t>
            </a:r>
            <a:r>
              <a:rPr lang="en-US" altLang="zh-TW" sz="2800">
                <a:sym typeface="+mn-ea"/>
              </a:rPr>
              <a:t>, </a:t>
            </a:r>
            <a:r>
              <a:rPr lang="en-US" altLang="zh-TW" sz="2800">
                <a:latin typeface="Book Antiqua" panose="02040602050305030304" pitchFamily="18" charset="0"/>
                <a:sym typeface="+mn-ea"/>
              </a:rPr>
              <a:t>	for </a:t>
            </a:r>
            <a:r>
              <a:rPr lang="en-US" altLang="zh-TW" sz="2800" i="1">
                <a:latin typeface="Book Antiqua" panose="02040602050305030304" pitchFamily="18" charset="0"/>
                <a:sym typeface="+mn-ea"/>
              </a:rPr>
              <a:t>i</a:t>
            </a:r>
            <a:r>
              <a:rPr lang="en-US" altLang="zh-TW" sz="2800">
                <a:latin typeface="Book Antiqua" panose="02040602050305030304" pitchFamily="18" charset="0"/>
                <a:sym typeface="+mn-ea"/>
              </a:rPr>
              <a:t> = 1,2,…, </a:t>
            </a:r>
            <a:r>
              <a:rPr lang="en-US" altLang="zh-TW" sz="2800" i="1">
                <a:latin typeface="Book Antiqua" panose="02040602050305030304" pitchFamily="18" charset="0"/>
                <a:sym typeface="+mn-ea"/>
              </a:rPr>
              <a:t>n</a:t>
            </a:r>
            <a:r>
              <a:rPr lang="en-US" altLang="zh-TW" sz="2800">
                <a:latin typeface="Book Antiqua" panose="02040602050305030304" pitchFamily="18" charset="0"/>
                <a:sym typeface="+mn-ea"/>
              </a:rPr>
              <a:t> = 15,  </a:t>
            </a:r>
            <a:r>
              <a:rPr lang="en-MY" altLang="en-US" sz="2800">
                <a:latin typeface="Book Antiqua" panose="02040602050305030304" pitchFamily="18" charset="0"/>
                <a:sym typeface="+mn-ea"/>
              </a:rPr>
              <a:t>(</a:t>
            </a:r>
            <a:r>
              <a:rPr lang="en-US" altLang="zh-TW">
                <a:latin typeface="Book Antiqua" panose="02040602050305030304" pitchFamily="18" charset="0"/>
                <a:sym typeface="+mn-ea"/>
              </a:rPr>
              <a:t>equation 1</a:t>
            </a:r>
            <a:r>
              <a:rPr lang="en-MY" altLang="en-US">
                <a:latin typeface="Book Antiqua" panose="02040602050305030304" pitchFamily="18" charset="0"/>
                <a:sym typeface="+mn-ea"/>
              </a:rPr>
              <a:t>)</a:t>
            </a:r>
            <a:endParaRPr lang="en-US" altLang="zh-TW" sz="2800">
              <a:latin typeface="Book Antiqua" panose="02040602050305030304" pitchFamily="18" charset="0"/>
            </a:endParaRPr>
          </a:p>
          <a:p>
            <a:pPr marL="187325" indent="-187325">
              <a:buNone/>
            </a:pPr>
            <a:r>
              <a:rPr lang="en-US" altLang="zh-TW" sz="2800">
                <a:latin typeface="Book Antiqua" panose="02040602050305030304" pitchFamily="18" charset="0"/>
                <a:sym typeface="+mn-ea"/>
              </a:rPr>
              <a:t>  where</a:t>
            </a:r>
            <a:r>
              <a:rPr lang="en-US" altLang="zh-TW" sz="2800">
                <a:sym typeface="+mn-ea"/>
              </a:rPr>
              <a:t> </a:t>
            </a:r>
            <a:r>
              <a:rPr lang="en-US" altLang="zh-TW" sz="2800" i="1">
                <a:sym typeface="Symbol" panose="05050102010706020507" pitchFamily="18" charset="2"/>
              </a:rPr>
              <a:t></a:t>
            </a:r>
            <a:r>
              <a:rPr lang="en-US" altLang="zh-TW" sz="2800" baseline="-30000">
                <a:sym typeface="+mn-ea"/>
              </a:rPr>
              <a:t>i</a:t>
            </a:r>
            <a:r>
              <a:rPr lang="en-US" altLang="zh-TW" sz="2800">
                <a:sym typeface="+mn-ea"/>
              </a:rPr>
              <a:t> </a:t>
            </a:r>
            <a:r>
              <a:rPr lang="en-US" altLang="zh-TW" sz="2800" err="1">
                <a:latin typeface="Book Antiqua" panose="02040602050305030304" pitchFamily="18" charset="0"/>
                <a:sym typeface="+mn-ea"/>
              </a:rPr>
              <a:t>is the </a:t>
            </a:r>
            <a:r>
              <a:rPr lang="en-US" altLang="zh-TW" sz="2800" err="1">
                <a:solidFill>
                  <a:srgbClr val="FF0000"/>
                </a:solidFill>
                <a:latin typeface="Book Antiqua" panose="02040602050305030304" pitchFamily="18" charset="0"/>
                <a:sym typeface="+mn-ea"/>
              </a:rPr>
              <a:t>random error</a:t>
            </a:r>
            <a:r>
              <a:rPr lang="en-US" altLang="zh-TW" sz="2800" err="1">
                <a:latin typeface="Book Antiqua" panose="02040602050305030304" pitchFamily="18" charset="0"/>
                <a:sym typeface="+mn-ea"/>
              </a:rPr>
              <a:t> associated with the </a:t>
            </a:r>
            <a:r>
              <a:rPr lang="en-US" altLang="zh-TW" sz="2800" i="1" err="1">
                <a:latin typeface="Book Antiqua" panose="02040602050305030304" pitchFamily="18" charset="0"/>
                <a:sym typeface="+mn-ea"/>
              </a:rPr>
              <a:t>i</a:t>
            </a:r>
            <a:r>
              <a:rPr lang="en-US" altLang="zh-TW" sz="2800" err="1">
                <a:latin typeface="Book Antiqua" panose="02040602050305030304" pitchFamily="18" charset="0"/>
                <a:sym typeface="+mn-ea"/>
              </a:rPr>
              <a:t>th</a:t>
            </a:r>
            <a:r>
              <a:rPr lang="en-US" altLang="zh-TW" sz="2800">
                <a:latin typeface="Book Antiqua" panose="02040602050305030304" pitchFamily="18" charset="0"/>
                <a:sym typeface="+mn-ea"/>
              </a:rPr>
              <a:t> observation. </a:t>
            </a:r>
            <a:endParaRPr lang="en-US" altLang="zh-TW" sz="2800">
              <a:latin typeface="Book Antiqua" panose="02040602050305030304" pitchFamily="18" charset="0"/>
            </a:endParaRPr>
          </a:p>
          <a:p>
            <a:pPr lvl="0"/>
            <a:r>
              <a:rPr lang="en-US" altLang="zh-TW" sz="2500">
                <a:latin typeface="Book Antiqua" panose="02040602050305030304" pitchFamily="18" charset="0"/>
                <a:sym typeface="+mn-ea"/>
              </a:rPr>
              <a:t>Since we don't know the true values of</a:t>
            </a:r>
            <a:r>
              <a:rPr lang="en-US" altLang="zh-TW" sz="2500">
                <a:sym typeface="+mn-ea"/>
              </a:rPr>
              <a:t> </a:t>
            </a:r>
            <a:r>
              <a:rPr lang="en-US" altLang="zh-TW" sz="2500" i="1">
                <a:sym typeface="Symbol" panose="05050102010706020507" pitchFamily="18" charset="2"/>
              </a:rPr>
              <a:t></a:t>
            </a:r>
            <a:r>
              <a:rPr lang="en-US" altLang="zh-TW" sz="2500" baseline="-30000">
                <a:sym typeface="+mn-ea"/>
              </a:rPr>
              <a:t>0</a:t>
            </a:r>
            <a:r>
              <a:rPr lang="en-US" altLang="zh-TW" sz="2500">
                <a:sym typeface="+mn-ea"/>
              </a:rPr>
              <a:t> and </a:t>
            </a:r>
            <a:r>
              <a:rPr lang="en-US" altLang="zh-TW" sz="2500" i="1">
                <a:sym typeface="Symbol" panose="05050102010706020507" pitchFamily="18" charset="2"/>
              </a:rPr>
              <a:t></a:t>
            </a:r>
            <a:r>
              <a:rPr lang="en-US" altLang="zh-TW" sz="2500" baseline="-30000">
                <a:sym typeface="+mn-ea"/>
              </a:rPr>
              <a:t>1</a:t>
            </a:r>
            <a:r>
              <a:rPr lang="en-US" altLang="zh-TW" sz="2500">
                <a:sym typeface="+mn-ea"/>
              </a:rPr>
              <a:t>, </a:t>
            </a:r>
            <a:r>
              <a:rPr lang="en-US" altLang="zh-TW" sz="2500">
                <a:latin typeface="Book Antiqua" panose="02040602050305030304" pitchFamily="18" charset="0"/>
                <a:sym typeface="+mn-ea"/>
              </a:rPr>
              <a:t>it is clear that we do not observe the actual errors</a:t>
            </a:r>
            <a:r>
              <a:rPr lang="en-US" altLang="zh-TW" sz="2500">
                <a:sym typeface="+mn-ea"/>
              </a:rPr>
              <a:t> (</a:t>
            </a:r>
            <a:r>
              <a:rPr lang="en-US" altLang="zh-TW" sz="2500" i="1">
                <a:sym typeface="Symbol" panose="05050102010706020507" pitchFamily="18" charset="2"/>
              </a:rPr>
              <a:t></a:t>
            </a:r>
            <a:r>
              <a:rPr lang="en-US" altLang="zh-TW" sz="2500" baseline="-30000">
                <a:sym typeface="+mn-ea"/>
              </a:rPr>
              <a:t>i</a:t>
            </a:r>
            <a:r>
              <a:rPr lang="en-US" altLang="zh-TW" sz="2500">
                <a:sym typeface="+mn-ea"/>
              </a:rPr>
              <a:t>) </a:t>
            </a:r>
            <a:r>
              <a:rPr lang="en-US" altLang="zh-TW" sz="2500">
                <a:latin typeface="Book Antiqua" panose="02040602050305030304" pitchFamily="18" charset="0"/>
                <a:sym typeface="+mn-ea"/>
              </a:rPr>
              <a:t>precisely either.</a:t>
            </a:r>
            <a:endParaRPr lang="en-US" altLang="zh-TW" sz="2500">
              <a:latin typeface="Book Antiqua" panose="02040602050305030304" pitchFamily="18" charset="0"/>
            </a:endParaRPr>
          </a:p>
          <a:p>
            <a:endParaRPr lang="en-US" altLang="zh-TW" sz="25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024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ym typeface="+mn-ea"/>
              </a:rPr>
              <a:t>Assumptions about the Error</a:t>
            </a:r>
            <a:endParaRPr lang="en-US" altLang="zh-TW"/>
          </a:p>
        </p:txBody>
      </p:sp>
      <p:sp>
        <p:nvSpPr>
          <p:cNvPr id="10243" name="Text Placeholder 1024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795" dirty="0" err="1">
                <a:latin typeface="Book Antiqua" panose="02040602050305030304" pitchFamily="18" charset="0"/>
                <a:sym typeface="+mn-ea"/>
              </a:rPr>
              <a:t>The errors are </a:t>
            </a:r>
            <a:r>
              <a:rPr lang="en-US" altLang="zh-TW" sz="2795" dirty="0" err="1">
                <a:solidFill>
                  <a:srgbClr val="0070C0"/>
                </a:solidFill>
                <a:latin typeface="Book Antiqua" panose="02040602050305030304" pitchFamily="18" charset="0"/>
                <a:sym typeface="+mn-ea"/>
              </a:rPr>
              <a:t>independent</a:t>
            </a:r>
            <a:r>
              <a:rPr lang="en-US" altLang="zh-TW" sz="2795" dirty="0" err="1">
                <a:latin typeface="Book Antiqua" panose="02040602050305030304" pitchFamily="18" charset="0"/>
                <a:sym typeface="+mn-ea"/>
              </a:rPr>
              <a:t>, that is, the error in the </a:t>
            </a:r>
            <a:r>
              <a:rPr lang="en-US" altLang="zh-TW" sz="2795" i="1" dirty="0" err="1">
                <a:latin typeface="Book Antiqua" panose="02040602050305030304" pitchFamily="18" charset="0"/>
                <a:sym typeface="+mn-ea"/>
              </a:rPr>
              <a:t>i</a:t>
            </a:r>
            <a:r>
              <a:rPr lang="en-US" altLang="zh-TW" sz="2795" dirty="0" err="1">
                <a:latin typeface="Book Antiqua" panose="02040602050305030304" pitchFamily="18" charset="0"/>
                <a:sym typeface="+mn-ea"/>
              </a:rPr>
              <a:t>th observation is independent of the error observed in the </a:t>
            </a:r>
            <a:r>
              <a:rPr lang="en-US" altLang="zh-TW" sz="2795" i="1" dirty="0" err="1">
                <a:latin typeface="Book Antiqua" panose="02040602050305030304" pitchFamily="18" charset="0"/>
                <a:sym typeface="+mn-ea"/>
              </a:rPr>
              <a:t>j</a:t>
            </a:r>
            <a:r>
              <a:rPr lang="en-US" altLang="zh-TW" sz="2795" dirty="0" err="1">
                <a:latin typeface="Book Antiqua" panose="02040602050305030304" pitchFamily="18" charset="0"/>
                <a:sym typeface="+mn-ea"/>
              </a:rPr>
              <a:t>th</a:t>
            </a:r>
            <a:r>
              <a:rPr lang="en-US" altLang="zh-TW" sz="2795">
                <a:latin typeface="Book Antiqua" panose="02040602050305030304" pitchFamily="18" charset="0"/>
                <a:sym typeface="+mn-ea"/>
              </a:rPr>
              <a:t> observation.</a:t>
            </a:r>
            <a:endParaRPr lang="en-US" altLang="zh-TW" sz="2795">
              <a:latin typeface="Book Antiqua" panose="02040602050305030304" pitchFamily="18" charset="0"/>
              <a:sym typeface="+mn-ea"/>
            </a:endParaRPr>
          </a:p>
          <a:p>
            <a:r>
              <a:rPr lang="en-US" altLang="zh-TW" sz="2795">
                <a:latin typeface="Book Antiqua" panose="02040602050305030304" pitchFamily="18" charset="0"/>
                <a:sym typeface="+mn-ea"/>
              </a:rPr>
              <a:t>The </a:t>
            </a:r>
            <a:r>
              <a:rPr lang="en-US" altLang="zh-TW" sz="2795" i="1">
                <a:latin typeface="Book Antiqua" panose="02040602050305030304" pitchFamily="18" charset="0"/>
                <a:sym typeface="Symbol" panose="05050102010706020507" pitchFamily="18" charset="2"/>
              </a:rPr>
              <a:t></a:t>
            </a:r>
            <a:r>
              <a:rPr lang="en-US" altLang="zh-TW" sz="2795" baseline="-30000">
                <a:latin typeface="Book Antiqua" panose="02040602050305030304" pitchFamily="18" charset="0"/>
                <a:sym typeface="+mn-ea"/>
              </a:rPr>
              <a:t>i</a:t>
            </a:r>
            <a:r>
              <a:rPr lang="en-US" altLang="zh-TW" sz="2795">
                <a:latin typeface="Book Antiqua" panose="02040602050305030304" pitchFamily="18" charset="0"/>
                <a:sym typeface="+mn-ea"/>
              </a:rPr>
              <a:t> are </a:t>
            </a:r>
            <a:r>
              <a:rPr lang="en-US" altLang="zh-TW" sz="2795">
                <a:solidFill>
                  <a:srgbClr val="0070C0"/>
                </a:solidFill>
                <a:latin typeface="Book Antiqua" panose="02040602050305030304" pitchFamily="18" charset="0"/>
                <a:sym typeface="+mn-ea"/>
              </a:rPr>
              <a:t>normally distributed</a:t>
            </a:r>
            <a:r>
              <a:rPr lang="en-US" altLang="zh-TW" sz="2795">
                <a:latin typeface="Book Antiqua" panose="02040602050305030304" pitchFamily="18" charset="0"/>
                <a:sym typeface="+mn-ea"/>
              </a:rPr>
              <a:t> (with mean 0 and standard deviation </a:t>
            </a:r>
            <a:r>
              <a:rPr lang="en-US" altLang="zh-TW" sz="2795" i="1">
                <a:latin typeface="Book Antiqua" panose="02040602050305030304" pitchFamily="18" charset="0"/>
                <a:sym typeface="Symbol" panose="05050102010706020507" pitchFamily="18" charset="2"/>
              </a:rPr>
              <a:t></a:t>
            </a:r>
            <a:r>
              <a:rPr lang="en-US" altLang="zh-TW" sz="2795" baseline="-30000">
                <a:latin typeface="Book Antiqua" panose="02040602050305030304" pitchFamily="18" charset="0"/>
                <a:sym typeface="Symbol" panose="05050102010706020507" pitchFamily="18" charset="2"/>
              </a:rPr>
              <a:t></a:t>
            </a:r>
            <a:r>
              <a:rPr lang="en-US" altLang="zh-TW" sz="2795">
                <a:latin typeface="Book Antiqua" panose="02040602050305030304" pitchFamily="18" charset="0"/>
                <a:sym typeface="+mn-ea"/>
              </a:rPr>
              <a:t>).</a:t>
            </a:r>
            <a:endParaRPr lang="en-US" altLang="zh-TW" sz="2795">
              <a:latin typeface="Book Antiqua" panose="02040602050305030304" pitchFamily="18" charset="0"/>
              <a:sym typeface="+mn-ea"/>
            </a:endParaRPr>
          </a:p>
          <a:p>
            <a:pPr lvl="1"/>
            <a:r>
              <a:rPr lang="en-US" altLang="zh-TW" sz="2395" i="1">
                <a:latin typeface="Book Antiqua" panose="02040602050305030304" pitchFamily="18" charset="0"/>
                <a:sym typeface="+mn-ea"/>
              </a:rPr>
              <a:t>E</a:t>
            </a:r>
            <a:r>
              <a:rPr lang="en-US" altLang="zh-TW" sz="2395">
                <a:latin typeface="Book Antiqua" panose="02040602050305030304" pitchFamily="18" charset="0"/>
                <a:sym typeface="+mn-ea"/>
              </a:rPr>
              <a:t>(</a:t>
            </a:r>
            <a:r>
              <a:rPr lang="en-US" altLang="zh-TW" sz="2395" i="1">
                <a:latin typeface="Book Antiqua" panose="02040602050305030304" pitchFamily="18" charset="0"/>
                <a:sym typeface="Symbol" panose="05050102010706020507" pitchFamily="18" charset="2"/>
              </a:rPr>
              <a:t></a:t>
            </a:r>
            <a:r>
              <a:rPr lang="en-US" altLang="zh-TW" sz="2395" baseline="-30000">
                <a:latin typeface="Book Antiqua" panose="02040602050305030304" pitchFamily="18" charset="0"/>
                <a:sym typeface="+mn-ea"/>
              </a:rPr>
              <a:t>i</a:t>
            </a:r>
            <a:r>
              <a:rPr lang="en-US" altLang="zh-TW" sz="2395">
                <a:latin typeface="Book Antiqua" panose="02040602050305030304" pitchFamily="18" charset="0"/>
                <a:sym typeface="+mn-ea"/>
              </a:rPr>
              <a:t> ) = 0 for </a:t>
            </a:r>
            <a:r>
              <a:rPr lang="en-US" altLang="zh-TW" sz="2395" i="1">
                <a:latin typeface="Book Antiqua" panose="02040602050305030304" pitchFamily="18" charset="0"/>
                <a:sym typeface="+mn-ea"/>
              </a:rPr>
              <a:t>i</a:t>
            </a:r>
            <a:r>
              <a:rPr lang="en-US" altLang="zh-TW" sz="2395">
                <a:latin typeface="Book Antiqua" panose="02040602050305030304" pitchFamily="18" charset="0"/>
                <a:sym typeface="+mn-ea"/>
              </a:rPr>
              <a:t> = 1, 2,</a:t>
            </a:r>
            <a:r>
              <a:rPr lang="en-US" altLang="zh-TW" sz="2395">
                <a:latin typeface="Times New Roman" panose="02020603050405020304" pitchFamily="18" charset="0"/>
                <a:sym typeface="+mn-ea"/>
              </a:rPr>
              <a:t>…</a:t>
            </a:r>
            <a:r>
              <a:rPr lang="en-US" altLang="zh-TW" sz="2395">
                <a:latin typeface="Book Antiqua" panose="02040602050305030304" pitchFamily="18" charset="0"/>
                <a:sym typeface="+mn-ea"/>
              </a:rPr>
              <a:t>,</a:t>
            </a:r>
            <a:r>
              <a:rPr lang="en-US" altLang="zh-TW" sz="2395" i="1">
                <a:latin typeface="Book Antiqua" panose="02040602050305030304" pitchFamily="18" charset="0"/>
                <a:sym typeface="+mn-ea"/>
              </a:rPr>
              <a:t>n</a:t>
            </a:r>
            <a:r>
              <a:rPr lang="en-US" altLang="zh-TW" sz="2395">
                <a:latin typeface="Book Antiqua" panose="02040602050305030304" pitchFamily="18" charset="0"/>
                <a:sym typeface="+mn-ea"/>
              </a:rPr>
              <a:t>.</a:t>
            </a:r>
            <a:endParaRPr lang="en-US" altLang="zh-TW" sz="2395">
              <a:latin typeface="Book Antiqua" panose="02040602050305030304" pitchFamily="18" charset="0"/>
              <a:sym typeface="+mn-ea"/>
            </a:endParaRPr>
          </a:p>
          <a:p>
            <a:pPr lvl="1"/>
            <a:r>
              <a:rPr lang="en-US" altLang="zh-TW" sz="2395" i="1">
                <a:latin typeface="Book Antiqua" panose="02040602050305030304" pitchFamily="18" charset="0"/>
                <a:sym typeface="Symbol" panose="05050102010706020507" pitchFamily="18" charset="2"/>
              </a:rPr>
              <a:t></a:t>
            </a:r>
            <a:r>
              <a:rPr lang="en-US" altLang="zh-TW" sz="2395">
                <a:latin typeface="Book Antiqua" panose="02040602050305030304" pitchFamily="18" charset="0"/>
                <a:sym typeface="+mn-ea"/>
              </a:rPr>
              <a:t>(</a:t>
            </a:r>
            <a:r>
              <a:rPr lang="en-US" altLang="zh-TW" sz="2395" i="1">
                <a:latin typeface="Book Antiqua" panose="02040602050305030304" pitchFamily="18" charset="0"/>
                <a:sym typeface="Symbol" panose="05050102010706020507" pitchFamily="18" charset="2"/>
              </a:rPr>
              <a:t></a:t>
            </a:r>
            <a:r>
              <a:rPr lang="en-US" altLang="zh-TW" sz="2395" baseline="-30000">
                <a:latin typeface="Book Antiqua" panose="02040602050305030304" pitchFamily="18" charset="0"/>
                <a:sym typeface="+mn-ea"/>
              </a:rPr>
              <a:t>i</a:t>
            </a:r>
            <a:r>
              <a:rPr lang="en-US" altLang="zh-TW" sz="2395">
                <a:latin typeface="Book Antiqua" panose="02040602050305030304" pitchFamily="18" charset="0"/>
                <a:sym typeface="+mn-ea"/>
              </a:rPr>
              <a:t> ) = </a:t>
            </a:r>
            <a:r>
              <a:rPr lang="en-US" altLang="zh-TW" sz="2395" i="1">
                <a:latin typeface="Book Antiqua" panose="02040602050305030304" pitchFamily="18" charset="0"/>
                <a:sym typeface="Symbol" panose="05050102010706020507" pitchFamily="18" charset="2"/>
              </a:rPr>
              <a:t></a:t>
            </a:r>
            <a:r>
              <a:rPr lang="en-US" altLang="zh-TW" sz="2395" baseline="-30000">
                <a:latin typeface="Book Antiqua" panose="02040602050305030304" pitchFamily="18" charset="0"/>
                <a:sym typeface="Symbol" panose="05050102010706020507" pitchFamily="18" charset="2"/>
              </a:rPr>
              <a:t></a:t>
            </a:r>
            <a:r>
              <a:rPr lang="en-US" altLang="zh-TW" sz="2395">
                <a:latin typeface="Book Antiqua" panose="02040602050305030304" pitchFamily="18" charset="0"/>
                <a:sym typeface="+mn-ea"/>
              </a:rPr>
              <a:t> where </a:t>
            </a:r>
            <a:r>
              <a:rPr lang="en-US" altLang="zh-TW" sz="2395" i="1">
                <a:latin typeface="Book Antiqua" panose="02040602050305030304" pitchFamily="18" charset="0"/>
                <a:sym typeface="Symbol" panose="05050102010706020507" pitchFamily="18" charset="2"/>
              </a:rPr>
              <a:t></a:t>
            </a:r>
            <a:r>
              <a:rPr lang="en-US" altLang="zh-TW" sz="2395" baseline="-30000">
                <a:latin typeface="Book Antiqua" panose="02040602050305030304" pitchFamily="18" charset="0"/>
                <a:sym typeface="Symbol" panose="05050102010706020507" pitchFamily="18" charset="2"/>
              </a:rPr>
              <a:t></a:t>
            </a:r>
            <a:r>
              <a:rPr lang="en-US" altLang="zh-TW" sz="2395">
                <a:latin typeface="Book Antiqua" panose="02040602050305030304" pitchFamily="18" charset="0"/>
                <a:sym typeface="+mn-ea"/>
              </a:rPr>
              <a:t> is unknown. </a:t>
            </a:r>
            <a:r>
              <a:rPr lang="en-MY" altLang="en-US" sz="2395">
                <a:latin typeface="Book Antiqua" panose="02040602050305030304" pitchFamily="18" charset="0"/>
                <a:sym typeface="+mn-ea"/>
              </a:rPr>
              <a:t>(+/-)</a:t>
            </a:r>
            <a:endParaRPr lang="en-US" altLang="zh-TW" sz="2395">
              <a:latin typeface="Book Antiqua" panose="02040602050305030304" pitchFamily="18" charset="0"/>
            </a:endParaRPr>
          </a:p>
          <a:p>
            <a:pPr marL="0" lvl="0" indent="0">
              <a:buNone/>
            </a:pPr>
            <a:endParaRPr lang="en-US" altLang="zh-TW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Sum of Squares of Error </a:t>
            </a:r>
            <a:r>
              <a:rPr lang="en-MY" altLang="en-US">
                <a:sym typeface="+mn-ea"/>
              </a:rPr>
              <a:t>(</a:t>
            </a:r>
            <a:r>
              <a:rPr lang="en-US">
                <a:sym typeface="+mn-ea"/>
              </a:rPr>
              <a:t>SSE</a:t>
            </a:r>
            <a:r>
              <a:rPr lang="en-MY" altLang="en-US">
                <a:sym typeface="+mn-ea"/>
              </a:rPr>
              <a:t>)</a:t>
            </a:r>
            <a:endParaRPr lang="en-MY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least squares</a:t>
            </a:r>
            <a:r>
              <a:rPr lang="en-US" b="1" dirty="0"/>
              <a:t> </a:t>
            </a:r>
            <a:r>
              <a:rPr lang="en-US" dirty="0"/>
              <a:t>regression selects the line with the </a:t>
            </a:r>
            <a:r>
              <a:rPr lang="en-US" dirty="0">
                <a:solidFill>
                  <a:srgbClr val="0070C0"/>
                </a:solidFill>
              </a:rPr>
              <a:t>lowest total sum of squared prediction errors.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This value is called the</a:t>
            </a:r>
            <a:r>
              <a:rPr lang="en-US" b="1" dirty="0"/>
              <a:t> Sum of Squares of Error, or SSE.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graphicFrame>
        <p:nvGraphicFramePr>
          <p:cNvPr id="6" name="Object 5"/>
          <p:cNvGraphicFramePr/>
          <p:nvPr/>
        </p:nvGraphicFramePr>
        <p:xfrm>
          <a:off x="4038600" y="3359785"/>
          <a:ext cx="3856355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" r:id="rId1" imgW="3400425" imgH="2524125" progId="Paint.Picture">
                  <p:embed/>
                </p:oleObj>
              </mc:Choice>
              <mc:Fallback>
                <p:oleObj name="" r:id="rId1" imgW="3400425" imgH="25241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8600" y="3359785"/>
                        <a:ext cx="3856355" cy="263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003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Least Squares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EPI 809/Spring 2008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/>
              <a:t>*</a:t>
            </a:r>
            <a:endParaRPr 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4130675" y="2928620"/>
          <a:ext cx="3237865" cy="100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" r:id="rId1" imgW="2752725" imgH="1000125" progId="Paint.Picture">
                  <p:embed/>
                </p:oleObj>
              </mc:Choice>
              <mc:Fallback>
                <p:oleObj name="" r:id="rId1" imgW="2752725" imgH="10001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30675" y="2928620"/>
                        <a:ext cx="3237865" cy="1000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r>
              <a:rPr sz="2800" dirty="0">
                <a:sym typeface="+mn-ea"/>
              </a:rPr>
              <a:t>‘</a:t>
            </a:r>
            <a:r>
              <a:rPr sz="2800" dirty="0">
                <a:solidFill>
                  <a:srgbClr val="FF0000"/>
                </a:solidFill>
                <a:sym typeface="+mn-ea"/>
              </a:rPr>
              <a:t>Best Fit</a:t>
            </a:r>
            <a:r>
              <a:rPr sz="2800" dirty="0">
                <a:sym typeface="+mn-ea"/>
              </a:rPr>
              <a:t>’ means difference between actual </a:t>
            </a:r>
            <a:r>
              <a:rPr sz="2800" i="1" dirty="0">
                <a:sym typeface="+mn-ea"/>
              </a:rPr>
              <a:t>y</a:t>
            </a:r>
            <a:r>
              <a:rPr sz="2800" dirty="0">
                <a:sym typeface="+mn-ea"/>
              </a:rPr>
              <a:t> values &amp; predicted  values are a </a:t>
            </a:r>
            <a:r>
              <a:rPr sz="2800" dirty="0">
                <a:solidFill>
                  <a:srgbClr val="0070C0"/>
                </a:solidFill>
                <a:sym typeface="+mn-ea"/>
              </a:rPr>
              <a:t>minimum </a:t>
            </a:r>
            <a:r>
              <a:rPr sz="2800" dirty="0">
                <a:sym typeface="+mn-ea"/>
              </a:rPr>
              <a:t>but positive differences off-set negative. </a:t>
            </a:r>
            <a:r>
              <a:rPr lang="en-MY" sz="2800" dirty="0">
                <a:sym typeface="+mn-ea"/>
              </a:rPr>
              <a:t>S</a:t>
            </a:r>
            <a:r>
              <a:rPr sz="2800" dirty="0">
                <a:sym typeface="+mn-ea"/>
              </a:rPr>
              <a:t>o square errors!</a:t>
            </a:r>
            <a:endParaRPr sz="2800" dirty="0"/>
          </a:p>
          <a:p>
            <a:pPr lvl="1"/>
            <a:endParaRPr sz="2800" dirty="0"/>
          </a:p>
          <a:p>
            <a:endParaRPr lang="en-MY" sz="2800" dirty="0"/>
          </a:p>
          <a:p>
            <a:r>
              <a:rPr lang="en-MY" sz="2800" dirty="0">
                <a:sym typeface="+mn-ea"/>
              </a:rPr>
              <a:t>Least Square</a:t>
            </a:r>
            <a:r>
              <a:rPr sz="2800" dirty="0">
                <a:sym typeface="+mn-ea"/>
              </a:rPr>
              <a:t> </a:t>
            </a:r>
            <a:r>
              <a:rPr lang="en-MY" sz="2800" dirty="0">
                <a:sym typeface="+mn-ea"/>
              </a:rPr>
              <a:t>(LS) </a:t>
            </a:r>
            <a:r>
              <a:rPr lang="en-MY" sz="2800" dirty="0">
                <a:solidFill>
                  <a:srgbClr val="0070C0"/>
                </a:solidFill>
                <a:sym typeface="+mn-ea"/>
              </a:rPr>
              <a:t>m</a:t>
            </a:r>
            <a:r>
              <a:rPr sz="2800" dirty="0" err="1">
                <a:solidFill>
                  <a:srgbClr val="0070C0"/>
                </a:solidFill>
                <a:sym typeface="+mn-ea"/>
              </a:rPr>
              <a:t>inimizes</a:t>
            </a:r>
            <a:r>
              <a:rPr sz="2800" dirty="0">
                <a:solidFill>
                  <a:srgbClr val="0070C0"/>
                </a:solidFill>
                <a:sym typeface="+mn-ea"/>
              </a:rPr>
              <a:t> </a:t>
            </a:r>
            <a:r>
              <a:rPr sz="2800" dirty="0">
                <a:sym typeface="+mn-ea"/>
              </a:rPr>
              <a:t>the </a:t>
            </a:r>
            <a:r>
              <a:rPr lang="en-MY" sz="2800" b="1" dirty="0">
                <a:sym typeface="+mn-ea"/>
              </a:rPr>
              <a:t>S</a:t>
            </a:r>
            <a:r>
              <a:rPr lang="en-US" sz="2800" b="1" dirty="0">
                <a:sym typeface="+mn-ea"/>
              </a:rPr>
              <a:t>um of Squares of Error, or SSE</a:t>
            </a:r>
            <a:r>
              <a:rPr lang="en-US" sz="2800" b="1" dirty="0" smtClean="0">
                <a:sym typeface="+mn-ea"/>
              </a:rPr>
              <a:t>.</a:t>
            </a:r>
            <a:endParaRPr lang="en-US" sz="2800" b="1" dirty="0" smtClean="0"/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/>
          </a:p>
        </p:txBody>
      </p:sp>
      <p:graphicFrame>
        <p:nvGraphicFramePr>
          <p:cNvPr id="9" name="Content Placeholder 8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0363835" y="1825467"/>
          <a:ext cx="312420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" r:id="rId3" imgW="139700" imgH="203200" progId="Equation.KSEE3">
                  <p:embed/>
                </p:oleObj>
              </mc:Choice>
              <mc:Fallback>
                <p:oleObj name="" r:id="rId3" imgW="139700" imgH="203200" progId="Equation.KSEE3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63835" y="1825467"/>
                        <a:ext cx="312420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itle 3450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Math</a:t>
            </a:r>
            <a:r>
              <a:rPr lang="en-MY"/>
              <a:t>ematics</a:t>
            </a:r>
            <a:r>
              <a:t>/Stat</a:t>
            </a:r>
            <a:r>
              <a:rPr lang="en-MY"/>
              <a:t>istical</a:t>
            </a:r>
            <a:r>
              <a:t> Model?</a:t>
            </a:r>
          </a:p>
        </p:txBody>
      </p:sp>
      <p:sp>
        <p:nvSpPr>
          <p:cNvPr id="345091" name="Text Placeholder 3450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Often </a:t>
            </a:r>
            <a:r>
              <a:rPr lang="en-MY"/>
              <a:t>d</a:t>
            </a:r>
            <a:r>
              <a:t>escribe </a:t>
            </a:r>
            <a:r>
              <a:rPr lang="en-MY">
                <a:solidFill>
                  <a:srgbClr val="0070C0"/>
                </a:solidFill>
              </a:rPr>
              <a:t>r</a:t>
            </a:r>
            <a:r>
              <a:rPr>
                <a:solidFill>
                  <a:srgbClr val="0070C0"/>
                </a:solidFill>
              </a:rPr>
              <a:t>elationship between </a:t>
            </a:r>
            <a:r>
              <a:rPr lang="en-MY">
                <a:solidFill>
                  <a:srgbClr val="0070C0"/>
                </a:solidFill>
              </a:rPr>
              <a:t>v</a:t>
            </a:r>
            <a:r>
              <a:rPr>
                <a:solidFill>
                  <a:srgbClr val="0070C0"/>
                </a:solidFill>
              </a:rPr>
              <a:t>ariables </a:t>
            </a:r>
            <a:r>
              <a:rPr lang="en-MY">
                <a:solidFill>
                  <a:srgbClr val="0070C0"/>
                </a:solidFill>
              </a:rPr>
              <a:t>(X, Y)</a:t>
            </a:r>
            <a:endParaRPr b="1"/>
          </a:p>
          <a:p>
            <a:endParaRPr b="1"/>
          </a:p>
          <a:p>
            <a:r>
              <a:t>Types</a:t>
            </a:r>
          </a:p>
          <a:p>
            <a:pPr lvl="1"/>
            <a:r>
              <a:rPr b="1">
                <a:solidFill>
                  <a:srgbClr val="0070C0"/>
                </a:solidFill>
              </a:rPr>
              <a:t>Deterministic </a:t>
            </a:r>
            <a:r>
              <a:t>Models (no randomness)</a:t>
            </a:r>
          </a:p>
          <a:p>
            <a:pPr lvl="1"/>
            <a:r>
              <a:rPr b="1">
                <a:solidFill>
                  <a:srgbClr val="0070C0"/>
                </a:solidFill>
              </a:rPr>
              <a:t>Probabilistic </a:t>
            </a:r>
            <a:r>
              <a:t>Models (with randomness)</a:t>
            </a:r>
          </a:p>
          <a:p>
            <a:pPr lvl="2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UECS3213 / UECS3453 Data Mining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/>
              <a:t>*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Standard Error </a:t>
            </a:r>
            <a:r>
              <a:rPr lang="en-MY" altLang="en-US">
                <a:sym typeface="+mn-ea"/>
              </a:rPr>
              <a:t>of Estimate</a:t>
            </a:r>
            <a:endParaRPr lang="en-MY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Standard Error of </a:t>
            </a:r>
            <a:r>
              <a:rPr lang="en-MY" altLang="en-US" b="1" dirty="0" smtClean="0">
                <a:solidFill>
                  <a:srgbClr val="0070C0"/>
                </a:solidFill>
              </a:rPr>
              <a:t>Estimate</a:t>
            </a:r>
            <a:r>
              <a:rPr lang="en-MY" altLang="en-US" b="1" dirty="0" smtClean="0"/>
              <a:t> </a:t>
            </a:r>
            <a:r>
              <a:rPr lang="en-MY" altLang="en-US" dirty="0" smtClean="0"/>
              <a:t>of</a:t>
            </a:r>
            <a:r>
              <a:rPr lang="en-MY" altLang="en-US" b="1" dirty="0" smtClean="0"/>
              <a:t> </a:t>
            </a:r>
            <a:r>
              <a:rPr lang="en-US" dirty="0"/>
              <a:t>a regression is a measure of its </a:t>
            </a:r>
            <a:r>
              <a:rPr lang="en-US" dirty="0">
                <a:solidFill>
                  <a:srgbClr val="FF0000"/>
                </a:solidFill>
              </a:rPr>
              <a:t>variability</a:t>
            </a:r>
            <a:r>
              <a:rPr lang="en-US" dirty="0"/>
              <a:t>.  </a:t>
            </a:r>
            <a:endParaRPr lang="en-US" dirty="0"/>
          </a:p>
          <a:p>
            <a:r>
              <a:rPr lang="en-US" dirty="0"/>
              <a:t>Standard Error is calculated by taking the square root of the average prediction error.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MY" altLang="en-US" dirty="0"/>
              <a:t>w</a:t>
            </a:r>
            <a:r>
              <a:rPr lang="en-US" dirty="0"/>
              <a:t>here </a:t>
            </a:r>
            <a:r>
              <a:rPr lang="en-US" i="1" dirty="0"/>
              <a:t>n</a:t>
            </a:r>
            <a:r>
              <a:rPr lang="en-US" dirty="0"/>
              <a:t> is the number of observations in the sample and </a:t>
            </a:r>
            <a:r>
              <a:rPr lang="en-US" i="1" dirty="0"/>
              <a:t>k</a:t>
            </a:r>
            <a:r>
              <a:rPr lang="en-US" dirty="0"/>
              <a:t> is the total number of variables in the model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graphicFrame>
        <p:nvGraphicFramePr>
          <p:cNvPr id="6" name="Object 5"/>
          <p:cNvGraphicFramePr/>
          <p:nvPr/>
        </p:nvGraphicFramePr>
        <p:xfrm>
          <a:off x="3865880" y="3435350"/>
          <a:ext cx="3876040" cy="1132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" r:id="rId1" imgW="2085975" imgH="628650" progId="Paint.Picture">
                  <p:embed/>
                </p:oleObj>
              </mc:Choice>
              <mc:Fallback>
                <p:oleObj name="" r:id="rId1" imgW="2085975" imgH="6286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65880" y="3435350"/>
                        <a:ext cx="3876040" cy="1132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SSR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Sum of Squares Regression (SSR)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the sum of the squared differences between the prediction for each observation and the </a:t>
            </a:r>
            <a:r>
              <a:rPr lang="en-US" dirty="0">
                <a:solidFill>
                  <a:srgbClr val="0070C0"/>
                </a:solidFill>
              </a:rPr>
              <a:t>population mean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graphicFrame>
        <p:nvGraphicFramePr>
          <p:cNvPr id="6" name="Object 5"/>
          <p:cNvGraphicFramePr/>
          <p:nvPr/>
        </p:nvGraphicFramePr>
        <p:xfrm>
          <a:off x="3234690" y="3261360"/>
          <a:ext cx="5376545" cy="273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" r:id="rId1" imgW="3876675" imgH="2114550" progId="Paint.Picture">
                  <p:embed/>
                </p:oleObj>
              </mc:Choice>
              <mc:Fallback>
                <p:oleObj name="" r:id="rId1" imgW="3876675" imgH="21145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4690" y="3261360"/>
                        <a:ext cx="5376545" cy="2735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10678"/>
            <a:ext cx="6873709" cy="4552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Analysis of </a:t>
            </a:r>
            <a:r>
              <a:rPr lang="en-US" dirty="0"/>
              <a:t>Variance for </a:t>
            </a:r>
            <a:r>
              <a:rPr lang="en-US" dirty="0" smtClean="0"/>
              <a:t>Simple Linear Regression</a:t>
            </a:r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Total Sum of Squares (SST)</a:t>
            </a:r>
            <a:r>
              <a:t> </a:t>
            </a:r>
            <a:r>
              <a:rPr lang="en-MY"/>
              <a:t>=</a:t>
            </a:r>
            <a:r>
              <a:t> SSR + SSE.</a:t>
            </a:r>
          </a:p>
          <a:p>
            <a:r>
              <a:t>Mathematically,</a:t>
            </a:r>
          </a:p>
          <a:p/>
          <a:p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graphicFrame>
        <p:nvGraphicFramePr>
          <p:cNvPr id="8" name="Object 7"/>
          <p:cNvGraphicFramePr/>
          <p:nvPr/>
        </p:nvGraphicFramePr>
        <p:xfrm>
          <a:off x="1198880" y="2893060"/>
          <a:ext cx="7950200" cy="258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" r:id="rId1" imgW="7943850" imgH="2581275" progId="Paint.Picture">
                  <p:embed/>
                </p:oleObj>
              </mc:Choice>
              <mc:Fallback>
                <p:oleObj name="" r:id="rId1" imgW="7943850" imgH="258127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8880" y="2893060"/>
                        <a:ext cx="7950200" cy="2583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8452513" y="3999984"/>
            <a:ext cx="2547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Residual sum of squares</a:t>
            </a:r>
            <a:endParaRPr lang="en-MY" dirty="0"/>
          </a:p>
        </p:txBody>
      </p:sp>
      <p:sp>
        <p:nvSpPr>
          <p:cNvPr id="9" name="Rectangle 8"/>
          <p:cNvSpPr/>
          <p:nvPr/>
        </p:nvSpPr>
        <p:spPr>
          <a:xfrm>
            <a:off x="8452513" y="2979307"/>
            <a:ext cx="3148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Regression sum of squares</a:t>
            </a:r>
            <a:endParaRPr lang="en-MY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Goodness of Fit </a:t>
            </a:r>
            <a:r>
              <a:rPr lang="en-US" dirty="0"/>
              <a:t>of </a:t>
            </a:r>
            <a:r>
              <a:rPr lang="en-US" dirty="0" smtClean="0"/>
              <a:t>the Regression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proportion of total variation (SST) that is </a:t>
            </a:r>
            <a:r>
              <a:rPr lang="en-US" dirty="0">
                <a:solidFill>
                  <a:srgbClr val="0070C0"/>
                </a:solidFill>
              </a:rPr>
              <a:t>explained </a:t>
            </a:r>
            <a:r>
              <a:rPr lang="en-US" dirty="0"/>
              <a:t>by the regression (SSR) is known as the </a:t>
            </a:r>
            <a:r>
              <a:rPr lang="en-US" b="1" dirty="0">
                <a:solidFill>
                  <a:srgbClr val="0070C0"/>
                </a:solidFill>
              </a:rPr>
              <a:t>Coefficient of Determination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dirty="0">
                <a:solidFill>
                  <a:srgbClr val="0070C0"/>
                </a:solidFill>
              </a:rPr>
              <a:t>.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value of R can range between 0 </a:t>
            </a:r>
            <a:r>
              <a:rPr lang="en-US" dirty="0" smtClean="0"/>
              <a:t>(nothing is explained) and 1 (all points must lie on a straight line), </a:t>
            </a:r>
            <a:r>
              <a:rPr lang="en-US" dirty="0"/>
              <a:t>and the </a:t>
            </a:r>
            <a:r>
              <a:rPr lang="en-US" dirty="0">
                <a:solidFill>
                  <a:srgbClr val="0070C0"/>
                </a:solidFill>
              </a:rPr>
              <a:t>higher </a:t>
            </a:r>
            <a:r>
              <a:rPr lang="en-US" dirty="0"/>
              <a:t>its value the more </a:t>
            </a:r>
            <a:r>
              <a:rPr lang="en-US" dirty="0">
                <a:solidFill>
                  <a:srgbClr val="0070C0"/>
                </a:solidFill>
              </a:rPr>
              <a:t>accurate </a:t>
            </a:r>
            <a:r>
              <a:rPr lang="en-US" dirty="0"/>
              <a:t>the regression model is.  It is often referred to as a </a:t>
            </a:r>
            <a:r>
              <a:rPr lang="en-US" dirty="0">
                <a:solidFill>
                  <a:srgbClr val="0070C0"/>
                </a:solidFill>
              </a:rPr>
              <a:t>percentage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simple linear regression </a:t>
            </a:r>
            <a:r>
              <a:rPr lang="en-US" i="1" dirty="0" smtClean="0"/>
              <a:t>R</a:t>
            </a:r>
            <a:r>
              <a:rPr lang="en-US" baseline="30000" dirty="0" smtClean="0"/>
              <a:t>2 </a:t>
            </a:r>
            <a:r>
              <a:rPr lang="en-US" dirty="0" smtClean="0"/>
              <a:t>=</a:t>
            </a:r>
            <a:r>
              <a:rPr lang="en-US" baseline="30000" dirty="0" smtClean="0"/>
              <a:t> </a:t>
            </a:r>
            <a:r>
              <a:rPr lang="en-US" i="1" smtClean="0"/>
              <a:t>r</a:t>
            </a:r>
            <a:r>
              <a:rPr lang="en-US" baseline="30000" smtClean="0"/>
              <a:t>2 </a:t>
            </a:r>
            <a:r>
              <a:rPr lang="en-US" smtClean="0"/>
              <a:t>(just </a:t>
            </a:r>
            <a:r>
              <a:rPr lang="en-US" dirty="0"/>
              <a:t>the square of the (Pearson) correlation </a:t>
            </a:r>
            <a:r>
              <a:rPr lang="en-US" dirty="0" smtClean="0"/>
              <a:t>coefficient)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graphicFrame>
        <p:nvGraphicFramePr>
          <p:cNvPr id="6" name="Object 5"/>
          <p:cNvGraphicFramePr/>
          <p:nvPr/>
        </p:nvGraphicFramePr>
        <p:xfrm>
          <a:off x="2401920" y="2716111"/>
          <a:ext cx="4674235" cy="1186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" r:id="rId1" imgW="2286000" imgH="581025" progId="Paint.Picture">
                  <p:embed/>
                </p:oleObj>
              </mc:Choice>
              <mc:Fallback>
                <p:oleObj name="" r:id="rId1" imgW="2286000" imgH="58102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01920" y="2716111"/>
                        <a:ext cx="4674235" cy="1186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076155" y="2986035"/>
            <a:ext cx="3689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the proportion of variation in y explained by the regression on x</a:t>
            </a:r>
            <a:endParaRPr lang="en-MY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Applications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MY" altLang="en-US" b="1"/>
              <a:t>Finance &amp; Economy</a:t>
            </a:r>
            <a:r>
              <a:rPr lang="en-MY" altLang="en-US"/>
              <a:t>: </a:t>
            </a:r>
            <a:r>
              <a:rPr lang="en-US"/>
              <a:t>GDP, oil prices or stock prices</a:t>
            </a:r>
            <a:endParaRPr lang="en-US"/>
          </a:p>
          <a:p>
            <a:r>
              <a:rPr lang="en-US" b="1"/>
              <a:t>Sports</a:t>
            </a:r>
            <a:r>
              <a:rPr lang="en-MY" altLang="en-US"/>
              <a:t>: </a:t>
            </a:r>
            <a:r>
              <a:rPr lang="en-US"/>
              <a:t>predict the number of runs or goals a player would score in the coming matches based on previous performances.</a:t>
            </a:r>
            <a:endParaRPr lang="en-US"/>
          </a:p>
          <a:p>
            <a:r>
              <a:rPr lang="en-MY" altLang="en-US" b="1"/>
              <a:t>Commerce</a:t>
            </a:r>
            <a:r>
              <a:rPr lang="en-MY" altLang="en-US"/>
              <a:t>: </a:t>
            </a:r>
            <a:r>
              <a:rPr lang="en-US"/>
              <a:t>predict the sale of products in the future based on past buying behaviour.</a:t>
            </a:r>
            <a:endParaRPr lang="en-US"/>
          </a:p>
          <a:p>
            <a:r>
              <a:rPr lang="en-US" b="1"/>
              <a:t>Epidemiology</a:t>
            </a:r>
            <a:r>
              <a:rPr lang="en-MY" altLang="en-US"/>
              <a:t>: predicting diseases</a:t>
            </a:r>
            <a:endParaRPr lang="en-MY" altLang="en-US"/>
          </a:p>
          <a:p>
            <a:r>
              <a:rPr lang="en-MY" altLang="en-US" b="1"/>
              <a:t>Environmental science</a:t>
            </a:r>
            <a:endParaRPr lang="en-MY" altLang="en-US"/>
          </a:p>
          <a:p>
            <a:r>
              <a:rPr lang="en-MY" altLang="en-US" b="1"/>
              <a:t>Property</a:t>
            </a:r>
            <a:r>
              <a:rPr lang="en-MY" altLang="en-US"/>
              <a:t>: predict how much houses it would sell in the coming months and at what price.</a:t>
            </a:r>
            <a:endParaRPr lang="en-MY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8366257-D7B9-47E0-9D98-9493A294C6A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en-US"/>
              <a:t>Multiple Linear Regression (MLR)</a:t>
            </a:r>
            <a:endParaRPr lang="en-MY" alt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Bivariate and </a:t>
            </a:r>
            <a:r>
              <a:rPr lang="en-MY" altLang="en-US"/>
              <a:t>M</a:t>
            </a:r>
            <a:r>
              <a:rPr lang="en-US"/>
              <a:t>ultivariate </a:t>
            </a:r>
            <a:r>
              <a:rPr lang="en-MY" altLang="en-US"/>
              <a:t>M</a:t>
            </a:r>
            <a:r>
              <a:rPr lang="en-US"/>
              <a:t>odels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6934200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Regression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dirty="0"/>
              <a:t>Method for studying the relationship between a dependent variable and </a:t>
            </a:r>
            <a:r>
              <a:rPr b="1" dirty="0">
                <a:solidFill>
                  <a:srgbClr val="0070C0"/>
                </a:solidFill>
              </a:rPr>
              <a:t>two or more independent variables</a:t>
            </a:r>
            <a:r>
              <a:rPr dirty="0">
                <a:solidFill>
                  <a:srgbClr val="0070C0"/>
                </a:solidFill>
              </a:rPr>
              <a:t>.</a:t>
            </a:r>
            <a:endParaRPr dirty="0"/>
          </a:p>
          <a:p>
            <a:r>
              <a:rPr dirty="0"/>
              <a:t>Purposes: </a:t>
            </a:r>
            <a:endParaRPr dirty="0"/>
          </a:p>
          <a:p>
            <a:pPr lvl="1"/>
            <a:r>
              <a:rPr dirty="0"/>
              <a:t>Prediction</a:t>
            </a:r>
            <a:endParaRPr dirty="0"/>
          </a:p>
          <a:p>
            <a:pPr lvl="1"/>
            <a:r>
              <a:rPr dirty="0"/>
              <a:t>Explanation </a:t>
            </a:r>
            <a:r>
              <a:rPr lang="en-MY" dirty="0"/>
              <a:t>(causal)</a:t>
            </a:r>
            <a:endParaRPr dirty="0"/>
          </a:p>
          <a:p>
            <a:pPr lvl="1"/>
            <a:r>
              <a:rPr dirty="0"/>
              <a:t>Theory building</a:t>
            </a:r>
            <a:endParaRPr dirty="0"/>
          </a:p>
          <a:p>
            <a:pPr lvl="1"/>
            <a:endParaRPr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dirty="0"/>
              <a:t>For example, suppose that the effective life of a cutting tool depends on the cutting speed and the tool angle. </a:t>
            </a:r>
            <a:endParaRPr dirty="0"/>
          </a:p>
          <a:p>
            <a:r>
              <a:rPr lang="en-US" dirty="0"/>
              <a:t>A multiple regression </a:t>
            </a:r>
            <a:r>
              <a:rPr lang="en-MY" altLang="en-US" dirty="0"/>
              <a:t>model may t</a:t>
            </a:r>
            <a:r>
              <a:rPr lang="en-US" dirty="0" err="1"/>
              <a:t>ake</a:t>
            </a:r>
            <a:r>
              <a:rPr lang="en-US" dirty="0"/>
              <a:t> the form</a:t>
            </a:r>
            <a:endParaRPr lang="en-US" dirty="0"/>
          </a:p>
          <a:p>
            <a:endParaRPr lang="en-US" dirty="0"/>
          </a:p>
          <a:p>
            <a:r>
              <a:rPr dirty="0">
                <a:sym typeface="+mn-ea"/>
              </a:rPr>
              <a:t>where </a:t>
            </a:r>
            <a:r>
              <a:rPr i="1" dirty="0">
                <a:sym typeface="+mn-ea"/>
              </a:rPr>
              <a:t>Y</a:t>
            </a:r>
            <a:r>
              <a:rPr lang="en-MY" i="1" dirty="0">
                <a:sym typeface="+mn-ea"/>
              </a:rPr>
              <a:t>:</a:t>
            </a:r>
            <a:r>
              <a:rPr dirty="0">
                <a:sym typeface="+mn-ea"/>
              </a:rPr>
              <a:t> tool life</a:t>
            </a:r>
            <a:r>
              <a:rPr lang="en-MY" dirty="0">
                <a:sym typeface="+mn-ea"/>
              </a:rPr>
              <a:t>, </a:t>
            </a:r>
            <a:r>
              <a:rPr i="1" dirty="0">
                <a:sym typeface="+mn-ea"/>
              </a:rPr>
              <a:t>x</a:t>
            </a:r>
            <a:r>
              <a:rPr baseline="-25000" dirty="0">
                <a:sym typeface="+mn-ea"/>
              </a:rPr>
              <a:t>1</a:t>
            </a:r>
            <a:r>
              <a:rPr lang="en-MY" dirty="0">
                <a:sym typeface="+mn-ea"/>
              </a:rPr>
              <a:t>:</a:t>
            </a:r>
            <a:r>
              <a:rPr dirty="0">
                <a:sym typeface="+mn-ea"/>
              </a:rPr>
              <a:t> cutting speed</a:t>
            </a:r>
            <a:r>
              <a:rPr lang="en-MY" dirty="0">
                <a:sym typeface="+mn-ea"/>
              </a:rPr>
              <a:t>, </a:t>
            </a:r>
            <a:r>
              <a:rPr i="1" dirty="0">
                <a:sym typeface="+mn-ea"/>
              </a:rPr>
              <a:t>x</a:t>
            </a:r>
            <a:r>
              <a:rPr baseline="-25000" dirty="0">
                <a:sym typeface="+mn-ea"/>
              </a:rPr>
              <a:t>2</a:t>
            </a:r>
            <a:r>
              <a:rPr lang="en-MY" dirty="0">
                <a:sym typeface="+mn-ea"/>
              </a:rPr>
              <a:t>:</a:t>
            </a:r>
            <a:r>
              <a:rPr dirty="0">
                <a:sym typeface="+mn-ea"/>
              </a:rPr>
              <a:t> tool angle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pic>
        <p:nvPicPr>
          <p:cNvPr id="819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900" y="4529455"/>
            <a:ext cx="3886200" cy="639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92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vs. Multiple </a:t>
            </a:r>
            <a:r>
              <a:rPr lang="en-US" altLang="en-US" dirty="0" smtClean="0"/>
              <a:t>Regression</a:t>
            </a:r>
            <a:endParaRPr lang="en-US" altLang="en-US" dirty="0"/>
          </a:p>
        </p:txBody>
      </p:sp>
      <p:sp>
        <p:nvSpPr>
          <p:cNvPr id="9219" name="Text Placeholder 9218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MY" altLang="en-US" b="1" dirty="0"/>
              <a:t>Simple </a:t>
            </a:r>
            <a:r>
              <a:rPr lang="en-MY" altLang="en-US" b="1" dirty="0" smtClean="0"/>
              <a:t>Regression</a:t>
            </a:r>
            <a:endParaRPr lang="en-US" altLang="en-US" dirty="0"/>
          </a:p>
          <a:p>
            <a:pPr lvl="1"/>
            <a:r>
              <a:rPr lang="en-US" altLang="en-US" dirty="0"/>
              <a:t>One dependent variable Y predicted from </a:t>
            </a:r>
            <a:r>
              <a:rPr lang="en-US" altLang="en-US" dirty="0">
                <a:solidFill>
                  <a:srgbClr val="0070C0"/>
                </a:solidFill>
              </a:rPr>
              <a:t>one independent</a:t>
            </a:r>
            <a:r>
              <a:rPr lang="en-US" altLang="en-US" dirty="0"/>
              <a:t> variable X</a:t>
            </a:r>
            <a:endParaRPr lang="en-US" altLang="en-US" dirty="0"/>
          </a:p>
          <a:p>
            <a:pPr lvl="1"/>
            <a:r>
              <a:rPr lang="en-US" altLang="en-US" dirty="0"/>
              <a:t>One regression coefficient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r</a:t>
            </a:r>
            <a:r>
              <a:rPr lang="en-US" altLang="en-US" baseline="30000" dirty="0"/>
              <a:t>2</a:t>
            </a:r>
            <a:r>
              <a:rPr lang="en-US" altLang="en-US" dirty="0"/>
              <a:t>: proportion of variation in dependent variable Y predictable from X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9220" name="Text Placeholder 921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MY" altLang="en-US" b="1" dirty="0"/>
              <a:t>Multiple </a:t>
            </a:r>
            <a:r>
              <a:rPr lang="en-MY" altLang="en-US" b="1" dirty="0" smtClean="0"/>
              <a:t>Regression</a:t>
            </a:r>
            <a:endParaRPr lang="en-US" altLang="en-US" dirty="0"/>
          </a:p>
          <a:p>
            <a:pPr lvl="1"/>
            <a:r>
              <a:rPr lang="en-US" altLang="en-US" dirty="0"/>
              <a:t>One dependent variable Y predicted from </a:t>
            </a:r>
            <a:r>
              <a:rPr lang="en-US" altLang="en-US" dirty="0">
                <a:solidFill>
                  <a:srgbClr val="0070C0"/>
                </a:solidFill>
              </a:rPr>
              <a:t>a set of independent </a:t>
            </a:r>
            <a:r>
              <a:rPr lang="en-US" altLang="en-US" dirty="0"/>
              <a:t>variables (X</a:t>
            </a:r>
            <a:r>
              <a:rPr lang="en-US" altLang="en-US" baseline="-25000" dirty="0"/>
              <a:t>1</a:t>
            </a:r>
            <a:r>
              <a:rPr lang="en-US" altLang="en-US" dirty="0"/>
              <a:t>, X</a:t>
            </a:r>
            <a:r>
              <a:rPr lang="en-US" altLang="en-US" baseline="-25000" dirty="0"/>
              <a:t>2</a:t>
            </a:r>
            <a:r>
              <a:rPr lang="en-US" altLang="en-US" dirty="0"/>
              <a:t> ….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/>
              <a:t>)</a:t>
            </a:r>
            <a:endParaRPr lang="en-US" altLang="en-US" dirty="0"/>
          </a:p>
          <a:p>
            <a:pPr lvl="1"/>
            <a:r>
              <a:rPr lang="en-US" altLang="en-US" dirty="0"/>
              <a:t>One regression coefficient for each independent variable</a:t>
            </a:r>
            <a:endParaRPr lang="en-US" altLang="en-US" dirty="0"/>
          </a:p>
          <a:p>
            <a:pPr lvl="1"/>
            <a:r>
              <a:rPr lang="en-US" altLang="en-US" dirty="0"/>
              <a:t>R</a:t>
            </a:r>
            <a:r>
              <a:rPr lang="en-US" altLang="en-US" baseline="30000" dirty="0"/>
              <a:t>2</a:t>
            </a:r>
            <a:r>
              <a:rPr lang="en-US" altLang="en-US" dirty="0"/>
              <a:t>: proportion of variation in dependent variable Y predictable by set of independent variables (X’s)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2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Deterministic Models</a:t>
            </a:r>
          </a:p>
        </p:txBody>
      </p:sp>
      <p:sp>
        <p:nvSpPr>
          <p:cNvPr id="12291" name="Text Placeholder 122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Hypothesize </a:t>
            </a:r>
            <a:r>
              <a:rPr lang="en-MY" b="1"/>
              <a:t>e</a:t>
            </a:r>
            <a:r>
              <a:rPr b="1"/>
              <a:t>xact </a:t>
            </a:r>
            <a:r>
              <a:rPr lang="en-MY" b="1"/>
              <a:t>r</a:t>
            </a:r>
            <a:r>
              <a:rPr b="1"/>
              <a:t>elationships</a:t>
            </a:r>
            <a:endParaRPr b="1"/>
          </a:p>
          <a:p>
            <a:r>
              <a:t>Suitable </a:t>
            </a:r>
            <a:r>
              <a:rPr lang="en-MY"/>
              <a:t>w</a:t>
            </a:r>
            <a:r>
              <a:t>hen </a:t>
            </a:r>
            <a:r>
              <a:rPr lang="en-MY"/>
              <a:t>p</a:t>
            </a:r>
            <a:r>
              <a:t>rediction </a:t>
            </a:r>
            <a:r>
              <a:rPr lang="en-MY"/>
              <a:t>e</a:t>
            </a:r>
            <a:r>
              <a:t>rror is </a:t>
            </a:r>
            <a:r>
              <a:rPr lang="en-MY">
                <a:solidFill>
                  <a:srgbClr val="0070C0"/>
                </a:solidFill>
              </a:rPr>
              <a:t>n</a:t>
            </a:r>
            <a:r>
              <a:rPr>
                <a:solidFill>
                  <a:srgbClr val="0070C0"/>
                </a:solidFill>
              </a:rPr>
              <a:t>egligible</a:t>
            </a:r>
            <a:endParaRPr>
              <a:solidFill>
                <a:srgbClr val="FF0000"/>
              </a:solidFill>
            </a:endParaRPr>
          </a:p>
          <a:p>
            <a:r>
              <a:t>Example:</a:t>
            </a:r>
            <a:r>
              <a:rPr b="1"/>
              <a:t> Body mass index (BMI)</a:t>
            </a:r>
            <a:r>
              <a:t> is measure of body fat based</a:t>
            </a:r>
          </a:p>
          <a:p>
            <a:pPr lvl="1"/>
            <a:r>
              <a:t>Metric Formula:  BMI =   Weight in Kilograms</a:t>
            </a:r>
            <a:br/>
            <a:r>
              <a:t>                                            (Height in Meters)</a:t>
            </a:r>
            <a:r>
              <a:rPr baseline="30000"/>
              <a:t>2</a:t>
            </a:r>
            <a:endParaRPr baseline="30000"/>
          </a:p>
          <a:p>
            <a:pPr lvl="1"/>
            <a:endParaRPr baseline="30000"/>
          </a:p>
          <a:p>
            <a:pPr lvl="1"/>
            <a:r>
              <a:t>Non-metric Formula: BMI =   Weight (pounds)x703</a:t>
            </a:r>
          </a:p>
          <a:p>
            <a:pPr marL="457200" lvl="1" indent="0">
              <a:buNone/>
            </a:pPr>
            <a:r>
              <a:t>                                                         (Height in inches)</a:t>
            </a:r>
            <a:r>
              <a:rPr baseline="30000"/>
              <a:t>2</a:t>
            </a:r>
            <a:endParaRPr baseline="30000"/>
          </a:p>
          <a:p>
            <a:pPr lvl="1"/>
            <a:endParaRPr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UECS3213 / UECS3453 Data Mining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/>
              <a:t>*</a:t>
            </a: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4531995" y="3759835"/>
            <a:ext cx="2734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126355" y="5026025"/>
            <a:ext cx="2734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Regression Model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Multiple Regression allows us to: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several variables</a:t>
            </a:r>
            <a:r>
              <a:rPr lang="en-US" dirty="0"/>
              <a:t> at once to explain the variation in a </a:t>
            </a:r>
            <a:r>
              <a:rPr lang="en-US" dirty="0">
                <a:solidFill>
                  <a:srgbClr val="0070C0"/>
                </a:solidFill>
              </a:rPr>
              <a:t>continuous dependent variable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Isolate the unique effect of one variable on the continuous dependent variable while taking into consideration that other variables </a:t>
            </a:r>
            <a:r>
              <a:rPr lang="en-MY" altLang="en-US" dirty="0"/>
              <a:t>are </a:t>
            </a:r>
            <a:r>
              <a:rPr lang="en-US" dirty="0"/>
              <a:t>affecting it too.</a:t>
            </a:r>
            <a:endParaRPr lang="en-US" dirty="0"/>
          </a:p>
          <a:p>
            <a:pPr lvl="1"/>
            <a:r>
              <a:rPr lang="en-US" dirty="0"/>
              <a:t>Write a mathematical equation that tells us the </a:t>
            </a:r>
            <a:r>
              <a:rPr lang="en-US" dirty="0">
                <a:solidFill>
                  <a:srgbClr val="0070C0"/>
                </a:solidFill>
              </a:rPr>
              <a:t>overall effects </a:t>
            </a:r>
            <a:r>
              <a:rPr lang="en-US" dirty="0"/>
              <a:t>of several variables together and the </a:t>
            </a:r>
            <a:r>
              <a:rPr lang="en-US" dirty="0">
                <a:solidFill>
                  <a:srgbClr val="0070C0"/>
                </a:solidFill>
              </a:rPr>
              <a:t>unique effects</a:t>
            </a:r>
            <a:r>
              <a:rPr lang="en-US" dirty="0"/>
              <a:t> of each on a continuous dependent variable.</a:t>
            </a:r>
            <a:endParaRPr lang="en-US" dirty="0"/>
          </a:p>
          <a:p>
            <a:pPr lvl="1"/>
            <a:r>
              <a:rPr lang="en-US" dirty="0"/>
              <a:t>Control for other variables to demonstrate whether bivariate relationships are false 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Regression Model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dirty="0"/>
              <a:t>Regression model for </a:t>
            </a:r>
            <a:r>
              <a:rPr lang="en-US" altLang="en-US" i="1" dirty="0"/>
              <a:t>k</a:t>
            </a:r>
            <a:r>
              <a:rPr lang="en-US" altLang="en-US" dirty="0"/>
              <a:t> independent variables:</a:t>
            </a:r>
            <a:endParaRPr lang="en-US" alt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465071" y="3063558"/>
          <a:ext cx="7261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" r:id="rId1" imgW="2273300" imgH="228600" progId="Equation.3">
                  <p:embed/>
                </p:oleObj>
              </mc:Choice>
              <mc:Fallback>
                <p:oleObj name="" r:id="rId1" imgW="2273300" imgH="228600" progId="Equation.3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65071" y="3063558"/>
                        <a:ext cx="7261225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1939290" y="4432300"/>
            <a:ext cx="29483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MY" altLang="en-US"/>
              <a:t>Estimated (or predicted) </a:t>
            </a:r>
            <a:endParaRPr lang="en-MY" altLang="en-US"/>
          </a:p>
          <a:p>
            <a:pPr algn="l"/>
            <a:r>
              <a:rPr lang="en-MY" altLang="en-US"/>
              <a:t>value of independent variable</a:t>
            </a:r>
            <a:endParaRPr lang="en-MY" alt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780030" y="3703320"/>
            <a:ext cx="0" cy="755650"/>
          </a:xfrm>
          <a:prstGeom prst="straightConnector1">
            <a:avLst/>
          </a:prstGeom>
          <a:ln>
            <a:solidFill>
              <a:srgbClr val="14233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4947285" y="4432300"/>
            <a:ext cx="2254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altLang="en-US"/>
              <a:t>Independent variables</a:t>
            </a:r>
            <a:endParaRPr lang="en-MY" alt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839970" y="3623945"/>
            <a:ext cx="864235" cy="925830"/>
          </a:xfrm>
          <a:prstGeom prst="straightConnector1">
            <a:avLst/>
          </a:prstGeom>
          <a:ln>
            <a:solidFill>
              <a:srgbClr val="14233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210935" y="3663315"/>
            <a:ext cx="9525" cy="887095"/>
          </a:xfrm>
          <a:prstGeom prst="straightConnector1">
            <a:avLst/>
          </a:prstGeom>
          <a:ln>
            <a:solidFill>
              <a:srgbClr val="14233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720840" y="3623945"/>
            <a:ext cx="1548130" cy="860425"/>
          </a:xfrm>
          <a:prstGeom prst="straightConnector1">
            <a:avLst/>
          </a:prstGeom>
          <a:ln>
            <a:solidFill>
              <a:srgbClr val="14233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8099425" y="2303780"/>
            <a:ext cx="2270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altLang="en-US"/>
              <a:t>Random error variable</a:t>
            </a:r>
            <a:endParaRPr lang="en-MY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4947285" y="2303780"/>
            <a:ext cx="2770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MY" altLang="en-US"/>
              <a:t>Estimated slope coefficients</a:t>
            </a:r>
            <a:endParaRPr lang="en-MY" alt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441180" y="2620010"/>
            <a:ext cx="2540" cy="652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361180" y="2672080"/>
            <a:ext cx="1343025" cy="5346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82310" y="2606675"/>
            <a:ext cx="137795" cy="6654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73140" y="2672080"/>
            <a:ext cx="1677670" cy="495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19" name="Text Box 18"/>
          <p:cNvSpPr txBox="1"/>
          <p:nvPr/>
        </p:nvSpPr>
        <p:spPr>
          <a:xfrm>
            <a:off x="2465070" y="23037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Estimated intercept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39490" y="2698115"/>
            <a:ext cx="0" cy="4171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ontent Placeholder 5"/>
          <p:cNvGraphicFramePr>
            <a:graphicFrameLocks noGrp="1"/>
          </p:cNvGraphicFramePr>
          <p:nvPr>
            <p:ph sz="half" idx="4294967295"/>
          </p:nvPr>
        </p:nvGraphicFramePr>
        <p:xfrm>
          <a:off x="90929" y="2089786"/>
          <a:ext cx="4104981" cy="2008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" r:id="rId1" imgW="4419600" imgH="2114550" progId="Paint.Picture">
                  <p:embed/>
                </p:oleObj>
              </mc:Choice>
              <mc:Fallback>
                <p:oleObj name="" r:id="rId1" imgW="4419600" imgH="2114550" progId="Paint.Picture">
                  <p:embed/>
                  <p:pic>
                    <p:nvPicPr>
                      <p:cNvPr id="0" name="Picture 225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929" y="2089786"/>
                        <a:ext cx="4104981" cy="2008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2" name="Straight Connector 76801"/>
          <p:cNvSpPr/>
          <p:nvPr/>
        </p:nvSpPr>
        <p:spPr>
          <a:xfrm flipV="1">
            <a:off x="2133600" y="5181600"/>
            <a:ext cx="1905000" cy="1066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6803" name="Straight Connector 76802"/>
          <p:cNvSpPr/>
          <p:nvPr/>
        </p:nvSpPr>
        <p:spPr>
          <a:xfrm>
            <a:off x="6553200" y="4953000"/>
            <a:ext cx="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6804" name="Straight Connector 76803"/>
          <p:cNvSpPr/>
          <p:nvPr/>
        </p:nvSpPr>
        <p:spPr>
          <a:xfrm>
            <a:off x="6553200" y="4800600"/>
            <a:ext cx="2438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6805" name="Freeform 76804"/>
          <p:cNvSpPr/>
          <p:nvPr/>
        </p:nvSpPr>
        <p:spPr>
          <a:xfrm>
            <a:off x="2819400" y="3124200"/>
            <a:ext cx="5562600" cy="2428875"/>
          </a:xfrm>
          <a:custGeom>
            <a:avLst/>
            <a:gdLst/>
            <a:ahLst/>
            <a:cxnLst/>
            <a:rect l="0" t="0" r="0" b="0"/>
            <a:pathLst>
              <a:path w="3504" h="1530">
                <a:moveTo>
                  <a:pt x="0" y="1530"/>
                </a:moveTo>
                <a:lnTo>
                  <a:pt x="1140" y="522"/>
                </a:lnTo>
                <a:lnTo>
                  <a:pt x="3504" y="0"/>
                </a:lnTo>
                <a:lnTo>
                  <a:pt x="2346" y="1128"/>
                </a:lnTo>
                <a:lnTo>
                  <a:pt x="0" y="1530"/>
                </a:lnTo>
                <a:close/>
              </a:path>
            </a:pathLst>
          </a:custGeom>
          <a:solidFill>
            <a:srgbClr val="00FF00">
              <a:alpha val="100000"/>
            </a:srgbClr>
          </a:solidFill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06" name="Title 7680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Multiple </a:t>
            </a:r>
            <a:r>
              <a:rPr lang="en-MY" dirty="0"/>
              <a:t>Linear </a:t>
            </a:r>
            <a:r>
              <a:rPr dirty="0"/>
              <a:t>Regression Model</a:t>
            </a:r>
            <a:endParaRPr dirty="0"/>
          </a:p>
        </p:txBody>
      </p:sp>
      <p:sp>
        <p:nvSpPr>
          <p:cNvPr id="76807" name="Rectangle 76806"/>
          <p:cNvSpPr/>
          <p:nvPr/>
        </p:nvSpPr>
        <p:spPr>
          <a:xfrm>
            <a:off x="2514600" y="1524000"/>
            <a:ext cx="3124200" cy="457835"/>
          </a:xfrm>
          <a:prstGeom prst="rect">
            <a:avLst/>
          </a:prstGeom>
          <a:solidFill>
            <a:srgbClr val="FDE0BD"/>
          </a:solidFill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sz="2400" b="1"/>
              <a:t>Two variable model</a:t>
            </a:r>
            <a:endParaRPr sz="2400" b="1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76808" name="Straight Connector 76807"/>
          <p:cNvSpPr/>
          <p:nvPr/>
        </p:nvSpPr>
        <p:spPr>
          <a:xfrm flipV="1">
            <a:off x="4648200" y="2362200"/>
            <a:ext cx="0" cy="1600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6809" name="Straight Connector 76808"/>
          <p:cNvSpPr/>
          <p:nvPr/>
        </p:nvSpPr>
        <p:spPr>
          <a:xfrm>
            <a:off x="2819400" y="5867400"/>
            <a:ext cx="3733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6810" name="Straight Connector 76809"/>
          <p:cNvSpPr/>
          <p:nvPr/>
        </p:nvSpPr>
        <p:spPr>
          <a:xfrm flipV="1">
            <a:off x="6553200" y="4800600"/>
            <a:ext cx="18288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6811" name="Straight Connector 76810"/>
          <p:cNvSpPr/>
          <p:nvPr/>
        </p:nvSpPr>
        <p:spPr>
          <a:xfrm>
            <a:off x="8382000" y="3124200"/>
            <a:ext cx="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6812" name="Straight Connector 76811"/>
          <p:cNvSpPr/>
          <p:nvPr/>
        </p:nvSpPr>
        <p:spPr>
          <a:xfrm>
            <a:off x="2819400" y="55626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6813" name="Text Box 76812"/>
          <p:cNvSpPr txBox="1"/>
          <p:nvPr/>
        </p:nvSpPr>
        <p:spPr>
          <a:xfrm>
            <a:off x="4419600" y="1981200"/>
            <a:ext cx="381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sz="2400"/>
              <a:t>Y</a:t>
            </a:r>
            <a:endParaRPr sz="2400"/>
          </a:p>
        </p:txBody>
      </p:sp>
      <p:sp>
        <p:nvSpPr>
          <p:cNvPr id="76814" name="Text Box 76813"/>
          <p:cNvSpPr txBox="1"/>
          <p:nvPr/>
        </p:nvSpPr>
        <p:spPr>
          <a:xfrm>
            <a:off x="1828800" y="6019800"/>
            <a:ext cx="533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sz="2400"/>
              <a:t>X</a:t>
            </a:r>
            <a:r>
              <a:rPr sz="2400" baseline="-25000"/>
              <a:t>1</a:t>
            </a:r>
            <a:endParaRPr sz="2400" baseline="-25000"/>
          </a:p>
        </p:txBody>
      </p:sp>
      <p:sp>
        <p:nvSpPr>
          <p:cNvPr id="76815" name="Text Box 76814"/>
          <p:cNvSpPr txBox="1"/>
          <p:nvPr/>
        </p:nvSpPr>
        <p:spPr>
          <a:xfrm>
            <a:off x="8915400" y="4648200"/>
            <a:ext cx="533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sz="2400"/>
              <a:t>X</a:t>
            </a:r>
            <a:r>
              <a:rPr sz="2400" baseline="-25000"/>
              <a:t>2</a:t>
            </a:r>
            <a:endParaRPr sz="2400" baseline="-25000"/>
          </a:p>
        </p:txBody>
      </p:sp>
      <p:graphicFrame>
        <p:nvGraphicFramePr>
          <p:cNvPr id="76816" name="Object 76815"/>
          <p:cNvGraphicFramePr/>
          <p:nvPr/>
        </p:nvGraphicFramePr>
        <p:xfrm>
          <a:off x="7205663" y="2255838"/>
          <a:ext cx="33099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" r:id="rId3" imgW="1344930" imgH="254000" progId="Equation.3">
                  <p:embed/>
                </p:oleObj>
              </mc:Choice>
              <mc:Fallback>
                <p:oleObj name="" r:id="rId3" imgW="1344930" imgH="254000" progId="Equation.3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05663" y="2255838"/>
                        <a:ext cx="3309937" cy="623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7" name="Freeform 76816"/>
          <p:cNvSpPr/>
          <p:nvPr/>
        </p:nvSpPr>
        <p:spPr>
          <a:xfrm>
            <a:off x="7162800" y="2667000"/>
            <a:ext cx="557213" cy="704850"/>
          </a:xfrm>
          <a:custGeom>
            <a:avLst/>
            <a:gdLst/>
            <a:ahLst/>
            <a:cxnLst/>
            <a:rect l="0" t="0" r="0" b="0"/>
            <a:pathLst>
              <a:path w="351" h="444">
                <a:moveTo>
                  <a:pt x="116" y="0"/>
                </a:moveTo>
                <a:cubicBezTo>
                  <a:pt x="105" y="45"/>
                  <a:pt x="0" y="196"/>
                  <a:pt x="39" y="270"/>
                </a:cubicBezTo>
                <a:cubicBezTo>
                  <a:pt x="78" y="344"/>
                  <a:pt x="286" y="408"/>
                  <a:pt x="351" y="444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18" name="Text Box 76817"/>
          <p:cNvSpPr txBox="1"/>
          <p:nvPr/>
        </p:nvSpPr>
        <p:spPr>
          <a:xfrm rot="-2468002">
            <a:off x="2667000" y="4191000"/>
            <a:ext cx="25146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sz="1600"/>
              <a:t>Slope for variable X</a:t>
            </a:r>
            <a:r>
              <a:rPr sz="1600" baseline="-25000"/>
              <a:t>1</a:t>
            </a:r>
            <a:endParaRPr sz="1600" baseline="-25000"/>
          </a:p>
        </p:txBody>
      </p:sp>
      <p:sp>
        <p:nvSpPr>
          <p:cNvPr id="76819" name="Text Box 76818"/>
          <p:cNvSpPr txBox="1"/>
          <p:nvPr/>
        </p:nvSpPr>
        <p:spPr>
          <a:xfrm rot="-621772">
            <a:off x="3581400" y="5181600"/>
            <a:ext cx="25146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sz="1600"/>
              <a:t>Slope for variable X</a:t>
            </a:r>
            <a:r>
              <a:rPr sz="1600" baseline="-25000"/>
              <a:t>2</a:t>
            </a:r>
            <a:endParaRPr sz="1600" baseline="-25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921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dirty="0"/>
              <a:t>Multiple Linear Regression</a:t>
            </a:r>
            <a:endParaRPr dirty="0"/>
          </a:p>
        </p:txBody>
      </p:sp>
      <p:sp>
        <p:nvSpPr>
          <p:cNvPr id="9219" name="Text Placeholder 9218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7500"/>
          </a:bodyPr>
          <a:lstStyle/>
          <a:p>
            <a:r>
              <a:rPr dirty="0"/>
              <a:t>We model the </a:t>
            </a:r>
            <a:r>
              <a:rPr dirty="0">
                <a:solidFill>
                  <a:srgbClr val="0070C0"/>
                </a:solidFill>
              </a:rPr>
              <a:t>mean </a:t>
            </a:r>
            <a:r>
              <a:rPr dirty="0"/>
              <a:t>of a numeric response as linear combination of the predictors themselves or some functions based on the predictors, i.e.</a:t>
            </a:r>
            <a:endParaRPr dirty="0"/>
          </a:p>
          <a:p>
            <a:pPr>
              <a:buNone/>
            </a:pPr>
            <a:r>
              <a:rPr dirty="0"/>
              <a:t>	  </a:t>
            </a:r>
            <a:r>
              <a:rPr lang="en-MY" dirty="0"/>
              <a:t>Y</a:t>
            </a:r>
            <a:r>
              <a:rPr dirty="0"/>
              <a:t> = </a:t>
            </a:r>
            <a:r>
              <a:rPr dirty="0" err="1">
                <a:latin typeface="Symbol" panose="05050102010706020507" pitchFamily="18" charset="2"/>
              </a:rPr>
              <a:t>b</a:t>
            </a:r>
            <a:r>
              <a:rPr baseline="-25000" dirty="0" err="1"/>
              <a:t>o</a:t>
            </a:r>
            <a:r>
              <a:rPr dirty="0"/>
              <a:t> + </a:t>
            </a:r>
            <a:r>
              <a:rPr dirty="0">
                <a:latin typeface="Symbol" panose="05050102010706020507" pitchFamily="18" charset="2"/>
              </a:rPr>
              <a:t>b</a:t>
            </a:r>
            <a:r>
              <a:rPr baseline="-25000" dirty="0"/>
              <a:t>1</a:t>
            </a:r>
            <a:r>
              <a:rPr dirty="0"/>
              <a:t>X</a:t>
            </a:r>
            <a:r>
              <a:rPr baseline="-25000" dirty="0"/>
              <a:t>1</a:t>
            </a:r>
            <a:r>
              <a:rPr dirty="0"/>
              <a:t>+ </a:t>
            </a:r>
            <a:r>
              <a:rPr dirty="0">
                <a:latin typeface="Symbol" panose="05050102010706020507" pitchFamily="18" charset="2"/>
              </a:rPr>
              <a:t>b</a:t>
            </a:r>
            <a:r>
              <a:rPr baseline="-25000" dirty="0"/>
              <a:t>2</a:t>
            </a:r>
            <a:r>
              <a:rPr dirty="0"/>
              <a:t>X</a:t>
            </a:r>
            <a:r>
              <a:rPr baseline="-25000" dirty="0"/>
              <a:t>2</a:t>
            </a:r>
            <a:r>
              <a:rPr dirty="0"/>
              <a:t> +…+ </a:t>
            </a:r>
            <a:r>
              <a:rPr dirty="0" err="1">
                <a:latin typeface="Symbol" panose="05050102010706020507" pitchFamily="18" charset="2"/>
              </a:rPr>
              <a:t>b</a:t>
            </a:r>
            <a:r>
              <a:rPr baseline="-25000" dirty="0" err="1"/>
              <a:t>p</a:t>
            </a:r>
            <a:r>
              <a:rPr dirty="0" err="1"/>
              <a:t>X</a:t>
            </a:r>
            <a:r>
              <a:rPr baseline="-25000" dirty="0" err="1"/>
              <a:t>p</a:t>
            </a:r>
            <a:endParaRPr i="1" baseline="-25000" dirty="0"/>
          </a:p>
          <a:p>
            <a:pPr>
              <a:buNone/>
            </a:pPr>
            <a:endParaRPr i="1" baseline="-25000" dirty="0"/>
          </a:p>
          <a:p>
            <a:pPr>
              <a:buNone/>
            </a:pPr>
            <a:endParaRPr i="1" baseline="-25000" dirty="0"/>
          </a:p>
          <a:p>
            <a:r>
              <a:rPr lang="en-MY" dirty="0">
                <a:sym typeface="+mn-ea"/>
              </a:rPr>
              <a:t>T</a:t>
            </a:r>
            <a:r>
              <a:rPr dirty="0">
                <a:sym typeface="+mn-ea"/>
              </a:rPr>
              <a:t>he </a:t>
            </a:r>
            <a:r>
              <a:rPr b="1" dirty="0">
                <a:solidFill>
                  <a:srgbClr val="0070C0"/>
                </a:solidFill>
                <a:sym typeface="+mn-ea"/>
              </a:rPr>
              <a:t>regression coefficients (</a:t>
            </a:r>
            <a:r>
              <a:rPr b="1" dirty="0">
                <a:solidFill>
                  <a:srgbClr val="0070C0"/>
                </a:solidFill>
                <a:latin typeface="Symbol" panose="05050102010706020507" pitchFamily="18" charset="2"/>
                <a:sym typeface="+mn-ea"/>
              </a:rPr>
              <a:t>b</a:t>
            </a:r>
            <a:r>
              <a:rPr b="1" baseline="-25000" dirty="0">
                <a:solidFill>
                  <a:srgbClr val="0070C0"/>
                </a:solidFill>
                <a:sym typeface="+mn-ea"/>
              </a:rPr>
              <a:t>i</a:t>
            </a:r>
            <a:r>
              <a:rPr b="1" dirty="0">
                <a:solidFill>
                  <a:srgbClr val="0070C0"/>
                </a:solidFill>
                <a:sym typeface="+mn-ea"/>
              </a:rPr>
              <a:t>) </a:t>
            </a:r>
            <a:r>
              <a:rPr dirty="0">
                <a:sym typeface="+mn-ea"/>
              </a:rPr>
              <a:t>represent the estimated change in the mean of the response </a:t>
            </a:r>
            <a:r>
              <a:rPr i="1" dirty="0">
                <a:sym typeface="+mn-ea"/>
              </a:rPr>
              <a:t>Y</a:t>
            </a:r>
            <a:r>
              <a:rPr dirty="0">
                <a:sym typeface="+mn-ea"/>
              </a:rPr>
              <a:t> associated with a unit change in </a:t>
            </a:r>
            <a:r>
              <a:rPr i="1" dirty="0">
                <a:sym typeface="+mn-ea"/>
              </a:rPr>
              <a:t>X</a:t>
            </a:r>
            <a:r>
              <a:rPr i="1" baseline="-25000" dirty="0">
                <a:sym typeface="+mn-ea"/>
              </a:rPr>
              <a:t>i</a:t>
            </a:r>
            <a:r>
              <a:rPr dirty="0">
                <a:sym typeface="+mn-ea"/>
              </a:rPr>
              <a:t> while the other predictors are held constant.  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They measure the association between </a:t>
            </a:r>
            <a:r>
              <a:rPr i="1" dirty="0">
                <a:sym typeface="+mn-ea"/>
              </a:rPr>
              <a:t>Y</a:t>
            </a:r>
            <a:r>
              <a:rPr dirty="0">
                <a:sym typeface="+mn-ea"/>
              </a:rPr>
              <a:t> and </a:t>
            </a:r>
            <a:r>
              <a:rPr i="1" dirty="0">
                <a:sym typeface="+mn-ea"/>
              </a:rPr>
              <a:t>X</a:t>
            </a:r>
            <a:r>
              <a:rPr i="1" baseline="-25000" dirty="0">
                <a:sym typeface="+mn-ea"/>
              </a:rPr>
              <a:t>i</a:t>
            </a:r>
            <a:r>
              <a:rPr dirty="0">
                <a:sym typeface="+mn-ea"/>
              </a:rPr>
              <a:t>  </a:t>
            </a:r>
            <a:r>
              <a:rPr dirty="0">
                <a:solidFill>
                  <a:schemeClr val="tx1"/>
                </a:solidFill>
                <a:sym typeface="+mn-ea"/>
              </a:rPr>
              <a:t>adjusted </a:t>
            </a:r>
            <a:r>
              <a:rPr dirty="0">
                <a:sym typeface="+mn-ea"/>
              </a:rPr>
              <a:t>for the other predictors in the model.  </a:t>
            </a:r>
            <a:endParaRPr i="1" baseline="-25000" dirty="0"/>
          </a:p>
          <a:p>
            <a:pPr>
              <a:buNone/>
            </a:pPr>
            <a:endParaRPr i="1" baseline="-25000" dirty="0"/>
          </a:p>
          <a:p>
            <a:pPr>
              <a:buNone/>
            </a:pPr>
            <a:endParaRPr i="1" baseline="-25000" dirty="0"/>
          </a:p>
          <a:p>
            <a:pPr>
              <a:buNone/>
            </a:pPr>
            <a:endParaRPr i="1" baseline="-25000" dirty="0"/>
          </a:p>
          <a:p>
            <a:pPr>
              <a:buNone/>
            </a:pPr>
            <a:endParaRPr i="1" baseline="-25000" dirty="0"/>
          </a:p>
        </p:txBody>
      </p:sp>
      <p:sp>
        <p:nvSpPr>
          <p:cNvPr id="9220" name="Left Brace 9219"/>
          <p:cNvSpPr/>
          <p:nvPr/>
        </p:nvSpPr>
        <p:spPr>
          <a:xfrm rot="16200000">
            <a:off x="3082925" y="1764665"/>
            <a:ext cx="533400" cy="31242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21" name="Text Box 9220"/>
          <p:cNvSpPr txBox="1"/>
          <p:nvPr/>
        </p:nvSpPr>
        <p:spPr>
          <a:xfrm>
            <a:off x="1169670" y="3466465"/>
            <a:ext cx="50355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t>     Here the terms in the model are the predictors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39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969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Multiple </a:t>
            </a:r>
            <a:r>
              <a:rPr lang="en-MY" dirty="0"/>
              <a:t>Linear </a:t>
            </a:r>
            <a:r>
              <a:rPr dirty="0"/>
              <a:t>Regression</a:t>
            </a:r>
            <a:r>
              <a:rPr lang="en-MY" dirty="0"/>
              <a:t>: </a:t>
            </a:r>
            <a:r>
              <a:rPr dirty="0" smtClean="0"/>
              <a:t>2</a:t>
            </a:r>
            <a:r>
              <a:rPr lang="en-MY" dirty="0" smtClean="0"/>
              <a:t>-</a:t>
            </a:r>
            <a:r>
              <a:rPr dirty="0" smtClean="0"/>
              <a:t>Variable </a:t>
            </a:r>
            <a:r>
              <a:rPr dirty="0"/>
              <a:t>Example</a:t>
            </a:r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t>UECS3213 / UECS3453 Data Mining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t>Chap 14-</a:t>
            </a:r>
            <a:r>
              <a:rPr lang="en-US"/>
              <a:t>*</a:t>
            </a:r>
            <a:endParaRPr lang="en-US"/>
          </a:p>
          <a:p>
            <a:pPr lvl="0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>
                <a:sym typeface="+mn-ea"/>
              </a:rPr>
              <a:t>A distributor of frozen dessert pies wants to evaluate factors thought to influence demand</a:t>
            </a:r>
            <a:endParaRPr sz="2800" dirty="0"/>
          </a:p>
          <a:p>
            <a:endParaRPr sz="2800" dirty="0"/>
          </a:p>
          <a:p>
            <a:pPr lvl="1"/>
            <a:r>
              <a:rPr sz="2800" b="1" dirty="0">
                <a:solidFill>
                  <a:srgbClr val="0070C0"/>
                </a:solidFill>
                <a:sym typeface="+mn-ea"/>
              </a:rPr>
              <a:t>Dependent</a:t>
            </a:r>
            <a:r>
              <a:rPr sz="2800" dirty="0">
                <a:solidFill>
                  <a:srgbClr val="0070C0"/>
                </a:solidFill>
                <a:sym typeface="+mn-ea"/>
              </a:rPr>
              <a:t> </a:t>
            </a:r>
            <a:r>
              <a:rPr sz="2800" dirty="0">
                <a:sym typeface="+mn-ea"/>
              </a:rPr>
              <a:t>variable:       </a:t>
            </a:r>
            <a:r>
              <a:rPr lang="en-MY" sz="2800" dirty="0" smtClean="0">
                <a:sym typeface="+mn-ea"/>
              </a:rPr>
              <a:t> </a:t>
            </a:r>
            <a:r>
              <a:rPr sz="2800" dirty="0" smtClean="0">
                <a:sym typeface="+mn-ea"/>
              </a:rPr>
              <a:t>Pie </a:t>
            </a:r>
            <a:r>
              <a:rPr sz="2800" dirty="0">
                <a:sym typeface="+mn-ea"/>
              </a:rPr>
              <a:t>sales (units per week)</a:t>
            </a:r>
            <a:endParaRPr sz="2800" dirty="0"/>
          </a:p>
          <a:p>
            <a:pPr lvl="1"/>
            <a:r>
              <a:rPr sz="2800" b="1" dirty="0">
                <a:solidFill>
                  <a:srgbClr val="0070C0"/>
                </a:solidFill>
                <a:sym typeface="+mn-ea"/>
              </a:rPr>
              <a:t>Independent</a:t>
            </a:r>
            <a:r>
              <a:rPr sz="2800" dirty="0">
                <a:solidFill>
                  <a:srgbClr val="0070C0"/>
                </a:solidFill>
                <a:sym typeface="+mn-ea"/>
              </a:rPr>
              <a:t> </a:t>
            </a:r>
            <a:r>
              <a:rPr sz="2800" dirty="0">
                <a:sym typeface="+mn-ea"/>
              </a:rPr>
              <a:t>variables:   Price (in $)</a:t>
            </a:r>
            <a:endParaRPr sz="2800" dirty="0"/>
          </a:p>
          <a:p>
            <a:pPr lvl="1">
              <a:buNone/>
            </a:pPr>
            <a:r>
              <a:rPr sz="2800" dirty="0">
                <a:sym typeface="+mn-ea"/>
              </a:rPr>
              <a:t>					        Advertising ($100’s)</a:t>
            </a:r>
            <a:endParaRPr sz="2800" dirty="0"/>
          </a:p>
          <a:p>
            <a:r>
              <a:rPr sz="2800" dirty="0">
                <a:sym typeface="+mn-ea"/>
              </a:rPr>
              <a:t>Data are collected for 15 weeks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072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dirty="0"/>
              <a:t>Multiple </a:t>
            </a:r>
            <a:r>
              <a:rPr lang="en-MY" dirty="0">
                <a:sym typeface="+mn-ea"/>
              </a:rPr>
              <a:t>Linear </a:t>
            </a:r>
            <a:r>
              <a:rPr dirty="0"/>
              <a:t>Regression Equation</a:t>
            </a:r>
            <a:r>
              <a:rPr lang="en-MY" dirty="0"/>
              <a:t>: </a:t>
            </a:r>
            <a:br>
              <a:rPr lang="en-MY" dirty="0"/>
            </a:br>
            <a:r>
              <a:rPr dirty="0" smtClean="0"/>
              <a:t>2</a:t>
            </a:r>
            <a:r>
              <a:rPr lang="en-MY" dirty="0" smtClean="0"/>
              <a:t>-</a:t>
            </a:r>
            <a:r>
              <a:rPr dirty="0" smtClean="0"/>
              <a:t>Variable </a:t>
            </a:r>
            <a:r>
              <a:rPr dirty="0"/>
              <a:t>Example</a:t>
            </a:r>
            <a:endParaRPr dirty="0"/>
          </a:p>
        </p:txBody>
      </p:sp>
      <p:sp>
        <p:nvSpPr>
          <p:cNvPr id="30801" name="Text Placeholder 30800"/>
          <p:cNvSpPr>
            <a:spLocks noGrp="1"/>
          </p:cNvSpPr>
          <p:nvPr>
            <p:ph type="body" idx="1"/>
          </p:nvPr>
        </p:nvSpPr>
        <p:spPr>
          <a:xfrm>
            <a:off x="6134100" y="2104390"/>
            <a:ext cx="4343400" cy="2895600"/>
          </a:xfrm>
        </p:spPr>
        <p:txBody>
          <a:bodyPr lIns="85342" tIns="42672" rIns="85342" bIns="42672"/>
          <a:lstStyle/>
          <a:p>
            <a:r>
              <a:rPr dirty="0"/>
              <a:t>Sales = b</a:t>
            </a:r>
            <a:r>
              <a:rPr baseline="-25000" dirty="0"/>
              <a:t>0</a:t>
            </a:r>
            <a:r>
              <a:rPr dirty="0"/>
              <a:t> + b</a:t>
            </a:r>
            <a:r>
              <a:rPr baseline="-25000" dirty="0"/>
              <a:t>1</a:t>
            </a:r>
            <a:r>
              <a:rPr dirty="0"/>
              <a:t> (Price) + b</a:t>
            </a:r>
            <a:r>
              <a:rPr baseline="-25000" dirty="0"/>
              <a:t>2</a:t>
            </a:r>
            <a:r>
              <a:rPr dirty="0"/>
              <a:t> (Advertising)</a:t>
            </a:r>
            <a:endParaRPr dirty="0"/>
          </a:p>
          <a:p>
            <a:r>
              <a:rPr dirty="0"/>
              <a:t>Sales = b</a:t>
            </a:r>
            <a:r>
              <a:rPr baseline="-25000" dirty="0"/>
              <a:t>0</a:t>
            </a:r>
            <a:r>
              <a:rPr dirty="0"/>
              <a:t> +b</a:t>
            </a:r>
            <a:r>
              <a:rPr baseline="-25000" dirty="0"/>
              <a:t>1</a:t>
            </a:r>
            <a:r>
              <a:rPr dirty="0"/>
              <a:t>X</a:t>
            </a:r>
            <a:r>
              <a:rPr baseline="-25000" dirty="0"/>
              <a:t>1</a:t>
            </a:r>
            <a:r>
              <a:rPr dirty="0"/>
              <a:t> + b</a:t>
            </a:r>
            <a:r>
              <a:rPr baseline="-25000" dirty="0"/>
              <a:t>2</a:t>
            </a:r>
            <a:r>
              <a:rPr dirty="0"/>
              <a:t>X</a:t>
            </a:r>
            <a:r>
              <a:rPr baseline="-25000" dirty="0"/>
              <a:t>2</a:t>
            </a:r>
            <a:endParaRPr baseline="-25000" dirty="0"/>
          </a:p>
          <a:p>
            <a:pPr>
              <a:buNone/>
            </a:pPr>
            <a:endParaRPr baseline="-25000" dirty="0"/>
          </a:p>
          <a:p>
            <a:pPr>
              <a:buNone/>
            </a:pPr>
            <a:r>
              <a:rPr lang="en-MY" dirty="0"/>
              <a:t>w</a:t>
            </a:r>
            <a:r>
              <a:rPr dirty="0"/>
              <a:t>here X</a:t>
            </a:r>
            <a:r>
              <a:rPr baseline="-25000" dirty="0"/>
              <a:t>1</a:t>
            </a:r>
            <a:r>
              <a:rPr dirty="0"/>
              <a:t> = Price</a:t>
            </a:r>
            <a:endParaRPr dirty="0"/>
          </a:p>
          <a:p>
            <a:pPr>
              <a:buNone/>
            </a:pPr>
            <a:r>
              <a:rPr dirty="0"/>
              <a:t>		  X</a:t>
            </a:r>
            <a:r>
              <a:rPr baseline="-25000" dirty="0"/>
              <a:t>2</a:t>
            </a:r>
            <a:r>
              <a:rPr dirty="0"/>
              <a:t> = Advertising</a:t>
            </a:r>
            <a:endParaRPr dirty="0"/>
          </a:p>
        </p:txBody>
      </p:sp>
      <p:graphicFrame>
        <p:nvGraphicFramePr>
          <p:cNvPr id="30882" name="Table 30881"/>
          <p:cNvGraphicFramePr/>
          <p:nvPr/>
        </p:nvGraphicFramePr>
        <p:xfrm>
          <a:off x="2474614" y="1511618"/>
          <a:ext cx="3505200" cy="46024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85800"/>
                <a:gridCol w="840105"/>
                <a:gridCol w="760095"/>
                <a:gridCol w="1219200"/>
              </a:tblGrid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 dirty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Pie Sales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Price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($)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Advertising</a:t>
                      </a:r>
                      <a:endParaRPr sz="120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($100s)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</a:tr>
              <a:tr h="304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350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5.50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</a:tr>
              <a:tr h="2743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460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7.50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3.3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</a:tr>
              <a:tr h="2743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350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8.00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</a:tr>
              <a:tr h="2743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430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8.00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</a:tr>
              <a:tr h="2743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350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6.80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</a:tr>
              <a:tr h="2743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380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7.50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</a:tr>
              <a:tr h="2743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430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4.50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3.0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</a:tr>
              <a:tr h="2743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470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6.40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3.7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</a:tr>
              <a:tr h="2743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450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7.00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</a:tr>
              <a:tr h="2743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490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5.00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</a:tr>
              <a:tr h="2743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340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 dirty="0">
                          <a:solidFill>
                            <a:schemeClr val="tx1"/>
                          </a:solidFill>
                        </a:rPr>
                        <a:t>7.20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</a:tr>
              <a:tr h="2743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7.90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3.2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</a:tr>
              <a:tr h="2743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440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5.90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4.0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</a:tr>
              <a:tr h="2743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450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5.00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3.5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</a:tr>
              <a:tr h="27432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>
                          <a:solidFill>
                            <a:schemeClr val="tx1"/>
                          </a:solidFill>
                        </a:rPr>
                        <a:t>7.00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200" dirty="0">
                          <a:solidFill>
                            <a:schemeClr val="tx1"/>
                          </a:solidFill>
                        </a:rPr>
                        <a:t>2.7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sp>
        <p:nvSpPr>
          <p:cNvPr id="30877" name="Rectangle 30876"/>
          <p:cNvSpPr/>
          <p:nvPr/>
        </p:nvSpPr>
        <p:spPr>
          <a:xfrm>
            <a:off x="6134100" y="1511935"/>
            <a:ext cx="426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Clr>
                <a:schemeClr val="bg1"/>
              </a:buClr>
            </a:pPr>
            <a:r>
              <a:rPr sz="2400">
                <a:latin typeface="Times New Roman" panose="02020603050405020304" pitchFamily="18" charset="0"/>
              </a:rPr>
              <a:t>Multiple regression equation:</a:t>
            </a: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r>
              <a:rPr sz="1000" b="1">
                <a:solidFill>
                  <a:schemeClr val="tx2"/>
                </a:solidFill>
              </a:rPr>
              <a:t>UECS3213 / UECS3453 Data Mining</a:t>
            </a:r>
            <a:endParaRPr sz="1000" b="1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t>Chap 14-</a:t>
            </a:r>
            <a:fld id="{9A0DB2DC-4C9A-4742-B13C-FB6460FD3503}" type="slidenum">
              <a:rPr lang="en-US" sz="1000" b="1">
                <a:solidFill>
                  <a:schemeClr val="tx2"/>
                </a:solidFill>
              </a:rPr>
            </a:fld>
            <a:endParaRPr sz="1000" b="1">
              <a:solidFill>
                <a:schemeClr val="tx2"/>
              </a:solidFill>
            </a:endParaRPr>
          </a:p>
          <a:p>
            <a:pPr lvl="0" algn="r"/>
            <a:endParaRPr sz="10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27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Multiple </a:t>
            </a:r>
            <a:r>
              <a:rPr lang="en-MY" dirty="0">
                <a:sym typeface="+mn-ea"/>
              </a:rPr>
              <a:t>Linear </a:t>
            </a:r>
            <a:r>
              <a:rPr dirty="0"/>
              <a:t>Regression</a:t>
            </a:r>
            <a:r>
              <a:rPr lang="en-MY" dirty="0"/>
              <a:t>: </a:t>
            </a:r>
            <a:br>
              <a:rPr lang="en-MY" dirty="0"/>
            </a:br>
            <a:r>
              <a:rPr dirty="0" smtClean="0"/>
              <a:t>2</a:t>
            </a:r>
            <a:r>
              <a:rPr lang="en-MY" dirty="0" smtClean="0"/>
              <a:t>-</a:t>
            </a:r>
            <a:r>
              <a:rPr dirty="0" smtClean="0"/>
              <a:t>Variable </a:t>
            </a:r>
            <a:r>
              <a:rPr dirty="0"/>
              <a:t>Example</a:t>
            </a:r>
            <a:endParaRPr dirty="0"/>
          </a:p>
        </p:txBody>
      </p:sp>
      <p:graphicFrame>
        <p:nvGraphicFramePr>
          <p:cNvPr id="32772" name="Object 32771"/>
          <p:cNvGraphicFramePr/>
          <p:nvPr/>
        </p:nvGraphicFramePr>
        <p:xfrm>
          <a:off x="3007360" y="1934845"/>
          <a:ext cx="61769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" r:id="rId1" imgW="2638425" imgH="215900" progId="Equation.3">
                  <p:embed/>
                </p:oleObj>
              </mc:Choice>
              <mc:Fallback>
                <p:oleObj name="" r:id="rId1" imgW="2638425" imgH="215900" progId="Equation.3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7360" y="1934845"/>
                        <a:ext cx="617696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32772"/>
          <p:cNvSpPr/>
          <p:nvPr/>
        </p:nvSpPr>
        <p:spPr>
          <a:xfrm>
            <a:off x="4114800" y="3886200"/>
            <a:ext cx="2895600" cy="1938020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>
              <a:buClr>
                <a:schemeClr val="bg1"/>
              </a:buClr>
            </a:pPr>
            <a:r>
              <a:rPr sz="2000" b="1">
                <a:latin typeface="Times New Roman" panose="02020603050405020304" pitchFamily="18" charset="0"/>
              </a:rPr>
              <a:t>b</a:t>
            </a:r>
            <a:r>
              <a:rPr sz="2000" b="1" baseline="-25000">
                <a:latin typeface="Times New Roman" panose="02020603050405020304" pitchFamily="18" charset="0"/>
              </a:rPr>
              <a:t>1</a:t>
            </a:r>
            <a:r>
              <a:rPr sz="2000" b="1">
                <a:latin typeface="Times New Roman" panose="02020603050405020304" pitchFamily="18" charset="0"/>
              </a:rPr>
              <a:t> = -24.975</a:t>
            </a:r>
            <a:r>
              <a:rPr sz="2000">
                <a:latin typeface="Times New Roman" panose="02020603050405020304" pitchFamily="18" charset="0"/>
              </a:rPr>
              <a:t>: sales will decrease, on average, by 24.975 pies per week for each $1 increase in selling price, net of the effects of changes due to advertising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32774" name="Rectangle 32773"/>
          <p:cNvSpPr/>
          <p:nvPr/>
        </p:nvSpPr>
        <p:spPr>
          <a:xfrm>
            <a:off x="7391400" y="3810000"/>
            <a:ext cx="2667000" cy="2245360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>
              <a:buClr>
                <a:schemeClr val="bg1"/>
              </a:buClr>
            </a:pPr>
            <a:r>
              <a:rPr sz="2000" b="1">
                <a:latin typeface="Times New Roman" panose="02020603050405020304" pitchFamily="18" charset="0"/>
              </a:rPr>
              <a:t>b</a:t>
            </a:r>
            <a:r>
              <a:rPr sz="2000" b="1" baseline="-25000">
                <a:latin typeface="Times New Roman" panose="02020603050405020304" pitchFamily="18" charset="0"/>
              </a:rPr>
              <a:t>2</a:t>
            </a:r>
            <a:r>
              <a:rPr sz="2000" b="1">
                <a:latin typeface="Times New Roman" panose="02020603050405020304" pitchFamily="18" charset="0"/>
              </a:rPr>
              <a:t> = 74.131</a:t>
            </a:r>
            <a:r>
              <a:rPr sz="2000">
                <a:latin typeface="Times New Roman" panose="02020603050405020304" pitchFamily="18" charset="0"/>
              </a:rPr>
              <a:t>: sales will increase, on average, by 74.131 pies per week for each $100 increase in advertising, net of the effects of changes due to price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32775" name="Rectangle 32774"/>
          <p:cNvSpPr/>
          <p:nvPr/>
        </p:nvSpPr>
        <p:spPr>
          <a:xfrm>
            <a:off x="1905000" y="2590800"/>
            <a:ext cx="6858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Clr>
                <a:schemeClr val="bg1"/>
              </a:buClr>
            </a:pPr>
            <a:r>
              <a:rPr>
                <a:latin typeface="Times New Roman" panose="02020603050405020304" pitchFamily="18" charset="0"/>
              </a:rPr>
              <a:t>where	</a:t>
            </a:r>
            <a:endParaRPr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bg1"/>
              </a:buClr>
            </a:pPr>
            <a:r>
              <a:rPr>
                <a:latin typeface="Times New Roman" panose="02020603050405020304" pitchFamily="18" charset="0"/>
              </a:rPr>
              <a:t>   Sales is in number of pies per week</a:t>
            </a:r>
            <a:endParaRPr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bg1"/>
              </a:buClr>
            </a:pPr>
            <a:r>
              <a:rPr>
                <a:latin typeface="Times New Roman" panose="02020603050405020304" pitchFamily="18" charset="0"/>
              </a:rPr>
              <a:t>   Price is in $</a:t>
            </a:r>
            <a:endParaRPr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bg1"/>
              </a:buClr>
            </a:pPr>
            <a:r>
              <a:rPr>
                <a:latin typeface="Times New Roman" panose="02020603050405020304" pitchFamily="18" charset="0"/>
              </a:rPr>
              <a:t>   Advertising is in $100’s.</a:t>
            </a:r>
            <a:endParaRPr>
              <a:latin typeface="Times New Roman" panose="02020603050405020304" pitchFamily="18" charset="0"/>
            </a:endParaRPr>
          </a:p>
        </p:txBody>
      </p:sp>
      <p:sp>
        <p:nvSpPr>
          <p:cNvPr id="32776" name="Straight Connector 32775"/>
          <p:cNvSpPr/>
          <p:nvPr/>
        </p:nvSpPr>
        <p:spPr>
          <a:xfrm>
            <a:off x="5943600" y="2438400"/>
            <a:ext cx="0" cy="13716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32777" name="Straight Connector 32776"/>
          <p:cNvSpPr/>
          <p:nvPr/>
        </p:nvSpPr>
        <p:spPr>
          <a:xfrm>
            <a:off x="8001000" y="2438400"/>
            <a:ext cx="0" cy="13716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t>UECS3213 / UECS3453 Data Mining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t>Chap 14-</a:t>
            </a:r>
            <a:r>
              <a:rPr lang="en-US"/>
              <a:t>*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174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Multiple </a:t>
            </a:r>
            <a:r>
              <a:rPr lang="en-MY" dirty="0">
                <a:sym typeface="+mn-ea"/>
              </a:rPr>
              <a:t>Linear </a:t>
            </a:r>
            <a:r>
              <a:t>Regression</a:t>
            </a:r>
            <a:r>
              <a:rPr lang="en-MY"/>
              <a:t>: </a:t>
            </a:r>
            <a:br>
              <a:rPr lang="en-MY"/>
            </a:br>
            <a:r>
              <a:t>2 Variable Example</a:t>
            </a:r>
          </a:p>
        </p:txBody>
      </p:sp>
      <p:graphicFrame>
        <p:nvGraphicFramePr>
          <p:cNvPr id="31875" name="Table 31874"/>
          <p:cNvGraphicFramePr/>
          <p:nvPr/>
        </p:nvGraphicFramePr>
        <p:xfrm>
          <a:off x="1752600" y="1536700"/>
          <a:ext cx="8763000" cy="4648200"/>
        </p:xfrm>
        <a:graphic>
          <a:graphicData uri="http://schemas.openxmlformats.org/drawingml/2006/table">
            <a:tbl>
              <a:tblPr/>
              <a:tblGrid>
                <a:gridCol w="1706880"/>
                <a:gridCol w="1162050"/>
                <a:gridCol w="1397000"/>
                <a:gridCol w="1068070"/>
                <a:gridCol w="914400"/>
                <a:gridCol w="1371600"/>
                <a:gridCol w="1143000"/>
              </a:tblGrid>
              <a:tr h="289560"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 i="1">
                          <a:cs typeface="Arial" panose="020B0604020202020204" pitchFamily="34" charset="0"/>
                        </a:rPr>
                        <a:t>Regression Statistics</a:t>
                      </a:r>
                      <a:endParaRPr lang="en-US" sz="1300" b="1"/>
                    </a:p>
                  </a:txBody>
                  <a:tcPr anchor="b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Multiple R</a:t>
                      </a:r>
                      <a:endParaRPr lang="en-US" sz="1300" b="1"/>
                    </a:p>
                  </a:txBody>
                  <a:tcPr anchor="b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0.72213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R Square</a:t>
                      </a:r>
                      <a:endParaRPr lang="en-US" sz="1300" b="1"/>
                    </a:p>
                  </a:txBody>
                  <a:tcPr anchor="b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0.52148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Adjusted R Square</a:t>
                      </a:r>
                      <a:endParaRPr lang="en-US" sz="1300" b="1"/>
                    </a:p>
                  </a:txBody>
                  <a:tcPr anchor="b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0.44172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Standard Error</a:t>
                      </a:r>
                      <a:endParaRPr lang="en-US" sz="1300" b="1"/>
                    </a:p>
                  </a:txBody>
                  <a:tcPr anchor="b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47.46341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Observations</a:t>
                      </a:r>
                      <a:endParaRPr lang="en-US" sz="1300" b="1"/>
                    </a:p>
                  </a:txBody>
                  <a:tcPr anchor="b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15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endParaRPr lang="en-US" sz="800" b="1"/>
                    </a:p>
                  </a:txBody>
                  <a:tcPr anchor="b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8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8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8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8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8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800" b="1"/>
                    </a:p>
                  </a:txBody>
                  <a:tcPr anchor="b">
                    <a:lnL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/>
                        <a:t>ANOVA</a:t>
                      </a:r>
                      <a:r>
                        <a:rPr b="1"/>
                        <a:t> </a:t>
                      </a:r>
                      <a:r>
                        <a:rPr sz="1300" b="1" i="1">
                          <a:cs typeface="Arial" panose="020B0604020202020204" pitchFamily="34" charset="0"/>
                        </a:rPr>
                        <a:t> </a:t>
                      </a:r>
                      <a:endParaRPr lang="en-US" sz="1300" b="1" i="1">
                        <a:ea typeface="Arial" panose="020B0604020202020204" pitchFamily="34" charset="0"/>
                      </a:endParaRPr>
                    </a:p>
                  </a:txBody>
                  <a:tcPr anchor="b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 i="1" err="1">
                          <a:cs typeface="Arial" panose="020B0604020202020204" pitchFamily="34" charset="0"/>
                        </a:rPr>
                        <a:t>df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 i="1">
                          <a:cs typeface="Arial" panose="020B0604020202020204" pitchFamily="34" charset="0"/>
                        </a:rPr>
                        <a:t>SS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 i="1">
                          <a:cs typeface="Arial" panose="020B0604020202020204" pitchFamily="34" charset="0"/>
                        </a:rPr>
                        <a:t>MS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 i="1">
                          <a:cs typeface="Arial" panose="020B0604020202020204" pitchFamily="34" charset="0"/>
                        </a:rPr>
                        <a:t>F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 i="1">
                          <a:cs typeface="Arial" panose="020B0604020202020204" pitchFamily="34" charset="0"/>
                        </a:rPr>
                        <a:t>Significance F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Regression</a:t>
                      </a:r>
                      <a:endParaRPr lang="en-US" sz="1300" b="1"/>
                    </a:p>
                  </a:txBody>
                  <a:tcPr anchor="b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2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29460.027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14730.013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6.53861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0.01201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Residual</a:t>
                      </a:r>
                      <a:endParaRPr lang="en-US" sz="1300" b="1"/>
                    </a:p>
                  </a:txBody>
                  <a:tcPr anchor="b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12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27033.306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2252.776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Total</a:t>
                      </a:r>
                      <a:endParaRPr lang="en-US" sz="1300" b="1"/>
                    </a:p>
                  </a:txBody>
                  <a:tcPr anchor="b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14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56493.333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 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 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 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800" b="1"/>
                    </a:p>
                  </a:txBody>
                  <a:tcPr anchor="b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8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8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8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8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8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defTabSz="852805">
                        <a:buNone/>
                      </a:pPr>
                      <a:endParaRPr lang="en-US" sz="800" b="1"/>
                    </a:p>
                  </a:txBody>
                  <a:tcPr anchor="b">
                    <a:lnL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 i="1">
                          <a:cs typeface="Arial" panose="020B0604020202020204" pitchFamily="34" charset="0"/>
                        </a:rPr>
                        <a:t> </a:t>
                      </a:r>
                      <a:endParaRPr lang="en-US" sz="1300" b="1"/>
                    </a:p>
                  </a:txBody>
                  <a:tcPr anchor="b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 i="1">
                          <a:cs typeface="Arial" panose="020B0604020202020204" pitchFamily="34" charset="0"/>
                        </a:rPr>
                        <a:t>Coefficients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 i="1">
                          <a:cs typeface="Arial" panose="020B0604020202020204" pitchFamily="34" charset="0"/>
                        </a:rPr>
                        <a:t>Standard Error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 i="1">
                          <a:cs typeface="Arial" panose="020B0604020202020204" pitchFamily="34" charset="0"/>
                        </a:rPr>
                        <a:t>t Stat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 i="1">
                          <a:cs typeface="Arial" panose="020B0604020202020204" pitchFamily="34" charset="0"/>
                        </a:rPr>
                        <a:t>P-value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 i="1">
                          <a:cs typeface="Arial" panose="020B0604020202020204" pitchFamily="34" charset="0"/>
                        </a:rPr>
                        <a:t>Lower 95%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ct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 i="1">
                          <a:cs typeface="Arial" panose="020B0604020202020204" pitchFamily="34" charset="0"/>
                        </a:rPr>
                        <a:t>Upper 95%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Intercept</a:t>
                      </a:r>
                      <a:endParaRPr lang="en-US" sz="1300" b="1"/>
                    </a:p>
                  </a:txBody>
                  <a:tcPr anchor="b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306.52619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114.25389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2.68285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0.01993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57.58835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555.46404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Price</a:t>
                      </a:r>
                      <a:endParaRPr lang="en-US" sz="1300" b="1"/>
                    </a:p>
                  </a:txBody>
                  <a:tcPr anchor="b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-24.97509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10.83213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-2.30565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0.03979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-48.57626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-1.37392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95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Advertising</a:t>
                      </a:r>
                      <a:endParaRPr lang="en-US" sz="1300" b="1"/>
                    </a:p>
                  </a:txBody>
                  <a:tcPr anchor="b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74.13096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25.96732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2.85478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0.01449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17.55303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40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1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5000"/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defRPr>
                      </a:lvl5pPr>
                    </a:lstStyle>
                    <a:p>
                      <a:pPr marL="0" lvl="0" indent="0" algn="r" eaLnBrk="0" fontAlgn="b" hangingPunct="0">
                        <a:spcBef>
                          <a:spcPct val="0"/>
                        </a:spcBef>
                        <a:buClr>
                          <a:schemeClr val="bg1"/>
                        </a:buClr>
                        <a:buSzPct val="100000"/>
                        <a:buNone/>
                      </a:pPr>
                      <a:r>
                        <a:rPr sz="1300" b="1">
                          <a:cs typeface="Arial" panose="020B0604020202020204" pitchFamily="34" charset="0"/>
                        </a:rPr>
                        <a:t>130.70888</a:t>
                      </a:r>
                      <a:endParaRPr lang="en-US" sz="1300" b="1"/>
                    </a:p>
                  </a:txBody>
                  <a:tcPr anchor="b">
                    <a:lnL>
                      <a:noFill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72" name="Straight Connector 31871"/>
          <p:cNvSpPr/>
          <p:nvPr/>
        </p:nvSpPr>
        <p:spPr>
          <a:xfrm flipV="1">
            <a:off x="4495800" y="3136900"/>
            <a:ext cx="1219200" cy="2286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graphicFrame>
        <p:nvGraphicFramePr>
          <p:cNvPr id="31871" name="Object 31870"/>
          <p:cNvGraphicFramePr/>
          <p:nvPr/>
        </p:nvGraphicFramePr>
        <p:xfrm>
          <a:off x="5714683" y="2774633"/>
          <a:ext cx="43068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" r:id="rId1" imgW="2638425" imgH="215900" progId="Equation.3">
                  <p:embed/>
                </p:oleObj>
              </mc:Choice>
              <mc:Fallback>
                <p:oleObj name="" r:id="rId1" imgW="2638425" imgH="215900" progId="Equation.3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14683" y="2774633"/>
                        <a:ext cx="4306887" cy="3619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14500"/>
            <a:ext cx="6095365" cy="34283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839075" y="1714500"/>
            <a:ext cx="39757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>
                <a:sym typeface="+mn-ea"/>
              </a:rPr>
              <a:t>Excel will be used to generate the coefficients and measures of goodness of fit for multiple regression</a:t>
            </a: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379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Multiple </a:t>
            </a:r>
            <a:r>
              <a:rPr lang="en-MY" dirty="0">
                <a:sym typeface="+mn-ea"/>
              </a:rPr>
              <a:t>Linear </a:t>
            </a:r>
            <a:r>
              <a:rPr dirty="0"/>
              <a:t>Regression Equation</a:t>
            </a:r>
            <a:r>
              <a:rPr lang="en-MY" dirty="0"/>
              <a:t>: </a:t>
            </a:r>
            <a:br>
              <a:rPr lang="en-MY" dirty="0"/>
            </a:br>
            <a:r>
              <a:rPr dirty="0" smtClean="0"/>
              <a:t>2</a:t>
            </a:r>
            <a:r>
              <a:rPr lang="en-MY" dirty="0" smtClean="0"/>
              <a:t>-</a:t>
            </a:r>
            <a:r>
              <a:rPr dirty="0" smtClean="0"/>
              <a:t>Variable </a:t>
            </a:r>
            <a:r>
              <a:rPr dirty="0"/>
              <a:t>Example</a:t>
            </a:r>
            <a:endParaRPr dirty="0"/>
          </a:p>
        </p:txBody>
      </p:sp>
      <p:sp>
        <p:nvSpPr>
          <p:cNvPr id="33796" name="Rectangle 33795"/>
          <p:cNvSpPr/>
          <p:nvPr/>
        </p:nvSpPr>
        <p:spPr>
          <a:xfrm>
            <a:off x="2819400" y="1981200"/>
            <a:ext cx="6553200" cy="82740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sz="2400">
                <a:latin typeface="Times New Roman" panose="02020603050405020304" pitchFamily="18" charset="0"/>
              </a:rPr>
              <a:t>Predict sales for a week in which the selling price is $5.50 and advertising is $350:</a:t>
            </a:r>
            <a:endParaRPr sz="2400">
              <a:latin typeface="Times New Roman" panose="02020603050405020304" pitchFamily="18" charset="0"/>
            </a:endParaRPr>
          </a:p>
        </p:txBody>
      </p:sp>
      <p:sp>
        <p:nvSpPr>
          <p:cNvPr id="33797" name="Rectangle 33796"/>
          <p:cNvSpPr/>
          <p:nvPr/>
        </p:nvSpPr>
        <p:spPr>
          <a:xfrm>
            <a:off x="2743200" y="5257800"/>
            <a:ext cx="2743200" cy="827405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sz="2400">
                <a:latin typeface="Times New Roman" panose="02020603050405020304" pitchFamily="18" charset="0"/>
              </a:rPr>
              <a:t>Predicted sales is 428.62 pies</a:t>
            </a:r>
            <a:endParaRPr sz="2400">
              <a:latin typeface="Times New Roman" panose="02020603050405020304" pitchFamily="18" charset="0"/>
            </a:endParaRPr>
          </a:p>
        </p:txBody>
      </p:sp>
      <p:graphicFrame>
        <p:nvGraphicFramePr>
          <p:cNvPr id="33798" name="Object 33797"/>
          <p:cNvGraphicFramePr/>
          <p:nvPr/>
        </p:nvGraphicFramePr>
        <p:xfrm>
          <a:off x="3124200" y="3200400"/>
          <a:ext cx="5645150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" r:id="rId1" imgW="2792730" imgH="673100" progId="Equation.3">
                  <p:embed/>
                </p:oleObj>
              </mc:Choice>
              <mc:Fallback>
                <p:oleObj name="" r:id="rId1" imgW="2792730" imgH="673100" progId="Equation.3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24200" y="3200400"/>
                        <a:ext cx="5645150" cy="1389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Straight Connector 33798"/>
          <p:cNvSpPr/>
          <p:nvPr/>
        </p:nvSpPr>
        <p:spPr>
          <a:xfrm flipH="1" flipV="1">
            <a:off x="4495800" y="4572000"/>
            <a:ext cx="0" cy="6858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33800" name="Rectangle 33799"/>
          <p:cNvSpPr/>
          <p:nvPr/>
        </p:nvSpPr>
        <p:spPr>
          <a:xfrm>
            <a:off x="6934200" y="5029200"/>
            <a:ext cx="3276600" cy="1012190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</a:pPr>
            <a:r>
              <a:rPr sz="2000">
                <a:latin typeface="Times New Roman" panose="02020603050405020304" pitchFamily="18" charset="0"/>
              </a:rPr>
              <a:t>Note that Advertising is in $100’s, so $350 means that X</a:t>
            </a:r>
            <a:r>
              <a:rPr sz="2000" baseline="-25000">
                <a:latin typeface="Times New Roman" panose="02020603050405020304" pitchFamily="18" charset="0"/>
              </a:rPr>
              <a:t>2</a:t>
            </a:r>
            <a:r>
              <a:rPr sz="2000">
                <a:latin typeface="Times New Roman" panose="02020603050405020304" pitchFamily="18" charset="0"/>
              </a:rPr>
              <a:t> = 3.5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33801" name="Straight Connector 33800"/>
          <p:cNvSpPr/>
          <p:nvPr/>
        </p:nvSpPr>
        <p:spPr>
          <a:xfrm flipH="1" flipV="1">
            <a:off x="8458200" y="4114800"/>
            <a:ext cx="0" cy="9144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t>UECS3213 / UECS3453 Data Mining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t>Chap 14-</a:t>
            </a:r>
            <a:r>
              <a:rPr lang="en-US"/>
              <a:t>*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ym typeface="+mn-ea"/>
              </a:rPr>
              <a:t>Example</a:t>
            </a:r>
            <a:r>
              <a:rPr lang="en-MY" dirty="0">
                <a:sym typeface="+mn-ea"/>
              </a:rPr>
              <a:t>:</a:t>
            </a:r>
            <a:r>
              <a:rPr dirty="0">
                <a:sym typeface="+mn-ea"/>
              </a:rPr>
              <a:t>  Where to locate a new motor inn?</a:t>
            </a:r>
            <a:endParaRPr lang="en-US" dirty="0"/>
          </a:p>
        </p:txBody>
      </p:sp>
      <p:sp>
        <p:nvSpPr>
          <p:cNvPr id="72706" name="Content Placeholder 7270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La Quinta Motor </a:t>
            </a:r>
            <a:r>
              <a:rPr dirty="0" smtClean="0"/>
              <a:t>Inn </a:t>
            </a:r>
            <a:r>
              <a:rPr dirty="0"/>
              <a:t>is planning an expansion. Management wishes to predict which sites are likely to be profitable, defined as having 50% or higher operating margin (net profit expressed as a percentage of total revenue).</a:t>
            </a:r>
            <a:endParaRPr dirty="0"/>
          </a:p>
          <a:p>
            <a:pPr lvl="0"/>
            <a:r>
              <a:rPr dirty="0"/>
              <a:t>Several potential </a:t>
            </a:r>
            <a:r>
              <a:rPr b="1" dirty="0">
                <a:solidFill>
                  <a:srgbClr val="0070C0"/>
                </a:solidFill>
              </a:rPr>
              <a:t>predictors</a:t>
            </a:r>
            <a:r>
              <a:rPr dirty="0">
                <a:solidFill>
                  <a:srgbClr val="0070C0"/>
                </a:solidFill>
              </a:rPr>
              <a:t> </a:t>
            </a:r>
            <a:r>
              <a:rPr dirty="0"/>
              <a:t>of profitability are:</a:t>
            </a:r>
            <a:endParaRPr dirty="0"/>
          </a:p>
          <a:p>
            <a:pPr lvl="1"/>
            <a:r>
              <a:rPr dirty="0"/>
              <a:t>Competition (room supply)</a:t>
            </a:r>
            <a:endParaRPr dirty="0"/>
          </a:p>
          <a:p>
            <a:pPr lvl="1"/>
            <a:r>
              <a:rPr dirty="0"/>
              <a:t>Market awareness (competing motel)</a:t>
            </a:r>
            <a:endParaRPr dirty="0"/>
          </a:p>
          <a:p>
            <a:pPr lvl="1"/>
            <a:r>
              <a:rPr dirty="0"/>
              <a:t>Demand generators (office and college)</a:t>
            </a:r>
            <a:endParaRPr dirty="0"/>
          </a:p>
          <a:p>
            <a:pPr lvl="1"/>
            <a:r>
              <a:rPr dirty="0"/>
              <a:t>Demographics (household income)</a:t>
            </a:r>
            <a:endParaRPr dirty="0"/>
          </a:p>
          <a:p>
            <a:pPr lvl="1"/>
            <a:r>
              <a:rPr dirty="0"/>
              <a:t>Physical quality/location (distance to downtown)</a:t>
            </a:r>
            <a:endParaRPr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2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dvAuto="100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43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Probabilistic Models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UECS3213 / UECS3453 Data Mining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/>
              <a:t>*</a:t>
            </a:r>
            <a:endParaRPr lang="en-US"/>
          </a:p>
        </p:txBody>
      </p:sp>
      <p:sp>
        <p:nvSpPr>
          <p:cNvPr id="14339" name="Content Placeholder 143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Hypothesize 2 </a:t>
            </a:r>
            <a:r>
              <a:rPr lang="en-MY"/>
              <a:t>c</a:t>
            </a:r>
            <a:r>
              <a:t>omponents</a:t>
            </a:r>
          </a:p>
          <a:p>
            <a:pPr lvl="1"/>
            <a:r>
              <a:t>Deterministic </a:t>
            </a:r>
            <a:r>
              <a:rPr lang="en-MY"/>
              <a:t>+ </a:t>
            </a:r>
            <a:r>
              <a:rPr lang="en-MY" b="1">
                <a:solidFill>
                  <a:srgbClr val="FF0000"/>
                </a:solidFill>
              </a:rPr>
              <a:t>r</a:t>
            </a:r>
            <a:r>
              <a:rPr b="1">
                <a:solidFill>
                  <a:srgbClr val="FF0000"/>
                </a:solidFill>
              </a:rPr>
              <a:t>andom </a:t>
            </a:r>
            <a:r>
              <a:rPr lang="en-MY" b="1">
                <a:solidFill>
                  <a:srgbClr val="FF0000"/>
                </a:solidFill>
              </a:rPr>
              <a:t>e</a:t>
            </a:r>
            <a:r>
              <a:rPr b="1">
                <a:solidFill>
                  <a:srgbClr val="FF0000"/>
                </a:solidFill>
              </a:rPr>
              <a:t>rror</a:t>
            </a:r>
            <a:endParaRPr b="1"/>
          </a:p>
          <a:p>
            <a:endParaRPr b="1"/>
          </a:p>
          <a:p>
            <a:r>
              <a:t>Example: Systolic blood pressure of newborns </a:t>
            </a:r>
            <a:r>
              <a:rPr lang="en-MY"/>
              <a:t>i</a:t>
            </a:r>
            <a:r>
              <a:t>s 6 </a:t>
            </a:r>
            <a:r>
              <a:rPr lang="en-MY"/>
              <a:t>t</a:t>
            </a:r>
            <a:r>
              <a:t>imes the </a:t>
            </a:r>
            <a:r>
              <a:rPr lang="en-MY"/>
              <a:t>a</a:t>
            </a:r>
            <a:r>
              <a:t>ge in days + </a:t>
            </a:r>
            <a:r>
              <a:rPr lang="en-MY"/>
              <a:t>r</a:t>
            </a:r>
            <a:r>
              <a:t>andom </a:t>
            </a:r>
            <a:r>
              <a:rPr lang="en-MY"/>
              <a:t>e</a:t>
            </a:r>
            <a:r>
              <a:t>rror</a:t>
            </a:r>
          </a:p>
          <a:p>
            <a:pPr lvl="1"/>
            <a:r>
              <a:t>SBP = 6 x age(d) + </a:t>
            </a: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Ꜫ</a:t>
            </a:r>
            <a:r>
              <a:t> </a:t>
            </a:r>
          </a:p>
          <a:p>
            <a:pPr lvl="1"/>
            <a:r>
              <a:t>Random </a:t>
            </a:r>
            <a:r>
              <a:rPr lang="en-MY"/>
              <a:t>e</a:t>
            </a:r>
            <a:r>
              <a:t>rror </a:t>
            </a:r>
            <a:r>
              <a:rPr lang="en-MY"/>
              <a:t>m</a:t>
            </a:r>
            <a:r>
              <a:t>ay </a:t>
            </a:r>
            <a:r>
              <a:rPr lang="en-MY"/>
              <a:t>b</a:t>
            </a:r>
            <a:r>
              <a:t>e </a:t>
            </a:r>
            <a:r>
              <a:rPr lang="en-MY"/>
              <a:t>d</a:t>
            </a:r>
            <a:r>
              <a:t>ue to </a:t>
            </a:r>
            <a:r>
              <a:rPr lang="en-MY"/>
              <a:t>f</a:t>
            </a:r>
            <a:r>
              <a:t>actors </a:t>
            </a:r>
            <a:r>
              <a:rPr lang="en-MY"/>
              <a:t>o</a:t>
            </a:r>
            <a:r>
              <a:t>ther </a:t>
            </a:r>
            <a:r>
              <a:rPr lang="en-MY"/>
              <a:t>t</a:t>
            </a:r>
            <a:r>
              <a:t>han age in days (e.g. </a:t>
            </a:r>
            <a:r>
              <a:rPr lang="en-MY"/>
              <a:t>b</a:t>
            </a:r>
            <a:r>
              <a:t>irthweight)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5297"/>
          <p:cNvSpPr/>
          <p:nvPr/>
        </p:nvSpPr>
        <p:spPr>
          <a:xfrm>
            <a:off x="5105400" y="765175"/>
            <a:ext cx="1419225" cy="46037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>
            <a:spAutoFit/>
          </a:bodyPr>
          <a:lstStyle/>
          <a:p>
            <a:r>
              <a:rPr sz="2400">
                <a:solidFill>
                  <a:schemeClr val="bg1"/>
                </a:solidFill>
                <a:latin typeface="Arial Narrow" panose="020B0606020202030204" pitchFamily="1" charset="0"/>
              </a:rPr>
              <a:t>Profitability</a:t>
            </a:r>
            <a:endParaRPr sz="2400">
              <a:solidFill>
                <a:schemeClr val="bg1"/>
              </a:solidFill>
              <a:latin typeface="Arial Narrow" panose="020B0606020202030204" pitchFamily="1" charset="0"/>
            </a:endParaRPr>
          </a:p>
        </p:txBody>
      </p:sp>
      <p:sp>
        <p:nvSpPr>
          <p:cNvPr id="55299" name="Rectangle 55298"/>
          <p:cNvSpPr/>
          <p:nvPr/>
        </p:nvSpPr>
        <p:spPr>
          <a:xfrm>
            <a:off x="1936750" y="1999298"/>
            <a:ext cx="1350645" cy="706755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r>
              <a:rPr sz="2000">
                <a:latin typeface="Arial Narrow" panose="020B0606020202030204" pitchFamily="1" charset="0"/>
              </a:rPr>
              <a:t>Competition/</a:t>
            </a:r>
            <a:endParaRPr sz="2000">
              <a:latin typeface="Arial Narrow" panose="020B0606020202030204" pitchFamily="1" charset="0"/>
            </a:endParaRPr>
          </a:p>
          <a:p>
            <a:r>
              <a:rPr sz="2000">
                <a:latin typeface="Arial Narrow" panose="020B0606020202030204" pitchFamily="1" charset="0"/>
              </a:rPr>
              <a:t>Supply</a:t>
            </a:r>
            <a:endParaRPr sz="2000">
              <a:latin typeface="Arial Narrow" panose="020B0606020202030204" pitchFamily="1" charset="0"/>
            </a:endParaRPr>
          </a:p>
        </p:txBody>
      </p:sp>
      <p:sp>
        <p:nvSpPr>
          <p:cNvPr id="55300" name="Rectangle 55299"/>
          <p:cNvSpPr/>
          <p:nvPr/>
        </p:nvSpPr>
        <p:spPr>
          <a:xfrm>
            <a:off x="3606800" y="1999298"/>
            <a:ext cx="1208405" cy="706755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r>
              <a:rPr sz="2000">
                <a:latin typeface="Arial Narrow" panose="020B0606020202030204" pitchFamily="1" charset="0"/>
              </a:rPr>
              <a:t>Market </a:t>
            </a:r>
            <a:endParaRPr sz="2000">
              <a:latin typeface="Arial Narrow" panose="020B0606020202030204" pitchFamily="1" charset="0"/>
            </a:endParaRPr>
          </a:p>
          <a:p>
            <a:r>
              <a:rPr sz="2000">
                <a:latin typeface="Arial Narrow" panose="020B0606020202030204" pitchFamily="1" charset="0"/>
              </a:rPr>
              <a:t>Awareness</a:t>
            </a:r>
            <a:endParaRPr sz="2000">
              <a:latin typeface="Arial Narrow" panose="020B0606020202030204" pitchFamily="1" charset="0"/>
            </a:endParaRPr>
          </a:p>
        </p:txBody>
      </p:sp>
      <p:sp>
        <p:nvSpPr>
          <p:cNvPr id="55301" name="Rectangle 55300"/>
          <p:cNvSpPr/>
          <p:nvPr/>
        </p:nvSpPr>
        <p:spPr>
          <a:xfrm>
            <a:off x="5224463" y="1999298"/>
            <a:ext cx="1188720" cy="706755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r>
              <a:rPr sz="2000">
                <a:latin typeface="Arial Narrow" panose="020B0606020202030204" pitchFamily="1" charset="0"/>
              </a:rPr>
              <a:t>Demand/</a:t>
            </a:r>
            <a:endParaRPr sz="2000">
              <a:latin typeface="Arial Narrow" panose="020B0606020202030204" pitchFamily="1" charset="0"/>
            </a:endParaRPr>
          </a:p>
          <a:p>
            <a:r>
              <a:rPr sz="2000">
                <a:latin typeface="Arial Narrow" panose="020B0606020202030204" pitchFamily="1" charset="0"/>
              </a:rPr>
              <a:t>Customers</a:t>
            </a:r>
            <a:endParaRPr sz="2000">
              <a:latin typeface="Arial Narrow" panose="020B0606020202030204" pitchFamily="1" charset="0"/>
            </a:endParaRPr>
          </a:p>
        </p:txBody>
      </p:sp>
      <p:sp>
        <p:nvSpPr>
          <p:cNvPr id="55302" name="Rectangle 55301"/>
          <p:cNvSpPr/>
          <p:nvPr/>
        </p:nvSpPr>
        <p:spPr>
          <a:xfrm>
            <a:off x="6872288" y="2153285"/>
            <a:ext cx="1235075" cy="398780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r>
              <a:rPr sz="2000">
                <a:latin typeface="Arial Narrow" panose="020B0606020202030204" pitchFamily="1" charset="0"/>
              </a:rPr>
              <a:t>Community</a:t>
            </a:r>
            <a:endParaRPr sz="2000">
              <a:latin typeface="Arial Narrow" panose="020B0606020202030204" pitchFamily="1" charset="0"/>
            </a:endParaRPr>
          </a:p>
        </p:txBody>
      </p:sp>
      <p:grpSp>
        <p:nvGrpSpPr>
          <p:cNvPr id="55312" name="Group 55311"/>
          <p:cNvGrpSpPr/>
          <p:nvPr/>
        </p:nvGrpSpPr>
        <p:grpSpPr>
          <a:xfrm>
            <a:off x="8485188" y="2009775"/>
            <a:ext cx="1524000" cy="685800"/>
            <a:chOff x="4416" y="1536"/>
            <a:chExt cx="960" cy="432"/>
          </a:xfrm>
        </p:grpSpPr>
        <p:sp>
          <p:nvSpPr>
            <p:cNvPr id="55311" name="Rectangle 55310"/>
            <p:cNvSpPr/>
            <p:nvPr/>
          </p:nvSpPr>
          <p:spPr>
            <a:xfrm>
              <a:off x="4416" y="1536"/>
              <a:ext cx="960" cy="432"/>
            </a:xfrm>
            <a:prstGeom prst="rect">
              <a:avLst/>
            </a:prstGeom>
            <a:solidFill>
              <a:srgbClr val="EAEAEA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0" name="Text Box 55309"/>
            <p:cNvSpPr txBox="1"/>
            <p:nvPr/>
          </p:nvSpPr>
          <p:spPr>
            <a:xfrm>
              <a:off x="4609" y="1631"/>
              <a:ext cx="604" cy="251"/>
            </a:xfrm>
            <a:prstGeom prst="rect">
              <a:avLst/>
            </a:prstGeom>
            <a:solidFill>
              <a:srgbClr val="EAEAEA"/>
            </a:solidFill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sz="2000">
                  <a:latin typeface="Arial Narrow" panose="020B0606020202030204" pitchFamily="1" charset="0"/>
                </a:rPr>
                <a:t>Physical</a:t>
              </a:r>
              <a:endParaRPr sz="2000">
                <a:latin typeface="Arial Narrow" panose="020B0606020202030204" pitchFamily="1" charset="0"/>
              </a:endParaRPr>
            </a:p>
          </p:txBody>
        </p:sp>
      </p:grpSp>
      <p:sp>
        <p:nvSpPr>
          <p:cNvPr id="55313" name="Oval 55312"/>
          <p:cNvSpPr/>
          <p:nvPr/>
        </p:nvSpPr>
        <p:spPr>
          <a:xfrm>
            <a:off x="7543800" y="522596"/>
            <a:ext cx="2512920" cy="555008"/>
          </a:xfrm>
          <a:prstGeom prst="ellipse">
            <a:avLst/>
          </a:prstGeom>
          <a:solidFill>
            <a:srgbClr val="EAEAEA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r>
              <a:rPr sz="2000">
                <a:latin typeface="Arial Narrow" panose="020B0606020202030204" pitchFamily="1" charset="0"/>
              </a:rPr>
              <a:t>Operating Margin</a:t>
            </a:r>
            <a:endParaRPr sz="2000">
              <a:latin typeface="Arial Narrow" panose="020B0606020202030204" pitchFamily="1" charset="0"/>
            </a:endParaRPr>
          </a:p>
        </p:txBody>
      </p:sp>
      <p:sp>
        <p:nvSpPr>
          <p:cNvPr id="55315" name="Straight Connector 55314"/>
          <p:cNvSpPr/>
          <p:nvPr/>
        </p:nvSpPr>
        <p:spPr>
          <a:xfrm flipV="1">
            <a:off x="6503988" y="762000"/>
            <a:ext cx="1039812" cy="492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16" name="Straight Connector 55315"/>
          <p:cNvSpPr/>
          <p:nvPr/>
        </p:nvSpPr>
        <p:spPr>
          <a:xfrm flipV="1">
            <a:off x="2617788" y="939800"/>
            <a:ext cx="2479675" cy="1069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17" name="Straight Connector 55316"/>
          <p:cNvSpPr/>
          <p:nvPr/>
        </p:nvSpPr>
        <p:spPr>
          <a:xfrm flipV="1">
            <a:off x="4217988" y="1247775"/>
            <a:ext cx="9144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18" name="Straight Connector 55317"/>
          <p:cNvSpPr/>
          <p:nvPr/>
        </p:nvSpPr>
        <p:spPr>
          <a:xfrm flipV="1">
            <a:off x="5818188" y="1247775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19" name="Straight Connector 55318"/>
          <p:cNvSpPr/>
          <p:nvPr/>
        </p:nvSpPr>
        <p:spPr>
          <a:xfrm flipH="1" flipV="1">
            <a:off x="6503988" y="1247775"/>
            <a:ext cx="9906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20" name="Straight Connector 55319"/>
          <p:cNvSpPr/>
          <p:nvPr/>
        </p:nvSpPr>
        <p:spPr>
          <a:xfrm flipH="1" flipV="1">
            <a:off x="6526213" y="939800"/>
            <a:ext cx="2720975" cy="1069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27" name="Straight Connector 55326"/>
          <p:cNvSpPr/>
          <p:nvPr/>
        </p:nvSpPr>
        <p:spPr>
          <a:xfrm flipV="1">
            <a:off x="2541588" y="2695575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28" name="Straight Connector 55327"/>
          <p:cNvSpPr/>
          <p:nvPr/>
        </p:nvSpPr>
        <p:spPr>
          <a:xfrm flipV="1">
            <a:off x="4065588" y="2695575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29" name="Straight Connector 55328"/>
          <p:cNvSpPr/>
          <p:nvPr/>
        </p:nvSpPr>
        <p:spPr>
          <a:xfrm flipV="1">
            <a:off x="5249863" y="2695575"/>
            <a:ext cx="415925" cy="12239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30" name="Straight Connector 55329"/>
          <p:cNvSpPr/>
          <p:nvPr/>
        </p:nvSpPr>
        <p:spPr>
          <a:xfrm flipH="1" flipV="1">
            <a:off x="5970588" y="2695575"/>
            <a:ext cx="45720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31" name="Straight Connector 55330"/>
          <p:cNvSpPr/>
          <p:nvPr/>
        </p:nvSpPr>
        <p:spPr>
          <a:xfrm flipV="1">
            <a:off x="7646988" y="2695575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32" name="Straight Connector 55331"/>
          <p:cNvSpPr/>
          <p:nvPr/>
        </p:nvSpPr>
        <p:spPr>
          <a:xfrm flipV="1">
            <a:off x="9247188" y="2695575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34" name="Text Box 55333"/>
          <p:cNvSpPr txBox="1"/>
          <p:nvPr/>
        </p:nvSpPr>
        <p:spPr>
          <a:xfrm>
            <a:off x="2144713" y="3918585"/>
            <a:ext cx="842010" cy="39878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r>
              <a:rPr sz="2000">
                <a:latin typeface="Arial Narrow" panose="020B0606020202030204" pitchFamily="1" charset="0"/>
              </a:rPr>
              <a:t>Rooms</a:t>
            </a:r>
            <a:endParaRPr sz="2000">
              <a:latin typeface="Arial Narrow" panose="020B0606020202030204" pitchFamily="1" charset="0"/>
            </a:endParaRPr>
          </a:p>
        </p:txBody>
      </p:sp>
      <p:sp>
        <p:nvSpPr>
          <p:cNvPr id="55336" name="Text Box 55335"/>
          <p:cNvSpPr txBox="1"/>
          <p:nvPr/>
        </p:nvSpPr>
        <p:spPr>
          <a:xfrm>
            <a:off x="3609975" y="3918585"/>
            <a:ext cx="911225" cy="39878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r>
              <a:rPr sz="2000">
                <a:latin typeface="Arial Narrow" panose="020B0606020202030204" pitchFamily="1" charset="0"/>
              </a:rPr>
              <a:t>Nearest</a:t>
            </a:r>
            <a:endParaRPr sz="2000">
              <a:latin typeface="Arial Narrow" panose="020B0606020202030204" pitchFamily="1" charset="0"/>
            </a:endParaRPr>
          </a:p>
        </p:txBody>
      </p:sp>
      <p:sp>
        <p:nvSpPr>
          <p:cNvPr id="55337" name="Text Box 55336"/>
          <p:cNvSpPr txBox="1"/>
          <p:nvPr/>
        </p:nvSpPr>
        <p:spPr>
          <a:xfrm>
            <a:off x="4813300" y="3916998"/>
            <a:ext cx="772795" cy="70675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r>
              <a:rPr sz="2000">
                <a:latin typeface="Arial Narrow" panose="020B0606020202030204" pitchFamily="1" charset="0"/>
              </a:rPr>
              <a:t>Office</a:t>
            </a:r>
            <a:endParaRPr sz="2000">
              <a:latin typeface="Arial Narrow" panose="020B0606020202030204" pitchFamily="1" charset="0"/>
            </a:endParaRPr>
          </a:p>
          <a:p>
            <a:r>
              <a:rPr sz="2000">
                <a:latin typeface="Arial Narrow" panose="020B0606020202030204" pitchFamily="1" charset="0"/>
              </a:rPr>
              <a:t>Space</a:t>
            </a:r>
            <a:endParaRPr sz="2000">
              <a:latin typeface="Arial Narrow" panose="020B0606020202030204" pitchFamily="1" charset="0"/>
            </a:endParaRPr>
          </a:p>
        </p:txBody>
      </p:sp>
      <p:sp>
        <p:nvSpPr>
          <p:cNvPr id="55338" name="Text Box 55337"/>
          <p:cNvSpPr txBox="1"/>
          <p:nvPr/>
        </p:nvSpPr>
        <p:spPr>
          <a:xfrm>
            <a:off x="5862638" y="3916998"/>
            <a:ext cx="1177290" cy="70675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r>
              <a:rPr sz="2000">
                <a:latin typeface="Arial Narrow" panose="020B0606020202030204" pitchFamily="1" charset="0"/>
              </a:rPr>
              <a:t>College</a:t>
            </a:r>
            <a:endParaRPr sz="2000">
              <a:latin typeface="Arial Narrow" panose="020B0606020202030204" pitchFamily="1" charset="0"/>
            </a:endParaRPr>
          </a:p>
          <a:p>
            <a:r>
              <a:rPr sz="2000">
                <a:latin typeface="Arial Narrow" panose="020B0606020202030204" pitchFamily="1" charset="0"/>
              </a:rPr>
              <a:t>Enrollment</a:t>
            </a:r>
            <a:endParaRPr sz="2000">
              <a:latin typeface="Arial Narrow" panose="020B0606020202030204" pitchFamily="1" charset="0"/>
            </a:endParaRPr>
          </a:p>
        </p:txBody>
      </p:sp>
      <p:sp>
        <p:nvSpPr>
          <p:cNvPr id="55339" name="Text Box 55338"/>
          <p:cNvSpPr txBox="1"/>
          <p:nvPr/>
        </p:nvSpPr>
        <p:spPr>
          <a:xfrm>
            <a:off x="7212013" y="3918585"/>
            <a:ext cx="864870" cy="39878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r>
              <a:rPr sz="2000">
                <a:latin typeface="Arial Narrow" panose="020B0606020202030204" pitchFamily="1" charset="0"/>
              </a:rPr>
              <a:t>Income</a:t>
            </a:r>
            <a:endParaRPr sz="2000">
              <a:latin typeface="Arial Narrow" panose="020B0606020202030204" pitchFamily="1" charset="0"/>
            </a:endParaRPr>
          </a:p>
        </p:txBody>
      </p:sp>
      <p:sp>
        <p:nvSpPr>
          <p:cNvPr id="55340" name="Text Box 55339"/>
          <p:cNvSpPr txBox="1"/>
          <p:nvPr/>
        </p:nvSpPr>
        <p:spPr>
          <a:xfrm>
            <a:off x="8812213" y="3918585"/>
            <a:ext cx="865505" cy="39878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r>
              <a:rPr sz="2000" dirty="0" err="1">
                <a:latin typeface="Arial Narrow" panose="020B0606020202030204" pitchFamily="1" charset="0"/>
              </a:rPr>
              <a:t>Disttwn</a:t>
            </a:r>
            <a:endParaRPr sz="2000" dirty="0" err="1">
              <a:latin typeface="Arial Narrow" panose="020B0606020202030204" pitchFamily="1" charset="0"/>
            </a:endParaRPr>
          </a:p>
        </p:txBody>
      </p:sp>
      <p:sp>
        <p:nvSpPr>
          <p:cNvPr id="55341" name="Text Box 55340"/>
          <p:cNvSpPr txBox="1"/>
          <p:nvPr/>
        </p:nvSpPr>
        <p:spPr>
          <a:xfrm>
            <a:off x="8713788" y="4522470"/>
            <a:ext cx="11303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l"/>
            <a:r>
              <a:rPr sz="1800">
                <a:latin typeface="Arial Narrow" panose="020B0606020202030204" pitchFamily="1" charset="0"/>
              </a:rPr>
              <a:t>Distance to</a:t>
            </a:r>
            <a:endParaRPr sz="1800">
              <a:latin typeface="Arial Narrow" panose="020B0606020202030204" pitchFamily="1" charset="0"/>
            </a:endParaRPr>
          </a:p>
          <a:p>
            <a:pPr algn="l"/>
            <a:r>
              <a:rPr sz="1800">
                <a:latin typeface="Arial Narrow" panose="020B0606020202030204" pitchFamily="1" charset="0"/>
              </a:rPr>
              <a:t> downtown.</a:t>
            </a:r>
            <a:endParaRPr sz="1800">
              <a:latin typeface="Arial Narrow" panose="020B0606020202030204" pitchFamily="1" charset="0"/>
            </a:endParaRPr>
          </a:p>
        </p:txBody>
      </p:sp>
      <p:sp>
        <p:nvSpPr>
          <p:cNvPr id="55342" name="Text Box 55341"/>
          <p:cNvSpPr txBox="1"/>
          <p:nvPr/>
        </p:nvSpPr>
        <p:spPr>
          <a:xfrm>
            <a:off x="7280275" y="4519772"/>
            <a:ext cx="1047750" cy="9220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l"/>
            <a:r>
              <a:rPr sz="1800">
                <a:latin typeface="Arial Narrow" panose="020B0606020202030204" pitchFamily="1" charset="0"/>
              </a:rPr>
              <a:t>Median</a:t>
            </a:r>
            <a:endParaRPr sz="1800">
              <a:latin typeface="Arial Narrow" panose="020B0606020202030204" pitchFamily="1" charset="0"/>
            </a:endParaRPr>
          </a:p>
          <a:p>
            <a:pPr algn="l"/>
            <a:r>
              <a:rPr sz="1800">
                <a:latin typeface="Arial Narrow" panose="020B0606020202030204" pitchFamily="1" charset="0"/>
              </a:rPr>
              <a:t>household</a:t>
            </a:r>
            <a:endParaRPr sz="1800">
              <a:latin typeface="Arial Narrow" panose="020B0606020202030204" pitchFamily="1" charset="0"/>
            </a:endParaRPr>
          </a:p>
          <a:p>
            <a:pPr algn="l"/>
            <a:r>
              <a:rPr sz="1800">
                <a:latin typeface="Arial Narrow" panose="020B0606020202030204" pitchFamily="1" charset="0"/>
              </a:rPr>
              <a:t>income.</a:t>
            </a:r>
            <a:endParaRPr sz="1800">
              <a:latin typeface="Arial Narrow" panose="020B0606020202030204" pitchFamily="1" charset="0"/>
            </a:endParaRPr>
          </a:p>
        </p:txBody>
      </p:sp>
      <p:sp>
        <p:nvSpPr>
          <p:cNvPr id="55343" name="Text Box 55342"/>
          <p:cNvSpPr txBox="1"/>
          <p:nvPr/>
        </p:nvSpPr>
        <p:spPr>
          <a:xfrm>
            <a:off x="3524250" y="4521359"/>
            <a:ext cx="1120775" cy="9220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l"/>
            <a:r>
              <a:rPr sz="1800">
                <a:latin typeface="Arial Narrow" panose="020B0606020202030204" pitchFamily="1" charset="0"/>
              </a:rPr>
              <a:t>Distance to</a:t>
            </a:r>
            <a:endParaRPr sz="1800">
              <a:latin typeface="Arial Narrow" panose="020B0606020202030204" pitchFamily="1" charset="0"/>
            </a:endParaRPr>
          </a:p>
          <a:p>
            <a:pPr algn="l"/>
            <a:r>
              <a:rPr sz="1800">
                <a:latin typeface="Arial Narrow" panose="020B0606020202030204" pitchFamily="1" charset="0"/>
              </a:rPr>
              <a:t>the nearest</a:t>
            </a:r>
            <a:endParaRPr sz="1800">
              <a:latin typeface="Arial Narrow" panose="020B0606020202030204" pitchFamily="1" charset="0"/>
            </a:endParaRPr>
          </a:p>
          <a:p>
            <a:pPr algn="l"/>
            <a:r>
              <a:rPr sz="1800">
                <a:latin typeface="Arial Narrow" panose="020B0606020202030204" pitchFamily="1" charset="0"/>
              </a:rPr>
              <a:t>motel.</a:t>
            </a:r>
            <a:endParaRPr sz="1800">
              <a:latin typeface="Arial Narrow" panose="020B0606020202030204" pitchFamily="1" charset="0"/>
            </a:endParaRPr>
          </a:p>
        </p:txBody>
      </p:sp>
      <p:sp>
        <p:nvSpPr>
          <p:cNvPr id="55344" name="Text Box 55343"/>
          <p:cNvSpPr txBox="1"/>
          <p:nvPr/>
        </p:nvSpPr>
        <p:spPr>
          <a:xfrm>
            <a:off x="2070100" y="4518819"/>
            <a:ext cx="1287780" cy="1476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l"/>
            <a:r>
              <a:rPr sz="1800">
                <a:latin typeface="Arial Narrow" panose="020B0606020202030204" pitchFamily="1" charset="0"/>
              </a:rPr>
              <a:t>Number of </a:t>
            </a:r>
            <a:endParaRPr sz="1800">
              <a:latin typeface="Arial Narrow" panose="020B0606020202030204" pitchFamily="1" charset="0"/>
            </a:endParaRPr>
          </a:p>
          <a:p>
            <a:pPr algn="l"/>
            <a:r>
              <a:rPr sz="1800">
                <a:latin typeface="Arial Narrow" panose="020B0606020202030204" pitchFamily="1" charset="0"/>
              </a:rPr>
              <a:t>hotels/motels</a:t>
            </a:r>
            <a:endParaRPr sz="1800">
              <a:latin typeface="Arial Narrow" panose="020B0606020202030204" pitchFamily="1" charset="0"/>
            </a:endParaRPr>
          </a:p>
          <a:p>
            <a:pPr algn="l"/>
            <a:r>
              <a:rPr sz="1800">
                <a:latin typeface="Arial Narrow" panose="020B0606020202030204" pitchFamily="1" charset="0"/>
              </a:rPr>
              <a:t>rooms within </a:t>
            </a:r>
            <a:endParaRPr sz="1800">
              <a:latin typeface="Arial Narrow" panose="020B0606020202030204" pitchFamily="1" charset="0"/>
            </a:endParaRPr>
          </a:p>
          <a:p>
            <a:pPr algn="l"/>
            <a:r>
              <a:rPr sz="1800">
                <a:latin typeface="Arial Narrow" panose="020B0606020202030204" pitchFamily="1" charset="0"/>
              </a:rPr>
              <a:t>3 miles from </a:t>
            </a:r>
            <a:endParaRPr sz="1800">
              <a:latin typeface="Arial Narrow" panose="020B0606020202030204" pitchFamily="1" charset="0"/>
            </a:endParaRPr>
          </a:p>
          <a:p>
            <a:pPr algn="l"/>
            <a:r>
              <a:rPr sz="1800">
                <a:latin typeface="Arial Narrow" panose="020B0606020202030204" pitchFamily="1" charset="0"/>
              </a:rPr>
              <a:t>the site.</a:t>
            </a:r>
            <a:endParaRPr sz="1800">
              <a:latin typeface="Arial Narrow" panose="020B0606020202030204" pitchFamily="1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Placeholder 122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93750">
              <a:lnSpc>
                <a:spcPct val="90000"/>
              </a:lnSpc>
              <a:tabLst>
                <a:tab pos="1656080" algn="l"/>
              </a:tabLst>
            </a:pPr>
            <a:r>
              <a:rPr dirty="0">
                <a:sym typeface="+mn-ea"/>
              </a:rPr>
              <a:t>Data were collected from 100 randomly-selected inns that belong to La Quinta, and ran for the following suggested model:</a:t>
            </a:r>
            <a:endParaRPr dirty="0">
              <a:sym typeface="+mn-ea"/>
            </a:endParaRPr>
          </a:p>
          <a:p>
            <a:pPr defTabSz="793750">
              <a:lnSpc>
                <a:spcPct val="90000"/>
              </a:lnSpc>
              <a:buNone/>
              <a:tabLst>
                <a:tab pos="1656080" algn="l"/>
              </a:tabLst>
            </a:pPr>
            <a:r>
              <a:rPr dirty="0">
                <a:sym typeface="+mn-ea"/>
              </a:rPr>
              <a:t>	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Margin = </a:t>
            </a:r>
            <a:r>
              <a:rPr dirty="0">
                <a:latin typeface="Symbol" panose="05050102010706020507" pitchFamily="18" charset="2"/>
                <a:sym typeface="+mn-ea"/>
              </a:rPr>
              <a:t>b</a:t>
            </a:r>
            <a:r>
              <a:rPr baseline="-25000" dirty="0">
                <a:latin typeface="Symbol" panose="05050102010706020507" pitchFamily="18" charset="2"/>
                <a:sym typeface="+mn-ea"/>
              </a:rPr>
              <a:t>0</a:t>
            </a:r>
            <a:r>
              <a:rPr dirty="0">
                <a:latin typeface="Symbol" panose="05050102010706020507" pitchFamily="18" charset="2"/>
                <a:sym typeface="+mn-ea"/>
              </a:rPr>
              <a:t> + b</a:t>
            </a:r>
            <a:r>
              <a:rPr baseline="-25000" dirty="0">
                <a:latin typeface="Symbol" panose="05050102010706020507" pitchFamily="18" charset="2"/>
                <a:sym typeface="+mn-ea"/>
              </a:rPr>
              <a:t>1 </a:t>
            </a:r>
            <a:r>
              <a:rPr dirty="0">
                <a:sym typeface="+mn-ea"/>
              </a:rPr>
              <a:t>Rooms </a:t>
            </a:r>
            <a:r>
              <a:rPr dirty="0">
                <a:latin typeface="Symbol" panose="05050102010706020507" pitchFamily="18" charset="2"/>
                <a:sym typeface="+mn-ea"/>
              </a:rPr>
              <a:t>+ b</a:t>
            </a:r>
            <a:r>
              <a:rPr baseline="-25000" dirty="0">
                <a:latin typeface="Symbol" panose="05050102010706020507" pitchFamily="18" charset="2"/>
                <a:sym typeface="+mn-ea"/>
              </a:rPr>
              <a:t>2 </a:t>
            </a:r>
            <a:r>
              <a:rPr dirty="0">
                <a:sym typeface="+mn-ea"/>
              </a:rPr>
              <a:t>Nearest</a:t>
            </a:r>
            <a:r>
              <a:rPr dirty="0">
                <a:latin typeface="Symbol" panose="05050102010706020507" pitchFamily="18" charset="2"/>
                <a:sym typeface="+mn-ea"/>
              </a:rPr>
              <a:t> + b</a:t>
            </a:r>
            <a:r>
              <a:rPr baseline="-25000" dirty="0">
                <a:latin typeface="Symbol" panose="05050102010706020507" pitchFamily="18" charset="2"/>
                <a:sym typeface="+mn-ea"/>
              </a:rPr>
              <a:t>3 </a:t>
            </a:r>
            <a:r>
              <a:rPr dirty="0">
                <a:sym typeface="+mn-ea"/>
              </a:rPr>
              <a:t>Office</a:t>
            </a:r>
            <a:r>
              <a:rPr dirty="0">
                <a:latin typeface="Symbol" panose="05050102010706020507" pitchFamily="18" charset="2"/>
                <a:sym typeface="+mn-ea"/>
              </a:rPr>
              <a:t> +</a:t>
            </a:r>
            <a:endParaRPr dirty="0">
              <a:latin typeface="Symbol" panose="05050102010706020507" pitchFamily="18" charset="2"/>
            </a:endParaRPr>
          </a:p>
          <a:p>
            <a:pPr defTabSz="793750">
              <a:lnSpc>
                <a:spcPct val="90000"/>
              </a:lnSpc>
              <a:buNone/>
              <a:tabLst>
                <a:tab pos="1656080" algn="l"/>
              </a:tabLst>
            </a:pPr>
            <a:r>
              <a:rPr dirty="0">
                <a:latin typeface="Symbol" panose="05050102010706020507" pitchFamily="18" charset="2"/>
                <a:sym typeface="+mn-ea"/>
              </a:rPr>
              <a:t> 	b</a:t>
            </a:r>
            <a:r>
              <a:rPr baseline="-25000" dirty="0">
                <a:latin typeface="Symbol" panose="05050102010706020507" pitchFamily="18" charset="2"/>
                <a:sym typeface="+mn-ea"/>
              </a:rPr>
              <a:t>4 </a:t>
            </a:r>
            <a:r>
              <a:rPr dirty="0">
                <a:sym typeface="+mn-ea"/>
              </a:rPr>
              <a:t>College + </a:t>
            </a:r>
            <a:r>
              <a:rPr dirty="0">
                <a:latin typeface="Symbol" panose="05050102010706020507" pitchFamily="18" charset="2"/>
                <a:sym typeface="+mn-ea"/>
              </a:rPr>
              <a:t>b</a:t>
            </a:r>
            <a:r>
              <a:rPr baseline="-25000" dirty="0">
                <a:sym typeface="+mn-ea"/>
              </a:rPr>
              <a:t>5 </a:t>
            </a:r>
            <a:r>
              <a:rPr dirty="0">
                <a:sym typeface="+mn-ea"/>
              </a:rPr>
              <a:t>Income + </a:t>
            </a:r>
            <a:r>
              <a:rPr dirty="0">
                <a:latin typeface="Symbol" panose="05050102010706020507" pitchFamily="18" charset="2"/>
                <a:sym typeface="+mn-ea"/>
              </a:rPr>
              <a:t>b</a:t>
            </a:r>
            <a:r>
              <a:rPr baseline="-25000" dirty="0">
                <a:sym typeface="+mn-ea"/>
              </a:rPr>
              <a:t>6 </a:t>
            </a:r>
            <a:r>
              <a:rPr dirty="0" err="1">
                <a:sym typeface="+mn-ea"/>
              </a:rPr>
              <a:t>Disttwn</a:t>
            </a:r>
            <a:r>
              <a:rPr dirty="0">
                <a:sym typeface="+mn-ea"/>
              </a:rPr>
              <a:t> + </a:t>
            </a:r>
            <a:r>
              <a:rPr dirty="0">
                <a:latin typeface="Symbol" panose="05050102010706020507" pitchFamily="18" charset="2"/>
                <a:sym typeface="+mn-ea"/>
              </a:rPr>
              <a:t>e</a:t>
            </a:r>
            <a:endParaRPr b="1" dirty="0">
              <a:latin typeface="Symbol" panose="05050102010706020507" pitchFamily="18" charset="2"/>
              <a:sym typeface="+mn-ea"/>
            </a:endParaRPr>
          </a:p>
          <a:p>
            <a:pPr defTabSz="793750">
              <a:lnSpc>
                <a:spcPct val="90000"/>
              </a:lnSpc>
              <a:buNone/>
              <a:tabLst>
                <a:tab pos="1656080" algn="l"/>
              </a:tabLst>
            </a:pPr>
            <a:endParaRPr b="1" dirty="0"/>
          </a:p>
          <a:p>
            <a:endParaRPr b="1" dirty="0"/>
          </a:p>
        </p:txBody>
      </p:sp>
      <p:sp>
        <p:nvSpPr>
          <p:cNvPr id="12295" name="Title 122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Example: </a:t>
            </a:r>
            <a:r>
              <a:rPr dirty="0" smtClean="0"/>
              <a:t>Model </a:t>
            </a:r>
            <a:r>
              <a:rPr dirty="0"/>
              <a:t>and Data</a:t>
            </a:r>
            <a:endParaRPr dirty="0"/>
          </a:p>
        </p:txBody>
      </p:sp>
      <p:graphicFrame>
        <p:nvGraphicFramePr>
          <p:cNvPr id="12296" name="Object 12295"/>
          <p:cNvGraphicFramePr/>
          <p:nvPr/>
        </p:nvGraphicFramePr>
        <p:xfrm>
          <a:off x="1172210" y="4288790"/>
          <a:ext cx="81534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" r:id="rId1" imgW="4702810" imgH="987425" progId="Excel.Sheet.8">
                  <p:embed/>
                </p:oleObj>
              </mc:Choice>
              <mc:Fallback>
                <p:oleObj name="" r:id="rId1" imgW="4702810" imgH="987425" progId="Excel.Sheet.8">
                  <p:embed/>
                  <p:pic>
                    <p:nvPicPr>
                      <p:cNvPr id="0" name="Picture 286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2210" y="4288790"/>
                        <a:ext cx="8153400" cy="17018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MY" altLang="en-US"/>
              <a:t>Non-linear Regression</a:t>
            </a:r>
            <a:endParaRPr lang="en-MY" alt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8366257-D7B9-47E0-9D98-9493A294C6A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Nonlinear Regression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Nonlinear </a:t>
            </a:r>
            <a:r>
              <a:rPr lang="en-US" dirty="0"/>
              <a:t>functions </a:t>
            </a:r>
            <a:r>
              <a:rPr lang="en-US" dirty="0"/>
              <a:t>can also be fit as regressions.  </a:t>
            </a:r>
            <a:endParaRPr lang="en-US" dirty="0"/>
          </a:p>
          <a:p>
            <a:r>
              <a:rPr lang="en-US" dirty="0"/>
              <a:t>Common choices include </a:t>
            </a:r>
            <a:r>
              <a:rPr lang="en-US" dirty="0">
                <a:solidFill>
                  <a:srgbClr val="0070C0"/>
                </a:solidFill>
              </a:rPr>
              <a:t>Power, Logarithmic, Exponential,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0070C0"/>
                </a:solidFill>
              </a:rPr>
              <a:t>Logistic</a:t>
            </a:r>
            <a:r>
              <a:rPr lang="en-US" dirty="0"/>
              <a:t>, but any continuous function can be used.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sp>
        <p:nvSpPr>
          <p:cNvPr id="69643" name="Right Arrow 69642"/>
          <p:cNvSpPr/>
          <p:nvPr/>
        </p:nvSpPr>
        <p:spPr>
          <a:xfrm>
            <a:off x="5464810" y="4639945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3366"/>
          </a:solidFill>
          <a:ln w="222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69644" name="Picture 69643" descr="exponenti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8510" y="3758883"/>
            <a:ext cx="2959100" cy="21002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9645" name="Picture 69644" descr="exponential_with_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210" y="3752533"/>
            <a:ext cx="2971800" cy="2106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71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Linear </a:t>
            </a:r>
            <a:r>
              <a:rPr lang="en-MY" dirty="0" err="1"/>
              <a:t>vs</a:t>
            </a:r>
            <a:r>
              <a:rPr lang="en-MY" dirty="0"/>
              <a:t> Non-linear</a:t>
            </a:r>
            <a:r>
              <a:rPr dirty="0"/>
              <a:t> Regression</a:t>
            </a:r>
            <a:endParaRPr dirty="0"/>
          </a:p>
        </p:txBody>
      </p:sp>
      <p:sp>
        <p:nvSpPr>
          <p:cNvPr id="7171" name="Text Placeholder 7170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ym typeface="+mn-ea"/>
              </a:rPr>
              <a:t>Model the mean of a numeric response Y as a function of a single predictor </a:t>
            </a:r>
            <a:r>
              <a:rPr lang="en-MY" i="1" dirty="0">
                <a:sym typeface="+mn-ea"/>
              </a:rPr>
              <a:t>x</a:t>
            </a:r>
            <a:r>
              <a:rPr dirty="0">
                <a:sym typeface="+mn-ea"/>
              </a:rPr>
              <a:t>, i.e.</a:t>
            </a:r>
            <a:endParaRPr dirty="0">
              <a:sym typeface="+mn-ea"/>
            </a:endParaRPr>
          </a:p>
          <a:p>
            <a:pPr>
              <a:buNone/>
            </a:pPr>
            <a:r>
              <a:rPr dirty="0">
                <a:sym typeface="+mn-ea"/>
              </a:rPr>
              <a:t>			</a:t>
            </a:r>
            <a:r>
              <a:rPr lang="en-MY" dirty="0">
                <a:sym typeface="+mn-ea"/>
              </a:rPr>
              <a:t>Y</a:t>
            </a:r>
            <a:r>
              <a:rPr dirty="0">
                <a:sym typeface="+mn-ea"/>
              </a:rPr>
              <a:t> = </a:t>
            </a:r>
            <a:r>
              <a:rPr i="1" dirty="0" err="1">
                <a:latin typeface="Symbol" panose="05050102010706020507" pitchFamily="18" charset="2"/>
                <a:sym typeface="+mn-ea"/>
              </a:rPr>
              <a:t>b</a:t>
            </a:r>
            <a:r>
              <a:rPr i="1" baseline="-25000" dirty="0" err="1">
                <a:sym typeface="+mn-ea"/>
              </a:rPr>
              <a:t>o</a:t>
            </a:r>
            <a:r>
              <a:rPr dirty="0">
                <a:sym typeface="+mn-ea"/>
              </a:rPr>
              <a:t> + </a:t>
            </a:r>
            <a:r>
              <a:rPr i="1" dirty="0">
                <a:latin typeface="Symbol" panose="05050102010706020507" pitchFamily="18" charset="2"/>
                <a:sym typeface="+mn-ea"/>
              </a:rPr>
              <a:t>b</a:t>
            </a:r>
            <a:r>
              <a:rPr i="1" baseline="-25000" dirty="0">
                <a:sym typeface="+mn-ea"/>
              </a:rPr>
              <a:t>1</a:t>
            </a:r>
            <a:r>
              <a:rPr i="1" dirty="0">
                <a:sym typeface="+mn-ea"/>
              </a:rPr>
              <a:t>f(x)</a:t>
            </a:r>
            <a:br>
              <a:rPr i="1" dirty="0">
                <a:sym typeface="+mn-ea"/>
              </a:rPr>
            </a:br>
            <a:endParaRPr i="1" dirty="0"/>
          </a:p>
          <a:p>
            <a:r>
              <a:rPr dirty="0">
                <a:sym typeface="+mn-ea"/>
              </a:rPr>
              <a:t>Here </a:t>
            </a:r>
            <a:r>
              <a:rPr i="1" dirty="0">
                <a:sym typeface="+mn-ea"/>
              </a:rPr>
              <a:t>f(x)</a:t>
            </a:r>
            <a:r>
              <a:rPr dirty="0">
                <a:sym typeface="+mn-ea"/>
              </a:rPr>
              <a:t> is any function of </a:t>
            </a:r>
            <a:r>
              <a:rPr lang="en-MY" i="1" dirty="0" smtClean="0">
                <a:sym typeface="+mn-ea"/>
              </a:rPr>
              <a:t>x</a:t>
            </a:r>
            <a:r>
              <a:rPr dirty="0" smtClean="0">
                <a:sym typeface="+mn-ea"/>
              </a:rPr>
              <a:t>, </a:t>
            </a:r>
            <a:r>
              <a:rPr dirty="0">
                <a:sym typeface="+mn-ea"/>
              </a:rPr>
              <a:t>e.g.</a:t>
            </a:r>
            <a:endParaRPr dirty="0">
              <a:sym typeface="+mn-ea"/>
            </a:endParaRPr>
          </a:p>
          <a:p>
            <a:pPr lvl="1">
              <a:buNone/>
            </a:pPr>
            <a:r>
              <a:rPr dirty="0">
                <a:sym typeface="+mn-ea"/>
              </a:rPr>
              <a:t> </a:t>
            </a:r>
            <a:r>
              <a:rPr i="1" dirty="0">
                <a:sym typeface="+mn-ea"/>
              </a:rPr>
              <a:t>f(x) = </a:t>
            </a:r>
            <a:r>
              <a:rPr lang="en-MY" i="1" dirty="0" smtClean="0">
                <a:sym typeface="+mn-ea"/>
              </a:rPr>
              <a:t>x</a:t>
            </a:r>
            <a:r>
              <a:rPr dirty="0" smtClean="0">
                <a:sym typeface="+mn-ea"/>
              </a:rPr>
              <a:t>     </a:t>
            </a:r>
            <a:r>
              <a:rPr dirty="0">
                <a:sym typeface="Wingdings" panose="05000000000000000000" pitchFamily="2" charset="2"/>
              </a:rPr>
              <a:t>  </a:t>
            </a:r>
            <a:r>
              <a:rPr lang="en-MY" dirty="0">
                <a:sym typeface="+mn-ea"/>
              </a:rPr>
              <a:t>Y</a:t>
            </a:r>
            <a:r>
              <a:rPr dirty="0">
                <a:sym typeface="Wingdings" panose="05000000000000000000" pitchFamily="2" charset="2"/>
              </a:rPr>
              <a:t> = </a:t>
            </a:r>
            <a:r>
              <a:rPr i="1" dirty="0" err="1">
                <a:latin typeface="Symbol" panose="05050102010706020507" pitchFamily="18" charset="2"/>
                <a:sym typeface="+mn-ea"/>
              </a:rPr>
              <a:t>b</a:t>
            </a:r>
            <a:r>
              <a:rPr i="1" baseline="-25000" dirty="0" err="1">
                <a:sym typeface="+mn-ea"/>
              </a:rPr>
              <a:t>o</a:t>
            </a:r>
            <a:r>
              <a:rPr dirty="0">
                <a:sym typeface="+mn-ea"/>
              </a:rPr>
              <a:t> + </a:t>
            </a:r>
            <a:r>
              <a:rPr i="1" dirty="0" smtClean="0">
                <a:latin typeface="Symbol" panose="05050102010706020507" pitchFamily="18" charset="2"/>
                <a:sym typeface="+mn-ea"/>
              </a:rPr>
              <a:t>b</a:t>
            </a:r>
            <a:r>
              <a:rPr i="1" baseline="-25000" dirty="0" smtClean="0">
                <a:sym typeface="+mn-ea"/>
              </a:rPr>
              <a:t>1</a:t>
            </a:r>
            <a:r>
              <a:rPr lang="en-MY" i="1" dirty="0" smtClean="0">
                <a:sym typeface="+mn-ea"/>
              </a:rPr>
              <a:t>x</a:t>
            </a:r>
            <a:r>
              <a:rPr i="1" dirty="0" smtClean="0">
                <a:sym typeface="+mn-ea"/>
              </a:rPr>
              <a:t>        </a:t>
            </a:r>
            <a:r>
              <a:rPr lang="en-MY" i="1" dirty="0" smtClean="0">
                <a:sym typeface="+mn-ea"/>
              </a:rPr>
              <a:t>  </a:t>
            </a:r>
            <a:r>
              <a:rPr dirty="0" smtClean="0">
                <a:sym typeface="+mn-ea"/>
              </a:rPr>
              <a:t>(</a:t>
            </a:r>
            <a:r>
              <a:rPr lang="en-MY" dirty="0" smtClean="0">
                <a:sym typeface="+mn-ea"/>
              </a:rPr>
              <a:t>linear</a:t>
            </a:r>
            <a:r>
              <a:rPr dirty="0" smtClean="0">
                <a:sym typeface="+mn-ea"/>
              </a:rPr>
              <a:t>)</a:t>
            </a:r>
            <a:endParaRPr dirty="0">
              <a:sym typeface="+mn-ea"/>
            </a:endParaRPr>
          </a:p>
          <a:p>
            <a:pPr lvl="1">
              <a:buNone/>
            </a:pPr>
            <a:r>
              <a:rPr dirty="0">
                <a:sym typeface="+mn-ea"/>
              </a:rPr>
              <a:t> </a:t>
            </a:r>
            <a:r>
              <a:rPr i="1" dirty="0">
                <a:sym typeface="+mn-ea"/>
              </a:rPr>
              <a:t>f(x) = </a:t>
            </a:r>
            <a:r>
              <a:rPr i="1" dirty="0" err="1" smtClean="0">
                <a:sym typeface="+mn-ea"/>
              </a:rPr>
              <a:t>ln</a:t>
            </a:r>
            <a:r>
              <a:rPr i="1" dirty="0" smtClean="0">
                <a:sym typeface="+mn-ea"/>
              </a:rPr>
              <a:t>(</a:t>
            </a:r>
            <a:r>
              <a:rPr lang="en-MY" i="1" dirty="0" smtClean="0">
                <a:sym typeface="+mn-ea"/>
              </a:rPr>
              <a:t>x</a:t>
            </a:r>
            <a:r>
              <a:rPr i="1" dirty="0" smtClean="0">
                <a:sym typeface="+mn-ea"/>
              </a:rPr>
              <a:t>) </a:t>
            </a:r>
            <a:r>
              <a:rPr dirty="0">
                <a:sym typeface="Wingdings" panose="05000000000000000000" pitchFamily="2" charset="2"/>
              </a:rPr>
              <a:t>  </a:t>
            </a:r>
            <a:r>
              <a:rPr lang="en-MY" dirty="0">
                <a:sym typeface="+mn-ea"/>
              </a:rPr>
              <a:t>Y</a:t>
            </a:r>
            <a:r>
              <a:rPr dirty="0">
                <a:sym typeface="Wingdings" panose="05000000000000000000" pitchFamily="2" charset="2"/>
              </a:rPr>
              <a:t> = </a:t>
            </a:r>
            <a:r>
              <a:rPr i="1" dirty="0" err="1">
                <a:latin typeface="Symbol" panose="05050102010706020507" pitchFamily="18" charset="2"/>
                <a:sym typeface="+mn-ea"/>
              </a:rPr>
              <a:t>b</a:t>
            </a:r>
            <a:r>
              <a:rPr i="1" baseline="-25000" dirty="0" err="1">
                <a:sym typeface="+mn-ea"/>
              </a:rPr>
              <a:t>o</a:t>
            </a:r>
            <a:r>
              <a:rPr dirty="0">
                <a:sym typeface="+mn-ea"/>
              </a:rPr>
              <a:t> + </a:t>
            </a:r>
            <a:r>
              <a:rPr i="1" dirty="0" smtClean="0">
                <a:latin typeface="Symbol" panose="05050102010706020507" pitchFamily="18" charset="2"/>
                <a:sym typeface="+mn-ea"/>
              </a:rPr>
              <a:t>b</a:t>
            </a:r>
            <a:r>
              <a:rPr i="1" baseline="-25000" dirty="0" smtClean="0">
                <a:sym typeface="+mn-ea"/>
              </a:rPr>
              <a:t>1</a:t>
            </a:r>
            <a:r>
              <a:rPr i="1" dirty="0" smtClean="0">
                <a:sym typeface="+mn-ea"/>
              </a:rPr>
              <a:t>ln(</a:t>
            </a:r>
            <a:r>
              <a:rPr lang="en-MY" i="1" dirty="0" smtClean="0">
                <a:sym typeface="+mn-ea"/>
              </a:rPr>
              <a:t>x</a:t>
            </a:r>
            <a:r>
              <a:rPr i="1" dirty="0" smtClean="0">
                <a:sym typeface="+mn-ea"/>
              </a:rPr>
              <a:t>)  </a:t>
            </a:r>
            <a:r>
              <a:rPr dirty="0" smtClean="0">
                <a:sym typeface="+mn-ea"/>
              </a:rPr>
              <a:t>(</a:t>
            </a:r>
            <a:r>
              <a:rPr dirty="0" smtClean="0">
                <a:solidFill>
                  <a:schemeClr val="tx1"/>
                </a:solidFill>
                <a:sym typeface="+mn-ea"/>
              </a:rPr>
              <a:t>curved</a:t>
            </a:r>
            <a:r>
              <a:rPr lang="en-MY" dirty="0">
                <a:solidFill>
                  <a:schemeClr val="tx1"/>
                </a:solidFill>
                <a:sym typeface="+mn-ea"/>
              </a:rPr>
              <a:t> - </a:t>
            </a:r>
            <a:r>
              <a:rPr lang="en-MY" dirty="0" smtClean="0">
                <a:solidFill>
                  <a:schemeClr val="tx1"/>
                </a:solidFill>
                <a:sym typeface="+mn-ea"/>
              </a:rPr>
              <a:t>logarithmic</a:t>
            </a:r>
            <a:r>
              <a:rPr dirty="0" smtClean="0">
                <a:sym typeface="+mn-ea"/>
              </a:rPr>
              <a:t>)</a:t>
            </a:r>
            <a:br>
              <a:rPr dirty="0">
                <a:sym typeface="+mn-ea"/>
              </a:rPr>
            </a:br>
            <a:endParaRPr dirty="0">
              <a:sym typeface="+mn-ea"/>
            </a:endParaRPr>
          </a:p>
          <a:p>
            <a:r>
              <a:rPr dirty="0">
                <a:sym typeface="+mn-ea"/>
              </a:rPr>
              <a:t>The key is that </a:t>
            </a:r>
            <a:r>
              <a:rPr lang="en-MY" dirty="0">
                <a:sym typeface="+mn-ea"/>
              </a:rPr>
              <a:t>Y</a:t>
            </a:r>
            <a:r>
              <a:rPr i="1" dirty="0">
                <a:sym typeface="+mn-ea"/>
              </a:rPr>
              <a:t> </a:t>
            </a:r>
            <a:r>
              <a:rPr dirty="0">
                <a:sym typeface="+mn-ea"/>
              </a:rPr>
              <a:t>is a linear in the parameters </a:t>
            </a:r>
            <a:r>
              <a:rPr i="1" dirty="0" err="1">
                <a:latin typeface="Symbol" panose="05050102010706020507" pitchFamily="18" charset="2"/>
                <a:sym typeface="+mn-ea"/>
              </a:rPr>
              <a:t>b</a:t>
            </a:r>
            <a:r>
              <a:rPr i="1" baseline="-25000" dirty="0" err="1">
                <a:sym typeface="+mn-ea"/>
              </a:rPr>
              <a:t>o</a:t>
            </a:r>
            <a:r>
              <a:rPr dirty="0">
                <a:sym typeface="+mn-ea"/>
              </a:rPr>
              <a:t> and </a:t>
            </a:r>
            <a:r>
              <a:rPr i="1" dirty="0">
                <a:latin typeface="Symbol" panose="05050102010706020507" pitchFamily="18" charset="2"/>
                <a:sym typeface="+mn-ea"/>
              </a:rPr>
              <a:t>b</a:t>
            </a:r>
            <a:r>
              <a:rPr i="1" baseline="-25000" dirty="0">
                <a:sym typeface="+mn-ea"/>
              </a:rPr>
              <a:t>1 </a:t>
            </a:r>
            <a:r>
              <a:rPr dirty="0">
                <a:sym typeface="+mn-ea"/>
              </a:rPr>
              <a:t>but not necessarily in </a:t>
            </a:r>
            <a:r>
              <a:rPr lang="en-MY" i="1" dirty="0" smtClean="0">
                <a:sym typeface="+mn-ea"/>
              </a:rPr>
              <a:t>x</a:t>
            </a:r>
            <a:r>
              <a:rPr dirty="0" smtClean="0">
                <a:sym typeface="+mn-ea"/>
              </a:rPr>
              <a:t>.</a:t>
            </a:r>
            <a:endParaRPr dirty="0">
              <a:sym typeface="+mn-ea"/>
            </a:endParaRPr>
          </a:p>
          <a:p>
            <a:pPr>
              <a:buNone/>
            </a:pPr>
            <a:endParaRPr i="1" dirty="0"/>
          </a:p>
          <a:p>
            <a:endParaRPr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en-US"/>
              <a:t>Logistic Regression</a:t>
            </a:r>
            <a:endParaRPr lang="en-MY" alt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1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fr-CH"/>
              <a:t>Revision: </a:t>
            </a:r>
            <a:r>
              <a:rPr lang="fr-CH" altLang="x-none"/>
              <a:t>Family of </a:t>
            </a:r>
            <a:r>
              <a:rPr lang="en-MY" altLang="fr-CH"/>
              <a:t>R</a:t>
            </a:r>
            <a:r>
              <a:rPr lang="fr-CH" altLang="x-none"/>
              <a:t>egression </a:t>
            </a:r>
            <a:r>
              <a:rPr lang="en-MY" altLang="fr-CH"/>
              <a:t>M</a:t>
            </a:r>
            <a:r>
              <a:rPr lang="fr-CH" altLang="x-none"/>
              <a:t>odels</a:t>
            </a:r>
            <a:endParaRPr lang="fr-CH" altLang="x-none"/>
          </a:p>
        </p:txBody>
      </p:sp>
      <p:sp>
        <p:nvSpPr>
          <p:cNvPr id="11267" name="Text Placeholder 1126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x-none" sz="2800" dirty="0">
                <a:sym typeface="+mn-ea"/>
              </a:rPr>
              <a:t>Models relationship between</a:t>
            </a:r>
            <a:r>
              <a:rPr lang="fr-FR" altLang="x-none" sz="2800" dirty="0">
                <a:sym typeface="+mn-ea"/>
              </a:rPr>
              <a:t> </a:t>
            </a:r>
            <a:r>
              <a:rPr lang="en-GB" altLang="x-none" sz="2800" dirty="0">
                <a:sym typeface="+mn-ea"/>
              </a:rPr>
              <a:t>set of variables </a:t>
            </a:r>
            <a:r>
              <a:rPr lang="fr-FR" altLang="x-none" sz="2800" i="1" dirty="0">
                <a:sym typeface="+mn-ea"/>
              </a:rPr>
              <a:t>X</a:t>
            </a:r>
            <a:r>
              <a:rPr lang="en-GB" altLang="x-none" sz="2800" i="1" baseline="-25000" dirty="0" err="1">
                <a:sym typeface="+mn-ea"/>
              </a:rPr>
              <a:t>i</a:t>
            </a:r>
            <a:endParaRPr lang="fr-FR" altLang="x-none" sz="2800" i="1" baseline="-25000" dirty="0"/>
          </a:p>
          <a:p>
            <a:pPr lvl="1"/>
            <a:r>
              <a:rPr lang="en-GB" altLang="x-none" sz="2800" dirty="0">
                <a:solidFill>
                  <a:srgbClr val="0070C0"/>
                </a:solidFill>
                <a:sym typeface="+mn-ea"/>
              </a:rPr>
              <a:t>dichotomous </a:t>
            </a:r>
            <a:r>
              <a:rPr lang="en-MY" altLang="en-GB" sz="2800" dirty="0">
                <a:solidFill>
                  <a:srgbClr val="0070C0"/>
                </a:solidFill>
                <a:sym typeface="+mn-ea"/>
              </a:rPr>
              <a:t>/ binomial</a:t>
            </a:r>
            <a:r>
              <a:rPr lang="en-GB" altLang="x-none" sz="2800" dirty="0">
                <a:solidFill>
                  <a:srgbClr val="0070C0"/>
                </a:solidFill>
                <a:sym typeface="+mn-ea"/>
              </a:rPr>
              <a:t> </a:t>
            </a:r>
            <a:r>
              <a:rPr lang="en-GB" altLang="x-none" sz="2800" dirty="0">
                <a:sym typeface="+mn-ea"/>
              </a:rPr>
              <a:t>(yes/no, smoker/</a:t>
            </a:r>
            <a:r>
              <a:rPr lang="en-GB" altLang="x-none" sz="2800" dirty="0" err="1">
                <a:sym typeface="+mn-ea"/>
              </a:rPr>
              <a:t>nonsmoker</a:t>
            </a:r>
            <a:r>
              <a:rPr lang="en-GB" altLang="x-none" sz="2800" dirty="0">
                <a:sym typeface="+mn-ea"/>
              </a:rPr>
              <a:t>,…)</a:t>
            </a:r>
            <a:endParaRPr lang="fr-FR" altLang="x-none" sz="2800" dirty="0"/>
          </a:p>
          <a:p>
            <a:pPr lvl="1"/>
            <a:r>
              <a:rPr lang="en-GB" altLang="x-none" sz="2800" dirty="0">
                <a:solidFill>
                  <a:srgbClr val="0070C0"/>
                </a:solidFill>
                <a:sym typeface="+mn-ea"/>
              </a:rPr>
              <a:t>categorical </a:t>
            </a:r>
            <a:r>
              <a:rPr lang="en-GB" altLang="x-none" sz="2800" dirty="0">
                <a:sym typeface="+mn-ea"/>
              </a:rPr>
              <a:t>(social class</a:t>
            </a:r>
            <a:r>
              <a:rPr lang="fr-FR" altLang="x-none" sz="2800" dirty="0">
                <a:sym typeface="+mn-ea"/>
              </a:rPr>
              <a:t>, race, </a:t>
            </a:r>
            <a:r>
              <a:rPr lang="en-GB" altLang="x-none" sz="2800" dirty="0">
                <a:sym typeface="+mn-ea"/>
              </a:rPr>
              <a:t>...</a:t>
            </a:r>
            <a:r>
              <a:rPr lang="fr-FR" altLang="x-none" sz="2800" dirty="0">
                <a:sym typeface="+mn-ea"/>
              </a:rPr>
              <a:t> </a:t>
            </a:r>
            <a:r>
              <a:rPr lang="en-GB" altLang="x-none" sz="2800" dirty="0">
                <a:sym typeface="+mn-ea"/>
              </a:rPr>
              <a:t>)</a:t>
            </a:r>
            <a:endParaRPr lang="fr-FR" altLang="x-none" sz="2800" dirty="0"/>
          </a:p>
          <a:p>
            <a:pPr lvl="1"/>
            <a:r>
              <a:rPr lang="en-GB" altLang="x-none" sz="2800" dirty="0">
                <a:solidFill>
                  <a:srgbClr val="0070C0"/>
                </a:solidFill>
                <a:sym typeface="+mn-ea"/>
              </a:rPr>
              <a:t>continuous </a:t>
            </a:r>
            <a:r>
              <a:rPr lang="en-GB" altLang="x-none" sz="2800" dirty="0">
                <a:sym typeface="+mn-ea"/>
              </a:rPr>
              <a:t>(age</a:t>
            </a:r>
            <a:r>
              <a:rPr lang="fr-FR" altLang="x-none" sz="2800" dirty="0">
                <a:sym typeface="+mn-ea"/>
              </a:rPr>
              <a:t>, </a:t>
            </a:r>
            <a:r>
              <a:rPr lang="fr-FR" altLang="x-none" sz="2800" dirty="0" err="1">
                <a:sym typeface="+mn-ea"/>
              </a:rPr>
              <a:t>weight</a:t>
            </a:r>
            <a:r>
              <a:rPr lang="fr-FR" altLang="x-none" sz="2800" dirty="0">
                <a:sym typeface="+mn-ea"/>
              </a:rPr>
              <a:t>, </a:t>
            </a:r>
            <a:r>
              <a:rPr lang="fr-FR" altLang="x-none" sz="2800" dirty="0" err="1">
                <a:sym typeface="+mn-ea"/>
              </a:rPr>
              <a:t>gestational</a:t>
            </a:r>
            <a:r>
              <a:rPr lang="fr-FR" altLang="x-none" sz="2800" dirty="0">
                <a:sym typeface="+mn-ea"/>
              </a:rPr>
              <a:t> </a:t>
            </a:r>
            <a:r>
              <a:rPr lang="fr-FR" altLang="x-none" sz="2800" dirty="0" err="1">
                <a:sym typeface="+mn-ea"/>
              </a:rPr>
              <a:t>age</a:t>
            </a:r>
            <a:r>
              <a:rPr lang="fr-FR" altLang="x-none" sz="2800" dirty="0">
                <a:sym typeface="+mn-ea"/>
              </a:rPr>
              <a:t>, </a:t>
            </a:r>
            <a:r>
              <a:rPr lang="en-GB" altLang="x-none" sz="2800" dirty="0">
                <a:sym typeface="+mn-ea"/>
              </a:rPr>
              <a:t>...)</a:t>
            </a:r>
            <a:endParaRPr lang="fr-FR" altLang="x-none" sz="2800" dirty="0"/>
          </a:p>
          <a:p>
            <a:endParaRPr lang="fr-FR" altLang="x-none" dirty="0"/>
          </a:p>
          <a:p>
            <a:r>
              <a:rPr lang="fr-FR" altLang="x-none" dirty="0" err="1" smtClean="0"/>
              <a:t>Response</a:t>
            </a:r>
            <a:r>
              <a:rPr lang="fr-FR" altLang="x-none" dirty="0" smtClean="0"/>
              <a:t> Variable</a:t>
            </a:r>
            <a:r>
              <a:rPr lang="fr-FR" altLang="x-none"/>
              <a:t>	</a:t>
            </a:r>
            <a:r>
              <a:rPr lang="fr-FR" altLang="x-none" smtClean="0"/>
              <a:t>  	</a:t>
            </a:r>
            <a:r>
              <a:rPr lang="en-MY" altLang="fr-FR" smtClean="0"/>
              <a:t>	</a:t>
            </a:r>
            <a:r>
              <a:rPr lang="fr-FR" altLang="x-none" smtClean="0"/>
              <a:t>M</a:t>
            </a:r>
            <a:r>
              <a:rPr lang="en-GB" altLang="x-none" dirty="0" err="1"/>
              <a:t>odel</a:t>
            </a:r>
            <a:r>
              <a:rPr lang="en-GB" altLang="x-none" dirty="0"/>
              <a:t> Type</a:t>
            </a:r>
            <a:endParaRPr lang="en-GB" altLang="x-none" dirty="0"/>
          </a:p>
          <a:p>
            <a:pPr lvl="1"/>
            <a:r>
              <a:rPr lang="fr-CH" altLang="x-none" dirty="0"/>
              <a:t>Continuous	</a:t>
            </a:r>
            <a:r>
              <a:rPr lang="en-MY" altLang="fr-CH" dirty="0"/>
              <a:t>	</a:t>
            </a:r>
            <a:r>
              <a:rPr lang="en-GB" altLang="x-none" dirty="0"/>
              <a:t>Linear regression </a:t>
            </a:r>
            <a:r>
              <a:rPr lang="en-MY" altLang="en-GB" dirty="0"/>
              <a:t>(Simple/Multiple)</a:t>
            </a:r>
            <a:endParaRPr lang="fr-CH" altLang="x-none" dirty="0"/>
          </a:p>
          <a:p>
            <a:pPr lvl="1"/>
            <a:r>
              <a:rPr lang="fr-FR" altLang="x-none" b="1" dirty="0"/>
              <a:t>Binomial	</a:t>
            </a:r>
            <a:r>
              <a:rPr lang="fr-FR" altLang="x-none" dirty="0"/>
              <a:t>	</a:t>
            </a:r>
            <a:r>
              <a:rPr lang="en-MY" altLang="fr-FR" dirty="0"/>
              <a:t>	</a:t>
            </a:r>
            <a:r>
              <a:rPr lang="en-GB" altLang="x-none" b="1" dirty="0"/>
              <a:t>Logistic regression</a:t>
            </a:r>
            <a:endParaRPr lang="en-GB" altLang="x-none" dirty="0"/>
          </a:p>
          <a:p>
            <a:endParaRPr lang="fr-FR" altLang="x-none" dirty="0"/>
          </a:p>
          <a:p>
            <a:endParaRPr lang="fr-FR" altLang="x-none" dirty="0"/>
          </a:p>
          <a:p>
            <a:endParaRPr lang="fr-FR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61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Logistic Regression?</a:t>
            </a:r>
            <a:endParaRPr dirty="0"/>
          </a:p>
        </p:txBody>
      </p:sp>
      <p:sp>
        <p:nvSpPr>
          <p:cNvPr id="6147" name="Text Placeholder 6146"/>
          <p:cNvSpPr>
            <a:spLocks noGrp="1"/>
          </p:cNvSpPr>
          <p:nvPr>
            <p:ph type="body" idx="1"/>
          </p:nvPr>
        </p:nvSpPr>
        <p:spPr>
          <a:xfrm>
            <a:off x="838200" y="1433015"/>
            <a:ext cx="10515600" cy="4743948"/>
          </a:xfrm>
        </p:spPr>
        <p:txBody>
          <a:bodyPr>
            <a:noAutofit/>
          </a:bodyPr>
          <a:lstStyle/>
          <a:p>
            <a:pPr lvl="0"/>
            <a:r>
              <a:rPr lang="en-US" sz="2400" b="1" dirty="0">
                <a:sym typeface="+mn-ea"/>
              </a:rPr>
              <a:t>Logistic regression</a:t>
            </a:r>
            <a:r>
              <a:rPr lang="en-US" sz="2400" dirty="0">
                <a:sym typeface="+mn-ea"/>
              </a:rPr>
              <a:t> is a supervised classification algorithm </a:t>
            </a:r>
            <a:r>
              <a:rPr lang="en-MY" altLang="en-US" sz="2400" dirty="0">
                <a:sym typeface="+mn-ea"/>
              </a:rPr>
              <a:t>where </a:t>
            </a:r>
            <a:r>
              <a:rPr lang="en-US" sz="2400" dirty="0">
                <a:sym typeface="+mn-ea"/>
              </a:rPr>
              <a:t>the target variable(or output), </a:t>
            </a:r>
            <a:r>
              <a:rPr lang="en-MY" altLang="en-US" sz="2400" i="1" dirty="0">
                <a:sym typeface="+mn-ea"/>
              </a:rPr>
              <a:t>Y</a:t>
            </a:r>
            <a:r>
              <a:rPr lang="en-US" sz="2400" dirty="0">
                <a:sym typeface="+mn-ea"/>
              </a:rPr>
              <a:t>, can take only </a:t>
            </a:r>
            <a:r>
              <a:rPr lang="en-US" sz="2400" b="1" dirty="0">
                <a:sym typeface="+mn-ea"/>
              </a:rPr>
              <a:t>discrete values</a:t>
            </a:r>
            <a:r>
              <a:rPr lang="en-US" sz="2400" dirty="0">
                <a:sym typeface="+mn-ea"/>
              </a:rPr>
              <a:t> for given set of features (or inputs), </a:t>
            </a:r>
            <a:r>
              <a:rPr lang="en-US" sz="2400" i="1" dirty="0">
                <a:sym typeface="+mn-ea"/>
              </a:rPr>
              <a:t>X</a:t>
            </a:r>
            <a:r>
              <a:rPr lang="en-US" sz="2400" dirty="0">
                <a:sym typeface="+mn-ea"/>
              </a:rPr>
              <a:t>.</a:t>
            </a:r>
            <a:endParaRPr lang="en-US" sz="2400" dirty="0">
              <a:sym typeface="+mn-ea"/>
            </a:endParaRPr>
          </a:p>
          <a:p>
            <a:pPr lvl="0"/>
            <a:r>
              <a:rPr lang="en-MY" altLang="en-US" sz="2400" dirty="0">
                <a:sym typeface="+mn-ea"/>
              </a:rPr>
              <a:t>T</a:t>
            </a:r>
            <a:r>
              <a:rPr lang="en-US" sz="2400" dirty="0" err="1">
                <a:sym typeface="+mn-ea"/>
              </a:rPr>
              <a:t>arget</a:t>
            </a:r>
            <a:r>
              <a:rPr lang="en-US" sz="2400" dirty="0">
                <a:sym typeface="+mn-ea"/>
              </a:rPr>
              <a:t> variable</a:t>
            </a:r>
            <a:r>
              <a:rPr lang="en-MY" altLang="en-US" sz="2400" dirty="0">
                <a:sym typeface="+mn-ea"/>
              </a:rPr>
              <a:t>,</a:t>
            </a:r>
            <a:r>
              <a:rPr lang="en-MY" altLang="en-US" sz="2400" i="1" dirty="0">
                <a:sym typeface="+mn-ea"/>
              </a:rPr>
              <a:t> Y</a:t>
            </a:r>
            <a:r>
              <a:rPr lang="en-US" sz="2400" i="1" dirty="0">
                <a:sym typeface="+mn-ea"/>
              </a:rPr>
              <a:t> </a:t>
            </a:r>
            <a:r>
              <a:rPr lang="en-US" sz="2400" dirty="0">
                <a:sym typeface="+mn-ea"/>
              </a:rPr>
              <a:t>is </a:t>
            </a:r>
            <a:r>
              <a:rPr lang="en-MY" altLang="en-US" sz="2400" b="1" dirty="0">
                <a:solidFill>
                  <a:srgbClr val="0070C0"/>
                </a:solidFill>
                <a:sym typeface="+mn-ea"/>
              </a:rPr>
              <a:t>discrete</a:t>
            </a:r>
            <a:r>
              <a:rPr lang="en-US" sz="2400" dirty="0">
                <a:sym typeface="+mn-ea"/>
              </a:rPr>
              <a:t>:</a:t>
            </a:r>
            <a:endParaRPr lang="en-US" sz="2400" dirty="0"/>
          </a:p>
          <a:p>
            <a:pPr lvl="1"/>
            <a:r>
              <a:rPr lang="en-MY" altLang="en-US" b="1" dirty="0">
                <a:sym typeface="+mn-ea"/>
              </a:rPr>
              <a:t>binomial/dichotomous </a:t>
            </a:r>
            <a:r>
              <a:rPr lang="en-MY" altLang="en-US" dirty="0">
                <a:sym typeface="+mn-ea"/>
              </a:rPr>
              <a:t>: target variable can have only 2 possible types: “0” or “1” which may represent “win” </a:t>
            </a:r>
            <a:r>
              <a:rPr lang="en-MY" altLang="en-US" dirty="0" err="1">
                <a:sym typeface="+mn-ea"/>
              </a:rPr>
              <a:t>vs</a:t>
            </a:r>
            <a:r>
              <a:rPr lang="en-MY" altLang="en-US" dirty="0">
                <a:sym typeface="+mn-ea"/>
              </a:rPr>
              <a:t> “loss”, “pass” </a:t>
            </a:r>
            <a:r>
              <a:rPr lang="en-MY" altLang="en-US" dirty="0" err="1">
                <a:sym typeface="+mn-ea"/>
              </a:rPr>
              <a:t>vs</a:t>
            </a:r>
            <a:r>
              <a:rPr lang="en-MY" altLang="en-US" dirty="0">
                <a:sym typeface="+mn-ea"/>
              </a:rPr>
              <a:t> “fail”, “dead” </a:t>
            </a:r>
            <a:r>
              <a:rPr lang="en-MY" altLang="en-US" dirty="0" err="1">
                <a:sym typeface="+mn-ea"/>
              </a:rPr>
              <a:t>vs</a:t>
            </a:r>
            <a:r>
              <a:rPr lang="en-MY" altLang="en-US" dirty="0">
                <a:sym typeface="+mn-ea"/>
              </a:rPr>
              <a:t> “alive”, etc.</a:t>
            </a:r>
            <a:endParaRPr lang="en-MY" altLang="en-US" dirty="0"/>
          </a:p>
          <a:p>
            <a:pPr lvl="1"/>
            <a:r>
              <a:rPr lang="en-MY" altLang="en-US" b="1" dirty="0">
                <a:sym typeface="+mn-ea"/>
              </a:rPr>
              <a:t>multinomial / categorical</a:t>
            </a:r>
            <a:r>
              <a:rPr lang="en-MY" altLang="en-US" dirty="0">
                <a:sym typeface="+mn-ea"/>
              </a:rPr>
              <a:t>: target variable can have 3 or more possible types which are not ordered(i.e. types have no quantitative significance) like “disease A” </a:t>
            </a:r>
            <a:r>
              <a:rPr lang="en-MY" altLang="en-US" dirty="0" err="1">
                <a:sym typeface="+mn-ea"/>
              </a:rPr>
              <a:t>vs</a:t>
            </a:r>
            <a:r>
              <a:rPr lang="en-MY" altLang="en-US" dirty="0">
                <a:sym typeface="+mn-ea"/>
              </a:rPr>
              <a:t> “disease B” </a:t>
            </a:r>
            <a:r>
              <a:rPr lang="en-MY" altLang="en-US" dirty="0" err="1">
                <a:sym typeface="+mn-ea"/>
              </a:rPr>
              <a:t>vs</a:t>
            </a:r>
            <a:r>
              <a:rPr lang="en-MY" altLang="en-US" dirty="0">
                <a:sym typeface="+mn-ea"/>
              </a:rPr>
              <a:t> “disease C”.</a:t>
            </a:r>
            <a:endParaRPr lang="en-MY" altLang="en-US" dirty="0"/>
          </a:p>
          <a:p>
            <a:pPr lvl="1"/>
            <a:r>
              <a:rPr lang="en-MY" altLang="en-US" b="1" dirty="0">
                <a:sym typeface="+mn-ea"/>
              </a:rPr>
              <a:t>ordinal</a:t>
            </a:r>
            <a:r>
              <a:rPr lang="en-MY" altLang="en-US" dirty="0">
                <a:sym typeface="+mn-ea"/>
              </a:rPr>
              <a:t>: it deals with target variables with ordered categories. For example, a test score can be categorized </a:t>
            </a:r>
            <a:r>
              <a:rPr lang="en-MY" altLang="en-US" dirty="0" err="1">
                <a:sym typeface="+mn-ea"/>
              </a:rPr>
              <a:t>as:“very</a:t>
            </a:r>
            <a:r>
              <a:rPr lang="en-MY" altLang="en-US" dirty="0">
                <a:sym typeface="+mn-ea"/>
              </a:rPr>
              <a:t> poor”, “poor”, “good”, “very good”. Here, each category can be given a score like 0, 1, 2, 3.</a:t>
            </a:r>
            <a:endParaRPr lang="en-MY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10235" y="274955"/>
            <a:ext cx="10972165" cy="1143000"/>
          </a:xfrm>
        </p:spPr>
        <p:txBody>
          <a:bodyPr/>
          <a:lstStyle/>
          <a:p>
            <a:r>
              <a:rPr lang="en-US"/>
              <a:t>Why use logistic regression?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10972800" cy="44457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many important research topics for which the dependent variable is "</a:t>
            </a:r>
            <a:r>
              <a:rPr lang="en-US" dirty="0">
                <a:solidFill>
                  <a:srgbClr val="FF0000"/>
                </a:solidFill>
              </a:rPr>
              <a:t>limited</a:t>
            </a:r>
            <a:r>
              <a:rPr lang="en-US" dirty="0"/>
              <a:t>." </a:t>
            </a:r>
            <a:endParaRPr lang="en-US" dirty="0"/>
          </a:p>
          <a:p>
            <a:r>
              <a:rPr lang="en-US" dirty="0"/>
              <a:t>For example: whether or not a person smokes, or drinks, or skips class, or takes advanced mathematics.  For these the outcome is </a:t>
            </a:r>
            <a:r>
              <a:rPr lang="en-US" dirty="0">
                <a:solidFill>
                  <a:srgbClr val="0070C0"/>
                </a:solidFill>
              </a:rPr>
              <a:t>not continuous or distributed normally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Example: Are mothers who have high school education less likely to have children with IEP’s (individualized plans, indicating cognitive or emotional disabilities</a:t>
            </a:r>
            <a:r>
              <a:rPr lang="en-MY" altLang="en-US" dirty="0"/>
              <a:t>)?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Binary logistic regression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type of regression analysis where the dependent variable is coded 0 (did not smoke) or 1(did smoke</a:t>
            </a:r>
            <a:r>
              <a:rPr lang="en-US" dirty="0" smtClean="0"/>
              <a:t>): Yes/No, True/False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Function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917575" y="1995805"/>
          <a:ext cx="5461000" cy="384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name="" r:id="rId1" imgW="3495675" imgH="2619375" progId="Paint.Picture">
                  <p:embed/>
                </p:oleObj>
              </mc:Choice>
              <mc:Fallback>
                <p:oleObj name="" r:id="rId1" imgW="3495675" imgH="261937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7575" y="1995805"/>
                        <a:ext cx="5461000" cy="384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7136130" y="1995805"/>
          <a:ext cx="4114800" cy="123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name="" r:id="rId3" imgW="2028825" imgH="552450" progId="Paint.Picture">
                  <p:embed/>
                </p:oleObj>
              </mc:Choice>
              <mc:Fallback>
                <p:oleObj name="" r:id="rId3" imgW="2028825" imgH="5524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36130" y="1995805"/>
                        <a:ext cx="4114800" cy="123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Content Placeholder 20482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45895"/>
          <a:ext cx="10515600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7799705" imgH="4142105" progId="Visio.Drawing.4">
                  <p:embed/>
                </p:oleObj>
              </mc:Choice>
              <mc:Fallback>
                <p:oleObj name="" r:id="rId1" imgW="7799705" imgH="4142105" progId="Visio.Drawing.4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CCECFF"/>
                          </a:clrTo>
                        </a:clrChange>
                        <a:clrChange>
                          <a:clrFrom>
                            <a:srgbClr val="CDCDCD"/>
                          </a:clrFrom>
                          <a:clrTo>
                            <a:srgbClr val="FFFFFF"/>
                          </a:clrTo>
                        </a:clrChange>
                        <a:clrChange>
                          <a:clrFrom>
                            <a:srgbClr val="00FFFF"/>
                          </a:clrFrom>
                          <a:clrTo>
                            <a:srgbClr val="0088E4"/>
                          </a:clrTo>
                        </a:clrChange>
                        <a:clrChange>
                          <a:clrFrom>
                            <a:srgbClr val="C0C0C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1445895"/>
                        <a:ext cx="10515600" cy="435165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  <a:effectLst>
                        <a:outerShdw dist="107763" dir="2699999" algn="ctr" rotWithShape="0">
                          <a:schemeClr val="bg2">
                            <a:alpha val="10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" name="Title 2048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Types of Probabilistic Models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UECS3213 / UECS3453 Data Mining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en-US"/>
              <a:t>*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964555" y="3220085"/>
            <a:ext cx="0" cy="690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71115" y="3437255"/>
            <a:ext cx="0" cy="54000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723120" y="3437255"/>
            <a:ext cx="0" cy="54000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52700" y="3428365"/>
            <a:ext cx="7221220" cy="0"/>
          </a:xfrm>
          <a:prstGeom prst="line">
            <a:avLst/>
          </a:prstGeom>
          <a:ln>
            <a:solidFill>
              <a:srgbClr val="1423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2969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</a:t>
            </a:r>
            <a:r>
              <a:rPr lang="en-MY"/>
              <a:t>L</a:t>
            </a:r>
            <a:r>
              <a:t>ogistic </a:t>
            </a:r>
            <a:r>
              <a:rPr lang="en-MY"/>
              <a:t>F</a:t>
            </a:r>
            <a:r>
              <a:t>unction</a:t>
            </a:r>
          </a:p>
        </p:txBody>
      </p:sp>
      <p:pic>
        <p:nvPicPr>
          <p:cNvPr id="29700" name="Content Placeholder 29699" descr="logistic_function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12280" y="217805"/>
            <a:ext cx="4200525" cy="595820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838008"/>
            <a:ext cx="5740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Logistic functions model resource </a:t>
            </a:r>
            <a:r>
              <a:rPr lang="en-US" sz="2400" dirty="0">
                <a:solidFill>
                  <a:srgbClr val="0070C0"/>
                </a:solidFill>
              </a:rPr>
              <a:t>limited exponential growth. 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 dirty="0"/>
              <a:t>Sigmoid Function</a:t>
            </a:r>
            <a:endParaRPr lang="en-MY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sigmoid function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a mathematical function having a characteristic "S"-shaped curve or sigmoid curve. </a:t>
            </a:r>
            <a:endParaRPr lang="en-US" dirty="0"/>
          </a:p>
          <a:p>
            <a:r>
              <a:rPr lang="en-MY" altLang="en-US" dirty="0"/>
              <a:t>Often, </a:t>
            </a:r>
            <a:r>
              <a:rPr lang="en-US" dirty="0"/>
              <a:t>sigmoid function refers to the special case of the </a:t>
            </a:r>
            <a:r>
              <a:rPr lang="en-US" dirty="0">
                <a:solidFill>
                  <a:srgbClr val="0070C0"/>
                </a:solidFill>
              </a:rPr>
              <a:t>logistic function </a:t>
            </a:r>
            <a:r>
              <a:rPr lang="en-MY" altLang="en-US" dirty="0">
                <a:solidFill>
                  <a:srgbClr val="0070C0"/>
                </a:solidFill>
              </a:rPr>
              <a:t>S(</a:t>
            </a:r>
            <a:r>
              <a:rPr lang="en-MY" altLang="en-US" i="1" dirty="0">
                <a:solidFill>
                  <a:srgbClr val="0070C0"/>
                </a:solidFill>
              </a:rPr>
              <a:t>x</a:t>
            </a:r>
            <a:r>
              <a:rPr lang="en-MY" altLang="en-US" dirty="0">
                <a:solidFill>
                  <a:srgbClr val="0070C0"/>
                </a:solidFill>
              </a:rPr>
              <a:t>).</a:t>
            </a:r>
            <a:endParaRPr lang="en-US" dirty="0"/>
          </a:p>
          <a:p>
            <a:r>
              <a:rPr lang="en-US" dirty="0"/>
              <a:t>The sigmoid function is used mostly used in classification type problem since we need to scale the data in some given specific range with a threshold.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More about Logistic Regression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MY" dirty="0">
                <a:hlinkClick r:id="rId1"/>
              </a:rPr>
              <a:t>https://</a:t>
            </a:r>
            <a:r>
              <a:rPr lang="en-MY" dirty="0" smtClean="0">
                <a:hlinkClick r:id="rId1"/>
              </a:rPr>
              <a:t>www.youtube.com/watch?v=nz-FrbAa8dY</a:t>
            </a:r>
            <a:endParaRPr lang="en-MY" dirty="0" smtClean="0"/>
          </a:p>
          <a:p>
            <a:r>
              <a:rPr lang="en-MY" dirty="0">
                <a:hlinkClick r:id="rId2"/>
              </a:rPr>
              <a:t>https://</a:t>
            </a:r>
            <a:r>
              <a:rPr lang="en-MY" dirty="0" smtClean="0">
                <a:hlinkClick r:id="rId2"/>
              </a:rPr>
              <a:t>en.wikipedia.org/wiki/Logistic_regression</a:t>
            </a:r>
            <a:endParaRPr lang="en-MY" dirty="0" smtClean="0"/>
          </a:p>
          <a:p>
            <a:r>
              <a:rPr lang="en-MY" dirty="0">
                <a:hlinkClick r:id="rId3"/>
              </a:rPr>
              <a:t>https://machinelearningmastery.com/logistic-regression-tutorial-for-machine-learning</a:t>
            </a:r>
            <a:r>
              <a:rPr lang="en-MY" dirty="0" smtClean="0">
                <a:hlinkClick r:id="rId3"/>
              </a:rPr>
              <a:t>/</a:t>
            </a:r>
            <a:endParaRPr lang="en-MY" dirty="0" smtClean="0"/>
          </a:p>
          <a:p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690688"/>
            <a:ext cx="5438775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Conclusion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altLang="en-US" b="1" dirty="0"/>
              <a:t>Regression </a:t>
            </a:r>
            <a:r>
              <a:rPr lang="en-MY" altLang="en-US" dirty="0"/>
              <a:t>is the attempt to explain the variation in a dependent variable using the variation in independent variables.</a:t>
            </a:r>
            <a:endParaRPr lang="en-MY" altLang="en-US" dirty="0"/>
          </a:p>
          <a:p>
            <a:r>
              <a:rPr lang="en-MY" altLang="en-US" sz="2800" b="1" dirty="0">
                <a:sym typeface="+mn-ea"/>
              </a:rPr>
              <a:t>S</a:t>
            </a:r>
            <a:r>
              <a:rPr lang="en-US" sz="2800" b="1" dirty="0" err="1">
                <a:sym typeface="+mn-ea"/>
              </a:rPr>
              <a:t>imple</a:t>
            </a:r>
            <a:r>
              <a:rPr lang="en-US" sz="2800" b="1" dirty="0">
                <a:sym typeface="+mn-ea"/>
              </a:rPr>
              <a:t> </a:t>
            </a:r>
            <a:r>
              <a:rPr lang="en-MY" altLang="en-US" sz="2800" b="1" dirty="0">
                <a:sym typeface="+mn-ea"/>
              </a:rPr>
              <a:t>R</a:t>
            </a:r>
            <a:r>
              <a:rPr lang="en-US" sz="2800" b="1" dirty="0">
                <a:sym typeface="+mn-ea"/>
              </a:rPr>
              <a:t>egression </a:t>
            </a:r>
            <a:r>
              <a:rPr lang="en-MY" altLang="en-US" sz="2800" b="1" dirty="0">
                <a:sym typeface="+mn-ea"/>
              </a:rPr>
              <a:t>M</a:t>
            </a:r>
            <a:r>
              <a:rPr lang="en-US" sz="2800" b="1" dirty="0" err="1">
                <a:sym typeface="+mn-ea"/>
              </a:rPr>
              <a:t>odel</a:t>
            </a:r>
            <a:r>
              <a:rPr lang="en-US" sz="2800" dirty="0">
                <a:sym typeface="+mn-ea"/>
              </a:rPr>
              <a:t>: Consider a model with </a:t>
            </a:r>
            <a:r>
              <a:rPr lang="en-US" sz="2800" b="1" dirty="0">
                <a:sym typeface="+mn-ea"/>
              </a:rPr>
              <a:t>only one</a:t>
            </a:r>
            <a:r>
              <a:rPr lang="en-US" sz="2800" dirty="0">
                <a:sym typeface="+mn-ea"/>
              </a:rPr>
              <a:t> independent variable. </a:t>
            </a:r>
            <a:endParaRPr lang="en-US" sz="2800" dirty="0"/>
          </a:p>
          <a:p>
            <a:r>
              <a:rPr lang="en-MY" altLang="en-US" sz="2800" b="1" dirty="0">
                <a:sym typeface="+mn-ea"/>
              </a:rPr>
              <a:t>M</a:t>
            </a:r>
            <a:r>
              <a:rPr lang="en-US" sz="2800" b="1" dirty="0" err="1">
                <a:sym typeface="+mn-ea"/>
              </a:rPr>
              <a:t>ultiple</a:t>
            </a:r>
            <a:r>
              <a:rPr lang="en-US" sz="2800" b="1" dirty="0">
                <a:sym typeface="+mn-ea"/>
              </a:rPr>
              <a:t> </a:t>
            </a:r>
            <a:r>
              <a:rPr lang="en-MY" altLang="en-US" sz="2800" b="1" dirty="0">
                <a:sym typeface="+mn-ea"/>
              </a:rPr>
              <a:t>R</a:t>
            </a:r>
            <a:r>
              <a:rPr lang="en-US" sz="2800" b="1" dirty="0">
                <a:sym typeface="+mn-ea"/>
              </a:rPr>
              <a:t>egression </a:t>
            </a:r>
            <a:r>
              <a:rPr lang="en-MY" altLang="en-US" sz="2800" b="1" dirty="0">
                <a:sym typeface="+mn-ea"/>
              </a:rPr>
              <a:t>M</a:t>
            </a:r>
            <a:r>
              <a:rPr lang="en-US" sz="2800" b="1" dirty="0" err="1">
                <a:sym typeface="+mn-ea"/>
              </a:rPr>
              <a:t>odel</a:t>
            </a:r>
            <a:r>
              <a:rPr lang="en-US" sz="2800" dirty="0">
                <a:sym typeface="+mn-ea"/>
              </a:rPr>
              <a:t>: </a:t>
            </a:r>
            <a:r>
              <a:rPr lang="en-MY" altLang="en-US" sz="2800" dirty="0">
                <a:sym typeface="+mn-ea"/>
              </a:rPr>
              <a:t>A</a:t>
            </a:r>
            <a:r>
              <a:rPr lang="en-US" sz="2800" dirty="0">
                <a:sym typeface="+mn-ea"/>
              </a:rPr>
              <a:t> model with </a:t>
            </a:r>
            <a:r>
              <a:rPr lang="en-MY" altLang="en-US" sz="2800" b="1" dirty="0">
                <a:sym typeface="+mn-ea"/>
              </a:rPr>
              <a:t>more than one </a:t>
            </a:r>
            <a:r>
              <a:rPr lang="en-US" sz="2800" dirty="0">
                <a:sym typeface="+mn-ea"/>
              </a:rPr>
              <a:t>independent variables.</a:t>
            </a:r>
            <a:endParaRPr lang="en-US" sz="2800" dirty="0">
              <a:sym typeface="+mn-ea"/>
            </a:endParaRPr>
          </a:p>
          <a:p>
            <a:r>
              <a:rPr lang="en-MY" altLang="en-US" b="1" dirty="0" smtClean="0"/>
              <a:t>Logistic regression</a:t>
            </a:r>
            <a:r>
              <a:rPr lang="en-MY" altLang="en-US" dirty="0" smtClean="0"/>
              <a:t>: the target variable(or output), Y, can take only discrete values for given set of features(or inputs), X.</a:t>
            </a:r>
            <a:endParaRPr lang="en-MY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Main </a:t>
            </a:r>
            <a:r>
              <a:rPr lang="en-US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MY" altLang="en-US"/>
              <a:t>Harrington, P (2012). Machine  Learning in Action. Manning  Publications.</a:t>
            </a:r>
            <a:endParaRPr lang="en-MY" altLang="en-US"/>
          </a:p>
          <a:p>
            <a:r>
              <a:rPr lang="en-MY" altLang="en-US"/>
              <a:t>Richert, W. and Coelho, L.P. (2013).  Building Machine Learning Systems  with Python. Packt Publishing.</a:t>
            </a:r>
            <a:endParaRPr lang="en-MY" altLang="en-US"/>
          </a:p>
          <a:p>
            <a:pPr lvl="0"/>
            <a:r>
              <a:rPr lang="en-MY" altLang="en-US"/>
              <a:t>Witten, I.H, Franck, E, and Hall, M. A.  (2011). Data Mining: Practical Machine  Learning Tools and Techniques. (3rd  ed.). Morgan Kaufmann.		</a:t>
            </a:r>
            <a:endParaRPr lang="en-MY" altLang="en-US"/>
          </a:p>
          <a:p>
            <a:pPr lvl="0"/>
            <a:r>
              <a:rPr lang="en-MY" altLang="en-US"/>
              <a:t>Pang-Ning Tan, Michael Steinbach, Anuj Karpatne, Vipin Kumar (2018). Introduction to Data Mining (2nd Edition), Pearson																															</a:t>
            </a:r>
            <a:endParaRPr lang="en-MY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Other References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J. Grus (2015). Data Science from Scratch: First Principles with Python. O'Reilly Media.</a:t>
            </a:r>
            <a:endParaRPr lang="en-US"/>
          </a:p>
          <a:p>
            <a:r>
              <a:rPr lang="en-US"/>
              <a:t>C. C. Aggarwal. (2015). Data Mining: The Textbook. Springer</a:t>
            </a:r>
            <a:endParaRPr lang="en-US"/>
          </a:p>
          <a:p>
            <a:r>
              <a:rPr lang="en-US"/>
              <a:t>Richert, W. and Coelho, L.P. (2013). Building Machine Learning Systems with Python. Packt Publishing.</a:t>
            </a:r>
            <a:endParaRPr lang="en-US"/>
          </a:p>
          <a:p>
            <a:r>
              <a:rPr lang="en-US"/>
              <a:t>Russel M.A. (2013). Mining the Social Web: Data Mining Facebook, Twitter, LinkedIn, Google+, GitHub, and More. (2nd Ed). O’Reilly Media.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UECS3213 / UECS3453 Data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*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altLang="en-US"/>
              <a:t>Online References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https://www.geeksforgeeks.org/linear-regression-python-implementation/</a:t>
            </a:r>
            <a:endParaRPr lang="en-US"/>
          </a:p>
          <a:p>
            <a:r>
              <a:rPr lang="en-US"/>
              <a:t>https://www.spss-tutorials.com/multiple-linear-regression/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en-US"/>
              <a:t>Correlation Model</a:t>
            </a:r>
            <a:endParaRPr lang="en-MY" alt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</a:t>
            </a:r>
            <a:r>
              <a:rPr lang="en-MY" altLang="en-US"/>
              <a:t>Model</a:t>
            </a:r>
            <a:endParaRPr lang="en-MY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65165" cy="4351655"/>
          </a:xfrm>
        </p:spPr>
        <p:txBody>
          <a:bodyPr>
            <a:normAutofit fontScale="87500"/>
          </a:bodyPr>
          <a:lstStyle/>
          <a:p>
            <a:pPr>
              <a:lnSpc>
                <a:spcPct val="100000"/>
              </a:lnSpc>
            </a:pPr>
            <a:r>
              <a:rPr lang="en-MY" altLang="en-US"/>
              <a:t>Questions: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Is there a </a:t>
            </a:r>
            <a:r>
              <a:rPr lang="en-US">
                <a:solidFill>
                  <a:srgbClr val="0070C0"/>
                </a:solidFill>
              </a:rPr>
              <a:t>relationship </a:t>
            </a:r>
            <a:r>
              <a:rPr lang="en-US"/>
              <a:t>between A and B?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MY" altLang="en-US"/>
              <a:t>Example: </a:t>
            </a:r>
            <a:r>
              <a:rPr lang="en-US"/>
              <a:t>Is there a </a:t>
            </a:r>
            <a:r>
              <a:rPr lang="en-US">
                <a:solidFill>
                  <a:srgbClr val="0070C0"/>
                </a:solidFill>
              </a:rPr>
              <a:t>relationship </a:t>
            </a:r>
            <a:r>
              <a:rPr lang="en-US"/>
              <a:t>between the number of employee training hours and the number of on-the-job accidents?</a:t>
            </a:r>
            <a:endParaRPr lang="en-US"/>
          </a:p>
          <a:p>
            <a:pPr>
              <a:lnSpc>
                <a:spcPct val="100000"/>
              </a:lnSpc>
            </a:pPr>
            <a:r>
              <a:rPr lang="en-MY" altLang="en-US"/>
              <a:t>A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correlation </a:t>
            </a:r>
            <a:r>
              <a:rPr lang="en-US"/>
              <a:t>is a </a:t>
            </a:r>
            <a:r>
              <a:rPr lang="en-US" b="1"/>
              <a:t>relationship </a:t>
            </a:r>
            <a:r>
              <a:rPr lang="en-US"/>
              <a:t>between two variables.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MY" altLang="en-US"/>
              <a:t>W</a:t>
            </a:r>
            <a:r>
              <a:rPr lang="en-US"/>
              <a:t>e take </a:t>
            </a:r>
            <a:r>
              <a:rPr lang="en-US" i="1"/>
              <a:t>x</a:t>
            </a:r>
            <a:r>
              <a:rPr lang="en-US"/>
              <a:t> to be the </a:t>
            </a:r>
            <a:r>
              <a:rPr lang="en-US" b="1"/>
              <a:t>independent </a:t>
            </a:r>
            <a:r>
              <a:rPr lang="en-US"/>
              <a:t>variable. We take </a:t>
            </a:r>
            <a:r>
              <a:rPr lang="en-US" i="1"/>
              <a:t>y </a:t>
            </a:r>
            <a:r>
              <a:rPr lang="en-US"/>
              <a:t>to be the </a:t>
            </a:r>
            <a:r>
              <a:rPr lang="en-US" b="1"/>
              <a:t>dependent </a:t>
            </a:r>
            <a:r>
              <a:rPr lang="en-US"/>
              <a:t>variable. Data is represented by a collection of </a:t>
            </a:r>
            <a:r>
              <a:rPr lang="en-US" b="1"/>
              <a:t>ordered pairs (</a:t>
            </a:r>
            <a:r>
              <a:rPr lang="en-US" b="1" i="1"/>
              <a:t>x</a:t>
            </a:r>
            <a:r>
              <a:rPr lang="en-MY" altLang="en-US" b="1" i="1"/>
              <a:t>,</a:t>
            </a:r>
            <a:r>
              <a:rPr lang="en-US" b="1"/>
              <a:t> </a:t>
            </a:r>
            <a:r>
              <a:rPr lang="en-US" b="1" i="1"/>
              <a:t>y</a:t>
            </a:r>
            <a:r>
              <a:rPr lang="en-US" b="1"/>
              <a:t>)</a:t>
            </a:r>
            <a:r>
              <a:rPr lang="en-US"/>
              <a:t>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UECS3213 / UECS3453 Data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66257-D7B9-47E0-9D98-9493A294C6AB}" type="slidenum">
              <a:rPr lang="en-US" smtClean="0"/>
            </a:fld>
            <a:endParaRPr lang="en-US" dirty="0"/>
          </a:p>
        </p:txBody>
      </p:sp>
      <p:pic>
        <p:nvPicPr>
          <p:cNvPr id="6" name="Content Placeholder 5" descr="figure111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7365" y="978535"/>
            <a:ext cx="4973320" cy="48990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PPSNARRATION" val="5,1890748972,D:\Data\Deppa Documents\STAT 701\Power Points\Deppa Powerpoints\Logistic\Logistic Regression.ppc"/>
</p:tagLst>
</file>

<file path=ppt/tags/tag2.xml><?xml version="1.0" encoding="utf-8"?>
<p:tagLst xmlns:p="http://schemas.openxmlformats.org/presentationml/2006/main">
  <p:tag name="PPSNARRATION" val="4,1890748972,D:\Data\Deppa Documents\STAT 701\Power Points\Deppa Powerpoints\Logistic\Logistic Regression.ppc"/>
</p:tagLst>
</file>

<file path=ppt/tags/tag3.xml><?xml version="1.0" encoding="utf-8"?>
<p:tagLst xmlns:p="http://schemas.openxmlformats.org/presentationml/2006/main">
  <p:tag name="PPSNARRATION" val="7,1890748972,D:\Data\Deppa Documents\STAT 701\Power Points\Deppa Powerpoints\Logistic\Logistic Regression.p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23659</Words>
  <Application>WPS Presentation</Application>
  <PresentationFormat>Widescreen</PresentationFormat>
  <Paragraphs>1344</Paragraphs>
  <Slides>76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33</vt:i4>
      </vt:variant>
      <vt:variant>
        <vt:lpstr>幻灯片标题</vt:lpstr>
      </vt:variant>
      <vt:variant>
        <vt:i4>76</vt:i4>
      </vt:variant>
    </vt:vector>
  </HeadingPairs>
  <TitlesOfParts>
    <vt:vector size="126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Symbol</vt:lpstr>
      <vt:lpstr>Times New Roman</vt:lpstr>
      <vt:lpstr>PMingLiU</vt:lpstr>
      <vt:lpstr>Book Antiqua</vt:lpstr>
      <vt:lpstr>細明體</vt:lpstr>
      <vt:lpstr>Arial Narrow</vt:lpstr>
      <vt:lpstr>MingLiU-ExtB</vt:lpstr>
      <vt:lpstr>PMingLiU</vt:lpstr>
      <vt:lpstr>Segoe Print</vt:lpstr>
      <vt:lpstr>Office Theme</vt:lpstr>
      <vt:lpstr>Excel.Sheet.8</vt:lpstr>
      <vt:lpstr>Visio.Drawing.4</vt:lpstr>
      <vt:lpstr>Paint.Picture</vt:lpstr>
      <vt:lpstr>Paint.Picture</vt:lpstr>
      <vt:lpstr>Equation.KSEE3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Equation.KSEE3</vt:lpstr>
      <vt:lpstr>Paint.Picture</vt:lpstr>
      <vt:lpstr>Paint.Picture</vt:lpstr>
      <vt:lpstr>Paint.Picture</vt:lpstr>
      <vt:lpstr>Paint.Picture</vt:lpstr>
      <vt:lpstr>Equation.3</vt:lpstr>
      <vt:lpstr>Paint.Picture</vt:lpstr>
      <vt:lpstr>Equation.3</vt:lpstr>
      <vt:lpstr>Equation.3</vt:lpstr>
      <vt:lpstr>Equation.3</vt:lpstr>
      <vt:lpstr>Paint.Picture</vt:lpstr>
      <vt:lpstr>Equation.3</vt:lpstr>
      <vt:lpstr>Paint.Picture</vt:lpstr>
      <vt:lpstr>Paint.Picture</vt:lpstr>
      <vt:lpstr>Paint.Picture</vt:lpstr>
      <vt:lpstr>Paint.Picture</vt:lpstr>
      <vt:lpstr>Paint.Picture</vt:lpstr>
      <vt:lpstr>Paint.Picture</vt:lpstr>
      <vt:lpstr>Equation.KSEE3</vt:lpstr>
      <vt:lpstr>Paint.Picture</vt:lpstr>
      <vt:lpstr>UECS3213 / UECS3453 Data Mining  Topic 4: Regression Analysis</vt:lpstr>
      <vt:lpstr>Outline</vt:lpstr>
      <vt:lpstr>What is a model?</vt:lpstr>
      <vt:lpstr>What is a Mathematics/Statistical Model?</vt:lpstr>
      <vt:lpstr>Deterministic Models</vt:lpstr>
      <vt:lpstr>Probabilistic Models</vt:lpstr>
      <vt:lpstr>Types of Probabilistic Models</vt:lpstr>
      <vt:lpstr>Correlation Model</vt:lpstr>
      <vt:lpstr>Correlation Model</vt:lpstr>
      <vt:lpstr>Correlation</vt:lpstr>
      <vt:lpstr>Interpreting the Correlation Between Two Variables</vt:lpstr>
      <vt:lpstr>Regression Models</vt:lpstr>
      <vt:lpstr>What is regression?</vt:lpstr>
      <vt:lpstr>Regression Model</vt:lpstr>
      <vt:lpstr>Correlation vs Regression</vt:lpstr>
      <vt:lpstr>PowerPoint 演示文稿</vt:lpstr>
      <vt:lpstr>Regression Modeling Steps </vt:lpstr>
      <vt:lpstr>Specifying the deterministic component</vt:lpstr>
      <vt:lpstr>Linear Regression</vt:lpstr>
      <vt:lpstr>Two main questions:</vt:lpstr>
      <vt:lpstr>More Examples</vt:lpstr>
      <vt:lpstr>Linear Regression Analysis: Examples</vt:lpstr>
      <vt:lpstr>Linear Regression Analysis: Examples</vt:lpstr>
      <vt:lpstr>Types of Regression Models</vt:lpstr>
      <vt:lpstr>Simple Linear Regression</vt:lpstr>
      <vt:lpstr>Linear Equation</vt:lpstr>
      <vt:lpstr>Linear Deterministic Regression Model</vt:lpstr>
      <vt:lpstr>Linear Probabilistic Regression Model</vt:lpstr>
      <vt:lpstr>PowerPoint 演示文稿</vt:lpstr>
      <vt:lpstr>Simple Linear Regression</vt:lpstr>
      <vt:lpstr>Simple Linear Regression</vt:lpstr>
      <vt:lpstr>Simple Linear Regression</vt:lpstr>
      <vt:lpstr>Least Square Method</vt:lpstr>
      <vt:lpstr>Least Squares Estimation</vt:lpstr>
      <vt:lpstr>Three Scenarios</vt:lpstr>
      <vt:lpstr>Least Squares Estimation: Assumptions</vt:lpstr>
      <vt:lpstr>Assumptions about the Error</vt:lpstr>
      <vt:lpstr>Simple Linear Regression</vt:lpstr>
      <vt:lpstr>  Least Squares</vt:lpstr>
      <vt:lpstr>Standard Error of Estimate</vt:lpstr>
      <vt:lpstr>Calculating SSR</vt:lpstr>
      <vt:lpstr>The Analysis of Variance for Simple Linear Regression</vt:lpstr>
      <vt:lpstr>Regression Formulas</vt:lpstr>
      <vt:lpstr>Goodness of  Fit of the Regression Line</vt:lpstr>
      <vt:lpstr>Applications</vt:lpstr>
      <vt:lpstr>Multiple Linear Regression</vt:lpstr>
      <vt:lpstr>Bivariate and Multivariate Models</vt:lpstr>
      <vt:lpstr>Multiple Regression Model</vt:lpstr>
      <vt:lpstr>Simple vs. Multiple Linear Regression</vt:lpstr>
      <vt:lpstr>Multiple Regression Model</vt:lpstr>
      <vt:lpstr>Multiple Regression Model</vt:lpstr>
      <vt:lpstr>Multiple Linear Regression Model</vt:lpstr>
      <vt:lpstr>Multiple Linear Regression</vt:lpstr>
      <vt:lpstr>Multiple Regression: 2-Variable Example</vt:lpstr>
      <vt:lpstr>Multiple Regression Equation: 2-Variable Example</vt:lpstr>
      <vt:lpstr>Multiple Regression: 2-Variable Example</vt:lpstr>
      <vt:lpstr>Multiple Regression: 2 Variable Example</vt:lpstr>
      <vt:lpstr>Multiple Regression Equation: 2-Variable Example</vt:lpstr>
      <vt:lpstr>Example:  Where to locate a new motor inn?</vt:lpstr>
      <vt:lpstr>PowerPoint 演示文稿</vt:lpstr>
      <vt:lpstr>Example: Model and Data</vt:lpstr>
      <vt:lpstr>PowerPoint 演示文稿</vt:lpstr>
      <vt:lpstr>Nonlinear Regression</vt:lpstr>
      <vt:lpstr>Linear vs Non-linear Regression</vt:lpstr>
      <vt:lpstr>Logistic Regression</vt:lpstr>
      <vt:lpstr>Revision: Family of Regression Models</vt:lpstr>
      <vt:lpstr>What is Logistic Regression?</vt:lpstr>
      <vt:lpstr>Why use logistic regression?</vt:lpstr>
      <vt:lpstr>Logistic Function</vt:lpstr>
      <vt:lpstr>The Logistic Function</vt:lpstr>
      <vt:lpstr>Sigmoid Function</vt:lpstr>
      <vt:lpstr>More about Logistic Regression</vt:lpstr>
      <vt:lpstr>Conclusion</vt:lpstr>
      <vt:lpstr>Main References</vt:lpstr>
      <vt:lpstr>Other References</vt:lpstr>
      <vt:lpstr>Online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CSS3344  Computer Architecture</dc:title>
  <dc:creator>Simon Lau Boung Yew</dc:creator>
  <cp:lastModifiedBy>user</cp:lastModifiedBy>
  <cp:revision>313</cp:revision>
  <dcterms:created xsi:type="dcterms:W3CDTF">2017-03-01T00:57:00Z</dcterms:created>
  <dcterms:modified xsi:type="dcterms:W3CDTF">2019-02-09T13:54:28Z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