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72" r:id="rId2"/>
    <p:sldId id="380" r:id="rId3"/>
    <p:sldId id="377" r:id="rId4"/>
    <p:sldId id="717" r:id="rId5"/>
    <p:sldId id="718" r:id="rId6"/>
    <p:sldId id="719" r:id="rId7"/>
    <p:sldId id="720" r:id="rId8"/>
    <p:sldId id="721" r:id="rId9"/>
    <p:sldId id="722" r:id="rId10"/>
    <p:sldId id="723" r:id="rId11"/>
    <p:sldId id="724" r:id="rId12"/>
    <p:sldId id="725" r:id="rId13"/>
    <p:sldId id="726" r:id="rId14"/>
    <p:sldId id="727" r:id="rId15"/>
    <p:sldId id="728" r:id="rId16"/>
    <p:sldId id="729" r:id="rId17"/>
    <p:sldId id="730" r:id="rId18"/>
    <p:sldId id="914" r:id="rId19"/>
    <p:sldId id="915" r:id="rId20"/>
    <p:sldId id="731" r:id="rId21"/>
    <p:sldId id="732" r:id="rId22"/>
    <p:sldId id="733" r:id="rId23"/>
    <p:sldId id="734" r:id="rId24"/>
    <p:sldId id="735" r:id="rId25"/>
    <p:sldId id="736" r:id="rId26"/>
    <p:sldId id="737" r:id="rId27"/>
    <p:sldId id="738" r:id="rId28"/>
    <p:sldId id="739" r:id="rId29"/>
    <p:sldId id="740" r:id="rId30"/>
    <p:sldId id="741" r:id="rId31"/>
    <p:sldId id="742" r:id="rId32"/>
    <p:sldId id="743" r:id="rId33"/>
    <p:sldId id="744" r:id="rId34"/>
    <p:sldId id="745" r:id="rId35"/>
    <p:sldId id="746" r:id="rId36"/>
    <p:sldId id="747" r:id="rId37"/>
    <p:sldId id="748" r:id="rId38"/>
    <p:sldId id="615" r:id="rId39"/>
    <p:sldId id="711" r:id="rId40"/>
    <p:sldId id="712" r:id="rId41"/>
    <p:sldId id="74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 Frediani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26" autoAdjust="0"/>
  </p:normalViewPr>
  <p:slideViewPr>
    <p:cSldViewPr snapToGrid="0">
      <p:cViewPr varScale="1">
        <p:scale>
          <a:sx n="63" d="100"/>
          <a:sy n="63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6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15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070E3-9D35-468C-BA01-18441EBFF8C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98D8D-1AC9-497D-AB3B-4E3C1448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33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s" TargetMode="External"/><Relationship Id="rId7" Type="http://schemas.openxmlformats.org/officeDocument/2006/relationships/hyperlink" Target="https://www.statisticshowto.datasciencecentral.com/find-outliers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statisticshowto.datasciencecentral.com/probability-density-function/" TargetMode="External"/><Relationship Id="rId5" Type="http://schemas.openxmlformats.org/officeDocument/2006/relationships/hyperlink" Target="https://en.wikipedia.org/wiki/Parameter" TargetMode="External"/><Relationship Id="rId4" Type="http://schemas.openxmlformats.org/officeDocument/2006/relationships/hyperlink" Target="https://en.wikipedia.org/wiki/Probability_distribution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lect.com/glossary/parameter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90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3075" y="728663"/>
            <a:ext cx="637222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6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3075" y="728663"/>
            <a:ext cx="637222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07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3075" y="728663"/>
            <a:ext cx="637222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88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9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http://www.eng.tau.ac.il/~bengal/outlier.pdf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88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hlinkClick r:id="rId3" tooltip="Statistics"/>
              </a:rPr>
              <a:t>statistics</a:t>
            </a:r>
            <a:r>
              <a:rPr lang="en-US" dirty="0" smtClean="0"/>
              <a:t>, a </a:t>
            </a:r>
            <a:r>
              <a:rPr lang="en-US" b="1" dirty="0" smtClean="0"/>
              <a:t>parametric model</a:t>
            </a:r>
            <a:r>
              <a:rPr lang="en-US" dirty="0" smtClean="0"/>
              <a:t> or </a:t>
            </a:r>
            <a:r>
              <a:rPr lang="en-US" b="1" dirty="0" smtClean="0"/>
              <a:t>parametric family</a:t>
            </a:r>
            <a:r>
              <a:rPr lang="en-US" dirty="0" smtClean="0"/>
              <a:t> or </a:t>
            </a:r>
            <a:r>
              <a:rPr lang="en-US" b="1" dirty="0" smtClean="0"/>
              <a:t>finite-dimensional model</a:t>
            </a:r>
            <a:r>
              <a:rPr lang="en-US" dirty="0" smtClean="0"/>
              <a:t> is a family of </a:t>
            </a:r>
            <a:r>
              <a:rPr lang="en-US" dirty="0" smtClean="0">
                <a:hlinkClick r:id="rId4" tooltip="Probability distribution"/>
              </a:rPr>
              <a:t>distributions</a:t>
            </a:r>
            <a:r>
              <a:rPr lang="en-US" dirty="0" smtClean="0"/>
              <a:t> that can be described using a finite number of </a:t>
            </a:r>
            <a:r>
              <a:rPr lang="en-US" dirty="0" smtClean="0">
                <a:hlinkClick r:id="rId5" tooltip="Parameter"/>
              </a:rPr>
              <a:t>parameters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MY" dirty="0" smtClean="0"/>
              <a:t>https://www.statisticshowto.datasciencecentral.com/heavy-tailed-distribution/</a:t>
            </a:r>
          </a:p>
          <a:p>
            <a:endParaRPr lang="en-MY" dirty="0" smtClean="0"/>
          </a:p>
          <a:p>
            <a:r>
              <a:rPr lang="en-US" dirty="0" smtClean="0"/>
              <a:t>A heavy tailed distribution </a:t>
            </a:r>
            <a:r>
              <a:rPr lang="en-US" b="1" dirty="0" smtClean="0"/>
              <a:t>has a tail that’s heavier than an exponential distribution</a:t>
            </a:r>
            <a:r>
              <a:rPr lang="en-US" dirty="0" smtClean="0"/>
              <a:t> (Bryson, 1974). In other words, a distribution that is heavy tailed goes to zero slower than one with heavy tails; there will be more bulk under the curve of the </a:t>
            </a:r>
            <a:r>
              <a:rPr lang="en-US" dirty="0" smtClean="0">
                <a:hlinkClick r:id="rId6"/>
              </a:rPr>
              <a:t>PDF</a:t>
            </a:r>
            <a:r>
              <a:rPr lang="en-US" dirty="0" smtClean="0"/>
              <a:t>. Heavy tailed distributions tend to have many </a:t>
            </a:r>
            <a:r>
              <a:rPr lang="en-US" dirty="0" smtClean="0">
                <a:hlinkClick r:id="rId7"/>
              </a:rPr>
              <a:t>outliers </a:t>
            </a:r>
            <a:r>
              <a:rPr lang="en-US" dirty="0" smtClean="0"/>
              <a:t>with very high values. The heavier the tail, the larger the probability that you’ll get one or more disproportionate values in a sample.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34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https://en.wikipedia.org/wiki/Grubbs%27_test_for_outliers</a:t>
            </a:r>
          </a:p>
          <a:p>
            <a:r>
              <a:rPr lang="en-MY" dirty="0" smtClean="0"/>
              <a:t>http://www.sediment.uni-goettingen.de/staff/dunkl/software/pep-grubbs.pdf</a:t>
            </a:r>
          </a:p>
          <a:p>
            <a:endParaRPr lang="en-MY" dirty="0" smtClean="0"/>
          </a:p>
          <a:p>
            <a:r>
              <a:rPr lang="en-MY" dirty="0" smtClean="0"/>
              <a:t>http://statweb.stanford.edu/~jtaylo/courses/stats202/restricted/notes/outlier.pdf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75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https://www.statisticshowto.datasciencecentral.com/grubbs-test/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82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https://www.statlect.com/glossary/log-likelihood</a:t>
            </a:r>
          </a:p>
          <a:p>
            <a:r>
              <a:rPr lang="en-US" dirty="0" smtClean="0"/>
              <a:t>given a sample and a </a:t>
            </a:r>
            <a:r>
              <a:rPr lang="en-US" dirty="0" smtClean="0">
                <a:hlinkClick r:id="rId3"/>
              </a:rPr>
              <a:t>parametric family</a:t>
            </a:r>
            <a:r>
              <a:rPr lang="en-US" dirty="0" smtClean="0"/>
              <a:t> of distributions (i.e., a set of distributions indexed by a parameter) that could have generated the sample, the likelihood is a function that associates to each parameter the probability (or probability density) of observing the given sample. 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5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366257-D7B9-47E0-9D98-9493A294C6A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UECS3213 / UECS3453 Data Mining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UECS3213 / UECS3453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UECS3213 / UECS3453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*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 smtClean="0"/>
              <a:t>UECS3213 / UECS3453 Data Mining</a:t>
            </a: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F02BFAF-3D84-4919-98EB-C753742AF497}" type="slidenum">
              <a:rPr lang="en-GB" altLang="en-US"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="0" smtClean="0"/>
              <a:t>UECS3213 / UECS3453 Data Mining</a:t>
            </a:r>
            <a:endParaRPr lang="en-US" altLang="en-US" b="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UECS3213 / UECS3453 Data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E8366257-D7B9-47E0-9D98-9493A294C6A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UECS3213 / UECS3453 Data Mining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UECS3213 / UECS3453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UECS3213 / UECS3453 Data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UECS3213 / UECS3453 Data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UECS3213 / UECS3453 Data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UECS3213 / UECS3453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UECS3213 / UECS3453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14233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47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*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UECS3213 / UECS3453 Data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8366257-D7B9-47E0-9D98-9493A294C6A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utar 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6218555"/>
            <a:ext cx="1000125" cy="5029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165" y="689610"/>
            <a:ext cx="10287635" cy="1465580"/>
          </a:xfrm>
        </p:spPr>
        <p:txBody>
          <a:bodyPr>
            <a:normAutofit/>
          </a:bodyPr>
          <a:lstStyle/>
          <a:p>
            <a:r>
              <a:rPr sz="2700" dirty="0"/>
              <a:t>UECS3213 / UECS3453 </a:t>
            </a:r>
            <a:r>
              <a:rPr lang="en-MY" sz="2700" dirty="0"/>
              <a:t>Data Mining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MY" altLang="en-AU" sz="3600" dirty="0"/>
              <a:t>Topic </a:t>
            </a:r>
            <a:r>
              <a:rPr lang="en-MY" altLang="en-AU" sz="3600" dirty="0" smtClean="0"/>
              <a:t>5b: Anomaly </a:t>
            </a:r>
            <a:r>
              <a:rPr lang="en-US" sz="3600" dirty="0">
                <a:sym typeface="+mn-ea"/>
              </a:rPr>
              <a:t>Detection</a:t>
            </a:r>
            <a:endParaRPr lang="en-MY" altLang="en-AU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5574535"/>
            <a:ext cx="6858000" cy="1291727"/>
          </a:xfrm>
        </p:spPr>
        <p:txBody>
          <a:bodyPr/>
          <a:lstStyle/>
          <a:p>
            <a:r>
              <a:rPr lang="en-US" dirty="0" smtClean="0"/>
              <a:t>Dr. Simon Lau </a:t>
            </a:r>
            <a:r>
              <a:rPr lang="en-US" dirty="0" err="1" smtClean="0"/>
              <a:t>Boung</a:t>
            </a:r>
            <a:r>
              <a:rPr lang="en-US" dirty="0" smtClean="0"/>
              <a:t> Yew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UECS3213 / UECS3453 Data Mining</a:t>
            </a:r>
            <a:endParaRPr lang="en-US" dirty="0" smtClean="0"/>
          </a:p>
        </p:txBody>
      </p:sp>
      <p:pic>
        <p:nvPicPr>
          <p:cNvPr id="4" name="Picture 3" descr="700_FO69163353_b660c4930d9160799c41c8f66d4c24c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370" y="2123440"/>
            <a:ext cx="12250420" cy="345122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Issues for Anomaly Detection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82500" lnSpcReduction="20000"/>
          </a:bodyPr>
          <a:lstStyle/>
          <a:p>
            <a:r>
              <a:rPr lang="en-US" altLang="en-US" dirty="0" smtClean="0"/>
              <a:t>Methods: Find </a:t>
            </a:r>
            <a:r>
              <a:rPr lang="en-US" altLang="en-US" dirty="0"/>
              <a:t>all anomalies at once or one at a time</a:t>
            </a:r>
          </a:p>
          <a:p>
            <a:pPr lvl="1"/>
            <a:r>
              <a:rPr lang="en-US" altLang="en-US" b="1" dirty="0" smtClean="0"/>
              <a:t>Swamping</a:t>
            </a:r>
            <a:r>
              <a:rPr lang="en-US" altLang="en-US" dirty="0"/>
              <a:t>: one outlier swamps a second observation, </a:t>
            </a:r>
            <a:r>
              <a:rPr lang="en-US" altLang="en-US" dirty="0" smtClean="0"/>
              <a:t>if the </a:t>
            </a:r>
            <a:r>
              <a:rPr lang="en-US" altLang="en-US" dirty="0"/>
              <a:t>latter can be considered as an outlier only under the presence of </a:t>
            </a:r>
            <a:r>
              <a:rPr lang="en-US" altLang="en-US" dirty="0" smtClean="0"/>
              <a:t>the first </a:t>
            </a:r>
            <a:r>
              <a:rPr lang="en-US" altLang="en-US" dirty="0"/>
              <a:t>one.</a:t>
            </a:r>
            <a:endParaRPr lang="en-US" altLang="en-US" dirty="0" smtClean="0"/>
          </a:p>
          <a:p>
            <a:pPr lvl="1"/>
            <a:r>
              <a:rPr lang="en-US" altLang="en-US" b="1" dirty="0"/>
              <a:t>Masking</a:t>
            </a:r>
            <a:r>
              <a:rPr lang="en-US" altLang="en-US" dirty="0"/>
              <a:t>: one outlier masks a second outlier, if the </a:t>
            </a:r>
            <a:r>
              <a:rPr lang="en-US" altLang="en-US" dirty="0" smtClean="0"/>
              <a:t>second outlier </a:t>
            </a:r>
            <a:r>
              <a:rPr lang="en-US" altLang="en-US" dirty="0"/>
              <a:t>can be considered as an outlier only by itself, but not in the </a:t>
            </a:r>
            <a:r>
              <a:rPr lang="en-US" altLang="en-US" dirty="0" smtClean="0"/>
              <a:t>presence </a:t>
            </a:r>
            <a:r>
              <a:rPr lang="en-US" altLang="en-US" dirty="0"/>
              <a:t>of the first outlier. </a:t>
            </a:r>
          </a:p>
          <a:p>
            <a:pPr lvl="0"/>
            <a:endParaRPr lang="en-US" altLang="en-US" dirty="0" smtClean="0"/>
          </a:p>
          <a:p>
            <a:pPr lvl="0"/>
            <a:r>
              <a:rPr lang="en-US" altLang="en-US" dirty="0" smtClean="0"/>
              <a:t>Evaluation</a:t>
            </a:r>
            <a:endParaRPr lang="en-US" altLang="en-US" dirty="0"/>
          </a:p>
          <a:p>
            <a:pPr lvl="1"/>
            <a:r>
              <a:rPr lang="en-US" altLang="en-US" dirty="0"/>
              <a:t>How do you </a:t>
            </a:r>
            <a:r>
              <a:rPr lang="en-US" altLang="en-US" dirty="0">
                <a:solidFill>
                  <a:srgbClr val="FF0000"/>
                </a:solidFill>
              </a:rPr>
              <a:t>measure performance</a:t>
            </a:r>
            <a:r>
              <a:rPr lang="en-US" altLang="en-US" dirty="0"/>
              <a:t>?</a:t>
            </a:r>
          </a:p>
          <a:p>
            <a:pPr lvl="1"/>
            <a:r>
              <a:rPr lang="en-US" altLang="en-US" dirty="0"/>
              <a:t>Supervised vs. unsupervised situations </a:t>
            </a:r>
          </a:p>
          <a:p>
            <a:pPr lvl="0"/>
            <a:endParaRPr lang="en-US" alt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2500" lnSpcReduction="20000"/>
          </a:bodyPr>
          <a:lstStyle/>
          <a:p>
            <a:pPr lvl="0"/>
            <a:r>
              <a:rPr lang="en-US" altLang="en-US" dirty="0"/>
              <a:t>Efficiency</a:t>
            </a:r>
          </a:p>
          <a:p>
            <a:endParaRPr lang="en-US" altLang="en-US" dirty="0"/>
          </a:p>
          <a:p>
            <a:r>
              <a:rPr lang="en-US" altLang="en-US" dirty="0"/>
              <a:t>Context</a:t>
            </a:r>
          </a:p>
          <a:p>
            <a:pPr lvl="1"/>
            <a:r>
              <a:rPr lang="en-US" altLang="en-US" dirty="0"/>
              <a:t>Professional basketball team </a:t>
            </a:r>
            <a:r>
              <a:rPr lang="en-US" altLang="en-US" dirty="0" err="1"/>
              <a:t>vs</a:t>
            </a:r>
            <a:r>
              <a:rPr lang="en-US" altLang="en-US" dirty="0"/>
              <a:t> ordinary man: how tall is considered exceptionally tall?</a:t>
            </a:r>
          </a:p>
          <a:p>
            <a:endParaRPr lang="en-MY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UECS3213 / UECS3453 Data Mining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Variants of Anomaly Detection Problems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dirty="0" smtClean="0">
                <a:sym typeface="+mn-ea"/>
              </a:rPr>
              <a:t>Given a data set D, find all data points </a:t>
            </a:r>
            <a:r>
              <a:rPr lang="en-US" altLang="en-US" b="1" dirty="0" smtClean="0">
                <a:sym typeface="+mn-ea"/>
              </a:rPr>
              <a:t>x</a:t>
            </a:r>
            <a:r>
              <a:rPr lang="en-US" altLang="en-US" dirty="0" smtClean="0">
                <a:sym typeface="+mn-ea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 D </a:t>
            </a:r>
            <a:r>
              <a:rPr lang="en-US" altLang="en-US" dirty="0" smtClean="0">
                <a:sym typeface="+mn-ea"/>
              </a:rPr>
              <a:t>with anomaly scores </a:t>
            </a:r>
            <a:r>
              <a:rPr lang="en-US" altLang="en-US" dirty="0" smtClean="0">
                <a:solidFill>
                  <a:srgbClr val="FF0000"/>
                </a:solidFill>
                <a:sym typeface="+mn-ea"/>
              </a:rPr>
              <a:t>greater than some threshold </a:t>
            </a:r>
            <a:r>
              <a:rPr lang="en-US" altLang="en-US" i="1" dirty="0" smtClean="0">
                <a:solidFill>
                  <a:srgbClr val="FF0000"/>
                </a:solidFill>
                <a:sym typeface="+mn-ea"/>
              </a:rPr>
              <a:t>t</a:t>
            </a:r>
            <a:r>
              <a:rPr lang="en-US" altLang="en-US" dirty="0" smtClean="0">
                <a:solidFill>
                  <a:srgbClr val="FF0000"/>
                </a:solidFill>
                <a:sym typeface="+mn-ea"/>
              </a:rPr>
              <a:t/>
            </a:r>
            <a:br>
              <a:rPr lang="en-US" altLang="en-US" dirty="0" smtClean="0">
                <a:solidFill>
                  <a:srgbClr val="FF0000"/>
                </a:solidFill>
                <a:sym typeface="+mn-ea"/>
              </a:rPr>
            </a:br>
            <a:endParaRPr lang="en-US" altLang="en-US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en-US" dirty="0" smtClean="0">
                <a:sym typeface="+mn-ea"/>
              </a:rPr>
              <a:t>Given a data set D, find all data points </a:t>
            </a:r>
            <a:r>
              <a:rPr lang="en-US" altLang="en-US" b="1" dirty="0" smtClean="0">
                <a:sym typeface="+mn-ea"/>
              </a:rPr>
              <a:t>x</a:t>
            </a:r>
            <a:r>
              <a:rPr lang="en-US" altLang="en-US" dirty="0" smtClean="0">
                <a:sym typeface="+mn-ea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 D </a:t>
            </a:r>
            <a:r>
              <a:rPr lang="en-US" altLang="en-US" dirty="0" smtClean="0">
                <a:sym typeface="+mn-ea"/>
              </a:rPr>
              <a:t>having the </a:t>
            </a:r>
            <a:r>
              <a:rPr lang="en-US" altLang="en-US" dirty="0" smtClean="0">
                <a:solidFill>
                  <a:srgbClr val="FF0000"/>
                </a:solidFill>
                <a:sym typeface="+mn-ea"/>
              </a:rPr>
              <a:t>top-n largest </a:t>
            </a:r>
            <a:r>
              <a:rPr lang="en-US" altLang="en-US" dirty="0" smtClean="0">
                <a:sym typeface="+mn-ea"/>
              </a:rPr>
              <a:t>anomaly scores</a:t>
            </a:r>
            <a:endParaRPr lang="en-US" altLang="en-US" dirty="0" smtClean="0"/>
          </a:p>
          <a:p>
            <a:pPr marL="342900" indent="-342900"/>
            <a:endParaRPr lang="en-US" altLang="en-US" dirty="0" smtClean="0"/>
          </a:p>
          <a:p>
            <a:pPr marL="342900" indent="-342900"/>
            <a:r>
              <a:rPr lang="en-US" altLang="en-US" dirty="0" smtClean="0">
                <a:sym typeface="+mn-ea"/>
              </a:rPr>
              <a:t>Given a data set D, containing mostly normal (but unlabeled) data points, and a test point </a:t>
            </a:r>
            <a:r>
              <a:rPr lang="en-US" altLang="en-US" b="1" dirty="0" smtClean="0">
                <a:sym typeface="+mn-ea"/>
              </a:rPr>
              <a:t>x</a:t>
            </a:r>
            <a:r>
              <a:rPr lang="en-US" altLang="en-US" dirty="0" smtClean="0">
                <a:sym typeface="+mn-ea"/>
              </a:rPr>
              <a:t>, compute the anomaly score of </a:t>
            </a:r>
            <a:r>
              <a:rPr lang="en-US" altLang="en-US" b="1" dirty="0" smtClean="0">
                <a:sym typeface="+mn-ea"/>
              </a:rPr>
              <a:t>x</a:t>
            </a:r>
            <a:r>
              <a:rPr lang="en-US" altLang="en-US" dirty="0" smtClean="0">
                <a:sym typeface="+mn-ea"/>
              </a:rPr>
              <a:t> with respect to D</a:t>
            </a:r>
            <a:endParaRPr lang="en-US" altLang="en-US" dirty="0" smtClean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UECS3213 / UECS3453 Data Mining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Model-Based Anomaly Detection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Build a </a:t>
            </a:r>
            <a:r>
              <a:rPr lang="en-US" altLang="en-US" dirty="0">
                <a:solidFill>
                  <a:srgbClr val="FF0000"/>
                </a:solidFill>
              </a:rPr>
              <a:t>model</a:t>
            </a:r>
            <a:r>
              <a:rPr lang="en-US" altLang="en-US" dirty="0"/>
              <a:t> for the data and see</a:t>
            </a:r>
          </a:p>
          <a:p>
            <a:pPr lvl="1"/>
            <a:r>
              <a:rPr lang="en-US" altLang="en-US" dirty="0"/>
              <a:t>Unsupervised </a:t>
            </a:r>
          </a:p>
          <a:p>
            <a:pPr lvl="2"/>
            <a:r>
              <a:rPr lang="en-US" altLang="en-US" dirty="0"/>
              <a:t>Anomalies are those points that don’t fit </a:t>
            </a:r>
            <a:r>
              <a:rPr lang="en-US" altLang="en-US" dirty="0" smtClean="0"/>
              <a:t>well in the model</a:t>
            </a:r>
            <a:endParaRPr lang="en-US" altLang="en-US" dirty="0"/>
          </a:p>
          <a:p>
            <a:pPr lvl="2"/>
            <a:r>
              <a:rPr lang="en-US" altLang="en-US" dirty="0"/>
              <a:t>Anomalies are those points that distort the model </a:t>
            </a:r>
          </a:p>
          <a:p>
            <a:pPr lvl="2"/>
            <a:r>
              <a:rPr lang="en-US" altLang="en-US" dirty="0"/>
              <a:t>Examples:</a:t>
            </a:r>
          </a:p>
          <a:p>
            <a:pPr lvl="3"/>
            <a:r>
              <a:rPr lang="en-US" altLang="en-US" dirty="0"/>
              <a:t>Statistical distribution</a:t>
            </a:r>
          </a:p>
          <a:p>
            <a:pPr lvl="3"/>
            <a:r>
              <a:rPr lang="en-US" altLang="en-US" dirty="0"/>
              <a:t>Clusters</a:t>
            </a:r>
          </a:p>
          <a:p>
            <a:pPr lvl="3"/>
            <a:r>
              <a:rPr lang="en-US" altLang="en-US" dirty="0"/>
              <a:t>Regression</a:t>
            </a:r>
          </a:p>
          <a:p>
            <a:pPr lvl="3"/>
            <a:r>
              <a:rPr lang="en-US" altLang="en-US" dirty="0"/>
              <a:t>Geometric</a:t>
            </a:r>
          </a:p>
          <a:p>
            <a:pPr lvl="3"/>
            <a:r>
              <a:rPr lang="en-US" altLang="en-US" dirty="0"/>
              <a:t>Graph</a:t>
            </a:r>
          </a:p>
          <a:p>
            <a:pPr lvl="1"/>
            <a:endParaRPr lang="en-US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altLang="en-US" dirty="0" smtClean="0"/>
              <a:t>Supervised (e.g. clustering)</a:t>
            </a:r>
            <a:endParaRPr lang="en-US" altLang="en-US" dirty="0"/>
          </a:p>
          <a:p>
            <a:pPr lvl="2"/>
            <a:r>
              <a:rPr lang="en-US" altLang="en-US" dirty="0"/>
              <a:t>Anomalies are regarded as a rare class</a:t>
            </a:r>
          </a:p>
          <a:p>
            <a:pPr lvl="2"/>
            <a:r>
              <a:rPr lang="en-US" altLang="en-US" dirty="0"/>
              <a:t>Need to have training data</a:t>
            </a:r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UECS3213 / UECS3453 Data Mining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Additional Anomaly Detection Techniques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Proximity-based</a:t>
            </a:r>
          </a:p>
          <a:p>
            <a:pPr lvl="1"/>
            <a:r>
              <a:rPr lang="en-US" altLang="en-US" dirty="0"/>
              <a:t>Anomalies are points </a:t>
            </a:r>
            <a:r>
              <a:rPr lang="en-US" altLang="en-US" dirty="0">
                <a:solidFill>
                  <a:srgbClr val="FF0000"/>
                </a:solidFill>
              </a:rPr>
              <a:t>far away </a:t>
            </a:r>
            <a:r>
              <a:rPr lang="en-US" altLang="en-US" dirty="0"/>
              <a:t>from other points</a:t>
            </a:r>
          </a:p>
          <a:p>
            <a:pPr lvl="1"/>
            <a:r>
              <a:rPr lang="en-US" altLang="en-US" dirty="0"/>
              <a:t>Can detect this graphically in some </a:t>
            </a:r>
            <a:r>
              <a:rPr lang="en-US" altLang="en-US" dirty="0" smtClean="0"/>
              <a:t>cases (spatial visualization)</a:t>
            </a:r>
            <a:endParaRPr lang="en-US" altLang="en-US" dirty="0"/>
          </a:p>
          <a:p>
            <a:r>
              <a:rPr lang="en-US" altLang="en-US" dirty="0"/>
              <a:t>Density-based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Low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density</a:t>
            </a:r>
            <a:r>
              <a:rPr lang="en-US" altLang="en-US" dirty="0"/>
              <a:t> points are outliers</a:t>
            </a:r>
          </a:p>
          <a:p>
            <a:r>
              <a:rPr lang="en-US" altLang="en-US" dirty="0"/>
              <a:t>Pattern matching</a:t>
            </a:r>
          </a:p>
          <a:p>
            <a:pPr lvl="1"/>
            <a:r>
              <a:rPr lang="en-US" altLang="en-US" dirty="0"/>
              <a:t>Create </a:t>
            </a:r>
            <a:r>
              <a:rPr lang="en-US" altLang="en-US" dirty="0">
                <a:solidFill>
                  <a:srgbClr val="FF0000"/>
                </a:solidFill>
              </a:rPr>
              <a:t>profiles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rgbClr val="FF0000"/>
                </a:solidFill>
              </a:rPr>
              <a:t>templates</a:t>
            </a:r>
            <a:r>
              <a:rPr lang="en-US" altLang="en-US" dirty="0"/>
              <a:t> of atypical </a:t>
            </a:r>
            <a:r>
              <a:rPr lang="en-US" altLang="en-US" dirty="0" smtClean="0"/>
              <a:t>(not normal) but </a:t>
            </a:r>
            <a:r>
              <a:rPr lang="en-US" altLang="en-US" dirty="0"/>
              <a:t>important events or objects</a:t>
            </a:r>
          </a:p>
          <a:p>
            <a:pPr lvl="1"/>
            <a:r>
              <a:rPr lang="en-US" altLang="en-US" dirty="0"/>
              <a:t>Algorithms to detect these patterns are usually simple and efficient</a:t>
            </a:r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UECS3213 / UECS3453 Data Mining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Visual Approaches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Boxplots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rgbClr val="FF0000"/>
                </a:solidFill>
              </a:rPr>
              <a:t>scatter plots</a:t>
            </a:r>
          </a:p>
          <a:p>
            <a:endParaRPr lang="en-US" altLang="en-US" dirty="0"/>
          </a:p>
          <a:p>
            <a:r>
              <a:rPr lang="en-US" altLang="en-US" dirty="0"/>
              <a:t>Limitations</a:t>
            </a:r>
          </a:p>
          <a:p>
            <a:pPr lvl="1"/>
            <a:r>
              <a:rPr lang="en-US" altLang="en-US" dirty="0"/>
              <a:t>Not </a:t>
            </a:r>
            <a:r>
              <a:rPr lang="en-US" altLang="en-US" dirty="0" smtClean="0"/>
              <a:t>automatic (need manual work)</a:t>
            </a:r>
            <a:endParaRPr lang="en-US" altLang="en-US" dirty="0"/>
          </a:p>
          <a:p>
            <a:pPr lvl="1"/>
            <a:r>
              <a:rPr lang="en-US" altLang="en-US" dirty="0"/>
              <a:t>Subjective</a:t>
            </a:r>
          </a:p>
        </p:txBody>
      </p:sp>
      <p:pic>
        <p:nvPicPr>
          <p:cNvPr id="15364" name="Picture 4" descr="boxplot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49399" y="3152633"/>
            <a:ext cx="2947304" cy="2856505"/>
          </a:xfrm>
          <a:noFill/>
        </p:spPr>
      </p:pic>
      <p:pic>
        <p:nvPicPr>
          <p:cNvPr id="15365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59702" y="365125"/>
            <a:ext cx="2866559" cy="2787508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UECS3213 / UECS3453 Data Mining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Statistical Approaches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Probabilistic</a:t>
            </a:r>
            <a:r>
              <a:rPr lang="en-US" altLang="en-US" b="1" dirty="0"/>
              <a:t> definition of an outlier</a:t>
            </a:r>
            <a:r>
              <a:rPr lang="en-US" altLang="en-US" dirty="0"/>
              <a:t>: An outlier is an object that has a </a:t>
            </a:r>
            <a:r>
              <a:rPr lang="en-US" altLang="en-US" dirty="0">
                <a:solidFill>
                  <a:srgbClr val="FF0000"/>
                </a:solidFill>
              </a:rPr>
              <a:t>low probability </a:t>
            </a:r>
            <a:r>
              <a:rPr lang="en-US" altLang="en-US" dirty="0"/>
              <a:t>with respect to a probability distribution model of the data. </a:t>
            </a:r>
          </a:p>
          <a:p>
            <a:r>
              <a:rPr lang="en-US" altLang="en-US" dirty="0"/>
              <a:t>Usually assume a </a:t>
            </a:r>
            <a:r>
              <a:rPr lang="en-US" altLang="en-US" dirty="0">
                <a:solidFill>
                  <a:srgbClr val="FF0000"/>
                </a:solidFill>
              </a:rPr>
              <a:t>parametric</a:t>
            </a:r>
            <a:r>
              <a:rPr lang="en-US" altLang="en-US" dirty="0"/>
              <a:t> model describing the </a:t>
            </a:r>
            <a:r>
              <a:rPr lang="en-US" altLang="en-US" dirty="0">
                <a:solidFill>
                  <a:srgbClr val="FF0000"/>
                </a:solidFill>
              </a:rPr>
              <a:t>distribution</a:t>
            </a:r>
            <a:r>
              <a:rPr lang="en-US" altLang="en-US" dirty="0"/>
              <a:t> of the data (e.g., normal distribution) </a:t>
            </a:r>
          </a:p>
          <a:p>
            <a:endParaRPr lang="en-US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altLang="en-US" dirty="0"/>
              <a:t>Apply a statistical test that depends on </a:t>
            </a:r>
          </a:p>
          <a:p>
            <a:pPr lvl="1"/>
            <a:r>
              <a:rPr lang="en-US" altLang="en-US" dirty="0"/>
              <a:t>Data distribution</a:t>
            </a:r>
          </a:p>
          <a:p>
            <a:pPr lvl="1"/>
            <a:r>
              <a:rPr lang="en-US" altLang="en-US" dirty="0"/>
              <a:t>Parameters of distribution (e.g., mean, variance)</a:t>
            </a:r>
          </a:p>
          <a:p>
            <a:pPr lvl="1"/>
            <a:r>
              <a:rPr lang="en-US" altLang="en-US" dirty="0"/>
              <a:t>Number of expected outliers (confidence limit)</a:t>
            </a:r>
          </a:p>
          <a:p>
            <a:r>
              <a:rPr lang="en-US" altLang="en-US" dirty="0"/>
              <a:t>Issues</a:t>
            </a:r>
          </a:p>
          <a:p>
            <a:pPr lvl="1"/>
            <a:r>
              <a:rPr lang="en-US" altLang="en-US" dirty="0"/>
              <a:t>Identifying the distribution of a data set</a:t>
            </a:r>
          </a:p>
          <a:p>
            <a:pPr lvl="2"/>
            <a:r>
              <a:rPr lang="en-US" altLang="en-US" dirty="0"/>
              <a:t>Heavy tailed distribution</a:t>
            </a:r>
          </a:p>
          <a:p>
            <a:pPr lvl="1"/>
            <a:r>
              <a:rPr lang="en-US" altLang="en-US" dirty="0"/>
              <a:t>Number of attributes</a:t>
            </a:r>
          </a:p>
          <a:p>
            <a:pPr lvl="1"/>
            <a:r>
              <a:rPr lang="en-US" altLang="en-US" dirty="0"/>
              <a:t>Is the data a mixture of distributions?</a:t>
            </a:r>
          </a:p>
          <a:p>
            <a:endParaRPr lang="en-MY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UECS3213 / UECS3453 Data Mining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4481513"/>
            <a:ext cx="2857500" cy="1695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29" y="4535082"/>
            <a:ext cx="2584371" cy="158831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 Distributions</a:t>
            </a: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0"/>
          <a:stretch>
            <a:fillRect/>
          </a:stretch>
        </p:blipFill>
        <p:spPr bwMode="auto">
          <a:xfrm>
            <a:off x="1562100" y="1382395"/>
            <a:ext cx="3733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6593205" y="2324735"/>
            <a:ext cx="396621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One-dimensional Gaussian</a:t>
            </a:r>
          </a:p>
        </p:txBody>
      </p:sp>
      <p:sp>
        <p:nvSpPr>
          <p:cNvPr id="18437" name="Text Box 8"/>
          <p:cNvSpPr txBox="1">
            <a:spLocks noChangeArrowheads="1"/>
          </p:cNvSpPr>
          <p:nvPr/>
        </p:nvSpPr>
        <p:spPr bwMode="auto">
          <a:xfrm>
            <a:off x="6593205" y="4334510"/>
            <a:ext cx="395033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Two-dimensional Gaussian</a:t>
            </a:r>
          </a:p>
        </p:txBody>
      </p:sp>
      <p:pic>
        <p:nvPicPr>
          <p:cNvPr id="1843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15" y="3411220"/>
            <a:ext cx="5832475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UECS3213 / UECS3453 Data Mining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Grubbs’ Test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Detect outliers in </a:t>
            </a:r>
            <a:r>
              <a:rPr lang="en-US" altLang="en-US" sz="2400" dirty="0" smtClean="0">
                <a:solidFill>
                  <a:srgbClr val="FF0000"/>
                </a:solidFill>
              </a:rPr>
              <a:t>univariate </a:t>
            </a:r>
            <a:r>
              <a:rPr lang="en-US" altLang="en-US" sz="2400" dirty="0" smtClean="0"/>
              <a:t>data</a:t>
            </a:r>
          </a:p>
          <a:p>
            <a:r>
              <a:rPr lang="en-US" sz="2400" dirty="0"/>
              <a:t>The test is based on the difference of the mean of the sample and the </a:t>
            </a:r>
            <a:r>
              <a:rPr lang="en-US" sz="2400" dirty="0" smtClean="0"/>
              <a:t>most extreme </a:t>
            </a:r>
            <a:r>
              <a:rPr lang="en-US" sz="2400" dirty="0"/>
              <a:t>data considering the </a:t>
            </a:r>
            <a:r>
              <a:rPr lang="en-US" sz="2400" dirty="0" smtClean="0"/>
              <a:t>standard </a:t>
            </a:r>
            <a:r>
              <a:rPr lang="en-US" sz="2400" dirty="0"/>
              <a:t>deviation </a:t>
            </a:r>
            <a:endParaRPr lang="en-US" sz="2400" dirty="0" smtClean="0"/>
          </a:p>
          <a:p>
            <a:r>
              <a:rPr lang="en-US" altLang="en-US" sz="2400" dirty="0" smtClean="0"/>
              <a:t>Assume data comes from normal distribution</a:t>
            </a:r>
          </a:p>
          <a:p>
            <a:r>
              <a:rPr lang="en-US" altLang="en-US" sz="2400" dirty="0" smtClean="0"/>
              <a:t>Detects one outlier at a time, remove the outlier, and repeat</a:t>
            </a:r>
          </a:p>
          <a:p>
            <a:pPr lvl="1"/>
            <a:r>
              <a:rPr lang="en-US" altLang="en-US" sz="2000" dirty="0" smtClean="0"/>
              <a:t>H</a:t>
            </a:r>
            <a:r>
              <a:rPr lang="en-US" altLang="en-US" sz="2000" baseline="-25000" dirty="0" smtClean="0"/>
              <a:t>0</a:t>
            </a:r>
            <a:r>
              <a:rPr lang="en-US" altLang="en-US" sz="2000" dirty="0" smtClean="0"/>
              <a:t>: There is no outlier in data (null hypothesis)</a:t>
            </a:r>
          </a:p>
          <a:p>
            <a:pPr lvl="1"/>
            <a:r>
              <a:rPr lang="en-US" altLang="en-US" sz="2000" dirty="0" smtClean="0"/>
              <a:t>H</a:t>
            </a:r>
            <a:r>
              <a:rPr lang="en-US" altLang="en-US" sz="2000" baseline="-25000" dirty="0" smtClean="0"/>
              <a:t>A</a:t>
            </a:r>
            <a:r>
              <a:rPr lang="en-US" altLang="en-US" sz="2000" dirty="0" smtClean="0"/>
              <a:t>: There is at least one outlier (alternative hypothesis)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mtClean="0"/>
              <a:t>UECS3213 / UECS3453 Data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487" y="4001294"/>
            <a:ext cx="4205288" cy="208691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Grubbs’ </a:t>
            </a:r>
            <a:r>
              <a:rPr lang="en-US" dirty="0" smtClean="0"/>
              <a:t>Test: Find </a:t>
            </a:r>
            <a:r>
              <a:rPr lang="en-US" dirty="0"/>
              <a:t>the G Test Statistic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Order </a:t>
            </a:r>
            <a:r>
              <a:rPr lang="en-US" altLang="en-US" dirty="0"/>
              <a:t>the data points from smallest to largest.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Find </a:t>
            </a:r>
            <a:r>
              <a:rPr lang="en-US" altLang="en-US" dirty="0"/>
              <a:t>the mean (x̄) and standard deviation of the data 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Calculate </a:t>
            </a:r>
            <a:r>
              <a:rPr lang="en-US" altLang="en-US" dirty="0"/>
              <a:t>the G test statistic using </a:t>
            </a:r>
            <a:r>
              <a:rPr lang="en-US" altLang="en-US" dirty="0" smtClean="0"/>
              <a:t>equation: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Grubbs</a:t>
            </a:r>
            <a:r>
              <a:rPr lang="en-US" altLang="en-US" dirty="0"/>
              <a:t>’ test </a:t>
            </a:r>
            <a:r>
              <a:rPr lang="en-US" altLang="en-US" dirty="0" smtClean="0"/>
              <a:t>statistic, </a:t>
            </a:r>
            <a:r>
              <a:rPr lang="en-US" altLang="en-US" i="1" dirty="0" err="1" smtClean="0"/>
              <a:t>G</a:t>
            </a:r>
            <a:r>
              <a:rPr lang="en-US" altLang="en-US" i="1" baseline="-25000" dirty="0" err="1" smtClean="0"/>
              <a:t>test</a:t>
            </a:r>
            <a:r>
              <a:rPr lang="en-US" altLang="en-US" dirty="0" smtClean="0"/>
              <a:t>: </a:t>
            </a:r>
            <a:endParaRPr lang="en-US" altLang="en-US" dirty="0"/>
          </a:p>
          <a:p>
            <a:endParaRPr lang="en-US" altLang="en-US" dirty="0"/>
          </a:p>
          <a:p>
            <a:r>
              <a:rPr lang="en-MY" dirty="0"/>
              <a:t>G critical </a:t>
            </a:r>
            <a:r>
              <a:rPr lang="en-MY" dirty="0" smtClean="0"/>
              <a:t>value. </a:t>
            </a:r>
            <a:r>
              <a:rPr lang="en-MY" i="1" dirty="0" err="1" smtClean="0"/>
              <a:t>G</a:t>
            </a:r>
            <a:r>
              <a:rPr lang="en-MY" i="1" baseline="-25000" dirty="0" err="1" smtClean="0"/>
              <a:t>critical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070476" y="3533775"/>
          <a:ext cx="149701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Equation" r:id="rId4" imgW="18592800" imgH="11582400" progId="Equation.3">
                  <p:embed/>
                </p:oleObj>
              </mc:Choice>
              <mc:Fallback>
                <p:oleObj name="Equation" r:id="rId4" imgW="18592800" imgH="11582400" progId="Equation.3">
                  <p:embed/>
                  <p:pic>
                    <p:nvPicPr>
                      <p:cNvPr id="0" name="Picture 14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6" y="3533775"/>
                        <a:ext cx="1497012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63256" y="4500562"/>
          <a:ext cx="3265487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Equation" r:id="rId6" imgW="36880800" imgH="13716000" progId="Equation.3">
                  <p:embed/>
                </p:oleObj>
              </mc:Choice>
              <mc:Fallback>
                <p:oleObj name="Equation" r:id="rId6" imgW="36880800" imgH="13716000" progId="Equation.3">
                  <p:embed/>
                  <p:pic>
                    <p:nvPicPr>
                      <p:cNvPr id="0" name="Picture 14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3256" y="4500562"/>
                        <a:ext cx="3265487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929564" y="3907451"/>
            <a:ext cx="40592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</a:t>
            </a:r>
            <a:r>
              <a:rPr lang="en-US" baseline="-25000" dirty="0" err="1"/>
              <a:t>test</a:t>
            </a:r>
            <a:r>
              <a:rPr lang="en-US" dirty="0"/>
              <a:t> &lt; </a:t>
            </a:r>
            <a:r>
              <a:rPr lang="en-US" dirty="0" err="1"/>
              <a:t>G</a:t>
            </a:r>
            <a:r>
              <a:rPr lang="en-US" baseline="-25000" dirty="0" err="1"/>
              <a:t>critical</a:t>
            </a:r>
            <a:r>
              <a:rPr lang="en-US" dirty="0"/>
              <a:t>: keep the point in the data set; it is </a:t>
            </a:r>
            <a:r>
              <a:rPr lang="en-US" b="1" dirty="0"/>
              <a:t>not an outlier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G</a:t>
            </a:r>
            <a:r>
              <a:rPr lang="en-US" baseline="-25000" dirty="0" err="1"/>
              <a:t>test</a:t>
            </a:r>
            <a:r>
              <a:rPr lang="en-US" dirty="0"/>
              <a:t> &gt; </a:t>
            </a:r>
            <a:r>
              <a:rPr lang="en-US" dirty="0" err="1"/>
              <a:t>G</a:t>
            </a:r>
            <a:r>
              <a:rPr lang="en-US" baseline="-25000" dirty="0" err="1"/>
              <a:t>critical</a:t>
            </a:r>
            <a:r>
              <a:rPr lang="en-US" dirty="0"/>
              <a:t>: </a:t>
            </a:r>
            <a:r>
              <a:rPr lang="en-US" b="1" dirty="0"/>
              <a:t>reject the </a:t>
            </a:r>
            <a:r>
              <a:rPr lang="en-US" b="1" dirty="0" smtClean="0"/>
              <a:t>point</a:t>
            </a:r>
            <a:r>
              <a:rPr lang="en-US" dirty="0" smtClean="0"/>
              <a:t>. It is an </a:t>
            </a:r>
            <a:r>
              <a:rPr lang="en-US" dirty="0"/>
              <a:t>outlier. </a:t>
            </a:r>
            <a:endParaRPr lang="en-MY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Statistical-based – Likelihood </a:t>
            </a:r>
            <a:r>
              <a:rPr lang="en-MY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Assume the data set D contains samples from a mixture of two probability distributions: </a:t>
            </a:r>
          </a:p>
          <a:p>
            <a:pPr lvl="1"/>
            <a:r>
              <a:rPr lang="en-US" altLang="en-US" b="1" dirty="0"/>
              <a:t>M (majority distribution) </a:t>
            </a:r>
            <a:r>
              <a:rPr lang="en-US" altLang="en-US" b="1" dirty="0" smtClean="0"/>
              <a:t>: </a:t>
            </a:r>
            <a:r>
              <a:rPr lang="en-MY" dirty="0"/>
              <a:t>“most of the data.”</a:t>
            </a:r>
            <a:endParaRPr lang="en-US" altLang="en-US" b="1" dirty="0"/>
          </a:p>
          <a:p>
            <a:pPr lvl="1"/>
            <a:r>
              <a:rPr lang="en-US" altLang="en-US" b="1" dirty="0"/>
              <a:t>A (anomalous distribution</a:t>
            </a:r>
            <a:r>
              <a:rPr lang="en-US" altLang="en-US" b="1" dirty="0" smtClean="0"/>
              <a:t>): </a:t>
            </a:r>
            <a:r>
              <a:rPr lang="en-MY" dirty="0"/>
              <a:t>“outlier” distribution</a:t>
            </a:r>
            <a:endParaRPr lang="en-US" altLang="en-US" b="1" dirty="0" smtClean="0"/>
          </a:p>
          <a:p>
            <a:r>
              <a:rPr lang="en-US" altLang="en-US" dirty="0">
                <a:sym typeface="Symbol" panose="05050102010706020507" pitchFamily="18" charset="2"/>
              </a:rPr>
              <a:t>Data distribution, D = (1 – ) M +  </a:t>
            </a:r>
            <a:r>
              <a:rPr lang="en-US" altLang="en-US" dirty="0" smtClean="0">
                <a:sym typeface="Symbol" panose="05050102010706020507" pitchFamily="18" charset="2"/>
              </a:rPr>
              <a:t>A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Course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en-MY" b="1"/>
              <a:t>CO1: </a:t>
            </a:r>
            <a:r>
              <a:t>Identify the key </a:t>
            </a:r>
            <a:r>
              <a:rPr b="1"/>
              <a:t>technological foundations</a:t>
            </a:r>
            <a:r>
              <a:t> of data mining</a:t>
            </a:r>
          </a:p>
          <a:p>
            <a:r>
              <a:rPr lang="en-MY" b="1"/>
              <a:t>CO2: </a:t>
            </a:r>
            <a:r>
              <a:t>Create </a:t>
            </a:r>
            <a:r>
              <a:rPr b="1"/>
              <a:t>programming </a:t>
            </a:r>
            <a:r>
              <a:t>solutions using data mining </a:t>
            </a:r>
            <a:r>
              <a:rPr b="1"/>
              <a:t>techniques </a:t>
            </a:r>
            <a:r>
              <a:t>for given problem </a:t>
            </a:r>
          </a:p>
          <a:p>
            <a:r>
              <a:rPr lang="en-MY" b="1"/>
              <a:t>CO3:</a:t>
            </a:r>
            <a:r>
              <a:rPr lang="en-MY"/>
              <a:t> </a:t>
            </a:r>
            <a:r>
              <a:rPr b="1"/>
              <a:t>Evaluate performance </a:t>
            </a:r>
            <a:r>
              <a:t>of data mining solutions for a given problem</a:t>
            </a:r>
          </a:p>
          <a:p>
            <a:r>
              <a:rPr lang="en-MY" b="1"/>
              <a:t>CO4: </a:t>
            </a:r>
            <a:r>
              <a:t>Construct a data mining </a:t>
            </a:r>
            <a:r>
              <a:rPr b="1"/>
              <a:t>project </a:t>
            </a:r>
            <a:r>
              <a:t>as a team</a:t>
            </a:r>
          </a:p>
          <a:p>
            <a:r>
              <a:rPr lang="en-MY" b="1"/>
              <a:t>CO5: </a:t>
            </a:r>
            <a:r>
              <a:t>Recognize the importance of data mining techniques and its </a:t>
            </a:r>
            <a:r>
              <a:rPr b="1"/>
              <a:t>applications </a:t>
            </a:r>
            <a:r>
              <a:t>in the industry</a:t>
            </a:r>
            <a:r>
              <a:rPr lang="en-US"/>
              <a:t>		</a:t>
            </a:r>
          </a:p>
          <a:p>
            <a:pPr marL="0" indent="0">
              <a:buNone/>
            </a:pPr>
            <a:r>
              <a:rPr lang="en-US"/>
              <a:t>													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Statistical-based – Likelihood Algorithm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General Approach: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 smtClean="0"/>
              <a:t>Initially, assume all the data points belong to 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 smtClean="0"/>
              <a:t>Let L</a:t>
            </a:r>
            <a:r>
              <a:rPr lang="en-US" altLang="en-US" baseline="-25000" dirty="0" smtClean="0"/>
              <a:t>t</a:t>
            </a:r>
            <a:r>
              <a:rPr lang="en-US" altLang="en-US" dirty="0" smtClean="0"/>
              <a:t>(D) be the log likelihood of D at time 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 smtClean="0"/>
              <a:t>For each point 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t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that belongs to M, move it to A</a:t>
            </a:r>
            <a:endParaRPr lang="en-US" alt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en-US" dirty="0" smtClean="0"/>
              <a:t>Let L</a:t>
            </a:r>
            <a:r>
              <a:rPr lang="en-US" altLang="en-US" baseline="-25000" dirty="0" smtClean="0"/>
              <a:t>t+1</a:t>
            </a:r>
            <a:r>
              <a:rPr lang="en-US" altLang="en-US" dirty="0" smtClean="0"/>
              <a:t> (D) be the new log likelihood.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en-US" dirty="0" smtClean="0"/>
              <a:t>Compute the difference, </a:t>
            </a:r>
            <a:r>
              <a:rPr lang="en-US" altLang="en-US" dirty="0" smtClean="0">
                <a:sym typeface="Symbol" panose="05050102010706020507" pitchFamily="18" charset="2"/>
              </a:rPr>
              <a:t> = </a:t>
            </a:r>
            <a:r>
              <a:rPr lang="en-US" altLang="en-US" dirty="0" smtClean="0"/>
              <a:t>L</a:t>
            </a:r>
            <a:r>
              <a:rPr lang="en-US" altLang="en-US" baseline="-25000" dirty="0" smtClean="0"/>
              <a:t>t</a:t>
            </a:r>
            <a:r>
              <a:rPr lang="en-US" altLang="en-US" dirty="0" smtClean="0"/>
              <a:t>(D) – L</a:t>
            </a:r>
            <a:r>
              <a:rPr lang="en-US" altLang="en-US" baseline="-25000" dirty="0" smtClean="0"/>
              <a:t>t+1</a:t>
            </a:r>
            <a:r>
              <a:rPr lang="en-US" altLang="en-US" dirty="0" smtClean="0"/>
              <a:t> (D)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en-US" dirty="0" smtClean="0"/>
              <a:t>If </a:t>
            </a:r>
            <a:r>
              <a:rPr lang="en-US" altLang="en-US" dirty="0" smtClean="0">
                <a:sym typeface="Symbol" panose="05050102010706020507" pitchFamily="18" charset="2"/>
              </a:rPr>
              <a:t></a:t>
            </a:r>
            <a:r>
              <a:rPr lang="en-US" altLang="en-US" dirty="0" smtClean="0"/>
              <a:t> &gt; c  (some threshold), then 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t</a:t>
            </a:r>
            <a:r>
              <a:rPr lang="en-US" altLang="en-US" dirty="0" smtClean="0"/>
              <a:t> is declared as an anomaly and moved permanently from M to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mtClean="0"/>
              <a:t>UECS3213 / UECS3453 Data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1519237"/>
            <a:ext cx="8934450" cy="12731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Statistical-based – Likelihood Approach</a:t>
            </a:r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ym typeface="Symbol" panose="05050102010706020507" pitchFamily="18" charset="2"/>
              </a:rPr>
              <a:t>M is a probability distribution estimated from data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Can be based on any modeling method (naïve Bayes, maximum entropy, </a:t>
            </a:r>
            <a:r>
              <a:rPr lang="en-US" altLang="en-US" dirty="0" err="1" smtClean="0">
                <a:sym typeface="Symbol" panose="05050102010706020507" pitchFamily="18" charset="2"/>
              </a:rPr>
              <a:t>etc</a:t>
            </a:r>
            <a:r>
              <a:rPr lang="en-US" altLang="en-US" dirty="0" smtClean="0">
                <a:sym typeface="Symbol" panose="05050102010706020507" pitchFamily="18" charset="2"/>
              </a:rPr>
              <a:t>)</a:t>
            </a:r>
          </a:p>
          <a:p>
            <a:r>
              <a:rPr lang="en-US" altLang="en-US" dirty="0" smtClean="0">
                <a:sym typeface="Symbol" panose="05050102010706020507" pitchFamily="18" charset="2"/>
              </a:rPr>
              <a:t>A is initially assumed to be uniform distribution</a:t>
            </a:r>
          </a:p>
          <a:p>
            <a:r>
              <a:rPr lang="en-US" altLang="en-US" dirty="0" smtClean="0">
                <a:sym typeface="Symbol" panose="05050102010706020507" pitchFamily="18" charset="2"/>
              </a:rPr>
              <a:t>Likelihood at time t:</a:t>
            </a:r>
          </a:p>
        </p:txBody>
      </p:sp>
      <p:graphicFrame>
        <p:nvGraphicFramePr>
          <p:cNvPr id="2050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326327" y="3833813"/>
          <a:ext cx="9539346" cy="208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Equation" r:id="rId3" imgW="4076700" imgH="889000" progId="Equation.3">
                  <p:embed/>
                </p:oleObj>
              </mc:Choice>
              <mc:Fallback>
                <p:oleObj name="Equation" r:id="rId3" imgW="4076700" imgH="889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327" y="3833813"/>
                        <a:ext cx="9539346" cy="208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mtClean="0"/>
              <a:t>UECS3213 / UECS3453 Data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Strengths/Weaknesses of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Statistical </a:t>
            </a:r>
            <a:r>
              <a:rPr lang="en-US" altLang="en-US" dirty="0"/>
              <a:t>Approaches </a:t>
            </a:r>
          </a:p>
        </p:txBody>
      </p:sp>
      <p:sp>
        <p:nvSpPr>
          <p:cNvPr id="20483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Firm </a:t>
            </a:r>
            <a:r>
              <a:rPr lang="en-US" altLang="en-US" dirty="0">
                <a:solidFill>
                  <a:srgbClr val="FF0000"/>
                </a:solidFill>
              </a:rPr>
              <a:t>mathematical</a:t>
            </a:r>
            <a:r>
              <a:rPr lang="en-US" altLang="en-US" dirty="0"/>
              <a:t> foundation</a:t>
            </a:r>
          </a:p>
          <a:p>
            <a:r>
              <a:rPr lang="en-US" altLang="en-US" dirty="0"/>
              <a:t>Can be very </a:t>
            </a:r>
            <a:r>
              <a:rPr lang="en-US" altLang="en-US" dirty="0">
                <a:solidFill>
                  <a:srgbClr val="FF0000"/>
                </a:solidFill>
              </a:rPr>
              <a:t>efficient</a:t>
            </a:r>
          </a:p>
          <a:p>
            <a:r>
              <a:rPr lang="en-US" altLang="en-US" dirty="0"/>
              <a:t>Good results if </a:t>
            </a:r>
            <a:r>
              <a:rPr lang="en-US" altLang="en-US" dirty="0">
                <a:solidFill>
                  <a:srgbClr val="FF0000"/>
                </a:solidFill>
              </a:rPr>
              <a:t>distribution is </a:t>
            </a:r>
            <a:r>
              <a:rPr lang="en-US" altLang="en-US" dirty="0" smtClean="0">
                <a:solidFill>
                  <a:srgbClr val="FF0000"/>
                </a:solidFill>
              </a:rPr>
              <a:t>known. </a:t>
            </a:r>
            <a:r>
              <a:rPr lang="en-US" altLang="en-US" dirty="0" smtClean="0"/>
              <a:t>In </a:t>
            </a:r>
            <a:r>
              <a:rPr lang="en-US" altLang="en-US" dirty="0"/>
              <a:t>many cases, data distribution may not be known</a:t>
            </a:r>
          </a:p>
          <a:p>
            <a:pPr lvl="0"/>
            <a:r>
              <a:rPr lang="en-US" altLang="en-US" dirty="0"/>
              <a:t>For </a:t>
            </a:r>
            <a:r>
              <a:rPr lang="en-US" altLang="en-US" dirty="0">
                <a:solidFill>
                  <a:srgbClr val="FF0000"/>
                </a:solidFill>
              </a:rPr>
              <a:t>high dimensional</a:t>
            </a:r>
            <a:r>
              <a:rPr lang="en-US" altLang="en-US" dirty="0"/>
              <a:t> data, it may be difficult to estimate the true </a:t>
            </a:r>
            <a:r>
              <a:rPr lang="en-US" altLang="en-US" dirty="0" smtClean="0"/>
              <a:t>distribution.</a:t>
            </a:r>
            <a:endParaRPr lang="en-US" altLang="en-US" dirty="0"/>
          </a:p>
          <a:p>
            <a:pPr lvl="0"/>
            <a:r>
              <a:rPr lang="en-US" altLang="en-US" dirty="0"/>
              <a:t>Anomalies can distort the parameters of the </a:t>
            </a:r>
            <a:r>
              <a:rPr lang="en-US" altLang="en-US" dirty="0" smtClean="0"/>
              <a:t>distribution.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 lvl="3"/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UECS3213 / UECS3453 Data Mining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Distance-Based Approaches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An </a:t>
            </a:r>
            <a:r>
              <a:rPr lang="en-US" altLang="en-US" dirty="0"/>
              <a:t>object is an outlier if a specified fraction of the objects is </a:t>
            </a:r>
            <a:r>
              <a:rPr lang="en-US" altLang="en-US" dirty="0">
                <a:solidFill>
                  <a:srgbClr val="FF0000"/>
                </a:solidFill>
              </a:rPr>
              <a:t>more than a specified distance away </a:t>
            </a:r>
            <a:r>
              <a:rPr lang="en-US" altLang="en-US" dirty="0"/>
              <a:t>(Knorr, Ng 1998)  </a:t>
            </a:r>
          </a:p>
          <a:p>
            <a:pPr lvl="1"/>
            <a:r>
              <a:rPr lang="en-US" altLang="en-US" dirty="0"/>
              <a:t>Some statistical definitions are special cases of this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</a:rPr>
              <a:t>outlier score </a:t>
            </a:r>
            <a:r>
              <a:rPr lang="en-US" altLang="en-US" dirty="0"/>
              <a:t>of an object is the distance to its </a:t>
            </a:r>
            <a:r>
              <a:rPr lang="en-US" altLang="en-US" dirty="0" smtClean="0"/>
              <a:t>k-</a:t>
            </a:r>
            <a:r>
              <a:rPr lang="en-US" altLang="en-US" dirty="0" err="1" smtClean="0"/>
              <a:t>th</a:t>
            </a:r>
            <a:r>
              <a:rPr lang="en-US" altLang="en-US" dirty="0" smtClean="0"/>
              <a:t> nearest </a:t>
            </a:r>
            <a:r>
              <a:rPr lang="en-US" altLang="en-US" dirty="0"/>
              <a:t>neighbor</a:t>
            </a:r>
          </a:p>
          <a:p>
            <a:pPr lvl="2"/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UECS3213 / UECS3453 Data Mining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 Nearest Neighbor - One Outlier</a:t>
            </a: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7" t="6934" r="8151" b="9747"/>
          <a:stretch>
            <a:fillRect/>
          </a:stretch>
        </p:blipFill>
        <p:spPr bwMode="auto">
          <a:xfrm>
            <a:off x="2708275" y="1066800"/>
            <a:ext cx="712152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8358187" y="5908675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Outlier Score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UECS3213 / UECS3453 Data Mining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 Nearest Neighbor - Two Outliers</a:t>
            </a:r>
          </a:p>
        </p:txBody>
      </p:sp>
      <p:pic>
        <p:nvPicPr>
          <p:cNvPr id="2355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7" t="6934" r="8151" b="9747"/>
          <a:stretch>
            <a:fillRect/>
          </a:stretch>
        </p:blipFill>
        <p:spPr bwMode="auto">
          <a:xfrm>
            <a:off x="2438400" y="1066800"/>
            <a:ext cx="712152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9"/>
          <p:cNvSpPr txBox="1">
            <a:spLocks noChangeArrowheads="1"/>
          </p:cNvSpPr>
          <p:nvPr/>
        </p:nvSpPr>
        <p:spPr bwMode="auto">
          <a:xfrm>
            <a:off x="8001000" y="5908675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Outlier Score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UECS3213 / UECS3453 Data Mining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Five Nearest Neighbors - Small Cluster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4" t="6934" r="8565" b="9747"/>
          <a:stretch>
            <a:fillRect/>
          </a:stretch>
        </p:blipFill>
        <p:spPr bwMode="auto">
          <a:xfrm>
            <a:off x="2514600" y="1066800"/>
            <a:ext cx="712152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8153400" y="5908675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Outlier Score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UECS3213 / UECS3453 Data Mining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Five Nearest Neighbors - Differing Density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3" t="6934" r="8151" b="9747"/>
          <a:stretch>
            <a:fillRect/>
          </a:stretch>
        </p:blipFill>
        <p:spPr bwMode="auto">
          <a:xfrm>
            <a:off x="2438400" y="1066800"/>
            <a:ext cx="7294563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8153400" y="5908675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Outlier Score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UECS3213 / UECS3453 Data Mining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8487" y="3210480"/>
            <a:ext cx="99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outliers?</a:t>
            </a:r>
            <a:endParaRPr lang="en-MY" dirty="0"/>
          </a:p>
        </p:txBody>
      </p:sp>
      <p:sp>
        <p:nvSpPr>
          <p:cNvPr id="9" name="TextBox 8"/>
          <p:cNvSpPr txBox="1"/>
          <p:nvPr/>
        </p:nvSpPr>
        <p:spPr>
          <a:xfrm>
            <a:off x="6548587" y="3707090"/>
            <a:ext cx="99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outliers?</a:t>
            </a:r>
            <a:endParaRPr lang="en-MY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Strengths/Weaknesses of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Distance-Based </a:t>
            </a:r>
            <a:r>
              <a:rPr lang="en-US" altLang="en-US" dirty="0"/>
              <a:t>Approaches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en-US" dirty="0"/>
              <a:t>Simple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Computationally expensive </a:t>
            </a:r>
            <a:r>
              <a:rPr lang="en-US" altLang="en-US" dirty="0"/>
              <a:t>– </a:t>
            </a:r>
            <a:r>
              <a:rPr lang="en-US" altLang="en-US" dirty="0">
                <a:solidFill>
                  <a:srgbClr val="FF0000"/>
                </a:solidFill>
              </a:rPr>
              <a:t>O(n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</a:p>
          <a:p>
            <a:pPr lvl="0">
              <a:lnSpc>
                <a:spcPct val="130000"/>
              </a:lnSpc>
            </a:pPr>
            <a:r>
              <a:rPr lang="en-US" altLang="en-US" dirty="0"/>
              <a:t>Sensitive to parameters</a:t>
            </a:r>
          </a:p>
          <a:p>
            <a:pPr lvl="0">
              <a:lnSpc>
                <a:spcPct val="130000"/>
              </a:lnSpc>
            </a:pPr>
            <a:r>
              <a:rPr lang="en-US" altLang="en-US" dirty="0"/>
              <a:t>Sensitive to variations in density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Distance becomes less meaningful in </a:t>
            </a:r>
            <a:r>
              <a:rPr lang="en-US" altLang="en-US" dirty="0">
                <a:solidFill>
                  <a:srgbClr val="FF0000"/>
                </a:solidFill>
              </a:rPr>
              <a:t>high-dimensional </a:t>
            </a:r>
            <a:r>
              <a:rPr lang="en-US" altLang="en-US" dirty="0"/>
              <a:t>space</a:t>
            </a:r>
            <a:br>
              <a:rPr lang="en-US" altLang="en-US" dirty="0"/>
            </a:br>
            <a:endParaRPr lang="en-US" altLang="en-US" dirty="0"/>
          </a:p>
          <a:p>
            <a:pPr lvl="3"/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UECS3213 / UECS3453 Data Mining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Density-Based Approaches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Density-based Outlier</a:t>
            </a:r>
            <a:r>
              <a:rPr lang="en-US" altLang="en-US" dirty="0"/>
              <a:t>: The outlier score of an object is the inverse of the density around the object. </a:t>
            </a:r>
          </a:p>
          <a:p>
            <a:pPr lvl="1"/>
            <a:r>
              <a:rPr lang="en-US" altLang="en-US" dirty="0"/>
              <a:t>Can be defined in terms of the k nearest neighbors</a:t>
            </a:r>
          </a:p>
          <a:p>
            <a:pPr lvl="1"/>
            <a:r>
              <a:rPr lang="en-US" altLang="en-US" dirty="0"/>
              <a:t>One definition: </a:t>
            </a:r>
            <a:r>
              <a:rPr lang="en-US" altLang="en-US" dirty="0" smtClean="0"/>
              <a:t>Density is the inverse </a:t>
            </a:r>
            <a:r>
              <a:rPr lang="en-US" altLang="en-US" dirty="0"/>
              <a:t>of distance to </a:t>
            </a:r>
            <a:r>
              <a:rPr lang="en-US" altLang="en-US" dirty="0" smtClean="0"/>
              <a:t>k-</a:t>
            </a:r>
            <a:r>
              <a:rPr lang="en-US" altLang="en-US" dirty="0" err="1" smtClean="0"/>
              <a:t>th</a:t>
            </a:r>
            <a:r>
              <a:rPr lang="en-US" altLang="en-US" dirty="0" smtClean="0"/>
              <a:t> </a:t>
            </a:r>
            <a:r>
              <a:rPr lang="en-US" altLang="en-US" dirty="0"/>
              <a:t>neighbor</a:t>
            </a:r>
          </a:p>
          <a:p>
            <a:pPr lvl="1"/>
            <a:r>
              <a:rPr lang="en-US" altLang="en-US" dirty="0"/>
              <a:t>Another definition: Density is the </a:t>
            </a:r>
            <a:r>
              <a:rPr lang="en-US" altLang="en-US" dirty="0" smtClean="0"/>
              <a:t>inverse </a:t>
            </a:r>
            <a:r>
              <a:rPr lang="en-US" altLang="en-US" dirty="0"/>
              <a:t>of the average distance to k neighbors</a:t>
            </a:r>
          </a:p>
          <a:p>
            <a:pPr lvl="1"/>
            <a:r>
              <a:rPr lang="en-US" altLang="en-US" dirty="0"/>
              <a:t>DBSCAN definition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If there are regions of different density, this approach can have problems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UECS3213 / UECS3453 Data Mining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alt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Cluster Analysis?</a:t>
            </a:r>
          </a:p>
          <a:p>
            <a:r>
              <a:rPr lang="en-US" dirty="0"/>
              <a:t>Applications of Cluster Analysis</a:t>
            </a:r>
          </a:p>
          <a:p>
            <a:r>
              <a:rPr lang="en-US" dirty="0"/>
              <a:t>Types of Clustering</a:t>
            </a:r>
          </a:p>
          <a:p>
            <a:pPr lvl="1"/>
            <a:r>
              <a:rPr lang="en-MY" altLang="en-US" sz="2400" dirty="0"/>
              <a:t>Hierarchical Clustering</a:t>
            </a:r>
          </a:p>
          <a:p>
            <a:pPr lvl="1"/>
            <a:r>
              <a:rPr lang="en-MY" altLang="en-US" sz="2400" dirty="0"/>
              <a:t>Partitional Clustering</a:t>
            </a:r>
            <a:endParaRPr lang="en-US" dirty="0"/>
          </a:p>
          <a:p>
            <a:r>
              <a:rPr lang="en-US" dirty="0"/>
              <a:t>Types of Clusters</a:t>
            </a:r>
          </a:p>
          <a:p>
            <a:r>
              <a:rPr lang="en-US" dirty="0"/>
              <a:t>Clustering Algorithms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ym typeface="+mn-ea"/>
              </a:rPr>
              <a:t>Anomaly </a:t>
            </a:r>
            <a:r>
              <a:rPr lang="en-MY" altLang="en-US" b="1" dirty="0">
                <a:sym typeface="+mn-ea"/>
              </a:rPr>
              <a:t>/ Outlier</a:t>
            </a:r>
            <a:r>
              <a:rPr lang="en-US" b="1" dirty="0">
                <a:sym typeface="+mn-ea"/>
              </a:rPr>
              <a:t> </a:t>
            </a:r>
            <a:r>
              <a:rPr lang="en-MY" altLang="en-US" b="1" dirty="0">
                <a:sym typeface="+mn-ea"/>
              </a:rPr>
              <a:t>D</a:t>
            </a:r>
            <a:r>
              <a:rPr lang="en-US" b="1" dirty="0" err="1">
                <a:sym typeface="+mn-ea"/>
              </a:rPr>
              <a:t>etection</a:t>
            </a:r>
            <a:endParaRPr lang="en-US" b="1" dirty="0">
              <a:sym typeface="+mn-ea"/>
            </a:endParaRPr>
          </a:p>
          <a:p>
            <a:pPr lvl="1"/>
            <a:r>
              <a:rPr lang="en-US" dirty="0"/>
              <a:t>Causes of Anomalies</a:t>
            </a:r>
          </a:p>
          <a:p>
            <a:pPr lvl="1"/>
            <a:r>
              <a:rPr lang="en-US" dirty="0"/>
              <a:t>Distinction Between Noise and Anomalies</a:t>
            </a:r>
          </a:p>
          <a:p>
            <a:pPr lvl="1"/>
            <a:r>
              <a:rPr lang="en-US" dirty="0"/>
              <a:t>Model-Based Anomaly Detection</a:t>
            </a:r>
          </a:p>
          <a:p>
            <a:pPr lvl="1"/>
            <a:r>
              <a:rPr lang="en-US" dirty="0"/>
              <a:t>Anomaly Detection Techniques</a:t>
            </a:r>
          </a:p>
          <a:p>
            <a:pPr lvl="2"/>
            <a:r>
              <a:rPr lang="en-US" dirty="0"/>
              <a:t>Proximity-based</a:t>
            </a:r>
          </a:p>
          <a:p>
            <a:pPr lvl="2"/>
            <a:r>
              <a:rPr lang="en-US" dirty="0"/>
              <a:t>Density-based</a:t>
            </a:r>
          </a:p>
          <a:p>
            <a:pPr lvl="2"/>
            <a:r>
              <a:rPr lang="en-US" dirty="0"/>
              <a:t>Pattern matching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Relative Density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Consider the density of a point relative to that of its k nearest neighbors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095" y="3288665"/>
            <a:ext cx="71945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376646"/>
            <a:ext cx="80343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UECS3213 / UECS3453 Data Mining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Relative Density Outlier Scores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8329613" y="5878514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Outlier Score</a:t>
            </a:r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6" t="5556" r="8165" b="9723"/>
          <a:stretch>
            <a:fillRect/>
          </a:stretch>
        </p:blipFill>
        <p:spPr bwMode="auto">
          <a:xfrm>
            <a:off x="2895600" y="1371600"/>
            <a:ext cx="6705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UECS3213 / UECS3453 Data Mining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4" name="Group 4"/>
          <p:cNvGrpSpPr>
            <a:grpSpLocks noChangeAspect="1"/>
          </p:cNvGrpSpPr>
          <p:nvPr/>
        </p:nvGrpSpPr>
        <p:grpSpPr bwMode="auto">
          <a:xfrm>
            <a:off x="7376795" y="3175318"/>
            <a:ext cx="3505200" cy="3001962"/>
            <a:chOff x="1626" y="1932"/>
            <a:chExt cx="3476" cy="2930"/>
          </a:xfrm>
        </p:grpSpPr>
        <p:pic>
          <p:nvPicPr>
            <p:cNvPr id="3072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" y="1932"/>
              <a:ext cx="3476" cy="2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7" name="Text Box 6"/>
            <p:cNvSpPr txBox="1">
              <a:spLocks noChangeAspect="1" noChangeArrowheads="1"/>
            </p:cNvSpPr>
            <p:nvPr/>
          </p:nvSpPr>
          <p:spPr bwMode="auto">
            <a:xfrm>
              <a:off x="2460" y="3978"/>
              <a:ext cx="300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 p</a:t>
              </a:r>
              <a:r>
                <a:rPr lang="en-US" altLang="en-US" i="1" baseline="-25000">
                  <a:solidFill>
                    <a:schemeClr val="hlink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i="1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en-US" sz="100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en-US" sz="16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28" name="Text Box 7"/>
            <p:cNvSpPr txBox="1">
              <a:spLocks noChangeAspect="1" noChangeArrowheads="1"/>
            </p:cNvSpPr>
            <p:nvPr/>
          </p:nvSpPr>
          <p:spPr bwMode="auto">
            <a:xfrm>
              <a:off x="3582" y="4194"/>
              <a:ext cx="438" cy="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 p</a:t>
              </a:r>
              <a:r>
                <a:rPr lang="en-US" altLang="en-US" i="1" baseline="-25000">
                  <a:solidFill>
                    <a:schemeClr val="hlink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i="1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en-US" sz="100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en-US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Density-based: LOF approach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Monotype Sorts" pitchFamily="-84" charset="2"/>
              <a:buChar char="l"/>
              <a:defRPr/>
            </a:pPr>
            <a:r>
              <a:rPr lang="en-US" dirty="0" smtClean="0">
                <a:sym typeface="+mn-ea"/>
              </a:rPr>
              <a:t>For each point, compute the density of its local neighborhood</a:t>
            </a:r>
            <a:endParaRPr lang="en-US" dirty="0" smtClean="0"/>
          </a:p>
          <a:p>
            <a:pPr marL="342900" indent="-342900">
              <a:buFont typeface="Monotype Sorts" pitchFamily="-84" charset="2"/>
              <a:buChar char="l"/>
              <a:defRPr/>
            </a:pPr>
            <a:r>
              <a:rPr lang="en-US" dirty="0" smtClean="0">
                <a:sym typeface="+mn-ea"/>
              </a:rPr>
              <a:t>Compute </a:t>
            </a:r>
            <a:r>
              <a:rPr lang="en-US" dirty="0" smtClean="0">
                <a:solidFill>
                  <a:srgbClr val="FF0000"/>
                </a:solidFill>
                <a:sym typeface="+mn-ea"/>
              </a:rPr>
              <a:t>local outlier factor (LOF) </a:t>
            </a:r>
            <a:r>
              <a:rPr lang="en-US" dirty="0" smtClean="0">
                <a:sym typeface="+mn-ea"/>
              </a:rPr>
              <a:t>of a sample </a:t>
            </a:r>
            <a:r>
              <a:rPr lang="en-US" i="1" dirty="0" smtClean="0">
                <a:sym typeface="+mn-ea"/>
              </a:rPr>
              <a:t>p</a:t>
            </a:r>
            <a:r>
              <a:rPr lang="en-US" dirty="0" smtClean="0">
                <a:sym typeface="+mn-ea"/>
              </a:rPr>
              <a:t> as the average of the ratios of the density of sample </a:t>
            </a:r>
            <a:r>
              <a:rPr lang="en-US" i="1" dirty="0" smtClean="0">
                <a:sym typeface="+mn-ea"/>
              </a:rPr>
              <a:t>p</a:t>
            </a:r>
            <a:r>
              <a:rPr lang="en-US" dirty="0" smtClean="0">
                <a:sym typeface="+mn-ea"/>
              </a:rPr>
              <a:t> and the density of its nearest neighbors</a:t>
            </a:r>
            <a:endParaRPr lang="en-US" dirty="0" smtClean="0"/>
          </a:p>
          <a:p>
            <a:pPr marL="342900" indent="-342900">
              <a:buFont typeface="Monotype Sorts" pitchFamily="-84" charset="2"/>
              <a:buChar char="l"/>
              <a:defRPr/>
            </a:pPr>
            <a:r>
              <a:rPr lang="en-US" dirty="0" smtClean="0">
                <a:sym typeface="+mn-ea"/>
              </a:rPr>
              <a:t>Outliers are points with </a:t>
            </a:r>
            <a:r>
              <a:rPr lang="en-US" dirty="0" smtClean="0">
                <a:solidFill>
                  <a:srgbClr val="FF0000"/>
                </a:solidFill>
                <a:sym typeface="+mn-ea"/>
              </a:rPr>
              <a:t>largest LOF value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0725" name="Text Box 8"/>
          <p:cNvSpPr txBox="1">
            <a:spLocks noChangeArrowheads="1"/>
          </p:cNvSpPr>
          <p:nvPr/>
        </p:nvSpPr>
        <p:spPr bwMode="auto">
          <a:xfrm>
            <a:off x="4393196" y="4441288"/>
            <a:ext cx="3352800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0" dirty="0">
                <a:latin typeface="Tahoma" panose="020B0604030504040204" pitchFamily="34" charset="0"/>
              </a:rPr>
              <a:t>In the NN approach, p</a:t>
            </a:r>
            <a:r>
              <a:rPr lang="en-US" altLang="en-US" sz="2000" b="0" baseline="-25000" dirty="0">
                <a:latin typeface="Tahoma" panose="020B0604030504040204" pitchFamily="34" charset="0"/>
              </a:rPr>
              <a:t>2</a:t>
            </a:r>
            <a:r>
              <a:rPr lang="en-US" altLang="en-US" sz="2000" b="0" dirty="0">
                <a:latin typeface="Tahoma" panose="020B0604030504040204" pitchFamily="34" charset="0"/>
              </a:rPr>
              <a:t> is not considered as outlier, while LOF approach find both p</a:t>
            </a:r>
            <a:r>
              <a:rPr lang="en-US" altLang="en-US" sz="2000" b="0" baseline="-25000" dirty="0">
                <a:latin typeface="Tahoma" panose="020B0604030504040204" pitchFamily="34" charset="0"/>
              </a:rPr>
              <a:t>1</a:t>
            </a:r>
            <a:r>
              <a:rPr lang="en-US" altLang="en-US" sz="2000" b="0" dirty="0">
                <a:latin typeface="Tahoma" panose="020B0604030504040204" pitchFamily="34" charset="0"/>
              </a:rPr>
              <a:t> and p</a:t>
            </a:r>
            <a:r>
              <a:rPr lang="en-US" altLang="en-US" sz="2000" b="0" baseline="-25000" dirty="0">
                <a:latin typeface="Tahoma" panose="020B0604030504040204" pitchFamily="34" charset="0"/>
              </a:rPr>
              <a:t>2 </a:t>
            </a:r>
            <a:r>
              <a:rPr lang="en-US" altLang="en-US" sz="2000" b="0" dirty="0">
                <a:latin typeface="Tahoma" panose="020B0604030504040204" pitchFamily="34" charset="0"/>
              </a:rPr>
              <a:t>as outliers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UECS3213 / UECS3453 Data Mining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Strengths/Weaknesses of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Density-Based </a:t>
            </a:r>
            <a:r>
              <a:rPr lang="en-US" altLang="en-US" dirty="0"/>
              <a:t>Approaches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Simple</a:t>
            </a:r>
          </a:p>
          <a:p>
            <a:pPr lvl="3"/>
            <a:endParaRPr lang="en-US" altLang="en-US" dirty="0"/>
          </a:p>
          <a:p>
            <a:r>
              <a:rPr lang="en-US" altLang="en-US" dirty="0"/>
              <a:t>Expensive – </a:t>
            </a:r>
            <a:r>
              <a:rPr lang="en-US" altLang="en-US" dirty="0">
                <a:solidFill>
                  <a:srgbClr val="FF0000"/>
                </a:solidFill>
              </a:rPr>
              <a:t>O(n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</a:p>
          <a:p>
            <a:pPr lvl="3"/>
            <a:endParaRPr lang="en-US" altLang="en-US" dirty="0"/>
          </a:p>
          <a:p>
            <a:r>
              <a:rPr lang="en-US" altLang="en-US" dirty="0"/>
              <a:t>Sensitive to parameters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Density becomes less meaningful in </a:t>
            </a:r>
            <a:r>
              <a:rPr lang="en-US" altLang="en-US" dirty="0">
                <a:solidFill>
                  <a:srgbClr val="FF0000"/>
                </a:solidFill>
              </a:rPr>
              <a:t>high-dimensional </a:t>
            </a:r>
            <a:r>
              <a:rPr lang="en-US" altLang="en-US" dirty="0"/>
              <a:t>space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3"/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UECS3213 / UECS3453 Data Mining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Clustering-Based Approaches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/>
            <a:r>
              <a:rPr lang="en-US" altLang="en-US" sz="2800" b="1" dirty="0" smtClean="0">
                <a:sym typeface="+mn-ea"/>
              </a:rPr>
              <a:t>Clustering-based Outlier:</a:t>
            </a:r>
            <a:r>
              <a:rPr lang="en-US" altLang="en-US" sz="2800" dirty="0" smtClean="0">
                <a:sym typeface="+mn-ea"/>
              </a:rPr>
              <a:t> An object is a cluster-based outlier if it does not strongly belong to any cluster </a:t>
            </a:r>
            <a:endParaRPr lang="en-US" altLang="en-US" sz="2800" dirty="0" smtClean="0"/>
          </a:p>
          <a:p>
            <a:pPr marL="742950" lvl="1" indent="-285750"/>
            <a:r>
              <a:rPr lang="en-US" altLang="en-US" sz="2800" dirty="0" smtClean="0">
                <a:sym typeface="+mn-ea"/>
              </a:rPr>
              <a:t>For </a:t>
            </a:r>
            <a:r>
              <a:rPr lang="en-US" altLang="en-US" sz="2800" dirty="0" smtClean="0">
                <a:solidFill>
                  <a:srgbClr val="FF0000"/>
                </a:solidFill>
                <a:sym typeface="+mn-ea"/>
              </a:rPr>
              <a:t>prototype-based</a:t>
            </a:r>
            <a:r>
              <a:rPr lang="en-US" altLang="en-US" sz="2800" dirty="0" smtClean="0">
                <a:sym typeface="+mn-ea"/>
              </a:rPr>
              <a:t> clusters, an object is an outlier if it is </a:t>
            </a:r>
            <a:r>
              <a:rPr lang="en-US" altLang="en-US" sz="2800" dirty="0" smtClean="0">
                <a:solidFill>
                  <a:srgbClr val="FF0000"/>
                </a:solidFill>
                <a:sym typeface="+mn-ea"/>
              </a:rPr>
              <a:t>not close enough to a cluster center</a:t>
            </a:r>
            <a:endParaRPr lang="en-US" altLang="en-US" sz="2800" dirty="0" smtClean="0">
              <a:solidFill>
                <a:srgbClr val="FF0000"/>
              </a:solidFill>
            </a:endParaRPr>
          </a:p>
          <a:p>
            <a:pPr marL="742950" lvl="1" indent="-285750"/>
            <a:r>
              <a:rPr lang="en-US" altLang="en-US" sz="2800" dirty="0" smtClean="0">
                <a:sym typeface="+mn-ea"/>
              </a:rPr>
              <a:t>For </a:t>
            </a:r>
            <a:r>
              <a:rPr lang="en-US" altLang="en-US" sz="2800" dirty="0" smtClean="0">
                <a:solidFill>
                  <a:srgbClr val="FF0000"/>
                </a:solidFill>
                <a:sym typeface="+mn-ea"/>
              </a:rPr>
              <a:t>density-based</a:t>
            </a:r>
            <a:r>
              <a:rPr lang="en-US" altLang="en-US" sz="2800" dirty="0" smtClean="0">
                <a:sym typeface="+mn-ea"/>
              </a:rPr>
              <a:t> clusters, an object is an outlier if its </a:t>
            </a:r>
            <a:r>
              <a:rPr lang="en-US" altLang="en-US" sz="2800" dirty="0" smtClean="0">
                <a:solidFill>
                  <a:srgbClr val="FF0000"/>
                </a:solidFill>
                <a:sym typeface="+mn-ea"/>
              </a:rPr>
              <a:t>density</a:t>
            </a:r>
            <a:r>
              <a:rPr lang="en-US" altLang="en-US" sz="2800" dirty="0" smtClean="0">
                <a:sym typeface="+mn-ea"/>
              </a:rPr>
              <a:t> is too </a:t>
            </a:r>
            <a:r>
              <a:rPr lang="en-US" altLang="en-US" sz="2800" dirty="0" smtClean="0">
                <a:solidFill>
                  <a:srgbClr val="FF0000"/>
                </a:solidFill>
                <a:sym typeface="+mn-ea"/>
              </a:rPr>
              <a:t>low</a:t>
            </a:r>
            <a:endParaRPr lang="en-US" altLang="en-US" sz="2800" dirty="0" smtClean="0">
              <a:solidFill>
                <a:srgbClr val="FF0000"/>
              </a:solidFill>
            </a:endParaRPr>
          </a:p>
          <a:p>
            <a:pPr marL="742950" lvl="1" indent="-285750"/>
            <a:r>
              <a:rPr lang="en-US" altLang="en-US" sz="2800" dirty="0" smtClean="0">
                <a:sym typeface="+mn-ea"/>
              </a:rPr>
              <a:t>For </a:t>
            </a:r>
            <a:r>
              <a:rPr lang="en-US" altLang="en-US" sz="2800" dirty="0" smtClean="0">
                <a:solidFill>
                  <a:srgbClr val="FF0000"/>
                </a:solidFill>
                <a:sym typeface="+mn-ea"/>
              </a:rPr>
              <a:t>graph-based</a:t>
            </a:r>
            <a:r>
              <a:rPr lang="en-US" altLang="en-US" sz="2800" dirty="0" smtClean="0">
                <a:sym typeface="+mn-ea"/>
              </a:rPr>
              <a:t> clusters, an object is an outlier if it is </a:t>
            </a:r>
            <a:r>
              <a:rPr lang="en-US" altLang="en-US" sz="2800" dirty="0" smtClean="0">
                <a:solidFill>
                  <a:srgbClr val="FF0000"/>
                </a:solidFill>
                <a:sym typeface="+mn-ea"/>
              </a:rPr>
              <a:t>not well connected</a:t>
            </a:r>
            <a:endParaRPr lang="en-US" altLang="en-US" sz="2800" dirty="0" smtClean="0">
              <a:solidFill>
                <a:srgbClr val="FF0000"/>
              </a:solidFill>
            </a:endParaRPr>
          </a:p>
          <a:p>
            <a:pPr marL="342900" indent="-342900"/>
            <a:endParaRPr lang="en-US" altLang="en-US" sz="2800" dirty="0" smtClean="0">
              <a:sym typeface="+mn-ea"/>
            </a:endParaRPr>
          </a:p>
          <a:p>
            <a:pPr marL="342900" indent="-342900"/>
            <a:r>
              <a:rPr lang="en-US" altLang="en-US" sz="2800" dirty="0" smtClean="0">
                <a:sym typeface="+mn-ea"/>
              </a:rPr>
              <a:t>Other issues include the impact of outliers on the clusters and the number of clusters</a:t>
            </a:r>
            <a:endParaRPr lang="en-US" altLang="en-US" sz="2800" dirty="0" smtClean="0"/>
          </a:p>
          <a:p>
            <a:pPr marL="742950" lvl="1" indent="-285750"/>
            <a:endParaRPr lang="en-US" altLang="en-US" sz="2800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grpSp>
        <p:nvGrpSpPr>
          <p:cNvPr id="32772" name="Group 4"/>
          <p:cNvGrpSpPr/>
          <p:nvPr/>
        </p:nvGrpSpPr>
        <p:grpSpPr bwMode="auto">
          <a:xfrm>
            <a:off x="6172200" y="1690688"/>
            <a:ext cx="5185728" cy="3889375"/>
            <a:chOff x="3264" y="1231"/>
            <a:chExt cx="2352" cy="1937"/>
          </a:xfrm>
        </p:grpSpPr>
        <p:pic>
          <p:nvPicPr>
            <p:cNvPr id="3277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1231"/>
              <a:ext cx="2352" cy="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4" name="Oval 6"/>
            <p:cNvSpPr>
              <a:spLocks noChangeArrowheads="1"/>
            </p:cNvSpPr>
            <p:nvPr/>
          </p:nvSpPr>
          <p:spPr bwMode="auto">
            <a:xfrm>
              <a:off x="3552" y="2011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75" name="Oval 7"/>
            <p:cNvSpPr>
              <a:spLocks noChangeArrowheads="1"/>
            </p:cNvSpPr>
            <p:nvPr/>
          </p:nvSpPr>
          <p:spPr bwMode="auto">
            <a:xfrm>
              <a:off x="4752" y="1957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76" name="Oval 8"/>
            <p:cNvSpPr>
              <a:spLocks noChangeArrowheads="1"/>
            </p:cNvSpPr>
            <p:nvPr/>
          </p:nvSpPr>
          <p:spPr bwMode="auto">
            <a:xfrm>
              <a:off x="5424" y="2683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77" name="Oval 9"/>
            <p:cNvSpPr>
              <a:spLocks noChangeArrowheads="1"/>
            </p:cNvSpPr>
            <p:nvPr/>
          </p:nvSpPr>
          <p:spPr bwMode="auto">
            <a:xfrm>
              <a:off x="4016" y="2779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78" name="Oval 10"/>
            <p:cNvSpPr>
              <a:spLocks noChangeArrowheads="1"/>
            </p:cNvSpPr>
            <p:nvPr/>
          </p:nvSpPr>
          <p:spPr bwMode="auto">
            <a:xfrm>
              <a:off x="3392" y="1771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flipH="1">
              <a:off x="4224" y="2011"/>
              <a:ext cx="576" cy="96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>
              <a:off x="4800" y="2011"/>
              <a:ext cx="48" cy="768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4800" y="1627"/>
              <a:ext cx="384" cy="384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>
              <a:off x="4800" y="2011"/>
              <a:ext cx="672" cy="720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flipH="1">
              <a:off x="3744" y="2011"/>
              <a:ext cx="1056" cy="336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mtClean="0"/>
              <a:t>UECS3213 / UECS3453 Data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Distance of Points from Closest Centroids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153400" y="5913438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Outlier Score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8" t="6934" r="7738" b="9747"/>
          <a:stretch>
            <a:fillRect/>
          </a:stretch>
        </p:blipFill>
        <p:spPr bwMode="auto">
          <a:xfrm>
            <a:off x="2133600" y="1066800"/>
            <a:ext cx="7377113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UECS3213 / UECS3453 Data Mining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Relative Distance of Points from </a:t>
            </a:r>
            <a:r>
              <a:rPr lang="en-US" altLang="en-US" dirty="0" smtClean="0"/>
              <a:t>the Closest </a:t>
            </a:r>
            <a:r>
              <a:rPr lang="en-US" altLang="en-US" dirty="0"/>
              <a:t>Centroid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8401050" y="5835650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Outlier Score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7" t="5527" r="3662" b="9747"/>
          <a:stretch>
            <a:fillRect/>
          </a:stretch>
        </p:blipFill>
        <p:spPr bwMode="auto">
          <a:xfrm>
            <a:off x="2057400" y="990600"/>
            <a:ext cx="758666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UECS3213 / UECS3453 Data Mining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Strengths/Weaknesses of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Distance-Based </a:t>
            </a:r>
            <a:r>
              <a:rPr lang="en-US" altLang="en-US" dirty="0"/>
              <a:t>Approaches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Simple</a:t>
            </a:r>
          </a:p>
          <a:p>
            <a:r>
              <a:rPr lang="en-US" altLang="en-US" dirty="0"/>
              <a:t>Many clustering techniques can be used</a:t>
            </a:r>
          </a:p>
          <a:p>
            <a:pPr lvl="0"/>
            <a:r>
              <a:rPr lang="en-US" altLang="en-US" dirty="0"/>
              <a:t>Can be difficult to decide on a </a:t>
            </a:r>
            <a:r>
              <a:rPr lang="en-US" altLang="en-US" dirty="0">
                <a:solidFill>
                  <a:srgbClr val="FF0000"/>
                </a:solidFill>
              </a:rPr>
              <a:t>clustering technique</a:t>
            </a:r>
          </a:p>
          <a:p>
            <a:pPr lvl="0"/>
            <a:r>
              <a:rPr lang="en-US" altLang="en-US" dirty="0"/>
              <a:t>Can be difficult to decide on </a:t>
            </a:r>
            <a:r>
              <a:rPr lang="en-US" altLang="en-US" dirty="0">
                <a:solidFill>
                  <a:srgbClr val="FF0000"/>
                </a:solidFill>
              </a:rPr>
              <a:t>number of clusters</a:t>
            </a:r>
          </a:p>
          <a:p>
            <a:r>
              <a:rPr lang="en-US" altLang="en-US" dirty="0"/>
              <a:t>Outliers can distort the clusters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UECS3213 / UECS3453 Data Mining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altLang="en-US" dirty="0" smtClean="0"/>
              <a:t>Clustering is a “black art”.</a:t>
            </a:r>
          </a:p>
          <a:p>
            <a:r>
              <a:rPr lang="en-MY" altLang="en-US" smtClean="0"/>
              <a:t>In </a:t>
            </a:r>
            <a:r>
              <a:rPr lang="en-MY" altLang="en-US" smtClean="0"/>
              <a:t>Chapter 5, </a:t>
            </a:r>
            <a:r>
              <a:rPr lang="en-MY" altLang="en-US" dirty="0" smtClean="0"/>
              <a:t>we have learned about</a:t>
            </a:r>
          </a:p>
          <a:p>
            <a:pPr lvl="1"/>
            <a:r>
              <a:rPr lang="en-MY" altLang="en-US" dirty="0" smtClean="0"/>
              <a:t>Types of clusters</a:t>
            </a:r>
          </a:p>
          <a:p>
            <a:pPr lvl="1"/>
            <a:r>
              <a:rPr lang="en-MY" altLang="en-US" dirty="0" smtClean="0"/>
              <a:t>Clustering techniques:</a:t>
            </a:r>
          </a:p>
          <a:p>
            <a:pPr lvl="2"/>
            <a:r>
              <a:rPr lang="en-MY" altLang="en-US" dirty="0" smtClean="0"/>
              <a:t>Partitional Clustering</a:t>
            </a:r>
          </a:p>
          <a:p>
            <a:pPr lvl="3"/>
            <a:r>
              <a:rPr lang="en-MY" altLang="en-US" dirty="0" smtClean="0"/>
              <a:t>K-Means</a:t>
            </a:r>
          </a:p>
          <a:p>
            <a:pPr lvl="2"/>
            <a:r>
              <a:rPr lang="en-MY" altLang="en-US" dirty="0"/>
              <a:t>Hierarchical </a:t>
            </a:r>
            <a:r>
              <a:rPr lang="en-MY" altLang="en-US" dirty="0" smtClean="0"/>
              <a:t>Clustering</a:t>
            </a:r>
          </a:p>
          <a:p>
            <a:pPr lvl="3"/>
            <a:r>
              <a:rPr lang="en-MY" altLang="en-US" dirty="0" smtClean="0"/>
              <a:t>Agglomerative </a:t>
            </a:r>
            <a:endParaRPr lang="en-MY" altLang="en-US" dirty="0"/>
          </a:p>
          <a:p>
            <a:pPr lvl="1"/>
            <a:r>
              <a:rPr lang="en-MY" altLang="en-US" b="1" dirty="0" smtClean="0"/>
              <a:t>Anomaly </a:t>
            </a:r>
            <a:r>
              <a:rPr lang="en-MY" altLang="en-US" b="1" dirty="0"/>
              <a:t>Detection </a:t>
            </a:r>
            <a:r>
              <a:rPr lang="en-MY" altLang="en-US" b="1" dirty="0" smtClean="0"/>
              <a:t>Techniques</a:t>
            </a:r>
          </a:p>
          <a:p>
            <a:r>
              <a:rPr lang="en-MY" altLang="en-US" dirty="0" smtClean="0"/>
              <a:t>No any single technique is a cure for all problems. The choice of technique depends on the data and the application.</a:t>
            </a:r>
            <a:endParaRPr lang="en-MY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Main </a:t>
            </a:r>
            <a:r>
              <a:rPr lang="en-US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en-MY" altLang="en-US"/>
              <a:t>Harrington, P (2012). Machine  Learning in Action. Manning  Publications.</a:t>
            </a:r>
          </a:p>
          <a:p>
            <a:r>
              <a:rPr lang="en-MY" altLang="en-US"/>
              <a:t>Richert, W. and Coelho, L.P. (2013).  Building Machine Learning Systems  with Python. Packt Publishing.</a:t>
            </a:r>
          </a:p>
          <a:p>
            <a:pPr lvl="0"/>
            <a:r>
              <a:rPr lang="en-MY" altLang="en-US"/>
              <a:t>Witten, I.H, Franck, E, and Hall, M. A.  (2011). Data Mining: Practical Machine  Learning Tools and Techniques. (3rd  ed.). Morgan Kaufmann.		</a:t>
            </a:r>
          </a:p>
          <a:p>
            <a:pPr lvl="0"/>
            <a:r>
              <a:rPr lang="en-MY" altLang="en-US"/>
              <a:t>Pang-Ning Tan, Michael Steinbach, Anuj Karpatne, Vipin Kumar (2018). Introduction to Data Mining (2nd Edition), Pearson																												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UECS3213 / UECS3453 Data Mining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Anomaly/Outlier Detection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7500" lnSpcReduction="10000"/>
          </a:bodyPr>
          <a:lstStyle/>
          <a:p>
            <a:pPr marL="342900" indent="-342900">
              <a:lnSpc>
                <a:spcPct val="80000"/>
              </a:lnSpc>
            </a:pPr>
            <a:r>
              <a:rPr lang="en-US" altLang="en-US" sz="2800" dirty="0" smtClean="0">
                <a:sym typeface="+mn-ea"/>
              </a:rPr>
              <a:t>What are </a:t>
            </a:r>
            <a:r>
              <a:rPr lang="en-US" altLang="en-US" sz="2800" dirty="0" smtClean="0">
                <a:solidFill>
                  <a:srgbClr val="FF0000"/>
                </a:solidFill>
                <a:sym typeface="+mn-ea"/>
              </a:rPr>
              <a:t>anomalies/outliers</a:t>
            </a:r>
            <a:r>
              <a:rPr lang="en-US" altLang="en-US" sz="2800" dirty="0" smtClean="0">
                <a:sym typeface="+mn-ea"/>
              </a:rPr>
              <a:t>?</a:t>
            </a:r>
            <a:r>
              <a:rPr lang="zh-CN" altLang="en-US" dirty="0">
                <a:sym typeface="+mn-ea"/>
              </a:rPr>
              <a:t> 不规则</a:t>
            </a:r>
            <a:endParaRPr lang="en-US" altLang="en-US" sz="2800" dirty="0" smtClean="0"/>
          </a:p>
          <a:p>
            <a:pPr marL="742950" lvl="1" indent="-285750">
              <a:lnSpc>
                <a:spcPct val="80000"/>
              </a:lnSpc>
            </a:pPr>
            <a:r>
              <a:rPr lang="en-US" altLang="en-US" sz="2800" dirty="0" smtClean="0">
                <a:sym typeface="+mn-ea"/>
              </a:rPr>
              <a:t>The set of data points that are considerably </a:t>
            </a:r>
            <a:r>
              <a:rPr lang="en-US" altLang="en-US" sz="2800" dirty="0" smtClean="0">
                <a:solidFill>
                  <a:srgbClr val="FF0000"/>
                </a:solidFill>
                <a:sym typeface="+mn-ea"/>
              </a:rPr>
              <a:t>different</a:t>
            </a:r>
            <a:r>
              <a:rPr lang="en-US" altLang="en-US" sz="2800" dirty="0" smtClean="0">
                <a:sym typeface="+mn-ea"/>
              </a:rPr>
              <a:t> than the</a:t>
            </a:r>
            <a:br>
              <a:rPr lang="en-US" altLang="en-US" sz="2800" dirty="0" smtClean="0">
                <a:sym typeface="+mn-ea"/>
              </a:rPr>
            </a:br>
            <a:r>
              <a:rPr lang="en-US" altLang="en-US" sz="2800" dirty="0" smtClean="0">
                <a:sym typeface="+mn-ea"/>
              </a:rPr>
              <a:t>remainder of the data</a:t>
            </a:r>
            <a:endParaRPr lang="en-US" altLang="en-US" sz="2800" dirty="0" smtClean="0"/>
          </a:p>
          <a:p>
            <a:pPr marL="742950" lvl="1" indent="-285750">
              <a:lnSpc>
                <a:spcPct val="80000"/>
              </a:lnSpc>
            </a:pPr>
            <a:endParaRPr lang="en-US" altLang="en-US" sz="2800" dirty="0" smtClean="0"/>
          </a:p>
          <a:p>
            <a:pPr marL="342900" indent="-342900">
              <a:lnSpc>
                <a:spcPct val="80000"/>
              </a:lnSpc>
            </a:pPr>
            <a:r>
              <a:rPr lang="en-US" altLang="en-US" sz="2800" dirty="0" smtClean="0">
                <a:sym typeface="+mn-ea"/>
              </a:rPr>
              <a:t>Natural implication is that anomalies are relatively </a:t>
            </a:r>
            <a:r>
              <a:rPr lang="en-US" altLang="en-US" sz="2800" dirty="0" smtClean="0">
                <a:solidFill>
                  <a:srgbClr val="FF0000"/>
                </a:solidFill>
                <a:sym typeface="+mn-ea"/>
              </a:rPr>
              <a:t>rare</a:t>
            </a:r>
            <a:endParaRPr lang="en-US" altLang="en-US" sz="2800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80000"/>
              </a:lnSpc>
            </a:pPr>
            <a:r>
              <a:rPr lang="en-US" altLang="en-US" sz="2800" dirty="0" smtClean="0">
                <a:sym typeface="+mn-ea"/>
              </a:rPr>
              <a:t>One in a thousand occurs often if you have lots of data</a:t>
            </a:r>
            <a:endParaRPr lang="en-US" altLang="en-US" sz="2800" dirty="0" smtClean="0"/>
          </a:p>
          <a:p>
            <a:pPr marL="742950" lvl="1" indent="-285750">
              <a:lnSpc>
                <a:spcPct val="80000"/>
              </a:lnSpc>
            </a:pPr>
            <a:r>
              <a:rPr lang="en-US" altLang="en-US" sz="2800" dirty="0" smtClean="0">
                <a:sym typeface="+mn-ea"/>
              </a:rPr>
              <a:t>Context is important, e.g., freezing temps in July</a:t>
            </a:r>
            <a:endParaRPr lang="en-US" altLang="en-US" sz="2800" dirty="0" smtClean="0"/>
          </a:p>
          <a:p>
            <a:pPr marL="742950" lvl="1" indent="-285750">
              <a:lnSpc>
                <a:spcPct val="80000"/>
              </a:lnSpc>
            </a:pPr>
            <a:endParaRPr lang="en-US" altLang="en-US" sz="2800" dirty="0" smtClean="0"/>
          </a:p>
          <a:p>
            <a:pPr marL="342900" indent="-342900">
              <a:lnSpc>
                <a:spcPct val="80000"/>
              </a:lnSpc>
            </a:pPr>
            <a:r>
              <a:rPr lang="en-US" altLang="en-US" sz="2800" dirty="0" smtClean="0">
                <a:sym typeface="+mn-ea"/>
              </a:rPr>
              <a:t>Can be </a:t>
            </a:r>
            <a:r>
              <a:rPr lang="en-US" altLang="en-US" sz="2800" b="1" dirty="0" smtClean="0">
                <a:sym typeface="+mn-ea"/>
              </a:rPr>
              <a:t>important </a:t>
            </a:r>
            <a:r>
              <a:rPr lang="en-US" altLang="en-US" sz="2800" dirty="0" smtClean="0">
                <a:sym typeface="+mn-ea"/>
              </a:rPr>
              <a:t>or a </a:t>
            </a:r>
            <a:r>
              <a:rPr lang="en-US" altLang="en-US" sz="2800" b="1" dirty="0" smtClean="0">
                <a:sym typeface="+mn-ea"/>
              </a:rPr>
              <a:t>nuisance (meaningless)</a:t>
            </a:r>
            <a:endParaRPr lang="en-US" altLang="en-US" sz="2800" dirty="0" smtClean="0"/>
          </a:p>
          <a:p>
            <a:pPr marL="742950" lvl="1" indent="-285750">
              <a:lnSpc>
                <a:spcPct val="80000"/>
              </a:lnSpc>
            </a:pPr>
            <a:r>
              <a:rPr lang="en-US" altLang="en-US" sz="2800" dirty="0" smtClean="0">
                <a:sym typeface="+mn-ea"/>
              </a:rPr>
              <a:t>10 foot tall 2 year old</a:t>
            </a:r>
            <a:endParaRPr lang="en-US" altLang="en-US" sz="2800" dirty="0" smtClean="0"/>
          </a:p>
          <a:p>
            <a:pPr marL="742950" lvl="1" indent="-285750">
              <a:lnSpc>
                <a:spcPct val="80000"/>
              </a:lnSpc>
            </a:pPr>
            <a:r>
              <a:rPr lang="en-US" altLang="en-US" sz="2800" dirty="0" smtClean="0">
                <a:sym typeface="+mn-ea"/>
              </a:rPr>
              <a:t>Unusually high blood pressure </a:t>
            </a:r>
            <a:endParaRPr lang="en-US" altLang="en-US" sz="2800" dirty="0" smtClean="0"/>
          </a:p>
          <a:p>
            <a:endParaRPr lang="en-US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3"/>
          <a:stretch>
            <a:fillRect/>
          </a:stretch>
        </p:blipFill>
        <p:spPr bwMode="auto">
          <a:xfrm>
            <a:off x="9364980" y="206375"/>
            <a:ext cx="2778125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UECS3213 / UECS3453 Data Mining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Other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J. Grus (2015). Data Science from Scratch: First Principles with Python. O'Reilly Media.</a:t>
            </a:r>
          </a:p>
          <a:p>
            <a:r>
              <a:rPr lang="en-US"/>
              <a:t>C. C. Aggarwal. (2015). Data Mining: The Textbook. Springer</a:t>
            </a:r>
          </a:p>
          <a:p>
            <a:r>
              <a:rPr lang="en-US"/>
              <a:t>Richert, W. and Coelho, L.P. (2013). Building Machine Learning Systems with Python. Packt Publishing.</a:t>
            </a:r>
          </a:p>
          <a:p>
            <a:r>
              <a:rPr lang="en-US"/>
              <a:t>Russel M.A. (2013). Mining the Social Web: Data Mining Facebook, Twitter, LinkedIn, Google+, GitHub, and More. (2nd Ed). O’Reilly Media.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UECS3213 / UECS3453 Data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Online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https://chih-ling-hsu.github.io/2017/09/01/Clustering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605915"/>
            <a:ext cx="5181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Ozone Depletion History</a:t>
            </a:r>
            <a:endParaRPr lang="en-US" altLang="en-US" dirty="0"/>
          </a:p>
          <a:p>
            <a:r>
              <a:rPr lang="en-US" altLang="en-US" dirty="0"/>
              <a:t>In 1985 three researchers (Farman, </a:t>
            </a:r>
            <a:r>
              <a:rPr lang="en-US" altLang="en-US" dirty="0" err="1"/>
              <a:t>Gardinar</a:t>
            </a:r>
            <a:r>
              <a:rPr lang="en-US" altLang="en-US" dirty="0"/>
              <a:t> and </a:t>
            </a:r>
            <a:r>
              <a:rPr lang="en-US" altLang="en-US" dirty="0" err="1"/>
              <a:t>Shanklin</a:t>
            </a:r>
            <a:r>
              <a:rPr lang="en-US" altLang="en-US" dirty="0"/>
              <a:t>) were puzzled by data gathered by the British Antarctic Survey showing that ozone levels for Antarctica had dropped 10% below normal levels</a:t>
            </a:r>
          </a:p>
          <a:p>
            <a:pPr lvl="0"/>
            <a:r>
              <a:rPr lang="en-US" altLang="en-US" dirty="0"/>
              <a:t>Why did the Nimbus 7 satellite, which had instruments aboard for recording ozone levels, not record similarly low ozone concentrations? </a:t>
            </a:r>
          </a:p>
          <a:p>
            <a:r>
              <a:rPr lang="en-US" altLang="en-US" dirty="0" smtClean="0"/>
              <a:t>The </a:t>
            </a:r>
            <a:r>
              <a:rPr lang="en-US" altLang="en-US" dirty="0"/>
              <a:t>ozone concentrations recorded by the satellite were so low they were being treated as outliers by a computer program and discarded!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Importance of Anomaly Detection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163320" y="5339080"/>
            <a:ext cx="434340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>
                <a:latin typeface="Tahoma" panose="020B0604030504040204" pitchFamily="34" charset="0"/>
              </a:rPr>
              <a:t>Sources: </a:t>
            </a:r>
            <a:br>
              <a:rPr lang="en-US" altLang="en-US" b="0">
                <a:latin typeface="Tahoma" panose="020B0604030504040204" pitchFamily="34" charset="0"/>
              </a:rPr>
            </a:br>
            <a:r>
              <a:rPr lang="en-US" altLang="en-US" b="0">
                <a:latin typeface="Tahoma" panose="020B0604030504040204" pitchFamily="34" charset="0"/>
              </a:rPr>
              <a:t>    http://exploringdata.cqu.edu.au/ozone.html  </a:t>
            </a:r>
            <a:br>
              <a:rPr lang="en-US" altLang="en-US" b="0">
                <a:latin typeface="Tahoma" panose="020B0604030504040204" pitchFamily="34" charset="0"/>
              </a:rPr>
            </a:br>
            <a:r>
              <a:rPr lang="en-US" altLang="en-US" b="0">
                <a:latin typeface="Tahoma" panose="020B0604030504040204" pitchFamily="34" charset="0"/>
              </a:rPr>
              <a:t>    http://www.epa.gov/ozone/science/hole/size.html</a:t>
            </a:r>
          </a:p>
        </p:txBody>
      </p:sp>
      <p:pic>
        <p:nvPicPr>
          <p:cNvPr id="6149" name="Picture 5" descr="holesiz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0190" y="1605915"/>
            <a:ext cx="3361055" cy="3733165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UECS3213 / UECS3453 Data Mining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Causes of Anomalies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dirty="0" smtClean="0"/>
              <a:t>Data from different classes</a:t>
            </a:r>
          </a:p>
          <a:p>
            <a:pPr marL="742950" lvl="1" indent="-285750"/>
            <a:r>
              <a:rPr lang="en-US" altLang="en-US" dirty="0" smtClean="0"/>
              <a:t>Measuring the weights of oranges, but a few grapefruit are mixed in</a:t>
            </a:r>
          </a:p>
          <a:p>
            <a:pPr marL="742950" lvl="1" indent="-285750"/>
            <a:endParaRPr lang="en-US" altLang="en-US" dirty="0" smtClean="0"/>
          </a:p>
          <a:p>
            <a:pPr marL="342900" indent="-342900"/>
            <a:r>
              <a:rPr lang="en-US" altLang="en-US" dirty="0" smtClean="0"/>
              <a:t>Natural variation (e.g. gene mutation, cosmic radiation etc.)</a:t>
            </a:r>
          </a:p>
          <a:p>
            <a:pPr marL="742950" lvl="1" indent="-285750"/>
            <a:r>
              <a:rPr lang="en-US" altLang="en-US" dirty="0" smtClean="0"/>
              <a:t>Unusually tall people</a:t>
            </a:r>
          </a:p>
          <a:p>
            <a:pPr marL="742950" lvl="1" indent="-285750"/>
            <a:endParaRPr lang="en-US" altLang="en-US" dirty="0" smtClean="0"/>
          </a:p>
          <a:p>
            <a:pPr marL="342900" indent="-342900"/>
            <a:r>
              <a:rPr lang="en-US" altLang="en-US" dirty="0" smtClean="0"/>
              <a:t>Data </a:t>
            </a:r>
            <a:r>
              <a:rPr lang="en-US" altLang="en-US" dirty="0" smtClean="0">
                <a:solidFill>
                  <a:srgbClr val="FF0000"/>
                </a:solidFill>
              </a:rPr>
              <a:t>errors</a:t>
            </a:r>
          </a:p>
          <a:p>
            <a:pPr marL="742950" lvl="1" indent="-285750"/>
            <a:r>
              <a:rPr lang="en-US" altLang="en-US" dirty="0" smtClean="0"/>
              <a:t>200 pound 2 year old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mtClean="0"/>
              <a:t>UECS3213 / UECS3453 Data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Distinction Between Noise and Anomalies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Noise </a:t>
            </a:r>
            <a:r>
              <a:rPr lang="en-US" altLang="en-US" dirty="0"/>
              <a:t>is </a:t>
            </a:r>
            <a:r>
              <a:rPr lang="en-US" altLang="en-US" dirty="0">
                <a:solidFill>
                  <a:srgbClr val="FF0000"/>
                </a:solidFill>
              </a:rPr>
              <a:t>erroneous</a:t>
            </a:r>
            <a:r>
              <a:rPr lang="en-US" altLang="en-US" dirty="0"/>
              <a:t>, perhaps random, values or contaminating objects</a:t>
            </a:r>
          </a:p>
          <a:p>
            <a:pPr lvl="1"/>
            <a:r>
              <a:rPr lang="en-US" altLang="en-US" dirty="0"/>
              <a:t>Weight recorded incorrectly</a:t>
            </a:r>
          </a:p>
          <a:p>
            <a:pPr lvl="1"/>
            <a:r>
              <a:rPr lang="en-US" altLang="en-US" dirty="0"/>
              <a:t>Grapefruit mixed in with the oranges</a:t>
            </a:r>
          </a:p>
          <a:p>
            <a:r>
              <a:rPr lang="en-US" altLang="en-US" dirty="0"/>
              <a:t>Noise doesn’t necessarily produce unusual values or objects</a:t>
            </a:r>
          </a:p>
          <a:p>
            <a:r>
              <a:rPr lang="en-US" altLang="en-US" dirty="0"/>
              <a:t>Noise is </a:t>
            </a:r>
            <a:r>
              <a:rPr lang="en-US" altLang="en-US" dirty="0">
                <a:solidFill>
                  <a:srgbClr val="FF0000"/>
                </a:solidFill>
              </a:rPr>
              <a:t>not interesting</a:t>
            </a:r>
          </a:p>
          <a:p>
            <a:endParaRPr lang="en-US" altLang="en-US" dirty="0"/>
          </a:p>
          <a:p>
            <a:r>
              <a:rPr lang="en-US" altLang="en-US" b="1" dirty="0"/>
              <a:t>Anomalies</a:t>
            </a:r>
            <a:r>
              <a:rPr lang="en-US" altLang="en-US" dirty="0"/>
              <a:t> may be </a:t>
            </a:r>
            <a:r>
              <a:rPr lang="en-US" altLang="en-US" dirty="0">
                <a:solidFill>
                  <a:srgbClr val="FF0000"/>
                </a:solidFill>
              </a:rPr>
              <a:t>interesting</a:t>
            </a:r>
            <a:r>
              <a:rPr lang="en-US" altLang="en-US" dirty="0"/>
              <a:t> if they are not a result of noise</a:t>
            </a:r>
          </a:p>
          <a:p>
            <a:r>
              <a:rPr lang="en-US" altLang="en-US" dirty="0"/>
              <a:t>Noise and anomalies are related but distinct concepts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UECS3213 / UECS3453 Data Mining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Issues: Number of Attributes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Many anomalies are defined in terms of a single attribute</a:t>
            </a:r>
          </a:p>
          <a:p>
            <a:pPr lvl="1"/>
            <a:r>
              <a:rPr lang="en-US" altLang="en-US" dirty="0"/>
              <a:t>Height</a:t>
            </a:r>
          </a:p>
          <a:p>
            <a:pPr lvl="1"/>
            <a:r>
              <a:rPr lang="en-US" altLang="en-US" dirty="0"/>
              <a:t>Shape</a:t>
            </a:r>
          </a:p>
          <a:p>
            <a:pPr lvl="1"/>
            <a:r>
              <a:rPr lang="en-US" altLang="en-US" dirty="0"/>
              <a:t>Color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Can be hard to find an anomaly using all attributes</a:t>
            </a:r>
          </a:p>
          <a:p>
            <a:pPr lvl="1"/>
            <a:r>
              <a:rPr lang="en-US" altLang="en-US" dirty="0"/>
              <a:t>Noisy or irrelevant attributes</a:t>
            </a:r>
          </a:p>
          <a:p>
            <a:pPr lvl="1"/>
            <a:r>
              <a:rPr lang="en-US" altLang="en-US" dirty="0"/>
              <a:t>Object is only anomalous with </a:t>
            </a:r>
            <a:r>
              <a:rPr lang="en-US" altLang="en-US" dirty="0">
                <a:solidFill>
                  <a:srgbClr val="FF0000"/>
                </a:solidFill>
              </a:rPr>
              <a:t>respect to some attributes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 smtClean="0"/>
          </a:p>
          <a:p>
            <a:r>
              <a:rPr lang="en-US" altLang="en-US" dirty="0" smtClean="0"/>
              <a:t>However, an object may not be anomalous in any one attribute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UECS3213 / UECS3453 Data Mining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Issues: Anomaly Scoring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altLang="en-US" dirty="0"/>
              <a:t>Many anomaly detection techniques provide only a </a:t>
            </a:r>
            <a:r>
              <a:rPr lang="en-US" altLang="en-US" dirty="0">
                <a:solidFill>
                  <a:srgbClr val="FF0000"/>
                </a:solidFill>
              </a:rPr>
              <a:t>binary categorization</a:t>
            </a:r>
          </a:p>
          <a:p>
            <a:pPr lvl="1"/>
            <a:r>
              <a:rPr lang="en-US" altLang="en-US" dirty="0"/>
              <a:t>An object is an anomaly or it </a:t>
            </a:r>
            <a:r>
              <a:rPr lang="en-US" altLang="en-US" dirty="0" smtClean="0"/>
              <a:t>isn’t (Yes/No)</a:t>
            </a:r>
            <a:endParaRPr lang="en-US" altLang="en-US" dirty="0"/>
          </a:p>
          <a:p>
            <a:pPr lvl="1"/>
            <a:r>
              <a:rPr lang="en-US" altLang="en-US" dirty="0"/>
              <a:t>This is especially true of </a:t>
            </a:r>
            <a:r>
              <a:rPr lang="en-US" altLang="en-US" dirty="0">
                <a:solidFill>
                  <a:srgbClr val="FF0000"/>
                </a:solidFill>
              </a:rPr>
              <a:t>classification</a:t>
            </a:r>
            <a:r>
              <a:rPr lang="en-US" altLang="en-US" dirty="0"/>
              <a:t>-based approaches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Other approaches assign a </a:t>
            </a:r>
            <a:r>
              <a:rPr lang="en-US" altLang="en-US" dirty="0">
                <a:solidFill>
                  <a:srgbClr val="FF0000"/>
                </a:solidFill>
              </a:rPr>
              <a:t>score</a:t>
            </a:r>
            <a:r>
              <a:rPr lang="en-US" altLang="en-US" dirty="0"/>
              <a:t> to all points</a:t>
            </a:r>
          </a:p>
          <a:p>
            <a:pPr lvl="1"/>
            <a:r>
              <a:rPr lang="en-US" altLang="en-US" dirty="0"/>
              <a:t>This score measures the </a:t>
            </a:r>
            <a:r>
              <a:rPr lang="en-US" altLang="en-US" dirty="0">
                <a:solidFill>
                  <a:srgbClr val="FF0000"/>
                </a:solidFill>
              </a:rPr>
              <a:t>degree</a:t>
            </a:r>
            <a:r>
              <a:rPr lang="en-US" altLang="en-US" dirty="0"/>
              <a:t> to which an object is an anomaly</a:t>
            </a:r>
          </a:p>
          <a:p>
            <a:pPr lvl="1"/>
            <a:r>
              <a:rPr lang="en-US" altLang="en-US" dirty="0"/>
              <a:t>This allows objects to be </a:t>
            </a:r>
            <a:r>
              <a:rPr lang="en-US" altLang="en-US" dirty="0">
                <a:solidFill>
                  <a:srgbClr val="FF0000"/>
                </a:solidFill>
              </a:rPr>
              <a:t>ranked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/>
              <a:t>In the end, you often need a binary decision</a:t>
            </a:r>
          </a:p>
          <a:p>
            <a:pPr lvl="1"/>
            <a:r>
              <a:rPr lang="en-US" altLang="en-US" dirty="0"/>
              <a:t>Should this credit card transaction be flagged?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Still </a:t>
            </a:r>
            <a:r>
              <a:rPr lang="en-US" altLang="en-US" dirty="0"/>
              <a:t>useful to have a score</a:t>
            </a:r>
          </a:p>
          <a:p>
            <a:pPr lvl="1"/>
            <a:r>
              <a:rPr lang="en-US" altLang="en-US" dirty="0" smtClean="0"/>
              <a:t>How </a:t>
            </a:r>
            <a:r>
              <a:rPr lang="en-US" altLang="en-US" dirty="0"/>
              <a:t>many anomalies are there?</a:t>
            </a:r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UECS3213 / UECS3453 Data Mining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2315</Words>
  <Application>Microsoft Office PowerPoint</Application>
  <PresentationFormat>Widescreen</PresentationFormat>
  <Paragraphs>420</Paragraphs>
  <Slides>41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Monotype Sorts</vt:lpstr>
      <vt:lpstr>宋体</vt:lpstr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Theme</vt:lpstr>
      <vt:lpstr>Equation</vt:lpstr>
      <vt:lpstr>UECS3213 / UECS3453 Data Mining  Topic 5b: Anomaly Detection</vt:lpstr>
      <vt:lpstr>Course Learning Outcomes</vt:lpstr>
      <vt:lpstr>Outline</vt:lpstr>
      <vt:lpstr>Anomaly/Outlier Detection</vt:lpstr>
      <vt:lpstr>Importance of Anomaly Detection</vt:lpstr>
      <vt:lpstr>Causes of Anomalies</vt:lpstr>
      <vt:lpstr>Distinction Between Noise and Anomalies</vt:lpstr>
      <vt:lpstr>General Issues: Number of Attributes</vt:lpstr>
      <vt:lpstr>General Issues: Anomaly Scoring</vt:lpstr>
      <vt:lpstr>Other Issues for Anomaly Detection</vt:lpstr>
      <vt:lpstr>Variants of Anomaly Detection Problems</vt:lpstr>
      <vt:lpstr>Model-Based Anomaly Detection</vt:lpstr>
      <vt:lpstr>Additional Anomaly Detection Techniques</vt:lpstr>
      <vt:lpstr>Visual Approaches</vt:lpstr>
      <vt:lpstr>Statistical Approaches</vt:lpstr>
      <vt:lpstr>Normal Distributions</vt:lpstr>
      <vt:lpstr>Grubbs’ Test</vt:lpstr>
      <vt:lpstr>Grubbs’ Test: Find the G Test Statistic</vt:lpstr>
      <vt:lpstr>Statistical-based – Likelihood Approach</vt:lpstr>
      <vt:lpstr>Statistical-based – Likelihood Algorithm</vt:lpstr>
      <vt:lpstr>Statistical-based – Likelihood Approach</vt:lpstr>
      <vt:lpstr>Strengths/Weaknesses of  Statistical Approaches </vt:lpstr>
      <vt:lpstr>Distance-Based Approaches</vt:lpstr>
      <vt:lpstr>One Nearest Neighbor - One Outlier</vt:lpstr>
      <vt:lpstr>One Nearest Neighbor - Two Outliers</vt:lpstr>
      <vt:lpstr>Five Nearest Neighbors - Small Cluster</vt:lpstr>
      <vt:lpstr>Five Nearest Neighbors - Differing Density</vt:lpstr>
      <vt:lpstr>Strengths/Weaknesses of  Distance-Based Approaches </vt:lpstr>
      <vt:lpstr>Density-Based Approaches</vt:lpstr>
      <vt:lpstr>Relative Density</vt:lpstr>
      <vt:lpstr>Relative Density Outlier Scores</vt:lpstr>
      <vt:lpstr>Density-based: LOF approach</vt:lpstr>
      <vt:lpstr>Strengths/Weaknesses of  Density-Based Approaches </vt:lpstr>
      <vt:lpstr>Clustering-Based Approaches</vt:lpstr>
      <vt:lpstr>Distance of Points from Closest Centroids</vt:lpstr>
      <vt:lpstr>Relative Distance of Points from the Closest Centroid</vt:lpstr>
      <vt:lpstr>Strengths/Weaknesses of  Distance-Based Approaches </vt:lpstr>
      <vt:lpstr>Conclusion</vt:lpstr>
      <vt:lpstr>Main References</vt:lpstr>
      <vt:lpstr>Other References</vt:lpstr>
      <vt:lpstr>Online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CSS3344  Computer Architecture</dc:title>
  <dc:creator>Simon Lau Boung Yew</dc:creator>
  <cp:lastModifiedBy>Simon Lau Boung Yew</cp:lastModifiedBy>
  <cp:revision>411</cp:revision>
  <dcterms:created xsi:type="dcterms:W3CDTF">2017-03-01T00:57:00Z</dcterms:created>
  <dcterms:modified xsi:type="dcterms:W3CDTF">2019-02-14T05:27:47Z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