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72" r:id="rId2"/>
    <p:sldId id="380" r:id="rId3"/>
    <p:sldId id="378" r:id="rId4"/>
    <p:sldId id="752" r:id="rId5"/>
    <p:sldId id="701" r:id="rId6"/>
    <p:sldId id="702" r:id="rId7"/>
    <p:sldId id="384" r:id="rId8"/>
    <p:sldId id="486" r:id="rId9"/>
    <p:sldId id="385" r:id="rId10"/>
    <p:sldId id="386" r:id="rId11"/>
    <p:sldId id="703" r:id="rId12"/>
    <p:sldId id="705" r:id="rId13"/>
    <p:sldId id="388" r:id="rId14"/>
    <p:sldId id="704" r:id="rId15"/>
    <p:sldId id="593" r:id="rId16"/>
    <p:sldId id="592" r:id="rId17"/>
    <p:sldId id="707" r:id="rId18"/>
    <p:sldId id="393" r:id="rId19"/>
    <p:sldId id="389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598" r:id="rId29"/>
    <p:sldId id="402" r:id="rId30"/>
    <p:sldId id="708" r:id="rId31"/>
    <p:sldId id="715" r:id="rId32"/>
    <p:sldId id="717" r:id="rId33"/>
    <p:sldId id="716" r:id="rId34"/>
    <p:sldId id="718" r:id="rId35"/>
    <p:sldId id="805" r:id="rId36"/>
    <p:sldId id="806" r:id="rId37"/>
    <p:sldId id="807" r:id="rId38"/>
    <p:sldId id="411" r:id="rId39"/>
    <p:sldId id="808" r:id="rId40"/>
    <p:sldId id="810" r:id="rId41"/>
    <p:sldId id="813" r:id="rId42"/>
    <p:sldId id="809" r:id="rId43"/>
    <p:sldId id="812" r:id="rId44"/>
    <p:sldId id="811" r:id="rId45"/>
    <p:sldId id="814" r:id="rId46"/>
    <p:sldId id="421" r:id="rId47"/>
    <p:sldId id="422" r:id="rId48"/>
    <p:sldId id="423" r:id="rId49"/>
    <p:sldId id="425" r:id="rId50"/>
    <p:sldId id="485" r:id="rId51"/>
    <p:sldId id="589" r:id="rId52"/>
    <p:sldId id="590" r:id="rId53"/>
    <p:sldId id="59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 Fredian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7433" autoAdjust="0"/>
  </p:normalViewPr>
  <p:slideViewPr>
    <p:cSldViewPr snapToGrid="0">
      <p:cViewPr varScale="1">
        <p:scale>
          <a:sx n="61" d="100"/>
          <a:sy n="6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6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7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70E3-9D35-468C-BA01-18441EBFF8C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8D8D-1AC9-497D-AB3B-4E3C144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https://towardsdatascience.com/a-gentle-introduction-on-market-basket-analysis-association-rules-fa4b986a40ce</a:t>
            </a:r>
          </a:p>
        </p:txBody>
      </p:sp>
    </p:spTree>
    <p:extLst>
      <p:ext uri="{BB962C8B-B14F-4D97-AF65-F5344CB8AC3E}">
        <p14:creationId xmlns:p14="http://schemas.microsoft.com/office/powerpoint/2010/main" val="41076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Causality: </a:t>
            </a:r>
            <a:r>
              <a:rPr lang="en-US" dirty="0" smtClean="0"/>
              <a:t>the relationship between cause and effect.</a:t>
            </a:r>
          </a:p>
          <a:p>
            <a:endParaRPr lang="en-US" dirty="0" smtClean="0"/>
          </a:p>
          <a:p>
            <a:r>
              <a:rPr lang="en-US" dirty="0" smtClean="0"/>
              <a:t>https://en.wikipedia.org/wiki/Association_rule_learning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Total number of association rules: </a:t>
            </a:r>
            <a:r>
              <a:rPr lang="en-MY" altLang="en-US">
                <a:solidFill>
                  <a:srgbClr val="FF0000"/>
                </a:solidFill>
                <a:sym typeface="+mn-ea"/>
              </a:rPr>
              <a:t>R = 3</a:t>
            </a:r>
            <a:r>
              <a:rPr lang="en-MY" altLang="en-US" baseline="30000">
                <a:solidFill>
                  <a:srgbClr val="FF0000"/>
                </a:solidFill>
                <a:sym typeface="+mn-ea"/>
              </a:rPr>
              <a:t>d</a:t>
            </a:r>
            <a:r>
              <a:rPr lang="en-MY" altLang="en-US">
                <a:solidFill>
                  <a:srgbClr val="FF0000"/>
                </a:solidFill>
                <a:sym typeface="+mn-ea"/>
              </a:rPr>
              <a:t> + 2</a:t>
            </a:r>
            <a:r>
              <a:rPr lang="en-MY" altLang="en-US" baseline="30000">
                <a:solidFill>
                  <a:srgbClr val="FF0000"/>
                </a:solidFill>
                <a:sym typeface="+mn-ea"/>
              </a:rPr>
              <a:t>d+1</a:t>
            </a:r>
            <a:r>
              <a:rPr lang="en-MY" altLang="en-US">
                <a:solidFill>
                  <a:srgbClr val="FF0000"/>
                </a:solidFill>
                <a:sym typeface="+mn-ea"/>
              </a:rPr>
              <a:t> + 1</a:t>
            </a:r>
            <a:endParaRPr lang="en-US"/>
          </a:p>
          <a:p>
            <a:pPr lvl="1"/>
            <a:r>
              <a:rPr lang="en-US">
                <a:sym typeface="+mn-ea"/>
              </a:rPr>
              <a:t>where d = number of items</a:t>
            </a:r>
          </a:p>
          <a:p>
            <a:pPr lvl="1"/>
            <a:r>
              <a:rPr lang="en-US">
                <a:sym typeface="+mn-ea"/>
              </a:rPr>
              <a:t>https://people.revoledu.com/kardi/tutorial/MarketBasket/AssociationRules.htm </a:t>
            </a:r>
            <a:endParaRPr lang="en-US" altLang="en-US" dirty="0" smtClean="0"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https://www.iasj.net/iasj?func=fulltext&amp;aId=41181</a:t>
            </a:r>
          </a:p>
          <a:p>
            <a:endParaRPr lang="en-MY" dirty="0" smtClean="0"/>
          </a:p>
          <a:p>
            <a:r>
              <a:rPr lang="en-MY" dirty="0" smtClean="0"/>
              <a:t>http://user.it.uu.se/~kostis/Teaching/DM-05/Slides/association2.pdf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https://en.wikipedia.org/wiki/A_priori_and_a_posteriori</a:t>
            </a:r>
          </a:p>
          <a:p>
            <a:endParaRPr lang="en-MY" dirty="0" smtClean="0"/>
          </a:p>
          <a:p>
            <a:r>
              <a:rPr lang="en-MY" dirty="0" smtClean="0"/>
              <a:t>http://simpledatamining.blogspot.com/2015/02/apriori-principle_17.html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https://www-users.cs.umn.edu/~kumar001/dmbook/ch6.pdf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828-0D7D-4AA6-96BF-ADFD9953C073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UECS3213 / UECS3453 DATA MINING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C72D-1B5A-4156-9B39-BA6378268198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A9A9-C8C3-4176-B4BB-0C5AEBB0AF9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02BFAF-3D84-4919-98EB-C753742AF497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649-EF07-47CD-88E0-C07B78FDE40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9A42-3E0D-4289-B6A8-29683479F53E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BBEC-678C-45A7-A7DF-30919E88A74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E6CC-630A-411D-B640-BAB5D9ECFF9D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E521-1925-4AE3-BB9E-A4C950766045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45B3-8F4B-4CA7-8D50-849E3AAAB23A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B44D-FA4B-4911-9134-3CA900BE4180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24E-60B9-4CAC-A883-8B27323FAD7A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1423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4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4EAB-7F57-41B5-B208-F334EAC5918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tar 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218555"/>
            <a:ext cx="1000125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Microsoft_Word_97_-_2003_Document4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Document7.doc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Document9.doc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Document11.doc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Word_97_-_2003_Document13.doc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Microsoft_Word_97_-_2003_Document14.doc"/><Relationship Id="rId7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5.doc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Microsoft_Word_97_-_2003_Document17.doc"/><Relationship Id="rId7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8.doc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Microsoft_Word_97_-_2003_Document20.doc"/><Relationship Id="rId7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21.doc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Document24.doc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oi.gr/~tsap/teaching/2012f-cs059/material/datamining-lect3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165" y="689610"/>
            <a:ext cx="10287635" cy="1465580"/>
          </a:xfrm>
        </p:spPr>
        <p:txBody>
          <a:bodyPr>
            <a:normAutofit/>
          </a:bodyPr>
          <a:lstStyle/>
          <a:p>
            <a:r>
              <a:rPr sz="2700" dirty="0"/>
              <a:t>UECS3213 / UECS3453 </a:t>
            </a:r>
            <a:r>
              <a:rPr lang="en-MY" sz="2700" dirty="0"/>
              <a:t>Data Mining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MY" altLang="en-AU" sz="3600" dirty="0"/>
              <a:t>Topic 6: Association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574535"/>
            <a:ext cx="6858000" cy="1291727"/>
          </a:xfrm>
        </p:spPr>
        <p:txBody>
          <a:bodyPr/>
          <a:lstStyle/>
          <a:p>
            <a:r>
              <a:rPr lang="en-US" dirty="0" smtClean="0"/>
              <a:t>Dr. Simon Lau </a:t>
            </a:r>
            <a:r>
              <a:rPr lang="en-US" dirty="0" err="1" smtClean="0"/>
              <a:t>Boung</a:t>
            </a:r>
            <a:r>
              <a:rPr lang="en-US" dirty="0" smtClean="0"/>
              <a:t> Yew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UECS3213 / UECS3453 DATA MINING</a:t>
            </a:r>
          </a:p>
        </p:txBody>
      </p:sp>
      <p:pic>
        <p:nvPicPr>
          <p:cNvPr id="4" name="Picture 3" descr="700_FO69163353_b660c4930d9160799c41c8f66d4c24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70" y="2123440"/>
            <a:ext cx="12250420" cy="345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6705600" y="3476625"/>
            <a:ext cx="4225565" cy="2451100"/>
            <a:chOff x="3014" y="2304"/>
            <a:chExt cx="273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098" y="2304"/>
              <a:ext cx="91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Example:</a:t>
              </a: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809" y="2343"/>
            <a:ext cx="19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" name="Equation" r:id="rId3" imgW="37185600" imgH="4876800" progId="Equation.3">
                    <p:embed/>
                  </p:oleObj>
                </mc:Choice>
                <mc:Fallback>
                  <p:oleObj name="Equation" r:id="rId3" imgW="37185600" imgH="4876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9" y="2343"/>
                          <a:ext cx="193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2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3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838200" y="1825625"/>
            <a:ext cx="58674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/>
              <a:t>Association Rule</a:t>
            </a:r>
            <a:endParaRPr lang="en-US" altLang="en-US" sz="2000" dirty="0"/>
          </a:p>
          <a:p>
            <a:pPr lvl="1"/>
            <a:r>
              <a:rPr lang="en-US" altLang="en-US" sz="1800" b="0" dirty="0"/>
              <a:t>An implication expression of the form X </a:t>
            </a:r>
            <a:r>
              <a:rPr lang="en-US" altLang="en-US" sz="1800" b="0" dirty="0">
                <a:sym typeface="Symbol" panose="05050102010706020507" pitchFamily="18" charset="2"/>
              </a:rPr>
              <a:t> Y, where X and Y are itemsets</a:t>
            </a:r>
          </a:p>
          <a:p>
            <a:pPr lvl="1"/>
            <a:r>
              <a:rPr lang="en-US" altLang="en-US" sz="1800" b="0" dirty="0"/>
              <a:t>Example:</a:t>
            </a:r>
            <a:br>
              <a:rPr lang="en-US" altLang="en-US" sz="1800" b="0" dirty="0"/>
            </a:br>
            <a:r>
              <a:rPr lang="en-US" altLang="en-US" sz="1800" b="0" dirty="0"/>
              <a:t>  </a:t>
            </a:r>
            <a:r>
              <a:rPr lang="en-US" altLang="en-US" sz="1800" b="1" dirty="0"/>
              <a:t> {Milk, Diaper} </a:t>
            </a:r>
            <a:r>
              <a:rPr lang="en-US" altLang="en-US" sz="1800" b="1" dirty="0">
                <a:sym typeface="Symbol" panose="05050102010706020507" pitchFamily="18" charset="2"/>
              </a:rPr>
              <a:t> {Beer}</a:t>
            </a:r>
            <a:r>
              <a:rPr lang="en-US" altLang="en-US" sz="1800" b="1" dirty="0"/>
              <a:t> </a:t>
            </a:r>
            <a:endParaRPr lang="en-US" altLang="en-US" sz="1800" b="0" dirty="0"/>
          </a:p>
          <a:p>
            <a:pPr lvl="1">
              <a:buFont typeface="Arial" panose="020B0604020202020204" pitchFamily="34" charset="0"/>
              <a:buNone/>
            </a:pPr>
            <a:endParaRPr lang="en-US" altLang="en-US" sz="1800" dirty="0"/>
          </a:p>
          <a:p>
            <a:r>
              <a:rPr lang="en-US" altLang="en-US" sz="2000" b="1" dirty="0"/>
              <a:t>Rule Evaluation Metrics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1800" b="1" dirty="0"/>
              <a:t>Support (s)</a:t>
            </a:r>
          </a:p>
          <a:p>
            <a:pPr lvl="2"/>
            <a:r>
              <a:rPr lang="en-US" altLang="en-US" sz="1600" b="0" dirty="0">
                <a:solidFill>
                  <a:srgbClr val="0070C0"/>
                </a:solidFill>
              </a:rPr>
              <a:t>Fraction </a:t>
            </a:r>
            <a:r>
              <a:rPr lang="en-US" altLang="en-US" sz="1600" b="0" dirty="0"/>
              <a:t>of transactions that contain both X and Y</a:t>
            </a:r>
          </a:p>
          <a:p>
            <a:pPr lvl="1"/>
            <a:r>
              <a:rPr lang="en-US" altLang="en-US" sz="1800" b="1" dirty="0"/>
              <a:t>Confidence (c)</a:t>
            </a:r>
          </a:p>
          <a:p>
            <a:pPr lvl="2"/>
            <a:r>
              <a:rPr lang="en-US" altLang="en-US" sz="1600" b="0" dirty="0"/>
              <a:t>Measures how often items in Y </a:t>
            </a:r>
            <a:br>
              <a:rPr lang="en-US" altLang="en-US" sz="1600" b="0" dirty="0"/>
            </a:br>
            <a:r>
              <a:rPr lang="en-US" altLang="en-US" sz="1600" b="0" dirty="0"/>
              <a:t>appear in transactions that</a:t>
            </a:r>
            <a:br>
              <a:rPr lang="en-US" altLang="en-US" sz="1600" b="0" dirty="0"/>
            </a:br>
            <a:r>
              <a:rPr lang="en-US" altLang="en-US" sz="1600" b="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6888004" y="1324134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Document" r:id="rId9" imgW="4483100" imgH="2705100" progId="Word.Document.8">
                  <p:embed/>
                </p:oleObj>
              </mc:Choice>
              <mc:Fallback>
                <p:oleObj name="Document" r:id="rId9" imgW="4483100" imgH="27051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04" y="1324134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Aspects of 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generate rules </a:t>
            </a:r>
            <a:r>
              <a:rPr lang="en-US">
                <a:solidFill>
                  <a:srgbClr val="0070C0"/>
                </a:solidFill>
              </a:rPr>
              <a:t>fast</a:t>
            </a:r>
            <a:r>
              <a:rPr lang="en-US"/>
              <a:t>?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Performance </a:t>
            </a:r>
            <a:r>
              <a:rPr lang="en-US"/>
              <a:t>measured in</a:t>
            </a:r>
          </a:p>
          <a:p>
            <a:pPr lvl="2"/>
            <a:r>
              <a:rPr lang="en-US" b="1"/>
              <a:t>Number of </a:t>
            </a:r>
            <a:r>
              <a:rPr lang="en-US" b="1">
                <a:solidFill>
                  <a:srgbClr val="0070C0"/>
                </a:solidFill>
              </a:rPr>
              <a:t>database scans</a:t>
            </a:r>
            <a:endParaRPr lang="en-US"/>
          </a:p>
          <a:p>
            <a:pPr lvl="2"/>
            <a:r>
              <a:rPr lang="en-US" b="1"/>
              <a:t>Number of</a:t>
            </a:r>
            <a:r>
              <a:rPr lang="en-US" b="1">
                <a:solidFill>
                  <a:srgbClr val="0070C0"/>
                </a:solidFill>
              </a:rPr>
              <a:t> itemsets that must be counted</a:t>
            </a:r>
            <a:endParaRPr lang="en-US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/>
          </a:p>
          <a:p>
            <a:r>
              <a:rPr lang="en-US"/>
              <a:t>Which are the </a:t>
            </a:r>
            <a:r>
              <a:rPr lang="en-US">
                <a:solidFill>
                  <a:srgbClr val="0070C0"/>
                </a:solidFill>
              </a:rPr>
              <a:t>interesting rules</a:t>
            </a:r>
            <a:r>
              <a:rPr lang="en-US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Two-step</a:t>
            </a:r>
            <a:r>
              <a:rPr lang="en-US" altLang="en-US" dirty="0" smtClean="0"/>
              <a:t> approach: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70C0"/>
                </a:solidFill>
              </a:rPr>
              <a:t>Frequent Itemset Generation </a:t>
            </a:r>
            <a:r>
              <a:rPr lang="en-MY" altLang="en-US" dirty="0" smtClean="0">
                <a:solidFill>
                  <a:srgbClr val="0070C0"/>
                </a:solidFill>
              </a:rPr>
              <a:t>(compute </a:t>
            </a:r>
            <a:r>
              <a:rPr lang="en-MY" altLang="en-US" dirty="0" smtClean="0">
                <a:solidFill>
                  <a:srgbClr val="FF0000"/>
                </a:solidFill>
              </a:rPr>
              <a:t>support</a:t>
            </a:r>
            <a:r>
              <a:rPr lang="en-MY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 smtClean="0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dirty="0" smtClean="0"/>
              <a:t>Generate all itemsets whose</a:t>
            </a:r>
            <a:r>
              <a:rPr lang="en-US" altLang="en-US" b="1" dirty="0" smtClean="0"/>
              <a:t> support </a:t>
            </a:r>
            <a:r>
              <a:rPr lang="en-US" altLang="en-US" b="1" dirty="0" smtClean="0">
                <a:sym typeface="Symbol" panose="05050102010706020507" pitchFamily="18" charset="2"/>
              </a:rPr>
              <a:t> </a:t>
            </a:r>
            <a:r>
              <a:rPr lang="en-US" altLang="en-US" b="1" dirty="0" smtClean="0"/>
              <a:t>minsup </a:t>
            </a:r>
            <a:r>
              <a:rPr lang="en-MY" altLang="en-US" b="1" dirty="0" smtClean="0"/>
              <a:t>(frequent itemset)</a:t>
            </a:r>
            <a:endParaRPr lang="en-US" altLang="en-US" dirty="0" smtClean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70C0"/>
                </a:solidFill>
              </a:rPr>
              <a:t>Rule Generation </a:t>
            </a:r>
            <a:r>
              <a:rPr lang="en-MY" altLang="en-US" dirty="0" smtClean="0">
                <a:solidFill>
                  <a:srgbClr val="0070C0"/>
                </a:solidFill>
              </a:rPr>
              <a:t>(compute </a:t>
            </a:r>
            <a:r>
              <a:rPr lang="en-MY" altLang="en-US" dirty="0" smtClean="0">
                <a:solidFill>
                  <a:srgbClr val="FF0000"/>
                </a:solidFill>
              </a:rPr>
              <a:t>confidence</a:t>
            </a:r>
            <a:r>
              <a:rPr lang="en-MY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 smtClean="0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dirty="0" smtClean="0"/>
              <a:t>Generate </a:t>
            </a:r>
            <a:r>
              <a:rPr lang="en-US" altLang="en-US" b="1" dirty="0" smtClean="0">
                <a:solidFill>
                  <a:schemeClr val="tx1"/>
                </a:solidFill>
              </a:rPr>
              <a:t>high confidence rules</a:t>
            </a:r>
            <a:r>
              <a:rPr lang="en-US" altLang="en-US" dirty="0" smtClean="0"/>
              <a:t> from each frequent itemset</a:t>
            </a:r>
          </a:p>
          <a:p>
            <a:pPr marL="381000" lvl="0" indent="-381000">
              <a:buFont typeface="Arial" panose="020B0604020202020204" pitchFamily="34" charset="0"/>
              <a:buChar char="–"/>
            </a:pPr>
            <a:endParaRPr lang="en-US" altLang="en-US" sz="2400" dirty="0" smtClean="0">
              <a:sym typeface="+mn-ea"/>
            </a:endParaRPr>
          </a:p>
          <a:p>
            <a:pPr marL="381000" lvl="0" indent="-381000">
              <a:buFont typeface="Arial" panose="020B0604020202020204" pitchFamily="34" charset="0"/>
              <a:buChar char="–"/>
            </a:pPr>
            <a:r>
              <a:rPr lang="en-US" altLang="en-US" sz="2400" dirty="0" smtClean="0">
                <a:sym typeface="+mn-ea"/>
              </a:rPr>
              <a:t>Given a set of </a:t>
            </a:r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transactions </a:t>
            </a:r>
            <a:r>
              <a:rPr lang="en-US" altLang="en-US" sz="2400" i="1" dirty="0" smtClean="0">
                <a:sym typeface="+mn-ea"/>
              </a:rPr>
              <a:t>T</a:t>
            </a:r>
            <a:r>
              <a:rPr lang="en-US" altLang="en-US" sz="2400" dirty="0" smtClean="0">
                <a:sym typeface="+mn-ea"/>
              </a:rPr>
              <a:t>, the goal of association rule mining is to find </a:t>
            </a:r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all rules</a:t>
            </a:r>
            <a:r>
              <a:rPr lang="en-US" altLang="en-US" sz="2400" dirty="0" smtClean="0">
                <a:sym typeface="+mn-ea"/>
              </a:rPr>
              <a:t> having 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>
                <a:sym typeface="+mn-ea"/>
              </a:rPr>
              <a:t>support </a:t>
            </a:r>
            <a:r>
              <a:rPr lang="en-US" altLang="en-US" sz="2400" b="1" dirty="0" smtClean="0">
                <a:cs typeface="Arial" panose="020B0604020202020204" pitchFamily="34" charset="0"/>
                <a:sym typeface="+mn-ea"/>
              </a:rPr>
              <a:t>≥ minsup</a:t>
            </a:r>
            <a:r>
              <a:rPr lang="en-US" altLang="en-US" sz="2400" i="1" dirty="0" smtClean="0">
                <a:cs typeface="Arial" panose="020B0604020202020204" pitchFamily="34" charset="0"/>
                <a:sym typeface="+mn-ea"/>
              </a:rPr>
              <a:t> </a:t>
            </a:r>
            <a:r>
              <a:rPr lang="en-MY" altLang="en-US" sz="2400" dirty="0" smtClean="0">
                <a:cs typeface="Arial" panose="020B0604020202020204" pitchFamily="34" charset="0"/>
                <a:sym typeface="+mn-ea"/>
              </a:rPr>
              <a:t>(generate frequent itemset)</a:t>
            </a:r>
            <a:endParaRPr lang="en-US" altLang="en-US" sz="2400" dirty="0" smtClean="0">
              <a:cs typeface="Arial" panose="020B0604020202020204" pitchFamily="34" charset="0"/>
            </a:endParaRPr>
          </a:p>
          <a:p>
            <a:pPr lvl="1"/>
            <a:r>
              <a:rPr lang="en-US" altLang="en-US" sz="2400" b="1" dirty="0" smtClean="0">
                <a:cs typeface="Arial" panose="020B0604020202020204" pitchFamily="34" charset="0"/>
                <a:sym typeface="+mn-ea"/>
              </a:rPr>
              <a:t>confidence ≥ </a:t>
            </a:r>
            <a:r>
              <a:rPr lang="en-US" altLang="en-US" sz="2400" b="1" dirty="0" err="1" smtClean="0">
                <a:cs typeface="Arial" panose="020B0604020202020204" pitchFamily="34" charset="0"/>
                <a:sym typeface="+mn-ea"/>
              </a:rPr>
              <a:t>minconf</a:t>
            </a:r>
            <a:r>
              <a:rPr lang="en-US" altLang="en-US" sz="2400" i="1" dirty="0" smtClean="0">
                <a:cs typeface="Arial" panose="020B0604020202020204" pitchFamily="34" charset="0"/>
                <a:sym typeface="+mn-ea"/>
              </a:rPr>
              <a:t> </a:t>
            </a:r>
            <a:r>
              <a:rPr lang="en-MY" altLang="en-US" sz="2400" dirty="0" smtClean="0">
                <a:cs typeface="Arial" panose="020B0604020202020204" pitchFamily="34" charset="0"/>
                <a:sym typeface="+mn-ea"/>
              </a:rPr>
              <a:t>(generate rule)</a:t>
            </a:r>
            <a:endParaRPr lang="en-US" altLang="en-US" b="1" dirty="0" smtClean="0"/>
          </a:p>
          <a:p>
            <a:pPr marL="533400" indent="-533400">
              <a:buFont typeface="Monotype Sorts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Given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unique items: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Total number of itemsets = </a:t>
            </a:r>
            <a:r>
              <a:rPr lang="en-US" altLang="en-US" b="1" dirty="0" smtClean="0"/>
              <a:t>2</a:t>
            </a:r>
            <a:r>
              <a:rPr lang="en-US" altLang="en-US" b="1" i="1" baseline="30000" dirty="0" smtClean="0"/>
              <a:t>d</a:t>
            </a:r>
            <a:endParaRPr lang="en-US" altLang="en-US" b="1" baseline="300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073785" y="3466465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4" imgW="2832100" imgH="1270000" progId="Equation.3">
                  <p:embed/>
                </p:oleObj>
              </mc:Choice>
              <mc:Fallback>
                <p:oleObj name="Equation" r:id="rId4" imgW="28321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785" y="3466465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04924" y="5373370"/>
            <a:ext cx="4714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If</a:t>
            </a:r>
            <a:r>
              <a:rPr lang="en-US" altLang="en-US" sz="2000" i="1" dirty="0"/>
              <a:t> d</a:t>
            </a:r>
            <a:r>
              <a:rPr lang="en-US" altLang="en-US" sz="2000" dirty="0"/>
              <a:t>=</a:t>
            </a:r>
            <a:r>
              <a:rPr lang="en-US" altLang="en-US" sz="2000" dirty="0">
                <a:sym typeface="Symbol" panose="05050102010706020507" pitchFamily="18" charset="2"/>
              </a:rPr>
              <a:t>6,  R = 602 </a:t>
            </a:r>
            <a:r>
              <a:rPr lang="en-US" altLang="en-US" sz="2000" dirty="0" smtClean="0">
                <a:sym typeface="Symbol" panose="05050102010706020507" pitchFamily="18" charset="2"/>
              </a:rPr>
              <a:t>rules (</a:t>
            </a:r>
            <a:r>
              <a:rPr lang="en-US" alt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exponential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324600" y="1825625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How many association rules?</a:t>
            </a:r>
            <a:br>
              <a:rPr lang="en-MY" altLang="en-US"/>
            </a:br>
            <a:r>
              <a:rPr lang="en-US" altLang="en-US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Brute-force </a:t>
            </a:r>
            <a:r>
              <a:rPr lang="en-US" altLang="en-US" dirty="0" smtClean="0">
                <a:cs typeface="Arial" panose="020B0604020202020204" pitchFamily="34" charset="0"/>
                <a:sym typeface="+mn-ea"/>
              </a:rPr>
              <a:t>approach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List </a:t>
            </a:r>
            <a:r>
              <a:rPr lang="en-US" altLang="en-US" sz="3265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all possible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 association rules</a:t>
            </a:r>
            <a:endParaRPr lang="en-US" altLang="en-US" sz="2800" dirty="0" smtClean="0">
              <a:cs typeface="Arial" panose="020B0604020202020204" pitchFamily="34" charset="0"/>
            </a:endParaRPr>
          </a:p>
          <a:p>
            <a:pPr marL="514350" lvl="0" indent="-514350">
              <a:buAutoNum type="arabicPeriod"/>
            </a:pP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Compute the </a:t>
            </a:r>
            <a:r>
              <a:rPr lang="en-US" altLang="en-US" sz="3265" b="1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support</a:t>
            </a:r>
            <a:r>
              <a:rPr lang="en-US" altLang="en-US" sz="3265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and </a:t>
            </a:r>
            <a:r>
              <a:rPr lang="en-US" altLang="en-US" sz="3265" b="1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confidence</a:t>
            </a:r>
            <a:r>
              <a:rPr lang="en-US" altLang="en-US" sz="3265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for each rule</a:t>
            </a:r>
            <a:endParaRPr lang="en-US" altLang="en-US" sz="3265" dirty="0" smtClean="0">
              <a:cs typeface="Arial" panose="020B0604020202020204" pitchFamily="34" charset="0"/>
            </a:endParaRPr>
          </a:p>
          <a:p>
            <a:pPr marL="514350" lvl="0" indent="-514350">
              <a:buAutoNum type="arabicPeriod"/>
            </a:pPr>
            <a:r>
              <a:rPr lang="en-US" altLang="en-US" sz="3265" dirty="0" smtClean="0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Prune 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(</a:t>
            </a:r>
            <a:r>
              <a:rPr lang="en-MY" altLang="en-US" sz="3265" dirty="0" smtClean="0">
                <a:cs typeface="Arial" panose="020B0604020202020204" pitchFamily="34" charset="0"/>
                <a:sym typeface="+mn-ea"/>
              </a:rPr>
              <a:t>delete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) rules that fail the </a:t>
            </a:r>
            <a:r>
              <a:rPr lang="en-US" altLang="en-US" sz="3265" i="1" dirty="0" smtClean="0">
                <a:cs typeface="Arial" panose="020B0604020202020204" pitchFamily="34" charset="0"/>
                <a:sym typeface="+mn-ea"/>
              </a:rPr>
              <a:t>minsup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 and </a:t>
            </a:r>
            <a:r>
              <a:rPr lang="en-US" altLang="en-US" sz="3265" i="1" dirty="0" err="1" smtClean="0">
                <a:cs typeface="Arial" panose="020B0604020202020204" pitchFamily="34" charset="0"/>
                <a:sym typeface="+mn-ea"/>
              </a:rPr>
              <a:t>minconf</a:t>
            </a:r>
            <a:r>
              <a:rPr lang="en-US" altLang="en-US" sz="3265" dirty="0" smtClean="0">
                <a:cs typeface="Arial" panose="020B0604020202020204" pitchFamily="34" charset="0"/>
                <a:sym typeface="+mn-ea"/>
              </a:rPr>
              <a:t> thresholds</a:t>
            </a:r>
            <a:endParaRPr lang="en-US" altLang="en-US" sz="3265" dirty="0" smtClean="0">
              <a:cs typeface="Arial" panose="020B0604020202020204" pitchFamily="34" charset="0"/>
            </a:endParaRPr>
          </a:p>
          <a:p>
            <a:pPr marL="971550" lvl="1" indent="-514350">
              <a:buFont typeface="Arial" panose="020B0604020202020204" pitchFamily="34" charset="0"/>
              <a:buNone/>
            </a:pPr>
            <a:r>
              <a:rPr lang="en-US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800" dirty="0" smtClean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Computationally prohibitive </a:t>
            </a:r>
            <a:r>
              <a:rPr lang="en-MY" altLang="en-US" sz="2800" dirty="0" smtClean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(too expensive)</a:t>
            </a:r>
            <a:r>
              <a:rPr lang="en-US" altLang="en-US" sz="2800" dirty="0" smtClean="0">
                <a:cs typeface="Arial" panose="020B0604020202020204" pitchFamily="34" charset="0"/>
                <a:sym typeface="+mn-ea"/>
              </a:rPr>
              <a:t>!</a:t>
            </a:r>
            <a:endParaRPr lang="en-US" altLang="en-US" sz="2800" dirty="0" smtClean="0"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Brute-force </a:t>
            </a:r>
            <a:r>
              <a:rPr lang="en-US" dirty="0"/>
              <a:t>algorithm for </a:t>
            </a:r>
            <a:r>
              <a:rPr lang="en-US" dirty="0" smtClean="0"/>
              <a:t>finding all frequent itemsets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8" y="1870075"/>
            <a:ext cx="9341238" cy="4306888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77300" y="2299335"/>
            <a:ext cx="304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/>
              <a:t>Possible itemset: candidate set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572625" y="4061460"/>
            <a:ext cx="1357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sz="2400">
                <a:solidFill>
                  <a:srgbClr val="FF0000"/>
                </a:solidFill>
              </a:rPr>
              <a:t>(Support)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ym typeface="+mn-ea"/>
              </a:rPr>
              <a:t>Step 1: </a:t>
            </a:r>
            <a:r>
              <a:rPr lang="en-US" altLang="en-US" dirty="0" smtClean="0">
                <a:solidFill>
                  <a:srgbClr val="0070C0"/>
                </a:solidFill>
                <a:sym typeface="+mn-ea"/>
              </a:rPr>
              <a:t>Frequent Itemset Generation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dirty="0"/>
              <a:t>How many </a:t>
            </a:r>
            <a:r>
              <a:rPr lang="en-US" dirty="0" smtClean="0"/>
              <a:t>itemsets are </a:t>
            </a:r>
            <a:r>
              <a:rPr lang="en-US" dirty="0"/>
              <a:t>there?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7076" y="1825625"/>
            <a:ext cx="33767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dirty="0" smtClean="0">
                <a:solidFill>
                  <a:srgbClr val="0070C0"/>
                </a:solidFill>
              </a:rPr>
              <a:t>minsup = 0</a:t>
            </a:r>
            <a:r>
              <a:rPr lang="en-US" dirty="0" smtClean="0"/>
              <a:t>, </a:t>
            </a:r>
            <a:r>
              <a:rPr lang="en-US" dirty="0"/>
              <a:t>then all subsets </a:t>
            </a:r>
            <a:r>
              <a:rPr lang="en-US" dirty="0" smtClean="0"/>
              <a:t>will </a:t>
            </a:r>
            <a:r>
              <a:rPr lang="en-US" dirty="0"/>
              <a:t>be frequent and thus the </a:t>
            </a:r>
            <a:r>
              <a:rPr lang="en-US" dirty="0" smtClean="0"/>
              <a:t>size </a:t>
            </a:r>
            <a:r>
              <a:rPr lang="en-US" dirty="0"/>
              <a:t>of the collection will be </a:t>
            </a:r>
            <a:r>
              <a:rPr lang="en-US" dirty="0">
                <a:solidFill>
                  <a:srgbClr val="FF0000"/>
                </a:solidFill>
              </a:rPr>
              <a:t>very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endParaRPr lang="en-US" dirty="0" smtClean="0"/>
          </a:p>
          <a:p>
            <a:r>
              <a:rPr lang="en-US" dirty="0"/>
              <a:t>The task of finding </a:t>
            </a:r>
            <a:r>
              <a:rPr lang="en-US" dirty="0">
                <a:solidFill>
                  <a:srgbClr val="0070C0"/>
                </a:solidFill>
              </a:rPr>
              <a:t>all frequent sets</a:t>
            </a:r>
            <a:r>
              <a:rPr lang="en-US" dirty="0"/>
              <a:t> is </a:t>
            </a:r>
            <a:r>
              <a:rPr lang="en-US" b="1" dirty="0"/>
              <a:t>interesting</a:t>
            </a:r>
            <a:r>
              <a:rPr lang="en-US" dirty="0"/>
              <a:t> typically only </a:t>
            </a:r>
            <a:r>
              <a:rPr lang="en-US" dirty="0" smtClean="0"/>
              <a:t>for relatively </a:t>
            </a:r>
            <a:r>
              <a:rPr lang="en-US" dirty="0">
                <a:solidFill>
                  <a:srgbClr val="0070C0"/>
                </a:solidFill>
              </a:rPr>
              <a:t>large </a:t>
            </a:r>
            <a:r>
              <a:rPr lang="en-US" dirty="0" smtClean="0">
                <a:solidFill>
                  <a:srgbClr val="0070C0"/>
                </a:solidFill>
              </a:rPr>
              <a:t>values </a:t>
            </a:r>
            <a:r>
              <a:rPr lang="en-US" dirty="0">
                <a:solidFill>
                  <a:srgbClr val="0070C0"/>
                </a:solidFill>
              </a:rPr>
              <a:t>of </a:t>
            </a:r>
            <a:r>
              <a:rPr lang="en-US" dirty="0" smtClean="0">
                <a:solidFill>
                  <a:srgbClr val="0070C0"/>
                </a:solidFill>
              </a:rPr>
              <a:t>minsup</a:t>
            </a:r>
            <a:r>
              <a:rPr lang="en-US" b="1" dirty="0" smtClean="0"/>
              <a:t> </a:t>
            </a:r>
            <a:r>
              <a:rPr lang="en-MY" altLang="en-US" dirty="0" smtClean="0"/>
              <a:t>(unique &amp; rare associations)</a:t>
            </a:r>
            <a:endParaRPr lang="en-US" b="1" dirty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5568"/>
            <a:ext cx="7138877" cy="46413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49470" y="169100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b="1"/>
              <a:t>Lattice </a:t>
            </a:r>
            <a:r>
              <a:rPr lang="en-MY" altLang="en-US"/>
              <a:t>of itemsets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ym typeface="+mn-ea"/>
              </a:rPr>
              <a:t>Step 1: </a:t>
            </a:r>
            <a:r>
              <a:rPr lang="en-US" altLang="en-US" dirty="0" smtClean="0">
                <a:solidFill>
                  <a:srgbClr val="0070C0"/>
                </a:solidFill>
                <a:sym typeface="+mn-ea"/>
              </a:rPr>
              <a:t>Frequent Itemset Generation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en-US" b="1" dirty="0" smtClean="0"/>
              <a:t>Brute-force approach</a:t>
            </a:r>
            <a:r>
              <a:rPr lang="en-US" altLang="en-US" dirty="0" smtClean="0"/>
              <a:t>: </a:t>
            </a:r>
          </a:p>
          <a:p>
            <a:pPr lvl="1"/>
            <a:r>
              <a:rPr lang="en-US" altLang="en-US" dirty="0" smtClean="0"/>
              <a:t>Each itemset in the lattice is a</a:t>
            </a:r>
            <a:r>
              <a:rPr lang="en-US" altLang="en-US" b="1" dirty="0" smtClean="0">
                <a:solidFill>
                  <a:srgbClr val="0070C0"/>
                </a:solidFill>
              </a:rPr>
              <a:t> candidate frequent itemset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Count the </a:t>
            </a:r>
            <a:r>
              <a:rPr lang="en-US" altLang="en-US" b="1" dirty="0" smtClean="0">
                <a:solidFill>
                  <a:srgbClr val="0070C0"/>
                </a:solidFill>
              </a:rPr>
              <a:t>support </a:t>
            </a:r>
            <a:r>
              <a:rPr lang="en-US" altLang="en-US" dirty="0" smtClean="0"/>
              <a:t>of each candidate by </a:t>
            </a:r>
            <a:r>
              <a:rPr lang="en-US" altLang="en-US" dirty="0" smtClean="0">
                <a:solidFill>
                  <a:srgbClr val="0070C0"/>
                </a:solidFill>
              </a:rPr>
              <a:t>scanning the database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Match each transaction against every candidate</a:t>
            </a:r>
          </a:p>
          <a:p>
            <a:pPr lvl="1"/>
            <a:r>
              <a:rPr lang="en-US" altLang="en-US" dirty="0" smtClean="0"/>
              <a:t>Complexity ~ </a:t>
            </a:r>
            <a:r>
              <a:rPr lang="en-US" altLang="en-US" b="1" dirty="0" smtClean="0"/>
              <a:t>O(</a:t>
            </a:r>
            <a:r>
              <a:rPr lang="en-US" altLang="en-US" b="1" dirty="0" err="1" smtClean="0"/>
              <a:t>NMw</a:t>
            </a:r>
            <a:r>
              <a:rPr lang="en-US" altLang="en-US" b="1" dirty="0" smtClean="0"/>
              <a:t>) </a:t>
            </a:r>
            <a:r>
              <a:rPr lang="en-US" altLang="en-US" dirty="0" smtClean="0"/>
              <a:t>=&gt; </a:t>
            </a:r>
            <a:r>
              <a:rPr lang="en-US" altLang="en-US" dirty="0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!!! </a:t>
            </a:r>
            <a:r>
              <a:rPr lang="en-MY" altLang="en-US" dirty="0" smtClean="0"/>
              <a:t>(next slide)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668588" y="2809875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name="Visio" r:id="rId3" imgW="7714615" imgH="2845435" progId="Visio.Drawing.6">
                  <p:embed/>
                </p:oleObj>
              </mc:Choice>
              <mc:Fallback>
                <p:oleObj name="Visio" r:id="rId3" imgW="7714615" imgH="2845435" progId="Visio.Drawing.6">
                  <p:embed/>
                  <p:pic>
                    <p:nvPicPr>
                      <p:cNvPr id="0" name="Picture 98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809875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9894570" y="3008630"/>
            <a:ext cx="134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en-US"/>
              <a:t>From the </a:t>
            </a:r>
          </a:p>
          <a:p>
            <a:r>
              <a:rPr lang="en-MY" altLang="en-US" b="1"/>
              <a:t>lattice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0070C0"/>
                </a:solidFill>
              </a:rPr>
              <a:t>number of candidates </a:t>
            </a:r>
            <a:r>
              <a:rPr lang="en-US" altLang="en-US" dirty="0" smtClean="0"/>
              <a:t>(M)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Complete search: M=2</a:t>
            </a:r>
            <a:r>
              <a:rPr lang="en-US" altLang="en-US" i="1" baseline="30000" dirty="0" smtClean="0"/>
              <a:t>d</a:t>
            </a:r>
            <a:endParaRPr lang="en-US" altLang="en-US" baseline="300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dirty="0" smtClean="0">
                <a:solidFill>
                  <a:srgbClr val="0070C0"/>
                </a:solidFill>
              </a:rPr>
              <a:t>pruning </a:t>
            </a:r>
            <a:r>
              <a:rPr lang="en-US" altLang="en-US" dirty="0" smtClean="0"/>
              <a:t>techniques to reduce M </a:t>
            </a:r>
            <a:r>
              <a:rPr lang="en-MY" altLang="en-US" dirty="0" smtClean="0"/>
              <a:t>(prune the supersets of itemsets which are not supported)</a:t>
            </a:r>
            <a:endParaRPr lang="en-US" altLang="en-US" dirty="0" smtClean="0"/>
          </a:p>
          <a:p>
            <a:pPr lvl="4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0070C0"/>
                </a:solidFill>
              </a:rPr>
              <a:t>number of transactions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Used by Direct Hashing and Pruning (DHP)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0070C0"/>
                </a:solidFill>
              </a:rPr>
              <a:t>number of comparisons</a:t>
            </a:r>
            <a:r>
              <a:rPr lang="en-US" altLang="en-US" dirty="0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dirty="0" smtClean="0">
                <a:solidFill>
                  <a:srgbClr val="0070C0"/>
                </a:solidFill>
              </a:rPr>
              <a:t>efficient data structures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 need to match </a:t>
            </a:r>
            <a:r>
              <a:rPr lang="en-US" altLang="en-US" b="1" dirty="0" smtClean="0"/>
              <a:t>every candidate against every transaction </a:t>
            </a:r>
            <a:r>
              <a:rPr lang="en-MY" altLang="en-US" b="1" dirty="0" smtClean="0"/>
              <a:t>(brute force)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778182" y="1275239"/>
            <a:ext cx="5664835" cy="3073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Example of Rules: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+mn-ea"/>
              </a:rPr>
              <a:t>{Milk</a:t>
            </a:r>
            <a:r>
              <a:rPr lang="en-US" altLang="en-US" sz="2200" dirty="0" smtClean="0">
                <a:sym typeface="+mn-ea"/>
              </a:rPr>
              <a:t>, Diaper</a:t>
            </a:r>
            <a:r>
              <a:rPr lang="en-US" altLang="en-US" sz="2200" dirty="0">
                <a:sym typeface="+mn-ea"/>
              </a:rPr>
              <a:t>} </a:t>
            </a:r>
            <a:r>
              <a:rPr lang="en-US" altLang="en-US" sz="2200" dirty="0">
                <a:sym typeface="Symbol" panose="05050102010706020507" pitchFamily="18" charset="2"/>
              </a:rPr>
              <a:t> {Beer}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2/3=</a:t>
            </a:r>
            <a:r>
              <a:rPr lang="en-US" altLang="en-US" sz="2200" dirty="0">
                <a:sym typeface="Symbol" panose="05050102010706020507" pitchFamily="18" charset="2"/>
              </a:rPr>
              <a:t>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+mn-ea"/>
              </a:rPr>
              <a:t>{Milk</a:t>
            </a:r>
            <a:r>
              <a:rPr lang="en-US" altLang="en-US" sz="2200" dirty="0" smtClean="0">
                <a:sym typeface="+mn-ea"/>
              </a:rPr>
              <a:t>, Beer</a:t>
            </a:r>
            <a:r>
              <a:rPr lang="en-US" altLang="en-US" sz="2200" dirty="0">
                <a:sym typeface="+mn-ea"/>
              </a:rPr>
              <a:t>} </a:t>
            </a:r>
            <a:r>
              <a:rPr lang="en-US" altLang="en-US" sz="2200" dirty="0">
                <a:sym typeface="Symbol" panose="05050102010706020507" pitchFamily="18" charset="2"/>
              </a:rPr>
              <a:t> {Diaper}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2/2=</a:t>
            </a:r>
            <a:r>
              <a:rPr lang="en-US" altLang="en-US" sz="2200" dirty="0">
                <a:sym typeface="Symbol" panose="05050102010706020507" pitchFamily="18" charset="2"/>
              </a:rPr>
              <a:t>1.0)</a:t>
            </a:r>
            <a:endParaRPr lang="en-US" altLang="en-US" sz="2200" b="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+mn-ea"/>
              </a:rPr>
              <a:t>{Diaper</a:t>
            </a:r>
            <a:r>
              <a:rPr lang="en-US" altLang="en-US" sz="2200" dirty="0" smtClean="0">
                <a:sym typeface="+mn-ea"/>
              </a:rPr>
              <a:t>, Beer</a:t>
            </a:r>
            <a:r>
              <a:rPr lang="en-US" altLang="en-US" sz="2200" dirty="0">
                <a:sym typeface="+mn-ea"/>
              </a:rPr>
              <a:t>} </a:t>
            </a:r>
            <a:r>
              <a:rPr lang="en-US" altLang="en-US" sz="2200" dirty="0">
                <a:sym typeface="Symbol" panose="05050102010706020507" pitchFamily="18" charset="2"/>
              </a:rPr>
              <a:t> {Milk}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2/3=</a:t>
            </a:r>
            <a:r>
              <a:rPr lang="en-US" altLang="en-US" sz="2200" dirty="0">
                <a:sym typeface="Symbol" panose="05050102010706020507" pitchFamily="18" charset="2"/>
              </a:rPr>
              <a:t>0.67)</a:t>
            </a:r>
            <a:endParaRPr lang="en-US" altLang="en-US" sz="2200" b="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{Beer}  {Milk</a:t>
            </a:r>
            <a:r>
              <a:rPr lang="en-US" altLang="en-US" sz="2200" dirty="0" smtClean="0">
                <a:sym typeface="Symbol" panose="05050102010706020507" pitchFamily="18" charset="2"/>
              </a:rPr>
              <a:t>, Diaper</a:t>
            </a:r>
            <a:r>
              <a:rPr lang="en-US" altLang="en-US" sz="2200" dirty="0">
                <a:sym typeface="Symbol" panose="05050102010706020507" pitchFamily="18" charset="2"/>
              </a:rPr>
              <a:t>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2/3=</a:t>
            </a:r>
            <a:r>
              <a:rPr lang="en-US" altLang="en-US" sz="2200" dirty="0">
                <a:sym typeface="Symbol" panose="05050102010706020507" pitchFamily="18" charset="2"/>
              </a:rPr>
              <a:t>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{Diaper}  {Milk</a:t>
            </a:r>
            <a:r>
              <a:rPr lang="en-US" altLang="en-US" sz="2200" dirty="0" smtClean="0">
                <a:sym typeface="Symbol" panose="05050102010706020507" pitchFamily="18" charset="2"/>
              </a:rPr>
              <a:t>, Beer</a:t>
            </a:r>
            <a:r>
              <a:rPr lang="en-US" altLang="en-US" sz="2200" dirty="0">
                <a:sym typeface="Symbol" panose="05050102010706020507" pitchFamily="18" charset="2"/>
              </a:rPr>
              <a:t>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2/4=</a:t>
            </a:r>
            <a:r>
              <a:rPr lang="en-US" altLang="en-US" sz="2200" dirty="0">
                <a:sym typeface="Symbol" panose="05050102010706020507" pitchFamily="18" charset="2"/>
              </a:rPr>
              <a:t>0.5) </a:t>
            </a:r>
            <a:endParaRPr lang="en-US" altLang="en-US" sz="2200" b="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{Milk}  {Diaper</a:t>
            </a:r>
            <a:r>
              <a:rPr lang="en-US" altLang="en-US" sz="2200" dirty="0" smtClean="0">
                <a:sym typeface="Symbol" panose="05050102010706020507" pitchFamily="18" charset="2"/>
              </a:rPr>
              <a:t>, Beer</a:t>
            </a:r>
            <a:r>
              <a:rPr lang="en-US" altLang="en-US" sz="2200" dirty="0">
                <a:sym typeface="Symbol" panose="05050102010706020507" pitchFamily="18" charset="2"/>
              </a:rPr>
              <a:t>} (s=</a:t>
            </a:r>
            <a:r>
              <a:rPr lang="en-MY" altLang="en-US" sz="2200" dirty="0">
                <a:sym typeface="Symbol" panose="05050102010706020507" pitchFamily="18" charset="2"/>
              </a:rPr>
              <a:t>2/5=</a:t>
            </a:r>
            <a:r>
              <a:rPr lang="en-US" altLang="en-US" sz="2200" dirty="0">
                <a:sym typeface="Symbol" panose="05050102010706020507" pitchFamily="18" charset="2"/>
              </a:rPr>
              <a:t>0.4, c=</a:t>
            </a:r>
            <a:r>
              <a:rPr lang="en-MY" altLang="en-US" sz="2200" dirty="0">
                <a:sym typeface="Symbol" panose="05050102010706020507" pitchFamily="18" charset="2"/>
              </a:rPr>
              <a:t>2/4=</a:t>
            </a:r>
            <a:r>
              <a:rPr lang="en-US" altLang="en-US" sz="2200" dirty="0">
                <a:sym typeface="Symbol" panose="05050102010706020507" pitchFamily="18" charset="2"/>
              </a:rPr>
              <a:t>0.5)</a:t>
            </a:r>
            <a:endParaRPr lang="en-US" altLang="en-US" sz="2200" b="0" dirty="0">
              <a:sym typeface="Symbol" panose="05050102010706020507" pitchFamily="18" charset="2"/>
            </a:endParaRPr>
          </a:p>
          <a:p>
            <a:endParaRPr lang="en-US" sz="2200" dirty="0"/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036320" y="1691164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Document" r:id="rId3" imgW="4483100" imgH="2705100" progId="Word.Document.8">
                  <p:embed/>
                </p:oleObj>
              </mc:Choice>
              <mc:Fallback>
                <p:oleObj name="Document" r:id="rId3" imgW="4483100" imgH="2705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20" y="1691164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1036320" y="3822065"/>
            <a:ext cx="10024745" cy="21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CC3300"/>
                </a:solidFill>
                <a:sym typeface="Symbol" panose="05050102010706020507" pitchFamily="18" charset="2"/>
              </a:rPr>
              <a:t>Observations</a:t>
            </a:r>
            <a:r>
              <a:rPr lang="en-US" altLang="en-US" sz="2400" b="0" dirty="0" smtClean="0">
                <a:solidFill>
                  <a:srgbClr val="CC3300"/>
                </a:solidFill>
                <a:sym typeface="Symbol" panose="05050102010706020507" pitchFamily="18" charset="2"/>
              </a:rPr>
              <a:t>: </a:t>
            </a:r>
            <a:endParaRPr lang="en-US" altLang="en-US" sz="2400" b="0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2000" b="0" dirty="0">
                <a:sym typeface="Symbol" panose="05050102010706020507" pitchFamily="18" charset="2"/>
              </a:rPr>
              <a:t> All the above rules are </a:t>
            </a:r>
            <a:r>
              <a:rPr lang="en-US" altLang="en-US" sz="2000" b="0" dirty="0">
                <a:solidFill>
                  <a:srgbClr val="0070C0"/>
                </a:solidFill>
                <a:sym typeface="Symbol" panose="05050102010706020507" pitchFamily="18" charset="2"/>
              </a:rPr>
              <a:t>binary partitions</a:t>
            </a:r>
            <a:r>
              <a:rPr lang="en-US" altLang="en-US" sz="2000" b="0" dirty="0">
                <a:sym typeface="Symbol" panose="05050102010706020507" pitchFamily="18" charset="2"/>
              </a:rPr>
              <a:t> of the same itemset: </a:t>
            </a:r>
            <a:r>
              <a:rPr lang="en-US" altLang="en-US" sz="2000" b="0" dirty="0">
                <a:solidFill>
                  <a:srgbClr val="FF0000"/>
                </a:solidFill>
                <a:sym typeface="Symbol" panose="05050102010706020507" pitchFamily="18" charset="2"/>
              </a:rPr>
              <a:t>{Milk, Diaper, Beer}</a:t>
            </a: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2000" b="0" dirty="0">
                <a:sym typeface="Symbol" panose="05050102010706020507" pitchFamily="18" charset="2"/>
              </a:rPr>
              <a:t> Rules originating from the same itemset have </a:t>
            </a:r>
            <a:r>
              <a:rPr lang="en-US" altLang="en-US" sz="2000" b="0" dirty="0">
                <a:solidFill>
                  <a:srgbClr val="0070C0"/>
                </a:solidFill>
                <a:sym typeface="Symbol" panose="05050102010706020507" pitchFamily="18" charset="2"/>
              </a:rPr>
              <a:t>identical support</a:t>
            </a:r>
            <a:r>
              <a:rPr lang="en-US" altLang="en-US" sz="2000" b="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="0" dirty="0">
                <a:sym typeface="Symbol" panose="05050102010706020507" pitchFamily="18" charset="2"/>
              </a:rPr>
              <a:t>but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>
                <a:sym typeface="Symbol" panose="05050102010706020507" pitchFamily="18" charset="2"/>
              </a:rPr>
              <a:t> </a:t>
            </a:r>
            <a:r>
              <a:rPr lang="en-US" altLang="en-US" sz="2000" b="0" dirty="0" smtClean="0">
                <a:sym typeface="Symbol" panose="05050102010706020507" pitchFamily="18" charset="2"/>
              </a:rPr>
              <a:t>can </a:t>
            </a:r>
            <a:r>
              <a:rPr lang="en-US" altLang="en-US" sz="2000" b="0" dirty="0">
                <a:sym typeface="Symbol" panose="05050102010706020507" pitchFamily="18" charset="2"/>
              </a:rPr>
              <a:t>have </a:t>
            </a:r>
            <a:r>
              <a:rPr lang="en-US" altLang="en-US" sz="2000" b="0" dirty="0">
                <a:solidFill>
                  <a:srgbClr val="0070C0"/>
                </a:solidFill>
                <a:sym typeface="Symbol" panose="05050102010706020507" pitchFamily="18" charset="2"/>
              </a:rPr>
              <a:t>different confidence</a:t>
            </a:r>
            <a:endParaRPr lang="en-US" altLang="en-US" sz="20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2000" b="0" dirty="0">
                <a:sym typeface="Symbol" panose="05050102010706020507" pitchFamily="18" charset="2"/>
              </a:rPr>
              <a:t> Thus, we may decouple </a:t>
            </a:r>
            <a:r>
              <a:rPr lang="en-MY" altLang="en-US" sz="2000" b="0" dirty="0">
                <a:sym typeface="Symbol" panose="05050102010706020507" pitchFamily="18" charset="2"/>
              </a:rPr>
              <a:t>(separate)</a:t>
            </a:r>
            <a:r>
              <a:rPr lang="en-US" altLang="en-US" sz="2000" b="0" dirty="0">
                <a:sym typeface="Symbol" panose="05050102010706020507" pitchFamily="18" charset="2"/>
              </a:rPr>
              <a:t> the support and confidence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Course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MY" b="1"/>
              <a:t>CO1: </a:t>
            </a:r>
            <a:r>
              <a:t>Identify the key </a:t>
            </a:r>
            <a:r>
              <a:rPr b="1"/>
              <a:t>technological foundations</a:t>
            </a:r>
            <a:r>
              <a:t> of data mining</a:t>
            </a:r>
          </a:p>
          <a:p>
            <a:r>
              <a:rPr lang="en-MY" b="1"/>
              <a:t>CO2: </a:t>
            </a:r>
            <a:r>
              <a:t>Create </a:t>
            </a:r>
            <a:r>
              <a:rPr b="1"/>
              <a:t>programming </a:t>
            </a:r>
            <a:r>
              <a:t>solutions using data mining </a:t>
            </a:r>
            <a:r>
              <a:rPr b="1"/>
              <a:t>techniques </a:t>
            </a:r>
            <a:r>
              <a:t>for given problem </a:t>
            </a:r>
          </a:p>
          <a:p>
            <a:r>
              <a:rPr lang="en-MY" b="1"/>
              <a:t>CO3:</a:t>
            </a:r>
            <a:r>
              <a:rPr lang="en-MY"/>
              <a:t> </a:t>
            </a:r>
            <a:r>
              <a:rPr b="1"/>
              <a:t>Evaluate performance </a:t>
            </a:r>
            <a:r>
              <a:t>of data mining solutions for a given problem</a:t>
            </a:r>
          </a:p>
          <a:p>
            <a:r>
              <a:rPr lang="en-MY" b="1"/>
              <a:t>CO4: </a:t>
            </a:r>
            <a:r>
              <a:t>Construct a data mining </a:t>
            </a:r>
            <a:r>
              <a:rPr b="1"/>
              <a:t>project </a:t>
            </a:r>
            <a:r>
              <a:t>as a team</a:t>
            </a:r>
          </a:p>
          <a:p>
            <a:r>
              <a:rPr lang="en-MY" b="1"/>
              <a:t>CO5: </a:t>
            </a:r>
            <a:r>
              <a:t>Recognize the importance of data mining techniques and its </a:t>
            </a:r>
            <a:r>
              <a:rPr b="1"/>
              <a:t>applications </a:t>
            </a:r>
            <a:r>
              <a:t>in the industry</a:t>
            </a:r>
            <a:r>
              <a:rPr lang="en-US"/>
              <a:t>		</a:t>
            </a:r>
          </a:p>
          <a:p>
            <a:pPr marL="0" indent="0">
              <a:buNone/>
            </a:pPr>
            <a:r>
              <a:rPr lang="en-US"/>
              <a:t>										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Reducing Number of Candidates</a:t>
            </a:r>
            <a:r>
              <a:rPr lang="en-MY" altLang="en-US" dirty="0"/>
              <a:t>: Aprior Principle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70C0"/>
                </a:solidFill>
              </a:rPr>
              <a:t>Apriori</a:t>
            </a:r>
            <a:r>
              <a:rPr lang="en-US" altLang="en-US" b="1" dirty="0">
                <a:solidFill>
                  <a:srgbClr val="0070C0"/>
                </a:solidFill>
              </a:rPr>
              <a:t> principle</a:t>
            </a:r>
            <a:r>
              <a:rPr lang="en-US" altLang="en-US" dirty="0">
                <a:solidFill>
                  <a:srgbClr val="0070C0"/>
                </a:solidFill>
              </a:rPr>
              <a:t>: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b="1" dirty="0"/>
              <a:t>If an itemset is frequent, then all of its subsets must also be frequent</a:t>
            </a:r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 err="1">
                <a:solidFill>
                  <a:srgbClr val="0070C0"/>
                </a:solidFill>
              </a:rPr>
              <a:t>Apriori</a:t>
            </a:r>
            <a:r>
              <a:rPr lang="en-US" altLang="en-US" dirty="0">
                <a:solidFill>
                  <a:srgbClr val="0070C0"/>
                </a:solidFill>
              </a:rPr>
              <a:t> principle </a:t>
            </a:r>
            <a:r>
              <a:rPr lang="en-US" altLang="en-US" dirty="0"/>
              <a:t>holds due to the following property of the </a:t>
            </a:r>
            <a:r>
              <a:rPr lang="en-US" altLang="en-US" dirty="0">
                <a:solidFill>
                  <a:srgbClr val="0070C0"/>
                </a:solidFill>
              </a:rPr>
              <a:t>support </a:t>
            </a:r>
            <a:r>
              <a:rPr lang="en-US" altLang="en-US" dirty="0"/>
              <a:t>measure: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Support of an itemset never exceeds the support of its </a:t>
            </a:r>
            <a:r>
              <a:rPr lang="en-US" altLang="en-US" dirty="0" smtClean="0"/>
              <a:t>subsets</a:t>
            </a:r>
          </a:p>
          <a:p>
            <a:pPr lvl="2"/>
            <a:r>
              <a:rPr lang="en-MY" altLang="en-US" sz="2000" dirty="0" smtClean="0"/>
              <a:t>Example: </a:t>
            </a:r>
            <a:r>
              <a:rPr lang="en-MY" altLang="en-US" sz="2000" b="1" dirty="0" smtClean="0"/>
              <a:t>s({a}) </a:t>
            </a:r>
            <a:r>
              <a:rPr lang="en-MY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MY" altLang="en-US" sz="2000" b="1" dirty="0" smtClean="0"/>
              <a:t> s({a, b})</a:t>
            </a:r>
            <a:endParaRPr lang="en-US" altLang="en-US" dirty="0"/>
          </a:p>
          <a:p>
            <a:pPr lvl="1"/>
            <a:r>
              <a:rPr lang="en-US" altLang="en-US" dirty="0"/>
              <a:t>This is known as the </a:t>
            </a:r>
            <a:r>
              <a:rPr lang="en-US" altLang="en-US" b="1" dirty="0">
                <a:solidFill>
                  <a:srgbClr val="0070C0"/>
                </a:solidFill>
              </a:rPr>
              <a:t>anti-monotone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998470" y="384175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70" y="384175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/>
          <p:nvPr/>
        </p:nvGrpSpPr>
        <p:grpSpPr bwMode="auto">
          <a:xfrm>
            <a:off x="1752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6" name="Visio" r:id="rId3" imgW="9958705" imgH="7638415" progId="Visio.Drawing.6">
                    <p:embed/>
                  </p:oleObj>
                </mc:Choice>
                <mc:Fallback>
                  <p:oleObj name="Visio" r:id="rId3" imgW="9958705" imgH="7638415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3733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" name="Visio" r:id="rId5" imgW="9958705" imgH="7638415" progId="Visio.Drawing.6">
                    <p:embed/>
                  </p:oleObj>
                </mc:Choice>
                <mc:Fallback>
                  <p:oleObj name="Visio" r:id="rId5" imgW="9958705" imgH="7638415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245" y="4623435"/>
            <a:ext cx="40747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AB is not supported </a:t>
            </a:r>
            <a:r>
              <a:rPr lang="en-MY" altLang="en-US" dirty="0"/>
              <a:t>(not frequent)</a:t>
            </a:r>
            <a:r>
              <a:rPr lang="en-US" dirty="0"/>
              <a:t>, all supersets containing “AB” as a subsequence is also not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Illustrating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1905000" y="13589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Document" r:id="rId3" imgW="4483100" imgH="2705100" progId="Word.Document.8">
                  <p:embed/>
                </p:oleObj>
              </mc:Choice>
              <mc:Fallback>
                <p:oleObj name="Document" r:id="rId3" imgW="4483100" imgH="27051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589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934200" y="13716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638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828800" y="4381501"/>
            <a:ext cx="584200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MY" altLang="en-US" sz="1800">
                <a:latin typeface="Tahoma" panose="020B0604030504040204" pitchFamily="34" charset="0"/>
                <a:sym typeface="+mn-ea"/>
              </a:rPr>
              <a:t>Brute force: </a:t>
            </a:r>
            <a:r>
              <a:rPr lang="en-US" altLang="en-US" sz="1800" b="0" dirty="0">
                <a:latin typeface="Tahoma" panose="020B0604030504040204" pitchFamily="34" charset="0"/>
              </a:rPr>
              <a:t>If every subset is </a:t>
            </a:r>
            <a:r>
              <a:rPr lang="en-US" altLang="en-US" sz="1800" b="0" dirty="0" smtClean="0">
                <a:latin typeface="Tahoma" panose="020B0604030504040204" pitchFamily="34" charset="0"/>
              </a:rPr>
              <a:t>considered (brute-force), </a:t>
            </a:r>
            <a:endParaRPr lang="en-US" altLang="en-US" sz="1800" b="0" dirty="0">
              <a:latin typeface="Tahoma" panose="020B0604030504040204" pitchFamily="34" charset="0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1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3</a:t>
            </a:r>
            <a:r>
              <a:rPr lang="en-US" altLang="en-US" sz="1800" b="0" dirty="0">
                <a:latin typeface="Tahoma" panose="020B0604030504040204" pitchFamily="34" charset="0"/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+ 15 + 20 = 41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With support-based pruning,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7026275" y="1746885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" name="Document" r:id="rId5" imgW="3060700" imgH="3340100" progId="Word.Document.8">
                  <p:embed/>
                </p:oleObj>
              </mc:Choice>
              <mc:Fallback>
                <p:oleObj name="Document" r:id="rId5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746885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7132320" y="3602355"/>
            <a:ext cx="185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/>
              <a:t>6 items, k = 1, 2,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1828800" y="4381500"/>
            <a:ext cx="3211195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1649730" y="146177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Document" r:id="rId3" imgW="4483100" imgH="2705100" progId="Word.Document.8">
                  <p:embed/>
                </p:oleObj>
              </mc:Choice>
              <mc:Fallback>
                <p:oleObj name="Document" r:id="rId3" imgW="4483100" imgH="27051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30" y="146177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5427345" y="238252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3" name="Group 2"/>
          <p:cNvGrpSpPr/>
          <p:nvPr/>
        </p:nvGrpSpPr>
        <p:grpSpPr>
          <a:xfrm>
            <a:off x="6553200" y="1350010"/>
            <a:ext cx="2288540" cy="3031490"/>
            <a:chOff x="10915" y="2160"/>
            <a:chExt cx="3604" cy="4774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10920" y="2160"/>
              <a:ext cx="323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ahoma" panose="020B0604030504040204" pitchFamily="34" charset="0"/>
                </a:rPr>
                <a:t>Items (1-itemsets)</a:t>
              </a:r>
            </a:p>
          </p:txBody>
        </p:sp>
        <p:graphicFrame>
          <p:nvGraphicFramePr>
            <p:cNvPr id="18440" name="Object 3"/>
            <p:cNvGraphicFramePr>
              <a:graphicFrameLocks noChangeAspect="1"/>
            </p:cNvGraphicFramePr>
            <p:nvPr/>
          </p:nvGraphicFramePr>
          <p:xfrm>
            <a:off x="10915" y="3000"/>
            <a:ext cx="3605" cy="3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" name="Document" r:id="rId5" imgW="3060700" imgH="3340100" progId="Word.Document.8">
                    <p:embed/>
                  </p:oleObj>
                </mc:Choice>
                <mc:Fallback>
                  <p:oleObj name="Document" r:id="rId5" imgW="3060700" imgH="33401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5" y="3000"/>
                          <a:ext cx="3605" cy="39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8882" y="5673209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aseline="30000" dirty="0">
                <a:latin typeface="Tahoma" panose="020B0604030504040204" pitchFamily="34" charset="0"/>
              </a:rPr>
              <a:t>6</a:t>
            </a:r>
            <a:r>
              <a:rPr lang="en-US" altLang="en-US" dirty="0">
                <a:latin typeface="Tahoma" panose="020B0604030504040204" pitchFamily="34" charset="0"/>
              </a:rPr>
              <a:t>C</a:t>
            </a:r>
            <a:r>
              <a:rPr lang="en-US" altLang="en-US" baseline="-25000" dirty="0">
                <a:latin typeface="Tahoma" panose="020B0604030504040204" pitchFamily="34" charset="0"/>
              </a:rPr>
              <a:t>1</a:t>
            </a:r>
            <a:endParaRPr lang="en-MY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49730" y="5677469"/>
            <a:ext cx="1093470" cy="18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914390" y="5027930"/>
            <a:ext cx="47669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/>
              <a:t>Compute support for all 1-itemset before </a:t>
            </a:r>
            <a:r>
              <a:rPr lang="en-MY" altLang="en-US">
                <a:solidFill>
                  <a:srgbClr val="FF0000"/>
                </a:solidFill>
              </a:rPr>
              <a:t>pruning</a:t>
            </a:r>
          </a:p>
          <a:p>
            <a:r>
              <a:rPr lang="en-MY" altLang="en-US">
                <a:solidFill>
                  <a:srgbClr val="FF0000"/>
                </a:solidFill>
              </a:rPr>
              <a:t>Coke and Eggs</a:t>
            </a:r>
            <a:r>
              <a:rPr lang="en-MY" altLang="en-US"/>
              <a:t> (s &lt;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28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Document" r:id="rId3" imgW="3060700" imgH="3340100" progId="Word.Document.8">
                  <p:embed/>
                </p:oleObj>
              </mc:Choice>
              <mc:Fallback>
                <p:oleObj name="Document" r:id="rId3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876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Document" r:id="rId5" imgW="4445000" imgH="2692400" progId="Word.Document.8">
                  <p:embed/>
                </p:oleObj>
              </mc:Choice>
              <mc:Fallback>
                <p:oleObj name="Document" r:id="rId5" imgW="4445000" imgH="269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7000875" y="2056130"/>
            <a:ext cx="47605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(</a:t>
            </a:r>
            <a:r>
              <a:rPr lang="en-MY" altLang="en-US" sz="1800" b="0" dirty="0">
                <a:latin typeface="Tahoma" panose="020B0604030504040204" pitchFamily="34" charset="0"/>
              </a:rPr>
              <a:t>Pruning: </a:t>
            </a:r>
            <a:r>
              <a:rPr lang="en-US" altLang="en-US" sz="1800" b="0" dirty="0">
                <a:latin typeface="Tahoma" panose="020B0604030504040204" pitchFamily="34" charset="0"/>
              </a:rPr>
              <a:t>No need to generate candidates involving 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Coke </a:t>
            </a:r>
            <a:r>
              <a:rPr lang="en-US" altLang="en-US" sz="1800" b="0" dirty="0">
                <a:latin typeface="Tahoma" panose="020B0604030504040204" pitchFamily="34" charset="0"/>
              </a:rPr>
              <a:t>or </a:t>
            </a:r>
            <a:r>
              <a:rPr lang="en-US" altLang="en-US" sz="1800" b="0" dirty="0">
                <a:solidFill>
                  <a:srgbClr val="FF0000"/>
                </a:solidFill>
                <a:latin typeface="Tahoma" panose="020B0604030504040204" pitchFamily="34" charset="0"/>
              </a:rPr>
              <a:t>Eggs</a:t>
            </a:r>
            <a:r>
              <a:rPr lang="en-US" altLang="en-US" sz="1800" b="0" dirty="0">
                <a:latin typeface="Tahoma" panose="020B0604030504040204" pitchFamily="34" charset="0"/>
              </a:rPr>
              <a:t>)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1828800" y="4381500"/>
            <a:ext cx="3211195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1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3</a:t>
            </a:r>
            <a:r>
              <a:rPr lang="en-US" altLang="en-US" sz="1800" b="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+ 6 + 4 = 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828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Document" r:id="rId3" imgW="3060700" imgH="3340100" progId="Word.Document.8">
                  <p:embed/>
                </p:oleObj>
              </mc:Choice>
              <mc:Fallback>
                <p:oleObj name="Document" r:id="rId3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76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Document" r:id="rId5" imgW="4445000" imgH="2692400" progId="Word.Document.8">
                  <p:embed/>
                </p:oleObj>
              </mc:Choice>
              <mc:Fallback>
                <p:oleObj name="Document" r:id="rId5" imgW="4445000" imgH="269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620000" y="2056130"/>
            <a:ext cx="373316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(No need to generate candidates involving Coke or Eggs)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1828800" y="4381500"/>
            <a:ext cx="3211195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1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3</a:t>
            </a:r>
            <a:r>
              <a:rPr lang="en-US" altLang="en-US" sz="1800" b="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anose="020B0604030504040204" pitchFamily="34" charset="0"/>
              </a:rPr>
              <a:t>	6 + 6 + 4 = 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7343" y="5857875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aseline="30000" dirty="0" smtClean="0">
                <a:latin typeface="Tahoma" panose="020B0604030504040204" pitchFamily="34" charset="0"/>
              </a:rPr>
              <a:t>4</a:t>
            </a:r>
            <a:r>
              <a:rPr lang="en-US" altLang="en-US" dirty="0" smtClean="0">
                <a:latin typeface="Tahoma" panose="020B0604030504040204" pitchFamily="34" charset="0"/>
              </a:rPr>
              <a:t>C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2</a:t>
            </a:r>
            <a:endParaRPr lang="en-MY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36579" y="5799152"/>
            <a:ext cx="1425236" cy="24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28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" name="Document" r:id="rId3" imgW="3060700" imgH="3340100" progId="Word.Document.8">
                  <p:embed/>
                </p:oleObj>
              </mc:Choice>
              <mc:Fallback>
                <p:oleObj name="Document" r:id="rId3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name="Document" r:id="rId5" imgW="4445000" imgH="2692400" progId="Word.Document.8">
                  <p:embed/>
                </p:oleObj>
              </mc:Choice>
              <mc:Fallback>
                <p:oleObj name="Document" r:id="rId5" imgW="4445000" imgH="269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400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" name="Document" r:id="rId7" imgW="4178300" imgH="2044700" progId="Word.Document.8">
                  <p:embed/>
                </p:oleObj>
              </mc:Choice>
              <mc:Fallback>
                <p:oleObj name="Document" r:id="rId7" imgW="4178300" imgH="2044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620000" y="2056130"/>
            <a:ext cx="373316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(No need to generate candidates involving Coke or Eggs)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8305800" y="4038600"/>
            <a:ext cx="2202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Triplets (3-itemsets)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1828800" y="4381500"/>
            <a:ext cx="358267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+ 6 + 4 = 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73357" y="5890499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aseline="30000" dirty="0" smtClean="0">
                <a:latin typeface="Tahoma" panose="020B0604030504040204" pitchFamily="34" charset="0"/>
              </a:rPr>
              <a:t>4</a:t>
            </a:r>
            <a:r>
              <a:rPr lang="en-US" altLang="en-US" dirty="0" smtClean="0">
                <a:latin typeface="Tahoma" panose="020B0604030504040204" pitchFamily="34" charset="0"/>
              </a:rPr>
              <a:t>C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3</a:t>
            </a:r>
            <a:endParaRPr lang="en-MY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66783" y="5746751"/>
            <a:ext cx="271817" cy="23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828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Document" r:id="rId3" imgW="3060700" imgH="3340100" progId="Word.Document.8">
                  <p:embed/>
                </p:oleObj>
              </mc:Choice>
              <mc:Fallback>
                <p:oleObj name="Document" r:id="rId3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Document" r:id="rId5" imgW="4445000" imgH="2692400" progId="Word.Document.8">
                  <p:embed/>
                </p:oleObj>
              </mc:Choice>
              <mc:Fallback>
                <p:oleObj name="Document" r:id="rId5" imgW="4445000" imgH="269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400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" name="Document" r:id="rId7" imgW="4178300" imgH="2044700" progId="Word.Document.8">
                  <p:embed/>
                </p:oleObj>
              </mc:Choice>
              <mc:Fallback>
                <p:oleObj name="Document" r:id="rId7" imgW="4178300" imgH="2044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27793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(No need to generate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candidates involving Coke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or Eggs)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305800" y="4038600"/>
            <a:ext cx="2202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Triplets (3-itemsets)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1828800" y="4418489"/>
            <a:ext cx="3211195" cy="175323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6 + 6 + 1 = 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86543" y="550822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aseline="30000" dirty="0">
                <a:latin typeface="Tahoma" panose="020B0604030504040204" pitchFamily="34" charset="0"/>
              </a:rPr>
              <a:t>1</a:t>
            </a:r>
            <a:r>
              <a:rPr lang="en-US" altLang="en-US" dirty="0" smtClean="0">
                <a:latin typeface="Tahoma" panose="020B0604030504040204" pitchFamily="34" charset="0"/>
              </a:rPr>
              <a:t>C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1</a:t>
            </a:r>
            <a:endParaRPr lang="en-MY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07725" y="5692894"/>
            <a:ext cx="123227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470400" y="5991860"/>
            <a:ext cx="757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Apriori</a:t>
            </a:r>
            <a:r>
              <a:rPr lang="en-MY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34163" cy="4289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97200" y="5189855"/>
            <a:ext cx="1811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>
                <a:solidFill>
                  <a:srgbClr val="FF0000"/>
                </a:solidFill>
              </a:rPr>
              <a:t>support &lt; minsup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lvl="0" indent="-285750">
              <a:lnSpc>
                <a:spcPct val="90000"/>
              </a:lnSpc>
            </a:pPr>
            <a:r>
              <a:rPr lang="en-MY" altLang="en-US" sz="2400" dirty="0" err="1" smtClean="0">
                <a:sym typeface="+mn-ea"/>
              </a:rPr>
              <a:t>Given: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 err="1" smtClean="0">
                <a:sym typeface="+mn-ea"/>
              </a:rPr>
              <a:t>F</a:t>
            </a:r>
            <a:r>
              <a:rPr lang="en-US" altLang="en-US" sz="2400" baseline="-25000" dirty="0" err="1" smtClean="0">
                <a:sym typeface="+mn-ea"/>
              </a:rPr>
              <a:t>k</a:t>
            </a:r>
            <a:r>
              <a:rPr lang="en-US" altLang="en-US" sz="2400" dirty="0" smtClean="0">
                <a:sym typeface="+mn-ea"/>
              </a:rPr>
              <a:t>: frequent k-itemsets</a:t>
            </a:r>
            <a:endParaRPr lang="en-US" altLang="en-US" sz="2400" dirty="0" smtClean="0"/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 err="1" smtClean="0">
                <a:sym typeface="+mn-ea"/>
              </a:rPr>
              <a:t>L</a:t>
            </a:r>
            <a:r>
              <a:rPr lang="en-US" altLang="en-US" sz="2400" baseline="-25000" dirty="0" err="1" smtClean="0">
                <a:sym typeface="+mn-ea"/>
              </a:rPr>
              <a:t>k</a:t>
            </a:r>
            <a:r>
              <a:rPr lang="en-US" altLang="en-US" sz="2400" dirty="0" smtClean="0">
                <a:sym typeface="+mn-ea"/>
              </a:rPr>
              <a:t>: candidate </a:t>
            </a:r>
            <a:r>
              <a:rPr lang="en-MY" altLang="en-US" sz="2400" dirty="0" smtClean="0">
                <a:sym typeface="+mn-ea"/>
              </a:rPr>
              <a:t>list of</a:t>
            </a:r>
            <a:r>
              <a:rPr lang="en-US" altLang="en-US" sz="2400" dirty="0" smtClean="0">
                <a:sym typeface="+mn-ea"/>
              </a:rPr>
              <a:t> k-itemsets</a:t>
            </a:r>
            <a:endParaRPr lang="en-US" altLang="en-US" sz="2400" dirty="0" smtClean="0"/>
          </a:p>
          <a:p>
            <a:pPr marL="514350" lvl="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sym typeface="+mn-ea"/>
              </a:rPr>
              <a:t>Let </a:t>
            </a:r>
            <a:r>
              <a:rPr lang="en-US" altLang="en-US" sz="2400" i="1" dirty="0" smtClean="0">
                <a:sym typeface="+mn-ea"/>
              </a:rPr>
              <a:t>k</a:t>
            </a:r>
            <a:r>
              <a:rPr lang="en-US" altLang="en-US" sz="2400" dirty="0" smtClean="0">
                <a:sym typeface="+mn-ea"/>
              </a:rPr>
              <a:t>=1</a:t>
            </a:r>
            <a:endParaRPr lang="en-US" altLang="en-US" sz="2400" dirty="0" smtClean="0"/>
          </a:p>
          <a:p>
            <a:pPr marL="514350" lvl="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sym typeface="+mn-ea"/>
              </a:rPr>
              <a:t>Generate F</a:t>
            </a:r>
            <a:r>
              <a:rPr lang="en-US" altLang="en-US" sz="2400" baseline="-25000" dirty="0" smtClean="0">
                <a:sym typeface="+mn-ea"/>
              </a:rPr>
              <a:t>1</a:t>
            </a:r>
            <a:r>
              <a:rPr lang="en-US" altLang="en-US" sz="2400" dirty="0" smtClean="0">
                <a:sym typeface="+mn-ea"/>
              </a:rPr>
              <a:t> = {frequent 1-itemsets}</a:t>
            </a:r>
            <a:endParaRPr lang="en-US" altLang="en-US" sz="2400" dirty="0" smtClean="0"/>
          </a:p>
          <a:p>
            <a:pPr marL="514350" lvl="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sym typeface="+mn-ea"/>
              </a:rPr>
              <a:t>Repeat until </a:t>
            </a:r>
            <a:r>
              <a:rPr lang="en-US" altLang="en-US" sz="2400" dirty="0" err="1" smtClean="0">
                <a:sym typeface="+mn-ea"/>
              </a:rPr>
              <a:t>F</a:t>
            </a:r>
            <a:r>
              <a:rPr lang="en-US" altLang="en-US" sz="2400" baseline="-25000" dirty="0" err="1" smtClean="0">
                <a:sym typeface="+mn-ea"/>
              </a:rPr>
              <a:t>k</a:t>
            </a:r>
            <a:r>
              <a:rPr lang="en-US" altLang="en-US" sz="2400" dirty="0" smtClean="0">
                <a:sym typeface="+mn-ea"/>
              </a:rPr>
              <a:t> is empty</a:t>
            </a:r>
            <a:endParaRPr lang="en-US" altLang="en-US" sz="2400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sym typeface="+mn-ea"/>
              </a:rPr>
              <a:t>Candidate </a:t>
            </a:r>
            <a:r>
              <a:rPr lang="en-US" altLang="en-US" sz="2400" b="1" dirty="0" smtClean="0">
                <a:solidFill>
                  <a:srgbClr val="FF0000"/>
                </a:solidFill>
                <a:sym typeface="+mn-ea"/>
              </a:rPr>
              <a:t>Generation</a:t>
            </a:r>
            <a:r>
              <a:rPr lang="en-US" altLang="en-US" sz="2400" dirty="0" smtClean="0">
                <a:sym typeface="+mn-ea"/>
              </a:rPr>
              <a:t>: Generate L</a:t>
            </a:r>
            <a:r>
              <a:rPr lang="en-US" altLang="en-US" sz="2400" baseline="-25000" dirty="0" smtClean="0">
                <a:sym typeface="+mn-ea"/>
              </a:rPr>
              <a:t>k+1 </a:t>
            </a:r>
            <a:r>
              <a:rPr lang="en-US" altLang="en-US" sz="2400" dirty="0" smtClean="0">
                <a:sym typeface="+mn-ea"/>
              </a:rPr>
              <a:t>from </a:t>
            </a:r>
            <a:r>
              <a:rPr lang="en-US" altLang="en-US" sz="2400" dirty="0" err="1" smtClean="0">
                <a:sym typeface="+mn-ea"/>
              </a:rPr>
              <a:t>F</a:t>
            </a:r>
            <a:r>
              <a:rPr lang="en-US" altLang="en-US" sz="2400" baseline="-25000" dirty="0" err="1" smtClean="0">
                <a:sym typeface="+mn-ea"/>
              </a:rPr>
              <a:t>k</a:t>
            </a:r>
            <a:endParaRPr lang="en-US" altLang="en-US" sz="2400" baseline="-25000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sym typeface="+mn-ea"/>
              </a:rPr>
              <a:t>Candidate </a:t>
            </a:r>
            <a:r>
              <a:rPr lang="en-US" altLang="en-US" sz="2400" b="1" dirty="0" smtClean="0">
                <a:solidFill>
                  <a:srgbClr val="FF0000"/>
                </a:solidFill>
                <a:sym typeface="+mn-ea"/>
              </a:rPr>
              <a:t>Pruning</a:t>
            </a:r>
            <a:r>
              <a:rPr lang="en-US" altLang="en-US" sz="2400" dirty="0" smtClean="0">
                <a:sym typeface="+mn-ea"/>
              </a:rPr>
              <a:t>: Prune candidate itemsets in L</a:t>
            </a:r>
            <a:r>
              <a:rPr lang="en-US" altLang="en-US" sz="2400" baseline="-25000" dirty="0" smtClean="0">
                <a:sym typeface="+mn-ea"/>
              </a:rPr>
              <a:t>k+1 </a:t>
            </a:r>
            <a:r>
              <a:rPr lang="en-US" altLang="en-US" sz="2400" dirty="0" smtClean="0">
                <a:sym typeface="+mn-ea"/>
              </a:rPr>
              <a:t>containing subsets of length </a:t>
            </a:r>
            <a:r>
              <a:rPr lang="en-US" altLang="en-US" sz="2400" i="1" dirty="0" smtClean="0">
                <a:sym typeface="+mn-ea"/>
              </a:rPr>
              <a:t>k </a:t>
            </a:r>
            <a:r>
              <a:rPr lang="en-US" altLang="en-US" sz="2400" dirty="0" smtClean="0">
                <a:sym typeface="+mn-ea"/>
              </a:rPr>
              <a:t>that are infrequent </a:t>
            </a:r>
            <a:endParaRPr lang="en-US" altLang="en-US" sz="2400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FF0000"/>
                </a:solidFill>
                <a:sym typeface="+mn-ea"/>
              </a:rPr>
              <a:t>Support Counting</a:t>
            </a:r>
            <a:r>
              <a:rPr lang="en-US" altLang="en-US" sz="2400" dirty="0" smtClean="0">
                <a:sym typeface="+mn-ea"/>
              </a:rPr>
              <a:t>: Count the support of each candidate in L</a:t>
            </a:r>
            <a:r>
              <a:rPr lang="en-US" altLang="en-US" sz="2400" baseline="-25000" dirty="0" smtClean="0">
                <a:sym typeface="+mn-ea"/>
              </a:rPr>
              <a:t>k+1 </a:t>
            </a:r>
            <a:r>
              <a:rPr lang="en-US" altLang="en-US" sz="2400" dirty="0" smtClean="0">
                <a:sym typeface="+mn-ea"/>
              </a:rPr>
              <a:t>by scanning the DB</a:t>
            </a:r>
            <a:endParaRPr lang="en-US" altLang="en-US" sz="2400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sym typeface="+mn-ea"/>
              </a:rPr>
              <a:t>Candidate </a:t>
            </a:r>
            <a:r>
              <a:rPr lang="en-US" altLang="en-US" sz="2400" b="1" dirty="0" smtClean="0">
                <a:solidFill>
                  <a:srgbClr val="FF0000"/>
                </a:solidFill>
                <a:sym typeface="+mn-ea"/>
              </a:rPr>
              <a:t>Elimination</a:t>
            </a:r>
            <a:r>
              <a:rPr lang="en-US" altLang="en-US" sz="2400" dirty="0" smtClean="0">
                <a:sym typeface="+mn-ea"/>
              </a:rPr>
              <a:t>: Eliminate candidates in L</a:t>
            </a:r>
            <a:r>
              <a:rPr lang="en-US" altLang="en-US" sz="2400" baseline="-25000" dirty="0" smtClean="0">
                <a:sym typeface="+mn-ea"/>
              </a:rPr>
              <a:t>k+1 </a:t>
            </a:r>
            <a:r>
              <a:rPr lang="en-US" altLang="en-US" sz="2400" dirty="0" smtClean="0">
                <a:sym typeface="+mn-ea"/>
              </a:rPr>
              <a:t>that are infrequent, leaving only those that are frequent =&gt; F</a:t>
            </a:r>
            <a:r>
              <a:rPr lang="en-US" altLang="en-US" sz="2400" baseline="-25000" dirty="0" smtClean="0">
                <a:sym typeface="+mn-ea"/>
              </a:rPr>
              <a:t>k+1</a:t>
            </a:r>
            <a:endParaRPr lang="en-US" altLang="en-US" sz="3360" baseline="-25000" dirty="0" smtClean="0"/>
          </a:p>
          <a:p>
            <a:pPr lvl="0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dirty="0">
                <a:sym typeface="+mn-ea"/>
              </a:rPr>
              <a:t>Market Basket Analysis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Association Rule </a:t>
            </a:r>
            <a:r>
              <a:rPr lang="en-US" altLang="en-US" dirty="0" smtClean="0">
                <a:sym typeface="+mn-ea"/>
              </a:rPr>
              <a:t>Mining</a:t>
            </a:r>
          </a:p>
          <a:p>
            <a:r>
              <a:rPr lang="en-US" altLang="en-US" dirty="0"/>
              <a:t>Definition</a:t>
            </a:r>
            <a:endParaRPr lang="en-US" altLang="en-US" dirty="0">
              <a:sym typeface="+mn-ea"/>
            </a:endParaRPr>
          </a:p>
          <a:p>
            <a:r>
              <a:rPr lang="en-US" altLang="en-US" dirty="0"/>
              <a:t>Association Rule Mining Task</a:t>
            </a:r>
          </a:p>
          <a:p>
            <a:r>
              <a:rPr lang="en-US" altLang="en-US" dirty="0" smtClean="0">
                <a:sym typeface="+mn-ea"/>
              </a:rPr>
              <a:t>Mining Association Rules</a:t>
            </a:r>
          </a:p>
          <a:p>
            <a:r>
              <a:rPr lang="en-US" altLang="en-US" dirty="0" err="1" smtClean="0"/>
              <a:t>Apriori</a:t>
            </a:r>
            <a:r>
              <a:rPr lang="en-US" altLang="en-US" dirty="0" smtClean="0"/>
              <a:t> </a:t>
            </a:r>
            <a:r>
              <a:rPr lang="en-MY" altLang="en-US" dirty="0" smtClean="0"/>
              <a:t>Algorithm</a:t>
            </a:r>
            <a:endParaRPr lang="en-US" altLang="en-US" dirty="0" smtClean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Example: </a:t>
            </a:r>
            <a:r>
              <a:rPr lang="en-US"/>
              <a:t>Apriori Algorithm (</a:t>
            </a:r>
            <a:r>
              <a:rPr lang="en-MY" altLang="en-US"/>
              <a:t>minsup = 2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997585" y="1797050"/>
          <a:ext cx="6898005" cy="418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r:id="rId3" imgW="6238875" imgH="3781425" progId="Paint.Picture">
                  <p:embed/>
                </p:oleObj>
              </mc:Choice>
              <mc:Fallback>
                <p:oleObj r:id="rId3" imgW="6238875" imgH="37814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7585" y="1797050"/>
                        <a:ext cx="6898005" cy="418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219190" y="1428750"/>
            <a:ext cx="36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i="1"/>
              <a:t>F</a:t>
            </a:r>
            <a:r>
              <a:rPr lang="en-MY" altLang="en-US" baseline="-25000"/>
              <a:t>1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97585" y="3952240"/>
            <a:ext cx="36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i="1"/>
              <a:t>F</a:t>
            </a:r>
            <a:r>
              <a:rPr lang="en-MY" altLang="en-US" baseline="-25000"/>
              <a:t>2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53670" y="5288280"/>
            <a:ext cx="1192530" cy="8655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MY" altLang="en-US">
                <a:solidFill>
                  <a:schemeClr val="tx1"/>
                </a:solidFill>
              </a:rPr>
              <a:t>Pruning</a:t>
            </a:r>
            <a:endParaRPr lang="en-MY" altLang="en-US" strike="sngStrike">
              <a:solidFill>
                <a:schemeClr val="tx1"/>
              </a:solidFill>
              <a:uFillTx/>
            </a:endParaRPr>
          </a:p>
          <a:p>
            <a:pPr>
              <a:lnSpc>
                <a:spcPct val="70000"/>
              </a:lnSpc>
            </a:pPr>
            <a:r>
              <a:rPr lang="en-MY" altLang="en-US" strike="sngStrike">
                <a:solidFill>
                  <a:schemeClr val="tx1"/>
                </a:solidFill>
                <a:uFillTx/>
              </a:rPr>
              <a:t>s(1 2 3) = 1</a:t>
            </a:r>
          </a:p>
          <a:p>
            <a:pPr>
              <a:lnSpc>
                <a:spcPct val="70000"/>
              </a:lnSpc>
            </a:pPr>
            <a:r>
              <a:rPr lang="en-MY" altLang="en-US" strike="sngStrike">
                <a:solidFill>
                  <a:schemeClr val="tx1"/>
                </a:solidFill>
                <a:uFillTx/>
              </a:rPr>
              <a:t>s(1 3 5) = 1</a:t>
            </a:r>
            <a:endParaRPr lang="en-MY" altLang="en-US"/>
          </a:p>
          <a:p>
            <a:pPr>
              <a:lnSpc>
                <a:spcPct val="70000"/>
              </a:lnSpc>
            </a:pPr>
            <a:r>
              <a:rPr lang="en-MY" altLang="en-US"/>
              <a:t>s(2 3 5) =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1. </a:t>
            </a:r>
            <a:r>
              <a:rPr lang="en-US" altLang="en-US"/>
              <a:t>Candidate Generation: </a:t>
            </a:r>
            <a:br>
              <a:rPr lang="en-US" altLang="en-US"/>
            </a:br>
            <a:r>
              <a:rPr lang="en-US" altLang="en-US"/>
              <a:t>F</a:t>
            </a:r>
            <a:r>
              <a:rPr lang="en-US" altLang="en-US" baseline="-25000"/>
              <a:t>k-1</a:t>
            </a:r>
            <a:r>
              <a:rPr lang="en-US" altLang="en-US"/>
              <a:t> x F</a:t>
            </a:r>
            <a:r>
              <a:rPr lang="en-US" altLang="en-US" baseline="-25000"/>
              <a:t>k-1</a:t>
            </a:r>
            <a:r>
              <a:rPr lang="en-US" altLang="en-US"/>
              <a:t> </a:t>
            </a:r>
            <a:r>
              <a:rPr lang="en-MY" altLang="en-US"/>
              <a:t>Method</a:t>
            </a:r>
            <a:endParaRPr lang="en-MY" altLang="en-US" baseline="-25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 smtClean="0">
                <a:sym typeface="+mn-ea"/>
              </a:rPr>
              <a:t>Merge two frequent (k-1)-itemsets if their first (k-2) items are identical</a:t>
            </a:r>
            <a:endParaRPr lang="en-US" altLang="en-US" sz="2800" dirty="0" smtClean="0"/>
          </a:p>
          <a:p>
            <a:endParaRPr lang="en-US" altLang="en-US" sz="2800" dirty="0" smtClean="0">
              <a:sym typeface="+mn-ea"/>
            </a:endParaRPr>
          </a:p>
          <a:p>
            <a:r>
              <a:rPr lang="en-US" altLang="en-US" sz="2800" dirty="0" smtClean="0">
                <a:sym typeface="+mn-ea"/>
              </a:rPr>
              <a:t>F</a:t>
            </a:r>
            <a:r>
              <a:rPr lang="en-US" altLang="en-US" sz="2800" baseline="-25000" dirty="0" smtClean="0">
                <a:sym typeface="+mn-ea"/>
              </a:rPr>
              <a:t>3</a:t>
            </a:r>
            <a:r>
              <a:rPr lang="en-US" altLang="en-US" sz="2800" dirty="0" smtClean="0">
                <a:sym typeface="+mn-ea"/>
              </a:rPr>
              <a:t> = {ABC,ABD,ABE,ACD,BCD,BDE,CDE}</a:t>
            </a:r>
            <a:endParaRPr lang="en-US" altLang="en-US" sz="2800" dirty="0" smtClean="0"/>
          </a:p>
          <a:p>
            <a:pPr lvl="1"/>
            <a:r>
              <a:rPr lang="en-MY" altLang="en-US" sz="2800" dirty="0" smtClean="0">
                <a:sym typeface="+mn-ea"/>
              </a:rPr>
              <a:t>F</a:t>
            </a:r>
            <a:r>
              <a:rPr lang="en-MY" altLang="en-US" sz="2800" baseline="-25000" dirty="0" smtClean="0">
                <a:sym typeface="+mn-ea"/>
              </a:rPr>
              <a:t>4</a:t>
            </a:r>
            <a:r>
              <a:rPr lang="en-MY" altLang="en-US" sz="2800" dirty="0" smtClean="0">
                <a:sym typeface="+mn-ea"/>
              </a:rPr>
              <a:t> = </a:t>
            </a:r>
            <a:r>
              <a:rPr lang="en-US" altLang="en-US" sz="2800" dirty="0" smtClean="0">
                <a:sym typeface="+mn-ea"/>
              </a:rPr>
              <a:t>Merge(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C,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D) =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CD</a:t>
            </a:r>
            <a:endParaRPr lang="en-US" altLang="en-US" sz="2800" dirty="0" smtClean="0"/>
          </a:p>
          <a:p>
            <a:pPr lvl="1"/>
            <a:r>
              <a:rPr lang="en-MY" altLang="en-US" sz="2800" dirty="0" smtClean="0">
                <a:sym typeface="+mn-ea"/>
              </a:rPr>
              <a:t>F</a:t>
            </a:r>
            <a:r>
              <a:rPr lang="en-MY" altLang="en-US" sz="2800" baseline="-25000" dirty="0" smtClean="0">
                <a:sym typeface="+mn-ea"/>
              </a:rPr>
              <a:t>4</a:t>
            </a:r>
            <a:r>
              <a:rPr lang="en-MY" altLang="en-US" sz="2800" dirty="0" smtClean="0">
                <a:sym typeface="+mn-ea"/>
              </a:rPr>
              <a:t> = </a:t>
            </a:r>
            <a:r>
              <a:rPr lang="en-US" altLang="en-US" sz="2800" dirty="0" smtClean="0">
                <a:sym typeface="+mn-ea"/>
              </a:rPr>
              <a:t>Merge(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C,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E) =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CE</a:t>
            </a:r>
            <a:endParaRPr lang="en-US" altLang="en-US" sz="2800" dirty="0" smtClean="0"/>
          </a:p>
          <a:p>
            <a:pPr lvl="1"/>
            <a:r>
              <a:rPr lang="en-MY" altLang="en-US" sz="2800" dirty="0" smtClean="0">
                <a:sym typeface="+mn-ea"/>
              </a:rPr>
              <a:t>F</a:t>
            </a:r>
            <a:r>
              <a:rPr lang="en-MY" altLang="en-US" sz="2800" baseline="-25000" dirty="0" smtClean="0">
                <a:sym typeface="+mn-ea"/>
              </a:rPr>
              <a:t>4</a:t>
            </a:r>
            <a:r>
              <a:rPr lang="en-MY" altLang="en-US" sz="2800" dirty="0" smtClean="0">
                <a:sym typeface="+mn-ea"/>
              </a:rPr>
              <a:t> = </a:t>
            </a:r>
            <a:r>
              <a:rPr lang="en-US" altLang="en-US" sz="2800" dirty="0" smtClean="0">
                <a:sym typeface="+mn-ea"/>
              </a:rPr>
              <a:t>Merge(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D,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E) = </a:t>
            </a:r>
            <a:r>
              <a:rPr lang="en-US" altLang="en-US" sz="2800" b="1" u="sng" dirty="0" smtClean="0">
                <a:sym typeface="+mn-ea"/>
              </a:rPr>
              <a:t>AB</a:t>
            </a:r>
            <a:r>
              <a:rPr lang="en-US" altLang="en-US" sz="2800" dirty="0" smtClean="0">
                <a:sym typeface="+mn-ea"/>
              </a:rPr>
              <a:t>DE</a:t>
            </a:r>
            <a:endParaRPr lang="en-US" altLang="en-US" sz="2800" dirty="0" smtClean="0"/>
          </a:p>
          <a:p>
            <a:pPr lvl="2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lvl="0"/>
            <a:r>
              <a:rPr lang="en-US" altLang="en-US" sz="3265" dirty="0" smtClean="0">
                <a:sym typeface="+mn-ea"/>
              </a:rPr>
              <a:t>Do not merge(</a:t>
            </a:r>
            <a:r>
              <a:rPr lang="en-US" altLang="en-US" sz="3265" b="1" u="sng" dirty="0" smtClean="0">
                <a:sym typeface="+mn-ea"/>
              </a:rPr>
              <a:t>A</a:t>
            </a:r>
            <a:r>
              <a:rPr lang="en-US" altLang="en-US" sz="3265" dirty="0" smtClean="0">
                <a:sym typeface="+mn-ea"/>
              </a:rPr>
              <a:t>BD,</a:t>
            </a:r>
            <a:r>
              <a:rPr lang="en-US" altLang="en-US" sz="3265" b="1" u="sng" dirty="0" smtClean="0">
                <a:sym typeface="+mn-ea"/>
              </a:rPr>
              <a:t>A</a:t>
            </a:r>
            <a:r>
              <a:rPr lang="en-US" altLang="en-US" sz="3265" dirty="0" smtClean="0">
                <a:sym typeface="+mn-ea"/>
              </a:rPr>
              <a:t>CD) because they share only prefix of length 1 instead of length 2</a:t>
            </a:r>
            <a:endParaRPr lang="en-US" altLang="en-US" sz="3265" dirty="0" smtClean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>
                <a:sym typeface="+mn-ea"/>
              </a:rPr>
              <a:t>1. </a:t>
            </a:r>
            <a:r>
              <a:rPr lang="en-US" altLang="en-US">
                <a:sym typeface="+mn-ea"/>
              </a:rPr>
              <a:t>Candidate Generation:</a:t>
            </a:r>
            <a:br>
              <a:rPr lang="en-US" altLang="en-US">
                <a:sym typeface="+mn-ea"/>
              </a:rPr>
            </a:br>
            <a:r>
              <a:rPr lang="en-US" altLang="en-US"/>
              <a:t>Alternate F</a:t>
            </a:r>
            <a:r>
              <a:rPr lang="en-US" altLang="en-US" baseline="-25000"/>
              <a:t>k-1</a:t>
            </a:r>
            <a:r>
              <a:rPr lang="en-US" altLang="en-US"/>
              <a:t> x F</a:t>
            </a:r>
            <a:r>
              <a:rPr lang="en-US" altLang="en-US" baseline="-25000"/>
              <a:t>k-1</a:t>
            </a:r>
            <a:r>
              <a:rPr lang="en-US" altLang="en-US"/>
              <a:t> Method</a:t>
            </a:r>
            <a:endParaRPr lang="en-US" altLang="en-US" baseline="-25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sym typeface="+mn-ea"/>
              </a:rPr>
              <a:t>Merge two frequent (k-1)-itemsets if the last (k-2) items of the first one is identical to the first (k-2) items of the second.</a:t>
            </a:r>
            <a:endParaRPr lang="en-US" altLang="en-US" sz="2800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en-US" sz="2800" dirty="0" smtClean="0"/>
          </a:p>
          <a:p>
            <a:r>
              <a:rPr lang="en-US" altLang="en-US" sz="2800" dirty="0" smtClean="0">
                <a:sym typeface="+mn-ea"/>
              </a:rPr>
              <a:t>F</a:t>
            </a:r>
            <a:r>
              <a:rPr lang="en-US" altLang="en-US" sz="2800" baseline="-25000" dirty="0" smtClean="0">
                <a:sym typeface="+mn-ea"/>
              </a:rPr>
              <a:t>3</a:t>
            </a:r>
            <a:r>
              <a:rPr lang="en-US" altLang="en-US" sz="2800" dirty="0" smtClean="0">
                <a:sym typeface="+mn-ea"/>
              </a:rPr>
              <a:t> = {ABC,ABD,ABE,ACD,BCD,BDE,CDE}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ym typeface="+mn-ea"/>
              </a:rPr>
              <a:t>Merge(A</a:t>
            </a:r>
            <a:r>
              <a:rPr lang="en-US" altLang="en-US" sz="2800" b="1" u="sng" dirty="0" smtClean="0">
                <a:sym typeface="+mn-ea"/>
              </a:rPr>
              <a:t>BC</a:t>
            </a:r>
            <a:r>
              <a:rPr lang="en-US" altLang="en-US" sz="2800" dirty="0" smtClean="0">
                <a:sym typeface="+mn-ea"/>
              </a:rPr>
              <a:t>, </a:t>
            </a:r>
            <a:r>
              <a:rPr lang="en-US" altLang="en-US" sz="2800" b="1" u="sng" dirty="0" smtClean="0">
                <a:sym typeface="+mn-ea"/>
              </a:rPr>
              <a:t>BC</a:t>
            </a:r>
            <a:r>
              <a:rPr lang="en-US" altLang="en-US" sz="2800" dirty="0" smtClean="0">
                <a:sym typeface="+mn-ea"/>
              </a:rPr>
              <a:t>D) = A</a:t>
            </a:r>
            <a:r>
              <a:rPr lang="en-US" altLang="en-US" sz="2800" b="1" u="sng" dirty="0" smtClean="0">
                <a:sym typeface="+mn-ea"/>
              </a:rPr>
              <a:t>BC</a:t>
            </a:r>
            <a:r>
              <a:rPr lang="en-US" altLang="en-US" sz="2800" dirty="0" smtClean="0">
                <a:sym typeface="+mn-ea"/>
              </a:rPr>
              <a:t>D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ym typeface="+mn-ea"/>
              </a:rPr>
              <a:t>Merge(A</a:t>
            </a:r>
            <a:r>
              <a:rPr lang="en-US" altLang="en-US" sz="2800" b="1" u="sng" dirty="0" smtClean="0">
                <a:sym typeface="+mn-ea"/>
              </a:rPr>
              <a:t>BD</a:t>
            </a:r>
            <a:r>
              <a:rPr lang="en-US" altLang="en-US" sz="2800" dirty="0" smtClean="0">
                <a:sym typeface="+mn-ea"/>
              </a:rPr>
              <a:t>, </a:t>
            </a:r>
            <a:r>
              <a:rPr lang="en-US" altLang="en-US" sz="2800" b="1" u="sng" dirty="0" smtClean="0">
                <a:sym typeface="+mn-ea"/>
              </a:rPr>
              <a:t>BD</a:t>
            </a:r>
            <a:r>
              <a:rPr lang="en-US" altLang="en-US" sz="2800" dirty="0" smtClean="0">
                <a:sym typeface="+mn-ea"/>
              </a:rPr>
              <a:t>E) = A</a:t>
            </a:r>
            <a:r>
              <a:rPr lang="en-US" altLang="en-US" sz="2800" b="1" u="sng" dirty="0" smtClean="0">
                <a:sym typeface="+mn-ea"/>
              </a:rPr>
              <a:t>BD</a:t>
            </a:r>
            <a:r>
              <a:rPr lang="en-US" altLang="en-US" sz="2800" dirty="0" smtClean="0">
                <a:sym typeface="+mn-ea"/>
              </a:rPr>
              <a:t>E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ym typeface="+mn-ea"/>
              </a:rPr>
              <a:t>Merge(A</a:t>
            </a:r>
            <a:r>
              <a:rPr lang="en-US" altLang="en-US" sz="2800" b="1" u="sng" dirty="0" smtClean="0">
                <a:sym typeface="+mn-ea"/>
              </a:rPr>
              <a:t>CD</a:t>
            </a:r>
            <a:r>
              <a:rPr lang="en-US" altLang="en-US" sz="2800" dirty="0" smtClean="0">
                <a:sym typeface="+mn-ea"/>
              </a:rPr>
              <a:t>, </a:t>
            </a:r>
            <a:r>
              <a:rPr lang="en-US" altLang="en-US" sz="2800" b="1" u="sng" dirty="0" smtClean="0">
                <a:sym typeface="+mn-ea"/>
              </a:rPr>
              <a:t>CD</a:t>
            </a:r>
            <a:r>
              <a:rPr lang="en-US" altLang="en-US" sz="2800" dirty="0" smtClean="0">
                <a:sym typeface="+mn-ea"/>
              </a:rPr>
              <a:t>E) = A</a:t>
            </a:r>
            <a:r>
              <a:rPr lang="en-US" altLang="en-US" sz="2800" b="1" u="sng" dirty="0" smtClean="0">
                <a:sym typeface="+mn-ea"/>
              </a:rPr>
              <a:t>CD</a:t>
            </a:r>
            <a:r>
              <a:rPr lang="en-US" altLang="en-US" sz="2800" dirty="0" smtClean="0">
                <a:sym typeface="+mn-ea"/>
              </a:rPr>
              <a:t>E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ym typeface="+mn-ea"/>
              </a:rPr>
              <a:t>Merge(B</a:t>
            </a:r>
            <a:r>
              <a:rPr lang="en-US" altLang="en-US" sz="2800" b="1" u="sng" dirty="0" smtClean="0">
                <a:sym typeface="+mn-ea"/>
              </a:rPr>
              <a:t>CD</a:t>
            </a:r>
            <a:r>
              <a:rPr lang="en-US" altLang="en-US" sz="2800" dirty="0">
                <a:sym typeface="+mn-ea"/>
              </a:rPr>
              <a:t>, </a:t>
            </a:r>
            <a:r>
              <a:rPr lang="en-US" altLang="en-US" sz="2800" b="1" u="sng" dirty="0">
                <a:sym typeface="+mn-ea"/>
              </a:rPr>
              <a:t>CD</a:t>
            </a:r>
            <a:r>
              <a:rPr lang="en-US" altLang="en-US" sz="2800" dirty="0">
                <a:sym typeface="+mn-ea"/>
              </a:rPr>
              <a:t>E) = </a:t>
            </a:r>
            <a:r>
              <a:rPr lang="en-US" altLang="en-US" sz="2800" dirty="0" smtClean="0">
                <a:sym typeface="+mn-ea"/>
              </a:rPr>
              <a:t>B</a:t>
            </a:r>
            <a:r>
              <a:rPr lang="en-US" altLang="en-US" sz="2800" b="1" u="sng" dirty="0" smtClean="0">
                <a:sym typeface="+mn-ea"/>
              </a:rPr>
              <a:t>CD</a:t>
            </a:r>
            <a:r>
              <a:rPr lang="en-US" altLang="en-US" sz="2800" dirty="0" smtClean="0">
                <a:sym typeface="+mn-ea"/>
              </a:rPr>
              <a:t>E</a:t>
            </a:r>
            <a:endParaRPr lang="en-US" altLang="en-US" sz="2800" dirty="0" smtClean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smtClean="0"/>
              <a:t>2. </a:t>
            </a:r>
            <a:r>
              <a:rPr lang="en-US" altLang="en-US" smtClean="0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Let 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 be the set of frequent 3-itemsets</a:t>
            </a:r>
          </a:p>
          <a:p>
            <a:r>
              <a:rPr lang="en-US" altLang="en-US" smtClean="0"/>
              <a:t>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{ABCD, ABCE, ABDE} is the set of candidate 4-itemsets generated (from previous slide)</a:t>
            </a:r>
          </a:p>
          <a:p>
            <a:r>
              <a:rPr lang="en-US" altLang="en-US" smtClean="0"/>
              <a:t>Candidate pruning</a:t>
            </a:r>
          </a:p>
          <a:p>
            <a:pPr lvl="1"/>
            <a:r>
              <a:rPr lang="en-US" altLang="en-US" smtClean="0"/>
              <a:t>Prune ABCE because ACE and BCE are infrequent </a:t>
            </a:r>
            <a:endParaRPr lang="en-MY" altLang="en-US" smtClean="0"/>
          </a:p>
          <a:p>
            <a:pPr lvl="1"/>
            <a:r>
              <a:rPr lang="en-US" altLang="en-US" smtClean="0"/>
              <a:t>Prune ABDE because ADE is infrequent </a:t>
            </a:r>
          </a:p>
          <a:p>
            <a:pPr lvl="0"/>
            <a:r>
              <a:rPr lang="en-US" altLang="en-US" smtClean="0"/>
              <a:t>After candidate pruning: 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smtClean="0">
                <a:sym typeface="+mn-ea"/>
              </a:rPr>
              <a:t>2. </a:t>
            </a:r>
            <a:r>
              <a:rPr lang="en-US" altLang="en-US"/>
              <a:t>Candidate Pruning for Alternate F</a:t>
            </a:r>
            <a:r>
              <a:rPr lang="en-US" altLang="en-US" baseline="-25000"/>
              <a:t>k-1</a:t>
            </a:r>
            <a:r>
              <a:rPr lang="en-US" altLang="en-US"/>
              <a:t> x F</a:t>
            </a:r>
            <a:r>
              <a:rPr lang="en-US" altLang="en-US" baseline="-25000"/>
              <a:t>k-1</a:t>
            </a:r>
            <a:r>
              <a:rPr lang="en-US" altLang="en-US"/>
              <a:t>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 smtClean="0">
                <a:sym typeface="+mn-ea"/>
              </a:rPr>
              <a:t>Let F</a:t>
            </a:r>
            <a:r>
              <a:rPr lang="en-US" altLang="en-US" sz="2800" baseline="-25000" dirty="0" smtClean="0">
                <a:sym typeface="+mn-ea"/>
              </a:rPr>
              <a:t>3</a:t>
            </a:r>
            <a:r>
              <a:rPr lang="en-US" altLang="en-US" sz="2800" dirty="0" smtClean="0">
                <a:sym typeface="+mn-ea"/>
              </a:rPr>
              <a:t> = {ABC,ABD,ABE,ACD,BCD,BDE,CDE} be the set of frequent 3-itemsets</a:t>
            </a:r>
            <a:endParaRPr lang="en-US" altLang="en-US" sz="2800" dirty="0" smtClean="0"/>
          </a:p>
          <a:p>
            <a:r>
              <a:rPr lang="en-US" altLang="en-US" sz="2800" dirty="0" smtClean="0">
                <a:sym typeface="+mn-ea"/>
              </a:rPr>
              <a:t>L</a:t>
            </a:r>
            <a:r>
              <a:rPr lang="en-US" altLang="en-US" sz="2800" baseline="-25000" dirty="0" smtClean="0">
                <a:sym typeface="+mn-ea"/>
              </a:rPr>
              <a:t>4</a:t>
            </a:r>
            <a:r>
              <a:rPr lang="en-US" altLang="en-US" sz="2800" dirty="0" smtClean="0">
                <a:sym typeface="+mn-ea"/>
              </a:rPr>
              <a:t> = {ABCD,ABDE, ACDE, BCDE} is the set of candidate 4-itemsets generated (from previous slide)</a:t>
            </a:r>
            <a:endParaRPr lang="en-US" altLang="en-US" sz="2800" dirty="0" smtClean="0"/>
          </a:p>
          <a:p>
            <a:r>
              <a:rPr lang="en-US" altLang="en-US" sz="2800" dirty="0" smtClean="0">
                <a:sym typeface="+mn-ea"/>
              </a:rPr>
              <a:t>Candidate pruning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>
                <a:sym typeface="+mn-ea"/>
              </a:rPr>
              <a:t>Prune ABDE because ADE is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infrequent</a:t>
            </a:r>
            <a:endParaRPr lang="en-US" altLang="en-US" sz="2800" dirty="0" smtClean="0"/>
          </a:p>
          <a:p>
            <a:pPr lvl="1"/>
            <a:r>
              <a:rPr lang="en-US" altLang="en-US" sz="2800" dirty="0">
                <a:sym typeface="+mn-ea"/>
              </a:rPr>
              <a:t>Prune </a:t>
            </a:r>
            <a:r>
              <a:rPr lang="en-US" altLang="en-US" sz="2800" dirty="0" smtClean="0">
                <a:sym typeface="+mn-ea"/>
              </a:rPr>
              <a:t>ACDE </a:t>
            </a:r>
            <a:r>
              <a:rPr lang="en-US" altLang="en-US" sz="2800" dirty="0">
                <a:sym typeface="+mn-ea"/>
              </a:rPr>
              <a:t>because ACE and </a:t>
            </a:r>
            <a:r>
              <a:rPr lang="en-US" altLang="en-US" sz="2800" dirty="0" smtClean="0">
                <a:sym typeface="+mn-ea"/>
              </a:rPr>
              <a:t>ADE </a:t>
            </a:r>
            <a:r>
              <a:rPr lang="en-US" altLang="en-US" sz="2800" dirty="0">
                <a:sym typeface="+mn-ea"/>
              </a:rPr>
              <a:t>are </a:t>
            </a:r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infrequent</a:t>
            </a:r>
            <a:endParaRPr lang="en-US" altLang="en-US" sz="2800" dirty="0"/>
          </a:p>
          <a:p>
            <a:pPr lvl="1"/>
            <a:r>
              <a:rPr lang="en-US" altLang="en-US" sz="2800" dirty="0" smtClean="0">
                <a:sym typeface="+mn-ea"/>
              </a:rPr>
              <a:t>Prune BCDE because BCE </a:t>
            </a:r>
            <a:r>
              <a:rPr lang="en-MY" altLang="en-US" sz="2800" dirty="0" smtClean="0">
                <a:sym typeface="+mn-ea"/>
              </a:rPr>
              <a:t>is </a:t>
            </a:r>
            <a:r>
              <a:rPr lang="en-MY" altLang="en-US" sz="2800" dirty="0" smtClean="0">
                <a:solidFill>
                  <a:srgbClr val="FF0000"/>
                </a:solidFill>
                <a:sym typeface="+mn-ea"/>
              </a:rPr>
              <a:t>infrequent</a:t>
            </a:r>
            <a:endParaRPr lang="en-US" altLang="en-US" sz="2800" dirty="0" smtClean="0"/>
          </a:p>
          <a:p>
            <a:r>
              <a:rPr lang="en-US" altLang="en-US" sz="2800" dirty="0" smtClean="0">
                <a:sym typeface="+mn-ea"/>
              </a:rPr>
              <a:t>After candidate pruning: L</a:t>
            </a:r>
            <a:r>
              <a:rPr lang="en-US" altLang="en-US" sz="2800" baseline="-25000" dirty="0" smtClean="0">
                <a:sym typeface="+mn-ea"/>
              </a:rPr>
              <a:t>4</a:t>
            </a:r>
            <a:r>
              <a:rPr lang="en-US" altLang="en-US" sz="2800" dirty="0" smtClean="0">
                <a:sym typeface="+mn-ea"/>
              </a:rPr>
              <a:t> = {ABCD} </a:t>
            </a:r>
            <a:r>
              <a:rPr lang="en-MY" altLang="en-US" sz="2800" dirty="0" smtClean="0">
                <a:sym typeface="+mn-ea"/>
              </a:rPr>
              <a:t>(both methods lead to the same L</a:t>
            </a:r>
            <a:r>
              <a:rPr lang="en-MY" altLang="en-US" sz="2800" baseline="-25000" dirty="0" smtClean="0">
                <a:sym typeface="+mn-ea"/>
              </a:rPr>
              <a:t>4</a:t>
            </a:r>
            <a:r>
              <a:rPr lang="en-MY" altLang="en-US" sz="2800" dirty="0" smtClean="0">
                <a:sym typeface="+mn-ea"/>
              </a:rPr>
              <a:t>)</a:t>
            </a:r>
            <a:endParaRPr lang="en-US" altLang="en-US" sz="2800" dirty="0" smtClean="0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370"/>
            <a:ext cx="10805795" cy="448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dirty="0">
                <a:sym typeface="+mn-ea"/>
              </a:rPr>
              <a:t>Example: </a:t>
            </a:r>
            <a:r>
              <a:rPr lang="en-US" dirty="0">
                <a:sym typeface="+mn-ea"/>
              </a:rPr>
              <a:t>Candidate Generation </a:t>
            </a:r>
            <a:r>
              <a:rPr lang="en-MY" altLang="en-US" dirty="0">
                <a:sym typeface="+mn-ea"/>
              </a:rPr>
              <a:t>&amp; Pruning:</a:t>
            </a:r>
            <a:r>
              <a:rPr lang="en-US" dirty="0">
                <a:sym typeface="+mn-ea"/>
              </a:rPr>
              <a:t/>
            </a:r>
            <a:br>
              <a:rPr lang="en-US" dirty="0">
                <a:sym typeface="+mn-ea"/>
              </a:rPr>
            </a:br>
            <a:r>
              <a:rPr lang="en-MY" altLang="en-US" b="1" kern="0" dirty="0">
                <a:sym typeface="+mn-ea"/>
              </a:rPr>
              <a:t>Method 1</a:t>
            </a:r>
            <a:r>
              <a:rPr lang="en-MY" altLang="en-US" kern="0" dirty="0">
                <a:sym typeface="+mn-ea"/>
              </a:rPr>
              <a:t>: </a:t>
            </a:r>
            <a:r>
              <a:rPr lang="en-US" altLang="en-US" dirty="0" smtClean="0">
                <a:sym typeface="+mn-ea"/>
              </a:rPr>
              <a:t>L</a:t>
            </a:r>
            <a:r>
              <a:rPr lang="en-US" altLang="en-US" baseline="-25000" dirty="0" smtClean="0">
                <a:sym typeface="+mn-ea"/>
              </a:rPr>
              <a:t>k+1 </a:t>
            </a:r>
            <a:r>
              <a:rPr lang="en-MY" altLang="en-US" dirty="0" smtClean="0">
                <a:sym typeface="+mn-ea"/>
              </a:rPr>
              <a:t>= </a:t>
            </a:r>
            <a:r>
              <a:rPr lang="en-US" kern="0" dirty="0">
                <a:sym typeface="+mn-ea"/>
              </a:rPr>
              <a:t>Merge F</a:t>
            </a:r>
            <a:r>
              <a:rPr lang="en-US" kern="0" baseline="-25000" dirty="0">
                <a:sym typeface="+mn-ea"/>
              </a:rPr>
              <a:t>k-1 </a:t>
            </a:r>
            <a:r>
              <a:rPr lang="en-US" kern="0" dirty="0">
                <a:sym typeface="+mn-ea"/>
              </a:rPr>
              <a:t>and F</a:t>
            </a:r>
            <a:r>
              <a:rPr lang="en-US" kern="0" baseline="-25000" dirty="0">
                <a:sym typeface="+mn-ea"/>
              </a:rPr>
              <a:t>1</a:t>
            </a:r>
            <a:r>
              <a:rPr lang="en-US" kern="0" dirty="0">
                <a:sym typeface="+mn-ea"/>
              </a:rPr>
              <a:t> itemsets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5847715" y="2611120"/>
            <a:ext cx="495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dirty="0" smtClean="0">
                <a:sym typeface="+mn-ea"/>
              </a:rPr>
              <a:t>L</a:t>
            </a:r>
            <a:r>
              <a:rPr lang="en-US" altLang="en-US" baseline="-25000" dirty="0" smtClean="0">
                <a:sym typeface="+mn-ea"/>
              </a:rPr>
              <a:t>k+1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691005"/>
            <a:ext cx="8731885" cy="44018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dirty="0">
                <a:sym typeface="+mn-ea"/>
              </a:rPr>
              <a:t>Example: </a:t>
            </a:r>
            <a:r>
              <a:rPr lang="en-US" dirty="0">
                <a:sym typeface="+mn-ea"/>
              </a:rPr>
              <a:t>Candidate Generation </a:t>
            </a:r>
            <a:r>
              <a:rPr lang="en-MY" altLang="en-US" dirty="0">
                <a:sym typeface="+mn-ea"/>
              </a:rPr>
              <a:t>&amp; Pruning:</a:t>
            </a:r>
            <a:r>
              <a:rPr lang="en-US" dirty="0">
                <a:sym typeface="+mn-ea"/>
              </a:rPr>
              <a:t> </a:t>
            </a:r>
            <a:br>
              <a:rPr lang="en-US" dirty="0">
                <a:sym typeface="+mn-ea"/>
              </a:rPr>
            </a:br>
            <a:r>
              <a:rPr lang="en-MY" altLang="en-US" b="1" kern="0" dirty="0">
                <a:sym typeface="+mn-ea"/>
              </a:rPr>
              <a:t>Method 2</a:t>
            </a:r>
            <a:r>
              <a:rPr lang="en-MY" altLang="en-US" kern="0" dirty="0">
                <a:sym typeface="+mn-ea"/>
              </a:rPr>
              <a:t>: </a:t>
            </a:r>
            <a:r>
              <a:rPr lang="en-US" altLang="en-US" dirty="0" smtClean="0">
                <a:sym typeface="+mn-ea"/>
              </a:rPr>
              <a:t>L</a:t>
            </a:r>
            <a:r>
              <a:rPr lang="en-US" altLang="en-US" baseline="-25000" dirty="0" smtClean="0">
                <a:sym typeface="+mn-ea"/>
              </a:rPr>
              <a:t>k+1 </a:t>
            </a:r>
            <a:r>
              <a:rPr lang="en-MY" altLang="en-US" dirty="0" smtClean="0">
                <a:sym typeface="+mn-ea"/>
              </a:rPr>
              <a:t>=</a:t>
            </a:r>
            <a:r>
              <a:rPr lang="en-MY" altLang="en-US" baseline="-25000" dirty="0" smtClean="0">
                <a:sym typeface="+mn-ea"/>
              </a:rPr>
              <a:t> </a:t>
            </a:r>
            <a:r>
              <a:rPr lang="en-US" kern="0" dirty="0" smtClean="0">
                <a:sym typeface="+mn-ea"/>
              </a:rPr>
              <a:t>F</a:t>
            </a:r>
            <a:r>
              <a:rPr lang="en-US" kern="0" baseline="-25000" dirty="0" smtClean="0">
                <a:sym typeface="+mn-ea"/>
              </a:rPr>
              <a:t>k-1</a:t>
            </a:r>
            <a:r>
              <a:rPr lang="en-US" kern="0" dirty="0" smtClean="0">
                <a:sym typeface="+mn-ea"/>
              </a:rPr>
              <a:t> x F</a:t>
            </a:r>
            <a:r>
              <a:rPr lang="en-US" kern="0" baseline="-25000" dirty="0" smtClean="0">
                <a:sym typeface="+mn-ea"/>
              </a:rPr>
              <a:t>k-1</a:t>
            </a:r>
            <a:r>
              <a:rPr lang="en-US" kern="0" dirty="0" smtClean="0">
                <a:sym typeface="+mn-ea"/>
              </a:rPr>
              <a:t> Method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5958205" y="2679700"/>
            <a:ext cx="495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dirty="0" smtClean="0">
                <a:sym typeface="+mn-ea"/>
              </a:rPr>
              <a:t>L</a:t>
            </a:r>
            <a:r>
              <a:rPr lang="en-US" altLang="en-US" baseline="-25000" dirty="0" smtClean="0">
                <a:sym typeface="+mn-ea"/>
              </a:rPr>
              <a:t>k+1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828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" name="Document" r:id="rId3" imgW="3060700" imgH="3340100" progId="Word.Document.8">
                  <p:embed/>
                </p:oleObj>
              </mc:Choice>
              <mc:Fallback>
                <p:oleObj name="Document" r:id="rId3" imgW="3060700" imgH="3340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" name="Document" r:id="rId5" imgW="4445000" imgH="2692400" progId="Word.Document.8">
                  <p:embed/>
                </p:oleObj>
              </mc:Choice>
              <mc:Fallback>
                <p:oleObj name="Document" r:id="rId5" imgW="4445000" imgH="269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400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Document" r:id="rId7" imgW="4178300" imgH="2044700" progId="Word.Document.8">
                  <p:embed/>
                </p:oleObj>
              </mc:Choice>
              <mc:Fallback>
                <p:oleObj name="Document" r:id="rId7" imgW="4178300" imgH="2044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05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27793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(No need to generate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candidates involving Coke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or Eggs)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305800" y="4038600"/>
            <a:ext cx="2202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Triplets (3-itemsets)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1836579" y="3816985"/>
            <a:ext cx="2643505" cy="39878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1828800" y="4381500"/>
            <a:ext cx="3211195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5105400" y="5562600"/>
            <a:ext cx="6045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3. </a:t>
            </a:r>
            <a:r>
              <a:rPr lang="en-US" altLang="en-US" b="1" dirty="0"/>
              <a:t>Support Counting</a:t>
            </a:r>
            <a:r>
              <a:rPr lang="en-US" altLang="en-US" dirty="0"/>
              <a:t> of Candidate Itemsets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+mn-ea"/>
              </a:rPr>
              <a:t>Support counting is the process of </a:t>
            </a:r>
            <a:r>
              <a:rPr lang="en-US" altLang="en-US" dirty="0" smtClean="0">
                <a:sym typeface="+mn-ea"/>
              </a:rPr>
              <a:t>scanning the database to determine </a:t>
            </a:r>
            <a:r>
              <a:rPr lang="en-US" altLang="en-US" dirty="0">
                <a:sym typeface="+mn-ea"/>
              </a:rPr>
              <a:t>the frequency of </a:t>
            </a:r>
            <a:r>
              <a:rPr lang="en-US" altLang="en-US" dirty="0" smtClean="0">
                <a:sym typeface="+mn-ea"/>
              </a:rPr>
              <a:t>occurrence for </a:t>
            </a:r>
            <a:r>
              <a:rPr lang="en-US" altLang="en-US" dirty="0">
                <a:sym typeface="+mn-ea"/>
              </a:rPr>
              <a:t>every candidate itemset that survives the candidate pruning step of </a:t>
            </a:r>
            <a:r>
              <a:rPr lang="en-US" altLang="en-US" dirty="0" smtClean="0">
                <a:sym typeface="+mn-ea"/>
              </a:rPr>
              <a:t>the </a:t>
            </a:r>
            <a:r>
              <a:rPr lang="en-US" altLang="en-US" dirty="0" err="1" smtClean="0">
                <a:sym typeface="+mn-ea"/>
              </a:rPr>
              <a:t>apriori</a:t>
            </a:r>
            <a:r>
              <a:rPr lang="en-US" altLang="en-US" dirty="0" smtClean="0">
                <a:sym typeface="+mn-ea"/>
              </a:rPr>
              <a:t>-gen </a:t>
            </a:r>
            <a:r>
              <a:rPr lang="en-US" altLang="en-US" dirty="0">
                <a:sym typeface="+mn-ea"/>
              </a:rPr>
              <a:t>function.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sym typeface="+mn-ea"/>
              </a:rPr>
              <a:t>Must match every candidate itemset against every transaction, which is an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expensive </a:t>
            </a:r>
            <a:r>
              <a:rPr lang="en-US" altLang="en-US" sz="2800" dirty="0" smtClean="0">
                <a:sym typeface="+mn-ea"/>
              </a:rPr>
              <a:t>operation</a:t>
            </a:r>
            <a:endParaRPr lang="en-US" altLang="en-US" sz="2800" dirty="0" smtClean="0"/>
          </a:p>
          <a:p>
            <a:endParaRPr lang="en-US" altLang="en-US" dirty="0"/>
          </a:p>
        </p:txBody>
      </p:sp>
      <p:graphicFrame>
        <p:nvGraphicFramePr>
          <p:cNvPr id="2970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2677290"/>
              </p:ext>
            </p:extLst>
          </p:nvPr>
        </p:nvGraphicFramePr>
        <p:xfrm>
          <a:off x="2254250" y="4001294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Document" r:id="rId3" imgW="4483100" imgH="2705100" progId="Word.Document.8">
                  <p:embed/>
                </p:oleObj>
              </mc:Choice>
              <mc:Fallback>
                <p:oleObj name="Document" r:id="rId3" imgW="4483100" imgH="27051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001294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432979"/>
              </p:ext>
            </p:extLst>
          </p:nvPr>
        </p:nvGraphicFramePr>
        <p:xfrm>
          <a:off x="6606381" y="4001294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Document" r:id="rId5" imgW="4178300" imgH="2044700" progId="Word.Document.8">
                  <p:embed/>
                </p:oleObj>
              </mc:Choice>
              <mc:Fallback>
                <p:oleObj name="Document" r:id="rId5" imgW="4178300" imgH="2044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381" y="4001294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Support Counting of Candidate </a:t>
            </a:r>
            <a:r>
              <a:rPr lang="en-US" dirty="0" smtClean="0"/>
              <a:t>Itemsets: Alternative Approach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enumerate </a:t>
                </a:r>
                <a:r>
                  <a:rPr lang="en-US" dirty="0">
                    <a:solidFill>
                      <a:srgbClr val="0070C0"/>
                    </a:solidFill>
                  </a:rPr>
                  <a:t>the itemsets contained in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each transaction </a:t>
                </a:r>
                <a:r>
                  <a:rPr lang="en-US" dirty="0"/>
                  <a:t>and use them to </a:t>
                </a:r>
                <a:r>
                  <a:rPr lang="en-US" dirty="0">
                    <a:solidFill>
                      <a:srgbClr val="0070C0"/>
                    </a:solidFill>
                  </a:rPr>
                  <a:t>update the support counts </a:t>
                </a:r>
                <a:r>
                  <a:rPr lang="en-US" dirty="0"/>
                  <a:t>of their respective </a:t>
                </a:r>
                <a:r>
                  <a:rPr lang="en-US" dirty="0" smtClean="0"/>
                  <a:t>candidate </a:t>
                </a:r>
                <a:r>
                  <a:rPr lang="en-US" dirty="0"/>
                  <a:t>itemsets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To illustrate, consider a </a:t>
                </a:r>
                <a:r>
                  <a:rPr lang="en-US" dirty="0" smtClean="0"/>
                  <a:t>transaction,</a:t>
                </a:r>
                <a:r>
                  <a:rPr lang="en-US" i="1" dirty="0" smtClean="0"/>
                  <a:t> t </a:t>
                </a:r>
                <a:r>
                  <a:rPr lang="en-US" dirty="0" smtClean="0"/>
                  <a:t>that </a:t>
                </a:r>
                <a:r>
                  <a:rPr lang="en-US" dirty="0"/>
                  <a:t>contains </a:t>
                </a:r>
                <a:r>
                  <a:rPr lang="en-US" dirty="0" smtClean="0"/>
                  <a:t>5 items</a:t>
                </a:r>
                <a:r>
                  <a:rPr lang="en-US" dirty="0"/>
                  <a:t>,{1,2,3,5,6}. </a:t>
                </a:r>
                <a:endParaRPr lang="en-US" dirty="0" smtClean="0"/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10 itemsets of size 3 contained in this </a:t>
                </a:r>
                <a:r>
                  <a:rPr lang="en-US" dirty="0" smtClean="0"/>
                  <a:t>transaction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Some </a:t>
                </a:r>
                <a:r>
                  <a:rPr lang="en-US" dirty="0"/>
                  <a:t>of the itemsets may correspond to the candidate 3-itemsets </a:t>
                </a:r>
                <a:r>
                  <a:rPr lang="en-US" dirty="0" smtClean="0"/>
                  <a:t>under investigation</a:t>
                </a:r>
                <a:r>
                  <a:rPr lang="en-US" dirty="0"/>
                  <a:t>, in which case, their support counts are incremented. </a:t>
                </a:r>
                <a:endParaRPr lang="en-US" dirty="0" smtClean="0"/>
              </a:p>
              <a:p>
                <a:r>
                  <a:rPr lang="en-US" dirty="0" smtClean="0"/>
                  <a:t>Other subsets of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that </a:t>
                </a:r>
                <a:r>
                  <a:rPr lang="en-US" dirty="0"/>
                  <a:t>do not correspond to any candidates can be ignored.</a:t>
                </a: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Market Basket Analysis</a:t>
            </a:r>
            <a:r>
              <a:rPr lang="en-US"/>
              <a:t> is one of the key techniques used by large </a:t>
            </a:r>
            <a:r>
              <a:rPr lang="en-US">
                <a:solidFill>
                  <a:srgbClr val="FF0000"/>
                </a:solidFill>
              </a:rPr>
              <a:t>retailers </a:t>
            </a:r>
            <a:r>
              <a:rPr lang="en-US"/>
              <a:t>to uncover </a:t>
            </a:r>
            <a:r>
              <a:rPr lang="en-US">
                <a:solidFill>
                  <a:srgbClr val="FF0000"/>
                </a:solidFill>
              </a:rPr>
              <a:t>associations </a:t>
            </a:r>
            <a:r>
              <a:rPr lang="en-US"/>
              <a:t>between </a:t>
            </a:r>
            <a:r>
              <a:rPr lang="en-US">
                <a:solidFill>
                  <a:srgbClr val="FF0000"/>
                </a:solidFill>
              </a:rPr>
              <a:t>items</a:t>
            </a:r>
            <a:r>
              <a:rPr lang="en-US"/>
              <a:t>. </a:t>
            </a:r>
          </a:p>
          <a:p>
            <a:r>
              <a:rPr lang="en-US"/>
              <a:t>It works by looking for combinations of items that </a:t>
            </a:r>
            <a:r>
              <a:rPr lang="en-US">
                <a:solidFill>
                  <a:srgbClr val="0070C0"/>
                </a:solidFill>
              </a:rPr>
              <a:t>occur together </a:t>
            </a:r>
            <a:r>
              <a:rPr lang="en-US"/>
              <a:t>frequently in transactions. </a:t>
            </a:r>
          </a:p>
          <a:p>
            <a:r>
              <a:rPr lang="en-US"/>
              <a:t>To put it another way, it allows retailers to identify </a:t>
            </a:r>
            <a:r>
              <a:rPr lang="en-US">
                <a:solidFill>
                  <a:srgbClr val="0070C0"/>
                </a:solidFill>
                <a:effectLst/>
              </a:rPr>
              <a:t>relationships </a:t>
            </a:r>
            <a:r>
              <a:rPr lang="en-US"/>
              <a:t>between the items that people buy</a:t>
            </a:r>
            <a:r>
              <a:rPr lang="en-MY" altLang="en-US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Object 6"/>
          <p:cNvGraphicFramePr/>
          <p:nvPr/>
        </p:nvGraphicFramePr>
        <p:xfrm>
          <a:off x="3817620" y="4766945"/>
          <a:ext cx="4147820" cy="107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3495675" imgH="1009650" progId="Paint.Picture">
                  <p:embed/>
                </p:oleObj>
              </mc:Choice>
              <mc:Fallback>
                <p:oleObj r:id="rId4" imgW="3495675" imgH="1009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7620" y="4766945"/>
                        <a:ext cx="4147820" cy="107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Hash Tree Structure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rgbClr val="0070C0"/>
                </a:solidFill>
              </a:rPr>
              <a:t>dictionary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hash table</a:t>
            </a:r>
            <a:r>
              <a:rPr lang="en-US" dirty="0"/>
              <a:t>) that stores the </a:t>
            </a:r>
            <a:r>
              <a:rPr lang="en-US" dirty="0">
                <a:solidFill>
                  <a:srgbClr val="0070C0"/>
                </a:solidFill>
              </a:rPr>
              <a:t>candidate </a:t>
            </a:r>
            <a:r>
              <a:rPr lang="en-US" dirty="0" smtClean="0">
                <a:solidFill>
                  <a:srgbClr val="0070C0"/>
                </a:solidFill>
              </a:rPr>
              <a:t>itemsets as </a:t>
            </a:r>
            <a:r>
              <a:rPr lang="en-US" dirty="0">
                <a:solidFill>
                  <a:srgbClr val="0070C0"/>
                </a:solidFill>
              </a:rPr>
              <a:t>keys</a:t>
            </a:r>
            <a:r>
              <a:rPr lang="en-US" dirty="0"/>
              <a:t>, and the </a:t>
            </a:r>
            <a:r>
              <a:rPr lang="en-US" dirty="0">
                <a:solidFill>
                  <a:srgbClr val="0070C0"/>
                </a:solidFill>
              </a:rPr>
              <a:t>number of appearances </a:t>
            </a:r>
            <a:r>
              <a:rPr lang="en-US" dirty="0" smtClean="0">
                <a:solidFill>
                  <a:srgbClr val="0070C0"/>
                </a:solidFill>
              </a:rPr>
              <a:t>(support) </a:t>
            </a:r>
            <a:r>
              <a:rPr lang="en-US" dirty="0" smtClean="0"/>
              <a:t>as </a:t>
            </a:r>
            <a:r>
              <a:rPr lang="en-US" dirty="0"/>
              <a:t>the value</a:t>
            </a:r>
            <a:r>
              <a:rPr lang="en-US" dirty="0" smtClean="0"/>
              <a:t>.</a:t>
            </a:r>
          </a:p>
          <a:p>
            <a:r>
              <a:rPr lang="en-MY" dirty="0"/>
              <a:t>Suppose you have 15 candidate </a:t>
            </a:r>
            <a:r>
              <a:rPr lang="en-MY" dirty="0" smtClean="0"/>
              <a:t>itemsets of </a:t>
            </a:r>
            <a:r>
              <a:rPr lang="en-MY" dirty="0"/>
              <a:t>length 3: {1 4 5}, {1 2 4}, {4 5 7}, {1 2 5}, {4 5 8}, {1 5 9}, {1 3 6}, {2 3 4}, {5 6 7}, {3 4 5}, {3 5 6}, {3 5 7}, {6 8 9}, {3 6 7}, {3 6 8}</a:t>
            </a:r>
            <a:endParaRPr lang="en-US" dirty="0" smtClean="0"/>
          </a:p>
          <a:p>
            <a:r>
              <a:rPr lang="en-US" dirty="0"/>
              <a:t>Hash table stores the counts of the candidate </a:t>
            </a:r>
            <a:r>
              <a:rPr lang="en-US" dirty="0" smtClean="0"/>
              <a:t>itemsets as </a:t>
            </a:r>
            <a:r>
              <a:rPr lang="en-US" dirty="0"/>
              <a:t>they have been computed so far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26" y="256636"/>
            <a:ext cx="2218347" cy="57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2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Hash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27" y="1464337"/>
            <a:ext cx="7457430" cy="47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2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Support Counting of Candidate Itemsets: </a:t>
            </a:r>
            <a:r>
              <a:rPr lang="en-US" dirty="0">
                <a:solidFill>
                  <a:srgbClr val="0070C0"/>
                </a:solidFill>
              </a:rPr>
              <a:t>Subset Generation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transaction </a:t>
            </a:r>
            <a:r>
              <a:rPr lang="en-US" i="1" dirty="0"/>
              <a:t>t</a:t>
            </a:r>
            <a:r>
              <a:rPr lang="en-US" dirty="0"/>
              <a:t>, what are the </a:t>
            </a:r>
            <a:r>
              <a:rPr lang="en-US" dirty="0">
                <a:solidFill>
                  <a:srgbClr val="0070C0"/>
                </a:solidFill>
              </a:rPr>
              <a:t>possible subsets </a:t>
            </a:r>
            <a:r>
              <a:rPr lang="en-US" dirty="0"/>
              <a:t>of size 3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Recursively</a:t>
            </a:r>
          </a:p>
          <a:p>
            <a:r>
              <a:rPr lang="en-US" dirty="0"/>
              <a:t>Tuple {1,2,3,5,6} generates the following itemsets of length 3:</a:t>
            </a:r>
          </a:p>
          <a:p>
            <a:pPr lvl="1"/>
            <a:r>
              <a:rPr lang="en-MY" dirty="0"/>
              <a:t>{1 2 3}, {1 2 5}, {1 2 6}, {1 3 5}, {1 3 6}, {1 5 6}, {2 3 5}, {2 3 6}, {2 5 6}, {3 5 6}</a:t>
            </a:r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13" y="1870075"/>
            <a:ext cx="5162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21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Operation Using Hash Tree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43427" cy="44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Support Counting of Candidate Itemsets: </a:t>
            </a:r>
            <a:r>
              <a:rPr lang="en-US" dirty="0" smtClean="0">
                <a:solidFill>
                  <a:srgbClr val="0070C0"/>
                </a:solidFill>
              </a:rPr>
              <a:t>Support Counting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Next, we have to determine whether each enumerated 3-itemset corresponds to an existing candidate itemset.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Increment</a:t>
            </a:r>
            <a:r>
              <a:rPr lang="en-US" dirty="0" smtClean="0"/>
              <a:t> </a:t>
            </a:r>
            <a:r>
              <a:rPr lang="en-US" dirty="0"/>
              <a:t>the counters for the </a:t>
            </a:r>
            <a:r>
              <a:rPr lang="en-US" dirty="0" smtClean="0"/>
              <a:t>itemsets in </a:t>
            </a:r>
            <a:r>
              <a:rPr lang="en-US" dirty="0"/>
              <a:t>the dictionary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420" y="1010775"/>
            <a:ext cx="1921546" cy="51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26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Counting of Candidate </a:t>
            </a:r>
            <a:r>
              <a:rPr lang="en-US" dirty="0" smtClean="0"/>
              <a:t>Itemsets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more detail</a:t>
            </a:r>
            <a:r>
              <a:rPr lang="en-MY" dirty="0"/>
              <a:t>, read </a:t>
            </a:r>
            <a:r>
              <a:rPr lang="en-MY" dirty="0">
                <a:hlinkClick r:id="rId2"/>
              </a:rPr>
              <a:t>http://www.cs.uoi.gr/~</a:t>
            </a:r>
            <a:r>
              <a:rPr lang="en-MY" dirty="0" smtClean="0">
                <a:hlinkClick r:id="rId2"/>
              </a:rPr>
              <a:t>tsap/teaching/2012f-cs059/material/datamining-lect3.pdf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smtClean="0"/>
              <a:t>4. </a:t>
            </a:r>
            <a:r>
              <a:rPr lang="en-US" altLang="en-US" smtClean="0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a frequent itemset L, find all non-empty subsets f </a:t>
            </a:r>
            <a:r>
              <a:rPr lang="en-US" altLang="en-US" dirty="0" smtClean="0">
                <a:sym typeface="Symbol" panose="05050102010706020507" pitchFamily="18" charset="2"/>
              </a:rPr>
              <a:t> L such that f  L – f satisfies the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minimum confidence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requirement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If {A,B,C,D} is a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frequent itemset</a:t>
            </a:r>
            <a:r>
              <a:rPr lang="en-US" altLang="en-US" dirty="0" smtClean="0">
                <a:sym typeface="Symbol" panose="05050102010706020507" pitchFamily="18" charset="2"/>
              </a:rPr>
              <a:t>, candidate rules: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ABC </a:t>
            </a:r>
            <a:r>
              <a:rPr lang="en-US" altLang="en-US" dirty="0" smtClean="0">
                <a:sym typeface="Symbol" panose="05050102010706020507" pitchFamily="18" charset="2"/>
              </a:rPr>
              <a:t>D, 	ABD C, 	ACD B, 	BCD A,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A BCD,	B ACD,	C ABD, 	D ABC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AB CD,	AC  BD, 	AD  BC, 	BC AD,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BD AC, 	CD AB,	</a:t>
            </a:r>
            <a:br>
              <a:rPr lang="en-US" altLang="en-US" dirty="0" smtClean="0">
                <a:sym typeface="Symbol" panose="05050102010706020507" pitchFamily="18" charset="2"/>
              </a:rPr>
            </a:br>
            <a:endParaRPr lang="en-US" altLang="en-US" sz="1000" dirty="0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 smtClean="0">
                <a:sym typeface="+mn-ea"/>
              </a:rPr>
              <a:t>4. </a:t>
            </a:r>
            <a:r>
              <a:rPr lang="en-US" altLang="en-US" dirty="0" smtClean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c(ABC D) can be larger or smaller than c(AB D)</a:t>
            </a:r>
          </a:p>
          <a:p>
            <a:pPr lvl="3"/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But confidence of rules generated from the same itemset has an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anti-monotone property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E.g., Suppose {A,B,C,D} is a frequent 4-itemset: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		c(ABC  D)  c(AB  CD)  c(A  BCD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 Generation for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438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" name="Visio" r:id="rId3" imgW="8752205" imgH="4958080" progId="Visio.Drawing.6">
                  <p:embed/>
                </p:oleObj>
              </mc:Choice>
              <mc:Fallback>
                <p:oleObj name="Visio" r:id="rId3" imgW="8752205" imgH="495808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69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905000" y="1419225"/>
            <a:ext cx="8153400" cy="4787900"/>
            <a:chOff x="96" y="894"/>
            <a:chExt cx="5136" cy="3016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8" name="Visio" r:id="rId5" imgW="8752205" imgH="4958080" progId="Visio.Drawing.6">
                    <p:embed/>
                  </p:oleObj>
                </mc:Choice>
                <mc:Fallback>
                  <p:oleObj name="Visio" r:id="rId5" imgW="8752205" imgH="4958080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/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Low Confidence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Factors Affecting Complexity of </a:t>
            </a:r>
            <a:r>
              <a:rPr lang="en-US" altLang="en-US" dirty="0" err="1"/>
              <a:t>Apriori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altLang="en-US" dirty="0"/>
              <a:t>Choice of </a:t>
            </a:r>
            <a:r>
              <a:rPr lang="en-US" altLang="en-US" dirty="0">
                <a:solidFill>
                  <a:srgbClr val="0070C0"/>
                </a:solidFill>
              </a:rPr>
              <a:t>minimum support </a:t>
            </a:r>
            <a:r>
              <a:rPr lang="en-MY" altLang="en-US" dirty="0">
                <a:solidFill>
                  <a:srgbClr val="0070C0"/>
                </a:solidFill>
              </a:rPr>
              <a:t>(minsup)</a:t>
            </a:r>
            <a:r>
              <a:rPr lang="en-MY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threshold</a:t>
            </a:r>
          </a:p>
          <a:p>
            <a:pPr lvl="1"/>
            <a:r>
              <a:rPr lang="en-US" altLang="en-US" dirty="0"/>
              <a:t>lowering support threshold results in more frequent itemsets</a:t>
            </a:r>
          </a:p>
          <a:p>
            <a:pPr lvl="1"/>
            <a:r>
              <a:rPr lang="en-US" altLang="en-US" dirty="0"/>
              <a:t>this may increase number of candidates and max length of frequent itemsets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Dimensionality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(number of items) of the data set</a:t>
            </a:r>
          </a:p>
          <a:p>
            <a:pPr lvl="1"/>
            <a:r>
              <a:rPr lang="en-US" altLang="en-US" dirty="0"/>
              <a:t>more space is needed to store support count of each item</a:t>
            </a:r>
          </a:p>
          <a:p>
            <a:pPr lvl="1"/>
            <a:r>
              <a:rPr lang="en-US" altLang="en-US" dirty="0"/>
              <a:t>if number of frequent items also increases, both computation and I/O costs may also increase</a:t>
            </a:r>
          </a:p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Size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database</a:t>
            </a:r>
          </a:p>
          <a:p>
            <a:pPr lvl="1"/>
            <a:r>
              <a:rPr lang="en-US" altLang="en-US" dirty="0"/>
              <a:t>since </a:t>
            </a:r>
            <a:r>
              <a:rPr lang="en-US" altLang="en-US" dirty="0" err="1"/>
              <a:t>Apriori</a:t>
            </a:r>
            <a:r>
              <a:rPr lang="en-US" altLang="en-US" dirty="0"/>
              <a:t> makes multiple passes, </a:t>
            </a:r>
            <a:r>
              <a:rPr lang="en-US" altLang="en-US" dirty="0">
                <a:solidFill>
                  <a:srgbClr val="0070C0"/>
                </a:solidFill>
              </a:rPr>
              <a:t>run time </a:t>
            </a:r>
            <a:r>
              <a:rPr lang="en-US" altLang="en-US" dirty="0"/>
              <a:t>of algorithm may increase with number of </a:t>
            </a:r>
            <a:r>
              <a:rPr lang="en-US" altLang="en-US" dirty="0">
                <a:solidFill>
                  <a:srgbClr val="0070C0"/>
                </a:solidFill>
              </a:rPr>
              <a:t>transactions</a:t>
            </a:r>
          </a:p>
          <a:p>
            <a:r>
              <a:rPr lang="en-US" altLang="en-US" dirty="0"/>
              <a:t>Average transaction width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Transaction </a:t>
            </a:r>
            <a:r>
              <a:rPr lang="en-US" altLang="en-US" dirty="0">
                <a:solidFill>
                  <a:srgbClr val="0070C0"/>
                </a:solidFill>
              </a:rPr>
              <a:t>width </a:t>
            </a:r>
            <a:r>
              <a:rPr lang="en-US" altLang="en-US" dirty="0"/>
              <a:t>increases with denser data sets</a:t>
            </a:r>
          </a:p>
          <a:p>
            <a:pPr lvl="1"/>
            <a:r>
              <a:rPr lang="en-US" altLang="en-US" dirty="0"/>
              <a:t>This may increase max length of frequent itemsets and traversals of hash tree (number of subsets in a transaction increases with its width)</a:t>
            </a:r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Market-Basket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Given a database of </a:t>
            </a:r>
            <a:r>
              <a:rPr lang="en-US" sz="2400">
                <a:solidFill>
                  <a:srgbClr val="0070C0"/>
                </a:solidFill>
              </a:rPr>
              <a:t>transactions </a:t>
            </a:r>
            <a:r>
              <a:rPr lang="en-US" sz="2400"/>
              <a:t>where each transaction is a collection of items (purchased by a customer in a visit)</a:t>
            </a:r>
          </a:p>
          <a:p>
            <a:pPr lvl="1"/>
            <a:r>
              <a:rPr lang="en-US" sz="2400"/>
              <a:t>find all </a:t>
            </a:r>
            <a:r>
              <a:rPr lang="en-US" sz="2400">
                <a:solidFill>
                  <a:srgbClr val="0070C0"/>
                </a:solidFill>
              </a:rPr>
              <a:t>rules </a:t>
            </a:r>
            <a:r>
              <a:rPr lang="en-US" sz="2400"/>
              <a:t>that correlate the presence of one set of items with that of another set of items</a:t>
            </a:r>
          </a:p>
          <a:p>
            <a:r>
              <a:rPr lang="en-US" sz="2400"/>
              <a:t>Example: </a:t>
            </a:r>
          </a:p>
          <a:p>
            <a:pPr lvl="1"/>
            <a:r>
              <a:rPr lang="en-US" sz="2055"/>
              <a:t>30% of all transactions that contain diapers also contain beers</a:t>
            </a:r>
            <a:r>
              <a:rPr lang="en-MY" altLang="en-US" sz="2055"/>
              <a:t>: </a:t>
            </a:r>
            <a:r>
              <a:rPr lang="en-MY" altLang="en-US" sz="2055">
                <a:solidFill>
                  <a:srgbClr val="0070C0"/>
                </a:solidFill>
              </a:rPr>
              <a:t>{diaper} --&gt; {beer}</a:t>
            </a:r>
            <a:endParaRPr lang="en-US" sz="2055"/>
          </a:p>
          <a:p>
            <a:pPr lvl="1"/>
            <a:r>
              <a:rPr lang="en-US" sz="2055"/>
              <a:t>5% of all transactions contain these items</a:t>
            </a:r>
            <a:r>
              <a:rPr lang="en-MY" altLang="en-US" sz="2055"/>
              <a:t>: </a:t>
            </a:r>
            <a:r>
              <a:rPr lang="en-MY" altLang="en-US" sz="2055">
                <a:solidFill>
                  <a:srgbClr val="0070C0"/>
                </a:solidFill>
              </a:rPr>
              <a:t>{diaper, beer}</a:t>
            </a:r>
            <a:endParaRPr lang="en-US" sz="2055"/>
          </a:p>
          <a:p>
            <a:pPr lvl="2"/>
            <a:r>
              <a:rPr lang="en-US" sz="2000"/>
              <a:t>30%: </a:t>
            </a:r>
            <a:r>
              <a:rPr lang="en-US" sz="2000">
                <a:solidFill>
                  <a:srgbClr val="FF0000"/>
                </a:solidFill>
              </a:rPr>
              <a:t>confidence </a:t>
            </a:r>
            <a:r>
              <a:rPr lang="en-US" sz="2000"/>
              <a:t>of the rule </a:t>
            </a:r>
            <a:r>
              <a:rPr lang="en-MY" altLang="en-US" sz="2000"/>
              <a:t>c(</a:t>
            </a:r>
            <a:r>
              <a:rPr lang="en-MY" altLang="en-US" sz="2000">
                <a:sym typeface="+mn-ea"/>
              </a:rPr>
              <a:t>{diaper} --&gt; {beer}) = 0.30</a:t>
            </a:r>
            <a:endParaRPr lang="en-US" sz="2000"/>
          </a:p>
          <a:p>
            <a:pPr lvl="2"/>
            <a:r>
              <a:rPr lang="en-US" sz="2000"/>
              <a:t>5%: </a:t>
            </a:r>
            <a:r>
              <a:rPr lang="en-US" sz="2000">
                <a:solidFill>
                  <a:srgbClr val="FF0000"/>
                </a:solidFill>
              </a:rPr>
              <a:t>support </a:t>
            </a:r>
            <a:r>
              <a:rPr lang="en-US" sz="2000"/>
              <a:t>of the rule</a:t>
            </a:r>
          </a:p>
          <a:p>
            <a:pPr lvl="1"/>
            <a:r>
              <a:rPr lang="en-US" sz="2055"/>
              <a:t>We are interested in finding all rules, rather than verifying that a particular rule holds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altLang="en-US" dirty="0">
                <a:solidFill>
                  <a:srgbClr val="0070C0"/>
                </a:solidFill>
              </a:rPr>
              <a:t>Association Rule Mining </a:t>
            </a:r>
            <a:r>
              <a:rPr lang="en-MY" altLang="en-US" dirty="0"/>
              <a:t>is to </a:t>
            </a:r>
            <a:r>
              <a:rPr lang="en-US" dirty="0"/>
              <a:t>find rules that will predict the occurrence of an item based on the occurrences of other items in the transaction</a:t>
            </a:r>
            <a:r>
              <a:rPr lang="en-MY" altLang="en-US" dirty="0"/>
              <a:t>, g</a:t>
            </a:r>
            <a:r>
              <a:rPr lang="en-US" dirty="0" err="1"/>
              <a:t>iven</a:t>
            </a:r>
            <a:r>
              <a:rPr lang="en-US" dirty="0"/>
              <a:t> a set of transactions</a:t>
            </a:r>
            <a:r>
              <a:rPr lang="en-MY" altLang="en-US" dirty="0"/>
              <a:t>.</a:t>
            </a:r>
          </a:p>
          <a:p>
            <a:r>
              <a:rPr lang="en-US" dirty="0"/>
              <a:t>Two</a:t>
            </a:r>
            <a:r>
              <a:rPr lang="en-US" altLang="en-US" dirty="0"/>
              <a:t>-</a:t>
            </a:r>
            <a:r>
              <a:rPr lang="en-MY" altLang="en-US" dirty="0"/>
              <a:t>step </a:t>
            </a:r>
            <a:r>
              <a:rPr lang="en-US" altLang="en-US" dirty="0"/>
              <a:t>approach: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Frequent Itemset Generation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Rule Generation </a:t>
            </a:r>
          </a:p>
          <a:p>
            <a:pPr lvl="0"/>
            <a:r>
              <a:rPr lang="en-MY" altLang="en-US" dirty="0"/>
              <a:t>In order to overcome the high computational requirement of brute force generation of all relevant rules,</a:t>
            </a:r>
            <a:r>
              <a:rPr lang="en-MY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Apriori</a:t>
            </a:r>
            <a:r>
              <a:rPr lang="en-US" altLang="en-US" dirty="0">
                <a:solidFill>
                  <a:srgbClr val="0070C0"/>
                </a:solidFill>
              </a:rPr>
              <a:t> principle </a:t>
            </a:r>
            <a:r>
              <a:rPr lang="en-MY" altLang="en-US" dirty="0"/>
              <a:t>is applied whereas </a:t>
            </a:r>
            <a:r>
              <a:rPr lang="en-MY" altLang="en-US" b="1" dirty="0" err="1"/>
              <a:t>i</a:t>
            </a:r>
            <a:r>
              <a:rPr lang="en-US" altLang="en-US" b="1" dirty="0"/>
              <a:t>f an itemset is frequent, then all of its subsets must also be frequent</a:t>
            </a:r>
          </a:p>
          <a:p>
            <a:pPr lvl="2"/>
            <a:endParaRPr lang="en-US" altLang="en-US" dirty="0"/>
          </a:p>
          <a:p>
            <a:endParaRPr lang="en-MY" altLang="en-US" dirty="0"/>
          </a:p>
          <a:p>
            <a:endParaRPr lang="en-MY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Main </a:t>
            </a:r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MY" altLang="en-US"/>
              <a:t>Harrington, P (2012). Machine  Learning in Action. Manning  Publications.</a:t>
            </a:r>
          </a:p>
          <a:p>
            <a:r>
              <a:rPr lang="en-MY" altLang="en-US"/>
              <a:t>Richert, W. and Coelho, L.P. (2013).  Building Machine Learning Systems  with Python. Packt Publishing.</a:t>
            </a:r>
          </a:p>
          <a:p>
            <a:pPr lvl="0"/>
            <a:r>
              <a:rPr lang="en-MY" altLang="en-US"/>
              <a:t>Witten, I.H, Franck, E, and Hall, M. A.  (2011). Data Mining: Practical Machine  Learning Tools and Techniques. (3rd  ed.). Morgan Kaufmann.		</a:t>
            </a:r>
          </a:p>
          <a:p>
            <a:pPr lvl="0"/>
            <a:r>
              <a:rPr lang="en-MY" altLang="en-US"/>
              <a:t>Pang-Ning Tan, Michael Steinbach, Anuj Karpatne, Vipin Kumar (2018). Introduction to Data Mining (2nd Edition), Pearson														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UECS3453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Other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J. Grus (2015). Data Science from Scratch: First Principles with Python. O'Reilly Media.</a:t>
            </a:r>
          </a:p>
          <a:p>
            <a:r>
              <a:rPr lang="en-US"/>
              <a:t>C. C. Aggarwal. (2015). Data Mining: The Textbook. Springer</a:t>
            </a:r>
          </a:p>
          <a:p>
            <a:r>
              <a:rPr lang="en-US"/>
              <a:t>Richert, W. and Coelho, L.P. (2013). Building Machine Learning Systems with Python. Packt Publishing.</a:t>
            </a:r>
          </a:p>
          <a:p>
            <a:r>
              <a:rPr lang="en-US"/>
              <a:t>Russel M.A. (2013). Mining the Social Web: Data Mining Facebook, Twitter, LinkedIn, Google+, GitHub, and More. (2nd Ed). O’Reilly Media.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UECS3453 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Online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https://towardsdatascience.com/complete-guide-to-association-rules-2-2-c92072b56c84</a:t>
            </a:r>
          </a:p>
          <a:p>
            <a:r>
              <a:rPr lang="en-US" dirty="0"/>
              <a:t>https://people.revoledu.com/kardi/tutorial/MarketBasket/AssociationRules.htm</a:t>
            </a:r>
          </a:p>
          <a:p>
            <a:r>
              <a:rPr lang="en-US" dirty="0"/>
              <a:t>https://towardsdatascience.com/a-gentle-introduction-on-market-basket-analysis-association-rules-fa4b986a40ce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Market-Basket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Supermarkets</a:t>
            </a:r>
          </a:p>
          <a:p>
            <a:pPr lvl="1"/>
            <a:r>
              <a:rPr lang="en-US"/>
              <a:t>Placement</a:t>
            </a:r>
          </a:p>
          <a:p>
            <a:pPr lvl="1"/>
            <a:r>
              <a:rPr lang="en-US"/>
              <a:t>Advertising</a:t>
            </a:r>
          </a:p>
          <a:p>
            <a:pPr lvl="1"/>
            <a:r>
              <a:rPr lang="en-US"/>
              <a:t>Sales</a:t>
            </a:r>
          </a:p>
          <a:p>
            <a:pPr lvl="1"/>
            <a:r>
              <a:rPr lang="en-US"/>
              <a:t>Coupons</a:t>
            </a:r>
          </a:p>
          <a:p>
            <a:r>
              <a:rPr lang="en-US"/>
              <a:t>Many applications outside market basket data analysis</a:t>
            </a:r>
          </a:p>
          <a:p>
            <a:pPr lvl="1"/>
            <a:r>
              <a:rPr lang="en-US"/>
              <a:t>Prediction (telecom switch failure)</a:t>
            </a:r>
          </a:p>
          <a:p>
            <a:pPr lvl="1"/>
            <a:r>
              <a:rPr lang="en-US"/>
              <a:t>Web usage mining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Many different types of association rules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Temporal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Spatial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Causal</a:t>
            </a:r>
            <a:endParaRPr lang="en-US" sz="280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Association Rule </a:t>
            </a:r>
            <a:r>
              <a:rPr lang="en-US" altLang="en-US" dirty="0" smtClean="0"/>
              <a:t>Mining / Learning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Given a set of </a:t>
            </a:r>
            <a:r>
              <a:rPr lang="en-US" altLang="en-US" sz="2400" dirty="0">
                <a:solidFill>
                  <a:srgbClr val="0070C0"/>
                </a:solidFill>
              </a:rPr>
              <a:t>transactions</a:t>
            </a:r>
            <a:r>
              <a:rPr lang="en-US" altLang="en-US" sz="2400" dirty="0"/>
              <a:t>, find </a:t>
            </a:r>
            <a:r>
              <a:rPr lang="en-US" altLang="en-US" sz="2400" dirty="0">
                <a:solidFill>
                  <a:srgbClr val="0070C0"/>
                </a:solidFill>
              </a:rPr>
              <a:t>rules </a:t>
            </a:r>
            <a:r>
              <a:rPr lang="en-US" altLang="en-US" sz="2400" dirty="0"/>
              <a:t>that will </a:t>
            </a:r>
            <a:r>
              <a:rPr lang="en-US" altLang="en-US" sz="2400" dirty="0">
                <a:solidFill>
                  <a:srgbClr val="FF0000"/>
                </a:solidFill>
              </a:rPr>
              <a:t>predict</a:t>
            </a:r>
            <a:r>
              <a:rPr lang="en-US" altLang="en-US" sz="2400" dirty="0"/>
              <a:t> the occurrence of an item based on the occurrences of other items in the transaction </a:t>
            </a:r>
            <a:r>
              <a:rPr lang="en-MY" altLang="en-US" sz="2400" dirty="0"/>
              <a:t>(association).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2819400"/>
            <a:ext cx="4191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752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Document" r:id="rId4" imgW="3429635" imgH="1999615" progId="Word.Document.8">
                  <p:embed/>
                </p:oleObj>
              </mc:Choice>
              <mc:Fallback>
                <p:oleObj name="Document" r:id="rId4" imgW="3429635" imgH="19996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400800" y="3048000"/>
            <a:ext cx="3810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</a:t>
            </a:r>
            <a:r>
              <a:rPr lang="en-US" altLang="en-US" sz="2000" b="1"/>
              <a:t>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858000" y="3657600"/>
            <a:ext cx="32766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anose="05050102010706020507" pitchFamily="18" charset="2"/>
              </a:rPr>
              <a:t> {Beer},</a:t>
            </a:r>
            <a:br>
              <a:rPr lang="en-US" altLang="en-US" sz="1800" b="0">
                <a:sym typeface="Symbol" panose="05050102010706020507" pitchFamily="18" charset="2"/>
              </a:rPr>
            </a:br>
            <a:r>
              <a:rPr lang="en-US" altLang="en-US" sz="1800" b="0">
                <a:sym typeface="Symbol" panose="05050102010706020507" pitchFamily="18" charset="2"/>
              </a:rPr>
              <a:t>{Milk, Bread}  {Eggs,Coke},</a:t>
            </a:r>
            <a:br>
              <a:rPr lang="en-US" altLang="en-US" sz="1800" b="0">
                <a:sym typeface="Symbol" panose="05050102010706020507" pitchFamily="18" charset="2"/>
              </a:rPr>
            </a:br>
            <a:r>
              <a:rPr lang="en-US" altLang="en-US" sz="1800" b="0"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400800" y="4953000"/>
            <a:ext cx="42500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Implication means </a:t>
            </a:r>
            <a:r>
              <a:rPr lang="en-US" altLang="en-US" sz="2000" b="1" dirty="0">
                <a:solidFill>
                  <a:srgbClr val="0070C0"/>
                </a:solidFill>
              </a:rPr>
              <a:t>co-occurrence</a:t>
            </a:r>
            <a:r>
              <a:rPr lang="en-US" altLang="en-US" sz="2000" b="0" dirty="0"/>
              <a:t>, not </a:t>
            </a:r>
            <a:r>
              <a:rPr lang="en-US" altLang="en-US" sz="2000" dirty="0" smtClean="0"/>
              <a:t>causality </a:t>
            </a:r>
            <a:r>
              <a:rPr lang="zh-CN" altLang="en-US" sz="2000" dirty="0"/>
              <a:t>因果关系</a:t>
            </a:r>
            <a:r>
              <a:rPr lang="en-MY" altLang="zh-CN" sz="2000" dirty="0"/>
              <a:t>.</a:t>
            </a:r>
            <a:endParaRPr lang="en-MY" altLang="zh-CN" sz="20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Definition</a:t>
            </a:r>
            <a:r>
              <a:rPr lang="en-US" altLang="en-US" dirty="0" smtClean="0"/>
              <a:t>: Itemset, Support Count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952625"/>
          <a:ext cx="5669915" cy="340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Document" r:id="rId3" imgW="3354705" imgH="2018030" progId="Word.Document.8">
                  <p:embed/>
                </p:oleObj>
              </mc:Choice>
              <mc:Fallback>
                <p:oleObj name="Document" r:id="rId3" imgW="3354705" imgH="2018030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52625"/>
                        <a:ext cx="5669915" cy="3404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8140" cy="4351655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400" b="1" dirty="0" smtClean="0">
                <a:sym typeface="+mn-ea"/>
              </a:rPr>
              <a:t>Itemset</a:t>
            </a:r>
            <a:endParaRPr lang="en-US" altLang="en-US" sz="2400" b="1" dirty="0" smtClean="0"/>
          </a:p>
          <a:p>
            <a:pPr marL="742950" lvl="1" indent="-285750"/>
            <a:r>
              <a:rPr lang="en-US" altLang="en-US" sz="2400" dirty="0" smtClean="0">
                <a:sym typeface="+mn-ea"/>
              </a:rPr>
              <a:t>A </a:t>
            </a:r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collection </a:t>
            </a:r>
            <a:r>
              <a:rPr lang="en-US" altLang="en-US" sz="2400" dirty="0" smtClean="0">
                <a:sym typeface="+mn-ea"/>
              </a:rPr>
              <a:t>of one or more items</a:t>
            </a:r>
            <a:endParaRPr lang="en-US" altLang="en-US" sz="2400" dirty="0" smtClean="0"/>
          </a:p>
          <a:p>
            <a:pPr marL="1143000" lvl="2" indent="-228600"/>
            <a:r>
              <a:rPr lang="en-US" altLang="en-US" sz="2400" dirty="0" smtClean="0">
                <a:sym typeface="+mn-ea"/>
              </a:rPr>
              <a:t>Example: {Milk, Bread, Diaper}</a:t>
            </a:r>
            <a:endParaRPr lang="en-US" altLang="en-US" sz="2400" dirty="0" smtClean="0"/>
          </a:p>
          <a:p>
            <a:pPr marL="742950" lvl="1" indent="-285750"/>
            <a:r>
              <a:rPr lang="en-US" altLang="en-US" sz="2400" b="1" dirty="0" smtClean="0">
                <a:sym typeface="+mn-ea"/>
              </a:rPr>
              <a:t>k-</a:t>
            </a:r>
            <a:r>
              <a:rPr lang="en-US" altLang="en-US" sz="2400" b="1" dirty="0" err="1" smtClean="0">
                <a:sym typeface="+mn-ea"/>
              </a:rPr>
              <a:t>itemset</a:t>
            </a:r>
            <a:endParaRPr lang="en-US" altLang="en-US" sz="2400" b="1" dirty="0" smtClean="0"/>
          </a:p>
          <a:p>
            <a:pPr marL="1143000" lvl="2" indent="-228600"/>
            <a:r>
              <a:rPr lang="en-US" altLang="en-US" sz="2400" dirty="0" smtClean="0">
                <a:sym typeface="+mn-ea"/>
              </a:rPr>
              <a:t>An itemset that contains k items</a:t>
            </a:r>
            <a:endParaRPr lang="en-US" altLang="en-US" sz="2400" b="1" dirty="0" smtClean="0"/>
          </a:p>
          <a:p>
            <a:pPr marL="342900" indent="-342900"/>
            <a:r>
              <a:rPr lang="en-US" altLang="en-US" sz="2400" b="1" dirty="0" smtClean="0">
                <a:sym typeface="+mn-ea"/>
              </a:rPr>
              <a:t>Support count (</a:t>
            </a:r>
            <a:r>
              <a:rPr lang="en-US" altLang="en-US" sz="2400" b="1" dirty="0" smtClean="0">
                <a:sym typeface="Symbol" panose="05050102010706020507" pitchFamily="18" charset="2"/>
              </a:rPr>
              <a:t>)</a:t>
            </a:r>
          </a:p>
          <a:p>
            <a:pPr marL="742950" lvl="1" indent="-285750"/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Frequency </a:t>
            </a:r>
            <a:r>
              <a:rPr lang="en-US" altLang="en-US" sz="2400" dirty="0" smtClean="0">
                <a:sym typeface="+mn-ea"/>
              </a:rPr>
              <a:t>of occurrence of an itemset</a:t>
            </a:r>
            <a:endParaRPr lang="en-US" altLang="en-US" sz="2400" dirty="0" smtClean="0"/>
          </a:p>
          <a:p>
            <a:pPr marL="742950" lvl="1" indent="-285750"/>
            <a:r>
              <a:rPr lang="en-US" altLang="en-US" sz="2400" dirty="0" smtClean="0">
                <a:sym typeface="+mn-ea"/>
              </a:rPr>
              <a:t>E.g.   </a:t>
            </a:r>
            <a:r>
              <a:rPr lang="en-US" altLang="en-US" sz="2400" dirty="0" smtClean="0">
                <a:sym typeface="Symbol" panose="05050102010706020507" pitchFamily="18" charset="2"/>
              </a:rPr>
              <a:t>({Milk, Bread, Diaper}) = 2 </a:t>
            </a:r>
            <a:endParaRPr lang="en-US" altLang="en-US" sz="18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Definition</a:t>
            </a:r>
            <a:r>
              <a:rPr lang="en-US" altLang="en-US" dirty="0" smtClean="0"/>
              <a:t>: Support, Frequent Itemset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952625"/>
          <a:ext cx="5669915" cy="340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Document" r:id="rId3" imgW="3354705" imgH="2018030" progId="Word.Document.8">
                  <p:embed/>
                </p:oleObj>
              </mc:Choice>
              <mc:Fallback>
                <p:oleObj name="Document" r:id="rId3" imgW="3354705" imgH="2018030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52625"/>
                        <a:ext cx="5669915" cy="3404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508114" y="1825625"/>
            <a:ext cx="5102225" cy="4351655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400" b="1" dirty="0" smtClean="0">
                <a:sym typeface="+mn-ea"/>
              </a:rPr>
              <a:t>Support, s</a:t>
            </a:r>
            <a:endParaRPr lang="en-US" altLang="en-US" sz="2400" b="1" dirty="0" smtClean="0"/>
          </a:p>
          <a:p>
            <a:pPr marL="742950" lvl="1" indent="-285750"/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Fraction </a:t>
            </a:r>
            <a:r>
              <a:rPr lang="en-US" altLang="en-US" sz="2400" dirty="0" smtClean="0">
                <a:sym typeface="+mn-ea"/>
              </a:rPr>
              <a:t>of transactions that contain an itemset</a:t>
            </a:r>
            <a:endParaRPr lang="en-US" altLang="en-US" sz="2400" dirty="0" smtClean="0"/>
          </a:p>
          <a:p>
            <a:pPr marL="742950" lvl="1" indent="-285750"/>
            <a:r>
              <a:rPr lang="en-US" altLang="en-US" sz="2400" dirty="0" smtClean="0">
                <a:sym typeface="+mn-ea"/>
              </a:rPr>
              <a:t>E.g.   s({Milk, Bread, Diaper}) = 2/5</a:t>
            </a:r>
            <a:endParaRPr lang="en-US" altLang="en-US" sz="2400" dirty="0" smtClean="0"/>
          </a:p>
          <a:p>
            <a:pPr marL="342900" indent="-342900"/>
            <a:r>
              <a:rPr lang="en-US" altLang="en-US" sz="2400" b="1" dirty="0" smtClean="0">
                <a:sym typeface="+mn-ea"/>
              </a:rPr>
              <a:t>Frequent Itemset</a:t>
            </a:r>
            <a:endParaRPr lang="en-US" altLang="en-US" sz="2400" b="1" dirty="0" smtClean="0"/>
          </a:p>
          <a:p>
            <a:pPr marL="742950" lvl="1" indent="-285750"/>
            <a:r>
              <a:rPr lang="en-US" altLang="en-US" sz="2400" dirty="0" smtClean="0">
                <a:sym typeface="+mn-ea"/>
              </a:rPr>
              <a:t>An itemset whose support is </a:t>
            </a:r>
            <a:r>
              <a:rPr lang="en-US" altLang="en-US" sz="2400" dirty="0" smtClean="0">
                <a:solidFill>
                  <a:srgbClr val="0070C0"/>
                </a:solidFill>
                <a:sym typeface="+mn-ea"/>
              </a:rPr>
              <a:t>greater than or equal to a minimum support (minsup)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sz="2400" dirty="0" smtClean="0">
                <a:sym typeface="+mn-ea"/>
              </a:rPr>
              <a:t>threshold</a:t>
            </a:r>
            <a:endParaRPr lang="en-US" alt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2994</Words>
  <Application>Microsoft Office PowerPoint</Application>
  <PresentationFormat>Widescreen</PresentationFormat>
  <Paragraphs>497</Paragraphs>
  <Slides>53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Monotype Sorts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Bitmap Image</vt:lpstr>
      <vt:lpstr>Document</vt:lpstr>
      <vt:lpstr>Equation</vt:lpstr>
      <vt:lpstr>Visio</vt:lpstr>
      <vt:lpstr>UECS3213 / UECS3453 Data Mining  Topic 6: Association Analysis</vt:lpstr>
      <vt:lpstr>Course Learning Outcomes</vt:lpstr>
      <vt:lpstr>Outline</vt:lpstr>
      <vt:lpstr>Market Basket Analysis</vt:lpstr>
      <vt:lpstr>The Market-Basket Problem</vt:lpstr>
      <vt:lpstr>Applications of Market-Basket Analysis</vt:lpstr>
      <vt:lpstr>Association Rule Mining / Learning</vt:lpstr>
      <vt:lpstr>Definition: Itemset, Support Count</vt:lpstr>
      <vt:lpstr>Definition: Support, Frequent Itemset</vt:lpstr>
      <vt:lpstr>Definition: Association Rule</vt:lpstr>
      <vt:lpstr>Aspects of Association Rule Mining</vt:lpstr>
      <vt:lpstr>Mining Association Rules</vt:lpstr>
      <vt:lpstr>Computational Complexity</vt:lpstr>
      <vt:lpstr>How many association rules? Brute-force approach</vt:lpstr>
      <vt:lpstr>Brute-force algorithm for finding all frequent itemsets</vt:lpstr>
      <vt:lpstr>Step 1: Frequent Itemset Generation How many itemsets are there? </vt:lpstr>
      <vt:lpstr>Step 1: Frequent Itemset Generation</vt:lpstr>
      <vt:lpstr>Frequent Itemset Generation Strategies</vt:lpstr>
      <vt:lpstr>Mining Association Rules</vt:lpstr>
      <vt:lpstr>Reducing Number of Candidates: Aprior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Apriori Algorithm</vt:lpstr>
      <vt:lpstr>Example: Apriori Algorithm (minsup = 2)</vt:lpstr>
      <vt:lpstr>1. Candidate Generation:  Fk-1 x Fk-1 Method</vt:lpstr>
      <vt:lpstr>1. Candidate Generation: Alternate Fk-1 x Fk-1 Method</vt:lpstr>
      <vt:lpstr>2. Candidate Pruning</vt:lpstr>
      <vt:lpstr>2. Candidate Pruning for Alternate Fk-1 x Fk-1 Method</vt:lpstr>
      <vt:lpstr>Example: Candidate Generation &amp; Pruning: Method 1: Lk+1 = Merge Fk-1 and F1 itemsets</vt:lpstr>
      <vt:lpstr>Example: Candidate Generation &amp; Pruning:  Method 2: Lk+1 = Fk-1 x Fk-1 Method</vt:lpstr>
      <vt:lpstr>Illustrating Apriori Principle</vt:lpstr>
      <vt:lpstr>3. Support Counting of Candidate Itemsets</vt:lpstr>
      <vt:lpstr>3. Support Counting of Candidate Itemsets: Alternative Approach</vt:lpstr>
      <vt:lpstr>The Hash Tree Structure</vt:lpstr>
      <vt:lpstr>The Hash Tree Structure</vt:lpstr>
      <vt:lpstr>3. Support Counting of Candidate Itemsets: Subset Generation</vt:lpstr>
      <vt:lpstr>Subset Operation Using Hash Tree</vt:lpstr>
      <vt:lpstr>3. Support Counting of Candidate Itemsets: Support Counting</vt:lpstr>
      <vt:lpstr>Support Counting of Candidate Itemsets</vt:lpstr>
      <vt:lpstr>4. Rule Generation</vt:lpstr>
      <vt:lpstr>4. Rule Generation</vt:lpstr>
      <vt:lpstr>Rule Generation for Apriori Algorithm</vt:lpstr>
      <vt:lpstr>Factors Affecting Complexity of Apriori</vt:lpstr>
      <vt:lpstr>Conclusion</vt:lpstr>
      <vt:lpstr>Main References</vt:lpstr>
      <vt:lpstr>Other References</vt:lpstr>
      <vt:lpstr>Online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CSS3344  Computer Architecture</dc:title>
  <dc:creator>Simon Lau Boung Yew</dc:creator>
  <cp:lastModifiedBy>Simon Lau Boung Yew</cp:lastModifiedBy>
  <cp:revision>306</cp:revision>
  <dcterms:created xsi:type="dcterms:W3CDTF">2017-03-01T00:57:00Z</dcterms:created>
  <dcterms:modified xsi:type="dcterms:W3CDTF">2019-02-25T07:01:48Z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