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8" r:id="rId2"/>
  </p:sldMasterIdLst>
  <p:notesMasterIdLst>
    <p:notesMasterId r:id="rId79"/>
  </p:notesMasterIdLst>
  <p:handoutMasterIdLst>
    <p:handoutMasterId r:id="rId80"/>
  </p:handoutMasterIdLst>
  <p:sldIdLst>
    <p:sldId id="735" r:id="rId3"/>
    <p:sldId id="746" r:id="rId4"/>
    <p:sldId id="790" r:id="rId5"/>
    <p:sldId id="748" r:id="rId6"/>
    <p:sldId id="792" r:id="rId7"/>
    <p:sldId id="794" r:id="rId8"/>
    <p:sldId id="750" r:id="rId9"/>
    <p:sldId id="885" r:id="rId10"/>
    <p:sldId id="752" r:id="rId11"/>
    <p:sldId id="889" r:id="rId12"/>
    <p:sldId id="887" r:id="rId13"/>
    <p:sldId id="754" r:id="rId14"/>
    <p:sldId id="755" r:id="rId15"/>
    <p:sldId id="895" r:id="rId16"/>
    <p:sldId id="801" r:id="rId17"/>
    <p:sldId id="803" r:id="rId18"/>
    <p:sldId id="756" r:id="rId19"/>
    <p:sldId id="758" r:id="rId20"/>
    <p:sldId id="910" r:id="rId21"/>
    <p:sldId id="911" r:id="rId22"/>
    <p:sldId id="761" r:id="rId23"/>
    <p:sldId id="907" r:id="rId24"/>
    <p:sldId id="908" r:id="rId25"/>
    <p:sldId id="796" r:id="rId26"/>
    <p:sldId id="892" r:id="rId27"/>
    <p:sldId id="893" r:id="rId28"/>
    <p:sldId id="812" r:id="rId29"/>
    <p:sldId id="813" r:id="rId30"/>
    <p:sldId id="814" r:id="rId31"/>
    <p:sldId id="766" r:id="rId32"/>
    <p:sldId id="768" r:id="rId33"/>
    <p:sldId id="875" r:id="rId34"/>
    <p:sldId id="821" r:id="rId35"/>
    <p:sldId id="879" r:id="rId36"/>
    <p:sldId id="769" r:id="rId37"/>
    <p:sldId id="770" r:id="rId38"/>
    <p:sldId id="771" r:id="rId39"/>
    <p:sldId id="831" r:id="rId40"/>
    <p:sldId id="830" r:id="rId41"/>
    <p:sldId id="832" r:id="rId42"/>
    <p:sldId id="923" r:id="rId43"/>
    <p:sldId id="927" r:id="rId44"/>
    <p:sldId id="929" r:id="rId45"/>
    <p:sldId id="934" r:id="rId46"/>
    <p:sldId id="935" r:id="rId47"/>
    <p:sldId id="936" r:id="rId48"/>
    <p:sldId id="937" r:id="rId49"/>
    <p:sldId id="938" r:id="rId50"/>
    <p:sldId id="939" r:id="rId51"/>
    <p:sldId id="940" r:id="rId52"/>
    <p:sldId id="941" r:id="rId53"/>
    <p:sldId id="942" r:id="rId54"/>
    <p:sldId id="943" r:id="rId55"/>
    <p:sldId id="944" r:id="rId56"/>
    <p:sldId id="952" r:id="rId57"/>
    <p:sldId id="953" r:id="rId58"/>
    <p:sldId id="956" r:id="rId59"/>
    <p:sldId id="957" r:id="rId60"/>
    <p:sldId id="959" r:id="rId61"/>
    <p:sldId id="960" r:id="rId62"/>
    <p:sldId id="961" r:id="rId63"/>
    <p:sldId id="962" r:id="rId64"/>
    <p:sldId id="963" r:id="rId65"/>
    <p:sldId id="979" r:id="rId66"/>
    <p:sldId id="988" r:id="rId67"/>
    <p:sldId id="989" r:id="rId68"/>
    <p:sldId id="990" r:id="rId69"/>
    <p:sldId id="991" r:id="rId70"/>
    <p:sldId id="992" r:id="rId71"/>
    <p:sldId id="993" r:id="rId72"/>
    <p:sldId id="994" r:id="rId73"/>
    <p:sldId id="995" r:id="rId74"/>
    <p:sldId id="996" r:id="rId75"/>
    <p:sldId id="997" r:id="rId76"/>
    <p:sldId id="998" r:id="rId77"/>
    <p:sldId id="999" r:id="rId78"/>
  </p:sldIdLst>
  <p:sldSz cx="9144000" cy="6858000" type="screen4x3"/>
  <p:notesSz cx="6735763" cy="9866313"/>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140">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2E00"/>
    <a:srgbClr val="9A0000"/>
    <a:srgbClr val="008000"/>
    <a:srgbClr val="3E1F00"/>
    <a:srgbClr val="663300"/>
    <a:srgbClr val="003300"/>
    <a:srgbClr val="66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1" autoAdjust="0"/>
    <p:restoredTop sz="99764" autoAdjust="0"/>
  </p:normalViewPr>
  <p:slideViewPr>
    <p:cSldViewPr>
      <p:cViewPr varScale="1">
        <p:scale>
          <a:sx n="74" d="100"/>
          <a:sy n="74" d="100"/>
        </p:scale>
        <p:origin x="-126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452" y="-96"/>
      </p:cViewPr>
      <p:guideLst>
        <p:guide orient="horz" pos="3107"/>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1"/>
            <a:ext cx="2919226" cy="495390"/>
          </a:xfrm>
          <a:prstGeom prst="rect">
            <a:avLst/>
          </a:prstGeom>
          <a:noFill/>
          <a:ln w="9525">
            <a:noFill/>
            <a:miter lim="800000"/>
            <a:headEnd/>
            <a:tailEnd/>
          </a:ln>
          <a:effectLst/>
        </p:spPr>
        <p:txBody>
          <a:bodyPr vert="horz" wrap="square" lIns="92571" tIns="46285" rIns="92571" bIns="46285" numCol="1" anchor="t" anchorCtr="0" compatLnSpc="1">
            <a:prstTxWarp prst="textNoShape">
              <a:avLst/>
            </a:prstTxWarp>
          </a:bodyPr>
          <a:lstStyle>
            <a:lvl1pPr defTabSz="925855">
              <a:defRPr sz="1300"/>
            </a:lvl1pPr>
          </a:lstStyle>
          <a:p>
            <a:pPr>
              <a:defRPr/>
            </a:pPr>
            <a:endParaRPr lang="en-US" altLang="zh-CN"/>
          </a:p>
        </p:txBody>
      </p:sp>
      <p:sp>
        <p:nvSpPr>
          <p:cNvPr id="6147" name="Rectangle 3"/>
          <p:cNvSpPr>
            <a:spLocks noGrp="1" noChangeArrowheads="1"/>
          </p:cNvSpPr>
          <p:nvPr>
            <p:ph type="dt" sz="quarter" idx="1"/>
          </p:nvPr>
        </p:nvSpPr>
        <p:spPr bwMode="auto">
          <a:xfrm>
            <a:off x="3813305" y="1"/>
            <a:ext cx="2921380" cy="495390"/>
          </a:xfrm>
          <a:prstGeom prst="rect">
            <a:avLst/>
          </a:prstGeom>
          <a:noFill/>
          <a:ln w="9525">
            <a:noFill/>
            <a:miter lim="800000"/>
            <a:headEnd/>
            <a:tailEnd/>
          </a:ln>
          <a:effectLst/>
        </p:spPr>
        <p:txBody>
          <a:bodyPr vert="horz" wrap="square" lIns="92571" tIns="46285" rIns="92571" bIns="46285" numCol="1" anchor="t" anchorCtr="0" compatLnSpc="1">
            <a:prstTxWarp prst="textNoShape">
              <a:avLst/>
            </a:prstTxWarp>
          </a:bodyPr>
          <a:lstStyle>
            <a:lvl1pPr algn="r" defTabSz="925855">
              <a:defRPr sz="1300"/>
            </a:lvl1pPr>
          </a:lstStyle>
          <a:p>
            <a:pPr>
              <a:defRPr/>
            </a:pPr>
            <a:fld id="{B0D23CC7-FE40-4457-8C84-3620055F0D83}" type="datetime1">
              <a:rPr lang="zh-CN" altLang="en-US"/>
              <a:pPr>
                <a:defRPr/>
              </a:pPr>
              <a:t>2017/6/6</a:t>
            </a:fld>
            <a:endParaRPr lang="en-US" altLang="zh-CN"/>
          </a:p>
        </p:txBody>
      </p:sp>
      <p:sp>
        <p:nvSpPr>
          <p:cNvPr id="6148" name="Rectangle 4"/>
          <p:cNvSpPr>
            <a:spLocks noGrp="1" noChangeArrowheads="1"/>
          </p:cNvSpPr>
          <p:nvPr>
            <p:ph type="ftr" sz="quarter" idx="2"/>
          </p:nvPr>
        </p:nvSpPr>
        <p:spPr bwMode="auto">
          <a:xfrm>
            <a:off x="0" y="9370926"/>
            <a:ext cx="2919226" cy="493085"/>
          </a:xfrm>
          <a:prstGeom prst="rect">
            <a:avLst/>
          </a:prstGeom>
          <a:noFill/>
          <a:ln w="9525">
            <a:noFill/>
            <a:miter lim="800000"/>
            <a:headEnd/>
            <a:tailEnd/>
          </a:ln>
          <a:effectLst/>
        </p:spPr>
        <p:txBody>
          <a:bodyPr vert="horz" wrap="square" lIns="92571" tIns="46285" rIns="92571" bIns="46285" numCol="1" anchor="b" anchorCtr="0" compatLnSpc="1">
            <a:prstTxWarp prst="textNoShape">
              <a:avLst/>
            </a:prstTxWarp>
          </a:bodyPr>
          <a:lstStyle>
            <a:lvl1pPr defTabSz="925855">
              <a:defRPr sz="1300"/>
            </a:lvl1pPr>
          </a:lstStyle>
          <a:p>
            <a:pPr>
              <a:defRPr/>
            </a:pPr>
            <a:endParaRPr lang="en-US" altLang="zh-CN"/>
          </a:p>
        </p:txBody>
      </p:sp>
      <p:sp>
        <p:nvSpPr>
          <p:cNvPr id="6149" name="Rectangle 5"/>
          <p:cNvSpPr>
            <a:spLocks noGrp="1" noChangeArrowheads="1"/>
          </p:cNvSpPr>
          <p:nvPr>
            <p:ph type="sldNum" sz="quarter" idx="3"/>
          </p:nvPr>
        </p:nvSpPr>
        <p:spPr bwMode="auto">
          <a:xfrm>
            <a:off x="3813305" y="9370926"/>
            <a:ext cx="2921380" cy="493085"/>
          </a:xfrm>
          <a:prstGeom prst="rect">
            <a:avLst/>
          </a:prstGeom>
          <a:noFill/>
          <a:ln w="9525">
            <a:noFill/>
            <a:miter lim="800000"/>
            <a:headEnd/>
            <a:tailEnd/>
          </a:ln>
          <a:effectLst/>
        </p:spPr>
        <p:txBody>
          <a:bodyPr vert="horz" wrap="square" lIns="92571" tIns="46285" rIns="92571" bIns="46285" numCol="1" anchor="b" anchorCtr="0" compatLnSpc="1">
            <a:prstTxWarp prst="textNoShape">
              <a:avLst/>
            </a:prstTxWarp>
          </a:bodyPr>
          <a:lstStyle>
            <a:lvl1pPr algn="r" defTabSz="925855">
              <a:defRPr sz="1300"/>
            </a:lvl1pPr>
          </a:lstStyle>
          <a:p>
            <a:pPr>
              <a:defRPr/>
            </a:pPr>
            <a:fld id="{95B478CE-EC55-4B2C-A3AB-60381DECF9D6}" type="slidenum">
              <a:rPr lang="zh-CN" altLang="en-US"/>
              <a:pPr>
                <a:defRPr/>
              </a:pPr>
              <a:t>‹#›</a:t>
            </a:fld>
            <a:endParaRPr lang="en-US" altLang="zh-CN"/>
          </a:p>
        </p:txBody>
      </p:sp>
    </p:spTree>
    <p:extLst>
      <p:ext uri="{BB962C8B-B14F-4D97-AF65-F5344CB8AC3E}">
        <p14:creationId xmlns:p14="http://schemas.microsoft.com/office/powerpoint/2010/main" val="42653984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2919226" cy="495390"/>
          </a:xfrm>
          <a:prstGeom prst="rect">
            <a:avLst/>
          </a:prstGeom>
          <a:noFill/>
          <a:ln w="9525">
            <a:noFill/>
            <a:miter lim="800000"/>
            <a:headEnd/>
            <a:tailEnd/>
          </a:ln>
          <a:effectLst/>
        </p:spPr>
        <p:txBody>
          <a:bodyPr vert="horz" wrap="square" lIns="92571" tIns="46285" rIns="92571" bIns="46285" numCol="1" anchor="t" anchorCtr="0" compatLnSpc="1">
            <a:prstTxWarp prst="textNoShape">
              <a:avLst/>
            </a:prstTxWarp>
          </a:bodyPr>
          <a:lstStyle>
            <a:lvl1pPr defTabSz="925855">
              <a:defRPr sz="1300"/>
            </a:lvl1pPr>
          </a:lstStyle>
          <a:p>
            <a:pPr>
              <a:defRPr/>
            </a:pPr>
            <a:endParaRPr lang="en-US" altLang="zh-CN"/>
          </a:p>
        </p:txBody>
      </p:sp>
      <p:sp>
        <p:nvSpPr>
          <p:cNvPr id="4099" name="Rectangle 3"/>
          <p:cNvSpPr>
            <a:spLocks noGrp="1" noChangeArrowheads="1"/>
          </p:cNvSpPr>
          <p:nvPr>
            <p:ph type="dt" idx="1"/>
          </p:nvPr>
        </p:nvSpPr>
        <p:spPr bwMode="auto">
          <a:xfrm>
            <a:off x="3813305" y="1"/>
            <a:ext cx="2921380" cy="495390"/>
          </a:xfrm>
          <a:prstGeom prst="rect">
            <a:avLst/>
          </a:prstGeom>
          <a:noFill/>
          <a:ln w="9525">
            <a:noFill/>
            <a:miter lim="800000"/>
            <a:headEnd/>
            <a:tailEnd/>
          </a:ln>
          <a:effectLst/>
        </p:spPr>
        <p:txBody>
          <a:bodyPr vert="horz" wrap="square" lIns="92571" tIns="46285" rIns="92571" bIns="46285" numCol="1" anchor="t" anchorCtr="0" compatLnSpc="1">
            <a:prstTxWarp prst="textNoShape">
              <a:avLst/>
            </a:prstTxWarp>
          </a:bodyPr>
          <a:lstStyle>
            <a:lvl1pPr algn="r" defTabSz="925855">
              <a:defRPr sz="1300"/>
            </a:lvl1pPr>
          </a:lstStyle>
          <a:p>
            <a:pPr>
              <a:defRPr/>
            </a:pPr>
            <a:fld id="{9D29381A-1226-4FC9-BD73-853B6BF385C5}" type="datetime1">
              <a:rPr lang="zh-CN" altLang="en-US"/>
              <a:pPr>
                <a:defRPr/>
              </a:pPr>
              <a:t>2017/6/6</a:t>
            </a:fld>
            <a:endParaRPr lang="en-US" altLang="zh-CN"/>
          </a:p>
        </p:txBody>
      </p:sp>
      <p:sp>
        <p:nvSpPr>
          <p:cNvPr id="88068" name="Rectangle 4"/>
          <p:cNvSpPr>
            <a:spLocks noGrp="1" noRot="1" noChangeAspect="1" noChangeArrowheads="1" noTextEdit="1"/>
          </p:cNvSpPr>
          <p:nvPr>
            <p:ph type="sldImg" idx="2"/>
          </p:nvPr>
        </p:nvSpPr>
        <p:spPr bwMode="auto">
          <a:xfrm>
            <a:off x="903288" y="739775"/>
            <a:ext cx="4930775" cy="36988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3254" y="4686616"/>
            <a:ext cx="5389256" cy="4440072"/>
          </a:xfrm>
          <a:prstGeom prst="rect">
            <a:avLst/>
          </a:prstGeom>
          <a:noFill/>
          <a:ln w="9525">
            <a:noFill/>
            <a:miter lim="800000"/>
            <a:headEnd/>
            <a:tailEnd/>
          </a:ln>
          <a:effectLst/>
        </p:spPr>
        <p:txBody>
          <a:bodyPr vert="horz" wrap="square" lIns="92571" tIns="46285" rIns="92571" bIns="46285"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9370926"/>
            <a:ext cx="2919226" cy="493085"/>
          </a:xfrm>
          <a:prstGeom prst="rect">
            <a:avLst/>
          </a:prstGeom>
          <a:noFill/>
          <a:ln w="9525">
            <a:noFill/>
            <a:miter lim="800000"/>
            <a:headEnd/>
            <a:tailEnd/>
          </a:ln>
          <a:effectLst/>
        </p:spPr>
        <p:txBody>
          <a:bodyPr vert="horz" wrap="square" lIns="92571" tIns="46285" rIns="92571" bIns="46285" numCol="1" anchor="b" anchorCtr="0" compatLnSpc="1">
            <a:prstTxWarp prst="textNoShape">
              <a:avLst/>
            </a:prstTxWarp>
          </a:bodyPr>
          <a:lstStyle>
            <a:lvl1pPr defTabSz="925855">
              <a:defRPr sz="1300"/>
            </a:lvl1pPr>
          </a:lstStyle>
          <a:p>
            <a:pPr>
              <a:defRPr/>
            </a:pPr>
            <a:endParaRPr lang="en-US" altLang="zh-CN"/>
          </a:p>
        </p:txBody>
      </p:sp>
      <p:sp>
        <p:nvSpPr>
          <p:cNvPr id="4103" name="Rectangle 7"/>
          <p:cNvSpPr>
            <a:spLocks noGrp="1" noChangeArrowheads="1"/>
          </p:cNvSpPr>
          <p:nvPr>
            <p:ph type="sldNum" sz="quarter" idx="5"/>
          </p:nvPr>
        </p:nvSpPr>
        <p:spPr bwMode="auto">
          <a:xfrm>
            <a:off x="3813305" y="9370926"/>
            <a:ext cx="2921380" cy="493085"/>
          </a:xfrm>
          <a:prstGeom prst="rect">
            <a:avLst/>
          </a:prstGeom>
          <a:noFill/>
          <a:ln w="9525">
            <a:noFill/>
            <a:miter lim="800000"/>
            <a:headEnd/>
            <a:tailEnd/>
          </a:ln>
          <a:effectLst/>
        </p:spPr>
        <p:txBody>
          <a:bodyPr vert="horz" wrap="square" lIns="92571" tIns="46285" rIns="92571" bIns="46285" numCol="1" anchor="b" anchorCtr="0" compatLnSpc="1">
            <a:prstTxWarp prst="textNoShape">
              <a:avLst/>
            </a:prstTxWarp>
          </a:bodyPr>
          <a:lstStyle>
            <a:lvl1pPr algn="r" defTabSz="925855">
              <a:defRPr sz="1300"/>
            </a:lvl1pPr>
          </a:lstStyle>
          <a:p>
            <a:pPr>
              <a:defRPr/>
            </a:pPr>
            <a:fld id="{6CF3E894-4D0A-45E7-85D3-D853478696E2}" type="slidenum">
              <a:rPr lang="zh-CN" altLang="en-US"/>
              <a:pPr>
                <a:defRPr/>
              </a:pPr>
              <a:t>‹#›</a:t>
            </a:fld>
            <a:endParaRPr lang="en-US" altLang="zh-CN"/>
          </a:p>
        </p:txBody>
      </p:sp>
    </p:spTree>
    <p:extLst>
      <p:ext uri="{BB962C8B-B14F-4D97-AF65-F5344CB8AC3E}">
        <p14:creationId xmlns:p14="http://schemas.microsoft.com/office/powerpoint/2010/main" val="20827889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903288" y="739775"/>
            <a:ext cx="4930775" cy="3698875"/>
          </a:xfrm>
          <a:ln/>
        </p:spPr>
      </p:sp>
      <p:sp>
        <p:nvSpPr>
          <p:cNvPr id="89091" name="Notes Placeholder 2"/>
          <p:cNvSpPr>
            <a:spLocks noGrp="1"/>
          </p:cNvSpPr>
          <p:nvPr>
            <p:ph type="body" idx="1"/>
          </p:nvPr>
        </p:nvSpPr>
        <p:spPr>
          <a:noFill/>
          <a:ln/>
        </p:spPr>
        <p:txBody>
          <a:bodyPr/>
          <a:lstStyle/>
          <a:p>
            <a:pPr eaLnBrk="1" hangingPunct="1"/>
            <a:endParaRPr lang="en-US" smtClean="0"/>
          </a:p>
        </p:txBody>
      </p:sp>
      <p:sp>
        <p:nvSpPr>
          <p:cNvPr id="89092" name="Slide Number Placeholder 3"/>
          <p:cNvSpPr>
            <a:spLocks noGrp="1"/>
          </p:cNvSpPr>
          <p:nvPr>
            <p:ph type="sldNum" sz="quarter" idx="5"/>
          </p:nvPr>
        </p:nvSpPr>
        <p:spPr>
          <a:noFill/>
        </p:spPr>
        <p:txBody>
          <a:bodyPr/>
          <a:lstStyle/>
          <a:p>
            <a:pPr defTabSz="924967"/>
            <a:fld id="{B83DB70A-828D-4C3D-80E8-2BA4C039CC61}" type="slidenum">
              <a:rPr lang="zh-CN" altLang="en-US" smtClean="0"/>
              <a:pPr defTabSz="924967"/>
              <a:t>1</a:t>
            </a:fld>
            <a:endParaRPr lang="en-US" altLang="zh-CN" dirty="0" smtClean="0"/>
          </a:p>
        </p:txBody>
      </p:sp>
    </p:spTree>
    <p:extLst>
      <p:ext uri="{BB962C8B-B14F-4D97-AF65-F5344CB8AC3E}">
        <p14:creationId xmlns:p14="http://schemas.microsoft.com/office/powerpoint/2010/main" val="3859287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14289"/>
            <a:ext cx="1219200" cy="6843712"/>
          </a:xfrm>
          <a:prstGeom prst="rect">
            <a:avLst/>
          </a:prstGeom>
          <a:gradFill rotWithShape="0">
            <a:gsLst>
              <a:gs pos="0">
                <a:srgbClr val="1BABF3"/>
              </a:gs>
              <a:gs pos="100000">
                <a:srgbClr val="FFFFFF"/>
              </a:gs>
            </a:gsLst>
            <a:lin ang="0" scaled="1"/>
          </a:gradFill>
          <a:ln w="12700">
            <a:noFill/>
            <a:miter lim="800000"/>
            <a:headEnd/>
            <a:tailEnd/>
          </a:ln>
        </p:spPr>
        <p:txBody>
          <a:bodyPr wrap="none" anchor="ctr"/>
          <a:lstStyle/>
          <a:p>
            <a:pPr>
              <a:defRPr/>
            </a:pPr>
            <a:endParaRPr lang="en-US"/>
          </a:p>
        </p:txBody>
      </p:sp>
      <p:sp>
        <p:nvSpPr>
          <p:cNvPr id="5" name="Line 12"/>
          <p:cNvSpPr>
            <a:spLocks noChangeShapeType="1"/>
          </p:cNvSpPr>
          <p:nvPr userDrawn="1"/>
        </p:nvSpPr>
        <p:spPr bwMode="auto">
          <a:xfrm>
            <a:off x="1828800" y="3657600"/>
            <a:ext cx="7315200" cy="1588"/>
          </a:xfrm>
          <a:prstGeom prst="line">
            <a:avLst/>
          </a:prstGeom>
          <a:noFill/>
          <a:ln w="76200">
            <a:solidFill>
              <a:schemeClr val="tx1"/>
            </a:solidFill>
            <a:round/>
            <a:headEnd/>
            <a:tailEnd/>
          </a:ln>
        </p:spPr>
        <p:txBody>
          <a:bodyPr/>
          <a:lstStyle/>
          <a:p>
            <a:pPr>
              <a:defRPr/>
            </a:pPr>
            <a:endParaRPr lang="en-MY"/>
          </a:p>
        </p:txBody>
      </p:sp>
      <p:sp>
        <p:nvSpPr>
          <p:cNvPr id="6" name="Line 13"/>
          <p:cNvSpPr>
            <a:spLocks noChangeShapeType="1"/>
          </p:cNvSpPr>
          <p:nvPr userDrawn="1"/>
        </p:nvSpPr>
        <p:spPr bwMode="auto">
          <a:xfrm>
            <a:off x="0" y="2057400"/>
            <a:ext cx="7239000" cy="1588"/>
          </a:xfrm>
          <a:prstGeom prst="line">
            <a:avLst/>
          </a:prstGeom>
          <a:noFill/>
          <a:ln w="76200">
            <a:solidFill>
              <a:schemeClr val="tx1"/>
            </a:solidFill>
            <a:round/>
            <a:headEnd/>
            <a:tailEnd/>
          </a:ln>
        </p:spPr>
        <p:txBody>
          <a:bodyPr/>
          <a:lstStyle/>
          <a:p>
            <a:pPr>
              <a:defRPr/>
            </a:pPr>
            <a:endParaRPr lang="en-MY"/>
          </a:p>
        </p:txBody>
      </p:sp>
      <p:sp>
        <p:nvSpPr>
          <p:cNvPr id="7" name="Rectangle 17"/>
          <p:cNvSpPr>
            <a:spLocks noChangeArrowheads="1"/>
          </p:cNvSpPr>
          <p:nvPr userDrawn="1"/>
        </p:nvSpPr>
        <p:spPr bwMode="auto">
          <a:xfrm>
            <a:off x="1" y="1905000"/>
            <a:ext cx="5245100" cy="304800"/>
          </a:xfrm>
          <a:prstGeom prst="rect">
            <a:avLst/>
          </a:prstGeom>
          <a:solidFill>
            <a:srgbClr val="0066CC"/>
          </a:solidFill>
          <a:ln w="9525">
            <a:noFill/>
            <a:miter lim="800000"/>
            <a:headEnd/>
            <a:tailEnd/>
          </a:ln>
        </p:spPr>
        <p:txBody>
          <a:bodyPr wrap="none" anchor="ctr"/>
          <a:lstStyle/>
          <a:p>
            <a:pPr algn="ctr">
              <a:defRPr/>
            </a:pPr>
            <a:endParaRPr lang="zh-CN" altLang="en-US">
              <a:ea typeface="宋体" pitchFamily="2" charset="-122"/>
            </a:endParaRPr>
          </a:p>
        </p:txBody>
      </p:sp>
      <p:sp>
        <p:nvSpPr>
          <p:cNvPr id="8" name="Rectangle 18"/>
          <p:cNvSpPr>
            <a:spLocks noChangeArrowheads="1"/>
          </p:cNvSpPr>
          <p:nvPr userDrawn="1"/>
        </p:nvSpPr>
        <p:spPr bwMode="auto">
          <a:xfrm>
            <a:off x="76200" y="1447800"/>
            <a:ext cx="381000" cy="2514600"/>
          </a:xfrm>
          <a:prstGeom prst="rect">
            <a:avLst/>
          </a:prstGeom>
          <a:solidFill>
            <a:srgbClr val="003399"/>
          </a:solidFill>
          <a:ln w="9525">
            <a:noFill/>
            <a:miter lim="800000"/>
            <a:headEnd/>
            <a:tailEnd/>
          </a:ln>
        </p:spPr>
        <p:txBody>
          <a:bodyPr wrap="none" anchor="ctr"/>
          <a:lstStyle/>
          <a:p>
            <a:pPr>
              <a:defRPr/>
            </a:pPr>
            <a:endParaRPr lang="en-US"/>
          </a:p>
        </p:txBody>
      </p:sp>
      <p:sp>
        <p:nvSpPr>
          <p:cNvPr id="9" name="Rectangle 19"/>
          <p:cNvSpPr>
            <a:spLocks noChangeArrowheads="1"/>
          </p:cNvSpPr>
          <p:nvPr userDrawn="1"/>
        </p:nvSpPr>
        <p:spPr bwMode="auto">
          <a:xfrm>
            <a:off x="6172200" y="3505200"/>
            <a:ext cx="2971800" cy="304800"/>
          </a:xfrm>
          <a:prstGeom prst="rect">
            <a:avLst/>
          </a:prstGeom>
          <a:solidFill>
            <a:srgbClr val="003399"/>
          </a:solidFill>
          <a:ln w="9525">
            <a:noFill/>
            <a:miter lim="800000"/>
            <a:headEnd/>
            <a:tailEnd/>
          </a:ln>
        </p:spPr>
        <p:txBody>
          <a:bodyPr wrap="none" anchor="ctr"/>
          <a:lstStyle/>
          <a:p>
            <a:pPr>
              <a:defRPr/>
            </a:pPr>
            <a:endParaRPr lang="en-US"/>
          </a:p>
        </p:txBody>
      </p:sp>
      <p:sp>
        <p:nvSpPr>
          <p:cNvPr id="10" name="Rectangle 20"/>
          <p:cNvSpPr>
            <a:spLocks noChangeArrowheads="1"/>
          </p:cNvSpPr>
          <p:nvPr userDrawn="1"/>
        </p:nvSpPr>
        <p:spPr bwMode="auto">
          <a:xfrm>
            <a:off x="0" y="6477000"/>
            <a:ext cx="9144000" cy="228600"/>
          </a:xfrm>
          <a:prstGeom prst="rect">
            <a:avLst/>
          </a:prstGeom>
          <a:solidFill>
            <a:srgbClr val="003399"/>
          </a:solidFill>
          <a:ln w="9525">
            <a:noFill/>
            <a:miter lim="800000"/>
            <a:headEnd/>
            <a:tailEnd/>
          </a:ln>
        </p:spPr>
        <p:txBody>
          <a:bodyPr wrap="none" anchor="ctr"/>
          <a:lstStyle/>
          <a:p>
            <a:pPr>
              <a:defRPr/>
            </a:pPr>
            <a:endParaRPr lang="en-US"/>
          </a:p>
        </p:txBody>
      </p:sp>
      <p:pic>
        <p:nvPicPr>
          <p:cNvPr id="11" name="Picture 21" descr="utar logo"/>
          <p:cNvPicPr>
            <a:picLocks noChangeAspect="1" noChangeArrowheads="1"/>
          </p:cNvPicPr>
          <p:nvPr userDrawn="1"/>
        </p:nvPicPr>
        <p:blipFill>
          <a:blip r:embed="rId2" cstate="print"/>
          <a:srcRect/>
          <a:stretch>
            <a:fillRect/>
          </a:stretch>
        </p:blipFill>
        <p:spPr bwMode="auto">
          <a:xfrm>
            <a:off x="7772400" y="6284914"/>
            <a:ext cx="1219200" cy="573087"/>
          </a:xfrm>
          <a:prstGeom prst="rect">
            <a:avLst/>
          </a:prstGeom>
          <a:noFill/>
          <a:ln w="9525">
            <a:noFill/>
            <a:miter lim="800000"/>
            <a:headEnd/>
            <a:tailEnd/>
          </a:ln>
        </p:spPr>
      </p:pic>
      <p:sp>
        <p:nvSpPr>
          <p:cNvPr id="973830" name="Rectangle 6"/>
          <p:cNvSpPr>
            <a:spLocks noGrp="1" noChangeArrowheads="1"/>
          </p:cNvSpPr>
          <p:nvPr>
            <p:ph type="ctrTitle"/>
          </p:nvPr>
        </p:nvSpPr>
        <p:spPr>
          <a:xfrm>
            <a:off x="533400" y="2362200"/>
            <a:ext cx="8305800" cy="1085850"/>
          </a:xfrm>
        </p:spPr>
        <p:txBody>
          <a:bodyPr/>
          <a:lstStyle>
            <a:lvl1pPr>
              <a:defRPr sz="4400"/>
            </a:lvl1pPr>
          </a:lstStyle>
          <a:p>
            <a:r>
              <a:rPr lang="en-US" altLang="zh-CN"/>
              <a:t>Click to edit Master title style</a:t>
            </a:r>
          </a:p>
        </p:txBody>
      </p:sp>
      <p:sp>
        <p:nvSpPr>
          <p:cNvPr id="973831" name="Rectangle 7"/>
          <p:cNvSpPr>
            <a:spLocks noGrp="1" noChangeArrowheads="1"/>
          </p:cNvSpPr>
          <p:nvPr>
            <p:ph type="subTitle" idx="1"/>
          </p:nvPr>
        </p:nvSpPr>
        <p:spPr>
          <a:xfrm>
            <a:off x="1447800" y="4419600"/>
            <a:ext cx="6400800" cy="1676400"/>
          </a:xfrm>
        </p:spPr>
        <p:txBody>
          <a:bodyPr/>
          <a:lstStyle>
            <a:lvl1pPr marL="0" indent="0" algn="ctr">
              <a:buFontTx/>
              <a:buNone/>
              <a:defRPr b="1" i="1">
                <a:solidFill>
                  <a:srgbClr val="800000"/>
                </a:solidFill>
                <a:latin typeface="Times New Roman" pitchFamily="18" charset="0"/>
              </a:defRPr>
            </a:lvl1pPr>
          </a:lstStyle>
          <a:p>
            <a:r>
              <a:rPr lang="en-US" altLang="zh-CN"/>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49" y="304800"/>
            <a:ext cx="2152651"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1" y="304800"/>
            <a:ext cx="6305551"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4800" y="38862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8862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13716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304800" y="38862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14289"/>
            <a:ext cx="1219200" cy="6843712"/>
          </a:xfrm>
          <a:prstGeom prst="rect">
            <a:avLst/>
          </a:prstGeom>
          <a:gradFill rotWithShape="0">
            <a:gsLst>
              <a:gs pos="0">
                <a:srgbClr val="1BABF3"/>
              </a:gs>
              <a:gs pos="100000">
                <a:srgbClr val="FFFFFF"/>
              </a:gs>
            </a:gsLst>
            <a:lin ang="0" scaled="1"/>
          </a:gradFill>
          <a:ln w="12700">
            <a:noFill/>
            <a:miter lim="800000"/>
            <a:headEnd/>
            <a:tailEnd/>
          </a:ln>
          <a:effectLst/>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zh-CN" altLang="en-US" smtClean="0">
              <a:solidFill>
                <a:srgbClr val="000000"/>
              </a:solidFill>
              <a:ea typeface="宋体" panose="02010600030101010101" pitchFamily="2" charset="-122"/>
            </a:endParaRPr>
          </a:p>
        </p:txBody>
      </p:sp>
      <p:sp>
        <p:nvSpPr>
          <p:cNvPr id="5" name="Line 12"/>
          <p:cNvSpPr>
            <a:spLocks noChangeShapeType="1"/>
          </p:cNvSpPr>
          <p:nvPr userDrawn="1"/>
        </p:nvSpPr>
        <p:spPr bwMode="auto">
          <a:xfrm>
            <a:off x="1828800" y="3657600"/>
            <a:ext cx="7315200" cy="1588"/>
          </a:xfrm>
          <a:prstGeom prst="line">
            <a:avLst/>
          </a:prstGeom>
          <a:noFill/>
          <a:ln w="76200">
            <a:solidFill>
              <a:schemeClr val="tx1"/>
            </a:solidFill>
            <a:round/>
            <a:headEnd/>
            <a:tailEnd/>
          </a:ln>
          <a:effectLst/>
        </p:spPr>
        <p:txBody>
          <a:bodyPr/>
          <a:lstStyle/>
          <a:p>
            <a:pPr>
              <a:defRPr/>
            </a:pPr>
            <a:endParaRPr lang="en-US">
              <a:solidFill>
                <a:srgbClr val="000000"/>
              </a:solidFill>
            </a:endParaRPr>
          </a:p>
        </p:txBody>
      </p:sp>
      <p:sp>
        <p:nvSpPr>
          <p:cNvPr id="6" name="Line 13"/>
          <p:cNvSpPr>
            <a:spLocks noChangeShapeType="1"/>
          </p:cNvSpPr>
          <p:nvPr userDrawn="1"/>
        </p:nvSpPr>
        <p:spPr bwMode="auto">
          <a:xfrm>
            <a:off x="0" y="2057400"/>
            <a:ext cx="7239000" cy="1588"/>
          </a:xfrm>
          <a:prstGeom prst="line">
            <a:avLst/>
          </a:prstGeom>
          <a:noFill/>
          <a:ln w="76200">
            <a:solidFill>
              <a:schemeClr val="tx1"/>
            </a:solidFill>
            <a:round/>
            <a:headEnd/>
            <a:tailEnd/>
          </a:ln>
          <a:effectLst/>
        </p:spPr>
        <p:txBody>
          <a:bodyPr/>
          <a:lstStyle/>
          <a:p>
            <a:pPr>
              <a:defRPr/>
            </a:pPr>
            <a:endParaRPr lang="en-US">
              <a:solidFill>
                <a:srgbClr val="000000"/>
              </a:solidFill>
            </a:endParaRPr>
          </a:p>
        </p:txBody>
      </p:sp>
      <p:sp>
        <p:nvSpPr>
          <p:cNvPr id="7" name="Rectangle 17"/>
          <p:cNvSpPr>
            <a:spLocks noChangeArrowheads="1"/>
          </p:cNvSpPr>
          <p:nvPr userDrawn="1"/>
        </p:nvSpPr>
        <p:spPr bwMode="auto">
          <a:xfrm>
            <a:off x="1" y="1905000"/>
            <a:ext cx="5245100" cy="304800"/>
          </a:xfrm>
          <a:prstGeom prst="rect">
            <a:avLst/>
          </a:prstGeom>
          <a:solidFill>
            <a:srgbClr val="0066CC"/>
          </a:solidFill>
          <a:ln w="9525">
            <a:noFill/>
            <a:miter lim="800000"/>
            <a:headEnd/>
            <a:tailEnd/>
          </a:ln>
          <a:effectLst/>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zh-CN" altLang="en-US" smtClean="0">
              <a:solidFill>
                <a:srgbClr val="000000"/>
              </a:solidFill>
              <a:ea typeface="宋体" panose="02010600030101010101" pitchFamily="2" charset="-122"/>
            </a:endParaRPr>
          </a:p>
        </p:txBody>
      </p:sp>
      <p:sp>
        <p:nvSpPr>
          <p:cNvPr id="8" name="Rectangle 18"/>
          <p:cNvSpPr>
            <a:spLocks noChangeArrowheads="1"/>
          </p:cNvSpPr>
          <p:nvPr userDrawn="1"/>
        </p:nvSpPr>
        <p:spPr bwMode="auto">
          <a:xfrm>
            <a:off x="76200" y="1447800"/>
            <a:ext cx="381000" cy="2514600"/>
          </a:xfrm>
          <a:prstGeom prst="rect">
            <a:avLst/>
          </a:prstGeom>
          <a:solidFill>
            <a:srgbClr val="003399"/>
          </a:solidFill>
          <a:ln w="9525">
            <a:noFill/>
            <a:miter lim="800000"/>
            <a:headEnd/>
            <a:tailEnd/>
          </a:ln>
          <a:effectLst/>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zh-CN" altLang="en-US" smtClean="0">
              <a:solidFill>
                <a:srgbClr val="000000"/>
              </a:solidFill>
              <a:ea typeface="宋体" panose="02010600030101010101" pitchFamily="2" charset="-122"/>
            </a:endParaRPr>
          </a:p>
        </p:txBody>
      </p:sp>
      <p:sp>
        <p:nvSpPr>
          <p:cNvPr id="9" name="Rectangle 19"/>
          <p:cNvSpPr>
            <a:spLocks noChangeArrowheads="1"/>
          </p:cNvSpPr>
          <p:nvPr userDrawn="1"/>
        </p:nvSpPr>
        <p:spPr bwMode="auto">
          <a:xfrm>
            <a:off x="6172200" y="3505200"/>
            <a:ext cx="2971800" cy="304800"/>
          </a:xfrm>
          <a:prstGeom prst="rect">
            <a:avLst/>
          </a:prstGeom>
          <a:solidFill>
            <a:srgbClr val="003399"/>
          </a:solidFill>
          <a:ln w="9525">
            <a:noFill/>
            <a:miter lim="800000"/>
            <a:headEnd/>
            <a:tailEnd/>
          </a:ln>
          <a:effectLst/>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zh-CN" altLang="en-US" smtClean="0">
              <a:solidFill>
                <a:srgbClr val="000000"/>
              </a:solidFill>
              <a:ea typeface="宋体" panose="02010600030101010101" pitchFamily="2" charset="-122"/>
            </a:endParaRPr>
          </a:p>
        </p:txBody>
      </p:sp>
      <p:sp>
        <p:nvSpPr>
          <p:cNvPr id="10" name="Rectangle 20"/>
          <p:cNvSpPr>
            <a:spLocks noChangeArrowheads="1"/>
          </p:cNvSpPr>
          <p:nvPr userDrawn="1"/>
        </p:nvSpPr>
        <p:spPr bwMode="auto">
          <a:xfrm>
            <a:off x="0" y="6477000"/>
            <a:ext cx="9144000" cy="228600"/>
          </a:xfrm>
          <a:prstGeom prst="rect">
            <a:avLst/>
          </a:prstGeom>
          <a:solidFill>
            <a:srgbClr val="003399"/>
          </a:solidFill>
          <a:ln w="9525">
            <a:noFill/>
            <a:miter lim="800000"/>
            <a:headEnd/>
            <a:tailEnd/>
          </a:ln>
          <a:effectLst/>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zh-CN" altLang="en-US" smtClean="0">
              <a:solidFill>
                <a:srgbClr val="000000"/>
              </a:solidFill>
              <a:ea typeface="宋体" panose="02010600030101010101" pitchFamily="2" charset="-122"/>
            </a:endParaRPr>
          </a:p>
        </p:txBody>
      </p:sp>
      <p:pic>
        <p:nvPicPr>
          <p:cNvPr id="11" name="Picture 21" descr="utar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400" y="6284914"/>
            <a:ext cx="12192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830" name="Rectangle 6"/>
          <p:cNvSpPr>
            <a:spLocks noGrp="1" noChangeArrowheads="1"/>
          </p:cNvSpPr>
          <p:nvPr>
            <p:ph type="ctrTitle"/>
          </p:nvPr>
        </p:nvSpPr>
        <p:spPr>
          <a:xfrm>
            <a:off x="533400" y="2362200"/>
            <a:ext cx="8305800" cy="1085850"/>
          </a:xfrm>
        </p:spPr>
        <p:txBody>
          <a:bodyPr/>
          <a:lstStyle>
            <a:lvl1pPr>
              <a:defRPr sz="4400"/>
            </a:lvl1pPr>
          </a:lstStyle>
          <a:p>
            <a:r>
              <a:rPr lang="en-US" altLang="zh-CN"/>
              <a:t>Click to edit Master title style</a:t>
            </a:r>
          </a:p>
        </p:txBody>
      </p:sp>
      <p:sp>
        <p:nvSpPr>
          <p:cNvPr id="973831" name="Rectangle 7"/>
          <p:cNvSpPr>
            <a:spLocks noGrp="1" noChangeArrowheads="1"/>
          </p:cNvSpPr>
          <p:nvPr>
            <p:ph type="subTitle" idx="1"/>
          </p:nvPr>
        </p:nvSpPr>
        <p:spPr>
          <a:xfrm>
            <a:off x="1447800" y="4419600"/>
            <a:ext cx="6400800" cy="1676400"/>
          </a:xfrm>
        </p:spPr>
        <p:txBody>
          <a:bodyPr/>
          <a:lstStyle>
            <a:lvl1pPr marL="0" indent="0" algn="ctr">
              <a:buFontTx/>
              <a:buNone/>
              <a:defRPr b="1" i="1">
                <a:solidFill>
                  <a:srgbClr val="800000"/>
                </a:solidFill>
                <a:latin typeface="Times New Roman" pitchFamily="18" charset="0"/>
              </a:defRPr>
            </a:lvl1pPr>
          </a:lstStyle>
          <a:p>
            <a:r>
              <a:rPr lang="en-US" altLang="zh-CN"/>
              <a:t>Click to edit Master subtitle style</a:t>
            </a:r>
          </a:p>
        </p:txBody>
      </p:sp>
    </p:spTree>
    <p:extLst>
      <p:ext uri="{BB962C8B-B14F-4D97-AF65-F5344CB8AC3E}">
        <p14:creationId xmlns:p14="http://schemas.microsoft.com/office/powerpoint/2010/main" val="1974193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267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49487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20289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6290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5512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8431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386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24044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98779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49" y="304800"/>
            <a:ext cx="2152651"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1" y="304800"/>
            <a:ext cx="6305551"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7073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4800" y="38862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814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56379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10187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8862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42072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13716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304800" y="38862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5152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7825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p:cNvSpPr>
            <a:spLocks noChangeArrowheads="1"/>
          </p:cNvSpPr>
          <p:nvPr userDrawn="1"/>
        </p:nvSpPr>
        <p:spPr bwMode="auto">
          <a:xfrm>
            <a:off x="0" y="14289"/>
            <a:ext cx="1219200" cy="6843712"/>
          </a:xfrm>
          <a:prstGeom prst="rect">
            <a:avLst/>
          </a:prstGeom>
          <a:gradFill rotWithShape="0">
            <a:gsLst>
              <a:gs pos="0">
                <a:srgbClr val="1BABF3"/>
              </a:gs>
              <a:gs pos="100000">
                <a:srgbClr val="FFFFFF"/>
              </a:gs>
            </a:gsLst>
            <a:lin ang="0" scaled="1"/>
          </a:gradFill>
          <a:ln w="12700">
            <a:noFill/>
            <a:miter lim="800000"/>
            <a:headEnd/>
            <a:tailEnd/>
          </a:ln>
        </p:spPr>
        <p:txBody>
          <a:bodyPr wrap="none" anchor="ctr"/>
          <a:lstStyle/>
          <a:p>
            <a:pPr>
              <a:defRPr/>
            </a:pPr>
            <a:endParaRPr lang="en-US"/>
          </a:p>
        </p:txBody>
      </p:sp>
      <p:sp>
        <p:nvSpPr>
          <p:cNvPr id="1027" name="Line 22"/>
          <p:cNvSpPr>
            <a:spLocks noChangeShapeType="1"/>
          </p:cNvSpPr>
          <p:nvPr userDrawn="1"/>
        </p:nvSpPr>
        <p:spPr bwMode="auto">
          <a:xfrm>
            <a:off x="990600" y="1219200"/>
            <a:ext cx="8153400" cy="0"/>
          </a:xfrm>
          <a:prstGeom prst="line">
            <a:avLst/>
          </a:prstGeom>
          <a:noFill/>
          <a:ln w="76200">
            <a:solidFill>
              <a:schemeClr val="tx1"/>
            </a:solidFill>
            <a:round/>
            <a:headEnd/>
            <a:tailEnd/>
          </a:ln>
        </p:spPr>
        <p:txBody>
          <a:bodyPr/>
          <a:lstStyle/>
          <a:p>
            <a:pPr>
              <a:defRPr/>
            </a:pPr>
            <a:endParaRPr lang="en-MY"/>
          </a:p>
        </p:txBody>
      </p:sp>
      <p:sp>
        <p:nvSpPr>
          <p:cNvPr id="11268" name="Rectangle 23"/>
          <p:cNvSpPr>
            <a:spLocks noGrp="1" noChangeArrowheads="1"/>
          </p:cNvSpPr>
          <p:nvPr>
            <p:ph type="title"/>
          </p:nvPr>
        </p:nvSpPr>
        <p:spPr bwMode="auto">
          <a:xfrm>
            <a:off x="457200" y="304800"/>
            <a:ext cx="84582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1269" name="Rectangle 24"/>
          <p:cNvSpPr>
            <a:spLocks noGrp="1" noChangeArrowheads="1"/>
          </p:cNvSpPr>
          <p:nvPr>
            <p:ph type="body" idx="1"/>
          </p:nvPr>
        </p:nvSpPr>
        <p:spPr bwMode="auto">
          <a:xfrm>
            <a:off x="304800" y="1371600"/>
            <a:ext cx="853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Line 132"/>
          <p:cNvSpPr>
            <a:spLocks noChangeShapeType="1"/>
          </p:cNvSpPr>
          <p:nvPr userDrawn="1"/>
        </p:nvSpPr>
        <p:spPr bwMode="auto">
          <a:xfrm>
            <a:off x="0" y="228600"/>
            <a:ext cx="8305800" cy="0"/>
          </a:xfrm>
          <a:prstGeom prst="line">
            <a:avLst/>
          </a:prstGeom>
          <a:noFill/>
          <a:ln w="76200">
            <a:solidFill>
              <a:schemeClr val="tx1"/>
            </a:solidFill>
            <a:round/>
            <a:headEnd/>
            <a:tailEnd/>
          </a:ln>
        </p:spPr>
        <p:txBody>
          <a:bodyPr/>
          <a:lstStyle/>
          <a:p>
            <a:pPr>
              <a:defRPr/>
            </a:pPr>
            <a:endParaRPr lang="en-MY"/>
          </a:p>
        </p:txBody>
      </p:sp>
      <p:sp>
        <p:nvSpPr>
          <p:cNvPr id="1031" name="Rectangle 133"/>
          <p:cNvSpPr>
            <a:spLocks noChangeArrowheads="1"/>
          </p:cNvSpPr>
          <p:nvPr userDrawn="1"/>
        </p:nvSpPr>
        <p:spPr bwMode="auto">
          <a:xfrm>
            <a:off x="152400" y="0"/>
            <a:ext cx="304800" cy="1371600"/>
          </a:xfrm>
          <a:prstGeom prst="rect">
            <a:avLst/>
          </a:prstGeom>
          <a:solidFill>
            <a:srgbClr val="003399"/>
          </a:solidFill>
          <a:ln w="9525">
            <a:noFill/>
            <a:miter lim="800000"/>
            <a:headEnd/>
            <a:tailEnd/>
          </a:ln>
        </p:spPr>
        <p:txBody>
          <a:bodyPr wrap="none" anchor="ctr"/>
          <a:lstStyle/>
          <a:p>
            <a:pPr>
              <a:defRPr/>
            </a:pPr>
            <a:endParaRPr lang="en-US"/>
          </a:p>
        </p:txBody>
      </p:sp>
      <p:sp>
        <p:nvSpPr>
          <p:cNvPr id="1032" name="Rectangle 135"/>
          <p:cNvSpPr>
            <a:spLocks noChangeArrowheads="1"/>
          </p:cNvSpPr>
          <p:nvPr userDrawn="1"/>
        </p:nvSpPr>
        <p:spPr bwMode="auto">
          <a:xfrm>
            <a:off x="12701" y="88900"/>
            <a:ext cx="3187700" cy="292100"/>
          </a:xfrm>
          <a:prstGeom prst="rect">
            <a:avLst/>
          </a:prstGeom>
          <a:solidFill>
            <a:srgbClr val="0066CC"/>
          </a:solidFill>
          <a:ln w="9525">
            <a:noFill/>
            <a:miter lim="800000"/>
            <a:headEnd/>
            <a:tailEnd/>
          </a:ln>
        </p:spPr>
        <p:txBody>
          <a:bodyPr wrap="none" anchor="ctr"/>
          <a:lstStyle/>
          <a:p>
            <a:pPr algn="ctr">
              <a:defRPr/>
            </a:pPr>
            <a:endParaRPr lang="zh-CN" altLang="en-US">
              <a:ea typeface="宋体" pitchFamily="2" charset="-122"/>
            </a:endParaRPr>
          </a:p>
        </p:txBody>
      </p:sp>
      <p:sp>
        <p:nvSpPr>
          <p:cNvPr id="1033" name="Rectangle 138"/>
          <p:cNvSpPr>
            <a:spLocks noChangeArrowheads="1"/>
          </p:cNvSpPr>
          <p:nvPr userDrawn="1"/>
        </p:nvSpPr>
        <p:spPr bwMode="auto">
          <a:xfrm>
            <a:off x="6781800" y="1066800"/>
            <a:ext cx="2362200" cy="304800"/>
          </a:xfrm>
          <a:prstGeom prst="rect">
            <a:avLst/>
          </a:prstGeom>
          <a:solidFill>
            <a:srgbClr val="003399"/>
          </a:solidFill>
          <a:ln w="9525">
            <a:noFill/>
            <a:miter lim="800000"/>
            <a:headEnd/>
            <a:tailEnd/>
          </a:ln>
        </p:spPr>
        <p:txBody>
          <a:bodyPr wrap="none" anchor="ctr"/>
          <a:lstStyle/>
          <a:p>
            <a:pPr>
              <a:defRPr/>
            </a:pPr>
            <a:endParaRPr lang="en-US"/>
          </a:p>
        </p:txBody>
      </p:sp>
      <p:sp>
        <p:nvSpPr>
          <p:cNvPr id="1034" name="Rectangle 139"/>
          <p:cNvSpPr>
            <a:spLocks noChangeArrowheads="1"/>
          </p:cNvSpPr>
          <p:nvPr userDrawn="1"/>
        </p:nvSpPr>
        <p:spPr bwMode="auto">
          <a:xfrm>
            <a:off x="0" y="6477000"/>
            <a:ext cx="9144000" cy="228600"/>
          </a:xfrm>
          <a:prstGeom prst="rect">
            <a:avLst/>
          </a:prstGeom>
          <a:solidFill>
            <a:srgbClr val="003399"/>
          </a:solidFill>
          <a:ln w="9525">
            <a:noFill/>
            <a:miter lim="800000"/>
            <a:headEnd/>
            <a:tailEnd/>
          </a:ln>
        </p:spPr>
        <p:txBody>
          <a:bodyPr wrap="none" anchor="ctr"/>
          <a:lstStyle/>
          <a:p>
            <a:pPr>
              <a:defRPr/>
            </a:pPr>
            <a:endParaRPr lang="en-US"/>
          </a:p>
        </p:txBody>
      </p:sp>
      <p:pic>
        <p:nvPicPr>
          <p:cNvPr id="11275" name="Picture 140" descr="utar logo"/>
          <p:cNvPicPr>
            <a:picLocks noChangeAspect="1" noChangeArrowheads="1"/>
          </p:cNvPicPr>
          <p:nvPr userDrawn="1"/>
        </p:nvPicPr>
        <p:blipFill>
          <a:blip r:embed="rId19" cstate="print"/>
          <a:srcRect/>
          <a:stretch>
            <a:fillRect/>
          </a:stretch>
        </p:blipFill>
        <p:spPr bwMode="auto">
          <a:xfrm>
            <a:off x="7772400" y="6284914"/>
            <a:ext cx="1219200" cy="5730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7"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iming>
    <p:tnLst>
      <p:par>
        <p:cTn id="1" dur="indefinite" restart="never" nodeType="tmRoot"/>
      </p:par>
    </p:tnLst>
  </p:timing>
  <p:txStyles>
    <p:titleStyle>
      <a:lvl1pPr algn="ctr" rtl="0" eaLnBrk="0" fontAlgn="base" hangingPunct="0">
        <a:spcBef>
          <a:spcPct val="0"/>
        </a:spcBef>
        <a:spcAft>
          <a:spcPct val="0"/>
        </a:spcAft>
        <a:defRPr sz="3800" b="1">
          <a:solidFill>
            <a:srgbClr val="008000"/>
          </a:solidFill>
          <a:latin typeface="+mj-lt"/>
          <a:ea typeface="+mj-ea"/>
          <a:cs typeface="+mj-cs"/>
        </a:defRPr>
      </a:lvl1pPr>
      <a:lvl2pPr algn="ctr" rtl="0" eaLnBrk="0" fontAlgn="base" hangingPunct="0">
        <a:spcBef>
          <a:spcPct val="0"/>
        </a:spcBef>
        <a:spcAft>
          <a:spcPct val="0"/>
        </a:spcAft>
        <a:defRPr sz="3800" b="1">
          <a:solidFill>
            <a:srgbClr val="008000"/>
          </a:solidFill>
          <a:latin typeface="Book Antiqua" pitchFamily="18" charset="0"/>
        </a:defRPr>
      </a:lvl2pPr>
      <a:lvl3pPr algn="ctr" rtl="0" eaLnBrk="0" fontAlgn="base" hangingPunct="0">
        <a:spcBef>
          <a:spcPct val="0"/>
        </a:spcBef>
        <a:spcAft>
          <a:spcPct val="0"/>
        </a:spcAft>
        <a:defRPr sz="3800" b="1">
          <a:solidFill>
            <a:srgbClr val="008000"/>
          </a:solidFill>
          <a:latin typeface="Book Antiqua" pitchFamily="18" charset="0"/>
        </a:defRPr>
      </a:lvl3pPr>
      <a:lvl4pPr algn="ctr" rtl="0" eaLnBrk="0" fontAlgn="base" hangingPunct="0">
        <a:spcBef>
          <a:spcPct val="0"/>
        </a:spcBef>
        <a:spcAft>
          <a:spcPct val="0"/>
        </a:spcAft>
        <a:defRPr sz="3800" b="1">
          <a:solidFill>
            <a:srgbClr val="008000"/>
          </a:solidFill>
          <a:latin typeface="Book Antiqua" pitchFamily="18" charset="0"/>
        </a:defRPr>
      </a:lvl4pPr>
      <a:lvl5pPr algn="ctr" rtl="0" eaLnBrk="0" fontAlgn="base" hangingPunct="0">
        <a:spcBef>
          <a:spcPct val="0"/>
        </a:spcBef>
        <a:spcAft>
          <a:spcPct val="0"/>
        </a:spcAft>
        <a:defRPr sz="3800" b="1">
          <a:solidFill>
            <a:srgbClr val="008000"/>
          </a:solidFill>
          <a:latin typeface="Book Antiqua" pitchFamily="18" charset="0"/>
        </a:defRPr>
      </a:lvl5pPr>
      <a:lvl6pPr marL="457200" algn="ctr" rtl="0" fontAlgn="base">
        <a:spcBef>
          <a:spcPct val="0"/>
        </a:spcBef>
        <a:spcAft>
          <a:spcPct val="0"/>
        </a:spcAft>
        <a:defRPr sz="3800" b="1">
          <a:solidFill>
            <a:srgbClr val="008000"/>
          </a:solidFill>
          <a:latin typeface="Book Antiqua" pitchFamily="18" charset="0"/>
        </a:defRPr>
      </a:lvl6pPr>
      <a:lvl7pPr marL="914400" algn="ctr" rtl="0" fontAlgn="base">
        <a:spcBef>
          <a:spcPct val="0"/>
        </a:spcBef>
        <a:spcAft>
          <a:spcPct val="0"/>
        </a:spcAft>
        <a:defRPr sz="3800" b="1">
          <a:solidFill>
            <a:srgbClr val="008000"/>
          </a:solidFill>
          <a:latin typeface="Book Antiqua" pitchFamily="18" charset="0"/>
        </a:defRPr>
      </a:lvl7pPr>
      <a:lvl8pPr marL="1371600" algn="ctr" rtl="0" fontAlgn="base">
        <a:spcBef>
          <a:spcPct val="0"/>
        </a:spcBef>
        <a:spcAft>
          <a:spcPct val="0"/>
        </a:spcAft>
        <a:defRPr sz="3800" b="1">
          <a:solidFill>
            <a:srgbClr val="008000"/>
          </a:solidFill>
          <a:latin typeface="Book Antiqua" pitchFamily="18" charset="0"/>
        </a:defRPr>
      </a:lvl8pPr>
      <a:lvl9pPr marL="1828800" algn="ctr" rtl="0" fontAlgn="base">
        <a:spcBef>
          <a:spcPct val="0"/>
        </a:spcBef>
        <a:spcAft>
          <a:spcPct val="0"/>
        </a:spcAft>
        <a:defRPr sz="3800" b="1">
          <a:solidFill>
            <a:srgbClr val="008000"/>
          </a:solidFill>
          <a:latin typeface="Book Antiqua" pitchFamily="18"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763B00"/>
          </a:solidFill>
          <a:latin typeface="+mn-lt"/>
        </a:defRPr>
      </a:lvl2pPr>
      <a:lvl3pPr marL="1143000" indent="-228600" algn="l" rtl="0" eaLnBrk="0" fontAlgn="base" hangingPunct="0">
        <a:spcBef>
          <a:spcPct val="20000"/>
        </a:spcBef>
        <a:spcAft>
          <a:spcPct val="0"/>
        </a:spcAft>
        <a:buChar char="•"/>
        <a:defRPr sz="2400">
          <a:solidFill>
            <a:srgbClr val="9A0000"/>
          </a:solidFill>
          <a:latin typeface="+mn-lt"/>
        </a:defRPr>
      </a:lvl3pPr>
      <a:lvl4pPr marL="1600200" indent="-228600" algn="l" rtl="0" eaLnBrk="0" fontAlgn="base" hangingPunct="0">
        <a:spcBef>
          <a:spcPct val="20000"/>
        </a:spcBef>
        <a:spcAft>
          <a:spcPct val="0"/>
        </a:spcAft>
        <a:buChar char="–"/>
        <a:defRPr sz="2000">
          <a:solidFill>
            <a:srgbClr val="6600CC"/>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Rectangle 21"/>
          <p:cNvSpPr>
            <a:spLocks noChangeArrowheads="1"/>
          </p:cNvSpPr>
          <p:nvPr userDrawn="1"/>
        </p:nvSpPr>
        <p:spPr bwMode="auto">
          <a:xfrm>
            <a:off x="0" y="14289"/>
            <a:ext cx="1219200" cy="6843712"/>
          </a:xfrm>
          <a:prstGeom prst="rect">
            <a:avLst/>
          </a:prstGeom>
          <a:gradFill rotWithShape="0">
            <a:gsLst>
              <a:gs pos="0">
                <a:srgbClr val="1BABF3"/>
              </a:gs>
              <a:gs pos="100000">
                <a:srgbClr val="FFFFFF"/>
              </a:gs>
            </a:gsLst>
            <a:lin ang="0" scaled="1"/>
          </a:gradFill>
          <a:ln w="12700">
            <a:noFill/>
            <a:miter lim="800000"/>
            <a:headEnd/>
            <a:tailEnd/>
          </a:ln>
          <a:effectLst/>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zh-CN" altLang="en-US" smtClean="0">
              <a:solidFill>
                <a:srgbClr val="000000"/>
              </a:solidFill>
              <a:ea typeface="宋体" panose="02010600030101010101" pitchFamily="2" charset="-122"/>
            </a:endParaRPr>
          </a:p>
        </p:txBody>
      </p:sp>
      <p:sp>
        <p:nvSpPr>
          <p:cNvPr id="1046" name="Line 22"/>
          <p:cNvSpPr>
            <a:spLocks noChangeShapeType="1"/>
          </p:cNvSpPr>
          <p:nvPr userDrawn="1"/>
        </p:nvSpPr>
        <p:spPr bwMode="auto">
          <a:xfrm>
            <a:off x="990600" y="1219200"/>
            <a:ext cx="8153400" cy="0"/>
          </a:xfrm>
          <a:prstGeom prst="line">
            <a:avLst/>
          </a:prstGeom>
          <a:noFill/>
          <a:ln w="76200">
            <a:solidFill>
              <a:schemeClr val="tx1"/>
            </a:solidFill>
            <a:round/>
            <a:headEnd/>
            <a:tailEnd/>
          </a:ln>
          <a:effectLst/>
        </p:spPr>
        <p:txBody>
          <a:bodyPr/>
          <a:lstStyle/>
          <a:p>
            <a:pPr>
              <a:defRPr/>
            </a:pPr>
            <a:endParaRPr lang="en-US">
              <a:solidFill>
                <a:srgbClr val="000000"/>
              </a:solidFill>
            </a:endParaRPr>
          </a:p>
        </p:txBody>
      </p:sp>
      <p:sp>
        <p:nvSpPr>
          <p:cNvPr id="2052" name="Rectangle 23"/>
          <p:cNvSpPr>
            <a:spLocks noGrp="1" noChangeArrowheads="1"/>
          </p:cNvSpPr>
          <p:nvPr>
            <p:ph type="title"/>
          </p:nvPr>
        </p:nvSpPr>
        <p:spPr bwMode="auto">
          <a:xfrm>
            <a:off x="457200" y="3048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3" name="Rectangle 24"/>
          <p:cNvSpPr>
            <a:spLocks noGrp="1" noChangeArrowheads="1"/>
          </p:cNvSpPr>
          <p:nvPr>
            <p:ph type="body" idx="1"/>
          </p:nvPr>
        </p:nvSpPr>
        <p:spPr bwMode="auto">
          <a:xfrm>
            <a:off x="304800" y="1371600"/>
            <a:ext cx="8534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156" name="Line 132"/>
          <p:cNvSpPr>
            <a:spLocks noChangeShapeType="1"/>
          </p:cNvSpPr>
          <p:nvPr userDrawn="1"/>
        </p:nvSpPr>
        <p:spPr bwMode="auto">
          <a:xfrm>
            <a:off x="0" y="228600"/>
            <a:ext cx="8305800" cy="0"/>
          </a:xfrm>
          <a:prstGeom prst="line">
            <a:avLst/>
          </a:prstGeom>
          <a:noFill/>
          <a:ln w="76200">
            <a:solidFill>
              <a:schemeClr val="tx1"/>
            </a:solidFill>
            <a:round/>
            <a:headEnd/>
            <a:tailEnd/>
          </a:ln>
          <a:effectLst/>
        </p:spPr>
        <p:txBody>
          <a:bodyPr/>
          <a:lstStyle/>
          <a:p>
            <a:pPr>
              <a:defRPr/>
            </a:pPr>
            <a:endParaRPr lang="en-US">
              <a:solidFill>
                <a:srgbClr val="000000"/>
              </a:solidFill>
            </a:endParaRPr>
          </a:p>
        </p:txBody>
      </p:sp>
      <p:sp>
        <p:nvSpPr>
          <p:cNvPr id="1157" name="Rectangle 133"/>
          <p:cNvSpPr>
            <a:spLocks noChangeArrowheads="1"/>
          </p:cNvSpPr>
          <p:nvPr userDrawn="1"/>
        </p:nvSpPr>
        <p:spPr bwMode="auto">
          <a:xfrm>
            <a:off x="152400" y="0"/>
            <a:ext cx="304800" cy="1371600"/>
          </a:xfrm>
          <a:prstGeom prst="rect">
            <a:avLst/>
          </a:prstGeom>
          <a:solidFill>
            <a:srgbClr val="003399"/>
          </a:solidFill>
          <a:ln w="9525">
            <a:noFill/>
            <a:miter lim="800000"/>
            <a:headEnd/>
            <a:tailEnd/>
          </a:ln>
          <a:effectLst/>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zh-CN" altLang="en-US" smtClean="0">
              <a:solidFill>
                <a:srgbClr val="000000"/>
              </a:solidFill>
              <a:ea typeface="宋体" panose="02010600030101010101" pitchFamily="2" charset="-122"/>
            </a:endParaRPr>
          </a:p>
        </p:txBody>
      </p:sp>
      <p:sp>
        <p:nvSpPr>
          <p:cNvPr id="1159" name="Rectangle 135"/>
          <p:cNvSpPr>
            <a:spLocks noChangeArrowheads="1"/>
          </p:cNvSpPr>
          <p:nvPr userDrawn="1"/>
        </p:nvSpPr>
        <p:spPr bwMode="auto">
          <a:xfrm>
            <a:off x="12701" y="88900"/>
            <a:ext cx="3187700" cy="292100"/>
          </a:xfrm>
          <a:prstGeom prst="rect">
            <a:avLst/>
          </a:prstGeom>
          <a:solidFill>
            <a:srgbClr val="0066CC"/>
          </a:solidFill>
          <a:ln w="9525">
            <a:noFill/>
            <a:miter lim="800000"/>
            <a:headEnd/>
            <a:tailEnd/>
          </a:ln>
          <a:effectLst/>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zh-CN" altLang="en-US" smtClean="0">
              <a:solidFill>
                <a:srgbClr val="000000"/>
              </a:solidFill>
              <a:ea typeface="宋体" panose="02010600030101010101" pitchFamily="2" charset="-122"/>
            </a:endParaRPr>
          </a:p>
        </p:txBody>
      </p:sp>
      <p:sp>
        <p:nvSpPr>
          <p:cNvPr id="1162" name="Rectangle 138"/>
          <p:cNvSpPr>
            <a:spLocks noChangeArrowheads="1"/>
          </p:cNvSpPr>
          <p:nvPr userDrawn="1"/>
        </p:nvSpPr>
        <p:spPr bwMode="auto">
          <a:xfrm>
            <a:off x="6781800" y="1066800"/>
            <a:ext cx="2362200" cy="304800"/>
          </a:xfrm>
          <a:prstGeom prst="rect">
            <a:avLst/>
          </a:prstGeom>
          <a:solidFill>
            <a:srgbClr val="003399"/>
          </a:solidFill>
          <a:ln w="9525">
            <a:noFill/>
            <a:miter lim="800000"/>
            <a:headEnd/>
            <a:tailEnd/>
          </a:ln>
          <a:effectLst/>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zh-CN" altLang="en-US" smtClean="0">
              <a:solidFill>
                <a:srgbClr val="000000"/>
              </a:solidFill>
              <a:ea typeface="宋体" panose="02010600030101010101" pitchFamily="2" charset="-122"/>
            </a:endParaRPr>
          </a:p>
        </p:txBody>
      </p:sp>
      <p:sp>
        <p:nvSpPr>
          <p:cNvPr id="1163" name="Rectangle 139"/>
          <p:cNvSpPr>
            <a:spLocks noChangeArrowheads="1"/>
          </p:cNvSpPr>
          <p:nvPr userDrawn="1"/>
        </p:nvSpPr>
        <p:spPr bwMode="auto">
          <a:xfrm>
            <a:off x="0" y="6477000"/>
            <a:ext cx="9144000" cy="228600"/>
          </a:xfrm>
          <a:prstGeom prst="rect">
            <a:avLst/>
          </a:prstGeom>
          <a:solidFill>
            <a:srgbClr val="003399"/>
          </a:solidFill>
          <a:ln w="9525">
            <a:noFill/>
            <a:miter lim="800000"/>
            <a:headEnd/>
            <a:tailEnd/>
          </a:ln>
          <a:effectLst/>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zh-CN" altLang="en-US" smtClean="0">
              <a:solidFill>
                <a:srgbClr val="000000"/>
              </a:solidFill>
              <a:ea typeface="宋体" panose="02010600030101010101" pitchFamily="2" charset="-122"/>
            </a:endParaRPr>
          </a:p>
        </p:txBody>
      </p:sp>
      <p:pic>
        <p:nvPicPr>
          <p:cNvPr id="2059" name="Picture 140" descr="utar logo"/>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7772400" y="6284914"/>
            <a:ext cx="12192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92837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iming>
    <p:tnLst>
      <p:par>
        <p:cTn id="1" dur="indefinite" restart="never" nodeType="tmRoot"/>
      </p:par>
    </p:tnLst>
  </p:timing>
  <p:txStyles>
    <p:titleStyle>
      <a:lvl1pPr algn="ctr" rtl="0" eaLnBrk="0" fontAlgn="base" hangingPunct="0">
        <a:spcBef>
          <a:spcPct val="0"/>
        </a:spcBef>
        <a:spcAft>
          <a:spcPct val="0"/>
        </a:spcAft>
        <a:defRPr sz="3800" b="1">
          <a:solidFill>
            <a:srgbClr val="008000"/>
          </a:solidFill>
          <a:latin typeface="+mj-lt"/>
          <a:ea typeface="+mj-ea"/>
          <a:cs typeface="+mj-cs"/>
        </a:defRPr>
      </a:lvl1pPr>
      <a:lvl2pPr algn="ctr" rtl="0" eaLnBrk="0" fontAlgn="base" hangingPunct="0">
        <a:spcBef>
          <a:spcPct val="0"/>
        </a:spcBef>
        <a:spcAft>
          <a:spcPct val="0"/>
        </a:spcAft>
        <a:defRPr sz="3800" b="1">
          <a:solidFill>
            <a:srgbClr val="008000"/>
          </a:solidFill>
          <a:latin typeface="Book Antiqua" pitchFamily="18" charset="0"/>
        </a:defRPr>
      </a:lvl2pPr>
      <a:lvl3pPr algn="ctr" rtl="0" eaLnBrk="0" fontAlgn="base" hangingPunct="0">
        <a:spcBef>
          <a:spcPct val="0"/>
        </a:spcBef>
        <a:spcAft>
          <a:spcPct val="0"/>
        </a:spcAft>
        <a:defRPr sz="3800" b="1">
          <a:solidFill>
            <a:srgbClr val="008000"/>
          </a:solidFill>
          <a:latin typeface="Book Antiqua" pitchFamily="18" charset="0"/>
        </a:defRPr>
      </a:lvl3pPr>
      <a:lvl4pPr algn="ctr" rtl="0" eaLnBrk="0" fontAlgn="base" hangingPunct="0">
        <a:spcBef>
          <a:spcPct val="0"/>
        </a:spcBef>
        <a:spcAft>
          <a:spcPct val="0"/>
        </a:spcAft>
        <a:defRPr sz="3800" b="1">
          <a:solidFill>
            <a:srgbClr val="008000"/>
          </a:solidFill>
          <a:latin typeface="Book Antiqua" pitchFamily="18" charset="0"/>
        </a:defRPr>
      </a:lvl4pPr>
      <a:lvl5pPr algn="ctr" rtl="0" eaLnBrk="0" fontAlgn="base" hangingPunct="0">
        <a:spcBef>
          <a:spcPct val="0"/>
        </a:spcBef>
        <a:spcAft>
          <a:spcPct val="0"/>
        </a:spcAft>
        <a:defRPr sz="3800" b="1">
          <a:solidFill>
            <a:srgbClr val="008000"/>
          </a:solidFill>
          <a:latin typeface="Book Antiqua" pitchFamily="18" charset="0"/>
        </a:defRPr>
      </a:lvl5pPr>
      <a:lvl6pPr marL="457200" algn="ctr" rtl="0" fontAlgn="base">
        <a:spcBef>
          <a:spcPct val="0"/>
        </a:spcBef>
        <a:spcAft>
          <a:spcPct val="0"/>
        </a:spcAft>
        <a:defRPr sz="3800" b="1">
          <a:solidFill>
            <a:srgbClr val="008000"/>
          </a:solidFill>
          <a:latin typeface="Book Antiqua" pitchFamily="18" charset="0"/>
        </a:defRPr>
      </a:lvl6pPr>
      <a:lvl7pPr marL="914400" algn="ctr" rtl="0" fontAlgn="base">
        <a:spcBef>
          <a:spcPct val="0"/>
        </a:spcBef>
        <a:spcAft>
          <a:spcPct val="0"/>
        </a:spcAft>
        <a:defRPr sz="3800" b="1">
          <a:solidFill>
            <a:srgbClr val="008000"/>
          </a:solidFill>
          <a:latin typeface="Book Antiqua" pitchFamily="18" charset="0"/>
        </a:defRPr>
      </a:lvl7pPr>
      <a:lvl8pPr marL="1371600" algn="ctr" rtl="0" fontAlgn="base">
        <a:spcBef>
          <a:spcPct val="0"/>
        </a:spcBef>
        <a:spcAft>
          <a:spcPct val="0"/>
        </a:spcAft>
        <a:defRPr sz="3800" b="1">
          <a:solidFill>
            <a:srgbClr val="008000"/>
          </a:solidFill>
          <a:latin typeface="Book Antiqua" pitchFamily="18" charset="0"/>
        </a:defRPr>
      </a:lvl8pPr>
      <a:lvl9pPr marL="1828800" algn="ctr" rtl="0" fontAlgn="base">
        <a:spcBef>
          <a:spcPct val="0"/>
        </a:spcBef>
        <a:spcAft>
          <a:spcPct val="0"/>
        </a:spcAft>
        <a:defRPr sz="3800" b="1">
          <a:solidFill>
            <a:srgbClr val="008000"/>
          </a:solidFill>
          <a:latin typeface="Book Antiqua" pitchFamily="18"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763B00"/>
          </a:solidFill>
          <a:latin typeface="+mn-lt"/>
        </a:defRPr>
      </a:lvl2pPr>
      <a:lvl3pPr marL="1143000" indent="-228600" algn="l" rtl="0" eaLnBrk="0" fontAlgn="base" hangingPunct="0">
        <a:spcBef>
          <a:spcPct val="20000"/>
        </a:spcBef>
        <a:spcAft>
          <a:spcPct val="0"/>
        </a:spcAft>
        <a:buChar char="•"/>
        <a:defRPr sz="2400">
          <a:solidFill>
            <a:srgbClr val="9A0000"/>
          </a:solidFill>
          <a:latin typeface="+mn-lt"/>
        </a:defRPr>
      </a:lvl3pPr>
      <a:lvl4pPr marL="1600200" indent="-228600" algn="l" rtl="0" eaLnBrk="0" fontAlgn="base" hangingPunct="0">
        <a:spcBef>
          <a:spcPct val="20000"/>
        </a:spcBef>
        <a:spcAft>
          <a:spcPct val="0"/>
        </a:spcAft>
        <a:buChar char="–"/>
        <a:defRPr sz="2000">
          <a:solidFill>
            <a:srgbClr val="6600CC"/>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oleObject" Target="../embeddings/oleObject3.bin"/><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16.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hyperlink" Target="http://www.utar.edu.m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34.png"/><Relationship Id="rId5" Type="http://schemas.openxmlformats.org/officeDocument/2006/relationships/oleObject" Target="../embeddings/oleObject7.bin"/><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a:xfrm>
            <a:off x="431800" y="2286000"/>
            <a:ext cx="8610600" cy="838200"/>
          </a:xfrm>
        </p:spPr>
        <p:txBody>
          <a:bodyPr/>
          <a:lstStyle/>
          <a:p>
            <a:pPr eaLnBrk="1" hangingPunct="1"/>
            <a:r>
              <a:rPr lang="en-US" altLang="zh-CN" sz="4000" dirty="0">
                <a:solidFill>
                  <a:schemeClr val="accent2"/>
                </a:solidFill>
                <a:ea typeface="宋体" pitchFamily="2" charset="-122"/>
              </a:rPr>
              <a:t>TCP/IP Network Fundamentals</a:t>
            </a:r>
            <a:endParaRPr lang="en-US" altLang="zh-CN" sz="4000" dirty="0" smtClean="0">
              <a:solidFill>
                <a:schemeClr val="accent2"/>
              </a:solidFill>
              <a:ea typeface="宋体" pitchFamily="2" charset="-122"/>
            </a:endParaRPr>
          </a:p>
        </p:txBody>
      </p:sp>
      <p:sp>
        <p:nvSpPr>
          <p:cNvPr id="13315" name="Rectangle 5"/>
          <p:cNvSpPr>
            <a:spLocks noGrp="1" noChangeArrowheads="1"/>
          </p:cNvSpPr>
          <p:nvPr>
            <p:ph type="subTitle" idx="1"/>
          </p:nvPr>
        </p:nvSpPr>
        <p:spPr>
          <a:xfrm>
            <a:off x="1447800" y="4343400"/>
            <a:ext cx="6400800" cy="1219200"/>
          </a:xfrm>
        </p:spPr>
        <p:txBody>
          <a:bodyPr/>
          <a:lstStyle/>
          <a:p>
            <a:pPr eaLnBrk="1" hangingPunct="1">
              <a:spcBef>
                <a:spcPct val="0"/>
              </a:spcBef>
            </a:pPr>
            <a:r>
              <a:rPr lang="en-US" altLang="zh-CN" sz="3600" dirty="0" smtClean="0">
                <a:solidFill>
                  <a:srgbClr val="990000"/>
                </a:solidFill>
                <a:ea typeface="宋体" pitchFamily="2" charset="-122"/>
              </a:rPr>
              <a:t>Subnetting, VLSM and Summarization</a:t>
            </a:r>
            <a:endParaRPr lang="zh-CN" altLang="en-US" sz="3600" dirty="0" smtClean="0">
              <a:ea typeface="宋体" pitchFamily="2" charset="-122"/>
            </a:endParaRPr>
          </a:p>
        </p:txBody>
      </p:sp>
      <p:sp>
        <p:nvSpPr>
          <p:cNvPr id="13316" name="Rectangle 6"/>
          <p:cNvSpPr>
            <a:spLocks noChangeArrowheads="1"/>
          </p:cNvSpPr>
          <p:nvPr/>
        </p:nvSpPr>
        <p:spPr bwMode="auto">
          <a:xfrm>
            <a:off x="2362200" y="1143001"/>
            <a:ext cx="4402167" cy="584775"/>
          </a:xfrm>
          <a:prstGeom prst="rect">
            <a:avLst/>
          </a:prstGeom>
          <a:noFill/>
          <a:ln w="9525">
            <a:noFill/>
            <a:miter lim="800000"/>
            <a:headEnd/>
            <a:tailEnd/>
          </a:ln>
        </p:spPr>
        <p:txBody>
          <a:bodyPr wrap="none">
            <a:spAutoFit/>
          </a:bodyPr>
          <a:lstStyle/>
          <a:p>
            <a:r>
              <a:rPr lang="en-US" altLang="zh-CN" sz="3200" b="1" i="1" dirty="0" smtClean="0">
                <a:solidFill>
                  <a:srgbClr val="008000"/>
                </a:solidFill>
                <a:ea typeface="宋体" pitchFamily="2" charset="-122"/>
              </a:rPr>
              <a:t>UEEN2013/UEEN2423</a:t>
            </a:r>
            <a:endParaRPr lang="en-US" altLang="zh-CN" sz="3200" b="1" i="1" dirty="0">
              <a:solidFill>
                <a:srgbClr val="008000"/>
              </a:solidFill>
              <a:ea typeface="宋体" pitchFamily="2" charset="-122"/>
            </a:endParaRPr>
          </a:p>
        </p:txBody>
      </p:sp>
      <p:sp>
        <p:nvSpPr>
          <p:cNvPr id="13317" name="Rectangle 7"/>
          <p:cNvSpPr>
            <a:spLocks noChangeArrowheads="1"/>
          </p:cNvSpPr>
          <p:nvPr/>
        </p:nvSpPr>
        <p:spPr bwMode="auto">
          <a:xfrm>
            <a:off x="3505200" y="2971800"/>
            <a:ext cx="1811714" cy="523220"/>
          </a:xfrm>
          <a:prstGeom prst="rect">
            <a:avLst/>
          </a:prstGeom>
          <a:noFill/>
          <a:ln w="9525">
            <a:noFill/>
            <a:miter lim="800000"/>
            <a:headEnd/>
            <a:tailEnd/>
          </a:ln>
        </p:spPr>
        <p:txBody>
          <a:bodyPr wrap="none">
            <a:spAutoFit/>
          </a:bodyPr>
          <a:lstStyle/>
          <a:p>
            <a:r>
              <a:rPr lang="en-US" altLang="zh-CN" sz="2800" b="1" dirty="0" smtClean="0">
                <a:solidFill>
                  <a:srgbClr val="6600CC"/>
                </a:solidFill>
                <a:latin typeface="Book Antiqua" pitchFamily="18" charset="0"/>
                <a:ea typeface="宋体" pitchFamily="2" charset="-122"/>
              </a:rPr>
              <a:t>(Topic 03)</a:t>
            </a:r>
            <a:endParaRPr lang="en-US" altLang="zh-CN" sz="2800" b="1" dirty="0">
              <a:solidFill>
                <a:srgbClr val="6600CC"/>
              </a:solidFill>
              <a:latin typeface="Book Antiqua" pitchFamily="18" charset="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ea typeface="宋体" pitchFamily="2" charset="-122"/>
              </a:rPr>
              <a:t>Rule #4: Variable Network ID bits</a:t>
            </a:r>
          </a:p>
        </p:txBody>
      </p:sp>
      <p:sp>
        <p:nvSpPr>
          <p:cNvPr id="36867" name="Rectangle 3"/>
          <p:cNvSpPr>
            <a:spLocks noGrp="1" noChangeArrowheads="1"/>
          </p:cNvSpPr>
          <p:nvPr>
            <p:ph type="body" idx="1"/>
          </p:nvPr>
        </p:nvSpPr>
        <p:spPr>
          <a:xfrm>
            <a:off x="50800" y="1422400"/>
            <a:ext cx="8991600" cy="2006600"/>
          </a:xfrm>
        </p:spPr>
        <p:txBody>
          <a:bodyPr/>
          <a:lstStyle/>
          <a:p>
            <a:pPr eaLnBrk="1" hangingPunct="1">
              <a:lnSpc>
                <a:spcPct val="80000"/>
              </a:lnSpc>
            </a:pPr>
            <a:r>
              <a:rPr lang="en-US" altLang="zh-CN" sz="2400" smtClean="0">
                <a:ea typeface="宋体" pitchFamily="2" charset="-122"/>
              </a:rPr>
              <a:t>Since functional subnet masks can range from /8 to /30, which means the network ID bits are also varies depending on the subnet mask.</a:t>
            </a:r>
          </a:p>
          <a:p>
            <a:pPr eaLnBrk="1" hangingPunct="1">
              <a:lnSpc>
                <a:spcPct val="80000"/>
              </a:lnSpc>
            </a:pPr>
            <a:r>
              <a:rPr lang="en-US" altLang="zh-CN" sz="2400" smtClean="0">
                <a:ea typeface="宋体" pitchFamily="2" charset="-122"/>
              </a:rPr>
              <a:t>This will cause the network ID to be the same for some subnet masks but different in some other cases.</a:t>
            </a:r>
          </a:p>
          <a:p>
            <a:pPr lvl="1" eaLnBrk="1" hangingPunct="1">
              <a:lnSpc>
                <a:spcPct val="80000"/>
              </a:lnSpc>
            </a:pPr>
            <a:r>
              <a:rPr lang="en-US" altLang="zh-CN" sz="2000" smtClean="0">
                <a:ea typeface="宋体" pitchFamily="2" charset="-122"/>
              </a:rPr>
              <a:t>Be careful on your design.</a:t>
            </a:r>
          </a:p>
        </p:txBody>
      </p:sp>
      <p:sp>
        <p:nvSpPr>
          <p:cNvPr id="36868" name="Text Box 4"/>
          <p:cNvSpPr txBox="1">
            <a:spLocks noChangeArrowheads="1"/>
          </p:cNvSpPr>
          <p:nvPr/>
        </p:nvSpPr>
        <p:spPr bwMode="auto">
          <a:xfrm>
            <a:off x="381000" y="3733801"/>
            <a:ext cx="4011034" cy="2800767"/>
          </a:xfrm>
          <a:prstGeom prst="rect">
            <a:avLst/>
          </a:prstGeom>
          <a:noFill/>
          <a:ln w="9525">
            <a:noFill/>
            <a:miter lim="800000"/>
            <a:headEnd/>
            <a:tailEnd/>
          </a:ln>
        </p:spPr>
        <p:txBody>
          <a:bodyPr wrap="none">
            <a:spAutoFit/>
          </a:bodyPr>
          <a:lstStyle/>
          <a:p>
            <a:r>
              <a:rPr lang="en-US" altLang="zh-CN" sz="1600" b="1">
                <a:latin typeface="Courier New" pitchFamily="49" charset="0"/>
                <a:ea typeface="宋体" pitchFamily="2" charset="-122"/>
              </a:rPr>
              <a:t>192.168.12.1/30 =&gt; 192.168.12.0</a:t>
            </a:r>
          </a:p>
          <a:p>
            <a:r>
              <a:rPr lang="en-US" altLang="zh-CN" sz="1600" b="1">
                <a:latin typeface="Courier New" pitchFamily="49" charset="0"/>
                <a:ea typeface="宋体" pitchFamily="2" charset="-122"/>
              </a:rPr>
              <a:t>192.168.12.1/29 =&gt; 192.168.12.0</a:t>
            </a:r>
          </a:p>
          <a:p>
            <a:r>
              <a:rPr lang="en-US" altLang="zh-CN" sz="1600" b="1">
                <a:latin typeface="Courier New" pitchFamily="49" charset="0"/>
                <a:ea typeface="宋体" pitchFamily="2" charset="-122"/>
              </a:rPr>
              <a:t>192.168.12.1/28 =&gt; 192.168.12.0</a:t>
            </a:r>
          </a:p>
          <a:p>
            <a:r>
              <a:rPr lang="en-US" altLang="zh-CN" sz="1600" b="1">
                <a:latin typeface="Courier New" pitchFamily="49" charset="0"/>
                <a:ea typeface="宋体" pitchFamily="2" charset="-122"/>
              </a:rPr>
              <a:t>192.168.12.1/27 =&gt; 192.168.12.0</a:t>
            </a:r>
          </a:p>
          <a:p>
            <a:r>
              <a:rPr lang="en-US" altLang="zh-CN" sz="1600" b="1">
                <a:latin typeface="Courier New" pitchFamily="49" charset="0"/>
                <a:ea typeface="宋体" pitchFamily="2" charset="-122"/>
              </a:rPr>
              <a:t>192.168.12.1/26 =&gt; 192.168.12.0</a:t>
            </a:r>
          </a:p>
          <a:p>
            <a:r>
              <a:rPr lang="en-US" altLang="zh-CN" sz="1600" b="1">
                <a:latin typeface="Courier New" pitchFamily="49" charset="0"/>
                <a:ea typeface="宋体" pitchFamily="2" charset="-122"/>
              </a:rPr>
              <a:t>192.168.12.1/25 =&gt; 192.168.12.0</a:t>
            </a:r>
          </a:p>
          <a:p>
            <a:r>
              <a:rPr lang="en-US" altLang="zh-CN" sz="1600" b="1">
                <a:latin typeface="Courier New" pitchFamily="49" charset="0"/>
                <a:ea typeface="宋体" pitchFamily="2" charset="-122"/>
              </a:rPr>
              <a:t>192.168.12.1/24 =&gt; 192.168.12.0</a:t>
            </a:r>
          </a:p>
          <a:p>
            <a:r>
              <a:rPr lang="en-US" altLang="zh-CN" sz="1600" b="1">
                <a:latin typeface="Courier New" pitchFamily="49" charset="0"/>
                <a:ea typeface="宋体" pitchFamily="2" charset="-122"/>
              </a:rPr>
              <a:t>192.168.12.1/23 =&gt; 192.168.12.0</a:t>
            </a:r>
          </a:p>
          <a:p>
            <a:r>
              <a:rPr lang="en-US" altLang="zh-CN" sz="1600" b="1">
                <a:latin typeface="Courier New" pitchFamily="49" charset="0"/>
                <a:ea typeface="宋体" pitchFamily="2" charset="-122"/>
              </a:rPr>
              <a:t>192.168.12.1/22 =&gt; 192.168.12.0</a:t>
            </a:r>
          </a:p>
          <a:p>
            <a:r>
              <a:rPr lang="en-US" altLang="zh-CN" sz="1600" b="1">
                <a:latin typeface="Courier New" pitchFamily="49" charset="0"/>
                <a:ea typeface="宋体" pitchFamily="2" charset="-122"/>
              </a:rPr>
              <a:t>192.168.12.1/21 =&gt; 192.168.8.0</a:t>
            </a:r>
          </a:p>
          <a:p>
            <a:endParaRPr lang="en-US" altLang="zh-CN" sz="1600" b="1">
              <a:latin typeface="Courier New" pitchFamily="49" charset="0"/>
              <a:ea typeface="宋体" pitchFamily="2" charset="-122"/>
            </a:endParaRPr>
          </a:p>
        </p:txBody>
      </p:sp>
      <p:sp>
        <p:nvSpPr>
          <p:cNvPr id="36869" name="Text Box 5"/>
          <p:cNvSpPr txBox="1">
            <a:spLocks noChangeArrowheads="1"/>
          </p:cNvSpPr>
          <p:nvPr/>
        </p:nvSpPr>
        <p:spPr bwMode="auto">
          <a:xfrm>
            <a:off x="4800602" y="3733801"/>
            <a:ext cx="3887603" cy="2800767"/>
          </a:xfrm>
          <a:prstGeom prst="rect">
            <a:avLst/>
          </a:prstGeom>
          <a:noFill/>
          <a:ln w="9525">
            <a:noFill/>
            <a:miter lim="800000"/>
            <a:headEnd/>
            <a:tailEnd/>
          </a:ln>
        </p:spPr>
        <p:txBody>
          <a:bodyPr wrap="none">
            <a:spAutoFit/>
          </a:bodyPr>
          <a:lstStyle/>
          <a:p>
            <a:r>
              <a:rPr lang="en-US" altLang="zh-CN" sz="1600" b="1">
                <a:latin typeface="Courier New" pitchFamily="49" charset="0"/>
                <a:ea typeface="宋体" pitchFamily="2" charset="-122"/>
              </a:rPr>
              <a:t>192.168.12.1/20 =&gt; 192.168.0.0</a:t>
            </a:r>
          </a:p>
          <a:p>
            <a:r>
              <a:rPr lang="en-US" altLang="zh-CN" sz="1600" b="1">
                <a:latin typeface="Courier New" pitchFamily="49" charset="0"/>
                <a:ea typeface="宋体" pitchFamily="2" charset="-122"/>
              </a:rPr>
              <a:t>192.168.12.1/19 =&gt; 192.168.0.0</a:t>
            </a:r>
          </a:p>
          <a:p>
            <a:r>
              <a:rPr lang="en-US" altLang="zh-CN" sz="1600" b="1">
                <a:latin typeface="Courier New" pitchFamily="49" charset="0"/>
                <a:ea typeface="宋体" pitchFamily="2" charset="-122"/>
              </a:rPr>
              <a:t>192.168.12.1/18 =&gt; 192.168.0.0</a:t>
            </a:r>
          </a:p>
          <a:p>
            <a:r>
              <a:rPr lang="en-US" altLang="zh-CN" sz="1600" b="1">
                <a:latin typeface="Courier New" pitchFamily="49" charset="0"/>
                <a:ea typeface="宋体" pitchFamily="2" charset="-122"/>
              </a:rPr>
              <a:t>192.168.12.1/17 =&gt; 192.168.0.0</a:t>
            </a:r>
          </a:p>
          <a:p>
            <a:r>
              <a:rPr lang="en-US" altLang="zh-CN" sz="1600" b="1">
                <a:latin typeface="Courier New" pitchFamily="49" charset="0"/>
                <a:ea typeface="宋体" pitchFamily="2" charset="-122"/>
              </a:rPr>
              <a:t>192.168.12.1/16 =&gt; 192.168.0.0</a:t>
            </a:r>
          </a:p>
          <a:p>
            <a:r>
              <a:rPr lang="en-US" altLang="zh-CN" sz="1600" b="1">
                <a:latin typeface="Courier New" pitchFamily="49" charset="0"/>
                <a:ea typeface="宋体" pitchFamily="2" charset="-122"/>
              </a:rPr>
              <a:t>192.168.12.1/15 =&gt; 192.168.0.0</a:t>
            </a:r>
          </a:p>
          <a:p>
            <a:r>
              <a:rPr lang="en-US" altLang="zh-CN" sz="1600" b="1">
                <a:latin typeface="Courier New" pitchFamily="49" charset="0"/>
                <a:ea typeface="宋体" pitchFamily="2" charset="-122"/>
              </a:rPr>
              <a:t>192.168.12.1/14 =&gt; 192.168.0.0</a:t>
            </a:r>
          </a:p>
          <a:p>
            <a:r>
              <a:rPr lang="en-US" altLang="zh-CN" sz="1600" b="1">
                <a:latin typeface="Courier New" pitchFamily="49" charset="0"/>
                <a:ea typeface="宋体" pitchFamily="2" charset="-122"/>
              </a:rPr>
              <a:t>192.168.12.1/13 =&gt; 192.168.0.0</a:t>
            </a:r>
          </a:p>
          <a:p>
            <a:r>
              <a:rPr lang="en-US" altLang="zh-CN" sz="1600" b="1">
                <a:latin typeface="Courier New" pitchFamily="49" charset="0"/>
                <a:ea typeface="宋体" pitchFamily="2" charset="-122"/>
              </a:rPr>
              <a:t>192.168.12.1/12 =&gt; 192.160.0.0</a:t>
            </a:r>
          </a:p>
          <a:p>
            <a:r>
              <a:rPr lang="en-US" altLang="zh-CN" sz="1600" b="1">
                <a:latin typeface="Courier New" pitchFamily="49" charset="0"/>
                <a:ea typeface="宋体" pitchFamily="2" charset="-122"/>
              </a:rPr>
              <a:t>192.168.12.1/11 =&gt; 192.160.0.0</a:t>
            </a:r>
          </a:p>
          <a:p>
            <a:endParaRPr lang="en-US" altLang="zh-CN" sz="1600" b="1">
              <a:latin typeface="Courier New" pitchFamily="49" charset="0"/>
              <a:ea typeface="宋体" pitchFamily="2" charset="-122"/>
            </a:endParaRPr>
          </a:p>
        </p:txBody>
      </p:sp>
      <p:sp>
        <p:nvSpPr>
          <p:cNvPr id="36870" name="Text Box 7"/>
          <p:cNvSpPr txBox="1">
            <a:spLocks noChangeArrowheads="1"/>
          </p:cNvSpPr>
          <p:nvPr/>
        </p:nvSpPr>
        <p:spPr bwMode="auto">
          <a:xfrm>
            <a:off x="2895601" y="3429000"/>
            <a:ext cx="1257075" cy="338554"/>
          </a:xfrm>
          <a:prstGeom prst="rect">
            <a:avLst/>
          </a:prstGeom>
          <a:noFill/>
          <a:ln w="9525">
            <a:noFill/>
            <a:miter lim="800000"/>
            <a:headEnd/>
            <a:tailEnd/>
          </a:ln>
        </p:spPr>
        <p:txBody>
          <a:bodyPr wrap="none">
            <a:spAutoFit/>
          </a:bodyPr>
          <a:lstStyle/>
          <a:p>
            <a:r>
              <a:rPr lang="en-US" altLang="zh-CN" sz="1600" b="1" u="sng">
                <a:ea typeface="宋体" pitchFamily="2" charset="-122"/>
              </a:rPr>
              <a:t>Network ID</a:t>
            </a:r>
          </a:p>
        </p:txBody>
      </p:sp>
      <p:sp>
        <p:nvSpPr>
          <p:cNvPr id="36871" name="Text Box 8"/>
          <p:cNvSpPr txBox="1">
            <a:spLocks noChangeArrowheads="1"/>
          </p:cNvSpPr>
          <p:nvPr/>
        </p:nvSpPr>
        <p:spPr bwMode="auto">
          <a:xfrm>
            <a:off x="7315201" y="3429001"/>
            <a:ext cx="1246188" cy="338554"/>
          </a:xfrm>
          <a:prstGeom prst="rect">
            <a:avLst/>
          </a:prstGeom>
          <a:noFill/>
          <a:ln w="9525">
            <a:noFill/>
            <a:miter lim="800000"/>
            <a:headEnd/>
            <a:tailEnd/>
          </a:ln>
        </p:spPr>
        <p:txBody>
          <a:bodyPr>
            <a:spAutoFit/>
          </a:bodyPr>
          <a:lstStyle/>
          <a:p>
            <a:r>
              <a:rPr lang="en-US" altLang="zh-CN" sz="1600" b="1" u="sng">
                <a:ea typeface="宋体" pitchFamily="2" charset="-122"/>
              </a:rPr>
              <a:t>Network ID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ea typeface="宋体" pitchFamily="2" charset="-122"/>
              </a:rPr>
              <a:t>Rule #4: Size of Host ID bits </a:t>
            </a:r>
          </a:p>
        </p:txBody>
      </p:sp>
      <p:sp>
        <p:nvSpPr>
          <p:cNvPr id="37891" name="Rectangle 3"/>
          <p:cNvSpPr>
            <a:spLocks noGrp="1" noChangeArrowheads="1"/>
          </p:cNvSpPr>
          <p:nvPr>
            <p:ph type="body" idx="1"/>
          </p:nvPr>
        </p:nvSpPr>
        <p:spPr>
          <a:xfrm>
            <a:off x="304800" y="1447800"/>
            <a:ext cx="8534400" cy="4800600"/>
          </a:xfrm>
        </p:spPr>
        <p:txBody>
          <a:bodyPr/>
          <a:lstStyle/>
          <a:p>
            <a:pPr eaLnBrk="1" hangingPunct="1"/>
            <a:r>
              <a:rPr lang="en-US" altLang="zh-CN" smtClean="0">
                <a:ea typeface="宋体" pitchFamily="2" charset="-122"/>
              </a:rPr>
              <a:t>From the subnet mask, not only we know that size of network ID bits, but also the size of the host bits.</a:t>
            </a:r>
          </a:p>
          <a:p>
            <a:pPr lvl="1" eaLnBrk="1" hangingPunct="1"/>
            <a:r>
              <a:rPr lang="en-US" altLang="zh-CN" smtClean="0">
                <a:ea typeface="宋体" pitchFamily="2" charset="-122"/>
              </a:rPr>
              <a:t>32 bits = network ID bits + host ID bits</a:t>
            </a:r>
          </a:p>
          <a:p>
            <a:pPr eaLnBrk="1" hangingPunct="1"/>
            <a:endParaRPr lang="en-US" altLang="zh-CN" smtClean="0">
              <a:ea typeface="宋体" pitchFamily="2" charset="-122"/>
            </a:endParaRPr>
          </a:p>
          <a:p>
            <a:pPr eaLnBrk="1" hangingPunct="1"/>
            <a:r>
              <a:rPr lang="en-US" altLang="zh-CN" smtClean="0">
                <a:ea typeface="宋体" pitchFamily="2" charset="-122"/>
              </a:rPr>
              <a:t>For example, /25 =&gt;</a:t>
            </a:r>
          </a:p>
          <a:p>
            <a:pPr lvl="1" eaLnBrk="1" hangingPunct="1"/>
            <a:r>
              <a:rPr lang="en-US" altLang="zh-CN" smtClean="0">
                <a:ea typeface="宋体" pitchFamily="2" charset="-122"/>
              </a:rPr>
              <a:t>25 network ID bits with (32-25) = 9 host ID bits.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ea typeface="宋体" pitchFamily="2" charset="-122"/>
              </a:rPr>
              <a:t>IP Subnet rule #5</a:t>
            </a:r>
          </a:p>
        </p:txBody>
      </p:sp>
      <p:sp>
        <p:nvSpPr>
          <p:cNvPr id="41987" name="Rectangle 3"/>
          <p:cNvSpPr>
            <a:spLocks noGrp="1" noChangeArrowheads="1"/>
          </p:cNvSpPr>
          <p:nvPr>
            <p:ph type="body" idx="1"/>
          </p:nvPr>
        </p:nvSpPr>
        <p:spPr>
          <a:xfrm>
            <a:off x="152400" y="1371600"/>
            <a:ext cx="8839200" cy="2667000"/>
          </a:xfrm>
        </p:spPr>
        <p:txBody>
          <a:bodyPr/>
          <a:lstStyle/>
          <a:p>
            <a:pPr eaLnBrk="1" hangingPunct="1">
              <a:lnSpc>
                <a:spcPct val="80000"/>
              </a:lnSpc>
            </a:pPr>
            <a:r>
              <a:rPr lang="en-US" altLang="zh-CN" sz="2000" u="sng" smtClean="0">
                <a:ea typeface="宋体" pitchFamily="2" charset="-122"/>
              </a:rPr>
              <a:t>In order to communicate within the “LAN”, the IP address of all hosts and gateways must have the same network ID.</a:t>
            </a:r>
          </a:p>
          <a:p>
            <a:pPr lvl="1" eaLnBrk="1" hangingPunct="1">
              <a:lnSpc>
                <a:spcPct val="80000"/>
              </a:lnSpc>
            </a:pPr>
            <a:r>
              <a:rPr lang="en-US" altLang="zh-CN" sz="1800" smtClean="0">
                <a:ea typeface="宋体" pitchFamily="2" charset="-122"/>
              </a:rPr>
              <a:t>All IP in the same subnet should be designed to have the same network ID.</a:t>
            </a:r>
          </a:p>
          <a:p>
            <a:pPr lvl="2" eaLnBrk="1" hangingPunct="1">
              <a:lnSpc>
                <a:spcPct val="80000"/>
              </a:lnSpc>
            </a:pPr>
            <a:r>
              <a:rPr lang="en-US" altLang="zh-CN" sz="1600" smtClean="0">
                <a:ea typeface="宋体" pitchFamily="2" charset="-122"/>
              </a:rPr>
              <a:t>That includes PC IP, server IP, and gateway IP.</a:t>
            </a:r>
          </a:p>
          <a:p>
            <a:pPr eaLnBrk="1" hangingPunct="1">
              <a:lnSpc>
                <a:spcPct val="80000"/>
              </a:lnSpc>
            </a:pPr>
            <a:r>
              <a:rPr lang="en-US" altLang="zh-CN" sz="2000" smtClean="0">
                <a:ea typeface="宋体" pitchFamily="2" charset="-122"/>
              </a:rPr>
              <a:t>For the following example:</a:t>
            </a:r>
          </a:p>
          <a:p>
            <a:pPr lvl="1" eaLnBrk="1" hangingPunct="1">
              <a:lnSpc>
                <a:spcPct val="80000"/>
              </a:lnSpc>
            </a:pPr>
            <a:r>
              <a:rPr lang="en-US" altLang="zh-CN" sz="1800" smtClean="0">
                <a:ea typeface="宋体" pitchFamily="2" charset="-122"/>
              </a:rPr>
              <a:t>If subnet mask = /16, all PC IP, server0 IP, and gateway IP will be able to communicate with each other</a:t>
            </a:r>
          </a:p>
          <a:p>
            <a:pPr lvl="1" eaLnBrk="1" hangingPunct="1">
              <a:lnSpc>
                <a:spcPct val="80000"/>
              </a:lnSpc>
            </a:pPr>
            <a:r>
              <a:rPr lang="en-US" altLang="zh-CN" sz="1800" smtClean="0">
                <a:ea typeface="宋体" pitchFamily="2" charset="-122"/>
              </a:rPr>
              <a:t>If subnet mask = /24, gateway IP of Router0, and PC2 WON’T be able to communicate with the rest.</a:t>
            </a:r>
          </a:p>
        </p:txBody>
      </p:sp>
      <p:pic>
        <p:nvPicPr>
          <p:cNvPr id="41988" name="Picture 4"/>
          <p:cNvPicPr>
            <a:picLocks noChangeAspect="1" noChangeArrowheads="1"/>
          </p:cNvPicPr>
          <p:nvPr/>
        </p:nvPicPr>
        <p:blipFill>
          <a:blip r:embed="rId2" cstate="print"/>
          <a:srcRect/>
          <a:stretch>
            <a:fillRect/>
          </a:stretch>
        </p:blipFill>
        <p:spPr bwMode="auto">
          <a:xfrm>
            <a:off x="1447800" y="3835400"/>
            <a:ext cx="6019800" cy="26082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zh-CN" smtClean="0">
                <a:ea typeface="宋体" pitchFamily="2" charset="-122"/>
              </a:rPr>
              <a:t>IP Subnet rule #5</a:t>
            </a:r>
          </a:p>
        </p:txBody>
      </p:sp>
      <p:graphicFrame>
        <p:nvGraphicFramePr>
          <p:cNvPr id="3074" name="Object 3"/>
          <p:cNvGraphicFramePr>
            <a:graphicFrameLocks noGrp="1" noChangeAspect="1"/>
          </p:cNvGraphicFramePr>
          <p:nvPr>
            <p:ph sz="quarter" idx="3"/>
          </p:nvPr>
        </p:nvGraphicFramePr>
        <p:xfrm>
          <a:off x="4419600" y="4267201"/>
          <a:ext cx="4572000" cy="2036763"/>
        </p:xfrm>
        <a:graphic>
          <a:graphicData uri="http://schemas.openxmlformats.org/presentationml/2006/ole">
            <mc:AlternateContent xmlns:mc="http://schemas.openxmlformats.org/markup-compatibility/2006">
              <mc:Choice xmlns:v="urn:schemas-microsoft-com:vml" Requires="v">
                <p:oleObj spid="_x0000_s3098" name="Bitmap Image" r:id="rId3" imgW="3933333" imgH="1752381" progId="PBrush">
                  <p:embed/>
                </p:oleObj>
              </mc:Choice>
              <mc:Fallback>
                <p:oleObj name="Bitmap Image" r:id="rId3" imgW="3933333" imgH="1752381" progId="PBrush">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267201"/>
                        <a:ext cx="4572000" cy="203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Text Box 4"/>
          <p:cNvSpPr txBox="1">
            <a:spLocks noChangeArrowheads="1"/>
          </p:cNvSpPr>
          <p:nvPr/>
        </p:nvSpPr>
        <p:spPr bwMode="auto">
          <a:xfrm>
            <a:off x="533400" y="4572001"/>
            <a:ext cx="3733800" cy="1685077"/>
          </a:xfrm>
          <a:prstGeom prst="rect">
            <a:avLst/>
          </a:prstGeom>
          <a:noFill/>
          <a:ln w="9525">
            <a:noFill/>
            <a:miter lim="800000"/>
            <a:headEnd/>
            <a:tailEnd/>
          </a:ln>
        </p:spPr>
        <p:txBody>
          <a:bodyPr>
            <a:spAutoFit/>
          </a:bodyPr>
          <a:lstStyle/>
          <a:p>
            <a:r>
              <a:rPr lang="en-US" altLang="zh-CN" u="sng">
                <a:ea typeface="宋体" pitchFamily="2" charset="-122"/>
              </a:rPr>
              <a:t>Design guideline: </a:t>
            </a:r>
          </a:p>
          <a:p>
            <a:r>
              <a:rPr lang="en-US" altLang="zh-CN">
                <a:ea typeface="宋体" pitchFamily="2" charset="-122"/>
              </a:rPr>
              <a:t>In order to communicate with each other in a LAN, any IP connecting to a switch should share a same network address  </a:t>
            </a:r>
          </a:p>
        </p:txBody>
      </p:sp>
      <p:graphicFrame>
        <p:nvGraphicFramePr>
          <p:cNvPr id="3075" name="Object 5"/>
          <p:cNvGraphicFramePr>
            <a:graphicFrameLocks noGrp="1" noChangeAspect="1"/>
          </p:cNvGraphicFramePr>
          <p:nvPr>
            <p:ph sz="quarter" idx="2"/>
          </p:nvPr>
        </p:nvGraphicFramePr>
        <p:xfrm>
          <a:off x="4419600" y="1676400"/>
          <a:ext cx="4495800" cy="2230438"/>
        </p:xfrm>
        <a:graphic>
          <a:graphicData uri="http://schemas.openxmlformats.org/presentationml/2006/ole">
            <mc:AlternateContent xmlns:mc="http://schemas.openxmlformats.org/markup-compatibility/2006">
              <mc:Choice xmlns:v="urn:schemas-microsoft-com:vml" Requires="v">
                <p:oleObj spid="_x0000_s3099" name="Bitmap Image" r:id="rId5" imgW="3761905" imgH="1867161" progId="PBrush">
                  <p:embed/>
                </p:oleObj>
              </mc:Choice>
              <mc:Fallback>
                <p:oleObj name="Bitmap Image" r:id="rId5" imgW="3761905" imgH="1867161" progId="PBrush">
                  <p:embed/>
                  <p:pic>
                    <p:nvPicPr>
                      <p:cNvPr id="0" name="Picture 1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676400"/>
                        <a:ext cx="4495800" cy="223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Text Box 6"/>
          <p:cNvSpPr txBox="1">
            <a:spLocks noChangeArrowheads="1"/>
          </p:cNvSpPr>
          <p:nvPr/>
        </p:nvSpPr>
        <p:spPr bwMode="auto">
          <a:xfrm>
            <a:off x="5410201" y="1371601"/>
            <a:ext cx="2082621" cy="369332"/>
          </a:xfrm>
          <a:prstGeom prst="rect">
            <a:avLst/>
          </a:prstGeom>
          <a:noFill/>
          <a:ln w="9525">
            <a:noFill/>
            <a:miter lim="800000"/>
            <a:headEnd/>
            <a:tailEnd/>
          </a:ln>
        </p:spPr>
        <p:txBody>
          <a:bodyPr wrap="none">
            <a:spAutoFit/>
          </a:bodyPr>
          <a:lstStyle/>
          <a:p>
            <a:r>
              <a:rPr lang="en-US" altLang="zh-CN" sz="1800">
                <a:ea typeface="宋体" pitchFamily="2" charset="-122"/>
              </a:rPr>
              <a:t>PC0 can ping PC1</a:t>
            </a:r>
          </a:p>
        </p:txBody>
      </p:sp>
      <p:sp>
        <p:nvSpPr>
          <p:cNvPr id="3080" name="Text Box 7"/>
          <p:cNvSpPr txBox="1">
            <a:spLocks noChangeArrowheads="1"/>
          </p:cNvSpPr>
          <p:nvPr/>
        </p:nvSpPr>
        <p:spPr bwMode="auto">
          <a:xfrm>
            <a:off x="5410200" y="3962401"/>
            <a:ext cx="2198038" cy="369332"/>
          </a:xfrm>
          <a:prstGeom prst="rect">
            <a:avLst/>
          </a:prstGeom>
          <a:noFill/>
          <a:ln w="9525">
            <a:noFill/>
            <a:miter lim="800000"/>
            <a:headEnd/>
            <a:tailEnd/>
          </a:ln>
        </p:spPr>
        <p:txBody>
          <a:bodyPr wrap="none">
            <a:spAutoFit/>
          </a:bodyPr>
          <a:lstStyle/>
          <a:p>
            <a:r>
              <a:rPr lang="en-US" altLang="zh-CN" sz="1800">
                <a:ea typeface="宋体" pitchFamily="2" charset="-122"/>
              </a:rPr>
              <a:t>PC0 can’t ping PC3</a:t>
            </a:r>
          </a:p>
        </p:txBody>
      </p:sp>
      <p:graphicFrame>
        <p:nvGraphicFramePr>
          <p:cNvPr id="3076" name="Object 8"/>
          <p:cNvGraphicFramePr>
            <a:graphicFrameLocks noGrp="1" noChangeAspect="1"/>
          </p:cNvGraphicFramePr>
          <p:nvPr>
            <p:ph sz="half" idx="1"/>
          </p:nvPr>
        </p:nvGraphicFramePr>
        <p:xfrm>
          <a:off x="1066801" y="1524000"/>
          <a:ext cx="2592388" cy="2743200"/>
        </p:xfrm>
        <a:graphic>
          <a:graphicData uri="http://schemas.openxmlformats.org/presentationml/2006/ole">
            <mc:AlternateContent xmlns:mc="http://schemas.openxmlformats.org/markup-compatibility/2006">
              <mc:Choice xmlns:v="urn:schemas-microsoft-com:vml" Requires="v">
                <p:oleObj spid="_x0000_s3100" name="Bitmap Image" r:id="rId7" imgW="1809524" imgH="1914286" progId="PBrush">
                  <p:embed/>
                </p:oleObj>
              </mc:Choice>
              <mc:Fallback>
                <p:oleObj name="Bitmap Image" r:id="rId7" imgW="1809524" imgH="1914286" progId="PBrush">
                  <p:embed/>
                  <p:pic>
                    <p:nvPicPr>
                      <p:cNvPr id="0" name="Picture 1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1" y="1524000"/>
                        <a:ext cx="2592388"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z="3400" smtClean="0">
                <a:ea typeface="宋体" pitchFamily="2" charset="-122"/>
              </a:rPr>
              <a:t>Application of Rule #5 in Gateway IP</a:t>
            </a:r>
          </a:p>
        </p:txBody>
      </p:sp>
      <p:sp>
        <p:nvSpPr>
          <p:cNvPr id="46083" name="Rectangle 3"/>
          <p:cNvSpPr>
            <a:spLocks noGrp="1" noChangeArrowheads="1"/>
          </p:cNvSpPr>
          <p:nvPr>
            <p:ph type="body" idx="1"/>
          </p:nvPr>
        </p:nvSpPr>
        <p:spPr>
          <a:xfrm>
            <a:off x="304800" y="1371600"/>
            <a:ext cx="8534400" cy="2209800"/>
          </a:xfrm>
        </p:spPr>
        <p:txBody>
          <a:bodyPr/>
          <a:lstStyle/>
          <a:p>
            <a:pPr eaLnBrk="1" hangingPunct="1">
              <a:lnSpc>
                <a:spcPct val="90000"/>
              </a:lnSpc>
            </a:pPr>
            <a:r>
              <a:rPr lang="en-US" altLang="zh-CN" sz="2800" smtClean="0">
                <a:ea typeface="宋体" pitchFamily="2" charset="-122"/>
              </a:rPr>
              <a:t>Remember that gateway IP has to be in the same network ID with the rest of the host IP.</a:t>
            </a:r>
          </a:p>
          <a:p>
            <a:pPr lvl="1" eaLnBrk="1" hangingPunct="1">
              <a:lnSpc>
                <a:spcPct val="90000"/>
              </a:lnSpc>
            </a:pPr>
            <a:r>
              <a:rPr lang="en-US" altLang="zh-CN" sz="2400" smtClean="0">
                <a:ea typeface="宋体" pitchFamily="2" charset="-122"/>
              </a:rPr>
              <a:t>Otherwise, your subnet won’t work properly.</a:t>
            </a:r>
          </a:p>
          <a:p>
            <a:pPr eaLnBrk="1" hangingPunct="1">
              <a:lnSpc>
                <a:spcPct val="90000"/>
              </a:lnSpc>
            </a:pPr>
            <a:r>
              <a:rPr lang="en-US" altLang="zh-CN" sz="2800" smtClean="0">
                <a:ea typeface="宋体" pitchFamily="2" charset="-122"/>
              </a:rPr>
              <a:t>So, please DON’T design your gateway IP as the following example.</a:t>
            </a:r>
          </a:p>
        </p:txBody>
      </p:sp>
      <p:pic>
        <p:nvPicPr>
          <p:cNvPr id="46084" name="Picture 4"/>
          <p:cNvPicPr>
            <a:picLocks noChangeAspect="1" noChangeArrowheads="1"/>
          </p:cNvPicPr>
          <p:nvPr/>
        </p:nvPicPr>
        <p:blipFill>
          <a:blip r:embed="rId2" cstate="print"/>
          <a:srcRect/>
          <a:stretch>
            <a:fillRect/>
          </a:stretch>
        </p:blipFill>
        <p:spPr bwMode="auto">
          <a:xfrm>
            <a:off x="381000" y="3657600"/>
            <a:ext cx="2600325" cy="2571750"/>
          </a:xfrm>
          <a:prstGeom prst="rect">
            <a:avLst/>
          </a:prstGeom>
          <a:noFill/>
          <a:ln w="9525">
            <a:noFill/>
            <a:miter lim="800000"/>
            <a:headEnd/>
            <a:tailEnd/>
          </a:ln>
        </p:spPr>
      </p:pic>
      <p:pic>
        <p:nvPicPr>
          <p:cNvPr id="46085" name="Picture 5"/>
          <p:cNvPicPr>
            <a:picLocks noChangeAspect="1" noChangeArrowheads="1"/>
          </p:cNvPicPr>
          <p:nvPr/>
        </p:nvPicPr>
        <p:blipFill>
          <a:blip r:embed="rId3" cstate="print"/>
          <a:srcRect/>
          <a:stretch>
            <a:fillRect/>
          </a:stretch>
        </p:blipFill>
        <p:spPr bwMode="auto">
          <a:xfrm>
            <a:off x="3352802" y="3657601"/>
            <a:ext cx="2543175" cy="2562225"/>
          </a:xfrm>
          <a:prstGeom prst="rect">
            <a:avLst/>
          </a:prstGeom>
          <a:noFill/>
          <a:ln w="9525">
            <a:noFill/>
            <a:miter lim="800000"/>
            <a:headEnd/>
            <a:tailEnd/>
          </a:ln>
        </p:spPr>
      </p:pic>
      <p:pic>
        <p:nvPicPr>
          <p:cNvPr id="46086" name="Picture 6"/>
          <p:cNvPicPr>
            <a:picLocks noChangeAspect="1" noChangeArrowheads="1"/>
          </p:cNvPicPr>
          <p:nvPr/>
        </p:nvPicPr>
        <p:blipFill>
          <a:blip r:embed="rId4" cstate="print"/>
          <a:srcRect/>
          <a:stretch>
            <a:fillRect/>
          </a:stretch>
        </p:blipFill>
        <p:spPr bwMode="auto">
          <a:xfrm>
            <a:off x="6324601" y="3657600"/>
            <a:ext cx="2581275" cy="2552700"/>
          </a:xfrm>
          <a:prstGeom prst="rect">
            <a:avLst/>
          </a:prstGeom>
          <a:noFill/>
          <a:ln w="9525">
            <a:noFill/>
            <a:miter lim="800000"/>
            <a:headEnd/>
            <a:tailEnd/>
          </a:ln>
        </p:spPr>
      </p:pic>
      <p:sp>
        <p:nvSpPr>
          <p:cNvPr id="46087" name="Text Box 7"/>
          <p:cNvSpPr txBox="1">
            <a:spLocks noChangeArrowheads="1"/>
          </p:cNvSpPr>
          <p:nvPr/>
        </p:nvSpPr>
        <p:spPr bwMode="auto">
          <a:xfrm>
            <a:off x="6934200" y="3276601"/>
            <a:ext cx="1590692" cy="400110"/>
          </a:xfrm>
          <a:prstGeom prst="rect">
            <a:avLst/>
          </a:prstGeom>
          <a:noFill/>
          <a:ln w="9525">
            <a:noFill/>
            <a:miter lim="800000"/>
            <a:headEnd/>
            <a:tailEnd/>
          </a:ln>
        </p:spPr>
        <p:txBody>
          <a:bodyPr wrap="none">
            <a:spAutoFit/>
          </a:bodyPr>
          <a:lstStyle/>
          <a:p>
            <a:r>
              <a:rPr lang="en-US" altLang="zh-CN">
                <a:ea typeface="宋体" pitchFamily="2" charset="-122"/>
              </a:rPr>
              <a:t>This is okay.</a:t>
            </a:r>
          </a:p>
        </p:txBody>
      </p:sp>
      <p:sp>
        <p:nvSpPr>
          <p:cNvPr id="46088" name="Text Box 8"/>
          <p:cNvSpPr txBox="1">
            <a:spLocks noChangeArrowheads="1"/>
          </p:cNvSpPr>
          <p:nvPr/>
        </p:nvSpPr>
        <p:spPr bwMode="auto">
          <a:xfrm>
            <a:off x="4038600" y="6096001"/>
            <a:ext cx="1821332" cy="400110"/>
          </a:xfrm>
          <a:prstGeom prst="rect">
            <a:avLst/>
          </a:prstGeom>
          <a:noFill/>
          <a:ln w="9525">
            <a:noFill/>
            <a:miter lim="800000"/>
            <a:headEnd/>
            <a:tailEnd/>
          </a:ln>
        </p:spPr>
        <p:txBody>
          <a:bodyPr wrap="none">
            <a:spAutoFit/>
          </a:bodyPr>
          <a:lstStyle/>
          <a:p>
            <a:r>
              <a:rPr lang="en-US" altLang="zh-CN" b="1">
                <a:ea typeface="宋体" pitchFamily="2" charset="-122"/>
              </a:rPr>
              <a:t>Don’t do this</a:t>
            </a:r>
            <a:r>
              <a:rPr lang="en-US" altLang="zh-CN">
                <a:ea typeface="宋体" pitchFamily="2" charset="-122"/>
              </a:rPr>
              <a:t>.</a:t>
            </a:r>
          </a:p>
        </p:txBody>
      </p:sp>
      <p:sp>
        <p:nvSpPr>
          <p:cNvPr id="46089" name="Text Box 9"/>
          <p:cNvSpPr txBox="1">
            <a:spLocks noChangeArrowheads="1"/>
          </p:cNvSpPr>
          <p:nvPr/>
        </p:nvSpPr>
        <p:spPr bwMode="auto">
          <a:xfrm>
            <a:off x="914400" y="6096001"/>
            <a:ext cx="1821332" cy="400110"/>
          </a:xfrm>
          <a:prstGeom prst="rect">
            <a:avLst/>
          </a:prstGeom>
          <a:noFill/>
          <a:ln w="9525">
            <a:noFill/>
            <a:miter lim="800000"/>
            <a:headEnd/>
            <a:tailEnd/>
          </a:ln>
        </p:spPr>
        <p:txBody>
          <a:bodyPr wrap="none">
            <a:spAutoFit/>
          </a:bodyPr>
          <a:lstStyle/>
          <a:p>
            <a:r>
              <a:rPr lang="en-US" altLang="zh-CN" b="1">
                <a:ea typeface="宋体" pitchFamily="2" charset="-122"/>
              </a:rPr>
              <a:t>Don’t do this.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ea typeface="宋体" pitchFamily="2" charset="-122"/>
              </a:rPr>
              <a:t>IP Subnet rule #6</a:t>
            </a:r>
          </a:p>
        </p:txBody>
      </p:sp>
      <p:sp>
        <p:nvSpPr>
          <p:cNvPr id="48131" name="Rectangle 3"/>
          <p:cNvSpPr>
            <a:spLocks noGrp="1" noChangeArrowheads="1"/>
          </p:cNvSpPr>
          <p:nvPr>
            <p:ph type="body" idx="1"/>
          </p:nvPr>
        </p:nvSpPr>
        <p:spPr>
          <a:xfrm>
            <a:off x="304800" y="1447800"/>
            <a:ext cx="8534400" cy="2362200"/>
          </a:xfrm>
        </p:spPr>
        <p:txBody>
          <a:bodyPr/>
          <a:lstStyle/>
          <a:p>
            <a:pPr eaLnBrk="1" hangingPunct="1">
              <a:lnSpc>
                <a:spcPct val="80000"/>
              </a:lnSpc>
            </a:pPr>
            <a:r>
              <a:rPr lang="en-US" altLang="zh-CN" sz="2000" u="sng" smtClean="0">
                <a:ea typeface="宋体" pitchFamily="2" charset="-122"/>
              </a:rPr>
              <a:t>If the data’s destination IP does not have the same network ID as the source IP, the data have to be sent to the gateway (router)</a:t>
            </a:r>
            <a:r>
              <a:rPr lang="en-US" altLang="zh-CN" sz="2000" smtClean="0">
                <a:ea typeface="宋体" pitchFamily="2" charset="-122"/>
              </a:rPr>
              <a:t>.</a:t>
            </a:r>
          </a:p>
          <a:p>
            <a:pPr eaLnBrk="1" hangingPunct="1">
              <a:lnSpc>
                <a:spcPct val="80000"/>
              </a:lnSpc>
            </a:pPr>
            <a:endParaRPr lang="en-US" altLang="zh-CN" sz="2000" smtClean="0">
              <a:ea typeface="宋体" pitchFamily="2" charset="-122"/>
            </a:endParaRPr>
          </a:p>
          <a:p>
            <a:pPr eaLnBrk="1" hangingPunct="1">
              <a:lnSpc>
                <a:spcPct val="80000"/>
              </a:lnSpc>
            </a:pPr>
            <a:r>
              <a:rPr lang="en-US" altLang="zh-CN" sz="2000" smtClean="0">
                <a:ea typeface="宋体" pitchFamily="2" charset="-122"/>
              </a:rPr>
              <a:t>In most cases under Windows XP, the data with destination IP that does not have the same network ID will be sent to default gateway.</a:t>
            </a:r>
          </a:p>
          <a:p>
            <a:pPr lvl="1" eaLnBrk="1" hangingPunct="1">
              <a:lnSpc>
                <a:spcPct val="80000"/>
              </a:lnSpc>
            </a:pPr>
            <a:r>
              <a:rPr lang="en-US" altLang="zh-CN" sz="1800" smtClean="0">
                <a:ea typeface="宋体" pitchFamily="2" charset="-122"/>
              </a:rPr>
              <a:t>The default gateway IP will be utilized in ARP.</a:t>
            </a:r>
          </a:p>
          <a:p>
            <a:pPr lvl="1" eaLnBrk="1" hangingPunct="1">
              <a:lnSpc>
                <a:spcPct val="80000"/>
              </a:lnSpc>
            </a:pPr>
            <a:r>
              <a:rPr lang="en-US" altLang="zh-CN" sz="1800" smtClean="0">
                <a:ea typeface="宋体" pitchFamily="2" charset="-122"/>
              </a:rPr>
              <a:t>Destination MAC address of default gateway will be used.</a:t>
            </a:r>
          </a:p>
        </p:txBody>
      </p:sp>
      <p:pic>
        <p:nvPicPr>
          <p:cNvPr id="48132" name="Picture 4"/>
          <p:cNvPicPr>
            <a:picLocks noChangeAspect="1" noChangeArrowheads="1"/>
          </p:cNvPicPr>
          <p:nvPr/>
        </p:nvPicPr>
        <p:blipFill>
          <a:blip r:embed="rId2" cstate="print"/>
          <a:srcRect/>
          <a:stretch>
            <a:fillRect/>
          </a:stretch>
        </p:blipFill>
        <p:spPr bwMode="auto">
          <a:xfrm>
            <a:off x="3429000" y="4114800"/>
            <a:ext cx="4800600" cy="2160588"/>
          </a:xfrm>
          <a:prstGeom prst="rect">
            <a:avLst/>
          </a:prstGeom>
          <a:noFill/>
          <a:ln w="9525">
            <a:noFill/>
            <a:miter lim="800000"/>
            <a:headEnd/>
            <a:tailEnd/>
          </a:ln>
        </p:spPr>
      </p:pic>
      <p:sp>
        <p:nvSpPr>
          <p:cNvPr id="48133" name="Text Box 5"/>
          <p:cNvSpPr txBox="1">
            <a:spLocks noChangeArrowheads="1"/>
          </p:cNvSpPr>
          <p:nvPr/>
        </p:nvSpPr>
        <p:spPr bwMode="auto">
          <a:xfrm>
            <a:off x="1066800" y="4191000"/>
            <a:ext cx="2971800" cy="2031325"/>
          </a:xfrm>
          <a:prstGeom prst="rect">
            <a:avLst/>
          </a:prstGeom>
          <a:noFill/>
          <a:ln w="9525">
            <a:noFill/>
            <a:miter lim="800000"/>
            <a:headEnd/>
            <a:tailEnd/>
          </a:ln>
        </p:spPr>
        <p:txBody>
          <a:bodyPr>
            <a:spAutoFit/>
          </a:bodyPr>
          <a:lstStyle/>
          <a:p>
            <a:r>
              <a:rPr lang="en-US" altLang="zh-CN" sz="1800">
                <a:ea typeface="宋体" pitchFamily="2" charset="-122"/>
              </a:rPr>
              <a:t>If PC0 wants to:</a:t>
            </a:r>
          </a:p>
          <a:p>
            <a:r>
              <a:rPr lang="en-US" altLang="zh-CN" sz="1800">
                <a:ea typeface="宋体" pitchFamily="2" charset="-122"/>
              </a:rPr>
              <a:t>ping 192.168.2.1</a:t>
            </a:r>
          </a:p>
          <a:p>
            <a:r>
              <a:rPr lang="en-US" altLang="zh-CN" sz="1800">
                <a:ea typeface="宋体" pitchFamily="2" charset="-122"/>
              </a:rPr>
              <a:t>ping 180.7.4.3</a:t>
            </a:r>
          </a:p>
          <a:p>
            <a:r>
              <a:rPr lang="en-US" altLang="zh-CN" sz="1800">
                <a:ea typeface="宋体" pitchFamily="2" charset="-122"/>
              </a:rPr>
              <a:t>ping 10.0.1.1</a:t>
            </a:r>
          </a:p>
          <a:p>
            <a:endParaRPr lang="en-US" altLang="zh-CN" sz="1800">
              <a:ea typeface="宋体" pitchFamily="2" charset="-122"/>
            </a:endParaRPr>
          </a:p>
          <a:p>
            <a:r>
              <a:rPr lang="en-US" altLang="zh-CN" sz="1800">
                <a:ea typeface="宋体" pitchFamily="2" charset="-122"/>
              </a:rPr>
              <a:t>The data has to be sent to the gateway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ea typeface="宋体" pitchFamily="2" charset="-122"/>
              </a:rPr>
              <a:t>IP Subnet rule #6</a:t>
            </a:r>
          </a:p>
        </p:txBody>
      </p:sp>
      <p:sp>
        <p:nvSpPr>
          <p:cNvPr id="49155" name="Rectangle 3"/>
          <p:cNvSpPr>
            <a:spLocks noGrp="1" noChangeArrowheads="1"/>
          </p:cNvSpPr>
          <p:nvPr>
            <p:ph type="body" idx="1"/>
          </p:nvPr>
        </p:nvSpPr>
        <p:spPr/>
        <p:txBody>
          <a:bodyPr/>
          <a:lstStyle/>
          <a:p>
            <a:pPr eaLnBrk="1" hangingPunct="1"/>
            <a:r>
              <a:rPr lang="en-US" altLang="zh-CN" sz="2800" smtClean="0">
                <a:ea typeface="宋体" pitchFamily="2" charset="-122"/>
              </a:rPr>
              <a:t>Example for rule #6:</a:t>
            </a:r>
          </a:p>
          <a:p>
            <a:pPr eaLnBrk="1" hangingPunct="1"/>
            <a:endParaRPr lang="en-US" altLang="zh-CN" sz="2800" smtClean="0">
              <a:ea typeface="宋体" pitchFamily="2" charset="-122"/>
            </a:endParaRPr>
          </a:p>
          <a:p>
            <a:pPr eaLnBrk="1" hangingPunct="1"/>
            <a:r>
              <a:rPr lang="en-US" altLang="zh-CN" sz="2800" smtClean="0">
                <a:ea typeface="宋体" pitchFamily="2" charset="-122"/>
              </a:rPr>
              <a:t>PC0 (192.168.1.1) ping 10.0.1.1</a:t>
            </a:r>
          </a:p>
          <a:p>
            <a:pPr lvl="1" eaLnBrk="1" hangingPunct="1"/>
            <a:r>
              <a:rPr lang="en-US" altLang="zh-CN" sz="2400" smtClean="0">
                <a:ea typeface="宋体" pitchFamily="2" charset="-122"/>
              </a:rPr>
              <a:t>Check for source IP network ID</a:t>
            </a:r>
          </a:p>
          <a:p>
            <a:pPr lvl="2" eaLnBrk="1" hangingPunct="1"/>
            <a:r>
              <a:rPr lang="en-US" altLang="zh-CN" sz="2000" smtClean="0">
                <a:ea typeface="宋体" pitchFamily="2" charset="-122"/>
              </a:rPr>
              <a:t>192.168.1.1 &amp; 255.255.255.0 = 192.168.1.0</a:t>
            </a:r>
          </a:p>
          <a:p>
            <a:pPr lvl="1" eaLnBrk="1" hangingPunct="1"/>
            <a:r>
              <a:rPr lang="en-US" altLang="zh-CN" sz="2400" smtClean="0">
                <a:ea typeface="宋体" pitchFamily="2" charset="-122"/>
              </a:rPr>
              <a:t>Check for destination IP network ID</a:t>
            </a:r>
          </a:p>
          <a:p>
            <a:pPr lvl="2" eaLnBrk="1" hangingPunct="1"/>
            <a:r>
              <a:rPr lang="en-US" altLang="zh-CN" sz="2000" smtClean="0">
                <a:ea typeface="宋体" pitchFamily="2" charset="-122"/>
              </a:rPr>
              <a:t>10.0.1.1 &amp; 255.255.255.0 = 10.0.1.0</a:t>
            </a:r>
          </a:p>
          <a:p>
            <a:pPr lvl="2" eaLnBrk="1" hangingPunct="1"/>
            <a:r>
              <a:rPr lang="en-US" altLang="zh-CN" sz="2000" smtClean="0">
                <a:ea typeface="宋体" pitchFamily="2" charset="-122"/>
              </a:rPr>
              <a:t>The source IP network and the destination IP network mismatch</a:t>
            </a:r>
          </a:p>
          <a:p>
            <a:pPr lvl="2" eaLnBrk="1" hangingPunct="1"/>
            <a:r>
              <a:rPr lang="en-US" altLang="zh-CN" sz="2000" smtClean="0">
                <a:ea typeface="宋体" pitchFamily="2" charset="-122"/>
              </a:rPr>
              <a:t>The host need to send the packet to the default gateway</a:t>
            </a:r>
          </a:p>
          <a:p>
            <a:pPr lvl="1" eaLnBrk="1" hangingPunct="1"/>
            <a:r>
              <a:rPr lang="en-US" altLang="zh-CN" sz="2400" smtClean="0">
                <a:ea typeface="宋体" pitchFamily="2" charset="-122"/>
              </a:rPr>
              <a:t>The subnet mask used in both cases, is the subnet mask of source IP’s PC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ea typeface="宋体" pitchFamily="2" charset="-122"/>
              </a:rPr>
              <a:t>IP Subnet rule #6</a:t>
            </a:r>
          </a:p>
        </p:txBody>
      </p:sp>
      <p:sp>
        <p:nvSpPr>
          <p:cNvPr id="50179" name="Rectangle 3"/>
          <p:cNvSpPr>
            <a:spLocks noGrp="1" noChangeArrowheads="1"/>
          </p:cNvSpPr>
          <p:nvPr>
            <p:ph type="body" idx="1"/>
          </p:nvPr>
        </p:nvSpPr>
        <p:spPr/>
        <p:txBody>
          <a:bodyPr/>
          <a:lstStyle/>
          <a:p>
            <a:pPr eaLnBrk="1" hangingPunct="1">
              <a:lnSpc>
                <a:spcPct val="80000"/>
              </a:lnSpc>
            </a:pPr>
            <a:r>
              <a:rPr lang="en-US" altLang="zh-CN" sz="2000" smtClean="0">
                <a:ea typeface="宋体" pitchFamily="2" charset="-122"/>
              </a:rPr>
              <a:t>The algorithm for rule #6:</a:t>
            </a:r>
          </a:p>
          <a:p>
            <a:pPr eaLnBrk="1" hangingPunct="1">
              <a:lnSpc>
                <a:spcPct val="80000"/>
              </a:lnSpc>
            </a:pPr>
            <a:endParaRPr lang="en-US" altLang="zh-CN" sz="2000" smtClean="0">
              <a:ea typeface="宋体" pitchFamily="2" charset="-122"/>
            </a:endParaRPr>
          </a:p>
          <a:p>
            <a:pPr eaLnBrk="1" hangingPunct="1">
              <a:lnSpc>
                <a:spcPct val="80000"/>
              </a:lnSpc>
            </a:pPr>
            <a:r>
              <a:rPr lang="en-US" altLang="zh-CN" sz="2000" smtClean="0">
                <a:ea typeface="宋体" pitchFamily="2" charset="-122"/>
              </a:rPr>
              <a:t>Command destination_IP (e.g. ping 10.10.1.1)</a:t>
            </a:r>
          </a:p>
          <a:p>
            <a:pPr eaLnBrk="1" hangingPunct="1">
              <a:lnSpc>
                <a:spcPct val="80000"/>
              </a:lnSpc>
            </a:pPr>
            <a:endParaRPr lang="en-US" altLang="zh-CN" sz="2000" smtClean="0">
              <a:ea typeface="宋体" pitchFamily="2" charset="-122"/>
            </a:endParaRPr>
          </a:p>
          <a:p>
            <a:pPr eaLnBrk="1" hangingPunct="1">
              <a:lnSpc>
                <a:spcPct val="80000"/>
              </a:lnSpc>
            </a:pPr>
            <a:r>
              <a:rPr lang="en-US" altLang="zh-CN" sz="2000" smtClean="0">
                <a:ea typeface="宋体" pitchFamily="2" charset="-122"/>
              </a:rPr>
              <a:t>If (destination_IP &amp; my_PC_subnet_mask == source_IP &amp; my_PC_subnet_mask)</a:t>
            </a:r>
          </a:p>
          <a:p>
            <a:pPr lvl="1" eaLnBrk="1" hangingPunct="1">
              <a:lnSpc>
                <a:spcPct val="80000"/>
              </a:lnSpc>
            </a:pPr>
            <a:r>
              <a:rPr lang="en-US" altLang="zh-CN" sz="1800" smtClean="0">
                <a:ea typeface="宋体" pitchFamily="2" charset="-122"/>
              </a:rPr>
              <a:t>This means the destination IP is within same LAN,</a:t>
            </a:r>
          </a:p>
          <a:p>
            <a:pPr lvl="1" eaLnBrk="1" hangingPunct="1">
              <a:lnSpc>
                <a:spcPct val="80000"/>
              </a:lnSpc>
            </a:pPr>
            <a:r>
              <a:rPr lang="en-US" altLang="zh-CN" sz="1800" smtClean="0">
                <a:ea typeface="宋体" pitchFamily="2" charset="-122"/>
              </a:rPr>
              <a:t>Check arp_table for this IP address for MAC address. (if not send out arp to get this IP’s MAC address)</a:t>
            </a:r>
          </a:p>
          <a:p>
            <a:pPr lvl="1" eaLnBrk="1" hangingPunct="1">
              <a:lnSpc>
                <a:spcPct val="80000"/>
              </a:lnSpc>
            </a:pPr>
            <a:r>
              <a:rPr lang="en-US" altLang="zh-CN" sz="1800" smtClean="0">
                <a:ea typeface="宋体" pitchFamily="2" charset="-122"/>
              </a:rPr>
              <a:t>Send the frame out to the IP address which is in the same LAN</a:t>
            </a:r>
          </a:p>
          <a:p>
            <a:pPr eaLnBrk="1" hangingPunct="1">
              <a:lnSpc>
                <a:spcPct val="80000"/>
              </a:lnSpc>
            </a:pPr>
            <a:endParaRPr lang="en-US" altLang="zh-CN" sz="2000" smtClean="0">
              <a:ea typeface="宋体" pitchFamily="2" charset="-122"/>
            </a:endParaRPr>
          </a:p>
          <a:p>
            <a:pPr eaLnBrk="1" hangingPunct="1">
              <a:lnSpc>
                <a:spcPct val="80000"/>
              </a:lnSpc>
            </a:pPr>
            <a:r>
              <a:rPr lang="en-US" altLang="zh-CN" sz="2000" smtClean="0">
                <a:ea typeface="宋体" pitchFamily="2" charset="-122"/>
              </a:rPr>
              <a:t>If (destination_IP &amp; my_PC_subnet_mask != source_IP &amp; my_PC_subnet_mask)</a:t>
            </a:r>
          </a:p>
          <a:p>
            <a:pPr lvl="1" eaLnBrk="1" hangingPunct="1">
              <a:lnSpc>
                <a:spcPct val="80000"/>
              </a:lnSpc>
            </a:pPr>
            <a:r>
              <a:rPr lang="en-US" altLang="zh-CN" sz="1800" smtClean="0">
                <a:ea typeface="宋体" pitchFamily="2" charset="-122"/>
              </a:rPr>
              <a:t>This means the destination IP is not in the same LAN</a:t>
            </a:r>
          </a:p>
          <a:p>
            <a:pPr lvl="1" eaLnBrk="1" hangingPunct="1">
              <a:lnSpc>
                <a:spcPct val="80000"/>
              </a:lnSpc>
            </a:pPr>
            <a:r>
              <a:rPr lang="en-US" altLang="zh-CN" sz="1800" smtClean="0">
                <a:ea typeface="宋体" pitchFamily="2" charset="-122"/>
              </a:rPr>
              <a:t>Check OS for default_gateway_IP</a:t>
            </a:r>
          </a:p>
          <a:p>
            <a:pPr lvl="1" eaLnBrk="1" hangingPunct="1">
              <a:lnSpc>
                <a:spcPct val="80000"/>
              </a:lnSpc>
            </a:pPr>
            <a:r>
              <a:rPr lang="en-US" altLang="zh-CN" sz="1800" smtClean="0">
                <a:ea typeface="宋体" pitchFamily="2" charset="-122"/>
              </a:rPr>
              <a:t>Check arp_table for the MAC address of default_gateway_IP</a:t>
            </a:r>
          </a:p>
          <a:p>
            <a:pPr lvl="1" eaLnBrk="1" hangingPunct="1">
              <a:lnSpc>
                <a:spcPct val="80000"/>
              </a:lnSpc>
            </a:pPr>
            <a:r>
              <a:rPr lang="en-US" altLang="zh-CN" sz="1800" smtClean="0">
                <a:ea typeface="宋体" pitchFamily="2" charset="-122"/>
              </a:rPr>
              <a:t>Send the frame to the default gateway.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smtClean="0">
                <a:ea typeface="宋体" pitchFamily="2" charset="-122"/>
              </a:rPr>
              <a:t>IP Subnet rule #7</a:t>
            </a:r>
          </a:p>
        </p:txBody>
      </p:sp>
      <p:sp>
        <p:nvSpPr>
          <p:cNvPr id="7172" name="Rectangle 4"/>
          <p:cNvSpPr>
            <a:spLocks noGrp="1" noChangeArrowheads="1"/>
          </p:cNvSpPr>
          <p:nvPr>
            <p:ph type="body" sz="half" idx="3"/>
          </p:nvPr>
        </p:nvSpPr>
        <p:spPr>
          <a:xfrm>
            <a:off x="381000" y="1371600"/>
            <a:ext cx="8534400" cy="2286000"/>
          </a:xfrm>
        </p:spPr>
        <p:txBody>
          <a:bodyPr/>
          <a:lstStyle/>
          <a:p>
            <a:pPr eaLnBrk="1" hangingPunct="1">
              <a:lnSpc>
                <a:spcPct val="90000"/>
              </a:lnSpc>
            </a:pPr>
            <a:r>
              <a:rPr lang="en-US" altLang="zh-CN" sz="2000" u="sng" smtClean="0">
                <a:ea typeface="宋体" pitchFamily="2" charset="-122"/>
              </a:rPr>
              <a:t>Router MUST be used in order for two hosts with different network address (or network ID) to communicate.</a:t>
            </a:r>
          </a:p>
          <a:p>
            <a:pPr eaLnBrk="1" hangingPunct="1">
              <a:lnSpc>
                <a:spcPct val="90000"/>
              </a:lnSpc>
            </a:pPr>
            <a:r>
              <a:rPr lang="en-US" altLang="zh-CN" sz="2000" smtClean="0">
                <a:ea typeface="宋体" pitchFamily="2" charset="-122"/>
              </a:rPr>
              <a:t>Communication will not happen between hosts with different subnets address that are connected to a switch</a:t>
            </a:r>
          </a:p>
          <a:p>
            <a:pPr eaLnBrk="1" hangingPunct="1">
              <a:lnSpc>
                <a:spcPct val="90000"/>
              </a:lnSpc>
            </a:pPr>
            <a:r>
              <a:rPr lang="en-US" altLang="zh-CN" sz="2000" smtClean="0">
                <a:ea typeface="宋体" pitchFamily="2" charset="-122"/>
              </a:rPr>
              <a:t>A switch only provides communication for the PCs with the same network ID</a:t>
            </a:r>
          </a:p>
          <a:p>
            <a:pPr eaLnBrk="1" hangingPunct="1">
              <a:lnSpc>
                <a:spcPct val="90000"/>
              </a:lnSpc>
            </a:pPr>
            <a:r>
              <a:rPr lang="en-US" altLang="zh-CN" sz="2000" smtClean="0">
                <a:ea typeface="宋体" pitchFamily="2" charset="-122"/>
              </a:rPr>
              <a:t>Two different subnets has to be communicated via a router.</a:t>
            </a:r>
          </a:p>
        </p:txBody>
      </p:sp>
      <p:graphicFrame>
        <p:nvGraphicFramePr>
          <p:cNvPr id="7170" name="Object 10"/>
          <p:cNvGraphicFramePr>
            <a:graphicFrameLocks noGrp="1" noChangeAspect="1"/>
          </p:cNvGraphicFramePr>
          <p:nvPr>
            <p:ph sz="quarter" idx="1"/>
          </p:nvPr>
        </p:nvGraphicFramePr>
        <p:xfrm>
          <a:off x="1143001" y="4114800"/>
          <a:ext cx="2089151" cy="2209800"/>
        </p:xfrm>
        <a:graphic>
          <a:graphicData uri="http://schemas.openxmlformats.org/presentationml/2006/ole">
            <mc:AlternateContent xmlns:mc="http://schemas.openxmlformats.org/markup-compatibility/2006">
              <mc:Choice xmlns:v="urn:schemas-microsoft-com:vml" Requires="v">
                <p:oleObj spid="_x0000_s7178" name="Bitmap Image" r:id="rId3" imgW="1809524" imgH="1914286" progId="PBrush">
                  <p:embed/>
                </p:oleObj>
              </mc:Choice>
              <mc:Fallback>
                <p:oleObj name="Bitmap Image" r:id="rId3" imgW="1809524" imgH="1914286" progId="PBrush">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1" y="4114800"/>
                        <a:ext cx="2089151"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AutoShape 11"/>
          <p:cNvSpPr>
            <a:spLocks noChangeArrowheads="1"/>
          </p:cNvSpPr>
          <p:nvPr/>
        </p:nvSpPr>
        <p:spPr bwMode="auto">
          <a:xfrm>
            <a:off x="3505201" y="4876801"/>
            <a:ext cx="976313" cy="485775"/>
          </a:xfrm>
          <a:prstGeom prst="rightArrow">
            <a:avLst>
              <a:gd name="adj1" fmla="val 50000"/>
              <a:gd name="adj2" fmla="val 50245"/>
            </a:avLst>
          </a:prstGeom>
          <a:solidFill>
            <a:schemeClr val="tx1"/>
          </a:solidFill>
          <a:ln w="9525">
            <a:solidFill>
              <a:schemeClr val="tx1"/>
            </a:solidFill>
            <a:miter lim="800000"/>
            <a:headEnd/>
            <a:tailEnd/>
          </a:ln>
        </p:spPr>
        <p:txBody>
          <a:bodyPr wrap="none" anchor="ctr"/>
          <a:lstStyle/>
          <a:p>
            <a:endParaRPr lang="en-US"/>
          </a:p>
        </p:txBody>
      </p:sp>
      <p:pic>
        <p:nvPicPr>
          <p:cNvPr id="7174" name="Picture 13"/>
          <p:cNvPicPr>
            <a:picLocks noChangeAspect="1" noChangeArrowheads="1"/>
          </p:cNvPicPr>
          <p:nvPr/>
        </p:nvPicPr>
        <p:blipFill>
          <a:blip r:embed="rId5" cstate="print"/>
          <a:srcRect/>
          <a:stretch>
            <a:fillRect/>
          </a:stretch>
        </p:blipFill>
        <p:spPr bwMode="auto">
          <a:xfrm>
            <a:off x="4572000" y="4114801"/>
            <a:ext cx="3733800" cy="21748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mtClean="0">
                <a:ea typeface="宋体" pitchFamily="2" charset="-122"/>
              </a:rPr>
              <a:t>Rules #7 in Router</a:t>
            </a:r>
          </a:p>
        </p:txBody>
      </p:sp>
      <p:sp>
        <p:nvSpPr>
          <p:cNvPr id="52227" name="Rectangle 3"/>
          <p:cNvSpPr>
            <a:spLocks noGrp="1" noChangeArrowheads="1"/>
          </p:cNvSpPr>
          <p:nvPr>
            <p:ph type="body" idx="1"/>
          </p:nvPr>
        </p:nvSpPr>
        <p:spPr>
          <a:xfrm>
            <a:off x="152400" y="1447800"/>
            <a:ext cx="8534400" cy="2133600"/>
          </a:xfrm>
        </p:spPr>
        <p:txBody>
          <a:bodyPr/>
          <a:lstStyle/>
          <a:p>
            <a:pPr eaLnBrk="1" hangingPunct="1">
              <a:lnSpc>
                <a:spcPct val="80000"/>
              </a:lnSpc>
            </a:pPr>
            <a:r>
              <a:rPr lang="en-US" altLang="zh-CN" sz="2000" smtClean="0">
                <a:ea typeface="宋体" pitchFamily="2" charset="-122"/>
              </a:rPr>
              <a:t>Based on rule #7, IP addresses set in a router ports have to be in different subnet.</a:t>
            </a:r>
          </a:p>
          <a:p>
            <a:pPr lvl="1" eaLnBrk="1" hangingPunct="1">
              <a:lnSpc>
                <a:spcPct val="80000"/>
              </a:lnSpc>
            </a:pPr>
            <a:r>
              <a:rPr lang="en-US" altLang="zh-CN" sz="1800" smtClean="0">
                <a:ea typeface="宋体" pitchFamily="2" charset="-122"/>
              </a:rPr>
              <a:t>Meaning IP addresses set in router ports can’t be in the same subnet</a:t>
            </a:r>
          </a:p>
          <a:p>
            <a:pPr lvl="1" eaLnBrk="1" hangingPunct="1">
              <a:lnSpc>
                <a:spcPct val="80000"/>
              </a:lnSpc>
            </a:pPr>
            <a:r>
              <a:rPr lang="en-US" altLang="zh-CN" sz="1800" smtClean="0">
                <a:ea typeface="宋体" pitchFamily="2" charset="-122"/>
              </a:rPr>
              <a:t>The router IOS will complain.</a:t>
            </a:r>
          </a:p>
          <a:p>
            <a:pPr lvl="1" eaLnBrk="1" hangingPunct="1">
              <a:lnSpc>
                <a:spcPct val="80000"/>
              </a:lnSpc>
            </a:pPr>
            <a:r>
              <a:rPr lang="en-US" altLang="zh-CN" sz="1800" smtClean="0">
                <a:ea typeface="宋体" pitchFamily="2" charset="-122"/>
              </a:rPr>
              <a:t>The router won’t allow you to set it.</a:t>
            </a:r>
          </a:p>
          <a:p>
            <a:pPr eaLnBrk="1" hangingPunct="1">
              <a:lnSpc>
                <a:spcPct val="80000"/>
              </a:lnSpc>
            </a:pPr>
            <a:endParaRPr lang="en-US" altLang="zh-CN" sz="2000" smtClean="0">
              <a:ea typeface="宋体" pitchFamily="2" charset="-122"/>
            </a:endParaRPr>
          </a:p>
          <a:p>
            <a:pPr eaLnBrk="1" hangingPunct="1">
              <a:lnSpc>
                <a:spcPct val="80000"/>
              </a:lnSpc>
            </a:pPr>
            <a:r>
              <a:rPr lang="en-US" altLang="zh-CN" sz="2000" smtClean="0">
                <a:ea typeface="宋体" pitchFamily="2" charset="-122"/>
              </a:rPr>
              <a:t>The following example won’t work.</a:t>
            </a:r>
          </a:p>
        </p:txBody>
      </p:sp>
      <p:pic>
        <p:nvPicPr>
          <p:cNvPr id="52228" name="Picture 4"/>
          <p:cNvPicPr>
            <a:picLocks noChangeAspect="1" noChangeArrowheads="1"/>
          </p:cNvPicPr>
          <p:nvPr/>
        </p:nvPicPr>
        <p:blipFill>
          <a:blip r:embed="rId2" cstate="print"/>
          <a:srcRect/>
          <a:stretch>
            <a:fillRect/>
          </a:stretch>
        </p:blipFill>
        <p:spPr bwMode="auto">
          <a:xfrm>
            <a:off x="838200" y="4038601"/>
            <a:ext cx="3048000" cy="2271713"/>
          </a:xfrm>
          <a:prstGeom prst="rect">
            <a:avLst/>
          </a:prstGeom>
          <a:noFill/>
          <a:ln w="9525">
            <a:noFill/>
            <a:miter lim="800000"/>
            <a:headEnd/>
            <a:tailEnd/>
          </a:ln>
        </p:spPr>
      </p:pic>
      <p:pic>
        <p:nvPicPr>
          <p:cNvPr id="52229" name="Picture 5"/>
          <p:cNvPicPr>
            <a:picLocks noChangeAspect="1" noChangeArrowheads="1"/>
          </p:cNvPicPr>
          <p:nvPr/>
        </p:nvPicPr>
        <p:blipFill>
          <a:blip r:embed="rId3" cstate="print"/>
          <a:srcRect/>
          <a:stretch>
            <a:fillRect/>
          </a:stretch>
        </p:blipFill>
        <p:spPr bwMode="auto">
          <a:xfrm>
            <a:off x="4191000" y="4419600"/>
            <a:ext cx="4724400" cy="1574800"/>
          </a:xfrm>
          <a:prstGeom prst="rect">
            <a:avLst/>
          </a:prstGeom>
          <a:noFill/>
          <a:ln w="9525">
            <a:noFill/>
            <a:miter lim="800000"/>
            <a:headEnd/>
            <a:tailEnd/>
          </a:ln>
        </p:spPr>
      </p:pic>
      <p:pic>
        <p:nvPicPr>
          <p:cNvPr id="52230" name="Picture 6"/>
          <p:cNvPicPr>
            <a:picLocks noChangeAspect="1" noChangeArrowheads="1"/>
          </p:cNvPicPr>
          <p:nvPr/>
        </p:nvPicPr>
        <p:blipFill>
          <a:blip r:embed="rId4" cstate="print"/>
          <a:srcRect/>
          <a:stretch>
            <a:fillRect/>
          </a:stretch>
        </p:blipFill>
        <p:spPr bwMode="auto">
          <a:xfrm>
            <a:off x="5867400" y="2667001"/>
            <a:ext cx="2133600" cy="9445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ea typeface="宋体" pitchFamily="2" charset="-122"/>
              </a:rPr>
              <a:t>IP Subnet Rule #1</a:t>
            </a:r>
          </a:p>
        </p:txBody>
      </p:sp>
      <p:sp>
        <p:nvSpPr>
          <p:cNvPr id="20483" name="Rectangle 3"/>
          <p:cNvSpPr>
            <a:spLocks noGrp="1" noChangeArrowheads="1"/>
          </p:cNvSpPr>
          <p:nvPr>
            <p:ph type="body" sz="half" idx="1"/>
          </p:nvPr>
        </p:nvSpPr>
        <p:spPr>
          <a:xfrm>
            <a:off x="228600" y="1524000"/>
            <a:ext cx="8763000" cy="1524000"/>
          </a:xfrm>
        </p:spPr>
        <p:txBody>
          <a:bodyPr/>
          <a:lstStyle/>
          <a:p>
            <a:pPr eaLnBrk="1" hangingPunct="1">
              <a:lnSpc>
                <a:spcPct val="90000"/>
              </a:lnSpc>
            </a:pPr>
            <a:r>
              <a:rPr lang="en-US" altLang="zh-CN" sz="2400" u="sng" smtClean="0">
                <a:ea typeface="宋体" pitchFamily="2" charset="-122"/>
              </a:rPr>
              <a:t>Every IP address within the “closed” network has to be unique.</a:t>
            </a:r>
          </a:p>
          <a:p>
            <a:pPr lvl="1" eaLnBrk="1" hangingPunct="1">
              <a:lnSpc>
                <a:spcPct val="90000"/>
              </a:lnSpc>
            </a:pPr>
            <a:r>
              <a:rPr lang="en-US" altLang="zh-CN" sz="2000" smtClean="0">
                <a:ea typeface="宋体" pitchFamily="2" charset="-122"/>
              </a:rPr>
              <a:t>There can’t be two same IP addresses in the network</a:t>
            </a:r>
          </a:p>
          <a:p>
            <a:pPr lvl="1" eaLnBrk="1" hangingPunct="1">
              <a:lnSpc>
                <a:spcPct val="90000"/>
              </a:lnSpc>
            </a:pPr>
            <a:r>
              <a:rPr lang="en-US" altLang="zh-CN" sz="2000" smtClean="0">
                <a:ea typeface="宋体" pitchFamily="2" charset="-122"/>
              </a:rPr>
              <a:t>Same applies to the Public IP addresses in the Internet </a:t>
            </a:r>
          </a:p>
        </p:txBody>
      </p:sp>
      <p:pic>
        <p:nvPicPr>
          <p:cNvPr id="20484" name="Picture 6"/>
          <p:cNvPicPr>
            <a:picLocks noChangeAspect="1" noChangeArrowheads="1"/>
          </p:cNvPicPr>
          <p:nvPr/>
        </p:nvPicPr>
        <p:blipFill>
          <a:blip r:embed="rId2" cstate="print"/>
          <a:srcRect/>
          <a:stretch>
            <a:fillRect/>
          </a:stretch>
        </p:blipFill>
        <p:spPr bwMode="auto">
          <a:xfrm>
            <a:off x="1219200" y="3352801"/>
            <a:ext cx="6781800" cy="2303463"/>
          </a:xfrm>
          <a:prstGeom prst="rect">
            <a:avLst/>
          </a:prstGeom>
          <a:noFill/>
          <a:ln w="9525">
            <a:noFill/>
            <a:miter lim="800000"/>
            <a:headEnd/>
            <a:tailEnd/>
          </a:ln>
        </p:spPr>
      </p:pic>
      <p:sp>
        <p:nvSpPr>
          <p:cNvPr id="20485" name="Text Box 7"/>
          <p:cNvSpPr txBox="1">
            <a:spLocks noChangeArrowheads="1"/>
          </p:cNvSpPr>
          <p:nvPr/>
        </p:nvSpPr>
        <p:spPr bwMode="auto">
          <a:xfrm>
            <a:off x="1524000" y="5943601"/>
            <a:ext cx="6133602" cy="400110"/>
          </a:xfrm>
          <a:prstGeom prst="rect">
            <a:avLst/>
          </a:prstGeom>
          <a:noFill/>
          <a:ln w="9525">
            <a:noFill/>
            <a:miter lim="800000"/>
            <a:headEnd/>
            <a:tailEnd/>
          </a:ln>
        </p:spPr>
        <p:txBody>
          <a:bodyPr wrap="none">
            <a:spAutoFit/>
          </a:bodyPr>
          <a:lstStyle/>
          <a:p>
            <a:r>
              <a:rPr lang="en-US" altLang="zh-CN">
                <a:ea typeface="宋体" pitchFamily="2" charset="-122"/>
              </a:rPr>
              <a:t>PC0 and PC2 can’t have the same IP in this network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z="3400" smtClean="0">
                <a:ea typeface="宋体" pitchFamily="2" charset="-122"/>
              </a:rPr>
              <a:t>Example network of IP Subnet Rules #7</a:t>
            </a:r>
            <a:endParaRPr lang="zh-CN" altLang="en-US" sz="3400" smtClean="0">
              <a:ea typeface="宋体" pitchFamily="2" charset="-122"/>
            </a:endParaRPr>
          </a:p>
        </p:txBody>
      </p:sp>
      <p:sp>
        <p:nvSpPr>
          <p:cNvPr id="53251" name="Rectangle 3"/>
          <p:cNvSpPr>
            <a:spLocks noGrp="1" noChangeArrowheads="1"/>
          </p:cNvSpPr>
          <p:nvPr>
            <p:ph type="body" idx="1"/>
          </p:nvPr>
        </p:nvSpPr>
        <p:spPr>
          <a:xfrm>
            <a:off x="304800" y="1371600"/>
            <a:ext cx="8534400" cy="2971800"/>
          </a:xfrm>
        </p:spPr>
        <p:txBody>
          <a:bodyPr/>
          <a:lstStyle/>
          <a:p>
            <a:pPr eaLnBrk="1" hangingPunct="1">
              <a:lnSpc>
                <a:spcPct val="80000"/>
              </a:lnSpc>
            </a:pPr>
            <a:r>
              <a:rPr lang="en-US" altLang="zh-CN" sz="2400" smtClean="0">
                <a:ea typeface="宋体" pitchFamily="2" charset="-122"/>
              </a:rPr>
              <a:t>The following example WORKS, despite a little strange.</a:t>
            </a:r>
          </a:p>
          <a:p>
            <a:pPr lvl="1" eaLnBrk="1" hangingPunct="1">
              <a:lnSpc>
                <a:spcPct val="80000"/>
              </a:lnSpc>
            </a:pPr>
            <a:r>
              <a:rPr lang="en-US" altLang="zh-CN" sz="2000" smtClean="0">
                <a:ea typeface="宋体" pitchFamily="2" charset="-122"/>
              </a:rPr>
              <a:t>The network does not violate any subnet rule. In fact, it embrace them. (1 LAN 2 IP subnets)</a:t>
            </a:r>
          </a:p>
          <a:p>
            <a:pPr eaLnBrk="1" hangingPunct="1">
              <a:lnSpc>
                <a:spcPct val="80000"/>
              </a:lnSpc>
            </a:pPr>
            <a:r>
              <a:rPr lang="en-US" altLang="zh-CN" sz="2400" smtClean="0">
                <a:ea typeface="宋体" pitchFamily="2" charset="-122"/>
              </a:rPr>
              <a:t>The following network embraces IP subnet rule 5, rule 6 and rule 7</a:t>
            </a:r>
          </a:p>
          <a:p>
            <a:pPr lvl="1" eaLnBrk="1" hangingPunct="1">
              <a:lnSpc>
                <a:spcPct val="80000"/>
              </a:lnSpc>
            </a:pPr>
            <a:r>
              <a:rPr lang="en-US" altLang="zh-CN" sz="2000" smtClean="0">
                <a:ea typeface="宋体" pitchFamily="2" charset="-122"/>
              </a:rPr>
              <a:t>Rule 5: Two PC can’t communicate with different subnet address within a LAN</a:t>
            </a:r>
          </a:p>
          <a:p>
            <a:pPr lvl="1" eaLnBrk="1" hangingPunct="1">
              <a:lnSpc>
                <a:spcPct val="80000"/>
              </a:lnSpc>
            </a:pPr>
            <a:r>
              <a:rPr lang="en-US" altLang="zh-CN" sz="2000" smtClean="0">
                <a:ea typeface="宋体" pitchFamily="2" charset="-122"/>
              </a:rPr>
              <a:t>Rule 6: Data need a gateway to exit to another subnet.</a:t>
            </a:r>
          </a:p>
          <a:p>
            <a:pPr lvl="1" eaLnBrk="1" hangingPunct="1">
              <a:lnSpc>
                <a:spcPct val="80000"/>
              </a:lnSpc>
            </a:pPr>
            <a:r>
              <a:rPr lang="en-US" altLang="zh-CN" sz="2000" smtClean="0">
                <a:ea typeface="宋体" pitchFamily="2" charset="-122"/>
              </a:rPr>
              <a:t>Rule 7: You need a router for communication between 2 subnets.</a:t>
            </a:r>
          </a:p>
        </p:txBody>
      </p:sp>
      <p:pic>
        <p:nvPicPr>
          <p:cNvPr id="53252" name="Picture 4"/>
          <p:cNvPicPr>
            <a:picLocks noChangeAspect="1" noChangeArrowheads="1"/>
          </p:cNvPicPr>
          <p:nvPr/>
        </p:nvPicPr>
        <p:blipFill>
          <a:blip r:embed="rId2" cstate="print"/>
          <a:srcRect/>
          <a:stretch>
            <a:fillRect/>
          </a:stretch>
        </p:blipFill>
        <p:spPr bwMode="auto">
          <a:xfrm>
            <a:off x="3200400" y="4267201"/>
            <a:ext cx="2819400" cy="21637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ea typeface="宋体" pitchFamily="2" charset="-122"/>
              </a:rPr>
              <a:t>IP Subnet Rule #8</a:t>
            </a:r>
          </a:p>
        </p:txBody>
      </p:sp>
      <p:sp>
        <p:nvSpPr>
          <p:cNvPr id="55299" name="Rectangle 3"/>
          <p:cNvSpPr>
            <a:spLocks noGrp="1" noChangeArrowheads="1"/>
          </p:cNvSpPr>
          <p:nvPr>
            <p:ph type="body" idx="1"/>
          </p:nvPr>
        </p:nvSpPr>
        <p:spPr>
          <a:xfrm>
            <a:off x="0" y="1447800"/>
            <a:ext cx="8991600" cy="5410200"/>
          </a:xfrm>
        </p:spPr>
        <p:txBody>
          <a:bodyPr/>
          <a:lstStyle/>
          <a:p>
            <a:pPr eaLnBrk="1" hangingPunct="1">
              <a:lnSpc>
                <a:spcPct val="80000"/>
              </a:lnSpc>
            </a:pPr>
            <a:r>
              <a:rPr lang="en-US" altLang="zh-CN" sz="2400" u="sng" smtClean="0">
                <a:ea typeface="宋体" pitchFamily="2" charset="-122"/>
              </a:rPr>
              <a:t>Two special cases on host ID bits which are all ‘0’s and all ‘1’s </a:t>
            </a:r>
          </a:p>
          <a:p>
            <a:pPr lvl="1" eaLnBrk="1" hangingPunct="1">
              <a:lnSpc>
                <a:spcPct val="80000"/>
              </a:lnSpc>
            </a:pPr>
            <a:r>
              <a:rPr lang="en-US" altLang="zh-CN" sz="2000" smtClean="0">
                <a:ea typeface="宋体" pitchFamily="2" charset="-122"/>
              </a:rPr>
              <a:t>When Host ID bits are all ‘0’s, it is a </a:t>
            </a:r>
            <a:r>
              <a:rPr lang="en-US" altLang="zh-CN" sz="2000" u="sng" smtClean="0">
                <a:ea typeface="宋体" pitchFamily="2" charset="-122"/>
              </a:rPr>
              <a:t>network address</a:t>
            </a:r>
            <a:r>
              <a:rPr lang="en-US" altLang="zh-CN" sz="2000" smtClean="0">
                <a:ea typeface="宋体" pitchFamily="2" charset="-122"/>
              </a:rPr>
              <a:t>.</a:t>
            </a:r>
          </a:p>
          <a:p>
            <a:pPr lvl="1" eaLnBrk="1" hangingPunct="1">
              <a:lnSpc>
                <a:spcPct val="80000"/>
              </a:lnSpc>
            </a:pPr>
            <a:r>
              <a:rPr lang="en-US" altLang="zh-CN" sz="2000" smtClean="0">
                <a:ea typeface="宋体" pitchFamily="2" charset="-122"/>
              </a:rPr>
              <a:t>When Host ID is all ‘1’s, it is a </a:t>
            </a:r>
            <a:r>
              <a:rPr lang="en-US" altLang="zh-CN" sz="2000" u="sng" smtClean="0">
                <a:ea typeface="宋体" pitchFamily="2" charset="-122"/>
              </a:rPr>
              <a:t>broadcast address</a:t>
            </a:r>
            <a:r>
              <a:rPr lang="en-US" altLang="zh-CN" sz="2000" smtClean="0">
                <a:ea typeface="宋体" pitchFamily="2" charset="-122"/>
              </a:rPr>
              <a:t>, we don’t use it as a host address too.</a:t>
            </a:r>
          </a:p>
          <a:p>
            <a:pPr eaLnBrk="1" hangingPunct="1">
              <a:lnSpc>
                <a:spcPct val="80000"/>
              </a:lnSpc>
            </a:pPr>
            <a:endParaRPr lang="en-US" altLang="zh-CN" sz="2400" smtClean="0">
              <a:ea typeface="宋体" pitchFamily="2" charset="-122"/>
            </a:endParaRPr>
          </a:p>
          <a:p>
            <a:pPr eaLnBrk="1" hangingPunct="1">
              <a:lnSpc>
                <a:spcPct val="80000"/>
              </a:lnSpc>
            </a:pPr>
            <a:r>
              <a:rPr lang="en-US" altLang="zh-CN" sz="2400" smtClean="0">
                <a:ea typeface="宋体" pitchFamily="2" charset="-122"/>
              </a:rPr>
              <a:t>These two addresses represent the “head” and the “tail” of the given IP address block range.</a:t>
            </a:r>
          </a:p>
          <a:p>
            <a:pPr eaLnBrk="1" hangingPunct="1">
              <a:lnSpc>
                <a:spcPct val="80000"/>
              </a:lnSpc>
            </a:pPr>
            <a:endParaRPr lang="en-US" altLang="zh-CN" sz="2400" smtClean="0">
              <a:ea typeface="宋体" pitchFamily="2" charset="-122"/>
            </a:endParaRPr>
          </a:p>
          <a:p>
            <a:pPr eaLnBrk="1" hangingPunct="1">
              <a:lnSpc>
                <a:spcPct val="80000"/>
              </a:lnSpc>
            </a:pPr>
            <a:r>
              <a:rPr lang="en-US" altLang="zh-CN" sz="2400" smtClean="0">
                <a:ea typeface="宋体" pitchFamily="2" charset="-122"/>
              </a:rPr>
              <a:t>We CAN’T use both of these IP addresses as host IP and gateway IP.</a:t>
            </a:r>
          </a:p>
          <a:p>
            <a:pPr eaLnBrk="1" hangingPunct="1">
              <a:lnSpc>
                <a:spcPct val="80000"/>
              </a:lnSpc>
            </a:pPr>
            <a:endParaRPr lang="en-US" altLang="zh-CN" sz="2400" smtClean="0">
              <a:ea typeface="宋体" pitchFamily="2" charset="-122"/>
            </a:endParaRPr>
          </a:p>
          <a:p>
            <a:pPr eaLnBrk="1" hangingPunct="1">
              <a:lnSpc>
                <a:spcPct val="80000"/>
              </a:lnSpc>
            </a:pPr>
            <a:r>
              <a:rPr lang="en-US" altLang="zh-CN" sz="2400" smtClean="0">
                <a:ea typeface="宋体" pitchFamily="2" charset="-122"/>
              </a:rPr>
              <a:t>Example, IP address = 192.168.1.1, Subnet mask = 255.255.255.0</a:t>
            </a:r>
          </a:p>
          <a:p>
            <a:pPr lvl="1" eaLnBrk="1" hangingPunct="1">
              <a:lnSpc>
                <a:spcPct val="80000"/>
              </a:lnSpc>
            </a:pPr>
            <a:r>
              <a:rPr lang="en-US" altLang="zh-CN" sz="2000" smtClean="0">
                <a:ea typeface="宋体" pitchFamily="2" charset="-122"/>
              </a:rPr>
              <a:t>Network address of the subnet = 192.168.1.0</a:t>
            </a:r>
          </a:p>
          <a:p>
            <a:pPr lvl="1" eaLnBrk="1" hangingPunct="1">
              <a:lnSpc>
                <a:spcPct val="80000"/>
              </a:lnSpc>
            </a:pPr>
            <a:r>
              <a:rPr lang="en-US" altLang="zh-CN" sz="2000" smtClean="0">
                <a:ea typeface="宋体" pitchFamily="2" charset="-122"/>
              </a:rPr>
              <a:t>Broadcast address of the subnet = 192.168.1.255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ea typeface="宋体" pitchFamily="2" charset="-122"/>
              </a:rPr>
              <a:t>Rule 8 in Router</a:t>
            </a:r>
          </a:p>
        </p:txBody>
      </p:sp>
      <p:sp>
        <p:nvSpPr>
          <p:cNvPr id="56323" name="Rectangle 3"/>
          <p:cNvSpPr>
            <a:spLocks noGrp="1" noChangeArrowheads="1"/>
          </p:cNvSpPr>
          <p:nvPr>
            <p:ph type="body" idx="1"/>
          </p:nvPr>
        </p:nvSpPr>
        <p:spPr>
          <a:xfrm>
            <a:off x="228600" y="1524000"/>
            <a:ext cx="8610600" cy="2819400"/>
          </a:xfrm>
        </p:spPr>
        <p:txBody>
          <a:bodyPr/>
          <a:lstStyle/>
          <a:p>
            <a:pPr eaLnBrk="1" hangingPunct="1">
              <a:lnSpc>
                <a:spcPct val="80000"/>
              </a:lnSpc>
            </a:pPr>
            <a:r>
              <a:rPr lang="en-US" altLang="zh-CN" sz="2400" smtClean="0">
                <a:ea typeface="宋体" pitchFamily="2" charset="-122"/>
              </a:rPr>
              <a:t>Router won’t accept network address and broadcast address as its port IP address. </a:t>
            </a:r>
          </a:p>
          <a:p>
            <a:pPr eaLnBrk="1" hangingPunct="1">
              <a:lnSpc>
                <a:spcPct val="80000"/>
              </a:lnSpc>
            </a:pPr>
            <a:endParaRPr lang="en-US" altLang="zh-CN" sz="2400" smtClean="0">
              <a:ea typeface="宋体" pitchFamily="2" charset="-122"/>
            </a:endParaRPr>
          </a:p>
          <a:p>
            <a:pPr eaLnBrk="1" hangingPunct="1">
              <a:lnSpc>
                <a:spcPct val="80000"/>
              </a:lnSpc>
            </a:pPr>
            <a:r>
              <a:rPr lang="en-US" altLang="zh-CN" sz="2400" smtClean="0">
                <a:ea typeface="宋体" pitchFamily="2" charset="-122"/>
              </a:rPr>
              <a:t>In the following example, the router will “complain” in both cases and won’t accept the IP addresses with the given subnet mask:</a:t>
            </a:r>
          </a:p>
          <a:p>
            <a:pPr lvl="1" eaLnBrk="1" hangingPunct="1">
              <a:lnSpc>
                <a:spcPct val="80000"/>
              </a:lnSpc>
            </a:pPr>
            <a:r>
              <a:rPr lang="en-US" altLang="zh-CN" sz="2000" smtClean="0">
                <a:ea typeface="宋体" pitchFamily="2" charset="-122"/>
              </a:rPr>
              <a:t>IP = 192.168.1.0		subnet mask = 255.255.255.0</a:t>
            </a:r>
          </a:p>
          <a:p>
            <a:pPr lvl="1" eaLnBrk="1" hangingPunct="1">
              <a:lnSpc>
                <a:spcPct val="80000"/>
              </a:lnSpc>
            </a:pPr>
            <a:r>
              <a:rPr lang="en-US" altLang="zh-CN" sz="2000" smtClean="0">
                <a:ea typeface="宋体" pitchFamily="2" charset="-122"/>
              </a:rPr>
              <a:t>IP = 192.168.1.255	subnet mask = 255.255.255.0</a:t>
            </a:r>
          </a:p>
          <a:p>
            <a:pPr lvl="1" eaLnBrk="1" hangingPunct="1">
              <a:lnSpc>
                <a:spcPct val="80000"/>
              </a:lnSpc>
            </a:pPr>
            <a:endParaRPr lang="en-US" altLang="zh-CN" sz="2000" smtClean="0">
              <a:ea typeface="宋体" pitchFamily="2" charset="-122"/>
            </a:endParaRPr>
          </a:p>
        </p:txBody>
      </p:sp>
      <p:pic>
        <p:nvPicPr>
          <p:cNvPr id="56324" name="Picture 4"/>
          <p:cNvPicPr>
            <a:picLocks noChangeAspect="1" noChangeArrowheads="1"/>
          </p:cNvPicPr>
          <p:nvPr/>
        </p:nvPicPr>
        <p:blipFill>
          <a:blip r:embed="rId2" cstate="print"/>
          <a:srcRect/>
          <a:stretch>
            <a:fillRect/>
          </a:stretch>
        </p:blipFill>
        <p:spPr bwMode="auto">
          <a:xfrm>
            <a:off x="1752600" y="4572000"/>
            <a:ext cx="5943600" cy="14414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ea typeface="宋体" pitchFamily="2" charset="-122"/>
              </a:rPr>
              <a:t>What is a broadcast address?</a:t>
            </a:r>
          </a:p>
        </p:txBody>
      </p:sp>
      <p:sp>
        <p:nvSpPr>
          <p:cNvPr id="60419" name="Rectangle 3"/>
          <p:cNvSpPr>
            <a:spLocks noGrp="1" noChangeArrowheads="1"/>
          </p:cNvSpPr>
          <p:nvPr>
            <p:ph type="body" idx="1"/>
          </p:nvPr>
        </p:nvSpPr>
        <p:spPr>
          <a:xfrm>
            <a:off x="304800" y="1447800"/>
            <a:ext cx="8534400" cy="4800600"/>
          </a:xfrm>
        </p:spPr>
        <p:txBody>
          <a:bodyPr/>
          <a:lstStyle/>
          <a:p>
            <a:pPr eaLnBrk="1" hangingPunct="1"/>
            <a:r>
              <a:rPr lang="en-US" altLang="zh-CN" smtClean="0">
                <a:ea typeface="宋体" pitchFamily="2" charset="-122"/>
              </a:rPr>
              <a:t>A broadcast address </a:t>
            </a:r>
          </a:p>
          <a:p>
            <a:pPr lvl="1" eaLnBrk="1" hangingPunct="1"/>
            <a:r>
              <a:rPr lang="en-US" altLang="zh-CN" smtClean="0">
                <a:ea typeface="宋体" pitchFamily="2" charset="-122"/>
              </a:rPr>
              <a:t>is a network address that allows information to be sent to all nodes on a LAN, rather than to a specific network host.</a:t>
            </a:r>
          </a:p>
          <a:p>
            <a:pPr eaLnBrk="1" hangingPunct="1"/>
            <a:r>
              <a:rPr lang="en-US" altLang="zh-CN" smtClean="0">
                <a:ea typeface="宋体" pitchFamily="2" charset="-122"/>
              </a:rPr>
              <a:t>Broadcast is used in ARP and DHCP.</a:t>
            </a:r>
          </a:p>
          <a:p>
            <a:pPr eaLnBrk="1" hangingPunct="1"/>
            <a:r>
              <a:rPr lang="en-US" altLang="zh-CN" smtClean="0">
                <a:ea typeface="宋体" pitchFamily="2" charset="-122"/>
              </a:rPr>
              <a:t>Router will stop broadcast from reaching other subnets.</a:t>
            </a:r>
          </a:p>
          <a:p>
            <a:pPr eaLnBrk="1" hangingPunct="1"/>
            <a:r>
              <a:rPr lang="en-US" altLang="zh-CN" smtClean="0">
                <a:ea typeface="宋体" pitchFamily="2" charset="-122"/>
              </a:rPr>
              <a:t>Sometimes, IP subnets is also called a broadcast domain.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ea typeface="宋体" pitchFamily="2" charset="-122"/>
              </a:rPr>
              <a:t>IP subnet rule #9</a:t>
            </a:r>
          </a:p>
        </p:txBody>
      </p:sp>
      <p:sp>
        <p:nvSpPr>
          <p:cNvPr id="62467" name="Rectangle 3"/>
          <p:cNvSpPr>
            <a:spLocks noGrp="1" noChangeArrowheads="1"/>
          </p:cNvSpPr>
          <p:nvPr>
            <p:ph type="body" idx="1"/>
          </p:nvPr>
        </p:nvSpPr>
        <p:spPr>
          <a:xfrm>
            <a:off x="203201" y="1397000"/>
            <a:ext cx="8801100" cy="4876800"/>
          </a:xfrm>
        </p:spPr>
        <p:txBody>
          <a:bodyPr/>
          <a:lstStyle/>
          <a:p>
            <a:pPr eaLnBrk="1" hangingPunct="1">
              <a:lnSpc>
                <a:spcPct val="80000"/>
              </a:lnSpc>
            </a:pPr>
            <a:r>
              <a:rPr lang="en-US" altLang="zh-CN" sz="2400" u="sng" smtClean="0">
                <a:ea typeface="宋体" pitchFamily="2" charset="-122"/>
              </a:rPr>
              <a:t>The first usable IP and the last usable IP.</a:t>
            </a:r>
          </a:p>
          <a:p>
            <a:pPr lvl="1" eaLnBrk="1" hangingPunct="1">
              <a:lnSpc>
                <a:spcPct val="80000"/>
              </a:lnSpc>
            </a:pPr>
            <a:r>
              <a:rPr lang="en-US" altLang="zh-CN" sz="2000" smtClean="0">
                <a:ea typeface="宋体" pitchFamily="2" charset="-122"/>
              </a:rPr>
              <a:t>Usable IP addresses mean they can be used in hosts, PCs, printers, gateways, and servers.</a:t>
            </a:r>
          </a:p>
          <a:p>
            <a:pPr eaLnBrk="1" hangingPunct="1">
              <a:lnSpc>
                <a:spcPct val="80000"/>
              </a:lnSpc>
            </a:pPr>
            <a:r>
              <a:rPr lang="en-US" altLang="zh-CN" sz="2400" smtClean="0">
                <a:ea typeface="宋体" pitchFamily="2" charset="-122"/>
              </a:rPr>
              <a:t>The first usable IP = network address + 1</a:t>
            </a:r>
          </a:p>
          <a:p>
            <a:pPr lvl="1" eaLnBrk="1" hangingPunct="1">
              <a:lnSpc>
                <a:spcPct val="80000"/>
              </a:lnSpc>
            </a:pPr>
            <a:r>
              <a:rPr lang="en-US" altLang="zh-CN" sz="2000" smtClean="0">
                <a:ea typeface="宋体" pitchFamily="2" charset="-122"/>
              </a:rPr>
              <a:t>More precisely, host ID = 1</a:t>
            </a:r>
          </a:p>
          <a:p>
            <a:pPr lvl="1" eaLnBrk="1" hangingPunct="1">
              <a:lnSpc>
                <a:spcPct val="80000"/>
              </a:lnSpc>
            </a:pPr>
            <a:r>
              <a:rPr lang="en-US" altLang="zh-CN" sz="2000" smtClean="0">
                <a:ea typeface="宋体" pitchFamily="2" charset="-122"/>
              </a:rPr>
              <a:t>If network adress = 192.168.3.0, first usable IP = 192.168.3.1</a:t>
            </a:r>
          </a:p>
          <a:p>
            <a:pPr eaLnBrk="1" hangingPunct="1">
              <a:lnSpc>
                <a:spcPct val="80000"/>
              </a:lnSpc>
            </a:pPr>
            <a:r>
              <a:rPr lang="en-US" altLang="zh-CN" sz="2400" smtClean="0">
                <a:ea typeface="宋体" pitchFamily="2" charset="-122"/>
              </a:rPr>
              <a:t>The last usable IP = broadcast address – 1</a:t>
            </a:r>
          </a:p>
          <a:p>
            <a:pPr lvl="1" eaLnBrk="1" hangingPunct="1">
              <a:lnSpc>
                <a:spcPct val="80000"/>
              </a:lnSpc>
            </a:pPr>
            <a:r>
              <a:rPr lang="en-US" altLang="zh-CN" sz="2000" smtClean="0">
                <a:ea typeface="宋体" pitchFamily="2" charset="-122"/>
              </a:rPr>
              <a:t>More precisely, host ID = All ‘1’s – 1</a:t>
            </a:r>
          </a:p>
          <a:p>
            <a:pPr lvl="1" eaLnBrk="1" hangingPunct="1">
              <a:lnSpc>
                <a:spcPct val="80000"/>
              </a:lnSpc>
            </a:pPr>
            <a:r>
              <a:rPr lang="en-US" altLang="zh-CN" sz="2000" smtClean="0">
                <a:ea typeface="宋体" pitchFamily="2" charset="-122"/>
              </a:rPr>
              <a:t>If broadcast address = 192.168.3.255, last usable IP = 192.168.3.254</a:t>
            </a:r>
          </a:p>
          <a:p>
            <a:pPr eaLnBrk="1" hangingPunct="1">
              <a:lnSpc>
                <a:spcPct val="80000"/>
              </a:lnSpc>
            </a:pPr>
            <a:r>
              <a:rPr lang="en-US" altLang="zh-CN" sz="2400" smtClean="0">
                <a:ea typeface="宋体" pitchFamily="2" charset="-122"/>
              </a:rPr>
              <a:t>Cisco guidelines (not rules):</a:t>
            </a:r>
          </a:p>
          <a:p>
            <a:pPr lvl="1" eaLnBrk="1" hangingPunct="1">
              <a:lnSpc>
                <a:spcPct val="80000"/>
              </a:lnSpc>
            </a:pPr>
            <a:r>
              <a:rPr lang="en-US" altLang="zh-CN" sz="2000" smtClean="0">
                <a:ea typeface="宋体" pitchFamily="2" charset="-122"/>
              </a:rPr>
              <a:t>Last usable IP is preferred to be</a:t>
            </a:r>
          </a:p>
          <a:p>
            <a:pPr lvl="2" eaLnBrk="1" hangingPunct="1">
              <a:lnSpc>
                <a:spcPct val="80000"/>
              </a:lnSpc>
            </a:pPr>
            <a:r>
              <a:rPr lang="en-US" altLang="zh-CN" sz="1800" smtClean="0">
                <a:ea typeface="宋体" pitchFamily="2" charset="-122"/>
              </a:rPr>
              <a:t>router IP address = gateway IP</a:t>
            </a:r>
          </a:p>
          <a:p>
            <a:pPr lvl="1" eaLnBrk="1" hangingPunct="1">
              <a:lnSpc>
                <a:spcPct val="80000"/>
              </a:lnSpc>
            </a:pPr>
            <a:r>
              <a:rPr lang="en-US" altLang="zh-CN" sz="2000" smtClean="0">
                <a:ea typeface="宋体" pitchFamily="2" charset="-122"/>
              </a:rPr>
              <a:t>First usable IP is preferred to be </a:t>
            </a:r>
          </a:p>
          <a:p>
            <a:pPr lvl="2" eaLnBrk="1" hangingPunct="1">
              <a:lnSpc>
                <a:spcPct val="80000"/>
              </a:lnSpc>
            </a:pPr>
            <a:r>
              <a:rPr lang="en-US" altLang="zh-CN" sz="1800" smtClean="0">
                <a:ea typeface="宋体" pitchFamily="2" charset="-122"/>
              </a:rPr>
              <a:t>server, printer </a:t>
            </a:r>
          </a:p>
          <a:p>
            <a:pPr lvl="2" eaLnBrk="1" hangingPunct="1">
              <a:lnSpc>
                <a:spcPct val="80000"/>
              </a:lnSpc>
            </a:pPr>
            <a:r>
              <a:rPr lang="en-US" altLang="zh-CN" sz="1800" smtClean="0">
                <a:ea typeface="宋体" pitchFamily="2" charset="-122"/>
              </a:rPr>
              <a:t>any host that requires static IP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ea typeface="宋体" pitchFamily="2" charset="-122"/>
              </a:rPr>
              <a:t>LAN IP design guideline</a:t>
            </a:r>
          </a:p>
        </p:txBody>
      </p:sp>
      <p:sp>
        <p:nvSpPr>
          <p:cNvPr id="65539" name="Rectangle 3"/>
          <p:cNvSpPr>
            <a:spLocks noGrp="1" noChangeArrowheads="1"/>
          </p:cNvSpPr>
          <p:nvPr>
            <p:ph type="body" idx="1"/>
          </p:nvPr>
        </p:nvSpPr>
        <p:spPr>
          <a:xfrm>
            <a:off x="0" y="1371600"/>
            <a:ext cx="4495800" cy="5181600"/>
          </a:xfrm>
        </p:spPr>
        <p:txBody>
          <a:bodyPr/>
          <a:lstStyle/>
          <a:p>
            <a:pPr eaLnBrk="1" hangingPunct="1">
              <a:lnSpc>
                <a:spcPct val="80000"/>
              </a:lnSpc>
            </a:pPr>
            <a:r>
              <a:rPr lang="en-US" altLang="zh-CN" sz="2000" smtClean="0">
                <a:ea typeface="宋体" pitchFamily="2" charset="-122"/>
              </a:rPr>
              <a:t>Given a range of IP address:</a:t>
            </a:r>
          </a:p>
          <a:p>
            <a:pPr lvl="1" eaLnBrk="1" hangingPunct="1">
              <a:lnSpc>
                <a:spcPct val="80000"/>
              </a:lnSpc>
            </a:pPr>
            <a:r>
              <a:rPr lang="en-US" altLang="zh-CN" sz="1800" smtClean="0">
                <a:ea typeface="宋体" pitchFamily="2" charset="-122"/>
              </a:rPr>
              <a:t>First IP addresses are preferred to be used for setting static IP for servers and printers</a:t>
            </a:r>
          </a:p>
          <a:p>
            <a:pPr lvl="2" eaLnBrk="1" hangingPunct="1">
              <a:lnSpc>
                <a:spcPct val="80000"/>
              </a:lnSpc>
            </a:pPr>
            <a:r>
              <a:rPr lang="en-US" altLang="zh-CN" sz="1600" smtClean="0">
                <a:ea typeface="宋体" pitchFamily="2" charset="-122"/>
              </a:rPr>
              <a:t>Starting from the first IP and counting down</a:t>
            </a:r>
          </a:p>
          <a:p>
            <a:pPr lvl="2" eaLnBrk="1" hangingPunct="1">
              <a:lnSpc>
                <a:spcPct val="80000"/>
              </a:lnSpc>
            </a:pPr>
            <a:r>
              <a:rPr lang="en-US" altLang="zh-CN" sz="1600" smtClean="0">
                <a:ea typeface="宋体" pitchFamily="2" charset="-122"/>
              </a:rPr>
              <a:t>e.g: 192.168.1.1 for DHCP server; 192.168.1.2 for printer</a:t>
            </a:r>
          </a:p>
          <a:p>
            <a:pPr lvl="1" eaLnBrk="1" hangingPunct="1">
              <a:lnSpc>
                <a:spcPct val="80000"/>
              </a:lnSpc>
            </a:pPr>
            <a:r>
              <a:rPr lang="en-US" altLang="zh-CN" sz="1800" smtClean="0">
                <a:ea typeface="宋体" pitchFamily="2" charset="-122"/>
              </a:rPr>
              <a:t>Last IP addresses are preferred to be used for setting router IP (gateway IP)</a:t>
            </a:r>
          </a:p>
          <a:p>
            <a:pPr lvl="2" eaLnBrk="1" hangingPunct="1">
              <a:lnSpc>
                <a:spcPct val="80000"/>
              </a:lnSpc>
            </a:pPr>
            <a:r>
              <a:rPr lang="en-US" altLang="zh-CN" sz="1600" smtClean="0">
                <a:ea typeface="宋体" pitchFamily="2" charset="-122"/>
              </a:rPr>
              <a:t>Starting from the last IP and counting up.</a:t>
            </a:r>
          </a:p>
          <a:p>
            <a:pPr lvl="2" eaLnBrk="1" hangingPunct="1">
              <a:lnSpc>
                <a:spcPct val="80000"/>
              </a:lnSpc>
            </a:pPr>
            <a:r>
              <a:rPr lang="en-US" altLang="zh-CN" sz="1600" smtClean="0">
                <a:ea typeface="宋体" pitchFamily="2" charset="-122"/>
              </a:rPr>
              <a:t>e.g. 192.168.1.254 for gateway 1, 192.168.1.253 for gateway 2.</a:t>
            </a:r>
          </a:p>
          <a:p>
            <a:pPr lvl="1" eaLnBrk="1" hangingPunct="1">
              <a:lnSpc>
                <a:spcPct val="80000"/>
              </a:lnSpc>
            </a:pPr>
            <a:r>
              <a:rPr lang="en-US" altLang="zh-CN" sz="1800" smtClean="0">
                <a:ea typeface="宋体" pitchFamily="2" charset="-122"/>
              </a:rPr>
              <a:t>Mid-range IP addresses are preferred to be set as the DHCP range for the PCs</a:t>
            </a:r>
          </a:p>
          <a:p>
            <a:pPr lvl="2" eaLnBrk="1" hangingPunct="1">
              <a:lnSpc>
                <a:spcPct val="80000"/>
              </a:lnSpc>
            </a:pPr>
            <a:r>
              <a:rPr lang="en-US" altLang="zh-CN" sz="1600" smtClean="0">
                <a:ea typeface="宋体" pitchFamily="2" charset="-122"/>
              </a:rPr>
              <a:t>e.g 192.168.1.10 to 192.168.1.250</a:t>
            </a:r>
          </a:p>
          <a:p>
            <a:pPr lvl="2" eaLnBrk="1" hangingPunct="1">
              <a:lnSpc>
                <a:spcPct val="80000"/>
              </a:lnSpc>
            </a:pPr>
            <a:r>
              <a:rPr lang="en-US" altLang="zh-CN" sz="1600" smtClean="0">
                <a:ea typeface="宋体" pitchFamily="2" charset="-122"/>
              </a:rPr>
              <a:t>In this range, we reserve 10 first IP for servers and printer and 5 last IPs for gateways</a:t>
            </a:r>
          </a:p>
        </p:txBody>
      </p:sp>
      <p:pic>
        <p:nvPicPr>
          <p:cNvPr id="65540" name="Picture 4"/>
          <p:cNvPicPr>
            <a:picLocks noChangeAspect="1" noChangeArrowheads="1"/>
          </p:cNvPicPr>
          <p:nvPr/>
        </p:nvPicPr>
        <p:blipFill>
          <a:blip r:embed="rId2" cstate="print"/>
          <a:srcRect/>
          <a:stretch>
            <a:fillRect/>
          </a:stretch>
        </p:blipFill>
        <p:spPr bwMode="auto">
          <a:xfrm>
            <a:off x="6781800" y="2057401"/>
            <a:ext cx="619125" cy="790575"/>
          </a:xfrm>
          <a:prstGeom prst="rect">
            <a:avLst/>
          </a:prstGeom>
          <a:noFill/>
          <a:ln w="9525">
            <a:noFill/>
            <a:miter lim="800000"/>
            <a:headEnd/>
            <a:tailEnd/>
          </a:ln>
        </p:spPr>
      </p:pic>
      <p:pic>
        <p:nvPicPr>
          <p:cNvPr id="65541" name="Picture 5"/>
          <p:cNvPicPr>
            <a:picLocks noChangeAspect="1" noChangeArrowheads="1"/>
          </p:cNvPicPr>
          <p:nvPr/>
        </p:nvPicPr>
        <p:blipFill>
          <a:blip r:embed="rId3" cstate="print"/>
          <a:srcRect/>
          <a:stretch>
            <a:fillRect/>
          </a:stretch>
        </p:blipFill>
        <p:spPr bwMode="auto">
          <a:xfrm>
            <a:off x="6858001" y="2984501"/>
            <a:ext cx="657225" cy="523875"/>
          </a:xfrm>
          <a:prstGeom prst="rect">
            <a:avLst/>
          </a:prstGeom>
          <a:noFill/>
          <a:ln w="9525">
            <a:noFill/>
            <a:miter lim="800000"/>
            <a:headEnd/>
            <a:tailEnd/>
          </a:ln>
        </p:spPr>
      </p:pic>
      <p:pic>
        <p:nvPicPr>
          <p:cNvPr id="65542" name="Picture 6"/>
          <p:cNvPicPr>
            <a:picLocks noChangeAspect="1" noChangeArrowheads="1"/>
          </p:cNvPicPr>
          <p:nvPr/>
        </p:nvPicPr>
        <p:blipFill>
          <a:blip r:embed="rId4" cstate="print"/>
          <a:srcRect/>
          <a:stretch>
            <a:fillRect/>
          </a:stretch>
        </p:blipFill>
        <p:spPr bwMode="auto">
          <a:xfrm>
            <a:off x="6896101" y="3873500"/>
            <a:ext cx="495300" cy="666750"/>
          </a:xfrm>
          <a:prstGeom prst="rect">
            <a:avLst/>
          </a:prstGeom>
          <a:noFill/>
          <a:ln w="9525">
            <a:noFill/>
            <a:miter lim="800000"/>
            <a:headEnd/>
            <a:tailEnd/>
          </a:ln>
        </p:spPr>
      </p:pic>
      <p:pic>
        <p:nvPicPr>
          <p:cNvPr id="65543" name="Picture 7"/>
          <p:cNvPicPr>
            <a:picLocks noChangeAspect="1" noChangeArrowheads="1"/>
          </p:cNvPicPr>
          <p:nvPr/>
        </p:nvPicPr>
        <p:blipFill>
          <a:blip r:embed="rId5" cstate="print"/>
          <a:srcRect/>
          <a:stretch>
            <a:fillRect/>
          </a:stretch>
        </p:blipFill>
        <p:spPr bwMode="auto">
          <a:xfrm>
            <a:off x="6934200" y="5029200"/>
            <a:ext cx="476251" cy="590550"/>
          </a:xfrm>
          <a:prstGeom prst="rect">
            <a:avLst/>
          </a:prstGeom>
          <a:noFill/>
          <a:ln w="9525">
            <a:noFill/>
            <a:miter lim="800000"/>
            <a:headEnd/>
            <a:tailEnd/>
          </a:ln>
        </p:spPr>
      </p:pic>
      <p:sp>
        <p:nvSpPr>
          <p:cNvPr id="65544" name="Text Box 8"/>
          <p:cNvSpPr txBox="1">
            <a:spLocks noChangeArrowheads="1"/>
          </p:cNvSpPr>
          <p:nvPr/>
        </p:nvSpPr>
        <p:spPr bwMode="auto">
          <a:xfrm>
            <a:off x="4648200" y="2133600"/>
            <a:ext cx="2159566" cy="338554"/>
          </a:xfrm>
          <a:prstGeom prst="rect">
            <a:avLst/>
          </a:prstGeom>
          <a:noFill/>
          <a:ln w="9525">
            <a:noFill/>
            <a:miter lim="800000"/>
            <a:headEnd/>
            <a:tailEnd/>
          </a:ln>
        </p:spPr>
        <p:txBody>
          <a:bodyPr wrap="none">
            <a:spAutoFit/>
          </a:bodyPr>
          <a:lstStyle/>
          <a:p>
            <a:r>
              <a:rPr lang="en-US" altLang="zh-CN" sz="1600" b="1">
                <a:latin typeface="Courier New" pitchFamily="49" charset="0"/>
                <a:ea typeface="宋体" pitchFamily="2" charset="-122"/>
              </a:rPr>
              <a:t>e.g. 192.168.1.1</a:t>
            </a:r>
          </a:p>
        </p:txBody>
      </p:sp>
      <p:sp>
        <p:nvSpPr>
          <p:cNvPr id="65545" name="Text Box 9"/>
          <p:cNvSpPr txBox="1">
            <a:spLocks noChangeArrowheads="1"/>
          </p:cNvSpPr>
          <p:nvPr/>
        </p:nvSpPr>
        <p:spPr bwMode="auto">
          <a:xfrm>
            <a:off x="4495800" y="5029200"/>
            <a:ext cx="2406428" cy="338554"/>
          </a:xfrm>
          <a:prstGeom prst="rect">
            <a:avLst/>
          </a:prstGeom>
          <a:noFill/>
          <a:ln w="9525">
            <a:noFill/>
            <a:miter lim="800000"/>
            <a:headEnd/>
            <a:tailEnd/>
          </a:ln>
        </p:spPr>
        <p:txBody>
          <a:bodyPr wrap="none">
            <a:spAutoFit/>
          </a:bodyPr>
          <a:lstStyle/>
          <a:p>
            <a:r>
              <a:rPr lang="en-US" altLang="zh-CN" sz="1600" b="1">
                <a:latin typeface="Courier New" pitchFamily="49" charset="0"/>
                <a:ea typeface="宋体" pitchFamily="2" charset="-122"/>
              </a:rPr>
              <a:t>e.g. 192.168.1.254</a:t>
            </a:r>
          </a:p>
        </p:txBody>
      </p:sp>
      <p:sp>
        <p:nvSpPr>
          <p:cNvPr id="65546" name="Text Box 10"/>
          <p:cNvSpPr txBox="1">
            <a:spLocks noChangeArrowheads="1"/>
          </p:cNvSpPr>
          <p:nvPr/>
        </p:nvSpPr>
        <p:spPr bwMode="auto">
          <a:xfrm>
            <a:off x="7543801" y="2133600"/>
            <a:ext cx="1295547" cy="338554"/>
          </a:xfrm>
          <a:prstGeom prst="rect">
            <a:avLst/>
          </a:prstGeom>
          <a:noFill/>
          <a:ln w="9525">
            <a:noFill/>
            <a:miter lim="800000"/>
            <a:headEnd/>
            <a:tailEnd/>
          </a:ln>
        </p:spPr>
        <p:txBody>
          <a:bodyPr wrap="none">
            <a:spAutoFit/>
          </a:bodyPr>
          <a:lstStyle/>
          <a:p>
            <a:r>
              <a:rPr lang="en-US" altLang="zh-CN" sz="1600" b="1">
                <a:latin typeface="Courier New" pitchFamily="49" charset="0"/>
                <a:ea typeface="宋体" pitchFamily="2" charset="-122"/>
              </a:rPr>
              <a:t>Static IP</a:t>
            </a:r>
          </a:p>
        </p:txBody>
      </p:sp>
      <p:sp>
        <p:nvSpPr>
          <p:cNvPr id="65547" name="Text Box 11"/>
          <p:cNvSpPr txBox="1">
            <a:spLocks noChangeArrowheads="1"/>
          </p:cNvSpPr>
          <p:nvPr/>
        </p:nvSpPr>
        <p:spPr bwMode="auto">
          <a:xfrm>
            <a:off x="7543800" y="3886200"/>
            <a:ext cx="1418978" cy="338554"/>
          </a:xfrm>
          <a:prstGeom prst="rect">
            <a:avLst/>
          </a:prstGeom>
          <a:noFill/>
          <a:ln w="9525">
            <a:noFill/>
            <a:miter lim="800000"/>
            <a:headEnd/>
            <a:tailEnd/>
          </a:ln>
        </p:spPr>
        <p:txBody>
          <a:bodyPr wrap="none">
            <a:spAutoFit/>
          </a:bodyPr>
          <a:lstStyle/>
          <a:p>
            <a:r>
              <a:rPr lang="en-US" altLang="zh-CN" sz="1600" b="1">
                <a:latin typeface="Courier New" pitchFamily="49" charset="0"/>
                <a:ea typeface="宋体" pitchFamily="2" charset="-122"/>
              </a:rPr>
              <a:t>Dynamic IP</a:t>
            </a:r>
          </a:p>
        </p:txBody>
      </p:sp>
      <p:sp>
        <p:nvSpPr>
          <p:cNvPr id="65548" name="Text Box 12"/>
          <p:cNvSpPr txBox="1">
            <a:spLocks noChangeArrowheads="1"/>
          </p:cNvSpPr>
          <p:nvPr/>
        </p:nvSpPr>
        <p:spPr bwMode="auto">
          <a:xfrm>
            <a:off x="7543801" y="5029200"/>
            <a:ext cx="1295547" cy="338554"/>
          </a:xfrm>
          <a:prstGeom prst="rect">
            <a:avLst/>
          </a:prstGeom>
          <a:noFill/>
          <a:ln w="9525">
            <a:noFill/>
            <a:miter lim="800000"/>
            <a:headEnd/>
            <a:tailEnd/>
          </a:ln>
        </p:spPr>
        <p:txBody>
          <a:bodyPr wrap="none">
            <a:spAutoFit/>
          </a:bodyPr>
          <a:lstStyle/>
          <a:p>
            <a:r>
              <a:rPr lang="en-US" altLang="zh-CN" sz="1600" b="1">
                <a:latin typeface="Courier New" pitchFamily="49" charset="0"/>
                <a:ea typeface="宋体" pitchFamily="2" charset="-122"/>
              </a:rPr>
              <a:t>Static IP</a:t>
            </a:r>
          </a:p>
        </p:txBody>
      </p:sp>
      <p:sp>
        <p:nvSpPr>
          <p:cNvPr id="65549" name="Line 13"/>
          <p:cNvSpPr>
            <a:spLocks noChangeShapeType="1"/>
          </p:cNvSpPr>
          <p:nvPr/>
        </p:nvSpPr>
        <p:spPr bwMode="auto">
          <a:xfrm flipV="1">
            <a:off x="6172200" y="4419600"/>
            <a:ext cx="0" cy="533400"/>
          </a:xfrm>
          <a:prstGeom prst="line">
            <a:avLst/>
          </a:prstGeom>
          <a:noFill/>
          <a:ln w="9525">
            <a:solidFill>
              <a:schemeClr val="tx1"/>
            </a:solidFill>
            <a:round/>
            <a:headEnd/>
            <a:tailEnd type="triangle" w="med" len="med"/>
          </a:ln>
        </p:spPr>
        <p:txBody>
          <a:bodyPr/>
          <a:lstStyle/>
          <a:p>
            <a:endParaRPr lang="en-MY"/>
          </a:p>
        </p:txBody>
      </p:sp>
      <p:sp>
        <p:nvSpPr>
          <p:cNvPr id="65550" name="Line 14"/>
          <p:cNvSpPr>
            <a:spLocks noChangeShapeType="1"/>
          </p:cNvSpPr>
          <p:nvPr/>
        </p:nvSpPr>
        <p:spPr bwMode="auto">
          <a:xfrm>
            <a:off x="6096000" y="2590800"/>
            <a:ext cx="0" cy="533400"/>
          </a:xfrm>
          <a:prstGeom prst="line">
            <a:avLst/>
          </a:prstGeom>
          <a:noFill/>
          <a:ln w="9525">
            <a:solidFill>
              <a:schemeClr val="tx1"/>
            </a:solidFill>
            <a:round/>
            <a:headEnd/>
            <a:tailEnd type="triangle" w="med" len="med"/>
          </a:ln>
        </p:spPr>
        <p:txBody>
          <a:bodyPr/>
          <a:lstStyle/>
          <a:p>
            <a:endParaRPr lang="en-MY"/>
          </a:p>
        </p:txBody>
      </p:sp>
      <p:sp>
        <p:nvSpPr>
          <p:cNvPr id="65551" name="Text Box 15"/>
          <p:cNvSpPr txBox="1">
            <a:spLocks noChangeArrowheads="1"/>
          </p:cNvSpPr>
          <p:nvPr/>
        </p:nvSpPr>
        <p:spPr bwMode="auto">
          <a:xfrm>
            <a:off x="7543801" y="2971800"/>
            <a:ext cx="1295547" cy="338554"/>
          </a:xfrm>
          <a:prstGeom prst="rect">
            <a:avLst/>
          </a:prstGeom>
          <a:noFill/>
          <a:ln w="9525">
            <a:noFill/>
            <a:miter lim="800000"/>
            <a:headEnd/>
            <a:tailEnd/>
          </a:ln>
        </p:spPr>
        <p:txBody>
          <a:bodyPr wrap="none">
            <a:spAutoFit/>
          </a:bodyPr>
          <a:lstStyle/>
          <a:p>
            <a:r>
              <a:rPr lang="en-US" altLang="zh-CN" sz="1600" b="1">
                <a:latin typeface="Courier New" pitchFamily="49" charset="0"/>
                <a:ea typeface="宋体" pitchFamily="2" charset="-122"/>
              </a:rPr>
              <a:t>Static IP</a:t>
            </a:r>
          </a:p>
        </p:txBody>
      </p:sp>
      <p:sp>
        <p:nvSpPr>
          <p:cNvPr id="65552" name="Text Box 16"/>
          <p:cNvSpPr txBox="1">
            <a:spLocks noChangeArrowheads="1"/>
          </p:cNvSpPr>
          <p:nvPr/>
        </p:nvSpPr>
        <p:spPr bwMode="auto">
          <a:xfrm>
            <a:off x="4953000" y="1828800"/>
            <a:ext cx="1172116" cy="338554"/>
          </a:xfrm>
          <a:prstGeom prst="rect">
            <a:avLst/>
          </a:prstGeom>
          <a:noFill/>
          <a:ln w="9525">
            <a:noFill/>
            <a:miter lim="800000"/>
            <a:headEnd/>
            <a:tailEnd/>
          </a:ln>
        </p:spPr>
        <p:txBody>
          <a:bodyPr wrap="none">
            <a:spAutoFit/>
          </a:bodyPr>
          <a:lstStyle/>
          <a:p>
            <a:r>
              <a:rPr lang="en-US" altLang="zh-CN" sz="1600" b="1">
                <a:latin typeface="Courier New" pitchFamily="49" charset="0"/>
                <a:ea typeface="宋体" pitchFamily="2" charset="-122"/>
              </a:rPr>
              <a:t>First IP</a:t>
            </a:r>
          </a:p>
        </p:txBody>
      </p:sp>
      <p:sp>
        <p:nvSpPr>
          <p:cNvPr id="65553" name="Text Box 17"/>
          <p:cNvSpPr txBox="1">
            <a:spLocks noChangeArrowheads="1"/>
          </p:cNvSpPr>
          <p:nvPr/>
        </p:nvSpPr>
        <p:spPr bwMode="auto">
          <a:xfrm>
            <a:off x="5334001" y="5334000"/>
            <a:ext cx="1048685" cy="338554"/>
          </a:xfrm>
          <a:prstGeom prst="rect">
            <a:avLst/>
          </a:prstGeom>
          <a:noFill/>
          <a:ln w="9525">
            <a:noFill/>
            <a:miter lim="800000"/>
            <a:headEnd/>
            <a:tailEnd/>
          </a:ln>
        </p:spPr>
        <p:txBody>
          <a:bodyPr wrap="none">
            <a:spAutoFit/>
          </a:bodyPr>
          <a:lstStyle/>
          <a:p>
            <a:r>
              <a:rPr lang="en-US" altLang="zh-CN" sz="1600" b="1">
                <a:latin typeface="Courier New" pitchFamily="49" charset="0"/>
                <a:ea typeface="宋体" pitchFamily="2" charset="-122"/>
              </a:rPr>
              <a:t>Last IP</a:t>
            </a:r>
          </a:p>
        </p:txBody>
      </p:sp>
      <p:sp>
        <p:nvSpPr>
          <p:cNvPr id="65554" name="Text Box 18"/>
          <p:cNvSpPr txBox="1">
            <a:spLocks noChangeArrowheads="1"/>
          </p:cNvSpPr>
          <p:nvPr/>
        </p:nvSpPr>
        <p:spPr bwMode="auto">
          <a:xfrm>
            <a:off x="5029201" y="3581400"/>
            <a:ext cx="1665841" cy="338554"/>
          </a:xfrm>
          <a:prstGeom prst="rect">
            <a:avLst/>
          </a:prstGeom>
          <a:noFill/>
          <a:ln w="9525">
            <a:noFill/>
            <a:miter lim="800000"/>
            <a:headEnd/>
            <a:tailEnd/>
          </a:ln>
        </p:spPr>
        <p:txBody>
          <a:bodyPr wrap="none">
            <a:spAutoFit/>
          </a:bodyPr>
          <a:lstStyle/>
          <a:p>
            <a:r>
              <a:rPr lang="en-US" altLang="zh-CN" sz="1600" b="1">
                <a:latin typeface="Courier New" pitchFamily="49" charset="0"/>
                <a:ea typeface="宋体" pitchFamily="2" charset="-122"/>
              </a:rPr>
              <a:t>Mid-range IP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ea typeface="宋体" pitchFamily="2" charset="-122"/>
              </a:rPr>
              <a:t>Why Last Usable IP for Gateway?</a:t>
            </a:r>
          </a:p>
        </p:txBody>
      </p:sp>
      <p:sp>
        <p:nvSpPr>
          <p:cNvPr id="66563" name="Rectangle 3"/>
          <p:cNvSpPr>
            <a:spLocks noGrp="1" noChangeArrowheads="1"/>
          </p:cNvSpPr>
          <p:nvPr>
            <p:ph type="body" idx="1"/>
          </p:nvPr>
        </p:nvSpPr>
        <p:spPr/>
        <p:txBody>
          <a:bodyPr/>
          <a:lstStyle/>
          <a:p>
            <a:pPr eaLnBrk="1" hangingPunct="1">
              <a:lnSpc>
                <a:spcPct val="90000"/>
              </a:lnSpc>
            </a:pPr>
            <a:r>
              <a:rPr lang="en-US" altLang="zh-CN" sz="2400" smtClean="0">
                <a:ea typeface="宋体" pitchFamily="2" charset="-122"/>
              </a:rPr>
              <a:t>Case study:</a:t>
            </a:r>
          </a:p>
          <a:p>
            <a:pPr eaLnBrk="1" hangingPunct="1">
              <a:lnSpc>
                <a:spcPct val="90000"/>
              </a:lnSpc>
            </a:pPr>
            <a:r>
              <a:rPr lang="en-US" altLang="zh-CN" sz="2400" smtClean="0">
                <a:ea typeface="宋体" pitchFamily="2" charset="-122"/>
              </a:rPr>
              <a:t>Router locked with password, you don’t know the password and the router IP, and you are new to the job.</a:t>
            </a:r>
          </a:p>
          <a:p>
            <a:pPr eaLnBrk="1" hangingPunct="1">
              <a:lnSpc>
                <a:spcPct val="90000"/>
              </a:lnSpc>
            </a:pPr>
            <a:r>
              <a:rPr lang="en-US" altLang="zh-CN" sz="2400" smtClean="0">
                <a:ea typeface="宋体" pitchFamily="2" charset="-122"/>
              </a:rPr>
              <a:t>What do you assign?</a:t>
            </a:r>
          </a:p>
          <a:p>
            <a:pPr lvl="1" eaLnBrk="1" hangingPunct="1">
              <a:lnSpc>
                <a:spcPct val="90000"/>
              </a:lnSpc>
            </a:pPr>
            <a:r>
              <a:rPr lang="en-US" altLang="zh-CN" sz="2000" smtClean="0">
                <a:ea typeface="宋体" pitchFamily="2" charset="-122"/>
              </a:rPr>
              <a:t>Do you have to test 254 IP to find the IP? Provided that you know the subnet mask is /24.</a:t>
            </a:r>
          </a:p>
          <a:p>
            <a:pPr lvl="1" eaLnBrk="1" hangingPunct="1">
              <a:lnSpc>
                <a:spcPct val="90000"/>
              </a:lnSpc>
            </a:pPr>
            <a:r>
              <a:rPr lang="en-US" altLang="zh-CN" sz="2000" smtClean="0">
                <a:ea typeface="宋体" pitchFamily="2" charset="-122"/>
              </a:rPr>
              <a:t>Technically, you can assign any usable IP in the range for the default gateway IP.</a:t>
            </a:r>
          </a:p>
          <a:p>
            <a:pPr eaLnBrk="1" hangingPunct="1">
              <a:lnSpc>
                <a:spcPct val="90000"/>
              </a:lnSpc>
            </a:pPr>
            <a:r>
              <a:rPr lang="en-US" altLang="zh-CN" sz="2400" smtClean="0">
                <a:ea typeface="宋体" pitchFamily="2" charset="-122"/>
              </a:rPr>
              <a:t>If last usable IP rule is followed, you can guess it easily.</a:t>
            </a:r>
          </a:p>
          <a:p>
            <a:pPr eaLnBrk="1" hangingPunct="1">
              <a:lnSpc>
                <a:spcPct val="90000"/>
              </a:lnSpc>
            </a:pPr>
            <a:endParaRPr lang="en-US" altLang="zh-CN" sz="2400" smtClean="0">
              <a:ea typeface="宋体" pitchFamily="2" charset="-122"/>
            </a:endParaRPr>
          </a:p>
          <a:p>
            <a:pPr eaLnBrk="1" hangingPunct="1">
              <a:lnSpc>
                <a:spcPct val="90000"/>
              </a:lnSpc>
            </a:pPr>
            <a:r>
              <a:rPr lang="en-US" altLang="zh-CN" sz="2400" smtClean="0">
                <a:ea typeface="宋体" pitchFamily="2" charset="-122"/>
              </a:rPr>
              <a:t>If the gateway IP is set in the beginning of the range (e.g. 192.168.1.3), chances is very high that you set an host IP which is the same as the default gateway IP.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mtClean="0">
                <a:ea typeface="宋体" pitchFamily="2" charset="-122"/>
              </a:rPr>
              <a:t>IP Subnet Rules #10</a:t>
            </a:r>
            <a:endParaRPr lang="zh-CN" altLang="en-US" smtClean="0">
              <a:ea typeface="宋体" pitchFamily="2" charset="-122"/>
            </a:endParaRPr>
          </a:p>
        </p:txBody>
      </p:sp>
      <p:sp>
        <p:nvSpPr>
          <p:cNvPr id="68611" name="Rectangle 3"/>
          <p:cNvSpPr>
            <a:spLocks noGrp="1" noChangeArrowheads="1"/>
          </p:cNvSpPr>
          <p:nvPr>
            <p:ph type="body" idx="1"/>
          </p:nvPr>
        </p:nvSpPr>
        <p:spPr>
          <a:xfrm>
            <a:off x="152400" y="1447800"/>
            <a:ext cx="4648200" cy="4876800"/>
          </a:xfrm>
        </p:spPr>
        <p:txBody>
          <a:bodyPr/>
          <a:lstStyle/>
          <a:p>
            <a:pPr eaLnBrk="1" hangingPunct="1">
              <a:lnSpc>
                <a:spcPct val="80000"/>
              </a:lnSpc>
            </a:pPr>
            <a:r>
              <a:rPr lang="en-US" altLang="zh-CN" sz="2000" u="sng" smtClean="0">
                <a:ea typeface="宋体" pitchFamily="2" charset="-122"/>
              </a:rPr>
              <a:t>When Internet addresses were standardized (in early 1980s), the IP addresses were divided up into 5 classes</a:t>
            </a:r>
            <a:r>
              <a:rPr lang="en-US" altLang="zh-CN" sz="2000" smtClean="0">
                <a:ea typeface="宋体" pitchFamily="2" charset="-122"/>
              </a:rPr>
              <a:t>:</a:t>
            </a:r>
          </a:p>
          <a:p>
            <a:pPr eaLnBrk="1" hangingPunct="1">
              <a:lnSpc>
                <a:spcPct val="80000"/>
              </a:lnSpc>
            </a:pPr>
            <a:r>
              <a:rPr lang="en-US" altLang="zh-CN" sz="2000" smtClean="0">
                <a:ea typeface="宋体" pitchFamily="2" charset="-122"/>
              </a:rPr>
              <a:t>Class A: </a:t>
            </a:r>
          </a:p>
          <a:p>
            <a:pPr lvl="1" eaLnBrk="1" hangingPunct="1">
              <a:lnSpc>
                <a:spcPct val="80000"/>
              </a:lnSpc>
            </a:pPr>
            <a:r>
              <a:rPr lang="en-US" altLang="zh-CN" sz="1800" smtClean="0">
                <a:ea typeface="宋体" pitchFamily="2" charset="-122"/>
              </a:rPr>
              <a:t>Network prefix is 8 bits long. </a:t>
            </a:r>
          </a:p>
          <a:p>
            <a:pPr lvl="1" eaLnBrk="1" hangingPunct="1">
              <a:lnSpc>
                <a:spcPct val="80000"/>
              </a:lnSpc>
            </a:pPr>
            <a:r>
              <a:rPr lang="en-US" altLang="zh-CN" sz="1800" smtClean="0">
                <a:ea typeface="宋体" pitchFamily="2" charset="-122"/>
              </a:rPr>
              <a:t>Default mask: 255.0.0.0. or /8</a:t>
            </a:r>
          </a:p>
          <a:p>
            <a:pPr eaLnBrk="1" hangingPunct="1">
              <a:lnSpc>
                <a:spcPct val="80000"/>
              </a:lnSpc>
            </a:pPr>
            <a:r>
              <a:rPr lang="en-US" altLang="zh-CN" sz="2000" smtClean="0">
                <a:ea typeface="宋体" pitchFamily="2" charset="-122"/>
              </a:rPr>
              <a:t>Class B: </a:t>
            </a:r>
          </a:p>
          <a:p>
            <a:pPr lvl="1" eaLnBrk="1" hangingPunct="1">
              <a:lnSpc>
                <a:spcPct val="80000"/>
              </a:lnSpc>
            </a:pPr>
            <a:r>
              <a:rPr lang="en-US" altLang="zh-CN" sz="1800" smtClean="0">
                <a:ea typeface="宋体" pitchFamily="2" charset="-122"/>
              </a:rPr>
              <a:t>Network prefix is 16 bits long. </a:t>
            </a:r>
          </a:p>
          <a:p>
            <a:pPr lvl="1" eaLnBrk="1" hangingPunct="1">
              <a:lnSpc>
                <a:spcPct val="80000"/>
              </a:lnSpc>
            </a:pPr>
            <a:r>
              <a:rPr lang="en-US" altLang="zh-CN" sz="1800" smtClean="0">
                <a:ea typeface="宋体" pitchFamily="2" charset="-122"/>
              </a:rPr>
              <a:t>Default mask: 255.255.0.0 or /16</a:t>
            </a:r>
          </a:p>
          <a:p>
            <a:pPr eaLnBrk="1" hangingPunct="1">
              <a:lnSpc>
                <a:spcPct val="80000"/>
              </a:lnSpc>
            </a:pPr>
            <a:r>
              <a:rPr lang="en-US" altLang="zh-CN" sz="2000" smtClean="0">
                <a:ea typeface="宋体" pitchFamily="2" charset="-122"/>
              </a:rPr>
              <a:t>Class C: </a:t>
            </a:r>
          </a:p>
          <a:p>
            <a:pPr lvl="1" eaLnBrk="1" hangingPunct="1">
              <a:lnSpc>
                <a:spcPct val="80000"/>
              </a:lnSpc>
            </a:pPr>
            <a:r>
              <a:rPr lang="en-US" altLang="zh-CN" sz="1800" smtClean="0">
                <a:ea typeface="宋体" pitchFamily="2" charset="-122"/>
              </a:rPr>
              <a:t>Network prefix is 24 bits long. </a:t>
            </a:r>
          </a:p>
          <a:p>
            <a:pPr lvl="1" eaLnBrk="1" hangingPunct="1">
              <a:lnSpc>
                <a:spcPct val="80000"/>
              </a:lnSpc>
            </a:pPr>
            <a:r>
              <a:rPr lang="en-US" altLang="zh-CN" sz="1800" smtClean="0">
                <a:ea typeface="宋体" pitchFamily="2" charset="-122"/>
              </a:rPr>
              <a:t>Default mask: 255.255.255.0 or /24</a:t>
            </a:r>
          </a:p>
          <a:p>
            <a:pPr eaLnBrk="1" hangingPunct="1">
              <a:lnSpc>
                <a:spcPct val="80000"/>
              </a:lnSpc>
            </a:pPr>
            <a:r>
              <a:rPr lang="en-US" altLang="zh-CN" sz="2000" smtClean="0">
                <a:ea typeface="宋体" pitchFamily="2" charset="-122"/>
              </a:rPr>
              <a:t>Class D: </a:t>
            </a:r>
          </a:p>
          <a:p>
            <a:pPr lvl="1" eaLnBrk="1" hangingPunct="1">
              <a:lnSpc>
                <a:spcPct val="80000"/>
              </a:lnSpc>
            </a:pPr>
            <a:r>
              <a:rPr lang="en-US" altLang="zh-CN" sz="1800" smtClean="0">
                <a:ea typeface="宋体" pitchFamily="2" charset="-122"/>
              </a:rPr>
              <a:t>is multicast address</a:t>
            </a:r>
          </a:p>
          <a:p>
            <a:pPr eaLnBrk="1" hangingPunct="1">
              <a:lnSpc>
                <a:spcPct val="80000"/>
              </a:lnSpc>
            </a:pPr>
            <a:r>
              <a:rPr lang="en-US" altLang="zh-CN" sz="2000" smtClean="0">
                <a:ea typeface="宋体" pitchFamily="2" charset="-122"/>
              </a:rPr>
              <a:t>Class E: </a:t>
            </a:r>
          </a:p>
          <a:p>
            <a:pPr lvl="1" eaLnBrk="1" hangingPunct="1">
              <a:lnSpc>
                <a:spcPct val="80000"/>
              </a:lnSpc>
            </a:pPr>
            <a:r>
              <a:rPr lang="en-US" altLang="zh-CN" sz="1800" smtClean="0">
                <a:ea typeface="宋体" pitchFamily="2" charset="-122"/>
              </a:rPr>
              <a:t>Experimental</a:t>
            </a:r>
          </a:p>
          <a:p>
            <a:pPr eaLnBrk="1" hangingPunct="1">
              <a:lnSpc>
                <a:spcPct val="80000"/>
              </a:lnSpc>
            </a:pPr>
            <a:endParaRPr lang="zh-CN" altLang="en-US" sz="2000" smtClean="0">
              <a:ea typeface="宋体" pitchFamily="2" charset="-122"/>
            </a:endParaRPr>
          </a:p>
        </p:txBody>
      </p:sp>
      <p:pic>
        <p:nvPicPr>
          <p:cNvPr id="68612" name="Picture 4"/>
          <p:cNvPicPr>
            <a:picLocks noChangeAspect="1" noChangeArrowheads="1"/>
          </p:cNvPicPr>
          <p:nvPr/>
        </p:nvPicPr>
        <p:blipFill>
          <a:blip r:embed="rId2" cstate="print"/>
          <a:srcRect/>
          <a:stretch>
            <a:fillRect/>
          </a:stretch>
        </p:blipFill>
        <p:spPr bwMode="auto">
          <a:xfrm>
            <a:off x="4724400" y="1828801"/>
            <a:ext cx="4191000" cy="1509713"/>
          </a:xfrm>
          <a:prstGeom prst="rect">
            <a:avLst/>
          </a:prstGeom>
          <a:noFill/>
          <a:ln w="9525">
            <a:noFill/>
            <a:miter lim="800000"/>
            <a:headEnd/>
            <a:tailEnd/>
          </a:ln>
        </p:spPr>
      </p:pic>
      <p:pic>
        <p:nvPicPr>
          <p:cNvPr id="68613" name="Picture 5"/>
          <p:cNvPicPr>
            <a:picLocks noChangeAspect="1" noChangeArrowheads="1"/>
          </p:cNvPicPr>
          <p:nvPr/>
        </p:nvPicPr>
        <p:blipFill>
          <a:blip r:embed="rId3" cstate="print"/>
          <a:srcRect/>
          <a:stretch>
            <a:fillRect/>
          </a:stretch>
        </p:blipFill>
        <p:spPr bwMode="auto">
          <a:xfrm>
            <a:off x="4724400" y="4341814"/>
            <a:ext cx="4191000" cy="15144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ea typeface="宋体" pitchFamily="2" charset="-122"/>
              </a:rPr>
              <a:t>IP Subnet Rules #10</a:t>
            </a:r>
            <a:endParaRPr lang="zh-CN" altLang="en-US" smtClean="0">
              <a:ea typeface="宋体" pitchFamily="2" charset="-122"/>
            </a:endParaRPr>
          </a:p>
        </p:txBody>
      </p:sp>
      <p:pic>
        <p:nvPicPr>
          <p:cNvPr id="69635" name="Picture 4"/>
          <p:cNvPicPr>
            <a:picLocks noChangeAspect="1" noChangeArrowheads="1"/>
          </p:cNvPicPr>
          <p:nvPr/>
        </p:nvPicPr>
        <p:blipFill>
          <a:blip r:embed="rId2" cstate="print"/>
          <a:srcRect/>
          <a:stretch>
            <a:fillRect/>
          </a:stretch>
        </p:blipFill>
        <p:spPr bwMode="auto">
          <a:xfrm>
            <a:off x="76200" y="4483100"/>
            <a:ext cx="4810125" cy="1800225"/>
          </a:xfrm>
          <a:prstGeom prst="rect">
            <a:avLst/>
          </a:prstGeom>
          <a:noFill/>
          <a:ln w="9525">
            <a:noFill/>
            <a:miter lim="800000"/>
            <a:headEnd/>
            <a:tailEnd/>
          </a:ln>
        </p:spPr>
      </p:pic>
      <p:pic>
        <p:nvPicPr>
          <p:cNvPr id="69636" name="Picture 5"/>
          <p:cNvPicPr>
            <a:picLocks noChangeAspect="1" noChangeArrowheads="1"/>
          </p:cNvPicPr>
          <p:nvPr/>
        </p:nvPicPr>
        <p:blipFill>
          <a:blip r:embed="rId3" cstate="print"/>
          <a:srcRect/>
          <a:stretch>
            <a:fillRect/>
          </a:stretch>
        </p:blipFill>
        <p:spPr bwMode="auto">
          <a:xfrm>
            <a:off x="4953000" y="1752600"/>
            <a:ext cx="4038600" cy="3898900"/>
          </a:xfrm>
          <a:prstGeom prst="rect">
            <a:avLst/>
          </a:prstGeom>
          <a:noFill/>
          <a:ln w="9525">
            <a:noFill/>
            <a:miter lim="800000"/>
            <a:headEnd/>
            <a:tailEnd/>
          </a:ln>
        </p:spPr>
      </p:pic>
      <p:sp>
        <p:nvSpPr>
          <p:cNvPr id="69637" name="Rectangle 6"/>
          <p:cNvSpPr>
            <a:spLocks noGrp="1" noChangeArrowheads="1"/>
          </p:cNvSpPr>
          <p:nvPr>
            <p:ph type="body" idx="1"/>
          </p:nvPr>
        </p:nvSpPr>
        <p:spPr>
          <a:xfrm>
            <a:off x="152400" y="1524000"/>
            <a:ext cx="4648200" cy="2895600"/>
          </a:xfrm>
          <a:noFill/>
        </p:spPr>
        <p:txBody>
          <a:bodyPr/>
          <a:lstStyle/>
          <a:p>
            <a:pPr eaLnBrk="1" hangingPunct="1">
              <a:lnSpc>
                <a:spcPct val="80000"/>
              </a:lnSpc>
            </a:pPr>
            <a:r>
              <a:rPr lang="en-US" altLang="zh-CN" sz="2000" smtClean="0">
                <a:ea typeface="宋体" pitchFamily="2" charset="-122"/>
              </a:rPr>
              <a:t>We can only use class A, B, and C for host IP address.</a:t>
            </a:r>
          </a:p>
          <a:p>
            <a:pPr lvl="1" eaLnBrk="1" hangingPunct="1">
              <a:lnSpc>
                <a:spcPct val="80000"/>
              </a:lnSpc>
            </a:pPr>
            <a:r>
              <a:rPr lang="en-US" altLang="zh-CN" sz="1800" smtClean="0">
                <a:ea typeface="宋体" pitchFamily="2" charset="-122"/>
              </a:rPr>
              <a:t>Class A, B, C IP addresses are called </a:t>
            </a:r>
            <a:r>
              <a:rPr lang="en-US" altLang="zh-CN" sz="1800" u="sng" smtClean="0">
                <a:ea typeface="宋体" pitchFamily="2" charset="-122"/>
              </a:rPr>
              <a:t>unicast</a:t>
            </a:r>
            <a:r>
              <a:rPr lang="en-US" altLang="zh-CN" sz="1800" smtClean="0">
                <a:ea typeface="宋体" pitchFamily="2" charset="-122"/>
              </a:rPr>
              <a:t> IP address</a:t>
            </a:r>
          </a:p>
          <a:p>
            <a:pPr eaLnBrk="1" hangingPunct="1">
              <a:lnSpc>
                <a:spcPct val="80000"/>
              </a:lnSpc>
            </a:pPr>
            <a:r>
              <a:rPr lang="en-US" altLang="zh-CN" sz="2000" smtClean="0">
                <a:ea typeface="宋体" pitchFamily="2" charset="-122"/>
              </a:rPr>
              <a:t>We CAN’T use class D and E IP address for “normal” IP address.</a:t>
            </a:r>
          </a:p>
          <a:p>
            <a:pPr lvl="1" eaLnBrk="1" hangingPunct="1">
              <a:lnSpc>
                <a:spcPct val="80000"/>
              </a:lnSpc>
            </a:pPr>
            <a:r>
              <a:rPr lang="en-US" altLang="zh-CN" sz="1800" smtClean="0">
                <a:ea typeface="宋体" pitchFamily="2" charset="-122"/>
              </a:rPr>
              <a:t>Class D IP addresses are called </a:t>
            </a:r>
            <a:r>
              <a:rPr lang="en-US" altLang="zh-CN" sz="1800" u="sng" smtClean="0">
                <a:ea typeface="宋体" pitchFamily="2" charset="-122"/>
              </a:rPr>
              <a:t>multicast</a:t>
            </a:r>
            <a:r>
              <a:rPr lang="en-US" altLang="zh-CN" sz="1800" smtClean="0">
                <a:ea typeface="宋体" pitchFamily="2" charset="-122"/>
              </a:rPr>
              <a:t> IP addresses</a:t>
            </a:r>
          </a:p>
          <a:p>
            <a:pPr lvl="1" eaLnBrk="1" hangingPunct="1">
              <a:lnSpc>
                <a:spcPct val="80000"/>
              </a:lnSpc>
            </a:pPr>
            <a:r>
              <a:rPr lang="en-US" altLang="zh-CN" sz="1800" smtClean="0">
                <a:ea typeface="宋体" pitchFamily="2" charset="-122"/>
              </a:rPr>
              <a:t>Class D IP usage is quite different from class A, B, 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mtClean="0">
                <a:ea typeface="宋体" pitchFamily="2" charset="-122"/>
              </a:rPr>
              <a:t>Broadcast, Multicast, Unicast</a:t>
            </a:r>
          </a:p>
        </p:txBody>
      </p:sp>
      <p:sp>
        <p:nvSpPr>
          <p:cNvPr id="70659" name="Rectangle 3"/>
          <p:cNvSpPr>
            <a:spLocks noGrp="1" noChangeArrowheads="1"/>
          </p:cNvSpPr>
          <p:nvPr>
            <p:ph type="body" idx="1"/>
          </p:nvPr>
        </p:nvSpPr>
        <p:spPr>
          <a:xfrm>
            <a:off x="533400" y="1447800"/>
            <a:ext cx="5334000" cy="4876800"/>
          </a:xfrm>
        </p:spPr>
        <p:txBody>
          <a:bodyPr/>
          <a:lstStyle/>
          <a:p>
            <a:pPr eaLnBrk="1" hangingPunct="1">
              <a:lnSpc>
                <a:spcPct val="80000"/>
              </a:lnSpc>
            </a:pPr>
            <a:r>
              <a:rPr lang="en-US" altLang="zh-CN" sz="2800" smtClean="0">
                <a:ea typeface="宋体" pitchFamily="2" charset="-122"/>
              </a:rPr>
              <a:t>Broadcast</a:t>
            </a:r>
          </a:p>
          <a:p>
            <a:pPr lvl="1" eaLnBrk="1" hangingPunct="1">
              <a:lnSpc>
                <a:spcPct val="80000"/>
              </a:lnSpc>
            </a:pPr>
            <a:r>
              <a:rPr lang="en-US" altLang="zh-CN" sz="2400" smtClean="0">
                <a:ea typeface="宋体" pitchFamily="2" charset="-122"/>
              </a:rPr>
              <a:t>One to all</a:t>
            </a:r>
          </a:p>
          <a:p>
            <a:pPr lvl="1" eaLnBrk="1" hangingPunct="1">
              <a:lnSpc>
                <a:spcPct val="80000"/>
              </a:lnSpc>
            </a:pPr>
            <a:r>
              <a:rPr lang="en-US" altLang="zh-CN" sz="2400" smtClean="0">
                <a:ea typeface="宋体" pitchFamily="2" charset="-122"/>
              </a:rPr>
              <a:t>Used in DHCP, ARP</a:t>
            </a:r>
          </a:p>
          <a:p>
            <a:pPr eaLnBrk="1" hangingPunct="1">
              <a:lnSpc>
                <a:spcPct val="80000"/>
              </a:lnSpc>
            </a:pPr>
            <a:r>
              <a:rPr lang="en-US" altLang="zh-CN" sz="2800" smtClean="0">
                <a:ea typeface="宋体" pitchFamily="2" charset="-122"/>
              </a:rPr>
              <a:t>Multicast</a:t>
            </a:r>
          </a:p>
          <a:p>
            <a:pPr lvl="1" eaLnBrk="1" hangingPunct="1">
              <a:lnSpc>
                <a:spcPct val="80000"/>
              </a:lnSpc>
            </a:pPr>
            <a:r>
              <a:rPr lang="en-US" altLang="zh-CN" sz="2400" smtClean="0">
                <a:ea typeface="宋体" pitchFamily="2" charset="-122"/>
              </a:rPr>
              <a:t>One to many</a:t>
            </a:r>
          </a:p>
          <a:p>
            <a:pPr lvl="1" eaLnBrk="1" hangingPunct="1">
              <a:lnSpc>
                <a:spcPct val="80000"/>
              </a:lnSpc>
            </a:pPr>
            <a:r>
              <a:rPr lang="en-US" altLang="zh-CN" sz="2400" smtClean="0">
                <a:ea typeface="宋体" pitchFamily="2" charset="-122"/>
              </a:rPr>
              <a:t>Class D IP</a:t>
            </a:r>
          </a:p>
          <a:p>
            <a:pPr lvl="1" eaLnBrk="1" hangingPunct="1">
              <a:lnSpc>
                <a:spcPct val="80000"/>
              </a:lnSpc>
            </a:pPr>
            <a:r>
              <a:rPr lang="en-US" altLang="zh-CN" sz="2400" smtClean="0">
                <a:ea typeface="宋体" pitchFamily="2" charset="-122"/>
              </a:rPr>
              <a:t>Normally used in streaming IP TV or streaming radio</a:t>
            </a:r>
          </a:p>
          <a:p>
            <a:pPr eaLnBrk="1" hangingPunct="1">
              <a:lnSpc>
                <a:spcPct val="80000"/>
              </a:lnSpc>
            </a:pPr>
            <a:r>
              <a:rPr lang="en-US" altLang="zh-CN" sz="2800" smtClean="0">
                <a:ea typeface="宋体" pitchFamily="2" charset="-122"/>
              </a:rPr>
              <a:t>Unicast</a:t>
            </a:r>
          </a:p>
          <a:p>
            <a:pPr lvl="1" eaLnBrk="1" hangingPunct="1">
              <a:lnSpc>
                <a:spcPct val="80000"/>
              </a:lnSpc>
            </a:pPr>
            <a:r>
              <a:rPr lang="en-US" altLang="zh-CN" sz="2400" smtClean="0">
                <a:ea typeface="宋体" pitchFamily="2" charset="-122"/>
              </a:rPr>
              <a:t>One to one</a:t>
            </a:r>
          </a:p>
          <a:p>
            <a:pPr lvl="1" eaLnBrk="1" hangingPunct="1">
              <a:lnSpc>
                <a:spcPct val="80000"/>
              </a:lnSpc>
            </a:pPr>
            <a:r>
              <a:rPr lang="en-US" altLang="zh-CN" sz="2400" smtClean="0">
                <a:ea typeface="宋体" pitchFamily="2" charset="-122"/>
              </a:rPr>
              <a:t>Class A, B, C IP</a:t>
            </a:r>
          </a:p>
          <a:p>
            <a:pPr lvl="1" eaLnBrk="1" hangingPunct="1">
              <a:lnSpc>
                <a:spcPct val="80000"/>
              </a:lnSpc>
            </a:pPr>
            <a:r>
              <a:rPr lang="en-US" altLang="zh-CN" sz="2400" smtClean="0">
                <a:ea typeface="宋体" pitchFamily="2" charset="-122"/>
              </a:rPr>
              <a:t>What we have been using…</a:t>
            </a:r>
          </a:p>
        </p:txBody>
      </p:sp>
      <p:pic>
        <p:nvPicPr>
          <p:cNvPr id="70660" name="Picture 4"/>
          <p:cNvPicPr>
            <a:picLocks noChangeAspect="1" noChangeArrowheads="1"/>
          </p:cNvPicPr>
          <p:nvPr/>
        </p:nvPicPr>
        <p:blipFill>
          <a:blip r:embed="rId2" cstate="print"/>
          <a:srcRect/>
          <a:stretch>
            <a:fillRect/>
          </a:stretch>
        </p:blipFill>
        <p:spPr bwMode="auto">
          <a:xfrm>
            <a:off x="6324601" y="1676400"/>
            <a:ext cx="1571625" cy="4343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ea typeface="宋体" pitchFamily="2" charset="-122"/>
              </a:rPr>
              <a:t>IP Subnet Rule #1</a:t>
            </a:r>
            <a:endParaRPr lang="zh-CN" altLang="en-US" smtClean="0">
              <a:ea typeface="宋体" pitchFamily="2" charset="-122"/>
            </a:endParaRPr>
          </a:p>
        </p:txBody>
      </p:sp>
      <p:sp>
        <p:nvSpPr>
          <p:cNvPr id="21507" name="Rectangle 3"/>
          <p:cNvSpPr>
            <a:spLocks noGrp="1" noChangeArrowheads="1"/>
          </p:cNvSpPr>
          <p:nvPr>
            <p:ph type="body" idx="1"/>
          </p:nvPr>
        </p:nvSpPr>
        <p:spPr>
          <a:xfrm>
            <a:off x="304800" y="1524000"/>
            <a:ext cx="8610600" cy="1066800"/>
          </a:xfrm>
        </p:spPr>
        <p:txBody>
          <a:bodyPr/>
          <a:lstStyle/>
          <a:p>
            <a:pPr eaLnBrk="1" hangingPunct="1">
              <a:lnSpc>
                <a:spcPct val="80000"/>
              </a:lnSpc>
            </a:pPr>
            <a:r>
              <a:rPr lang="en-US" altLang="zh-CN" sz="2400" smtClean="0">
                <a:ea typeface="宋体" pitchFamily="2" charset="-122"/>
              </a:rPr>
              <a:t>The following networks is okay (for having same IP addresses) since they are separated.</a:t>
            </a:r>
          </a:p>
          <a:p>
            <a:pPr lvl="1" eaLnBrk="1" hangingPunct="1">
              <a:lnSpc>
                <a:spcPct val="80000"/>
              </a:lnSpc>
            </a:pPr>
            <a:r>
              <a:rPr lang="en-US" altLang="zh-CN" sz="2000" smtClean="0">
                <a:ea typeface="宋体" pitchFamily="2" charset="-122"/>
              </a:rPr>
              <a:t>There are two “closed” network in the diagram.</a:t>
            </a:r>
          </a:p>
        </p:txBody>
      </p:sp>
      <p:pic>
        <p:nvPicPr>
          <p:cNvPr id="21508" name="Picture 4"/>
          <p:cNvPicPr>
            <a:picLocks noChangeAspect="1" noChangeArrowheads="1"/>
          </p:cNvPicPr>
          <p:nvPr/>
        </p:nvPicPr>
        <p:blipFill>
          <a:blip r:embed="rId2" cstate="print"/>
          <a:srcRect/>
          <a:stretch>
            <a:fillRect/>
          </a:stretch>
        </p:blipFill>
        <p:spPr bwMode="auto">
          <a:xfrm>
            <a:off x="1066800" y="3429000"/>
            <a:ext cx="7239000" cy="2413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mtClean="0">
                <a:ea typeface="宋体" pitchFamily="2" charset="-122"/>
              </a:rPr>
              <a:t>IP Subnet Rules #10</a:t>
            </a:r>
          </a:p>
        </p:txBody>
      </p:sp>
      <p:sp>
        <p:nvSpPr>
          <p:cNvPr id="71683" name="Rectangle 3"/>
          <p:cNvSpPr>
            <a:spLocks noGrp="1" noChangeArrowheads="1"/>
          </p:cNvSpPr>
          <p:nvPr>
            <p:ph type="body" sz="half" idx="1"/>
          </p:nvPr>
        </p:nvSpPr>
        <p:spPr>
          <a:xfrm>
            <a:off x="152400" y="1447800"/>
            <a:ext cx="8686800" cy="2895600"/>
          </a:xfrm>
        </p:spPr>
        <p:txBody>
          <a:bodyPr/>
          <a:lstStyle/>
          <a:p>
            <a:pPr eaLnBrk="1" hangingPunct="1">
              <a:lnSpc>
                <a:spcPct val="80000"/>
              </a:lnSpc>
            </a:pPr>
            <a:r>
              <a:rPr lang="en-US" altLang="zh-CN" sz="2000" smtClean="0">
                <a:ea typeface="宋体" pitchFamily="2" charset="-122"/>
              </a:rPr>
              <a:t>Unicast IP = 1 device 1 IP</a:t>
            </a:r>
          </a:p>
          <a:p>
            <a:pPr eaLnBrk="1" hangingPunct="1">
              <a:lnSpc>
                <a:spcPct val="80000"/>
              </a:lnSpc>
            </a:pPr>
            <a:r>
              <a:rPr lang="en-US" altLang="zh-CN" sz="2000" smtClean="0">
                <a:ea typeface="宋体" pitchFamily="2" charset="-122"/>
              </a:rPr>
              <a:t>Multicast IP = all devices that “tune into that channel” share the IP</a:t>
            </a:r>
          </a:p>
          <a:p>
            <a:pPr eaLnBrk="1" hangingPunct="1">
              <a:lnSpc>
                <a:spcPct val="80000"/>
              </a:lnSpc>
            </a:pPr>
            <a:r>
              <a:rPr lang="en-US" altLang="zh-CN" sz="2000" smtClean="0">
                <a:ea typeface="宋体" pitchFamily="2" charset="-122"/>
              </a:rPr>
              <a:t>Unicast IP and multicast IP can be used at the same time in 1 host.</a:t>
            </a:r>
          </a:p>
          <a:p>
            <a:pPr eaLnBrk="1" hangingPunct="1">
              <a:lnSpc>
                <a:spcPct val="80000"/>
              </a:lnSpc>
            </a:pPr>
            <a:r>
              <a:rPr lang="en-US" altLang="zh-CN" sz="2000" smtClean="0">
                <a:ea typeface="宋体" pitchFamily="2" charset="-122"/>
              </a:rPr>
              <a:t>Example in the following diagram:</a:t>
            </a:r>
          </a:p>
          <a:p>
            <a:pPr lvl="1" eaLnBrk="1" hangingPunct="1">
              <a:lnSpc>
                <a:spcPct val="80000"/>
              </a:lnSpc>
            </a:pPr>
            <a:r>
              <a:rPr lang="en-US" altLang="zh-CN" sz="1800" smtClean="0">
                <a:ea typeface="宋体" pitchFamily="2" charset="-122"/>
              </a:rPr>
              <a:t>Two streaming servers with multicast IP (224.0.0.112 and 224.0.0.113)</a:t>
            </a:r>
          </a:p>
          <a:p>
            <a:pPr lvl="2" eaLnBrk="1" hangingPunct="1">
              <a:lnSpc>
                <a:spcPct val="80000"/>
              </a:lnSpc>
            </a:pPr>
            <a:r>
              <a:rPr lang="en-US" altLang="zh-CN" sz="1600" smtClean="0">
                <a:ea typeface="宋体" pitchFamily="2" charset="-122"/>
              </a:rPr>
              <a:t>For example streaming web cam videos.</a:t>
            </a:r>
          </a:p>
          <a:p>
            <a:pPr lvl="1" eaLnBrk="1" hangingPunct="1">
              <a:lnSpc>
                <a:spcPct val="80000"/>
              </a:lnSpc>
            </a:pPr>
            <a:r>
              <a:rPr lang="en-US" altLang="zh-CN" sz="1800" smtClean="0">
                <a:ea typeface="宋体" pitchFamily="2" charset="-122"/>
              </a:rPr>
              <a:t>All PCs and servers still require their unique IP address</a:t>
            </a:r>
          </a:p>
          <a:p>
            <a:pPr lvl="1" eaLnBrk="1" hangingPunct="1">
              <a:lnSpc>
                <a:spcPct val="80000"/>
              </a:lnSpc>
            </a:pPr>
            <a:r>
              <a:rPr lang="en-US" altLang="zh-CN" sz="1800" smtClean="0">
                <a:ea typeface="宋体" pitchFamily="2" charset="-122"/>
              </a:rPr>
              <a:t>If all PC “tune in” the “channel” of 224.0.0.112, all PCs and Streaming Server 1 will share the same multicast IP (224.0.0.112) on top of their own unicast IP address.</a:t>
            </a:r>
          </a:p>
          <a:p>
            <a:pPr lvl="1" eaLnBrk="1" hangingPunct="1">
              <a:lnSpc>
                <a:spcPct val="80000"/>
              </a:lnSpc>
            </a:pPr>
            <a:endParaRPr lang="en-US" altLang="zh-CN" sz="1800" smtClean="0">
              <a:ea typeface="宋体" pitchFamily="2" charset="-122"/>
            </a:endParaRPr>
          </a:p>
        </p:txBody>
      </p:sp>
      <p:pic>
        <p:nvPicPr>
          <p:cNvPr id="71684" name="Picture 6"/>
          <p:cNvPicPr>
            <a:picLocks noChangeAspect="1" noChangeArrowheads="1"/>
          </p:cNvPicPr>
          <p:nvPr/>
        </p:nvPicPr>
        <p:blipFill>
          <a:blip r:embed="rId2" cstate="print"/>
          <a:srcRect/>
          <a:stretch>
            <a:fillRect/>
          </a:stretch>
        </p:blipFill>
        <p:spPr bwMode="auto">
          <a:xfrm>
            <a:off x="1524000" y="4267201"/>
            <a:ext cx="5791200" cy="207168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mtClean="0">
                <a:ea typeface="宋体" pitchFamily="2" charset="-122"/>
              </a:rPr>
              <a:t>IP Subnet Rules #11</a:t>
            </a:r>
          </a:p>
        </p:txBody>
      </p:sp>
      <p:sp>
        <p:nvSpPr>
          <p:cNvPr id="73731" name="Rectangle 3"/>
          <p:cNvSpPr>
            <a:spLocks noGrp="1" noChangeArrowheads="1"/>
          </p:cNvSpPr>
          <p:nvPr>
            <p:ph type="body" sz="half" idx="1"/>
          </p:nvPr>
        </p:nvSpPr>
        <p:spPr>
          <a:xfrm>
            <a:off x="152400" y="1371600"/>
            <a:ext cx="8839200" cy="4800600"/>
          </a:xfrm>
        </p:spPr>
        <p:txBody>
          <a:bodyPr/>
          <a:lstStyle/>
          <a:p>
            <a:pPr eaLnBrk="1" hangingPunct="1">
              <a:lnSpc>
                <a:spcPct val="80000"/>
              </a:lnSpc>
            </a:pPr>
            <a:r>
              <a:rPr lang="en-US" altLang="zh-CN" sz="2000" u="sng" smtClean="0">
                <a:ea typeface="宋体" pitchFamily="2" charset="-122"/>
              </a:rPr>
              <a:t>The range of private IP addresses which is NOT used in public IP address for global Internet.</a:t>
            </a:r>
          </a:p>
          <a:p>
            <a:pPr eaLnBrk="1" hangingPunct="1">
              <a:lnSpc>
                <a:spcPct val="80000"/>
              </a:lnSpc>
            </a:pPr>
            <a:r>
              <a:rPr lang="en-US" altLang="zh-CN" sz="2000" smtClean="0">
                <a:ea typeface="宋体" pitchFamily="2" charset="-122"/>
              </a:rPr>
              <a:t>The Internet Assigned Numbers Authority (IANA) has reserved the following three blocks of the IP address space for private internets (local networks):</a:t>
            </a:r>
          </a:p>
          <a:p>
            <a:pPr lvl="1" eaLnBrk="1" hangingPunct="1">
              <a:lnSpc>
                <a:spcPct val="80000"/>
              </a:lnSpc>
            </a:pPr>
            <a:r>
              <a:rPr lang="en-US" altLang="zh-CN" sz="1800" b="1" u="sng" smtClean="0">
                <a:ea typeface="宋体" pitchFamily="2" charset="-122"/>
              </a:rPr>
              <a:t>10.0.0.0 - 10.255.255.255</a:t>
            </a:r>
          </a:p>
          <a:p>
            <a:pPr lvl="1" eaLnBrk="1" hangingPunct="1">
              <a:lnSpc>
                <a:spcPct val="80000"/>
              </a:lnSpc>
            </a:pPr>
            <a:r>
              <a:rPr lang="en-US" altLang="zh-CN" sz="1800" b="1" u="sng" smtClean="0">
                <a:ea typeface="宋体" pitchFamily="2" charset="-122"/>
              </a:rPr>
              <a:t>172.16.0.0 - 172.31.255.255</a:t>
            </a:r>
          </a:p>
          <a:p>
            <a:pPr lvl="1" eaLnBrk="1" hangingPunct="1">
              <a:lnSpc>
                <a:spcPct val="80000"/>
              </a:lnSpc>
            </a:pPr>
            <a:r>
              <a:rPr lang="en-US" altLang="zh-CN" sz="1800" b="1" u="sng" smtClean="0">
                <a:ea typeface="宋体" pitchFamily="2" charset="-122"/>
              </a:rPr>
              <a:t>192.168.0.0 - 192.168.255.255</a:t>
            </a:r>
          </a:p>
          <a:p>
            <a:pPr eaLnBrk="1" hangingPunct="1">
              <a:lnSpc>
                <a:spcPct val="80000"/>
              </a:lnSpc>
            </a:pPr>
            <a:r>
              <a:rPr lang="en-US" altLang="zh-CN" sz="2000" smtClean="0">
                <a:ea typeface="宋体" pitchFamily="2" charset="-122"/>
              </a:rPr>
              <a:t>IANA has reserved private the following IP addresses for Automatic Private IP Addressing (APIPA) for Windows platform (except NT).</a:t>
            </a:r>
          </a:p>
          <a:p>
            <a:pPr lvl="1" eaLnBrk="1" hangingPunct="1">
              <a:lnSpc>
                <a:spcPct val="80000"/>
              </a:lnSpc>
            </a:pPr>
            <a:r>
              <a:rPr lang="en-US" altLang="zh-CN" sz="1800" b="1" u="sng" smtClean="0">
                <a:ea typeface="宋体" pitchFamily="2" charset="-122"/>
              </a:rPr>
              <a:t>169.254.0.0 - 169.254.255.255</a:t>
            </a:r>
          </a:p>
          <a:p>
            <a:pPr eaLnBrk="1" hangingPunct="1">
              <a:lnSpc>
                <a:spcPct val="80000"/>
              </a:lnSpc>
            </a:pPr>
            <a:r>
              <a:rPr lang="en-US" altLang="zh-CN" sz="2000" smtClean="0">
                <a:ea typeface="宋体" pitchFamily="2" charset="-122"/>
              </a:rPr>
              <a:t>APIPA is used in Windows where the IP address (169.254.x.x) is assigned automatically by the OS (after sometime) when the DHCP service is not available (and the option of “Obtain an IP address automatically” is on).</a:t>
            </a:r>
          </a:p>
          <a:p>
            <a:pPr lvl="1" eaLnBrk="1" hangingPunct="1">
              <a:lnSpc>
                <a:spcPct val="80000"/>
              </a:lnSpc>
            </a:pPr>
            <a:r>
              <a:rPr lang="en-US" altLang="zh-CN" sz="1800" smtClean="0">
                <a:ea typeface="宋体" pitchFamily="2" charset="-122"/>
              </a:rPr>
              <a:t>If the DHCP service is working fine in your LAN, and you still get the IP 169.254.x.x for your Windows IP, that only means your cable, connection or NIC is having problem.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mtClean="0">
                <a:ea typeface="宋体" pitchFamily="2" charset="-122"/>
              </a:rPr>
              <a:t>Private and Public IP Address</a:t>
            </a:r>
          </a:p>
        </p:txBody>
      </p:sp>
      <p:sp>
        <p:nvSpPr>
          <p:cNvPr id="74755" name="Rectangle 3"/>
          <p:cNvSpPr>
            <a:spLocks noGrp="1" noChangeArrowheads="1"/>
          </p:cNvSpPr>
          <p:nvPr>
            <p:ph type="body" idx="1"/>
          </p:nvPr>
        </p:nvSpPr>
        <p:spPr>
          <a:xfrm>
            <a:off x="152400" y="1524000"/>
            <a:ext cx="8763000" cy="4648200"/>
          </a:xfrm>
        </p:spPr>
        <p:txBody>
          <a:bodyPr/>
          <a:lstStyle/>
          <a:p>
            <a:pPr eaLnBrk="1" hangingPunct="1">
              <a:lnSpc>
                <a:spcPct val="80000"/>
              </a:lnSpc>
            </a:pPr>
            <a:r>
              <a:rPr lang="en-US" altLang="zh-CN" sz="2000" smtClean="0">
                <a:ea typeface="宋体" pitchFamily="2" charset="-122"/>
              </a:rPr>
              <a:t>Private IP addresses are the IP addresses that use at home (and at school), as your source IP.</a:t>
            </a:r>
          </a:p>
          <a:p>
            <a:pPr eaLnBrk="1" hangingPunct="1">
              <a:lnSpc>
                <a:spcPct val="80000"/>
              </a:lnSpc>
            </a:pPr>
            <a:r>
              <a:rPr lang="en-US" altLang="zh-CN" sz="2000" smtClean="0">
                <a:ea typeface="宋体" pitchFamily="2" charset="-122"/>
              </a:rPr>
              <a:t>You need to pay money for an Public IP address (monthly subscription).</a:t>
            </a:r>
          </a:p>
          <a:p>
            <a:pPr lvl="1" eaLnBrk="1" hangingPunct="1">
              <a:lnSpc>
                <a:spcPct val="80000"/>
              </a:lnSpc>
            </a:pPr>
            <a:r>
              <a:rPr lang="en-US" altLang="zh-CN" sz="1800" smtClean="0">
                <a:ea typeface="宋体" pitchFamily="2" charset="-122"/>
              </a:rPr>
              <a:t>And the domain name too (e.g. </a:t>
            </a:r>
            <a:r>
              <a:rPr lang="en-US" altLang="zh-CN" sz="1800" smtClean="0">
                <a:ea typeface="宋体" pitchFamily="2" charset="-122"/>
                <a:hlinkClick r:id="rId2"/>
              </a:rPr>
              <a:t>www.utar.edu.my</a:t>
            </a:r>
            <a:r>
              <a:rPr lang="en-US" altLang="zh-CN" sz="1800" smtClean="0">
                <a:ea typeface="宋体" pitchFamily="2" charset="-122"/>
              </a:rPr>
              <a:t>, www.intel.com)</a:t>
            </a:r>
          </a:p>
          <a:p>
            <a:pPr eaLnBrk="1" hangingPunct="1">
              <a:lnSpc>
                <a:spcPct val="80000"/>
              </a:lnSpc>
            </a:pPr>
            <a:r>
              <a:rPr lang="en-US" altLang="zh-CN" sz="2000" smtClean="0">
                <a:ea typeface="宋体" pitchFamily="2" charset="-122"/>
              </a:rPr>
              <a:t>Public IP is global, and you need to apply and obtain it through IANA (maybe via Tmnet)</a:t>
            </a:r>
          </a:p>
          <a:p>
            <a:pPr eaLnBrk="1" hangingPunct="1">
              <a:lnSpc>
                <a:spcPct val="80000"/>
              </a:lnSpc>
            </a:pPr>
            <a:r>
              <a:rPr lang="en-US" altLang="zh-CN" sz="2000" smtClean="0">
                <a:ea typeface="宋体" pitchFamily="2" charset="-122"/>
              </a:rPr>
              <a:t>The range of Private IP (IMPORTANT !!!)</a:t>
            </a:r>
          </a:p>
          <a:p>
            <a:pPr lvl="2" eaLnBrk="1" hangingPunct="1">
              <a:lnSpc>
                <a:spcPct val="80000"/>
              </a:lnSpc>
            </a:pPr>
            <a:r>
              <a:rPr lang="en-US" altLang="zh-CN" sz="1800" b="1" smtClean="0">
                <a:latin typeface="Courier New" pitchFamily="49" charset="0"/>
                <a:ea typeface="宋体" pitchFamily="2" charset="-122"/>
              </a:rPr>
              <a:t>10.0.0.0 		to 	10.255.255.255</a:t>
            </a:r>
          </a:p>
          <a:p>
            <a:pPr lvl="2" eaLnBrk="1" hangingPunct="1">
              <a:lnSpc>
                <a:spcPct val="80000"/>
              </a:lnSpc>
            </a:pPr>
            <a:r>
              <a:rPr lang="en-US" altLang="zh-CN" sz="1800" b="1" smtClean="0">
                <a:latin typeface="Courier New" pitchFamily="49" charset="0"/>
                <a:ea typeface="宋体" pitchFamily="2" charset="-122"/>
              </a:rPr>
              <a:t>172.16.0.0 		to 	172.16.255.255</a:t>
            </a:r>
          </a:p>
          <a:p>
            <a:pPr lvl="2" eaLnBrk="1" hangingPunct="1">
              <a:lnSpc>
                <a:spcPct val="80000"/>
              </a:lnSpc>
            </a:pPr>
            <a:r>
              <a:rPr lang="en-US" altLang="zh-CN" sz="1800" b="1" smtClean="0">
                <a:latin typeface="Courier New" pitchFamily="49" charset="0"/>
                <a:ea typeface="宋体" pitchFamily="2" charset="-122"/>
              </a:rPr>
              <a:t>192.168.0.0 	to 	192.168.255.255</a:t>
            </a:r>
          </a:p>
          <a:p>
            <a:pPr eaLnBrk="1" hangingPunct="1">
              <a:lnSpc>
                <a:spcPct val="80000"/>
              </a:lnSpc>
            </a:pPr>
            <a:r>
              <a:rPr lang="en-US" altLang="zh-CN" sz="2000" smtClean="0">
                <a:ea typeface="宋体" pitchFamily="2" charset="-122"/>
              </a:rPr>
              <a:t>Private IP is not unique. </a:t>
            </a:r>
          </a:p>
          <a:p>
            <a:pPr lvl="1" eaLnBrk="1" hangingPunct="1">
              <a:lnSpc>
                <a:spcPct val="80000"/>
              </a:lnSpc>
            </a:pPr>
            <a:r>
              <a:rPr lang="en-US" altLang="zh-CN" sz="1800" smtClean="0">
                <a:ea typeface="宋体" pitchFamily="2" charset="-122"/>
              </a:rPr>
              <a:t>There are thousands of 192.168.1.1 in the world</a:t>
            </a:r>
          </a:p>
          <a:p>
            <a:pPr eaLnBrk="1" hangingPunct="1">
              <a:lnSpc>
                <a:spcPct val="80000"/>
              </a:lnSpc>
            </a:pPr>
            <a:r>
              <a:rPr lang="en-US" altLang="zh-CN" sz="2000" smtClean="0">
                <a:ea typeface="宋体" pitchFamily="2" charset="-122"/>
              </a:rPr>
              <a:t>Special IP = 127.0.0.1, is reserved to be the loopback IP address</a:t>
            </a:r>
          </a:p>
          <a:p>
            <a:pPr lvl="1" eaLnBrk="1" hangingPunct="1">
              <a:lnSpc>
                <a:spcPct val="80000"/>
              </a:lnSpc>
            </a:pPr>
            <a:r>
              <a:rPr lang="en-US" altLang="zh-CN" sz="1800" smtClean="0">
                <a:ea typeface="宋体" pitchFamily="2" charset="-122"/>
              </a:rPr>
              <a:t>To test the network software</a:t>
            </a:r>
          </a:p>
          <a:p>
            <a:pPr lvl="1" eaLnBrk="1" hangingPunct="1">
              <a:lnSpc>
                <a:spcPct val="80000"/>
              </a:lnSpc>
            </a:pPr>
            <a:r>
              <a:rPr lang="en-US" altLang="zh-CN" sz="1800" smtClean="0">
                <a:ea typeface="宋体" pitchFamily="2" charset="-122"/>
              </a:rPr>
              <a:t>The domain name localhost = 127.0.0.1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mtClean="0">
                <a:ea typeface="宋体" pitchFamily="2" charset="-122"/>
              </a:rPr>
              <a:t>IP Subnet Rule #12</a:t>
            </a:r>
          </a:p>
        </p:txBody>
      </p:sp>
      <p:sp>
        <p:nvSpPr>
          <p:cNvPr id="77827" name="Rectangle 3"/>
          <p:cNvSpPr>
            <a:spLocks noGrp="1" noChangeArrowheads="1"/>
          </p:cNvSpPr>
          <p:nvPr>
            <p:ph type="body" idx="1"/>
          </p:nvPr>
        </p:nvSpPr>
        <p:spPr>
          <a:xfrm>
            <a:off x="304800" y="1371600"/>
            <a:ext cx="8610600" cy="4876800"/>
          </a:xfrm>
        </p:spPr>
        <p:txBody>
          <a:bodyPr/>
          <a:lstStyle/>
          <a:p>
            <a:pPr eaLnBrk="1" hangingPunct="1">
              <a:lnSpc>
                <a:spcPct val="80000"/>
              </a:lnSpc>
            </a:pPr>
            <a:r>
              <a:rPr lang="en-US" altLang="zh-CN" sz="2400" u="sng" smtClean="0">
                <a:ea typeface="宋体" pitchFamily="2" charset="-122"/>
              </a:rPr>
              <a:t>A host can have different IP addresses according to the number of network interface cards installed. </a:t>
            </a:r>
          </a:p>
          <a:p>
            <a:pPr eaLnBrk="1" hangingPunct="1">
              <a:lnSpc>
                <a:spcPct val="80000"/>
              </a:lnSpc>
            </a:pPr>
            <a:r>
              <a:rPr lang="en-US" altLang="zh-CN" sz="2400" smtClean="0">
                <a:ea typeface="宋体" pitchFamily="2" charset="-122"/>
              </a:rPr>
              <a:t>IP is an Network Interface address</a:t>
            </a:r>
          </a:p>
          <a:p>
            <a:pPr lvl="1" eaLnBrk="1" hangingPunct="1">
              <a:lnSpc>
                <a:spcPct val="80000"/>
              </a:lnSpc>
            </a:pPr>
            <a:r>
              <a:rPr lang="en-US" altLang="zh-CN" sz="2000" smtClean="0">
                <a:ea typeface="宋体" pitchFamily="2" charset="-122"/>
              </a:rPr>
              <a:t>A PC with 1 NICs requires 1 IP address</a:t>
            </a:r>
          </a:p>
          <a:p>
            <a:pPr lvl="1" eaLnBrk="1" hangingPunct="1">
              <a:lnSpc>
                <a:spcPct val="80000"/>
              </a:lnSpc>
            </a:pPr>
            <a:r>
              <a:rPr lang="en-US" altLang="zh-CN" sz="2000" smtClean="0">
                <a:ea typeface="宋体" pitchFamily="2" charset="-122"/>
              </a:rPr>
              <a:t>A PC with 3 NICs requires 3 IP addresses</a:t>
            </a:r>
          </a:p>
          <a:p>
            <a:pPr lvl="2" eaLnBrk="1" hangingPunct="1">
              <a:lnSpc>
                <a:spcPct val="80000"/>
              </a:lnSpc>
            </a:pPr>
            <a:r>
              <a:rPr lang="en-US" altLang="zh-CN" sz="1800" smtClean="0">
                <a:ea typeface="宋体" pitchFamily="2" charset="-122"/>
              </a:rPr>
              <a:t>One IP for each NIC</a:t>
            </a:r>
          </a:p>
          <a:p>
            <a:pPr lvl="1" eaLnBrk="1" hangingPunct="1">
              <a:lnSpc>
                <a:spcPct val="80000"/>
              </a:lnSpc>
            </a:pPr>
            <a:r>
              <a:rPr lang="en-US" altLang="zh-CN" sz="2000" smtClean="0">
                <a:ea typeface="宋体" pitchFamily="2" charset="-122"/>
              </a:rPr>
              <a:t>A router with 2 Fast Ethernet ports and 2 T1 serial ports need 4 IP address</a:t>
            </a:r>
          </a:p>
          <a:p>
            <a:pPr lvl="2" eaLnBrk="1" hangingPunct="1">
              <a:lnSpc>
                <a:spcPct val="80000"/>
              </a:lnSpc>
            </a:pPr>
            <a:r>
              <a:rPr lang="en-US" altLang="zh-CN" sz="1800" smtClean="0">
                <a:ea typeface="宋体" pitchFamily="2" charset="-122"/>
              </a:rPr>
              <a:t>One IP for each ports</a:t>
            </a:r>
          </a:p>
          <a:p>
            <a:pPr eaLnBrk="1" hangingPunct="1">
              <a:lnSpc>
                <a:spcPct val="80000"/>
              </a:lnSpc>
            </a:pPr>
            <a:r>
              <a:rPr lang="en-US" altLang="zh-CN" sz="2400" smtClean="0">
                <a:ea typeface="宋体" pitchFamily="2" charset="-122"/>
              </a:rPr>
              <a:t>A DNS server can have 2 NICs with 2 different IP addresses</a:t>
            </a:r>
          </a:p>
          <a:p>
            <a:pPr lvl="1" eaLnBrk="1" hangingPunct="1">
              <a:lnSpc>
                <a:spcPct val="80000"/>
              </a:lnSpc>
            </a:pPr>
            <a:r>
              <a:rPr lang="en-US" altLang="zh-CN" sz="2000" smtClean="0">
                <a:ea typeface="宋体" pitchFamily="2" charset="-122"/>
              </a:rPr>
              <a:t>Answer for the previous slide</a:t>
            </a:r>
          </a:p>
          <a:p>
            <a:pPr eaLnBrk="1" hangingPunct="1">
              <a:lnSpc>
                <a:spcPct val="80000"/>
              </a:lnSpc>
            </a:pPr>
            <a:r>
              <a:rPr lang="en-US" altLang="zh-CN" sz="2400" smtClean="0">
                <a:ea typeface="宋体" pitchFamily="2" charset="-122"/>
              </a:rPr>
              <a:t>From now on, “adjust” your previous thought on IP address is a network “host” address.</a:t>
            </a:r>
          </a:p>
          <a:p>
            <a:pPr lvl="1" eaLnBrk="1" hangingPunct="1">
              <a:lnSpc>
                <a:spcPct val="80000"/>
              </a:lnSpc>
            </a:pPr>
            <a:r>
              <a:rPr lang="en-US" altLang="zh-CN" sz="2000" smtClean="0">
                <a:ea typeface="宋体" pitchFamily="2" charset="-122"/>
              </a:rPr>
              <a:t>Meaning 1 IP = 1 host.</a:t>
            </a:r>
          </a:p>
          <a:p>
            <a:pPr lvl="2" eaLnBrk="1" hangingPunct="1">
              <a:lnSpc>
                <a:spcPct val="80000"/>
              </a:lnSpc>
            </a:pPr>
            <a:endParaRPr lang="zh-CN" altLang="en-US" sz="1800" smtClean="0">
              <a:ea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mtClean="0">
                <a:ea typeface="宋体" pitchFamily="2" charset="-122"/>
              </a:rPr>
              <a:t>IP Rule #13</a:t>
            </a:r>
          </a:p>
        </p:txBody>
      </p:sp>
      <p:sp>
        <p:nvSpPr>
          <p:cNvPr id="79875" name="Rectangle 3"/>
          <p:cNvSpPr>
            <a:spLocks noGrp="1" noChangeArrowheads="1"/>
          </p:cNvSpPr>
          <p:nvPr>
            <p:ph type="body" idx="1"/>
          </p:nvPr>
        </p:nvSpPr>
        <p:spPr>
          <a:xfrm>
            <a:off x="228600" y="1447800"/>
            <a:ext cx="8534400" cy="4876800"/>
          </a:xfrm>
        </p:spPr>
        <p:txBody>
          <a:bodyPr/>
          <a:lstStyle/>
          <a:p>
            <a:pPr eaLnBrk="1" hangingPunct="1">
              <a:lnSpc>
                <a:spcPct val="80000"/>
              </a:lnSpc>
            </a:pPr>
            <a:r>
              <a:rPr lang="en-US" altLang="zh-CN" sz="2000" u="sng" smtClean="0">
                <a:ea typeface="宋体" pitchFamily="2" charset="-122"/>
              </a:rPr>
              <a:t>Host ID bits as LAN design parameter for allocating the number of PCs/hosts in a LAN.</a:t>
            </a:r>
          </a:p>
          <a:p>
            <a:pPr eaLnBrk="1" hangingPunct="1">
              <a:lnSpc>
                <a:spcPct val="80000"/>
              </a:lnSpc>
            </a:pPr>
            <a:endParaRPr lang="en-US" altLang="zh-CN" sz="2000" smtClean="0">
              <a:ea typeface="宋体" pitchFamily="2" charset="-122"/>
            </a:endParaRPr>
          </a:p>
          <a:p>
            <a:pPr eaLnBrk="1" hangingPunct="1">
              <a:lnSpc>
                <a:spcPct val="80000"/>
              </a:lnSpc>
            </a:pPr>
            <a:r>
              <a:rPr lang="en-US" altLang="zh-CN" sz="2000" smtClean="0">
                <a:ea typeface="宋体" pitchFamily="2" charset="-122"/>
              </a:rPr>
              <a:t>For example: For a subnet with a mask of 255.255.255.128, how many hosts that we can allocate in that subnet?</a:t>
            </a:r>
          </a:p>
          <a:p>
            <a:pPr lvl="1" eaLnBrk="1" hangingPunct="1">
              <a:lnSpc>
                <a:spcPct val="80000"/>
              </a:lnSpc>
            </a:pPr>
            <a:r>
              <a:rPr lang="en-US" altLang="zh-CN" sz="1800" smtClean="0">
                <a:ea typeface="宋体" pitchFamily="2" charset="-122"/>
              </a:rPr>
              <a:t>255.255.255.128 =&gt; /25 =&gt; 32-25 = 7 host bits</a:t>
            </a:r>
          </a:p>
          <a:p>
            <a:pPr lvl="1" eaLnBrk="1" hangingPunct="1">
              <a:lnSpc>
                <a:spcPct val="80000"/>
              </a:lnSpc>
            </a:pPr>
            <a:r>
              <a:rPr lang="en-US" altLang="zh-CN" sz="1800" smtClean="0">
                <a:ea typeface="宋体" pitchFamily="2" charset="-122"/>
              </a:rPr>
              <a:t>2</a:t>
            </a:r>
            <a:r>
              <a:rPr lang="en-US" altLang="zh-CN" sz="1800" baseline="30000" smtClean="0">
                <a:ea typeface="宋体" pitchFamily="2" charset="-122"/>
              </a:rPr>
              <a:t>7</a:t>
            </a:r>
            <a:r>
              <a:rPr lang="en-US" altLang="zh-CN" sz="1800" smtClean="0">
                <a:ea typeface="宋体" pitchFamily="2" charset="-122"/>
              </a:rPr>
              <a:t> =&gt; 128 host ID =&gt; theoretically 128 IP address.</a:t>
            </a:r>
          </a:p>
          <a:p>
            <a:pPr lvl="1" eaLnBrk="1" hangingPunct="1">
              <a:lnSpc>
                <a:spcPct val="80000"/>
              </a:lnSpc>
            </a:pPr>
            <a:r>
              <a:rPr lang="en-US" altLang="zh-CN" sz="1800" smtClean="0">
                <a:ea typeface="宋体" pitchFamily="2" charset="-122"/>
              </a:rPr>
              <a:t>Actual allocation of PC/host IP = 128 – 1 – 1 – 1 = 125 IP address</a:t>
            </a:r>
          </a:p>
          <a:p>
            <a:pPr lvl="1" eaLnBrk="1" hangingPunct="1">
              <a:lnSpc>
                <a:spcPct val="80000"/>
              </a:lnSpc>
            </a:pPr>
            <a:r>
              <a:rPr lang="en-US" altLang="zh-CN" sz="1800" smtClean="0">
                <a:ea typeface="宋体" pitchFamily="2" charset="-122"/>
              </a:rPr>
              <a:t>Can’t use network address, broadcast address, and gateway address for PC/hosts. (Assuming 1 gateway in the LAN)</a:t>
            </a:r>
          </a:p>
          <a:p>
            <a:pPr lvl="1" eaLnBrk="1" hangingPunct="1">
              <a:lnSpc>
                <a:spcPct val="80000"/>
              </a:lnSpc>
            </a:pPr>
            <a:r>
              <a:rPr lang="en-US" altLang="zh-CN" sz="1800" smtClean="0">
                <a:ea typeface="宋体" pitchFamily="2" charset="-122"/>
              </a:rPr>
              <a:t>Host includes laptops, servers and printers.</a:t>
            </a:r>
          </a:p>
          <a:p>
            <a:pPr eaLnBrk="1" hangingPunct="1">
              <a:lnSpc>
                <a:spcPct val="80000"/>
              </a:lnSpc>
            </a:pPr>
            <a:endParaRPr lang="en-US" altLang="zh-CN" sz="2000" smtClean="0">
              <a:ea typeface="宋体" pitchFamily="2" charset="-122"/>
            </a:endParaRPr>
          </a:p>
          <a:p>
            <a:pPr eaLnBrk="1" hangingPunct="1">
              <a:lnSpc>
                <a:spcPct val="80000"/>
              </a:lnSpc>
            </a:pPr>
            <a:r>
              <a:rPr lang="en-US" altLang="zh-CN" sz="2000" smtClean="0">
                <a:ea typeface="宋体" pitchFamily="2" charset="-122"/>
              </a:rPr>
              <a:t>If a LAN is desired to have 27 PCs, what should be the subnet mask?</a:t>
            </a:r>
          </a:p>
          <a:p>
            <a:pPr lvl="1" eaLnBrk="1" hangingPunct="1">
              <a:lnSpc>
                <a:spcPct val="80000"/>
              </a:lnSpc>
            </a:pPr>
            <a:r>
              <a:rPr lang="en-US" altLang="zh-CN" sz="1800" u="sng" smtClean="0">
                <a:ea typeface="宋体" pitchFamily="2" charset="-122"/>
              </a:rPr>
              <a:t>Formula:  2</a:t>
            </a:r>
            <a:r>
              <a:rPr lang="en-US" altLang="zh-CN" sz="1800" u="sng" baseline="30000" smtClean="0">
                <a:ea typeface="宋体" pitchFamily="2" charset="-122"/>
              </a:rPr>
              <a:t>H</a:t>
            </a:r>
            <a:r>
              <a:rPr lang="en-US" altLang="zh-CN" sz="1800" u="sng" smtClean="0">
                <a:ea typeface="宋体" pitchFamily="2" charset="-122"/>
              </a:rPr>
              <a:t> </a:t>
            </a:r>
            <a:r>
              <a:rPr lang="en-US" altLang="zh-CN" sz="1800" u="sng" smtClean="0">
                <a:ea typeface="宋体" pitchFamily="2" charset="-122"/>
                <a:cs typeface="Arial" charset="0"/>
              </a:rPr>
              <a:t>≥ “number of hosts” + 3;   H = host ID bits</a:t>
            </a:r>
          </a:p>
          <a:p>
            <a:pPr lvl="1" eaLnBrk="1" hangingPunct="1">
              <a:lnSpc>
                <a:spcPct val="80000"/>
              </a:lnSpc>
            </a:pPr>
            <a:r>
              <a:rPr lang="en-US" altLang="zh-CN" sz="1800" smtClean="0">
                <a:ea typeface="宋体" pitchFamily="2" charset="-122"/>
                <a:cs typeface="Arial" charset="0"/>
              </a:rPr>
              <a:t>3 = 1 network address + 1 broadcast address + 1 gateway</a:t>
            </a:r>
          </a:p>
          <a:p>
            <a:pPr lvl="1" eaLnBrk="1" hangingPunct="1">
              <a:lnSpc>
                <a:spcPct val="80000"/>
              </a:lnSpc>
            </a:pPr>
            <a:r>
              <a:rPr lang="en-US" altLang="zh-CN" sz="1800" smtClean="0">
                <a:ea typeface="宋体" pitchFamily="2" charset="-122"/>
              </a:rPr>
              <a:t>2</a:t>
            </a:r>
            <a:r>
              <a:rPr lang="en-US" altLang="zh-CN" sz="1800" baseline="30000" smtClean="0">
                <a:ea typeface="宋体" pitchFamily="2" charset="-122"/>
              </a:rPr>
              <a:t>H</a:t>
            </a:r>
            <a:r>
              <a:rPr lang="en-US" altLang="zh-CN" sz="1800" smtClean="0">
                <a:ea typeface="宋体" pitchFamily="2" charset="-122"/>
              </a:rPr>
              <a:t> ≥ 27 + 3  =&gt;  2</a:t>
            </a:r>
            <a:r>
              <a:rPr lang="en-US" altLang="zh-CN" sz="1800" baseline="30000" smtClean="0">
                <a:ea typeface="宋体" pitchFamily="2" charset="-122"/>
              </a:rPr>
              <a:t>5</a:t>
            </a:r>
            <a:r>
              <a:rPr lang="en-US" altLang="zh-CN" sz="1800" smtClean="0">
                <a:ea typeface="宋体" pitchFamily="2" charset="-122"/>
              </a:rPr>
              <a:t> ≥ 30 =&gt; </a:t>
            </a:r>
          </a:p>
          <a:p>
            <a:pPr lvl="1" eaLnBrk="1" hangingPunct="1">
              <a:lnSpc>
                <a:spcPct val="80000"/>
              </a:lnSpc>
            </a:pPr>
            <a:r>
              <a:rPr lang="en-US" altLang="zh-CN" sz="1800" smtClean="0">
                <a:ea typeface="宋体" pitchFamily="2" charset="-122"/>
              </a:rPr>
              <a:t>H = 5;   Subnet mask = /(32-5) = /27 =&gt; 255.255.255.224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mtClean="0">
                <a:ea typeface="宋体" pitchFamily="2" charset="-122"/>
              </a:rPr>
              <a:t>IP Subnet Rules #14</a:t>
            </a:r>
          </a:p>
        </p:txBody>
      </p:sp>
      <p:sp>
        <p:nvSpPr>
          <p:cNvPr id="81923" name="Rectangle 3"/>
          <p:cNvSpPr>
            <a:spLocks noGrp="1" noChangeArrowheads="1"/>
          </p:cNvSpPr>
          <p:nvPr>
            <p:ph type="body" sz="half" idx="1"/>
          </p:nvPr>
        </p:nvSpPr>
        <p:spPr>
          <a:xfrm>
            <a:off x="304800" y="1371600"/>
            <a:ext cx="8686800" cy="2438400"/>
          </a:xfrm>
        </p:spPr>
        <p:txBody>
          <a:bodyPr/>
          <a:lstStyle/>
          <a:p>
            <a:pPr eaLnBrk="1" hangingPunct="1"/>
            <a:r>
              <a:rPr lang="en-US" altLang="zh-CN" sz="2400" u="sng" smtClean="0">
                <a:ea typeface="宋体" pitchFamily="2" charset="-122"/>
              </a:rPr>
              <a:t>The principle of IP design in subnetting and supernetting </a:t>
            </a:r>
          </a:p>
          <a:p>
            <a:pPr eaLnBrk="1" hangingPunct="1"/>
            <a:r>
              <a:rPr lang="en-US" altLang="zh-CN" sz="2400" smtClean="0">
                <a:ea typeface="宋体" pitchFamily="2" charset="-122"/>
              </a:rPr>
              <a:t>Subnetting</a:t>
            </a:r>
          </a:p>
          <a:p>
            <a:pPr lvl="1" eaLnBrk="1" hangingPunct="1"/>
            <a:r>
              <a:rPr lang="en-US" altLang="zh-CN" sz="2000" smtClean="0">
                <a:ea typeface="宋体" pitchFamily="2" charset="-122"/>
              </a:rPr>
              <a:t>1 bigger network split into a few smaller networks.</a:t>
            </a:r>
          </a:p>
          <a:p>
            <a:pPr eaLnBrk="1" hangingPunct="1"/>
            <a:r>
              <a:rPr lang="en-US" altLang="zh-CN" sz="2400" smtClean="0">
                <a:ea typeface="宋体" pitchFamily="2" charset="-122"/>
              </a:rPr>
              <a:t>Supernetting</a:t>
            </a:r>
          </a:p>
          <a:p>
            <a:pPr lvl="1" eaLnBrk="1" hangingPunct="1"/>
            <a:r>
              <a:rPr lang="en-US" altLang="zh-CN" sz="2000" smtClean="0">
                <a:ea typeface="宋体" pitchFamily="2" charset="-122"/>
              </a:rPr>
              <a:t>2 or more smaller networks are joined into a larger network.</a:t>
            </a:r>
          </a:p>
          <a:p>
            <a:pPr lvl="1" eaLnBrk="1" hangingPunct="1"/>
            <a:endParaRPr lang="en-US" altLang="zh-CN" sz="2000" smtClean="0">
              <a:ea typeface="宋体" pitchFamily="2" charset="-122"/>
            </a:endParaRPr>
          </a:p>
        </p:txBody>
      </p:sp>
      <p:pic>
        <p:nvPicPr>
          <p:cNvPr id="81924" name="Picture 4" descr="923c"/>
          <p:cNvPicPr>
            <a:picLocks noGrp="1" noChangeAspect="1" noChangeArrowheads="1"/>
          </p:cNvPicPr>
          <p:nvPr>
            <p:ph sz="half" idx="2"/>
          </p:nvPr>
        </p:nvPicPr>
        <p:blipFill>
          <a:blip r:embed="rId2" cstate="print"/>
          <a:srcRect/>
          <a:stretch>
            <a:fillRect/>
          </a:stretch>
        </p:blipFill>
        <p:spPr>
          <a:xfrm>
            <a:off x="1600200" y="3657600"/>
            <a:ext cx="6019800" cy="2584450"/>
          </a:xfrm>
          <a:noFill/>
        </p:spPr>
      </p:pic>
      <p:sp>
        <p:nvSpPr>
          <p:cNvPr id="81925" name="Line 5"/>
          <p:cNvSpPr>
            <a:spLocks noChangeShapeType="1"/>
          </p:cNvSpPr>
          <p:nvPr/>
        </p:nvSpPr>
        <p:spPr bwMode="auto">
          <a:xfrm>
            <a:off x="7696200" y="4800600"/>
            <a:ext cx="0" cy="1066800"/>
          </a:xfrm>
          <a:prstGeom prst="line">
            <a:avLst/>
          </a:prstGeom>
          <a:noFill/>
          <a:ln w="9525">
            <a:solidFill>
              <a:schemeClr val="tx1"/>
            </a:solidFill>
            <a:round/>
            <a:headEnd/>
            <a:tailEnd type="triangle" w="med" len="med"/>
          </a:ln>
        </p:spPr>
        <p:txBody>
          <a:bodyPr/>
          <a:lstStyle/>
          <a:p>
            <a:endParaRPr lang="en-MY"/>
          </a:p>
        </p:txBody>
      </p:sp>
      <p:sp>
        <p:nvSpPr>
          <p:cNvPr id="81926" name="Line 6"/>
          <p:cNvSpPr>
            <a:spLocks noChangeShapeType="1"/>
          </p:cNvSpPr>
          <p:nvPr/>
        </p:nvSpPr>
        <p:spPr bwMode="auto">
          <a:xfrm flipV="1">
            <a:off x="1447800" y="4953000"/>
            <a:ext cx="0" cy="1143000"/>
          </a:xfrm>
          <a:prstGeom prst="line">
            <a:avLst/>
          </a:prstGeom>
          <a:noFill/>
          <a:ln w="9525">
            <a:solidFill>
              <a:schemeClr val="tx1"/>
            </a:solidFill>
            <a:round/>
            <a:headEnd/>
            <a:tailEnd type="triangle" w="med" len="med"/>
          </a:ln>
        </p:spPr>
        <p:txBody>
          <a:bodyPr/>
          <a:lstStyle/>
          <a:p>
            <a:endParaRPr lang="en-MY"/>
          </a:p>
        </p:txBody>
      </p:sp>
      <p:sp>
        <p:nvSpPr>
          <p:cNvPr id="81927" name="Text Box 7"/>
          <p:cNvSpPr txBox="1">
            <a:spLocks noChangeArrowheads="1"/>
          </p:cNvSpPr>
          <p:nvPr/>
        </p:nvSpPr>
        <p:spPr bwMode="auto">
          <a:xfrm>
            <a:off x="7772401" y="5029200"/>
            <a:ext cx="1130438" cy="338554"/>
          </a:xfrm>
          <a:prstGeom prst="rect">
            <a:avLst/>
          </a:prstGeom>
          <a:noFill/>
          <a:ln w="9525">
            <a:noFill/>
            <a:miter lim="800000"/>
            <a:headEnd/>
            <a:tailEnd/>
          </a:ln>
        </p:spPr>
        <p:txBody>
          <a:bodyPr wrap="none">
            <a:spAutoFit/>
          </a:bodyPr>
          <a:lstStyle/>
          <a:p>
            <a:r>
              <a:rPr lang="en-US" altLang="zh-CN" sz="1600">
                <a:ea typeface="宋体" pitchFamily="2" charset="-122"/>
              </a:rPr>
              <a:t>subnetting</a:t>
            </a:r>
          </a:p>
        </p:txBody>
      </p:sp>
      <p:sp>
        <p:nvSpPr>
          <p:cNvPr id="81928" name="Text Box 8"/>
          <p:cNvSpPr txBox="1">
            <a:spLocks noChangeArrowheads="1"/>
          </p:cNvSpPr>
          <p:nvPr/>
        </p:nvSpPr>
        <p:spPr bwMode="auto">
          <a:xfrm>
            <a:off x="152400" y="5257800"/>
            <a:ext cx="1313180" cy="338554"/>
          </a:xfrm>
          <a:prstGeom prst="rect">
            <a:avLst/>
          </a:prstGeom>
          <a:noFill/>
          <a:ln w="9525">
            <a:noFill/>
            <a:miter lim="800000"/>
            <a:headEnd/>
            <a:tailEnd/>
          </a:ln>
        </p:spPr>
        <p:txBody>
          <a:bodyPr wrap="none">
            <a:spAutoFit/>
          </a:bodyPr>
          <a:lstStyle/>
          <a:p>
            <a:r>
              <a:rPr lang="en-US" altLang="zh-CN" sz="1600">
                <a:ea typeface="宋体" pitchFamily="2" charset="-122"/>
              </a:rPr>
              <a:t>supernetting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smtClean="0">
                <a:ea typeface="宋体" pitchFamily="2" charset="-122"/>
              </a:rPr>
              <a:t>IP Subnet Rules #14</a:t>
            </a:r>
          </a:p>
        </p:txBody>
      </p:sp>
      <p:graphicFrame>
        <p:nvGraphicFramePr>
          <p:cNvPr id="10242" name="Object 3"/>
          <p:cNvGraphicFramePr>
            <a:graphicFrameLocks noGrp="1" noChangeAspect="1"/>
          </p:cNvGraphicFramePr>
          <p:nvPr>
            <p:ph sz="half" idx="1"/>
          </p:nvPr>
        </p:nvGraphicFramePr>
        <p:xfrm>
          <a:off x="1828800" y="1600201"/>
          <a:ext cx="5486400" cy="1720850"/>
        </p:xfrm>
        <a:graphic>
          <a:graphicData uri="http://schemas.openxmlformats.org/presentationml/2006/ole">
            <mc:AlternateContent xmlns:mc="http://schemas.openxmlformats.org/markup-compatibility/2006">
              <mc:Choice xmlns:v="urn:schemas-microsoft-com:vml" Requires="v">
                <p:oleObj spid="_x0000_s10258" name="Bitmap Image" r:id="rId3" imgW="4009524" imgH="1257476" progId="PBrush">
                  <p:embed/>
                </p:oleObj>
              </mc:Choice>
              <mc:Fallback>
                <p:oleObj name="Bitmap Image" r:id="rId3" imgW="4009524" imgH="1257476" progId="PBrush">
                  <p:embed/>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00201"/>
                        <a:ext cx="5486400" cy="172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4"/>
          <p:cNvGraphicFramePr>
            <a:graphicFrameLocks noGrp="1" noChangeAspect="1"/>
          </p:cNvGraphicFramePr>
          <p:nvPr>
            <p:ph sz="half" idx="2"/>
          </p:nvPr>
        </p:nvGraphicFramePr>
        <p:xfrm>
          <a:off x="2057400" y="4495801"/>
          <a:ext cx="4724400" cy="1960563"/>
        </p:xfrm>
        <a:graphic>
          <a:graphicData uri="http://schemas.openxmlformats.org/presentationml/2006/ole">
            <mc:AlternateContent xmlns:mc="http://schemas.openxmlformats.org/markup-compatibility/2006">
              <mc:Choice xmlns:v="urn:schemas-microsoft-com:vml" Requires="v">
                <p:oleObj spid="_x0000_s10259" name="Bitmap Image" r:id="rId5" imgW="3467584" imgH="1438095" progId="PBrush">
                  <p:embed/>
                </p:oleObj>
              </mc:Choice>
              <mc:Fallback>
                <p:oleObj name="Bitmap Image" r:id="rId5" imgW="3467584" imgH="1438095" progId="PBrush">
                  <p:embed/>
                  <p:pic>
                    <p:nvPicPr>
                      <p:cNvPr id="0" name="Picture 1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495801"/>
                        <a:ext cx="4724400"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Line 5"/>
          <p:cNvSpPr>
            <a:spLocks noChangeShapeType="1"/>
          </p:cNvSpPr>
          <p:nvPr/>
        </p:nvSpPr>
        <p:spPr bwMode="auto">
          <a:xfrm flipV="1">
            <a:off x="3810000" y="3124200"/>
            <a:ext cx="0" cy="1143000"/>
          </a:xfrm>
          <a:prstGeom prst="line">
            <a:avLst/>
          </a:prstGeom>
          <a:noFill/>
          <a:ln w="9525">
            <a:solidFill>
              <a:schemeClr val="tx1"/>
            </a:solidFill>
            <a:round/>
            <a:headEnd/>
            <a:tailEnd type="triangle" w="lg" len="med"/>
          </a:ln>
        </p:spPr>
        <p:txBody>
          <a:bodyPr/>
          <a:lstStyle/>
          <a:p>
            <a:endParaRPr lang="en-MY"/>
          </a:p>
        </p:txBody>
      </p:sp>
      <p:sp>
        <p:nvSpPr>
          <p:cNvPr id="10246" name="Line 6"/>
          <p:cNvSpPr>
            <a:spLocks noChangeShapeType="1"/>
          </p:cNvSpPr>
          <p:nvPr/>
        </p:nvSpPr>
        <p:spPr bwMode="auto">
          <a:xfrm>
            <a:off x="5029200" y="3124200"/>
            <a:ext cx="0" cy="1143000"/>
          </a:xfrm>
          <a:prstGeom prst="line">
            <a:avLst/>
          </a:prstGeom>
          <a:noFill/>
          <a:ln w="9525">
            <a:solidFill>
              <a:schemeClr val="tx1"/>
            </a:solidFill>
            <a:round/>
            <a:headEnd/>
            <a:tailEnd type="triangle" w="lg" len="med"/>
          </a:ln>
        </p:spPr>
        <p:txBody>
          <a:bodyPr/>
          <a:lstStyle/>
          <a:p>
            <a:endParaRPr lang="en-MY"/>
          </a:p>
        </p:txBody>
      </p:sp>
      <p:sp>
        <p:nvSpPr>
          <p:cNvPr id="10247" name="Text Box 7"/>
          <p:cNvSpPr txBox="1">
            <a:spLocks noChangeArrowheads="1"/>
          </p:cNvSpPr>
          <p:nvPr/>
        </p:nvSpPr>
        <p:spPr bwMode="auto">
          <a:xfrm>
            <a:off x="2209800" y="3429001"/>
            <a:ext cx="1638590" cy="400110"/>
          </a:xfrm>
          <a:prstGeom prst="rect">
            <a:avLst/>
          </a:prstGeom>
          <a:noFill/>
          <a:ln w="9525">
            <a:noFill/>
            <a:miter lim="800000"/>
            <a:headEnd/>
            <a:tailEnd/>
          </a:ln>
        </p:spPr>
        <p:txBody>
          <a:bodyPr wrap="none">
            <a:spAutoFit/>
          </a:bodyPr>
          <a:lstStyle/>
          <a:p>
            <a:r>
              <a:rPr lang="en-US" altLang="zh-CN">
                <a:ea typeface="宋体" pitchFamily="2" charset="-122"/>
              </a:rPr>
              <a:t>Supernetting</a:t>
            </a:r>
          </a:p>
        </p:txBody>
      </p:sp>
      <p:sp>
        <p:nvSpPr>
          <p:cNvPr id="10248" name="Text Box 8"/>
          <p:cNvSpPr txBox="1">
            <a:spLocks noChangeArrowheads="1"/>
          </p:cNvSpPr>
          <p:nvPr/>
        </p:nvSpPr>
        <p:spPr bwMode="auto">
          <a:xfrm>
            <a:off x="5029200" y="3505200"/>
            <a:ext cx="1410964" cy="400110"/>
          </a:xfrm>
          <a:prstGeom prst="rect">
            <a:avLst/>
          </a:prstGeom>
          <a:noFill/>
          <a:ln w="9525">
            <a:noFill/>
            <a:miter lim="800000"/>
            <a:headEnd/>
            <a:tailEnd/>
          </a:ln>
        </p:spPr>
        <p:txBody>
          <a:bodyPr wrap="none">
            <a:spAutoFit/>
          </a:bodyPr>
          <a:lstStyle/>
          <a:p>
            <a:r>
              <a:rPr lang="en-US" altLang="zh-CN">
                <a:ea typeface="宋体" pitchFamily="2" charset="-122"/>
              </a:rPr>
              <a:t>Subnetting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mtClean="0">
                <a:ea typeface="宋体" pitchFamily="2" charset="-122"/>
              </a:rPr>
              <a:t>IP Subnet Rules #14</a:t>
            </a:r>
          </a:p>
        </p:txBody>
      </p:sp>
      <p:sp>
        <p:nvSpPr>
          <p:cNvPr id="82947" name="Rectangle 13"/>
          <p:cNvSpPr>
            <a:spLocks noGrp="1" noChangeArrowheads="1"/>
          </p:cNvSpPr>
          <p:nvPr>
            <p:ph type="body" sz="half" idx="1"/>
          </p:nvPr>
        </p:nvSpPr>
        <p:spPr>
          <a:xfrm>
            <a:off x="304800" y="1447800"/>
            <a:ext cx="8610600" cy="2133600"/>
          </a:xfrm>
        </p:spPr>
        <p:txBody>
          <a:bodyPr/>
          <a:lstStyle/>
          <a:p>
            <a:pPr eaLnBrk="1" hangingPunct="1">
              <a:lnSpc>
                <a:spcPct val="90000"/>
              </a:lnSpc>
            </a:pPr>
            <a:r>
              <a:rPr lang="en-US" altLang="zh-CN" sz="2400" smtClean="0">
                <a:ea typeface="宋体" pitchFamily="2" charset="-122"/>
              </a:rPr>
              <a:t>Split the host number portion of an IP address into a subnet number and a (smaller) host number. </a:t>
            </a:r>
          </a:p>
          <a:p>
            <a:pPr eaLnBrk="1" hangingPunct="1">
              <a:lnSpc>
                <a:spcPct val="90000"/>
              </a:lnSpc>
            </a:pPr>
            <a:r>
              <a:rPr lang="en-US" altLang="zh-CN" sz="2400" smtClean="0">
                <a:ea typeface="宋体" pitchFamily="2" charset="-122"/>
              </a:rPr>
              <a:t>Result in a few blocks of IP addresses.</a:t>
            </a:r>
          </a:p>
          <a:p>
            <a:pPr eaLnBrk="1" hangingPunct="1">
              <a:lnSpc>
                <a:spcPct val="90000"/>
              </a:lnSpc>
            </a:pPr>
            <a:r>
              <a:rPr lang="en-US" altLang="zh-CN" sz="2400" smtClean="0">
                <a:ea typeface="宋体" pitchFamily="2" charset="-122"/>
              </a:rPr>
              <a:t>The subnet mask will be extended with more ‘1’</a:t>
            </a:r>
          </a:p>
          <a:p>
            <a:pPr eaLnBrk="1" hangingPunct="1">
              <a:lnSpc>
                <a:spcPct val="90000"/>
              </a:lnSpc>
            </a:pPr>
            <a:r>
              <a:rPr lang="en-US" altLang="zh-CN" sz="2400" smtClean="0">
                <a:ea typeface="宋体" pitchFamily="2" charset="-122"/>
              </a:rPr>
              <a:t>The subnet mask will get larger.</a:t>
            </a:r>
            <a:endParaRPr lang="zh-CN" altLang="en-US" sz="2400" smtClean="0">
              <a:ea typeface="宋体" pitchFamily="2" charset="-122"/>
            </a:endParaRPr>
          </a:p>
        </p:txBody>
      </p:sp>
      <p:sp>
        <p:nvSpPr>
          <p:cNvPr id="82948" name="Rectangle 3"/>
          <p:cNvSpPr>
            <a:spLocks noChangeArrowheads="1"/>
          </p:cNvSpPr>
          <p:nvPr/>
        </p:nvSpPr>
        <p:spPr bwMode="auto">
          <a:xfrm>
            <a:off x="457200" y="1524000"/>
            <a:ext cx="8305800" cy="2057400"/>
          </a:xfrm>
          <a:prstGeom prst="rect">
            <a:avLst/>
          </a:prstGeom>
          <a:noFill/>
          <a:ln w="9525">
            <a:noFill/>
            <a:miter lim="800000"/>
            <a:headEnd/>
            <a:tailEnd/>
          </a:ln>
        </p:spPr>
        <p:txBody>
          <a:bodyPr/>
          <a:lstStyle/>
          <a:p>
            <a:pPr marL="342900" indent="-342900">
              <a:lnSpc>
                <a:spcPct val="90000"/>
              </a:lnSpc>
              <a:spcBef>
                <a:spcPct val="20000"/>
              </a:spcBef>
              <a:buFontTx/>
              <a:buChar char="•"/>
              <a:tabLst>
                <a:tab pos="2057400" algn="l"/>
                <a:tab pos="2286000" algn="l"/>
                <a:tab pos="5661025" algn="l"/>
              </a:tabLst>
            </a:pPr>
            <a:endParaRPr lang="en-US" altLang="zh-CN">
              <a:solidFill>
                <a:srgbClr val="003399"/>
              </a:solidFill>
              <a:ea typeface="宋体" pitchFamily="2" charset="-122"/>
            </a:endParaRPr>
          </a:p>
          <a:p>
            <a:pPr marL="342900" indent="-342900">
              <a:lnSpc>
                <a:spcPct val="90000"/>
              </a:lnSpc>
              <a:spcBef>
                <a:spcPct val="20000"/>
              </a:spcBef>
              <a:buFontTx/>
              <a:buChar char="•"/>
              <a:tabLst>
                <a:tab pos="2057400" algn="l"/>
                <a:tab pos="2286000" algn="l"/>
                <a:tab pos="5661025" algn="l"/>
              </a:tabLst>
            </a:pPr>
            <a:endParaRPr lang="zh-CN" altLang="en-US" sz="2800">
              <a:solidFill>
                <a:srgbClr val="003399"/>
              </a:solidFill>
              <a:ea typeface="宋体" pitchFamily="2" charset="-122"/>
            </a:endParaRPr>
          </a:p>
        </p:txBody>
      </p:sp>
      <p:sp>
        <p:nvSpPr>
          <p:cNvPr id="1180676" name="Rectangle 4"/>
          <p:cNvSpPr>
            <a:spLocks noChangeArrowheads="1"/>
          </p:cNvSpPr>
          <p:nvPr/>
        </p:nvSpPr>
        <p:spPr bwMode="auto">
          <a:xfrm>
            <a:off x="990600" y="3962400"/>
            <a:ext cx="3048000" cy="533400"/>
          </a:xfrm>
          <a:prstGeom prst="rect">
            <a:avLst/>
          </a:prstGeom>
          <a:solidFill>
            <a:schemeClr val="hlink"/>
          </a:solidFill>
          <a:ln w="9525">
            <a:noFill/>
            <a:miter lim="800000"/>
            <a:headEnd/>
            <a:tailEnd/>
          </a:ln>
          <a:effectLst>
            <a:prstShdw prst="shdw17" dist="17961" dir="2700000">
              <a:schemeClr val="hlink">
                <a:gamma/>
                <a:shade val="60000"/>
                <a:invGamma/>
              </a:schemeClr>
            </a:prstShdw>
          </a:effectLst>
        </p:spPr>
        <p:txBody>
          <a:bodyPr wrap="none" anchor="ctr"/>
          <a:lstStyle/>
          <a:p>
            <a:pPr algn="ctr" eaLnBrk="0" hangingPunct="0">
              <a:defRPr/>
            </a:pPr>
            <a:r>
              <a:rPr lang="en-US" altLang="zh-CN" sz="2400" b="1">
                <a:latin typeface="Courier New" pitchFamily="49" charset="0"/>
                <a:ea typeface="宋体" pitchFamily="2" charset="-122"/>
              </a:rPr>
              <a:t>network prefix</a:t>
            </a:r>
            <a:endParaRPr lang="en-US" altLang="zh-CN" sz="2400">
              <a:latin typeface="Times New Roman" pitchFamily="18" charset="0"/>
              <a:ea typeface="宋体" pitchFamily="2" charset="-122"/>
            </a:endParaRPr>
          </a:p>
        </p:txBody>
      </p:sp>
      <p:sp>
        <p:nvSpPr>
          <p:cNvPr id="82950" name="Rectangle 5"/>
          <p:cNvSpPr>
            <a:spLocks noChangeArrowheads="1"/>
          </p:cNvSpPr>
          <p:nvPr/>
        </p:nvSpPr>
        <p:spPr bwMode="auto">
          <a:xfrm>
            <a:off x="4114800" y="3962400"/>
            <a:ext cx="4191000" cy="533400"/>
          </a:xfrm>
          <a:prstGeom prst="rect">
            <a:avLst/>
          </a:prstGeom>
          <a:solidFill>
            <a:srgbClr val="FFCC66"/>
          </a:solidFill>
          <a:ln w="9525">
            <a:noFill/>
            <a:miter lim="800000"/>
            <a:headEnd/>
            <a:tailEnd/>
          </a:ln>
          <a:effectLst>
            <a:prstShdw prst="shdw17" dist="17961" dir="2700000">
              <a:srgbClr val="997A3D"/>
            </a:prstShdw>
          </a:effectLst>
        </p:spPr>
        <p:txBody>
          <a:bodyPr wrap="none" anchor="ctr"/>
          <a:lstStyle/>
          <a:p>
            <a:pPr algn="ctr" eaLnBrk="0" hangingPunct="0"/>
            <a:r>
              <a:rPr lang="en-US" altLang="zh-CN" sz="2400" b="1">
                <a:latin typeface="Courier New" pitchFamily="49" charset="0"/>
                <a:ea typeface="宋体" pitchFamily="2" charset="-122"/>
              </a:rPr>
              <a:t>host number</a:t>
            </a:r>
            <a:endParaRPr lang="en-US" altLang="zh-CN" sz="2400">
              <a:latin typeface="Times New Roman" pitchFamily="18" charset="0"/>
              <a:ea typeface="宋体" pitchFamily="2" charset="-122"/>
            </a:endParaRPr>
          </a:p>
        </p:txBody>
      </p:sp>
      <p:sp>
        <p:nvSpPr>
          <p:cNvPr id="82951" name="Rectangle 6"/>
          <p:cNvSpPr>
            <a:spLocks noChangeArrowheads="1"/>
          </p:cNvSpPr>
          <p:nvPr/>
        </p:nvSpPr>
        <p:spPr bwMode="auto">
          <a:xfrm>
            <a:off x="4114800" y="5105400"/>
            <a:ext cx="2057400" cy="533400"/>
          </a:xfrm>
          <a:prstGeom prst="rect">
            <a:avLst/>
          </a:prstGeom>
          <a:solidFill>
            <a:srgbClr val="FF9900"/>
          </a:solidFill>
          <a:ln w="9525">
            <a:noFill/>
            <a:miter lim="800000"/>
            <a:headEnd/>
            <a:tailEnd/>
          </a:ln>
          <a:effectLst>
            <a:prstShdw prst="shdw17" dist="17961" dir="2700000">
              <a:srgbClr val="995C00"/>
            </a:prstShdw>
          </a:effectLst>
        </p:spPr>
        <p:txBody>
          <a:bodyPr wrap="none" anchor="ctr"/>
          <a:lstStyle/>
          <a:p>
            <a:pPr algn="ctr" eaLnBrk="0" hangingPunct="0"/>
            <a:r>
              <a:rPr lang="en-US" altLang="zh-CN" b="1">
                <a:latin typeface="Courier New" pitchFamily="49" charset="0"/>
                <a:ea typeface="宋体" pitchFamily="2" charset="-122"/>
              </a:rPr>
              <a:t>subnet number</a:t>
            </a:r>
            <a:endParaRPr lang="en-US" altLang="zh-CN">
              <a:latin typeface="Times New Roman" pitchFamily="18" charset="0"/>
              <a:ea typeface="宋体" pitchFamily="2" charset="-122"/>
            </a:endParaRPr>
          </a:p>
        </p:txBody>
      </p:sp>
      <p:sp>
        <p:nvSpPr>
          <p:cNvPr id="1180679" name="Rectangle 7"/>
          <p:cNvSpPr>
            <a:spLocks noChangeArrowheads="1"/>
          </p:cNvSpPr>
          <p:nvPr/>
        </p:nvSpPr>
        <p:spPr bwMode="auto">
          <a:xfrm>
            <a:off x="990600" y="5105400"/>
            <a:ext cx="3048000" cy="533400"/>
          </a:xfrm>
          <a:prstGeom prst="rect">
            <a:avLst/>
          </a:prstGeom>
          <a:solidFill>
            <a:schemeClr val="hlink"/>
          </a:solidFill>
          <a:ln w="9525">
            <a:noFill/>
            <a:miter lim="800000"/>
            <a:headEnd/>
            <a:tailEnd/>
          </a:ln>
          <a:effectLst>
            <a:prstShdw prst="shdw17" dist="17961" dir="2700000">
              <a:schemeClr val="hlink">
                <a:gamma/>
                <a:shade val="60000"/>
                <a:invGamma/>
              </a:schemeClr>
            </a:prstShdw>
          </a:effectLst>
        </p:spPr>
        <p:txBody>
          <a:bodyPr wrap="none" anchor="ctr"/>
          <a:lstStyle/>
          <a:p>
            <a:pPr algn="ctr" eaLnBrk="0" hangingPunct="0">
              <a:defRPr/>
            </a:pPr>
            <a:r>
              <a:rPr lang="en-US" altLang="zh-CN" sz="2400" b="1">
                <a:latin typeface="Courier New" pitchFamily="49" charset="0"/>
                <a:ea typeface="宋体" pitchFamily="2" charset="-122"/>
              </a:rPr>
              <a:t>network prefix</a:t>
            </a:r>
            <a:endParaRPr lang="en-US" altLang="zh-CN" sz="2400">
              <a:latin typeface="Times New Roman" pitchFamily="18" charset="0"/>
              <a:ea typeface="宋体" pitchFamily="2" charset="-122"/>
            </a:endParaRPr>
          </a:p>
        </p:txBody>
      </p:sp>
      <p:sp>
        <p:nvSpPr>
          <p:cNvPr id="82953" name="Rectangle 8"/>
          <p:cNvSpPr>
            <a:spLocks noChangeArrowheads="1"/>
          </p:cNvSpPr>
          <p:nvPr/>
        </p:nvSpPr>
        <p:spPr bwMode="auto">
          <a:xfrm>
            <a:off x="6248400" y="5105400"/>
            <a:ext cx="2057400" cy="533400"/>
          </a:xfrm>
          <a:prstGeom prst="rect">
            <a:avLst/>
          </a:prstGeom>
          <a:solidFill>
            <a:srgbClr val="FFCC66"/>
          </a:solidFill>
          <a:ln w="9525">
            <a:noFill/>
            <a:miter lim="800000"/>
            <a:headEnd/>
            <a:tailEnd/>
          </a:ln>
          <a:effectLst>
            <a:prstShdw prst="shdw17" dist="17961" dir="2700000">
              <a:srgbClr val="997A3D"/>
            </a:prstShdw>
          </a:effectLst>
        </p:spPr>
        <p:txBody>
          <a:bodyPr wrap="none" anchor="ctr"/>
          <a:lstStyle/>
          <a:p>
            <a:pPr algn="ctr" eaLnBrk="0" hangingPunct="0"/>
            <a:r>
              <a:rPr lang="en-US" altLang="zh-CN" b="1">
                <a:latin typeface="Courier New" pitchFamily="49" charset="0"/>
                <a:ea typeface="宋体" pitchFamily="2" charset="-122"/>
              </a:rPr>
              <a:t>host number</a:t>
            </a:r>
            <a:endParaRPr lang="en-US" altLang="zh-CN">
              <a:latin typeface="Times New Roman" pitchFamily="18" charset="0"/>
              <a:ea typeface="宋体" pitchFamily="2" charset="-122"/>
            </a:endParaRPr>
          </a:p>
        </p:txBody>
      </p:sp>
      <p:sp>
        <p:nvSpPr>
          <p:cNvPr id="82954" name="Line 9"/>
          <p:cNvSpPr>
            <a:spLocks noChangeShapeType="1"/>
          </p:cNvSpPr>
          <p:nvPr/>
        </p:nvSpPr>
        <p:spPr bwMode="auto">
          <a:xfrm flipH="1">
            <a:off x="5562600" y="4572000"/>
            <a:ext cx="685800" cy="457200"/>
          </a:xfrm>
          <a:prstGeom prst="line">
            <a:avLst/>
          </a:prstGeom>
          <a:noFill/>
          <a:ln w="57150">
            <a:solidFill>
              <a:schemeClr val="tx1"/>
            </a:solidFill>
            <a:round/>
            <a:headEnd/>
            <a:tailEnd type="triangle" w="med" len="med"/>
          </a:ln>
        </p:spPr>
        <p:txBody>
          <a:bodyPr wrap="none" anchor="ctr"/>
          <a:lstStyle/>
          <a:p>
            <a:endParaRPr lang="en-MY"/>
          </a:p>
        </p:txBody>
      </p:sp>
      <p:sp>
        <p:nvSpPr>
          <p:cNvPr id="82955" name="Line 10"/>
          <p:cNvSpPr>
            <a:spLocks noChangeShapeType="1"/>
          </p:cNvSpPr>
          <p:nvPr/>
        </p:nvSpPr>
        <p:spPr bwMode="auto">
          <a:xfrm>
            <a:off x="6248400" y="4572000"/>
            <a:ext cx="685800" cy="457200"/>
          </a:xfrm>
          <a:prstGeom prst="line">
            <a:avLst/>
          </a:prstGeom>
          <a:noFill/>
          <a:ln w="57150">
            <a:solidFill>
              <a:schemeClr val="tx1"/>
            </a:solidFill>
            <a:round/>
            <a:headEnd/>
            <a:tailEnd type="triangle" w="med" len="med"/>
          </a:ln>
        </p:spPr>
        <p:txBody>
          <a:bodyPr wrap="none" anchor="ctr"/>
          <a:lstStyle/>
          <a:p>
            <a:endParaRPr lang="en-MY"/>
          </a:p>
        </p:txBody>
      </p:sp>
      <p:sp>
        <p:nvSpPr>
          <p:cNvPr id="82956" name="Line 11"/>
          <p:cNvSpPr>
            <a:spLocks noChangeShapeType="1"/>
          </p:cNvSpPr>
          <p:nvPr/>
        </p:nvSpPr>
        <p:spPr bwMode="auto">
          <a:xfrm>
            <a:off x="990600" y="5791200"/>
            <a:ext cx="5181600" cy="0"/>
          </a:xfrm>
          <a:prstGeom prst="line">
            <a:avLst/>
          </a:prstGeom>
          <a:noFill/>
          <a:ln w="28575">
            <a:solidFill>
              <a:schemeClr val="tx1"/>
            </a:solidFill>
            <a:round/>
            <a:headEnd type="triangle" w="med" len="med"/>
            <a:tailEnd type="triangle" w="med" len="med"/>
          </a:ln>
        </p:spPr>
        <p:txBody>
          <a:bodyPr wrap="none" anchor="ctr"/>
          <a:lstStyle/>
          <a:p>
            <a:endParaRPr lang="en-MY"/>
          </a:p>
        </p:txBody>
      </p:sp>
      <p:sp>
        <p:nvSpPr>
          <p:cNvPr id="82957" name="Text Box 12"/>
          <p:cNvSpPr txBox="1">
            <a:spLocks noChangeArrowheads="1"/>
          </p:cNvSpPr>
          <p:nvPr/>
        </p:nvSpPr>
        <p:spPr bwMode="auto">
          <a:xfrm>
            <a:off x="1676400" y="5791201"/>
            <a:ext cx="3733800" cy="400110"/>
          </a:xfrm>
          <a:prstGeom prst="rect">
            <a:avLst/>
          </a:prstGeom>
          <a:noFill/>
          <a:ln w="9525">
            <a:noFill/>
            <a:miter lim="800000"/>
            <a:headEnd/>
            <a:tailEnd/>
          </a:ln>
        </p:spPr>
        <p:txBody>
          <a:bodyPr>
            <a:spAutoFit/>
          </a:bodyPr>
          <a:lstStyle/>
          <a:p>
            <a:pPr eaLnBrk="0" hangingPunct="0">
              <a:spcBef>
                <a:spcPct val="50000"/>
              </a:spcBef>
            </a:pPr>
            <a:r>
              <a:rPr lang="en-US" altLang="zh-CN" b="1">
                <a:latin typeface="Courier New" pitchFamily="49" charset="0"/>
                <a:ea typeface="宋体" pitchFamily="2" charset="-122"/>
              </a:rPr>
              <a:t>extended network prefix</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smtClean="0">
                <a:ea typeface="宋体" pitchFamily="2" charset="-122"/>
              </a:rPr>
              <a:t>IP Subnetting example (1)</a:t>
            </a:r>
          </a:p>
        </p:txBody>
      </p:sp>
      <p:sp>
        <p:nvSpPr>
          <p:cNvPr id="83971" name="Rectangle 3"/>
          <p:cNvSpPr>
            <a:spLocks noGrp="1" noChangeArrowheads="1"/>
          </p:cNvSpPr>
          <p:nvPr>
            <p:ph type="body" idx="1"/>
          </p:nvPr>
        </p:nvSpPr>
        <p:spPr>
          <a:xfrm>
            <a:off x="304800" y="1371600"/>
            <a:ext cx="8534400" cy="1447800"/>
          </a:xfrm>
        </p:spPr>
        <p:txBody>
          <a:bodyPr/>
          <a:lstStyle/>
          <a:p>
            <a:pPr eaLnBrk="1" hangingPunct="1">
              <a:lnSpc>
                <a:spcPct val="80000"/>
              </a:lnSpc>
            </a:pPr>
            <a:r>
              <a:rPr lang="en-US" altLang="zh-CN" sz="2400" smtClean="0">
                <a:ea typeface="宋体" pitchFamily="2" charset="-122"/>
              </a:rPr>
              <a:t>Perform subnetting for the following LAN.</a:t>
            </a:r>
          </a:p>
          <a:p>
            <a:pPr lvl="1" eaLnBrk="1" hangingPunct="1">
              <a:lnSpc>
                <a:spcPct val="80000"/>
              </a:lnSpc>
            </a:pPr>
            <a:r>
              <a:rPr lang="en-US" altLang="zh-CN" sz="2000" smtClean="0">
                <a:ea typeface="宋体" pitchFamily="2" charset="-122"/>
              </a:rPr>
              <a:t>172.16.0.0/16</a:t>
            </a:r>
          </a:p>
          <a:p>
            <a:pPr eaLnBrk="1" hangingPunct="1">
              <a:lnSpc>
                <a:spcPct val="80000"/>
              </a:lnSpc>
            </a:pPr>
            <a:r>
              <a:rPr lang="en-US" altLang="zh-CN" sz="2400" smtClean="0">
                <a:ea typeface="宋体" pitchFamily="2" charset="-122"/>
              </a:rPr>
              <a:t>Specification: </a:t>
            </a:r>
          </a:p>
          <a:p>
            <a:pPr lvl="1" eaLnBrk="1" hangingPunct="1">
              <a:lnSpc>
                <a:spcPct val="80000"/>
              </a:lnSpc>
            </a:pPr>
            <a:r>
              <a:rPr lang="en-US" altLang="zh-CN" sz="2000" smtClean="0">
                <a:ea typeface="宋体" pitchFamily="2" charset="-122"/>
              </a:rPr>
              <a:t>Subnet number = 8 bits.</a:t>
            </a:r>
          </a:p>
        </p:txBody>
      </p:sp>
      <p:pic>
        <p:nvPicPr>
          <p:cNvPr id="83972" name="Picture 4"/>
          <p:cNvPicPr>
            <a:picLocks noChangeAspect="1" noChangeArrowheads="1"/>
          </p:cNvPicPr>
          <p:nvPr/>
        </p:nvPicPr>
        <p:blipFill>
          <a:blip r:embed="rId2" cstate="print"/>
          <a:srcRect/>
          <a:stretch>
            <a:fillRect/>
          </a:stretch>
        </p:blipFill>
        <p:spPr bwMode="auto">
          <a:xfrm>
            <a:off x="1828800" y="3124201"/>
            <a:ext cx="5562600" cy="3062288"/>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smtClean="0">
                <a:ea typeface="宋体" pitchFamily="2" charset="-122"/>
              </a:rPr>
              <a:t>IP Subnetting example (2)</a:t>
            </a:r>
          </a:p>
        </p:txBody>
      </p:sp>
      <p:sp>
        <p:nvSpPr>
          <p:cNvPr id="84995" name="Rectangle 3"/>
          <p:cNvSpPr>
            <a:spLocks noGrp="1" noChangeArrowheads="1"/>
          </p:cNvSpPr>
          <p:nvPr>
            <p:ph type="body" idx="1"/>
          </p:nvPr>
        </p:nvSpPr>
        <p:spPr>
          <a:xfrm>
            <a:off x="304800" y="1447800"/>
            <a:ext cx="8534400" cy="838200"/>
          </a:xfrm>
        </p:spPr>
        <p:txBody>
          <a:bodyPr/>
          <a:lstStyle/>
          <a:p>
            <a:pPr eaLnBrk="1" hangingPunct="1">
              <a:lnSpc>
                <a:spcPct val="90000"/>
              </a:lnSpc>
            </a:pPr>
            <a:r>
              <a:rPr lang="en-US" altLang="zh-CN" sz="2400" smtClean="0">
                <a:ea typeface="宋体" pitchFamily="2" charset="-122"/>
              </a:rPr>
              <a:t>Original subnet mask = /16</a:t>
            </a:r>
          </a:p>
          <a:p>
            <a:pPr eaLnBrk="1" hangingPunct="1">
              <a:lnSpc>
                <a:spcPct val="90000"/>
              </a:lnSpc>
            </a:pPr>
            <a:r>
              <a:rPr lang="en-US" altLang="zh-CN" sz="2400" smtClean="0">
                <a:ea typeface="宋体" pitchFamily="2" charset="-122"/>
              </a:rPr>
              <a:t>New extended subnet mask = /(16 + 8) = /24 </a:t>
            </a:r>
          </a:p>
        </p:txBody>
      </p:sp>
      <p:sp>
        <p:nvSpPr>
          <p:cNvPr id="1245189" name="Rectangle 5"/>
          <p:cNvSpPr>
            <a:spLocks noChangeArrowheads="1"/>
          </p:cNvSpPr>
          <p:nvPr/>
        </p:nvSpPr>
        <p:spPr bwMode="auto">
          <a:xfrm>
            <a:off x="838200" y="3200400"/>
            <a:ext cx="3048000" cy="533400"/>
          </a:xfrm>
          <a:prstGeom prst="rect">
            <a:avLst/>
          </a:prstGeom>
          <a:solidFill>
            <a:schemeClr val="hlink"/>
          </a:solidFill>
          <a:ln w="9525">
            <a:noFill/>
            <a:miter lim="800000"/>
            <a:headEnd/>
            <a:tailEnd/>
          </a:ln>
          <a:effectLst>
            <a:prstShdw prst="shdw17" dist="17961" dir="2700000">
              <a:schemeClr val="hlink">
                <a:gamma/>
                <a:shade val="60000"/>
                <a:invGamma/>
              </a:schemeClr>
            </a:prstShdw>
          </a:effectLst>
        </p:spPr>
        <p:txBody>
          <a:bodyPr wrap="none" anchor="ctr"/>
          <a:lstStyle/>
          <a:p>
            <a:pPr algn="ctr" eaLnBrk="0" hangingPunct="0">
              <a:defRPr/>
            </a:pPr>
            <a:r>
              <a:rPr lang="en-US" altLang="zh-CN" sz="2400" b="1">
                <a:latin typeface="Courier New" pitchFamily="49" charset="0"/>
                <a:ea typeface="宋体" pitchFamily="2" charset="-122"/>
              </a:rPr>
              <a:t>172.16</a:t>
            </a:r>
            <a:endParaRPr lang="en-US" altLang="zh-CN" sz="2400">
              <a:latin typeface="Times New Roman" pitchFamily="18" charset="0"/>
              <a:ea typeface="宋体" pitchFamily="2" charset="-122"/>
            </a:endParaRPr>
          </a:p>
        </p:txBody>
      </p:sp>
      <p:sp>
        <p:nvSpPr>
          <p:cNvPr id="84997" name="Rectangle 6"/>
          <p:cNvSpPr>
            <a:spLocks noChangeArrowheads="1"/>
          </p:cNvSpPr>
          <p:nvPr/>
        </p:nvSpPr>
        <p:spPr bwMode="auto">
          <a:xfrm>
            <a:off x="3962400" y="3200400"/>
            <a:ext cx="4191000" cy="533400"/>
          </a:xfrm>
          <a:prstGeom prst="rect">
            <a:avLst/>
          </a:prstGeom>
          <a:solidFill>
            <a:srgbClr val="FFCC66"/>
          </a:solidFill>
          <a:ln w="9525">
            <a:noFill/>
            <a:miter lim="800000"/>
            <a:headEnd/>
            <a:tailEnd/>
          </a:ln>
          <a:effectLst>
            <a:prstShdw prst="shdw17" dist="17961" dir="2700000">
              <a:srgbClr val="997A3D"/>
            </a:prstShdw>
          </a:effectLst>
        </p:spPr>
        <p:txBody>
          <a:bodyPr wrap="none" anchor="ctr"/>
          <a:lstStyle/>
          <a:p>
            <a:pPr algn="ctr" eaLnBrk="0" hangingPunct="0"/>
            <a:r>
              <a:rPr lang="en-US" altLang="zh-CN" sz="2400" b="1">
                <a:latin typeface="Courier New" pitchFamily="49" charset="0"/>
                <a:ea typeface="宋体" pitchFamily="2" charset="-122"/>
              </a:rPr>
              <a:t>0.0</a:t>
            </a:r>
            <a:endParaRPr lang="en-US" altLang="zh-CN" sz="2400">
              <a:latin typeface="Times New Roman" pitchFamily="18" charset="0"/>
              <a:ea typeface="宋体" pitchFamily="2" charset="-122"/>
            </a:endParaRPr>
          </a:p>
        </p:txBody>
      </p:sp>
      <p:sp>
        <p:nvSpPr>
          <p:cNvPr id="84998" name="Rectangle 7"/>
          <p:cNvSpPr>
            <a:spLocks noChangeArrowheads="1"/>
          </p:cNvSpPr>
          <p:nvPr/>
        </p:nvSpPr>
        <p:spPr bwMode="auto">
          <a:xfrm>
            <a:off x="3962400" y="4343400"/>
            <a:ext cx="2057400" cy="533400"/>
          </a:xfrm>
          <a:prstGeom prst="rect">
            <a:avLst/>
          </a:prstGeom>
          <a:solidFill>
            <a:srgbClr val="FF9900"/>
          </a:solidFill>
          <a:ln w="9525">
            <a:noFill/>
            <a:miter lim="800000"/>
            <a:headEnd/>
            <a:tailEnd/>
          </a:ln>
          <a:effectLst>
            <a:prstShdw prst="shdw17" dist="17961" dir="2700000">
              <a:srgbClr val="995C00"/>
            </a:prstShdw>
          </a:effectLst>
        </p:spPr>
        <p:txBody>
          <a:bodyPr wrap="none" anchor="ctr"/>
          <a:lstStyle/>
          <a:p>
            <a:pPr algn="ctr" eaLnBrk="0" hangingPunct="0"/>
            <a:r>
              <a:rPr lang="en-US" altLang="zh-CN" b="1">
                <a:latin typeface="Courier New" pitchFamily="49" charset="0"/>
                <a:ea typeface="宋体" pitchFamily="2" charset="-122"/>
              </a:rPr>
              <a:t>8 bits </a:t>
            </a:r>
          </a:p>
          <a:p>
            <a:pPr algn="ctr" eaLnBrk="0" hangingPunct="0"/>
            <a:r>
              <a:rPr lang="en-US" altLang="zh-CN" b="1">
                <a:latin typeface="Courier New" pitchFamily="49" charset="0"/>
                <a:ea typeface="宋体" pitchFamily="2" charset="-122"/>
              </a:rPr>
              <a:t>Subnet #</a:t>
            </a:r>
            <a:endParaRPr lang="en-US" altLang="zh-CN">
              <a:latin typeface="Times New Roman" pitchFamily="18" charset="0"/>
              <a:ea typeface="宋体" pitchFamily="2" charset="-122"/>
            </a:endParaRPr>
          </a:p>
        </p:txBody>
      </p:sp>
      <p:sp>
        <p:nvSpPr>
          <p:cNvPr id="1245192" name="Rectangle 8"/>
          <p:cNvSpPr>
            <a:spLocks noChangeArrowheads="1"/>
          </p:cNvSpPr>
          <p:nvPr/>
        </p:nvSpPr>
        <p:spPr bwMode="auto">
          <a:xfrm>
            <a:off x="838200" y="4343400"/>
            <a:ext cx="3048000" cy="533400"/>
          </a:xfrm>
          <a:prstGeom prst="rect">
            <a:avLst/>
          </a:prstGeom>
          <a:solidFill>
            <a:schemeClr val="hlink"/>
          </a:solidFill>
          <a:ln w="9525">
            <a:noFill/>
            <a:miter lim="800000"/>
            <a:headEnd/>
            <a:tailEnd/>
          </a:ln>
          <a:effectLst>
            <a:prstShdw prst="shdw17" dist="17961" dir="2700000">
              <a:schemeClr val="hlink">
                <a:gamma/>
                <a:shade val="60000"/>
                <a:invGamma/>
              </a:schemeClr>
            </a:prstShdw>
          </a:effectLst>
        </p:spPr>
        <p:txBody>
          <a:bodyPr wrap="none" anchor="ctr"/>
          <a:lstStyle/>
          <a:p>
            <a:pPr algn="ctr" eaLnBrk="0" hangingPunct="0">
              <a:defRPr/>
            </a:pPr>
            <a:r>
              <a:rPr lang="en-US" altLang="zh-CN" sz="2400" b="1">
                <a:latin typeface="Courier New" pitchFamily="49" charset="0"/>
                <a:ea typeface="宋体" pitchFamily="2" charset="-122"/>
              </a:rPr>
              <a:t>network prefix</a:t>
            </a:r>
            <a:endParaRPr lang="en-US" altLang="zh-CN" sz="2400">
              <a:latin typeface="Times New Roman" pitchFamily="18" charset="0"/>
              <a:ea typeface="宋体" pitchFamily="2" charset="-122"/>
            </a:endParaRPr>
          </a:p>
        </p:txBody>
      </p:sp>
      <p:sp>
        <p:nvSpPr>
          <p:cNvPr id="85000" name="Rectangle 9"/>
          <p:cNvSpPr>
            <a:spLocks noChangeArrowheads="1"/>
          </p:cNvSpPr>
          <p:nvPr/>
        </p:nvSpPr>
        <p:spPr bwMode="auto">
          <a:xfrm>
            <a:off x="6096000" y="4343400"/>
            <a:ext cx="2057400" cy="533400"/>
          </a:xfrm>
          <a:prstGeom prst="rect">
            <a:avLst/>
          </a:prstGeom>
          <a:solidFill>
            <a:srgbClr val="FFCC66"/>
          </a:solidFill>
          <a:ln w="9525">
            <a:noFill/>
            <a:miter lim="800000"/>
            <a:headEnd/>
            <a:tailEnd/>
          </a:ln>
          <a:effectLst>
            <a:prstShdw prst="shdw17" dist="17961" dir="2700000">
              <a:srgbClr val="997A3D"/>
            </a:prstShdw>
          </a:effectLst>
        </p:spPr>
        <p:txBody>
          <a:bodyPr wrap="none" anchor="ctr"/>
          <a:lstStyle/>
          <a:p>
            <a:pPr algn="ctr" eaLnBrk="0" hangingPunct="0"/>
            <a:r>
              <a:rPr lang="en-US" altLang="zh-CN" b="1">
                <a:latin typeface="Courier New" pitchFamily="49" charset="0"/>
                <a:ea typeface="宋体" pitchFamily="2" charset="-122"/>
              </a:rPr>
              <a:t>8 bits</a:t>
            </a:r>
          </a:p>
          <a:p>
            <a:pPr algn="ctr" eaLnBrk="0" hangingPunct="0"/>
            <a:r>
              <a:rPr lang="en-US" altLang="zh-CN" b="1">
                <a:latin typeface="Courier New" pitchFamily="49" charset="0"/>
                <a:ea typeface="宋体" pitchFamily="2" charset="-122"/>
              </a:rPr>
              <a:t>hosts</a:t>
            </a:r>
            <a:endParaRPr lang="en-US" altLang="zh-CN">
              <a:latin typeface="Times New Roman" pitchFamily="18" charset="0"/>
              <a:ea typeface="宋体" pitchFamily="2" charset="-122"/>
            </a:endParaRPr>
          </a:p>
        </p:txBody>
      </p:sp>
      <p:sp>
        <p:nvSpPr>
          <p:cNvPr id="85001" name="Line 10"/>
          <p:cNvSpPr>
            <a:spLocks noChangeShapeType="1"/>
          </p:cNvSpPr>
          <p:nvPr/>
        </p:nvSpPr>
        <p:spPr bwMode="auto">
          <a:xfrm flipH="1">
            <a:off x="5410200" y="3810000"/>
            <a:ext cx="685800" cy="457200"/>
          </a:xfrm>
          <a:prstGeom prst="line">
            <a:avLst/>
          </a:prstGeom>
          <a:noFill/>
          <a:ln w="57150">
            <a:solidFill>
              <a:schemeClr val="tx1"/>
            </a:solidFill>
            <a:round/>
            <a:headEnd/>
            <a:tailEnd type="triangle" w="med" len="med"/>
          </a:ln>
        </p:spPr>
        <p:txBody>
          <a:bodyPr wrap="none" anchor="ctr"/>
          <a:lstStyle/>
          <a:p>
            <a:endParaRPr lang="en-MY"/>
          </a:p>
        </p:txBody>
      </p:sp>
      <p:sp>
        <p:nvSpPr>
          <p:cNvPr id="85002" name="Line 11"/>
          <p:cNvSpPr>
            <a:spLocks noChangeShapeType="1"/>
          </p:cNvSpPr>
          <p:nvPr/>
        </p:nvSpPr>
        <p:spPr bwMode="auto">
          <a:xfrm>
            <a:off x="6096000" y="3810000"/>
            <a:ext cx="685800" cy="457200"/>
          </a:xfrm>
          <a:prstGeom prst="line">
            <a:avLst/>
          </a:prstGeom>
          <a:noFill/>
          <a:ln w="57150">
            <a:solidFill>
              <a:schemeClr val="tx1"/>
            </a:solidFill>
            <a:round/>
            <a:headEnd/>
            <a:tailEnd type="triangle" w="med" len="med"/>
          </a:ln>
        </p:spPr>
        <p:txBody>
          <a:bodyPr wrap="none" anchor="ctr"/>
          <a:lstStyle/>
          <a:p>
            <a:endParaRPr lang="en-MY"/>
          </a:p>
        </p:txBody>
      </p:sp>
      <p:sp>
        <p:nvSpPr>
          <p:cNvPr id="85003" name="Line 14"/>
          <p:cNvSpPr>
            <a:spLocks noChangeShapeType="1"/>
          </p:cNvSpPr>
          <p:nvPr/>
        </p:nvSpPr>
        <p:spPr bwMode="auto">
          <a:xfrm>
            <a:off x="838200" y="2971800"/>
            <a:ext cx="3048000" cy="0"/>
          </a:xfrm>
          <a:prstGeom prst="line">
            <a:avLst/>
          </a:prstGeom>
          <a:noFill/>
          <a:ln w="28575">
            <a:solidFill>
              <a:schemeClr val="tx1"/>
            </a:solidFill>
            <a:round/>
            <a:headEnd type="triangle" w="med" len="med"/>
            <a:tailEnd type="triangle" w="med" len="med"/>
          </a:ln>
        </p:spPr>
        <p:txBody>
          <a:bodyPr wrap="none" anchor="ctr"/>
          <a:lstStyle/>
          <a:p>
            <a:endParaRPr lang="en-MY"/>
          </a:p>
        </p:txBody>
      </p:sp>
      <p:sp>
        <p:nvSpPr>
          <p:cNvPr id="85004" name="Text Box 15"/>
          <p:cNvSpPr txBox="1">
            <a:spLocks noChangeArrowheads="1"/>
          </p:cNvSpPr>
          <p:nvPr/>
        </p:nvSpPr>
        <p:spPr bwMode="auto">
          <a:xfrm>
            <a:off x="1524000" y="2514601"/>
            <a:ext cx="1600200" cy="400110"/>
          </a:xfrm>
          <a:prstGeom prst="rect">
            <a:avLst/>
          </a:prstGeom>
          <a:noFill/>
          <a:ln w="9525">
            <a:noFill/>
            <a:miter lim="800000"/>
            <a:headEnd/>
            <a:tailEnd/>
          </a:ln>
        </p:spPr>
        <p:txBody>
          <a:bodyPr>
            <a:spAutoFit/>
          </a:bodyPr>
          <a:lstStyle/>
          <a:p>
            <a:pPr eaLnBrk="0" hangingPunct="0">
              <a:spcBef>
                <a:spcPct val="50000"/>
              </a:spcBef>
            </a:pPr>
            <a:r>
              <a:rPr lang="en-US" altLang="zh-CN" b="1">
                <a:latin typeface="Courier New" pitchFamily="49" charset="0"/>
                <a:ea typeface="宋体" pitchFamily="2" charset="-122"/>
              </a:rPr>
              <a:t>16 bits</a:t>
            </a:r>
          </a:p>
        </p:txBody>
      </p:sp>
      <p:sp>
        <p:nvSpPr>
          <p:cNvPr id="85005" name="Line 16"/>
          <p:cNvSpPr>
            <a:spLocks noChangeShapeType="1"/>
          </p:cNvSpPr>
          <p:nvPr/>
        </p:nvSpPr>
        <p:spPr bwMode="auto">
          <a:xfrm>
            <a:off x="3962400" y="2971800"/>
            <a:ext cx="4191000" cy="0"/>
          </a:xfrm>
          <a:prstGeom prst="line">
            <a:avLst/>
          </a:prstGeom>
          <a:noFill/>
          <a:ln w="28575">
            <a:solidFill>
              <a:schemeClr val="tx1"/>
            </a:solidFill>
            <a:round/>
            <a:headEnd type="triangle" w="med" len="med"/>
            <a:tailEnd type="triangle" w="med" len="med"/>
          </a:ln>
        </p:spPr>
        <p:txBody>
          <a:bodyPr wrap="none" anchor="ctr"/>
          <a:lstStyle/>
          <a:p>
            <a:endParaRPr lang="en-MY"/>
          </a:p>
        </p:txBody>
      </p:sp>
      <p:sp>
        <p:nvSpPr>
          <p:cNvPr id="85006" name="Text Box 17"/>
          <p:cNvSpPr txBox="1">
            <a:spLocks noChangeArrowheads="1"/>
          </p:cNvSpPr>
          <p:nvPr/>
        </p:nvSpPr>
        <p:spPr bwMode="auto">
          <a:xfrm>
            <a:off x="5105400" y="2514601"/>
            <a:ext cx="1600200" cy="400110"/>
          </a:xfrm>
          <a:prstGeom prst="rect">
            <a:avLst/>
          </a:prstGeom>
          <a:noFill/>
          <a:ln w="9525">
            <a:noFill/>
            <a:miter lim="800000"/>
            <a:headEnd/>
            <a:tailEnd/>
          </a:ln>
        </p:spPr>
        <p:txBody>
          <a:bodyPr>
            <a:spAutoFit/>
          </a:bodyPr>
          <a:lstStyle/>
          <a:p>
            <a:pPr eaLnBrk="0" hangingPunct="0">
              <a:spcBef>
                <a:spcPct val="50000"/>
              </a:spcBef>
            </a:pPr>
            <a:r>
              <a:rPr lang="en-US" altLang="zh-CN" b="1">
                <a:latin typeface="Courier New" pitchFamily="49" charset="0"/>
                <a:ea typeface="宋体" pitchFamily="2" charset="-122"/>
              </a:rPr>
              <a:t>16 bits</a:t>
            </a:r>
          </a:p>
        </p:txBody>
      </p:sp>
      <p:sp>
        <p:nvSpPr>
          <p:cNvPr id="1245203" name="Rectangle 19"/>
          <p:cNvSpPr>
            <a:spLocks noChangeArrowheads="1"/>
          </p:cNvSpPr>
          <p:nvPr/>
        </p:nvSpPr>
        <p:spPr bwMode="auto">
          <a:xfrm>
            <a:off x="838200" y="5638800"/>
            <a:ext cx="5105400" cy="533400"/>
          </a:xfrm>
          <a:prstGeom prst="rect">
            <a:avLst/>
          </a:prstGeom>
          <a:solidFill>
            <a:schemeClr val="hlink"/>
          </a:solidFill>
          <a:ln w="9525">
            <a:noFill/>
            <a:miter lim="800000"/>
            <a:headEnd/>
            <a:tailEnd/>
          </a:ln>
          <a:effectLst>
            <a:prstShdw prst="shdw17" dist="17961" dir="2700000">
              <a:schemeClr val="hlink">
                <a:gamma/>
                <a:shade val="60000"/>
                <a:invGamma/>
              </a:schemeClr>
            </a:prstShdw>
          </a:effectLst>
        </p:spPr>
        <p:txBody>
          <a:bodyPr wrap="none" anchor="ctr"/>
          <a:lstStyle/>
          <a:p>
            <a:pPr algn="ctr" eaLnBrk="0" hangingPunct="0">
              <a:defRPr/>
            </a:pPr>
            <a:r>
              <a:rPr lang="en-US" altLang="zh-CN" sz="2400" b="1">
                <a:latin typeface="Courier New" pitchFamily="49" charset="0"/>
                <a:ea typeface="宋体" pitchFamily="2" charset="-122"/>
              </a:rPr>
              <a:t>New network prefix</a:t>
            </a:r>
            <a:endParaRPr lang="en-US" altLang="zh-CN" sz="2400">
              <a:latin typeface="Times New Roman" pitchFamily="18" charset="0"/>
              <a:ea typeface="宋体" pitchFamily="2" charset="-122"/>
            </a:endParaRPr>
          </a:p>
        </p:txBody>
      </p:sp>
      <p:sp>
        <p:nvSpPr>
          <p:cNvPr id="85008" name="Rectangle 20"/>
          <p:cNvSpPr>
            <a:spLocks noChangeArrowheads="1"/>
          </p:cNvSpPr>
          <p:nvPr/>
        </p:nvSpPr>
        <p:spPr bwMode="auto">
          <a:xfrm>
            <a:off x="6096000" y="5638800"/>
            <a:ext cx="2057400" cy="533400"/>
          </a:xfrm>
          <a:prstGeom prst="rect">
            <a:avLst/>
          </a:prstGeom>
          <a:solidFill>
            <a:srgbClr val="FFCC66"/>
          </a:solidFill>
          <a:ln w="9525">
            <a:noFill/>
            <a:miter lim="800000"/>
            <a:headEnd/>
            <a:tailEnd/>
          </a:ln>
          <a:effectLst>
            <a:prstShdw prst="shdw17" dist="17961" dir="2700000">
              <a:srgbClr val="997A3D"/>
            </a:prstShdw>
          </a:effectLst>
        </p:spPr>
        <p:txBody>
          <a:bodyPr wrap="none" anchor="ctr"/>
          <a:lstStyle/>
          <a:p>
            <a:pPr algn="ctr" eaLnBrk="0" hangingPunct="0"/>
            <a:r>
              <a:rPr lang="en-US" altLang="zh-CN" b="1">
                <a:latin typeface="Courier New" pitchFamily="49" charset="0"/>
                <a:ea typeface="宋体" pitchFamily="2" charset="-122"/>
              </a:rPr>
              <a:t>8 bits</a:t>
            </a:r>
          </a:p>
          <a:p>
            <a:pPr algn="ctr" eaLnBrk="0" hangingPunct="0"/>
            <a:r>
              <a:rPr lang="en-US" altLang="zh-CN" b="1">
                <a:latin typeface="Courier New" pitchFamily="49" charset="0"/>
                <a:ea typeface="宋体" pitchFamily="2" charset="-122"/>
              </a:rPr>
              <a:t>hosts</a:t>
            </a:r>
            <a:endParaRPr lang="en-US" altLang="zh-CN">
              <a:latin typeface="Times New Roman" pitchFamily="18" charset="0"/>
              <a:ea typeface="宋体" pitchFamily="2" charset="-122"/>
            </a:endParaRPr>
          </a:p>
        </p:txBody>
      </p:sp>
      <p:sp>
        <p:nvSpPr>
          <p:cNvPr id="85009" name="Line 21"/>
          <p:cNvSpPr>
            <a:spLocks noChangeShapeType="1"/>
          </p:cNvSpPr>
          <p:nvPr/>
        </p:nvSpPr>
        <p:spPr bwMode="auto">
          <a:xfrm>
            <a:off x="838200" y="5562600"/>
            <a:ext cx="5181600" cy="0"/>
          </a:xfrm>
          <a:prstGeom prst="line">
            <a:avLst/>
          </a:prstGeom>
          <a:noFill/>
          <a:ln w="28575">
            <a:solidFill>
              <a:schemeClr val="tx1"/>
            </a:solidFill>
            <a:round/>
            <a:headEnd type="triangle" w="med" len="med"/>
            <a:tailEnd type="triangle" w="med" len="med"/>
          </a:ln>
        </p:spPr>
        <p:txBody>
          <a:bodyPr wrap="none" anchor="ctr"/>
          <a:lstStyle/>
          <a:p>
            <a:endParaRPr lang="en-MY"/>
          </a:p>
        </p:txBody>
      </p:sp>
      <p:sp>
        <p:nvSpPr>
          <p:cNvPr id="85010" name="Text Box 22"/>
          <p:cNvSpPr txBox="1">
            <a:spLocks noChangeArrowheads="1"/>
          </p:cNvSpPr>
          <p:nvPr/>
        </p:nvSpPr>
        <p:spPr bwMode="auto">
          <a:xfrm>
            <a:off x="762000" y="5181601"/>
            <a:ext cx="5410200" cy="400110"/>
          </a:xfrm>
          <a:prstGeom prst="rect">
            <a:avLst/>
          </a:prstGeom>
          <a:noFill/>
          <a:ln w="9525">
            <a:noFill/>
            <a:miter lim="800000"/>
            <a:headEnd/>
            <a:tailEnd/>
          </a:ln>
        </p:spPr>
        <p:txBody>
          <a:bodyPr>
            <a:spAutoFit/>
          </a:bodyPr>
          <a:lstStyle/>
          <a:p>
            <a:pPr eaLnBrk="0" hangingPunct="0">
              <a:spcBef>
                <a:spcPct val="50000"/>
              </a:spcBef>
            </a:pPr>
            <a:r>
              <a:rPr lang="en-US" altLang="zh-CN" b="1">
                <a:latin typeface="Courier New" pitchFamily="49" charset="0"/>
                <a:ea typeface="宋体" pitchFamily="2" charset="-122"/>
              </a:rPr>
              <a:t>extended network prefix (24 bits)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ea typeface="宋体" pitchFamily="2" charset="-122"/>
              </a:rPr>
              <a:t>IP Subnet Rule #2</a:t>
            </a:r>
          </a:p>
        </p:txBody>
      </p:sp>
      <p:sp>
        <p:nvSpPr>
          <p:cNvPr id="23555" name="Rectangle 3"/>
          <p:cNvSpPr>
            <a:spLocks noGrp="1" noChangeArrowheads="1"/>
          </p:cNvSpPr>
          <p:nvPr>
            <p:ph type="body" sz="half" idx="2"/>
          </p:nvPr>
        </p:nvSpPr>
        <p:spPr>
          <a:xfrm>
            <a:off x="304800" y="1371600"/>
            <a:ext cx="8458200" cy="2895600"/>
          </a:xfrm>
          <a:noFill/>
        </p:spPr>
        <p:txBody>
          <a:bodyPr/>
          <a:lstStyle/>
          <a:p>
            <a:pPr eaLnBrk="1" hangingPunct="1"/>
            <a:r>
              <a:rPr lang="en-US" altLang="zh-CN" sz="2400" u="sng" smtClean="0">
                <a:ea typeface="宋体" pitchFamily="2" charset="-122"/>
              </a:rPr>
              <a:t>The function of a subnet mask is to divide the IP address into two parts: The Network ID and the Host ID</a:t>
            </a:r>
            <a:r>
              <a:rPr lang="en-US" altLang="zh-CN" sz="2400" smtClean="0">
                <a:ea typeface="宋体" pitchFamily="2" charset="-122"/>
              </a:rPr>
              <a:t>.</a:t>
            </a:r>
          </a:p>
          <a:p>
            <a:pPr lvl="1" eaLnBrk="1" hangingPunct="1"/>
            <a:r>
              <a:rPr lang="en-US" altLang="zh-CN" sz="2000" smtClean="0">
                <a:ea typeface="宋体" pitchFamily="2" charset="-122"/>
              </a:rPr>
              <a:t>The more important part is to produce the Network ID</a:t>
            </a:r>
          </a:p>
          <a:p>
            <a:pPr eaLnBrk="1" hangingPunct="1"/>
            <a:r>
              <a:rPr lang="en-US" altLang="zh-CN" sz="2400" smtClean="0">
                <a:ea typeface="宋体" pitchFamily="2" charset="-122"/>
              </a:rPr>
              <a:t>Subnet mask by itself is meaningless. </a:t>
            </a:r>
          </a:p>
          <a:p>
            <a:pPr lvl="1" eaLnBrk="1" hangingPunct="1"/>
            <a:r>
              <a:rPr lang="en-US" altLang="zh-CN" sz="2000" smtClean="0">
                <a:ea typeface="宋体" pitchFamily="2" charset="-122"/>
              </a:rPr>
              <a:t>It has to “work” with an IP address.</a:t>
            </a:r>
          </a:p>
          <a:p>
            <a:pPr eaLnBrk="1" hangingPunct="1"/>
            <a:r>
              <a:rPr lang="en-US" altLang="zh-CN" sz="2400" smtClean="0">
                <a:ea typeface="宋体" pitchFamily="2" charset="-122"/>
              </a:rPr>
              <a:t>The process of getting the networking ID is the perform a bitwise AND operation between the IP and subnet mask.</a:t>
            </a:r>
          </a:p>
        </p:txBody>
      </p:sp>
      <p:pic>
        <p:nvPicPr>
          <p:cNvPr id="23556" name="Picture 16"/>
          <p:cNvPicPr>
            <a:picLocks noChangeAspect="1" noChangeArrowheads="1"/>
          </p:cNvPicPr>
          <p:nvPr/>
        </p:nvPicPr>
        <p:blipFill>
          <a:blip r:embed="rId2" cstate="print"/>
          <a:srcRect/>
          <a:stretch>
            <a:fillRect/>
          </a:stretch>
        </p:blipFill>
        <p:spPr bwMode="auto">
          <a:xfrm>
            <a:off x="2286000" y="4419601"/>
            <a:ext cx="4572000" cy="181927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CN" smtClean="0">
                <a:ea typeface="宋体" pitchFamily="2" charset="-122"/>
              </a:rPr>
              <a:t>IP Subnetting example (3)</a:t>
            </a:r>
            <a:endParaRPr lang="zh-CN" altLang="en-US" smtClean="0">
              <a:ea typeface="宋体" pitchFamily="2" charset="-122"/>
            </a:endParaRPr>
          </a:p>
        </p:txBody>
      </p:sp>
      <p:sp>
        <p:nvSpPr>
          <p:cNvPr id="86019" name="Rectangle 3"/>
          <p:cNvSpPr>
            <a:spLocks noGrp="1" noChangeArrowheads="1"/>
          </p:cNvSpPr>
          <p:nvPr>
            <p:ph type="body" idx="1"/>
          </p:nvPr>
        </p:nvSpPr>
        <p:spPr>
          <a:xfrm>
            <a:off x="304800" y="1371600"/>
            <a:ext cx="8534400" cy="1752600"/>
          </a:xfrm>
        </p:spPr>
        <p:txBody>
          <a:bodyPr/>
          <a:lstStyle/>
          <a:p>
            <a:pPr eaLnBrk="1" hangingPunct="1">
              <a:lnSpc>
                <a:spcPct val="80000"/>
              </a:lnSpc>
            </a:pPr>
            <a:r>
              <a:rPr lang="en-US" altLang="zh-CN" sz="2000" smtClean="0">
                <a:ea typeface="宋体" pitchFamily="2" charset="-122"/>
              </a:rPr>
              <a:t>Implementation</a:t>
            </a:r>
          </a:p>
          <a:p>
            <a:pPr lvl="1" eaLnBrk="1" hangingPunct="1">
              <a:lnSpc>
                <a:spcPct val="80000"/>
              </a:lnSpc>
            </a:pPr>
            <a:r>
              <a:rPr lang="en-US" altLang="zh-CN" sz="1800" smtClean="0">
                <a:ea typeface="宋体" pitchFamily="2" charset="-122"/>
              </a:rPr>
              <a:t>Subnet 1 network into 3 LAN</a:t>
            </a:r>
          </a:p>
          <a:p>
            <a:pPr lvl="1" eaLnBrk="1" hangingPunct="1">
              <a:lnSpc>
                <a:spcPct val="80000"/>
              </a:lnSpc>
            </a:pPr>
            <a:r>
              <a:rPr lang="en-US" altLang="zh-CN" sz="1800" smtClean="0">
                <a:ea typeface="宋体" pitchFamily="2" charset="-122"/>
              </a:rPr>
              <a:t>1 network ID (172.16.0.0/16) becomes 3 network ID (172.16.1.0/24, 172.16.2.0/24, 172.16.3.0/24)</a:t>
            </a:r>
          </a:p>
          <a:p>
            <a:pPr lvl="1" eaLnBrk="1" hangingPunct="1">
              <a:lnSpc>
                <a:spcPct val="80000"/>
              </a:lnSpc>
            </a:pPr>
            <a:r>
              <a:rPr lang="en-US" altLang="zh-CN" sz="1800" smtClean="0">
                <a:ea typeface="宋体" pitchFamily="2" charset="-122"/>
              </a:rPr>
              <a:t>All subnet mask has been changed from /16 to /24</a:t>
            </a:r>
          </a:p>
          <a:p>
            <a:pPr lvl="1" eaLnBrk="1" hangingPunct="1">
              <a:lnSpc>
                <a:spcPct val="80000"/>
              </a:lnSpc>
            </a:pPr>
            <a:r>
              <a:rPr lang="en-US" altLang="zh-CN" sz="1800" smtClean="0">
                <a:ea typeface="宋体" pitchFamily="2" charset="-122"/>
              </a:rPr>
              <a:t>1 gateway -&gt; 3 gateways</a:t>
            </a:r>
          </a:p>
        </p:txBody>
      </p:sp>
      <p:pic>
        <p:nvPicPr>
          <p:cNvPr id="86020" name="Picture 4"/>
          <p:cNvPicPr>
            <a:picLocks noChangeAspect="1" noChangeArrowheads="1"/>
          </p:cNvPicPr>
          <p:nvPr/>
        </p:nvPicPr>
        <p:blipFill>
          <a:blip r:embed="rId2" cstate="print"/>
          <a:srcRect/>
          <a:stretch>
            <a:fillRect/>
          </a:stretch>
        </p:blipFill>
        <p:spPr bwMode="auto">
          <a:xfrm>
            <a:off x="1600200" y="3352800"/>
            <a:ext cx="5410200" cy="303688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ea typeface="宋体" panose="02010600030101010101" pitchFamily="2" charset="-122"/>
              </a:rPr>
              <a:t>Types of Subnetting</a:t>
            </a:r>
          </a:p>
        </p:txBody>
      </p:sp>
      <p:sp>
        <p:nvSpPr>
          <p:cNvPr id="14339" name="Rectangle 3"/>
          <p:cNvSpPr>
            <a:spLocks noGrp="1" noChangeArrowheads="1"/>
          </p:cNvSpPr>
          <p:nvPr>
            <p:ph type="body" idx="1"/>
          </p:nvPr>
        </p:nvSpPr>
        <p:spPr/>
        <p:txBody>
          <a:bodyPr/>
          <a:lstStyle/>
          <a:p>
            <a:r>
              <a:rPr lang="en-US" altLang="zh-CN" smtClean="0">
                <a:ea typeface="宋体" panose="02010600030101010101" pitchFamily="2" charset="-122"/>
              </a:rPr>
              <a:t>Traditional classful subnetting</a:t>
            </a:r>
          </a:p>
          <a:p>
            <a:pPr lvl="1"/>
            <a:r>
              <a:rPr lang="en-US" altLang="zh-CN" smtClean="0">
                <a:ea typeface="宋体" panose="02010600030101010101" pitchFamily="2" charset="-122"/>
              </a:rPr>
              <a:t>Based on the IP class to perform subnetting</a:t>
            </a:r>
          </a:p>
          <a:p>
            <a:pPr lvl="1"/>
            <a:r>
              <a:rPr lang="en-US" altLang="zh-CN" smtClean="0">
                <a:ea typeface="宋体" panose="02010600030101010101" pitchFamily="2" charset="-122"/>
              </a:rPr>
              <a:t>Design with equal size subnet mask across “the network”</a:t>
            </a:r>
          </a:p>
          <a:p>
            <a:pPr lvl="1"/>
            <a:endParaRPr lang="en-US" altLang="zh-CN" smtClean="0">
              <a:ea typeface="宋体" panose="02010600030101010101" pitchFamily="2" charset="-122"/>
            </a:endParaRPr>
          </a:p>
          <a:p>
            <a:r>
              <a:rPr lang="en-US" altLang="zh-CN" smtClean="0">
                <a:ea typeface="宋体" panose="02010600030101010101" pitchFamily="2" charset="-122"/>
              </a:rPr>
              <a:t>VLSM (variable subnet mask)</a:t>
            </a:r>
          </a:p>
          <a:p>
            <a:pPr lvl="1"/>
            <a:r>
              <a:rPr lang="en-US" altLang="zh-CN" smtClean="0">
                <a:ea typeface="宋体" panose="02010600030101010101" pitchFamily="2" charset="-122"/>
              </a:rPr>
              <a:t>Design a network with subnets of different “size” of subnet mask</a:t>
            </a:r>
          </a:p>
          <a:p>
            <a:pPr lvl="1"/>
            <a:r>
              <a:rPr lang="en-US" altLang="zh-CN" smtClean="0">
                <a:ea typeface="宋体" panose="02010600030101010101" pitchFamily="2" charset="-122"/>
              </a:rPr>
              <a:t>More efficient use of the IP addresses</a:t>
            </a:r>
          </a:p>
          <a:p>
            <a:endParaRPr lang="en-US" altLang="zh-CN" smtClean="0">
              <a:ea typeface="宋体" panose="02010600030101010101" pitchFamily="2" charset="-122"/>
            </a:endParaRPr>
          </a:p>
        </p:txBody>
      </p:sp>
    </p:spTree>
    <p:extLst>
      <p:ext uri="{BB962C8B-B14F-4D97-AF65-F5344CB8AC3E}">
        <p14:creationId xmlns:p14="http://schemas.microsoft.com/office/powerpoint/2010/main" val="197484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mtClean="0">
                <a:ea typeface="宋体" panose="02010600030101010101" pitchFamily="2" charset="-122"/>
              </a:rPr>
              <a:t>Traditional classful Subnetting</a:t>
            </a:r>
          </a:p>
        </p:txBody>
      </p:sp>
      <p:sp>
        <p:nvSpPr>
          <p:cNvPr id="18435" name="Rectangle 3"/>
          <p:cNvSpPr>
            <a:spLocks noGrp="1" noChangeArrowheads="1"/>
          </p:cNvSpPr>
          <p:nvPr>
            <p:ph type="body" idx="1"/>
          </p:nvPr>
        </p:nvSpPr>
        <p:spPr>
          <a:xfrm>
            <a:off x="304800" y="1524000"/>
            <a:ext cx="8534400" cy="4648200"/>
          </a:xfrm>
        </p:spPr>
        <p:txBody>
          <a:bodyPr/>
          <a:lstStyle/>
          <a:p>
            <a:pPr>
              <a:lnSpc>
                <a:spcPct val="80000"/>
              </a:lnSpc>
            </a:pPr>
            <a:r>
              <a:rPr lang="en-US" altLang="zh-CN" sz="3000" smtClean="0">
                <a:ea typeface="宋体" panose="02010600030101010101" pitchFamily="2" charset="-122"/>
              </a:rPr>
              <a:t>First, determine which class does the IP belongs to</a:t>
            </a:r>
          </a:p>
          <a:p>
            <a:pPr lvl="1">
              <a:lnSpc>
                <a:spcPct val="80000"/>
              </a:lnSpc>
            </a:pPr>
            <a:r>
              <a:rPr lang="en-US" altLang="zh-CN" sz="2600" smtClean="0">
                <a:ea typeface="宋体" panose="02010600030101010101" pitchFamily="2" charset="-122"/>
              </a:rPr>
              <a:t>Class A (24 host bits), B (16 host bits) or C (8 host bits)</a:t>
            </a:r>
          </a:p>
          <a:p>
            <a:pPr>
              <a:lnSpc>
                <a:spcPct val="80000"/>
              </a:lnSpc>
            </a:pPr>
            <a:endParaRPr lang="en-US" altLang="zh-CN" sz="3000" smtClean="0">
              <a:ea typeface="宋体" panose="02010600030101010101" pitchFamily="2" charset="-122"/>
            </a:endParaRPr>
          </a:p>
          <a:p>
            <a:pPr>
              <a:lnSpc>
                <a:spcPct val="80000"/>
              </a:lnSpc>
            </a:pPr>
            <a:r>
              <a:rPr lang="en-US" altLang="zh-CN" sz="3000" smtClean="0">
                <a:ea typeface="宋体" panose="02010600030101010101" pitchFamily="2" charset="-122"/>
              </a:rPr>
              <a:t>Second, determine how many subnet bits you want to allocate.</a:t>
            </a:r>
          </a:p>
          <a:p>
            <a:pPr>
              <a:lnSpc>
                <a:spcPct val="80000"/>
              </a:lnSpc>
            </a:pPr>
            <a:endParaRPr lang="en-US" altLang="zh-CN" sz="3000" smtClean="0">
              <a:ea typeface="宋体" panose="02010600030101010101" pitchFamily="2" charset="-122"/>
            </a:endParaRPr>
          </a:p>
          <a:p>
            <a:pPr>
              <a:lnSpc>
                <a:spcPct val="80000"/>
              </a:lnSpc>
            </a:pPr>
            <a:r>
              <a:rPr lang="en-US" altLang="zh-CN" sz="3000" smtClean="0">
                <a:ea typeface="宋体" panose="02010600030101010101" pitchFamily="2" charset="-122"/>
              </a:rPr>
              <a:t>Third, compute the new subnet mask.</a:t>
            </a:r>
          </a:p>
          <a:p>
            <a:pPr>
              <a:lnSpc>
                <a:spcPct val="80000"/>
              </a:lnSpc>
            </a:pPr>
            <a:endParaRPr lang="en-US" altLang="zh-CN" sz="3000" smtClean="0">
              <a:ea typeface="宋体" panose="02010600030101010101" pitchFamily="2" charset="-122"/>
            </a:endParaRPr>
          </a:p>
          <a:p>
            <a:pPr>
              <a:lnSpc>
                <a:spcPct val="80000"/>
              </a:lnSpc>
            </a:pPr>
            <a:r>
              <a:rPr lang="en-US" altLang="zh-CN" sz="3000" smtClean="0">
                <a:ea typeface="宋体" panose="02010600030101010101" pitchFamily="2" charset="-122"/>
              </a:rPr>
              <a:t>Fourth, plan the IP range of each subnet.</a:t>
            </a:r>
          </a:p>
        </p:txBody>
      </p:sp>
    </p:spTree>
    <p:extLst>
      <p:ext uri="{BB962C8B-B14F-4D97-AF65-F5344CB8AC3E}">
        <p14:creationId xmlns:p14="http://schemas.microsoft.com/office/powerpoint/2010/main" val="3557544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mtClean="0">
                <a:ea typeface="宋体" panose="02010600030101010101" pitchFamily="2" charset="-122"/>
              </a:rPr>
              <a:t>Traditional Classful Subnetting</a:t>
            </a:r>
          </a:p>
        </p:txBody>
      </p:sp>
      <p:sp>
        <p:nvSpPr>
          <p:cNvPr id="20483" name="Rectangle 3"/>
          <p:cNvSpPr>
            <a:spLocks noGrp="1" noChangeArrowheads="1"/>
          </p:cNvSpPr>
          <p:nvPr>
            <p:ph type="body" idx="1"/>
          </p:nvPr>
        </p:nvSpPr>
        <p:spPr>
          <a:xfrm>
            <a:off x="228600" y="1447800"/>
            <a:ext cx="8686800" cy="4800600"/>
          </a:xfrm>
        </p:spPr>
        <p:txBody>
          <a:bodyPr/>
          <a:lstStyle/>
          <a:p>
            <a:r>
              <a:rPr lang="en-US" altLang="zh-CN" sz="2800" smtClean="0">
                <a:ea typeface="宋体" panose="02010600030101010101" pitchFamily="2" charset="-122"/>
              </a:rPr>
              <a:t>There are two ways to determine the subnet bits (you can choose either one the following):</a:t>
            </a:r>
          </a:p>
          <a:p>
            <a:pPr lvl="1"/>
            <a:r>
              <a:rPr lang="en-US" altLang="zh-CN" sz="2400" smtClean="0">
                <a:ea typeface="宋体" panose="02010600030101010101" pitchFamily="2" charset="-122"/>
              </a:rPr>
              <a:t>The number of subnets that you want to have in the network that you are going to “split”</a:t>
            </a:r>
          </a:p>
          <a:p>
            <a:pPr lvl="2"/>
            <a:r>
              <a:rPr lang="en-US" altLang="zh-CN" sz="2000" smtClean="0">
                <a:ea typeface="宋体" panose="02010600030101010101" pitchFamily="2" charset="-122"/>
              </a:rPr>
              <a:t>For example, you want 10 subnets in the network, then you need S subnet bits. (2</a:t>
            </a:r>
            <a:r>
              <a:rPr lang="en-US" altLang="zh-CN" sz="2000" baseline="30000" smtClean="0">
                <a:ea typeface="宋体" panose="02010600030101010101" pitchFamily="2" charset="-122"/>
              </a:rPr>
              <a:t>S</a:t>
            </a:r>
            <a:r>
              <a:rPr lang="en-US" altLang="zh-CN" sz="2000" smtClean="0">
                <a:ea typeface="宋体" panose="02010600030101010101" pitchFamily="2" charset="-122"/>
              </a:rPr>
              <a:t> &gt;= 10) </a:t>
            </a:r>
          </a:p>
          <a:p>
            <a:pPr lvl="1"/>
            <a:r>
              <a:rPr lang="en-US" altLang="zh-CN" sz="2400" smtClean="0">
                <a:ea typeface="宋体" panose="02010600030101010101" pitchFamily="2" charset="-122"/>
              </a:rPr>
              <a:t>The maximum number of hosts that you want to allocate </a:t>
            </a:r>
          </a:p>
          <a:p>
            <a:pPr lvl="2"/>
            <a:r>
              <a:rPr lang="en-US" altLang="zh-CN" sz="2000" smtClean="0">
                <a:ea typeface="宋体" panose="02010600030101010101" pitchFamily="2" charset="-122"/>
              </a:rPr>
              <a:t>For example, if you have a class B IP address, and you need maximum1000 hosts in any one of the subnet, then you need N subnet bits where ( 32 = 16 + S + H bits) 2</a:t>
            </a:r>
            <a:r>
              <a:rPr lang="en-US" altLang="zh-CN" sz="2000" baseline="30000" smtClean="0">
                <a:ea typeface="宋体" panose="02010600030101010101" pitchFamily="2" charset="-122"/>
              </a:rPr>
              <a:t>H</a:t>
            </a:r>
            <a:r>
              <a:rPr lang="en-US" altLang="zh-CN" sz="2000" smtClean="0">
                <a:ea typeface="宋体" panose="02010600030101010101" pitchFamily="2" charset="-122"/>
              </a:rPr>
              <a:t> &gt;= 1000 =&gt; H = 10 bits. Then N = 32 – 16 – 10 = 4 bits.</a:t>
            </a:r>
          </a:p>
          <a:p>
            <a:pPr lvl="2"/>
            <a:r>
              <a:rPr lang="en-US" altLang="zh-CN" sz="2000" smtClean="0">
                <a:ea typeface="宋体" panose="02010600030101010101" pitchFamily="2" charset="-122"/>
              </a:rPr>
              <a:t>16 is the original host bits for class B IP address.</a:t>
            </a:r>
          </a:p>
          <a:p>
            <a:pPr>
              <a:buFontTx/>
              <a:buNone/>
            </a:pPr>
            <a:endParaRPr lang="en-US" altLang="zh-CN" sz="2800" smtClean="0">
              <a:ea typeface="宋体" panose="02010600030101010101" pitchFamily="2" charset="-122"/>
            </a:endParaRPr>
          </a:p>
        </p:txBody>
      </p:sp>
    </p:spTree>
    <p:extLst>
      <p:ext uri="{BB962C8B-B14F-4D97-AF65-F5344CB8AC3E}">
        <p14:creationId xmlns:p14="http://schemas.microsoft.com/office/powerpoint/2010/main" val="2772775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ea typeface="宋体" panose="02010600030101010101" pitchFamily="2" charset="-122"/>
              </a:rPr>
              <a:t>Steps to Subnetting (1)</a:t>
            </a:r>
          </a:p>
        </p:txBody>
      </p:sp>
      <p:sp>
        <p:nvSpPr>
          <p:cNvPr id="25603" name="Rectangle 3"/>
          <p:cNvSpPr>
            <a:spLocks noGrp="1" noChangeArrowheads="1"/>
          </p:cNvSpPr>
          <p:nvPr>
            <p:ph type="body" idx="1"/>
          </p:nvPr>
        </p:nvSpPr>
        <p:spPr/>
        <p:txBody>
          <a:bodyPr/>
          <a:lstStyle/>
          <a:p>
            <a:r>
              <a:rPr lang="en-US" altLang="zh-CN" smtClean="0">
                <a:ea typeface="宋体" panose="02010600030101010101" pitchFamily="2" charset="-122"/>
              </a:rPr>
              <a:t>Case Study:</a:t>
            </a:r>
          </a:p>
          <a:p>
            <a:pPr lvl="1"/>
            <a:r>
              <a:rPr lang="en-US" altLang="zh-CN" smtClean="0">
                <a:ea typeface="宋体" panose="02010600030101010101" pitchFamily="2" charset="-122"/>
              </a:rPr>
              <a:t>You have a Class C address of 192.168.100.0 /24. You need nine subnets. </a:t>
            </a:r>
          </a:p>
          <a:p>
            <a:pPr lvl="1"/>
            <a:r>
              <a:rPr lang="en-US" altLang="zh-CN" smtClean="0">
                <a:ea typeface="宋体" panose="02010600030101010101" pitchFamily="2" charset="-122"/>
              </a:rPr>
              <a:t>What is the IP plan of network numbers, broadcast numbers, and valid host numbers? </a:t>
            </a:r>
          </a:p>
          <a:p>
            <a:pPr lvl="1"/>
            <a:r>
              <a:rPr lang="en-US" altLang="zh-CN" smtClean="0">
                <a:ea typeface="宋体" panose="02010600030101010101" pitchFamily="2" charset="-122"/>
              </a:rPr>
              <a:t>What is the subnet mask needed for this plan?</a:t>
            </a:r>
            <a:endParaRPr lang="zh-CN" altLang="en-US" smtClean="0">
              <a:ea typeface="宋体" panose="02010600030101010101" pitchFamily="2" charset="-122"/>
            </a:endParaRPr>
          </a:p>
        </p:txBody>
      </p:sp>
    </p:spTree>
    <p:extLst>
      <p:ext uri="{BB962C8B-B14F-4D97-AF65-F5344CB8AC3E}">
        <p14:creationId xmlns:p14="http://schemas.microsoft.com/office/powerpoint/2010/main" val="2054850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ea typeface="宋体" panose="02010600030101010101" pitchFamily="2" charset="-122"/>
              </a:rPr>
              <a:t>Steps to Subnetting (2)</a:t>
            </a:r>
            <a:endParaRPr lang="zh-CN" altLang="en-US" smtClean="0">
              <a:ea typeface="宋体" panose="02010600030101010101" pitchFamily="2" charset="-122"/>
            </a:endParaRP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71800"/>
            <a:ext cx="80010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5"/>
          <p:cNvSpPr>
            <a:spLocks noGrp="1" noChangeArrowheads="1"/>
          </p:cNvSpPr>
          <p:nvPr>
            <p:ph type="body" idx="1"/>
          </p:nvPr>
        </p:nvSpPr>
        <p:spPr>
          <a:xfrm>
            <a:off x="381000" y="1447800"/>
            <a:ext cx="8534400" cy="1371600"/>
          </a:xfrm>
          <a:noFill/>
        </p:spPr>
        <p:txBody>
          <a:bodyPr/>
          <a:lstStyle/>
          <a:p>
            <a:pPr>
              <a:lnSpc>
                <a:spcPct val="80000"/>
              </a:lnSpc>
            </a:pPr>
            <a:r>
              <a:rPr lang="en-US" altLang="zh-CN" sz="2400" smtClean="0">
                <a:ea typeface="宋体" panose="02010600030101010101" pitchFamily="2" charset="-122"/>
              </a:rPr>
              <a:t>Since the subnet mask is /24, we only need to focus on the 4</a:t>
            </a:r>
            <a:r>
              <a:rPr lang="en-US" altLang="zh-CN" sz="2400" baseline="30000" smtClean="0">
                <a:ea typeface="宋体" panose="02010600030101010101" pitchFamily="2" charset="-122"/>
              </a:rPr>
              <a:t>th</a:t>
            </a:r>
            <a:r>
              <a:rPr lang="en-US" altLang="zh-CN" sz="2400" smtClean="0">
                <a:ea typeface="宋体" panose="02010600030101010101" pitchFamily="2" charset="-122"/>
              </a:rPr>
              <a:t> octet.</a:t>
            </a:r>
          </a:p>
          <a:p>
            <a:pPr lvl="1">
              <a:lnSpc>
                <a:spcPct val="80000"/>
              </a:lnSpc>
            </a:pPr>
            <a:r>
              <a:rPr lang="en-US" altLang="zh-CN" sz="2000" smtClean="0">
                <a:ea typeface="宋体" panose="02010600030101010101" pitchFamily="2" charset="-122"/>
              </a:rPr>
              <a:t>The 4 octet is the host bits, represented by ‘H’</a:t>
            </a:r>
          </a:p>
          <a:p>
            <a:pPr lvl="1">
              <a:lnSpc>
                <a:spcPct val="80000"/>
              </a:lnSpc>
            </a:pPr>
            <a:r>
              <a:rPr lang="en-US" altLang="zh-CN" sz="2000" smtClean="0">
                <a:ea typeface="宋体" panose="02010600030101010101" pitchFamily="2" charset="-122"/>
              </a:rPr>
              <a:t>The ‘N’ bits is the new “subNet” bits.</a:t>
            </a:r>
          </a:p>
        </p:txBody>
      </p:sp>
    </p:spTree>
    <p:extLst>
      <p:ext uri="{BB962C8B-B14F-4D97-AF65-F5344CB8AC3E}">
        <p14:creationId xmlns:p14="http://schemas.microsoft.com/office/powerpoint/2010/main" val="1023813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mtClean="0">
                <a:ea typeface="宋体" panose="02010600030101010101" pitchFamily="2" charset="-122"/>
              </a:rPr>
              <a:t>Steps to Subnetting (3)</a:t>
            </a:r>
            <a:endParaRPr lang="zh-CN" altLang="en-US" smtClean="0">
              <a:ea typeface="宋体" panose="02010600030101010101" pitchFamily="2" charset="-122"/>
            </a:endParaRPr>
          </a:p>
        </p:txBody>
      </p:sp>
      <p:pic>
        <p:nvPicPr>
          <p:cNvPr id="276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1"/>
            <a:ext cx="7620000"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6038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ea typeface="宋体" panose="02010600030101010101" pitchFamily="2" charset="-122"/>
              </a:rPr>
              <a:t>Steps to Subnetting (4)</a:t>
            </a:r>
            <a:endParaRPr lang="zh-CN" altLang="en-US" smtClean="0">
              <a:ea typeface="宋体" panose="02010600030101010101" pitchFamily="2" charset="-122"/>
            </a:endParaRPr>
          </a:p>
        </p:txBody>
      </p:sp>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1"/>
            <a:ext cx="822960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4831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mtClean="0">
                <a:ea typeface="宋体" panose="02010600030101010101" pitchFamily="2" charset="-122"/>
              </a:rPr>
              <a:t>Steps to Subnetting (5)</a:t>
            </a:r>
            <a:endParaRPr lang="zh-CN" altLang="en-US" smtClean="0">
              <a:ea typeface="宋体" panose="02010600030101010101" pitchFamily="2" charset="-122"/>
            </a:endParaRPr>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77724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9897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mtClean="0">
                <a:ea typeface="宋体" panose="02010600030101010101" pitchFamily="2" charset="-122"/>
              </a:rPr>
              <a:t>Steps to Subnetting (6)</a:t>
            </a:r>
            <a:endParaRPr lang="zh-CN" altLang="en-US" smtClean="0">
              <a:ea typeface="宋体" panose="02010600030101010101" pitchFamily="2" charset="-122"/>
            </a:endParaRP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1"/>
            <a:ext cx="81534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86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ea typeface="宋体" pitchFamily="2" charset="-122"/>
              </a:rPr>
              <a:t>IP Subnet Rule #2</a:t>
            </a:r>
          </a:p>
        </p:txBody>
      </p:sp>
      <p:sp>
        <p:nvSpPr>
          <p:cNvPr id="24579" name="Rectangle 3"/>
          <p:cNvSpPr>
            <a:spLocks noGrp="1" noChangeArrowheads="1"/>
          </p:cNvSpPr>
          <p:nvPr>
            <p:ph type="body" sz="half" idx="2"/>
          </p:nvPr>
        </p:nvSpPr>
        <p:spPr>
          <a:xfrm>
            <a:off x="228600" y="1524000"/>
            <a:ext cx="8686800" cy="2819400"/>
          </a:xfrm>
          <a:noFill/>
        </p:spPr>
        <p:txBody>
          <a:bodyPr/>
          <a:lstStyle/>
          <a:p>
            <a:pPr eaLnBrk="1" hangingPunct="1">
              <a:lnSpc>
                <a:spcPct val="90000"/>
              </a:lnSpc>
            </a:pPr>
            <a:r>
              <a:rPr lang="en-US" altLang="zh-CN" sz="2000" smtClean="0">
                <a:ea typeface="宋体" pitchFamily="2" charset="-122"/>
              </a:rPr>
              <a:t>An example of the process of getting the network ID and host ID:</a:t>
            </a:r>
          </a:p>
          <a:p>
            <a:pPr lvl="1" eaLnBrk="1" hangingPunct="1">
              <a:lnSpc>
                <a:spcPct val="90000"/>
              </a:lnSpc>
            </a:pPr>
            <a:r>
              <a:rPr lang="en-US" altLang="zh-CN" sz="1800" smtClean="0">
                <a:ea typeface="宋体" pitchFamily="2" charset="-122"/>
              </a:rPr>
              <a:t>IP address = 128.143.137.144</a:t>
            </a:r>
          </a:p>
          <a:p>
            <a:pPr lvl="1" eaLnBrk="1" hangingPunct="1">
              <a:lnSpc>
                <a:spcPct val="90000"/>
              </a:lnSpc>
            </a:pPr>
            <a:r>
              <a:rPr lang="en-US" altLang="zh-CN" sz="1800" smtClean="0">
                <a:ea typeface="宋体" pitchFamily="2" charset="-122"/>
              </a:rPr>
              <a:t>Subnet mask = 255.255.0.0</a:t>
            </a:r>
          </a:p>
          <a:p>
            <a:pPr lvl="1" eaLnBrk="1" hangingPunct="1">
              <a:lnSpc>
                <a:spcPct val="90000"/>
              </a:lnSpc>
            </a:pPr>
            <a:r>
              <a:rPr lang="en-US" altLang="zh-CN" sz="1800" smtClean="0">
                <a:ea typeface="宋体" pitchFamily="2" charset="-122"/>
              </a:rPr>
              <a:t>Network ID = (128.143.137.144 &amp; 255.255.0.0) =&gt; 128.143.0.0</a:t>
            </a:r>
          </a:p>
          <a:p>
            <a:pPr lvl="1" eaLnBrk="1" hangingPunct="1">
              <a:lnSpc>
                <a:spcPct val="90000"/>
              </a:lnSpc>
            </a:pPr>
            <a:r>
              <a:rPr lang="en-US" altLang="zh-CN" sz="1800" smtClean="0">
                <a:ea typeface="宋体" pitchFamily="2" charset="-122"/>
              </a:rPr>
              <a:t>Host ID = 137.144 (of network 128.143.0.0)</a:t>
            </a:r>
          </a:p>
          <a:p>
            <a:pPr eaLnBrk="1" hangingPunct="1">
              <a:lnSpc>
                <a:spcPct val="90000"/>
              </a:lnSpc>
            </a:pPr>
            <a:endParaRPr lang="en-US" altLang="zh-CN" sz="2000" smtClean="0">
              <a:ea typeface="宋体" pitchFamily="2" charset="-122"/>
            </a:endParaRPr>
          </a:p>
          <a:p>
            <a:pPr eaLnBrk="1" hangingPunct="1">
              <a:lnSpc>
                <a:spcPct val="90000"/>
              </a:lnSpc>
            </a:pPr>
            <a:r>
              <a:rPr lang="en-US" altLang="zh-CN" sz="2000" smtClean="0">
                <a:ea typeface="宋体" pitchFamily="2" charset="-122"/>
              </a:rPr>
              <a:t>This is just a simplified demonstration, in fact you need to convert the decimal form to binary form, order to perform the ANDING operation:</a:t>
            </a:r>
          </a:p>
        </p:txBody>
      </p:sp>
      <p:sp>
        <p:nvSpPr>
          <p:cNvPr id="1203204" name="Rectangle 4"/>
          <p:cNvSpPr>
            <a:spLocks noChangeArrowheads="1"/>
          </p:cNvSpPr>
          <p:nvPr/>
        </p:nvSpPr>
        <p:spPr bwMode="auto">
          <a:xfrm>
            <a:off x="1524000" y="4800600"/>
            <a:ext cx="3048000" cy="533400"/>
          </a:xfrm>
          <a:prstGeom prst="rect">
            <a:avLst/>
          </a:prstGeom>
          <a:solidFill>
            <a:schemeClr val="hlink"/>
          </a:solidFill>
          <a:ln w="9525">
            <a:noFill/>
            <a:miter lim="800000"/>
            <a:headEnd/>
            <a:tailEnd/>
          </a:ln>
          <a:effectLst>
            <a:prstShdw prst="shdw17" dist="17961" dir="2700000">
              <a:schemeClr val="hlink">
                <a:gamma/>
                <a:shade val="60000"/>
                <a:invGamma/>
              </a:schemeClr>
            </a:prstShdw>
          </a:effectLst>
        </p:spPr>
        <p:txBody>
          <a:bodyPr wrap="none" anchor="ctr"/>
          <a:lstStyle/>
          <a:p>
            <a:pPr algn="ctr" eaLnBrk="0" hangingPunct="0">
              <a:defRPr/>
            </a:pPr>
            <a:r>
              <a:rPr lang="en-US" altLang="zh-CN" sz="2400" b="1">
                <a:latin typeface="Courier New" pitchFamily="49" charset="0"/>
                <a:ea typeface="宋体" pitchFamily="2" charset="-122"/>
              </a:rPr>
              <a:t>128.143</a:t>
            </a:r>
            <a:endParaRPr lang="en-US" altLang="zh-CN" sz="2400">
              <a:latin typeface="Times New Roman" pitchFamily="18" charset="0"/>
              <a:ea typeface="宋体" pitchFamily="2" charset="-122"/>
            </a:endParaRPr>
          </a:p>
        </p:txBody>
      </p:sp>
      <p:sp>
        <p:nvSpPr>
          <p:cNvPr id="24581" name="Rectangle 5"/>
          <p:cNvSpPr>
            <a:spLocks noChangeArrowheads="1"/>
          </p:cNvSpPr>
          <p:nvPr/>
        </p:nvSpPr>
        <p:spPr bwMode="auto">
          <a:xfrm>
            <a:off x="4572000" y="4800600"/>
            <a:ext cx="3048000" cy="533400"/>
          </a:xfrm>
          <a:prstGeom prst="rect">
            <a:avLst/>
          </a:prstGeom>
          <a:solidFill>
            <a:srgbClr val="FFCC66"/>
          </a:solidFill>
          <a:ln w="9525">
            <a:noFill/>
            <a:miter lim="800000"/>
            <a:headEnd/>
            <a:tailEnd/>
          </a:ln>
          <a:effectLst>
            <a:prstShdw prst="shdw17" dist="17961" dir="2700000">
              <a:srgbClr val="997A3D"/>
            </a:prstShdw>
          </a:effectLst>
        </p:spPr>
        <p:txBody>
          <a:bodyPr wrap="none" anchor="ctr"/>
          <a:lstStyle/>
          <a:p>
            <a:pPr algn="ctr" eaLnBrk="0" hangingPunct="0"/>
            <a:r>
              <a:rPr lang="en-US" altLang="zh-CN" sz="2400" b="1">
                <a:latin typeface="Courier New" pitchFamily="49" charset="0"/>
                <a:ea typeface="宋体" pitchFamily="2" charset="-122"/>
              </a:rPr>
              <a:t>137.144</a:t>
            </a:r>
            <a:endParaRPr lang="en-US" altLang="zh-CN" sz="2400">
              <a:latin typeface="Times New Roman" pitchFamily="18" charset="0"/>
              <a:ea typeface="宋体" pitchFamily="2" charset="-122"/>
            </a:endParaRPr>
          </a:p>
        </p:txBody>
      </p:sp>
      <p:sp>
        <p:nvSpPr>
          <p:cNvPr id="24582" name="Line 6"/>
          <p:cNvSpPr>
            <a:spLocks noChangeShapeType="1"/>
          </p:cNvSpPr>
          <p:nvPr/>
        </p:nvSpPr>
        <p:spPr bwMode="auto">
          <a:xfrm flipH="1">
            <a:off x="1524000" y="5562600"/>
            <a:ext cx="1905000" cy="0"/>
          </a:xfrm>
          <a:prstGeom prst="line">
            <a:avLst/>
          </a:prstGeom>
          <a:noFill/>
          <a:ln w="28575">
            <a:solidFill>
              <a:schemeClr val="tx1"/>
            </a:solidFill>
            <a:round/>
            <a:headEnd/>
            <a:tailEnd type="triangle" w="lg" len="med"/>
          </a:ln>
        </p:spPr>
        <p:txBody>
          <a:bodyPr/>
          <a:lstStyle/>
          <a:p>
            <a:endParaRPr lang="en-MY"/>
          </a:p>
        </p:txBody>
      </p:sp>
      <p:sp>
        <p:nvSpPr>
          <p:cNvPr id="24583" name="Line 7"/>
          <p:cNvSpPr>
            <a:spLocks noChangeShapeType="1"/>
          </p:cNvSpPr>
          <p:nvPr/>
        </p:nvSpPr>
        <p:spPr bwMode="auto">
          <a:xfrm>
            <a:off x="5410200" y="5562600"/>
            <a:ext cx="2209800" cy="0"/>
          </a:xfrm>
          <a:prstGeom prst="line">
            <a:avLst/>
          </a:prstGeom>
          <a:noFill/>
          <a:ln w="28575">
            <a:solidFill>
              <a:schemeClr val="tx1"/>
            </a:solidFill>
            <a:round/>
            <a:headEnd/>
            <a:tailEnd type="triangle" w="lg" len="med"/>
          </a:ln>
        </p:spPr>
        <p:txBody>
          <a:bodyPr/>
          <a:lstStyle/>
          <a:p>
            <a:endParaRPr lang="en-MY"/>
          </a:p>
        </p:txBody>
      </p:sp>
      <p:sp>
        <p:nvSpPr>
          <p:cNvPr id="24584" name="Text Box 8"/>
          <p:cNvSpPr txBox="1">
            <a:spLocks noChangeArrowheads="1"/>
          </p:cNvSpPr>
          <p:nvPr/>
        </p:nvSpPr>
        <p:spPr bwMode="auto">
          <a:xfrm>
            <a:off x="3733800" y="5334001"/>
            <a:ext cx="1404744" cy="400110"/>
          </a:xfrm>
          <a:prstGeom prst="rect">
            <a:avLst/>
          </a:prstGeom>
          <a:noFill/>
          <a:ln w="9525">
            <a:noFill/>
            <a:miter lim="800000"/>
            <a:headEnd/>
            <a:tailEnd/>
          </a:ln>
        </p:spPr>
        <p:txBody>
          <a:bodyPr wrap="none">
            <a:spAutoFit/>
          </a:bodyPr>
          <a:lstStyle/>
          <a:p>
            <a:r>
              <a:rPr lang="en-US" altLang="zh-CN">
                <a:ea typeface="宋体" pitchFamily="2" charset="-122"/>
              </a:rPr>
              <a:t>IP address</a:t>
            </a:r>
          </a:p>
        </p:txBody>
      </p:sp>
      <p:sp>
        <p:nvSpPr>
          <p:cNvPr id="24585" name="Line 9"/>
          <p:cNvSpPr>
            <a:spLocks noChangeShapeType="1"/>
          </p:cNvSpPr>
          <p:nvPr/>
        </p:nvSpPr>
        <p:spPr bwMode="auto">
          <a:xfrm flipH="1">
            <a:off x="1524000" y="4572000"/>
            <a:ext cx="685800" cy="0"/>
          </a:xfrm>
          <a:prstGeom prst="line">
            <a:avLst/>
          </a:prstGeom>
          <a:noFill/>
          <a:ln w="28575">
            <a:solidFill>
              <a:schemeClr val="tx1"/>
            </a:solidFill>
            <a:round/>
            <a:headEnd/>
            <a:tailEnd type="triangle" w="lg" len="med"/>
          </a:ln>
        </p:spPr>
        <p:txBody>
          <a:bodyPr/>
          <a:lstStyle/>
          <a:p>
            <a:endParaRPr lang="en-MY"/>
          </a:p>
        </p:txBody>
      </p:sp>
      <p:sp>
        <p:nvSpPr>
          <p:cNvPr id="24586" name="Line 10"/>
          <p:cNvSpPr>
            <a:spLocks noChangeShapeType="1"/>
          </p:cNvSpPr>
          <p:nvPr/>
        </p:nvSpPr>
        <p:spPr bwMode="auto">
          <a:xfrm>
            <a:off x="3810000" y="4572000"/>
            <a:ext cx="762000" cy="0"/>
          </a:xfrm>
          <a:prstGeom prst="line">
            <a:avLst/>
          </a:prstGeom>
          <a:noFill/>
          <a:ln w="28575">
            <a:solidFill>
              <a:schemeClr val="tx1"/>
            </a:solidFill>
            <a:round/>
            <a:headEnd/>
            <a:tailEnd type="triangle" w="lg" len="med"/>
          </a:ln>
        </p:spPr>
        <p:txBody>
          <a:bodyPr/>
          <a:lstStyle/>
          <a:p>
            <a:endParaRPr lang="en-MY"/>
          </a:p>
        </p:txBody>
      </p:sp>
      <p:sp>
        <p:nvSpPr>
          <p:cNvPr id="24587" name="Line 11"/>
          <p:cNvSpPr>
            <a:spLocks noChangeShapeType="1"/>
          </p:cNvSpPr>
          <p:nvPr/>
        </p:nvSpPr>
        <p:spPr bwMode="auto">
          <a:xfrm flipH="1">
            <a:off x="4572000" y="4572000"/>
            <a:ext cx="685800" cy="0"/>
          </a:xfrm>
          <a:prstGeom prst="line">
            <a:avLst/>
          </a:prstGeom>
          <a:noFill/>
          <a:ln w="28575">
            <a:solidFill>
              <a:schemeClr val="tx1"/>
            </a:solidFill>
            <a:round/>
            <a:headEnd/>
            <a:tailEnd type="triangle" w="lg" len="med"/>
          </a:ln>
        </p:spPr>
        <p:txBody>
          <a:bodyPr/>
          <a:lstStyle/>
          <a:p>
            <a:endParaRPr lang="en-MY"/>
          </a:p>
        </p:txBody>
      </p:sp>
      <p:sp>
        <p:nvSpPr>
          <p:cNvPr id="24588" name="Line 12"/>
          <p:cNvSpPr>
            <a:spLocks noChangeShapeType="1"/>
          </p:cNvSpPr>
          <p:nvPr/>
        </p:nvSpPr>
        <p:spPr bwMode="auto">
          <a:xfrm>
            <a:off x="6858000" y="4572000"/>
            <a:ext cx="762000" cy="0"/>
          </a:xfrm>
          <a:prstGeom prst="line">
            <a:avLst/>
          </a:prstGeom>
          <a:noFill/>
          <a:ln w="28575">
            <a:solidFill>
              <a:schemeClr val="tx1"/>
            </a:solidFill>
            <a:round/>
            <a:headEnd/>
            <a:tailEnd type="triangle" w="lg" len="med"/>
          </a:ln>
        </p:spPr>
        <p:txBody>
          <a:bodyPr/>
          <a:lstStyle/>
          <a:p>
            <a:endParaRPr lang="en-MY"/>
          </a:p>
        </p:txBody>
      </p:sp>
      <p:sp>
        <p:nvSpPr>
          <p:cNvPr id="24589" name="Text Box 13"/>
          <p:cNvSpPr txBox="1">
            <a:spLocks noChangeArrowheads="1"/>
          </p:cNvSpPr>
          <p:nvPr/>
        </p:nvSpPr>
        <p:spPr bwMode="auto">
          <a:xfrm>
            <a:off x="2286001" y="4343401"/>
            <a:ext cx="1452642" cy="400110"/>
          </a:xfrm>
          <a:prstGeom prst="rect">
            <a:avLst/>
          </a:prstGeom>
          <a:noFill/>
          <a:ln w="9525">
            <a:noFill/>
            <a:miter lim="800000"/>
            <a:headEnd/>
            <a:tailEnd/>
          </a:ln>
        </p:spPr>
        <p:txBody>
          <a:bodyPr wrap="none">
            <a:spAutoFit/>
          </a:bodyPr>
          <a:lstStyle/>
          <a:p>
            <a:r>
              <a:rPr lang="en-US" altLang="zh-CN">
                <a:ea typeface="宋体" pitchFamily="2" charset="-122"/>
              </a:rPr>
              <a:t>Network ID</a:t>
            </a:r>
          </a:p>
        </p:txBody>
      </p:sp>
      <p:sp>
        <p:nvSpPr>
          <p:cNvPr id="24590" name="Text Box 14"/>
          <p:cNvSpPr txBox="1">
            <a:spLocks noChangeArrowheads="1"/>
          </p:cNvSpPr>
          <p:nvPr/>
        </p:nvSpPr>
        <p:spPr bwMode="auto">
          <a:xfrm>
            <a:off x="5562601" y="4343401"/>
            <a:ext cx="1039067" cy="400110"/>
          </a:xfrm>
          <a:prstGeom prst="rect">
            <a:avLst/>
          </a:prstGeom>
          <a:noFill/>
          <a:ln w="9525">
            <a:noFill/>
            <a:miter lim="800000"/>
            <a:headEnd/>
            <a:tailEnd/>
          </a:ln>
        </p:spPr>
        <p:txBody>
          <a:bodyPr wrap="none">
            <a:spAutoFit/>
          </a:bodyPr>
          <a:lstStyle/>
          <a:p>
            <a:r>
              <a:rPr lang="en-US" altLang="zh-CN">
                <a:ea typeface="宋体" pitchFamily="2" charset="-122"/>
              </a:rPr>
              <a:t>Host ID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ea typeface="宋体" panose="02010600030101010101" pitchFamily="2" charset="-122"/>
              </a:rPr>
              <a:t>Steps to Subnetting (7)</a:t>
            </a:r>
            <a:endParaRPr lang="zh-CN" altLang="en-US" smtClean="0">
              <a:ea typeface="宋体" panose="02010600030101010101" pitchFamily="2" charset="-122"/>
            </a:endParaRPr>
          </a:p>
        </p:txBody>
      </p:sp>
      <p:pic>
        <p:nvPicPr>
          <p:cNvPr id="31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1"/>
            <a:ext cx="8077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458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mtClean="0">
                <a:ea typeface="宋体" panose="02010600030101010101" pitchFamily="2" charset="-122"/>
              </a:rPr>
              <a:t>Steps to Subnetting (8)</a:t>
            </a:r>
            <a:endParaRPr lang="zh-CN" altLang="en-US" smtClean="0">
              <a:ea typeface="宋体" panose="02010600030101010101" pitchFamily="2" charset="-122"/>
            </a:endParaRPr>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1"/>
            <a:ext cx="769620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3131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mtClean="0">
                <a:ea typeface="宋体" panose="02010600030101010101" pitchFamily="2" charset="-122"/>
              </a:rPr>
              <a:t>Steps to Subnetting (8)</a:t>
            </a:r>
            <a:endParaRPr lang="zh-CN" altLang="en-US" smtClean="0">
              <a:ea typeface="宋体" panose="02010600030101010101" pitchFamily="2" charset="-122"/>
            </a:endParaRPr>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1" y="1447801"/>
            <a:ext cx="6097588"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3" name="Text Box 5"/>
          <p:cNvSpPr txBox="1">
            <a:spLocks noChangeArrowheads="1"/>
          </p:cNvSpPr>
          <p:nvPr/>
        </p:nvSpPr>
        <p:spPr bwMode="auto">
          <a:xfrm>
            <a:off x="7620001" y="5334001"/>
            <a:ext cx="1309974" cy="707886"/>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ltLang="zh-CN">
                <a:solidFill>
                  <a:srgbClr val="000000"/>
                </a:solidFill>
                <a:ea typeface="宋体" pitchFamily="2" charset="-122"/>
              </a:rPr>
              <a:t>Continue</a:t>
            </a:r>
          </a:p>
          <a:p>
            <a:pPr>
              <a:defRPr/>
            </a:pPr>
            <a:r>
              <a:rPr lang="en-US" altLang="zh-CN">
                <a:solidFill>
                  <a:srgbClr val="000000"/>
                </a:solidFill>
                <a:ea typeface="宋体" pitchFamily="2" charset="-122"/>
              </a:rPr>
              <a:t>next page</a:t>
            </a:r>
          </a:p>
        </p:txBody>
      </p:sp>
    </p:spTree>
    <p:extLst>
      <p:ext uri="{BB962C8B-B14F-4D97-AF65-F5344CB8AC3E}">
        <p14:creationId xmlns:p14="http://schemas.microsoft.com/office/powerpoint/2010/main" val="2770597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mtClean="0">
                <a:ea typeface="宋体" panose="02010600030101010101" pitchFamily="2" charset="-122"/>
              </a:rPr>
              <a:t>Steps to Subnetting (9)</a:t>
            </a:r>
            <a:endParaRPr lang="zh-CN" altLang="en-US" smtClean="0">
              <a:ea typeface="宋体" panose="02010600030101010101" pitchFamily="2" charset="-122"/>
            </a:endParaRPr>
          </a:p>
        </p:txBody>
      </p:sp>
      <p:pic>
        <p:nvPicPr>
          <p:cNvPr id="348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19201"/>
            <a:ext cx="6084888"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2" y="5105400"/>
            <a:ext cx="6088063"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104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smtClean="0">
                <a:ea typeface="宋体" panose="02010600030101010101" pitchFamily="2" charset="-122"/>
              </a:rPr>
              <a:t>Steps to Subnetting (10)</a:t>
            </a:r>
            <a:endParaRPr lang="zh-CN" altLang="en-US" smtClean="0">
              <a:ea typeface="宋体" panose="02010600030101010101" pitchFamily="2" charset="-122"/>
            </a:endParaRPr>
          </a:p>
        </p:txBody>
      </p:sp>
      <p:pic>
        <p:nvPicPr>
          <p:cNvPr id="358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1"/>
            <a:ext cx="7924800"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55817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smtClean="0">
                <a:ea typeface="宋体" panose="02010600030101010101" pitchFamily="2" charset="-122"/>
              </a:rPr>
              <a:t>VLSM (1)</a:t>
            </a:r>
          </a:p>
        </p:txBody>
      </p:sp>
      <p:sp>
        <p:nvSpPr>
          <p:cNvPr id="44035" name="Rectangle 3"/>
          <p:cNvSpPr>
            <a:spLocks noGrp="1" noChangeArrowheads="1"/>
          </p:cNvSpPr>
          <p:nvPr>
            <p:ph type="body" idx="1"/>
          </p:nvPr>
        </p:nvSpPr>
        <p:spPr>
          <a:xfrm>
            <a:off x="304800" y="1447800"/>
            <a:ext cx="8534400" cy="4876800"/>
          </a:xfrm>
        </p:spPr>
        <p:txBody>
          <a:bodyPr/>
          <a:lstStyle/>
          <a:p>
            <a:pPr>
              <a:lnSpc>
                <a:spcPct val="80000"/>
              </a:lnSpc>
            </a:pPr>
            <a:r>
              <a:rPr lang="en-US" altLang="zh-CN" sz="3000" smtClean="0">
                <a:ea typeface="宋体" panose="02010600030101010101" pitchFamily="2" charset="-122"/>
              </a:rPr>
              <a:t>Variable-length subnet masking (VLSM) is the more realistic way of subnetting a network to make for the most efficient use of all of the bits.</a:t>
            </a:r>
          </a:p>
          <a:p>
            <a:pPr>
              <a:lnSpc>
                <a:spcPct val="80000"/>
              </a:lnSpc>
            </a:pPr>
            <a:endParaRPr lang="en-US" altLang="zh-CN" sz="3000" smtClean="0">
              <a:ea typeface="宋体" panose="02010600030101010101" pitchFamily="2" charset="-122"/>
            </a:endParaRPr>
          </a:p>
          <a:p>
            <a:pPr>
              <a:lnSpc>
                <a:spcPct val="80000"/>
              </a:lnSpc>
            </a:pPr>
            <a:r>
              <a:rPr lang="en-US" altLang="zh-CN" sz="3000" smtClean="0">
                <a:ea typeface="宋体" panose="02010600030101010101" pitchFamily="2" charset="-122"/>
              </a:rPr>
              <a:t>VLSM is the process of “subnetting a subnet” and using different subnet masks for different networks in your IP plan. </a:t>
            </a:r>
          </a:p>
          <a:p>
            <a:pPr>
              <a:lnSpc>
                <a:spcPct val="80000"/>
              </a:lnSpc>
            </a:pPr>
            <a:endParaRPr lang="en-US" altLang="zh-CN" sz="3000" smtClean="0">
              <a:ea typeface="宋体" panose="02010600030101010101" pitchFamily="2" charset="-122"/>
            </a:endParaRPr>
          </a:p>
          <a:p>
            <a:pPr>
              <a:lnSpc>
                <a:spcPct val="80000"/>
              </a:lnSpc>
            </a:pPr>
            <a:r>
              <a:rPr lang="en-US" altLang="zh-CN" sz="3000" smtClean="0">
                <a:ea typeface="宋体" panose="02010600030101010101" pitchFamily="2" charset="-122"/>
              </a:rPr>
              <a:t>What you have to remember is that you need to make sure that there is no overlap in any of the addresses.</a:t>
            </a:r>
            <a:endParaRPr lang="zh-CN" altLang="en-US" sz="3000" smtClean="0">
              <a:ea typeface="宋体" panose="02010600030101010101" pitchFamily="2" charset="-122"/>
            </a:endParaRPr>
          </a:p>
        </p:txBody>
      </p:sp>
    </p:spTree>
    <p:extLst>
      <p:ext uri="{BB962C8B-B14F-4D97-AF65-F5344CB8AC3E}">
        <p14:creationId xmlns:p14="http://schemas.microsoft.com/office/powerpoint/2010/main" val="1252550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mtClean="0">
                <a:ea typeface="宋体" panose="02010600030101010101" pitchFamily="2" charset="-122"/>
              </a:rPr>
              <a:t>VLSM (2)</a:t>
            </a:r>
            <a:endParaRPr lang="zh-CN" altLang="en-US" smtClean="0">
              <a:ea typeface="宋体" panose="02010600030101010101" pitchFamily="2" charset="-122"/>
            </a:endParaRPr>
          </a:p>
        </p:txBody>
      </p:sp>
      <p:sp>
        <p:nvSpPr>
          <p:cNvPr id="45059" name="Rectangle 3"/>
          <p:cNvSpPr>
            <a:spLocks noGrp="1" noChangeArrowheads="1"/>
          </p:cNvSpPr>
          <p:nvPr>
            <p:ph type="body" idx="1"/>
          </p:nvPr>
        </p:nvSpPr>
        <p:spPr/>
        <p:txBody>
          <a:bodyPr/>
          <a:lstStyle/>
          <a:p>
            <a:r>
              <a:rPr lang="en-US" altLang="zh-CN" sz="2800" smtClean="0">
                <a:ea typeface="宋体" panose="02010600030101010101" pitchFamily="2" charset="-122"/>
              </a:rPr>
              <a:t>Remember that when you perform classful (or what I sometimes call classical) subnetting, all subnets have the same number of hosts because they all use the same subnet mask. </a:t>
            </a:r>
          </a:p>
          <a:p>
            <a:r>
              <a:rPr lang="en-US" altLang="zh-CN" sz="2800" smtClean="0">
                <a:ea typeface="宋体" panose="02010600030101010101" pitchFamily="2" charset="-122"/>
              </a:rPr>
              <a:t>This leads to inefficiencies. </a:t>
            </a:r>
          </a:p>
          <a:p>
            <a:pPr lvl="1"/>
            <a:r>
              <a:rPr lang="en-US" altLang="zh-CN" sz="2400" smtClean="0">
                <a:ea typeface="宋体" panose="02010600030101010101" pitchFamily="2" charset="-122"/>
              </a:rPr>
              <a:t>For example, if you borrow 4 bits on a Class C network, you end up with 14 valid subnets of 14 valid hosts. (instead of 16 subnets)</a:t>
            </a:r>
          </a:p>
          <a:p>
            <a:pPr lvl="1"/>
            <a:r>
              <a:rPr lang="en-US" altLang="zh-CN" sz="2400" smtClean="0">
                <a:ea typeface="宋体" panose="02010600030101010101" pitchFamily="2" charset="-122"/>
              </a:rPr>
              <a:t>A serial link to another router only needs 2 hosts, but with classical subnetting, you end up wasting 12 of those hosts. </a:t>
            </a:r>
            <a:endParaRPr lang="zh-CN" altLang="en-US" sz="2400" smtClean="0">
              <a:ea typeface="宋体" panose="02010600030101010101" pitchFamily="2" charset="-122"/>
            </a:endParaRPr>
          </a:p>
        </p:txBody>
      </p:sp>
    </p:spTree>
    <p:extLst>
      <p:ext uri="{BB962C8B-B14F-4D97-AF65-F5344CB8AC3E}">
        <p14:creationId xmlns:p14="http://schemas.microsoft.com/office/powerpoint/2010/main" val="779850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VLSM Example #1 (1)</a:t>
            </a:r>
          </a:p>
        </p:txBody>
      </p:sp>
      <p:sp>
        <p:nvSpPr>
          <p:cNvPr id="48131" name="Rectangle 3"/>
          <p:cNvSpPr>
            <a:spLocks noGrp="1" noChangeArrowheads="1"/>
          </p:cNvSpPr>
          <p:nvPr>
            <p:ph type="body" idx="1"/>
          </p:nvPr>
        </p:nvSpPr>
        <p:spPr>
          <a:xfrm>
            <a:off x="304800" y="1371600"/>
            <a:ext cx="8534400" cy="2743200"/>
          </a:xfrm>
        </p:spPr>
        <p:txBody>
          <a:bodyPr/>
          <a:lstStyle/>
          <a:p>
            <a:pPr>
              <a:lnSpc>
                <a:spcPct val="90000"/>
              </a:lnSpc>
            </a:pPr>
            <a:r>
              <a:rPr lang="en-US" sz="2600" dirty="0" smtClean="0"/>
              <a:t>Given the following network 192.168.1.0/24, how is it going to be </a:t>
            </a:r>
            <a:r>
              <a:rPr lang="en-US" sz="2600" dirty="0" err="1" smtClean="0"/>
              <a:t>subnetted</a:t>
            </a:r>
            <a:r>
              <a:rPr lang="en-US" sz="2600" dirty="0" smtClean="0"/>
              <a:t>?</a:t>
            </a:r>
          </a:p>
          <a:p>
            <a:pPr lvl="1">
              <a:lnSpc>
                <a:spcPct val="90000"/>
              </a:lnSpc>
            </a:pPr>
            <a:r>
              <a:rPr lang="en-US" sz="2200" dirty="0" smtClean="0"/>
              <a:t>We only need to take care of the 10 hosts subnet, 11 hosts subnet, and 30 hosts subnet.</a:t>
            </a:r>
          </a:p>
          <a:p>
            <a:pPr lvl="1">
              <a:lnSpc>
                <a:spcPct val="90000"/>
              </a:lnSpc>
            </a:pPr>
            <a:r>
              <a:rPr lang="en-US" sz="2200" dirty="0" smtClean="0"/>
              <a:t>Assume that there won’t be expansion on the number of host per subnet.</a:t>
            </a:r>
          </a:p>
          <a:p>
            <a:pPr>
              <a:buFontTx/>
              <a:buNone/>
            </a:pPr>
            <a:endParaRPr lang="en-US" sz="2800" dirty="0" smtClean="0"/>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1" y="3810001"/>
            <a:ext cx="4213225"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6698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VLSM Example #1 (2)</a:t>
            </a:r>
          </a:p>
        </p:txBody>
      </p:sp>
      <p:sp>
        <p:nvSpPr>
          <p:cNvPr id="49155" name="Rectangle 3"/>
          <p:cNvSpPr>
            <a:spLocks noGrp="1" noChangeArrowheads="1"/>
          </p:cNvSpPr>
          <p:nvPr>
            <p:ph type="body" idx="1"/>
          </p:nvPr>
        </p:nvSpPr>
        <p:spPr>
          <a:xfrm>
            <a:off x="152400" y="1371600"/>
            <a:ext cx="8839200" cy="4876800"/>
          </a:xfrm>
        </p:spPr>
        <p:txBody>
          <a:bodyPr/>
          <a:lstStyle/>
          <a:p>
            <a:r>
              <a:rPr lang="en-US" smtClean="0"/>
              <a:t>Using the traditional subnetting methodology.</a:t>
            </a:r>
          </a:p>
          <a:p>
            <a:pPr lvl="1"/>
            <a:r>
              <a:rPr lang="en-US" smtClean="0"/>
              <a:t>There are 3 subnets and the maximum # host in a subnet is 30.</a:t>
            </a:r>
          </a:p>
          <a:p>
            <a:pPr lvl="1"/>
            <a:r>
              <a:rPr lang="en-US" smtClean="0"/>
              <a:t>Either we have 2 subnet bits or 5 host bits.</a:t>
            </a:r>
          </a:p>
          <a:p>
            <a:pPr lvl="1"/>
            <a:r>
              <a:rPr lang="en-US" smtClean="0"/>
              <a:t>If we choose 2 subnets bit design (6 bits host), there won’t be much expansion on subnets but growth on hosts.</a:t>
            </a:r>
          </a:p>
          <a:p>
            <a:pPr lvl="1"/>
            <a:r>
              <a:rPr lang="en-US" smtClean="0"/>
              <a:t>In this case, we choose 5 bits host design (3 subnet bits), as specified in the question.</a:t>
            </a:r>
          </a:p>
        </p:txBody>
      </p:sp>
    </p:spTree>
    <p:extLst>
      <p:ext uri="{BB962C8B-B14F-4D97-AF65-F5344CB8AC3E}">
        <p14:creationId xmlns:p14="http://schemas.microsoft.com/office/powerpoint/2010/main" val="14782318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VLSM Example #1 (3)</a:t>
            </a:r>
          </a:p>
        </p:txBody>
      </p:sp>
      <p:sp>
        <p:nvSpPr>
          <p:cNvPr id="51203" name="Rectangle 3"/>
          <p:cNvSpPr>
            <a:spLocks noGrp="1" noChangeArrowheads="1"/>
          </p:cNvSpPr>
          <p:nvPr>
            <p:ph type="body" idx="1"/>
          </p:nvPr>
        </p:nvSpPr>
        <p:spPr>
          <a:xfrm>
            <a:off x="304800" y="1371600"/>
            <a:ext cx="8534400" cy="1066800"/>
          </a:xfrm>
        </p:spPr>
        <p:txBody>
          <a:bodyPr/>
          <a:lstStyle/>
          <a:p>
            <a:r>
              <a:rPr lang="en-US" smtClean="0"/>
              <a:t>With traditional classful subnetting</a:t>
            </a:r>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971801"/>
            <a:ext cx="43434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7" name="Text Box 5"/>
          <p:cNvSpPr txBox="1">
            <a:spLocks noChangeArrowheads="1"/>
          </p:cNvSpPr>
          <p:nvPr/>
        </p:nvSpPr>
        <p:spPr bwMode="auto">
          <a:xfrm>
            <a:off x="5410201" y="5410201"/>
            <a:ext cx="1893467" cy="40011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solidFill>
                  <a:srgbClr val="000000"/>
                </a:solidFill>
              </a:rPr>
              <a:t>192.168.1.0/27</a:t>
            </a:r>
          </a:p>
        </p:txBody>
      </p:sp>
      <p:sp>
        <p:nvSpPr>
          <p:cNvPr id="105478" name="Text Box 6"/>
          <p:cNvSpPr txBox="1">
            <a:spLocks noChangeArrowheads="1"/>
          </p:cNvSpPr>
          <p:nvPr/>
        </p:nvSpPr>
        <p:spPr bwMode="auto">
          <a:xfrm>
            <a:off x="1752601" y="5486401"/>
            <a:ext cx="2036135" cy="40011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solidFill>
                  <a:srgbClr val="000000"/>
                </a:solidFill>
              </a:rPr>
              <a:t>192.168.1.32/27</a:t>
            </a:r>
          </a:p>
        </p:txBody>
      </p:sp>
      <p:sp>
        <p:nvSpPr>
          <p:cNvPr id="105479" name="Text Box 7"/>
          <p:cNvSpPr txBox="1">
            <a:spLocks noChangeArrowheads="1"/>
          </p:cNvSpPr>
          <p:nvPr/>
        </p:nvSpPr>
        <p:spPr bwMode="auto">
          <a:xfrm>
            <a:off x="1828801" y="2514601"/>
            <a:ext cx="2036135" cy="40011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solidFill>
                  <a:srgbClr val="000000"/>
                </a:solidFill>
              </a:rPr>
              <a:t>192.168.1.64/27</a:t>
            </a:r>
          </a:p>
        </p:txBody>
      </p:sp>
    </p:spTree>
    <p:extLst>
      <p:ext uri="{BB962C8B-B14F-4D97-AF65-F5344CB8AC3E}">
        <p14:creationId xmlns:p14="http://schemas.microsoft.com/office/powerpoint/2010/main" val="335087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ea typeface="宋体" pitchFamily="2" charset="-122"/>
              </a:rPr>
              <a:t>IP Subnet Rule #2</a:t>
            </a:r>
            <a:endParaRPr lang="zh-CN" altLang="en-US" smtClean="0">
              <a:ea typeface="宋体" pitchFamily="2" charset="-122"/>
            </a:endParaRPr>
          </a:p>
        </p:txBody>
      </p:sp>
      <p:sp>
        <p:nvSpPr>
          <p:cNvPr id="25603" name="Rectangle 3"/>
          <p:cNvSpPr>
            <a:spLocks noGrp="1" noChangeArrowheads="1"/>
          </p:cNvSpPr>
          <p:nvPr>
            <p:ph type="body" idx="1"/>
          </p:nvPr>
        </p:nvSpPr>
        <p:spPr>
          <a:xfrm>
            <a:off x="304800" y="1447800"/>
            <a:ext cx="8534400" cy="2057400"/>
          </a:xfrm>
        </p:spPr>
        <p:txBody>
          <a:bodyPr/>
          <a:lstStyle/>
          <a:p>
            <a:pPr eaLnBrk="1" hangingPunct="1">
              <a:lnSpc>
                <a:spcPct val="80000"/>
              </a:lnSpc>
            </a:pPr>
            <a:r>
              <a:rPr lang="en-US" altLang="zh-CN" sz="2400" smtClean="0">
                <a:ea typeface="宋体" pitchFamily="2" charset="-122"/>
              </a:rPr>
              <a:t>Another example to determine what the network ID is, for any given IP address</a:t>
            </a:r>
          </a:p>
          <a:p>
            <a:pPr lvl="1" eaLnBrk="1" hangingPunct="1">
              <a:lnSpc>
                <a:spcPct val="80000"/>
              </a:lnSpc>
            </a:pPr>
            <a:r>
              <a:rPr lang="en-US" altLang="zh-CN" sz="2000" smtClean="0">
                <a:ea typeface="宋体" pitchFamily="2" charset="-122"/>
              </a:rPr>
              <a:t>you have to convert both octal addresses into binary, and do a bitwise AND operation. </a:t>
            </a:r>
          </a:p>
          <a:p>
            <a:pPr eaLnBrk="1" hangingPunct="1">
              <a:lnSpc>
                <a:spcPct val="80000"/>
              </a:lnSpc>
            </a:pPr>
            <a:r>
              <a:rPr lang="en-US" altLang="zh-CN" sz="2400" smtClean="0">
                <a:ea typeface="宋体" pitchFamily="2" charset="-122"/>
              </a:rPr>
              <a:t>An example using an IP address of 156.154.81.56 used with a network mask of 255.255.255.240 follows:</a:t>
            </a:r>
            <a:endParaRPr lang="zh-CN" altLang="en-US" sz="2400" smtClean="0">
              <a:ea typeface="宋体" pitchFamily="2" charset="-122"/>
            </a:endParaRPr>
          </a:p>
        </p:txBody>
      </p:sp>
      <p:pic>
        <p:nvPicPr>
          <p:cNvPr id="25604" name="Picture 4"/>
          <p:cNvPicPr>
            <a:picLocks noChangeAspect="1" noChangeArrowheads="1"/>
          </p:cNvPicPr>
          <p:nvPr/>
        </p:nvPicPr>
        <p:blipFill>
          <a:blip r:embed="rId2" cstate="print"/>
          <a:srcRect/>
          <a:stretch>
            <a:fillRect/>
          </a:stretch>
        </p:blipFill>
        <p:spPr bwMode="auto">
          <a:xfrm>
            <a:off x="1828800" y="3581401"/>
            <a:ext cx="5257800" cy="1109663"/>
          </a:xfrm>
          <a:prstGeom prst="rect">
            <a:avLst/>
          </a:prstGeom>
          <a:noFill/>
          <a:ln w="9525">
            <a:noFill/>
            <a:miter lim="800000"/>
            <a:headEnd/>
            <a:tailEnd/>
          </a:ln>
        </p:spPr>
      </p:pic>
      <p:sp>
        <p:nvSpPr>
          <p:cNvPr id="25605" name="Rectangle 5"/>
          <p:cNvSpPr>
            <a:spLocks noChangeArrowheads="1"/>
          </p:cNvSpPr>
          <p:nvPr/>
        </p:nvSpPr>
        <p:spPr bwMode="auto">
          <a:xfrm>
            <a:off x="304800" y="4953000"/>
            <a:ext cx="8534400" cy="5334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altLang="en-US" sz="2400">
                <a:solidFill>
                  <a:srgbClr val="003399"/>
                </a:solidFill>
              </a:rPr>
              <a:t>This translate to a network ID of 156.154.81.48</a:t>
            </a:r>
          </a:p>
          <a:p>
            <a:pPr marL="342900" indent="-342900">
              <a:lnSpc>
                <a:spcPct val="90000"/>
              </a:lnSpc>
              <a:spcBef>
                <a:spcPct val="20000"/>
              </a:spcBef>
              <a:buFontTx/>
              <a:buChar char="•"/>
            </a:pPr>
            <a:r>
              <a:rPr lang="en-US" altLang="zh-CN" sz="2400">
                <a:solidFill>
                  <a:srgbClr val="003399"/>
                </a:solidFill>
                <a:ea typeface="宋体" pitchFamily="2" charset="-122"/>
              </a:rPr>
              <a:t>Sometimes, </a:t>
            </a:r>
            <a:r>
              <a:rPr lang="en-US" altLang="zh-CN" sz="2400" u="sng">
                <a:solidFill>
                  <a:srgbClr val="003399"/>
                </a:solidFill>
                <a:ea typeface="宋体" pitchFamily="2" charset="-122"/>
              </a:rPr>
              <a:t>network ID</a:t>
            </a:r>
            <a:r>
              <a:rPr lang="en-US" altLang="zh-CN" sz="2400">
                <a:solidFill>
                  <a:srgbClr val="003399"/>
                </a:solidFill>
                <a:ea typeface="宋体" pitchFamily="2" charset="-122"/>
              </a:rPr>
              <a:t> is also called </a:t>
            </a:r>
            <a:r>
              <a:rPr lang="en-US" altLang="zh-CN" sz="2400" u="sng">
                <a:solidFill>
                  <a:srgbClr val="003399"/>
                </a:solidFill>
                <a:ea typeface="宋体" pitchFamily="2" charset="-122"/>
              </a:rPr>
              <a:t>network address</a:t>
            </a:r>
            <a:r>
              <a:rPr lang="en-US" altLang="zh-CN" sz="2400">
                <a:solidFill>
                  <a:srgbClr val="003399"/>
                </a:solidFill>
                <a:ea typeface="宋体" pitchFamily="2" charset="-122"/>
              </a:rPr>
              <a:t> or </a:t>
            </a:r>
            <a:r>
              <a:rPr lang="en-US" altLang="zh-CN" sz="2400" u="sng">
                <a:solidFill>
                  <a:srgbClr val="003399"/>
                </a:solidFill>
                <a:ea typeface="宋体" pitchFamily="2" charset="-122"/>
              </a:rPr>
              <a:t>subnet address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smtClean="0"/>
              <a:t>VLSM Example #1 (4)</a:t>
            </a:r>
          </a:p>
        </p:txBody>
      </p:sp>
      <p:sp>
        <p:nvSpPr>
          <p:cNvPr id="52227" name="Rectangle 3"/>
          <p:cNvSpPr>
            <a:spLocks noGrp="1" noChangeArrowheads="1"/>
          </p:cNvSpPr>
          <p:nvPr>
            <p:ph type="body" idx="1"/>
          </p:nvPr>
        </p:nvSpPr>
        <p:spPr>
          <a:xfrm>
            <a:off x="152400" y="1447800"/>
            <a:ext cx="8839200" cy="4800600"/>
          </a:xfrm>
        </p:spPr>
        <p:txBody>
          <a:bodyPr/>
          <a:lstStyle/>
          <a:p>
            <a:r>
              <a:rPr lang="en-US" sz="3000" dirty="0" smtClean="0"/>
              <a:t>However, the traditional </a:t>
            </a:r>
            <a:r>
              <a:rPr lang="en-US" sz="3000" dirty="0" err="1" smtClean="0"/>
              <a:t>classful</a:t>
            </a:r>
            <a:r>
              <a:rPr lang="en-US" sz="3000" dirty="0" smtClean="0"/>
              <a:t> </a:t>
            </a:r>
            <a:r>
              <a:rPr lang="en-US" sz="3000" dirty="0" err="1" smtClean="0"/>
              <a:t>subnetting</a:t>
            </a:r>
            <a:r>
              <a:rPr lang="en-US" sz="3000" dirty="0" smtClean="0"/>
              <a:t> in this case, is not “IP address efficient”.</a:t>
            </a:r>
          </a:p>
          <a:p>
            <a:r>
              <a:rPr lang="en-US" sz="3000" dirty="0" smtClean="0"/>
              <a:t>Given that there won’t be expansion on the number of host per subnet.</a:t>
            </a:r>
          </a:p>
          <a:p>
            <a:r>
              <a:rPr lang="en-US" sz="3000" dirty="0" smtClean="0"/>
              <a:t>10 hosts subnet and 11 hosts subnet will have around 20 IP addresses (per subnet) that are not utilized.</a:t>
            </a:r>
          </a:p>
        </p:txBody>
      </p:sp>
    </p:spTree>
    <p:extLst>
      <p:ext uri="{BB962C8B-B14F-4D97-AF65-F5344CB8AC3E}">
        <p14:creationId xmlns:p14="http://schemas.microsoft.com/office/powerpoint/2010/main" val="2250540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t>VLSM Example #1 (5)</a:t>
            </a:r>
          </a:p>
        </p:txBody>
      </p:sp>
      <p:sp>
        <p:nvSpPr>
          <p:cNvPr id="53251" name="Rectangle 3"/>
          <p:cNvSpPr>
            <a:spLocks noGrp="1" noChangeArrowheads="1"/>
          </p:cNvSpPr>
          <p:nvPr>
            <p:ph type="body" idx="1"/>
          </p:nvPr>
        </p:nvSpPr>
        <p:spPr/>
        <p:txBody>
          <a:bodyPr/>
          <a:lstStyle/>
          <a:p>
            <a:pPr>
              <a:lnSpc>
                <a:spcPct val="90000"/>
              </a:lnSpc>
            </a:pPr>
            <a:r>
              <a:rPr lang="en-US" smtClean="0"/>
              <a:t>If we use VLSM scheme, this is how we are going to do it.</a:t>
            </a:r>
          </a:p>
          <a:p>
            <a:pPr>
              <a:lnSpc>
                <a:spcPct val="90000"/>
              </a:lnSpc>
            </a:pPr>
            <a:r>
              <a:rPr lang="en-US" smtClean="0"/>
              <a:t>1</a:t>
            </a:r>
            <a:r>
              <a:rPr lang="en-US" baseline="30000" smtClean="0"/>
              <a:t>st</a:t>
            </a:r>
            <a:r>
              <a:rPr lang="en-US" smtClean="0"/>
              <a:t> we choose the largest network 30 hosts</a:t>
            </a:r>
          </a:p>
          <a:p>
            <a:pPr lvl="1">
              <a:lnSpc>
                <a:spcPct val="90000"/>
              </a:lnSpc>
            </a:pPr>
            <a:r>
              <a:rPr lang="en-US" smtClean="0"/>
              <a:t>Host bits is still 5</a:t>
            </a:r>
          </a:p>
          <a:p>
            <a:pPr lvl="1">
              <a:lnSpc>
                <a:spcPct val="90000"/>
              </a:lnSpc>
            </a:pPr>
            <a:r>
              <a:rPr lang="en-US" smtClean="0"/>
              <a:t>We can still use the subnet of 192.168.1.1 to 192.168.1.30, which is 192.168.1.0/27</a:t>
            </a:r>
          </a:p>
          <a:p>
            <a:pPr>
              <a:lnSpc>
                <a:spcPct val="90000"/>
              </a:lnSpc>
            </a:pPr>
            <a:r>
              <a:rPr lang="en-US" smtClean="0"/>
              <a:t>2</a:t>
            </a:r>
            <a:r>
              <a:rPr lang="en-US" baseline="30000" smtClean="0"/>
              <a:t>nd</a:t>
            </a:r>
            <a:r>
              <a:rPr lang="en-US" smtClean="0"/>
              <a:t> we “group” the 10 hosts subnet and 11 hosts subnet into one “30 hosts” subnet.</a:t>
            </a:r>
          </a:p>
          <a:p>
            <a:pPr lvl="1">
              <a:lnSpc>
                <a:spcPct val="90000"/>
              </a:lnSpc>
            </a:pPr>
            <a:r>
              <a:rPr lang="en-US" smtClean="0"/>
              <a:t>We can use the subnet of 192.168.1.33 to 192.168.1.62, which is 192.168.1.32/27</a:t>
            </a:r>
          </a:p>
        </p:txBody>
      </p:sp>
    </p:spTree>
    <p:extLst>
      <p:ext uri="{BB962C8B-B14F-4D97-AF65-F5344CB8AC3E}">
        <p14:creationId xmlns:p14="http://schemas.microsoft.com/office/powerpoint/2010/main" val="2700098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VLSM Example #1 (6)</a:t>
            </a:r>
          </a:p>
        </p:txBody>
      </p:sp>
      <p:sp>
        <p:nvSpPr>
          <p:cNvPr id="54275" name="Rectangle 3"/>
          <p:cNvSpPr>
            <a:spLocks noGrp="1" noChangeArrowheads="1"/>
          </p:cNvSpPr>
          <p:nvPr>
            <p:ph type="body" idx="1"/>
          </p:nvPr>
        </p:nvSpPr>
        <p:spPr>
          <a:xfrm>
            <a:off x="1066800" y="1371600"/>
            <a:ext cx="7924800" cy="4876800"/>
          </a:xfrm>
        </p:spPr>
        <p:txBody>
          <a:bodyPr/>
          <a:lstStyle/>
          <a:p>
            <a:pPr>
              <a:lnSpc>
                <a:spcPct val="80000"/>
              </a:lnSpc>
            </a:pPr>
            <a:r>
              <a:rPr lang="en-US" sz="2800" smtClean="0"/>
              <a:t>Now, we perform subnetting the subnet.</a:t>
            </a:r>
          </a:p>
          <a:p>
            <a:pPr>
              <a:lnSpc>
                <a:spcPct val="80000"/>
              </a:lnSpc>
            </a:pPr>
            <a:r>
              <a:rPr lang="en-US" sz="2800" smtClean="0"/>
              <a:t>We subnet the 192.168.1.32/27 into two subnets.</a:t>
            </a:r>
          </a:p>
          <a:p>
            <a:pPr>
              <a:lnSpc>
                <a:spcPct val="80000"/>
              </a:lnSpc>
            </a:pPr>
            <a:r>
              <a:rPr lang="en-US" sz="2800" smtClean="0"/>
              <a:t>With the help of IP calculator (using CIDR), we have:</a:t>
            </a:r>
          </a:p>
          <a:p>
            <a:pPr lvl="1">
              <a:lnSpc>
                <a:spcPct val="80000"/>
              </a:lnSpc>
            </a:pPr>
            <a:r>
              <a:rPr lang="en-US" sz="2400" smtClean="0"/>
              <a:t>192.168.1.32/28</a:t>
            </a:r>
          </a:p>
          <a:p>
            <a:pPr lvl="2">
              <a:lnSpc>
                <a:spcPct val="80000"/>
              </a:lnSpc>
            </a:pPr>
            <a:r>
              <a:rPr lang="en-US" sz="2000" smtClean="0"/>
              <a:t>Usable IP range 192.168.1.33 to 192.168.1.46</a:t>
            </a:r>
          </a:p>
          <a:p>
            <a:pPr lvl="1">
              <a:lnSpc>
                <a:spcPct val="80000"/>
              </a:lnSpc>
            </a:pPr>
            <a:r>
              <a:rPr lang="en-US" sz="2400" smtClean="0"/>
              <a:t>192.168.1.48/28</a:t>
            </a:r>
          </a:p>
          <a:p>
            <a:pPr lvl="2">
              <a:lnSpc>
                <a:spcPct val="80000"/>
              </a:lnSpc>
            </a:pPr>
            <a:r>
              <a:rPr lang="en-US" sz="2000" smtClean="0"/>
              <a:t>Usable IP range 192.168.1.49 to 192.168.1.62</a:t>
            </a:r>
          </a:p>
        </p:txBody>
      </p:sp>
    </p:spTree>
    <p:extLst>
      <p:ext uri="{BB962C8B-B14F-4D97-AF65-F5344CB8AC3E}">
        <p14:creationId xmlns:p14="http://schemas.microsoft.com/office/powerpoint/2010/main" val="39591357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VLSM Example #1 (7)</a:t>
            </a:r>
          </a:p>
        </p:txBody>
      </p:sp>
      <p:sp>
        <p:nvSpPr>
          <p:cNvPr id="55299" name="Rectangle 3"/>
          <p:cNvSpPr>
            <a:spLocks noGrp="1" noChangeArrowheads="1"/>
          </p:cNvSpPr>
          <p:nvPr>
            <p:ph type="body" idx="1"/>
          </p:nvPr>
        </p:nvSpPr>
        <p:spPr>
          <a:xfrm>
            <a:off x="304800" y="1371600"/>
            <a:ext cx="8534400" cy="1066800"/>
          </a:xfrm>
        </p:spPr>
        <p:txBody>
          <a:bodyPr/>
          <a:lstStyle/>
          <a:p>
            <a:r>
              <a:rPr lang="en-US" smtClean="0"/>
              <a:t>With VLSM subnetting</a:t>
            </a:r>
          </a:p>
        </p:txBody>
      </p:sp>
      <p:pic>
        <p:nvPicPr>
          <p:cNvPr id="553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971801"/>
            <a:ext cx="43434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Text Box 5"/>
          <p:cNvSpPr txBox="1">
            <a:spLocks noChangeArrowheads="1"/>
          </p:cNvSpPr>
          <p:nvPr/>
        </p:nvSpPr>
        <p:spPr bwMode="auto">
          <a:xfrm>
            <a:off x="5410201" y="5410201"/>
            <a:ext cx="1893467" cy="40011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solidFill>
                  <a:srgbClr val="000000"/>
                </a:solidFill>
              </a:rPr>
              <a:t>192.168.1.0/27</a:t>
            </a:r>
          </a:p>
        </p:txBody>
      </p:sp>
      <p:sp>
        <p:nvSpPr>
          <p:cNvPr id="106502" name="Text Box 6"/>
          <p:cNvSpPr txBox="1">
            <a:spLocks noChangeArrowheads="1"/>
          </p:cNvSpPr>
          <p:nvPr/>
        </p:nvSpPr>
        <p:spPr bwMode="auto">
          <a:xfrm>
            <a:off x="1752601" y="5486401"/>
            <a:ext cx="2036135" cy="40011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solidFill>
                  <a:srgbClr val="000000"/>
                </a:solidFill>
              </a:rPr>
              <a:t>192.168.1.48/28</a:t>
            </a:r>
          </a:p>
        </p:txBody>
      </p:sp>
      <p:sp>
        <p:nvSpPr>
          <p:cNvPr id="106503" name="Text Box 7"/>
          <p:cNvSpPr txBox="1">
            <a:spLocks noChangeArrowheads="1"/>
          </p:cNvSpPr>
          <p:nvPr/>
        </p:nvSpPr>
        <p:spPr bwMode="auto">
          <a:xfrm>
            <a:off x="1828801" y="2514601"/>
            <a:ext cx="2036135" cy="40011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solidFill>
                  <a:srgbClr val="000000"/>
                </a:solidFill>
              </a:rPr>
              <a:t>192.168.1.32/28</a:t>
            </a:r>
          </a:p>
        </p:txBody>
      </p:sp>
    </p:spTree>
    <p:extLst>
      <p:ext uri="{BB962C8B-B14F-4D97-AF65-F5344CB8AC3E}">
        <p14:creationId xmlns:p14="http://schemas.microsoft.com/office/powerpoint/2010/main" val="32299592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mtClean="0">
                <a:ea typeface="宋体" panose="02010600030101010101" pitchFamily="2" charset="-122"/>
              </a:rPr>
              <a:t>VLSM Conclusion</a:t>
            </a:r>
            <a:endParaRPr lang="zh-CN" altLang="en-US" smtClean="0">
              <a:ea typeface="宋体" panose="02010600030101010101" pitchFamily="2" charset="-122"/>
            </a:endParaRPr>
          </a:p>
        </p:txBody>
      </p:sp>
      <p:sp>
        <p:nvSpPr>
          <p:cNvPr id="71683" name="Rectangle 3"/>
          <p:cNvSpPr>
            <a:spLocks noGrp="1" noChangeArrowheads="1"/>
          </p:cNvSpPr>
          <p:nvPr>
            <p:ph type="body" idx="1"/>
          </p:nvPr>
        </p:nvSpPr>
        <p:spPr>
          <a:xfrm>
            <a:off x="228600" y="1447800"/>
            <a:ext cx="8686800" cy="4800600"/>
          </a:xfrm>
        </p:spPr>
        <p:txBody>
          <a:bodyPr/>
          <a:lstStyle/>
          <a:p>
            <a:r>
              <a:rPr lang="en-US" altLang="zh-CN" sz="3000" smtClean="0">
                <a:ea typeface="宋体" panose="02010600030101010101" pitchFamily="2" charset="-122"/>
              </a:rPr>
              <a:t>Looking at the plan, you can see that no number is used twice.</a:t>
            </a:r>
          </a:p>
          <a:p>
            <a:pPr>
              <a:buFontTx/>
              <a:buNone/>
            </a:pPr>
            <a:r>
              <a:rPr lang="en-US" altLang="zh-CN" sz="3000" smtClean="0">
                <a:ea typeface="宋体" panose="02010600030101010101" pitchFamily="2" charset="-122"/>
              </a:rPr>
              <a:t> </a:t>
            </a:r>
          </a:p>
          <a:p>
            <a:r>
              <a:rPr lang="en-US" altLang="zh-CN" sz="3000" smtClean="0">
                <a:ea typeface="宋体" panose="02010600030101010101" pitchFamily="2" charset="-122"/>
              </a:rPr>
              <a:t>You have now created an IP plan for the network and have made the plan as efficient as possible, wasting no addresses in the serial links and leaving room for future growth. </a:t>
            </a:r>
          </a:p>
          <a:p>
            <a:endParaRPr lang="en-US" altLang="zh-CN" sz="3000" smtClean="0">
              <a:ea typeface="宋体" panose="02010600030101010101" pitchFamily="2" charset="-122"/>
            </a:endParaRPr>
          </a:p>
          <a:p>
            <a:r>
              <a:rPr lang="en-US" altLang="zh-CN" sz="3000" smtClean="0">
                <a:ea typeface="宋体" panose="02010600030101010101" pitchFamily="2" charset="-122"/>
              </a:rPr>
              <a:t>This is the power of VLSM.</a:t>
            </a:r>
            <a:endParaRPr lang="zh-CN" altLang="en-US" sz="3000" smtClean="0">
              <a:ea typeface="宋体" panose="02010600030101010101" pitchFamily="2" charset="-122"/>
            </a:endParaRPr>
          </a:p>
        </p:txBody>
      </p:sp>
    </p:spTree>
    <p:extLst>
      <p:ext uri="{BB962C8B-B14F-4D97-AF65-F5344CB8AC3E}">
        <p14:creationId xmlns:p14="http://schemas.microsoft.com/office/powerpoint/2010/main" val="19564125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smtClean="0">
                <a:ea typeface="宋体" panose="02010600030101010101" pitchFamily="2" charset="-122"/>
              </a:rPr>
              <a:t>Route Summarization</a:t>
            </a:r>
          </a:p>
        </p:txBody>
      </p:sp>
      <p:sp>
        <p:nvSpPr>
          <p:cNvPr id="80899" name="Rectangle 3"/>
          <p:cNvSpPr>
            <a:spLocks noGrp="1" noChangeArrowheads="1"/>
          </p:cNvSpPr>
          <p:nvPr>
            <p:ph type="body" idx="1"/>
          </p:nvPr>
        </p:nvSpPr>
        <p:spPr/>
        <p:txBody>
          <a:bodyPr/>
          <a:lstStyle/>
          <a:p>
            <a:pPr>
              <a:lnSpc>
                <a:spcPct val="80000"/>
              </a:lnSpc>
            </a:pPr>
            <a:r>
              <a:rPr lang="en-US" altLang="zh-CN" sz="2800" smtClean="0">
                <a:ea typeface="宋体" panose="02010600030101010101" pitchFamily="2" charset="-122"/>
              </a:rPr>
              <a:t>Route summarization, is needed to reduce the number of routes that a router advertises to its neighbor.</a:t>
            </a:r>
          </a:p>
          <a:p>
            <a:pPr lvl="1">
              <a:lnSpc>
                <a:spcPct val="80000"/>
              </a:lnSpc>
            </a:pPr>
            <a:r>
              <a:rPr lang="en-US" altLang="zh-CN" sz="2400" smtClean="0">
                <a:ea typeface="宋体" panose="02010600030101010101" pitchFamily="2" charset="-122"/>
              </a:rPr>
              <a:t>Router summarization make the “combined” subnets appear to be a “supernet”</a:t>
            </a:r>
          </a:p>
          <a:p>
            <a:pPr>
              <a:lnSpc>
                <a:spcPct val="80000"/>
              </a:lnSpc>
            </a:pPr>
            <a:r>
              <a:rPr lang="en-US" altLang="zh-CN" sz="2800" smtClean="0">
                <a:ea typeface="宋体" panose="02010600030101010101" pitchFamily="2" charset="-122"/>
              </a:rPr>
              <a:t>For every route you advertise, the size of the update and routing table grows. </a:t>
            </a:r>
          </a:p>
          <a:p>
            <a:pPr>
              <a:lnSpc>
                <a:spcPct val="80000"/>
              </a:lnSpc>
            </a:pPr>
            <a:r>
              <a:rPr lang="en-US" altLang="zh-CN" sz="2800" smtClean="0">
                <a:ea typeface="宋体" panose="02010600030101010101" pitchFamily="2" charset="-122"/>
              </a:rPr>
              <a:t>Route summarization greatly reduces the size of the routing table</a:t>
            </a:r>
          </a:p>
          <a:p>
            <a:pPr lvl="1">
              <a:lnSpc>
                <a:spcPct val="80000"/>
              </a:lnSpc>
            </a:pPr>
            <a:r>
              <a:rPr lang="en-US" altLang="zh-CN" sz="2400" smtClean="0">
                <a:ea typeface="宋体" panose="02010600030101010101" pitchFamily="2" charset="-122"/>
              </a:rPr>
              <a:t>It has been said that if there were no route summarization, the Internet backbone would have collapsed from the sheer size of its own routing tables back in 1997.</a:t>
            </a:r>
          </a:p>
          <a:p>
            <a:pPr>
              <a:lnSpc>
                <a:spcPct val="80000"/>
              </a:lnSpc>
              <a:buFontTx/>
              <a:buNone/>
            </a:pPr>
            <a:endParaRPr lang="en-US" altLang="zh-CN" sz="2800" smtClean="0">
              <a:ea typeface="宋体" panose="02010600030101010101" pitchFamily="2" charset="-122"/>
            </a:endParaRPr>
          </a:p>
        </p:txBody>
      </p:sp>
    </p:spTree>
    <p:extLst>
      <p:ext uri="{BB962C8B-B14F-4D97-AF65-F5344CB8AC3E}">
        <p14:creationId xmlns:p14="http://schemas.microsoft.com/office/powerpoint/2010/main" val="26484719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t>CIDR</a:t>
            </a:r>
          </a:p>
        </p:txBody>
      </p:sp>
      <p:sp>
        <p:nvSpPr>
          <p:cNvPr id="81923" name="Content Placeholder 2"/>
          <p:cNvSpPr>
            <a:spLocks noGrp="1"/>
          </p:cNvSpPr>
          <p:nvPr>
            <p:ph idx="1"/>
          </p:nvPr>
        </p:nvSpPr>
        <p:spPr>
          <a:xfrm>
            <a:off x="304800" y="1447800"/>
            <a:ext cx="8534400" cy="4800600"/>
          </a:xfrm>
        </p:spPr>
        <p:txBody>
          <a:bodyPr/>
          <a:lstStyle/>
          <a:p>
            <a:pPr>
              <a:lnSpc>
                <a:spcPct val="80000"/>
              </a:lnSpc>
            </a:pPr>
            <a:r>
              <a:rPr lang="en-US" sz="2500" smtClean="0"/>
              <a:t>CIDR (Classless Inter Domain Routing) is also known as supernetting as it effectively allows multiple subnets to be grouped together for network routing.</a:t>
            </a:r>
          </a:p>
          <a:p>
            <a:pPr>
              <a:lnSpc>
                <a:spcPct val="80000"/>
              </a:lnSpc>
            </a:pPr>
            <a:endParaRPr lang="en-US" sz="2500" smtClean="0"/>
          </a:p>
          <a:p>
            <a:pPr>
              <a:lnSpc>
                <a:spcPct val="80000"/>
              </a:lnSpc>
            </a:pPr>
            <a:r>
              <a:rPr lang="en-US" sz="2500" smtClean="0"/>
              <a:t>CIDR was adopted to help ease the load imposed on internet and large network backbone routers by the increasing size of routing tables.</a:t>
            </a:r>
          </a:p>
          <a:p>
            <a:pPr lvl="1">
              <a:lnSpc>
                <a:spcPct val="80000"/>
              </a:lnSpc>
            </a:pPr>
            <a:r>
              <a:rPr lang="en-US" sz="2200" smtClean="0"/>
              <a:t>Large routing tables have several adverse effects: </a:t>
            </a:r>
          </a:p>
          <a:p>
            <a:pPr lvl="1">
              <a:lnSpc>
                <a:spcPct val="80000"/>
              </a:lnSpc>
            </a:pPr>
            <a:r>
              <a:rPr lang="en-US" sz="2200" smtClean="0"/>
              <a:t>Routers require more memory in order to store and manipulate their routing tables which increases operation costs. </a:t>
            </a:r>
          </a:p>
          <a:p>
            <a:pPr lvl="1">
              <a:lnSpc>
                <a:spcPct val="80000"/>
              </a:lnSpc>
            </a:pPr>
            <a:r>
              <a:rPr lang="en-US" sz="2200" smtClean="0"/>
              <a:t>Routing latency is increased due to the large amount of data contained in the routing tables. </a:t>
            </a:r>
          </a:p>
          <a:p>
            <a:pPr lvl="1">
              <a:lnSpc>
                <a:spcPct val="80000"/>
              </a:lnSpc>
            </a:pPr>
            <a:r>
              <a:rPr lang="en-US" sz="2200" smtClean="0"/>
              <a:t>Network bandwidth usage is increased by routing updates when routers exchange their routing tables.</a:t>
            </a:r>
          </a:p>
        </p:txBody>
      </p:sp>
    </p:spTree>
    <p:extLst>
      <p:ext uri="{BB962C8B-B14F-4D97-AF65-F5344CB8AC3E}">
        <p14:creationId xmlns:p14="http://schemas.microsoft.com/office/powerpoint/2010/main" val="21068464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mtClean="0">
                <a:ea typeface="宋体" panose="02010600030101010101" pitchFamily="2" charset="-122"/>
              </a:rPr>
              <a:t>CIDR</a:t>
            </a:r>
          </a:p>
        </p:txBody>
      </p:sp>
      <p:sp>
        <p:nvSpPr>
          <p:cNvPr id="82947" name="Rectangle 3"/>
          <p:cNvSpPr>
            <a:spLocks noGrp="1" noChangeArrowheads="1"/>
          </p:cNvSpPr>
          <p:nvPr>
            <p:ph type="body" idx="1"/>
          </p:nvPr>
        </p:nvSpPr>
        <p:spPr>
          <a:xfrm>
            <a:off x="304800" y="1447800"/>
            <a:ext cx="8534400" cy="4876800"/>
          </a:xfrm>
        </p:spPr>
        <p:txBody>
          <a:bodyPr/>
          <a:lstStyle/>
          <a:p>
            <a:pPr>
              <a:lnSpc>
                <a:spcPct val="80000"/>
              </a:lnSpc>
            </a:pPr>
            <a:r>
              <a:rPr lang="en-US" altLang="zh-CN" sz="3000" smtClean="0">
                <a:ea typeface="宋体" panose="02010600030101010101" pitchFamily="2" charset="-122"/>
              </a:rPr>
              <a:t>CIDR (Classless Inter-Domain Routing) encompasses:</a:t>
            </a:r>
          </a:p>
          <a:p>
            <a:pPr lvl="1">
              <a:lnSpc>
                <a:spcPct val="80000"/>
              </a:lnSpc>
            </a:pPr>
            <a:r>
              <a:rPr lang="en-US" altLang="zh-CN" sz="2600" smtClean="0">
                <a:ea typeface="宋体" panose="02010600030101010101" pitchFamily="2" charset="-122"/>
              </a:rPr>
              <a:t>the VLSM technique of specifying arbitrary-length prefixes.</a:t>
            </a:r>
          </a:p>
          <a:p>
            <a:pPr lvl="2">
              <a:lnSpc>
                <a:spcPct val="80000"/>
              </a:lnSpc>
            </a:pPr>
            <a:r>
              <a:rPr lang="en-US" altLang="zh-CN" sz="2200" smtClean="0">
                <a:ea typeface="宋体" panose="02010600030101010101" pitchFamily="2" charset="-122"/>
              </a:rPr>
              <a:t>An address in CIDR notation is written with a suffix indicating the number of bits in the prefix, such as 192.168.0.0/16, where /16 is the suffix, and 192.168.0.0 is the prefix.</a:t>
            </a:r>
          </a:p>
          <a:p>
            <a:pPr lvl="1">
              <a:lnSpc>
                <a:spcPct val="80000"/>
              </a:lnSpc>
            </a:pPr>
            <a:r>
              <a:rPr lang="en-US" altLang="zh-CN" sz="2600" smtClean="0">
                <a:ea typeface="宋体" panose="02010600030101010101" pitchFamily="2" charset="-122"/>
              </a:rPr>
              <a:t>the aggregation of multiple contiguous prefixes into supernets, thus reducing the number of entries in the global routing table. </a:t>
            </a:r>
          </a:p>
          <a:p>
            <a:pPr lvl="2">
              <a:lnSpc>
                <a:spcPct val="80000"/>
              </a:lnSpc>
            </a:pPr>
            <a:r>
              <a:rPr lang="en-US" altLang="zh-CN" sz="2200" smtClean="0">
                <a:ea typeface="宋体" panose="02010600030101010101" pitchFamily="2" charset="-122"/>
              </a:rPr>
              <a:t>Aggregation hides multiple levels of subnetting from the Internet routing table, and reverses the process of subnetting with VLSM.</a:t>
            </a:r>
          </a:p>
          <a:p>
            <a:pPr>
              <a:lnSpc>
                <a:spcPct val="80000"/>
              </a:lnSpc>
            </a:pPr>
            <a:endParaRPr lang="zh-CN" altLang="en-US" sz="3000" smtClean="0">
              <a:ea typeface="宋体" panose="02010600030101010101" pitchFamily="2" charset="-122"/>
            </a:endParaRPr>
          </a:p>
        </p:txBody>
      </p:sp>
    </p:spTree>
    <p:extLst>
      <p:ext uri="{BB962C8B-B14F-4D97-AF65-F5344CB8AC3E}">
        <p14:creationId xmlns:p14="http://schemas.microsoft.com/office/powerpoint/2010/main" val="19998932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smtClean="0">
                <a:ea typeface="宋体" panose="02010600030101010101" pitchFamily="2" charset="-122"/>
              </a:rPr>
              <a:t>Route Summarization Example (1)</a:t>
            </a:r>
            <a:endParaRPr lang="zh-CN" altLang="en-US" smtClean="0">
              <a:ea typeface="宋体" panose="02010600030101010101" pitchFamily="2" charset="-122"/>
            </a:endParaRPr>
          </a:p>
        </p:txBody>
      </p:sp>
      <p:pic>
        <p:nvPicPr>
          <p:cNvPr id="839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524000"/>
            <a:ext cx="6675439"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1308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mtClean="0">
                <a:ea typeface="宋体" panose="02010600030101010101" pitchFamily="2" charset="-122"/>
              </a:rPr>
              <a:t>Route Summarization Example (2)</a:t>
            </a:r>
            <a:endParaRPr lang="zh-CN" altLang="en-US" smtClean="0">
              <a:ea typeface="宋体" panose="02010600030101010101" pitchFamily="2" charset="-122"/>
            </a:endParaRPr>
          </a:p>
        </p:txBody>
      </p:sp>
      <p:pic>
        <p:nvPicPr>
          <p:cNvPr id="849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772400"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765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smtClean="0">
                <a:ea typeface="宋体" pitchFamily="2" charset="-122"/>
              </a:rPr>
              <a:t>IP Subnet Rule #3</a:t>
            </a:r>
          </a:p>
        </p:txBody>
      </p:sp>
      <p:sp>
        <p:nvSpPr>
          <p:cNvPr id="2052" name="Rectangle 3"/>
          <p:cNvSpPr>
            <a:spLocks noGrp="1" noChangeArrowheads="1"/>
          </p:cNvSpPr>
          <p:nvPr>
            <p:ph type="body" sz="half" idx="1"/>
          </p:nvPr>
        </p:nvSpPr>
        <p:spPr>
          <a:xfrm>
            <a:off x="304800" y="1371600"/>
            <a:ext cx="8534400" cy="990600"/>
          </a:xfrm>
        </p:spPr>
        <p:txBody>
          <a:bodyPr/>
          <a:lstStyle/>
          <a:p>
            <a:pPr eaLnBrk="1" hangingPunct="1"/>
            <a:r>
              <a:rPr lang="en-US" altLang="zh-CN" sz="2800" u="sng" smtClean="0">
                <a:ea typeface="宋体" pitchFamily="2" charset="-122"/>
              </a:rPr>
              <a:t>Network address within a “closed” network is preferred to be unique.</a:t>
            </a:r>
          </a:p>
        </p:txBody>
      </p:sp>
      <p:graphicFrame>
        <p:nvGraphicFramePr>
          <p:cNvPr id="2050" name="Object 4"/>
          <p:cNvGraphicFramePr>
            <a:graphicFrameLocks noGrp="1" noChangeAspect="1"/>
          </p:cNvGraphicFramePr>
          <p:nvPr>
            <p:ph sz="half" idx="2"/>
          </p:nvPr>
        </p:nvGraphicFramePr>
        <p:xfrm>
          <a:off x="533400" y="3124201"/>
          <a:ext cx="8305800" cy="2886075"/>
        </p:xfrm>
        <a:graphic>
          <a:graphicData uri="http://schemas.openxmlformats.org/presentationml/2006/ole">
            <mc:AlternateContent xmlns:mc="http://schemas.openxmlformats.org/markup-compatibility/2006">
              <mc:Choice xmlns:v="urn:schemas-microsoft-com:vml" Requires="v">
                <p:oleObj spid="_x0000_s2058" name="Bitmap Image" r:id="rId3" imgW="6058746" imgH="2104762" progId="PBrush">
                  <p:embed/>
                </p:oleObj>
              </mc:Choice>
              <mc:Fallback>
                <p:oleObj name="Bitmap Image" r:id="rId3" imgW="6058746" imgH="2104762" progId="PBrush">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124201"/>
                        <a:ext cx="83058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Oval 5"/>
          <p:cNvSpPr>
            <a:spLocks noChangeArrowheads="1"/>
          </p:cNvSpPr>
          <p:nvPr/>
        </p:nvSpPr>
        <p:spPr bwMode="auto">
          <a:xfrm>
            <a:off x="1219200" y="3581400"/>
            <a:ext cx="990600" cy="457200"/>
          </a:xfrm>
          <a:prstGeom prst="ellipse">
            <a:avLst/>
          </a:prstGeom>
          <a:noFill/>
          <a:ln w="38100">
            <a:solidFill>
              <a:schemeClr val="tx1"/>
            </a:solidFill>
            <a:prstDash val="dash"/>
            <a:round/>
            <a:headEnd/>
            <a:tailEnd/>
          </a:ln>
        </p:spPr>
        <p:txBody>
          <a:bodyPr wrap="none" anchor="ctr"/>
          <a:lstStyle/>
          <a:p>
            <a:endParaRPr lang="en-US"/>
          </a:p>
        </p:txBody>
      </p:sp>
      <p:sp>
        <p:nvSpPr>
          <p:cNvPr id="2054" name="Oval 6"/>
          <p:cNvSpPr>
            <a:spLocks noChangeArrowheads="1"/>
          </p:cNvSpPr>
          <p:nvPr/>
        </p:nvSpPr>
        <p:spPr bwMode="auto">
          <a:xfrm>
            <a:off x="2286000" y="3886200"/>
            <a:ext cx="2209800" cy="1752600"/>
          </a:xfrm>
          <a:prstGeom prst="ellipse">
            <a:avLst/>
          </a:prstGeom>
          <a:noFill/>
          <a:ln w="38100">
            <a:solidFill>
              <a:schemeClr val="tx1"/>
            </a:solidFill>
            <a:prstDash val="dash"/>
            <a:round/>
            <a:headEnd/>
            <a:tailEnd/>
          </a:ln>
        </p:spPr>
        <p:txBody>
          <a:bodyPr wrap="none" anchor="ctr"/>
          <a:lstStyle/>
          <a:p>
            <a:endParaRPr lang="en-US"/>
          </a:p>
        </p:txBody>
      </p:sp>
      <p:sp>
        <p:nvSpPr>
          <p:cNvPr id="2055" name="Oval 7"/>
          <p:cNvSpPr>
            <a:spLocks noChangeArrowheads="1"/>
          </p:cNvSpPr>
          <p:nvPr/>
        </p:nvSpPr>
        <p:spPr bwMode="auto">
          <a:xfrm>
            <a:off x="4572000" y="3429000"/>
            <a:ext cx="1295400" cy="838200"/>
          </a:xfrm>
          <a:prstGeom prst="ellipse">
            <a:avLst/>
          </a:prstGeom>
          <a:noFill/>
          <a:ln w="38100">
            <a:solidFill>
              <a:schemeClr val="tx1"/>
            </a:solidFill>
            <a:prstDash val="dash"/>
            <a:round/>
            <a:headEnd/>
            <a:tailEnd/>
          </a:ln>
        </p:spPr>
        <p:txBody>
          <a:bodyPr wrap="none" anchor="ctr"/>
          <a:lstStyle/>
          <a:p>
            <a:endParaRPr lang="en-US"/>
          </a:p>
        </p:txBody>
      </p:sp>
      <p:sp>
        <p:nvSpPr>
          <p:cNvPr id="2056" name="Oval 8"/>
          <p:cNvSpPr>
            <a:spLocks noChangeArrowheads="1"/>
          </p:cNvSpPr>
          <p:nvPr/>
        </p:nvSpPr>
        <p:spPr bwMode="auto">
          <a:xfrm>
            <a:off x="6172200" y="3581400"/>
            <a:ext cx="2057400" cy="1905000"/>
          </a:xfrm>
          <a:prstGeom prst="ellipse">
            <a:avLst/>
          </a:prstGeom>
          <a:noFill/>
          <a:ln w="38100">
            <a:solidFill>
              <a:schemeClr val="tx1"/>
            </a:solidFill>
            <a:prstDash val="dash"/>
            <a:round/>
            <a:headEnd/>
            <a:tailEnd/>
          </a:ln>
        </p:spPr>
        <p:txBody>
          <a:bodyPr wrap="none" anchor="ctr"/>
          <a:lstStyle/>
          <a:p>
            <a:endParaRPr lang="en-US"/>
          </a:p>
        </p:txBody>
      </p:sp>
      <p:sp>
        <p:nvSpPr>
          <p:cNvPr id="2057" name="Text Box 9"/>
          <p:cNvSpPr txBox="1">
            <a:spLocks noChangeArrowheads="1"/>
          </p:cNvSpPr>
          <p:nvPr/>
        </p:nvSpPr>
        <p:spPr bwMode="auto">
          <a:xfrm>
            <a:off x="533400" y="2667001"/>
            <a:ext cx="1377300" cy="584775"/>
          </a:xfrm>
          <a:prstGeom prst="rect">
            <a:avLst/>
          </a:prstGeom>
          <a:noFill/>
          <a:ln w="9525">
            <a:noFill/>
            <a:miter lim="800000"/>
            <a:headEnd/>
            <a:tailEnd/>
          </a:ln>
        </p:spPr>
        <p:txBody>
          <a:bodyPr wrap="none">
            <a:spAutoFit/>
          </a:bodyPr>
          <a:lstStyle/>
          <a:p>
            <a:r>
              <a:rPr lang="en-US" altLang="zh-CN" sz="1600" b="1">
                <a:ea typeface="宋体" pitchFamily="2" charset="-122"/>
              </a:rPr>
              <a:t>Network ID=</a:t>
            </a:r>
          </a:p>
          <a:p>
            <a:r>
              <a:rPr lang="en-US" altLang="zh-CN" sz="1600" b="1">
                <a:ea typeface="宋体" pitchFamily="2" charset="-122"/>
              </a:rPr>
              <a:t>192.168.4.0</a:t>
            </a:r>
          </a:p>
        </p:txBody>
      </p:sp>
      <p:sp>
        <p:nvSpPr>
          <p:cNvPr id="2058" name="Line 10"/>
          <p:cNvSpPr>
            <a:spLocks noChangeShapeType="1"/>
          </p:cNvSpPr>
          <p:nvPr/>
        </p:nvSpPr>
        <p:spPr bwMode="auto">
          <a:xfrm>
            <a:off x="1143000" y="3200400"/>
            <a:ext cx="457200" cy="533400"/>
          </a:xfrm>
          <a:prstGeom prst="line">
            <a:avLst/>
          </a:prstGeom>
          <a:noFill/>
          <a:ln w="9525">
            <a:solidFill>
              <a:schemeClr val="tx1"/>
            </a:solidFill>
            <a:round/>
            <a:headEnd/>
            <a:tailEnd type="triangle" w="med" len="med"/>
          </a:ln>
        </p:spPr>
        <p:txBody>
          <a:bodyPr/>
          <a:lstStyle/>
          <a:p>
            <a:endParaRPr lang="en-MY"/>
          </a:p>
        </p:txBody>
      </p:sp>
      <p:sp>
        <p:nvSpPr>
          <p:cNvPr id="2059" name="Text Box 11"/>
          <p:cNvSpPr txBox="1">
            <a:spLocks noChangeArrowheads="1"/>
          </p:cNvSpPr>
          <p:nvPr/>
        </p:nvSpPr>
        <p:spPr bwMode="auto">
          <a:xfrm>
            <a:off x="2743200" y="2971801"/>
            <a:ext cx="1377300" cy="584775"/>
          </a:xfrm>
          <a:prstGeom prst="rect">
            <a:avLst/>
          </a:prstGeom>
          <a:noFill/>
          <a:ln w="9525">
            <a:noFill/>
            <a:miter lim="800000"/>
            <a:headEnd/>
            <a:tailEnd/>
          </a:ln>
        </p:spPr>
        <p:txBody>
          <a:bodyPr wrap="none">
            <a:spAutoFit/>
          </a:bodyPr>
          <a:lstStyle/>
          <a:p>
            <a:r>
              <a:rPr lang="en-US" altLang="zh-CN" sz="1600" b="1">
                <a:ea typeface="宋体" pitchFamily="2" charset="-122"/>
              </a:rPr>
              <a:t>Network ID=</a:t>
            </a:r>
          </a:p>
          <a:p>
            <a:r>
              <a:rPr lang="en-US" altLang="zh-CN" sz="1600" b="1">
                <a:ea typeface="宋体" pitchFamily="2" charset="-122"/>
              </a:rPr>
              <a:t>192.168.1.0</a:t>
            </a:r>
          </a:p>
        </p:txBody>
      </p:sp>
      <p:sp>
        <p:nvSpPr>
          <p:cNvPr id="2060" name="Line 12"/>
          <p:cNvSpPr>
            <a:spLocks noChangeShapeType="1"/>
          </p:cNvSpPr>
          <p:nvPr/>
        </p:nvSpPr>
        <p:spPr bwMode="auto">
          <a:xfrm flipH="1">
            <a:off x="3352800" y="3505200"/>
            <a:ext cx="76200" cy="762000"/>
          </a:xfrm>
          <a:prstGeom prst="line">
            <a:avLst/>
          </a:prstGeom>
          <a:noFill/>
          <a:ln w="9525">
            <a:solidFill>
              <a:schemeClr val="tx1"/>
            </a:solidFill>
            <a:round/>
            <a:headEnd/>
            <a:tailEnd type="triangle" w="med" len="med"/>
          </a:ln>
        </p:spPr>
        <p:txBody>
          <a:bodyPr/>
          <a:lstStyle/>
          <a:p>
            <a:endParaRPr lang="en-MY"/>
          </a:p>
        </p:txBody>
      </p:sp>
      <p:sp>
        <p:nvSpPr>
          <p:cNvPr id="2061" name="Text Box 13"/>
          <p:cNvSpPr txBox="1">
            <a:spLocks noChangeArrowheads="1"/>
          </p:cNvSpPr>
          <p:nvPr/>
        </p:nvSpPr>
        <p:spPr bwMode="auto">
          <a:xfrm>
            <a:off x="4572000" y="2514601"/>
            <a:ext cx="1377300" cy="584775"/>
          </a:xfrm>
          <a:prstGeom prst="rect">
            <a:avLst/>
          </a:prstGeom>
          <a:noFill/>
          <a:ln w="9525">
            <a:noFill/>
            <a:miter lim="800000"/>
            <a:headEnd/>
            <a:tailEnd/>
          </a:ln>
        </p:spPr>
        <p:txBody>
          <a:bodyPr wrap="none">
            <a:spAutoFit/>
          </a:bodyPr>
          <a:lstStyle/>
          <a:p>
            <a:r>
              <a:rPr lang="en-US" altLang="zh-CN" sz="1600" b="1">
                <a:ea typeface="宋体" pitchFamily="2" charset="-122"/>
              </a:rPr>
              <a:t>Network ID=</a:t>
            </a:r>
          </a:p>
          <a:p>
            <a:r>
              <a:rPr lang="en-US" altLang="zh-CN" sz="1600" b="1">
                <a:ea typeface="宋体" pitchFamily="2" charset="-122"/>
              </a:rPr>
              <a:t>192.168.2.0</a:t>
            </a:r>
          </a:p>
        </p:txBody>
      </p:sp>
      <p:sp>
        <p:nvSpPr>
          <p:cNvPr id="2062" name="Line 14"/>
          <p:cNvSpPr>
            <a:spLocks noChangeShapeType="1"/>
          </p:cNvSpPr>
          <p:nvPr/>
        </p:nvSpPr>
        <p:spPr bwMode="auto">
          <a:xfrm flipH="1">
            <a:off x="5257800" y="3048000"/>
            <a:ext cx="76200" cy="685800"/>
          </a:xfrm>
          <a:prstGeom prst="line">
            <a:avLst/>
          </a:prstGeom>
          <a:noFill/>
          <a:ln w="9525">
            <a:solidFill>
              <a:schemeClr val="tx1"/>
            </a:solidFill>
            <a:round/>
            <a:headEnd/>
            <a:tailEnd type="triangle" w="med" len="med"/>
          </a:ln>
        </p:spPr>
        <p:txBody>
          <a:bodyPr/>
          <a:lstStyle/>
          <a:p>
            <a:endParaRPr lang="en-MY"/>
          </a:p>
        </p:txBody>
      </p:sp>
      <p:sp>
        <p:nvSpPr>
          <p:cNvPr id="2063" name="Text Box 15"/>
          <p:cNvSpPr txBox="1">
            <a:spLocks noChangeArrowheads="1"/>
          </p:cNvSpPr>
          <p:nvPr/>
        </p:nvSpPr>
        <p:spPr bwMode="auto">
          <a:xfrm>
            <a:off x="6705600" y="2895601"/>
            <a:ext cx="1377300" cy="584775"/>
          </a:xfrm>
          <a:prstGeom prst="rect">
            <a:avLst/>
          </a:prstGeom>
          <a:noFill/>
          <a:ln w="9525">
            <a:noFill/>
            <a:miter lim="800000"/>
            <a:headEnd/>
            <a:tailEnd/>
          </a:ln>
        </p:spPr>
        <p:txBody>
          <a:bodyPr wrap="none">
            <a:spAutoFit/>
          </a:bodyPr>
          <a:lstStyle/>
          <a:p>
            <a:r>
              <a:rPr lang="en-US" altLang="zh-CN" sz="1600" b="1">
                <a:ea typeface="宋体" pitchFamily="2" charset="-122"/>
              </a:rPr>
              <a:t>Network ID=</a:t>
            </a:r>
          </a:p>
          <a:p>
            <a:r>
              <a:rPr lang="en-US" altLang="zh-CN" sz="1600" b="1">
                <a:ea typeface="宋体" pitchFamily="2" charset="-122"/>
              </a:rPr>
              <a:t>192.168.3.0</a:t>
            </a:r>
          </a:p>
        </p:txBody>
      </p:sp>
      <p:sp>
        <p:nvSpPr>
          <p:cNvPr id="2064" name="Line 16"/>
          <p:cNvSpPr>
            <a:spLocks noChangeShapeType="1"/>
          </p:cNvSpPr>
          <p:nvPr/>
        </p:nvSpPr>
        <p:spPr bwMode="auto">
          <a:xfrm>
            <a:off x="7543800" y="3429000"/>
            <a:ext cx="0" cy="990600"/>
          </a:xfrm>
          <a:prstGeom prst="line">
            <a:avLst/>
          </a:prstGeom>
          <a:noFill/>
          <a:ln w="9525">
            <a:solidFill>
              <a:schemeClr val="tx1"/>
            </a:solidFill>
            <a:round/>
            <a:headEnd/>
            <a:tailEnd type="triangle" w="med" len="med"/>
          </a:ln>
        </p:spPr>
        <p:txBody>
          <a:bodyPr/>
          <a:lstStyle/>
          <a:p>
            <a:endParaRPr lang="en-MY"/>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mtClean="0">
                <a:ea typeface="宋体" panose="02010600030101010101" pitchFamily="2" charset="-122"/>
              </a:rPr>
              <a:t>Route Summarization Example (3)</a:t>
            </a:r>
            <a:endParaRPr lang="zh-CN" altLang="en-US" smtClean="0">
              <a:ea typeface="宋体" panose="02010600030101010101" pitchFamily="2" charset="-122"/>
            </a:endParaRPr>
          </a:p>
        </p:txBody>
      </p:sp>
      <p:pic>
        <p:nvPicPr>
          <p:cNvPr id="860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1"/>
            <a:ext cx="7391400"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7572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smtClean="0">
                <a:ea typeface="宋体" panose="02010600030101010101" pitchFamily="2" charset="-122"/>
              </a:rPr>
              <a:t>Route Summarization Example (4)</a:t>
            </a:r>
            <a:endParaRPr lang="zh-CN" altLang="en-US" smtClean="0">
              <a:ea typeface="宋体" panose="02010600030101010101" pitchFamily="2" charset="-122"/>
            </a:endParaRPr>
          </a:p>
        </p:txBody>
      </p:sp>
      <p:pic>
        <p:nvPicPr>
          <p:cNvPr id="870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1"/>
            <a:ext cx="7467600"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3698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smtClean="0">
                <a:ea typeface="宋体" panose="02010600030101010101" pitchFamily="2" charset="-122"/>
              </a:rPr>
              <a:t>Route Summarization Example (5)</a:t>
            </a:r>
            <a:endParaRPr lang="zh-CN" altLang="en-US" smtClean="0">
              <a:ea typeface="宋体" panose="02010600030101010101" pitchFamily="2" charset="-122"/>
            </a:endParaRPr>
          </a:p>
        </p:txBody>
      </p:sp>
      <p:pic>
        <p:nvPicPr>
          <p:cNvPr id="880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1"/>
            <a:ext cx="7085013"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1" y="4114801"/>
            <a:ext cx="6446839"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TextBox 4"/>
          <p:cNvSpPr txBox="1">
            <a:spLocks noChangeArrowheads="1"/>
          </p:cNvSpPr>
          <p:nvPr/>
        </p:nvSpPr>
        <p:spPr bwMode="auto">
          <a:xfrm>
            <a:off x="184151" y="5403851"/>
            <a:ext cx="8890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sz="2800" smtClean="0">
                <a:solidFill>
                  <a:srgbClr val="000000"/>
                </a:solidFill>
              </a:rPr>
              <a:t>Try this supernetting with UTAR IP calculator (yourself)</a:t>
            </a:r>
          </a:p>
        </p:txBody>
      </p:sp>
    </p:spTree>
    <p:extLst>
      <p:ext uri="{BB962C8B-B14F-4D97-AF65-F5344CB8AC3E}">
        <p14:creationId xmlns:p14="http://schemas.microsoft.com/office/powerpoint/2010/main" val="281755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smtClean="0">
                <a:ea typeface="宋体" panose="02010600030101010101" pitchFamily="2" charset="-122"/>
              </a:rPr>
              <a:t>Route Summarization Example (6)</a:t>
            </a:r>
            <a:endParaRPr lang="zh-CN" altLang="en-US" smtClean="0">
              <a:ea typeface="宋体" panose="02010600030101010101" pitchFamily="2" charset="-122"/>
            </a:endParaRPr>
          </a:p>
        </p:txBody>
      </p:sp>
      <p:pic>
        <p:nvPicPr>
          <p:cNvPr id="890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47801"/>
            <a:ext cx="66294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8696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304800" y="304800"/>
            <a:ext cx="8839200" cy="838200"/>
          </a:xfrm>
        </p:spPr>
        <p:txBody>
          <a:bodyPr/>
          <a:lstStyle/>
          <a:p>
            <a:r>
              <a:rPr lang="en-US" smtClean="0"/>
              <a:t>Supernetting &amp; Route Summarization</a:t>
            </a:r>
            <a:endParaRPr lang="en-MY" smtClean="0"/>
          </a:p>
        </p:txBody>
      </p:sp>
      <p:sp>
        <p:nvSpPr>
          <p:cNvPr id="90115" name="Content Placeholder 2"/>
          <p:cNvSpPr>
            <a:spLocks noGrp="1"/>
          </p:cNvSpPr>
          <p:nvPr>
            <p:ph idx="1"/>
          </p:nvPr>
        </p:nvSpPr>
        <p:spPr/>
        <p:txBody>
          <a:bodyPr/>
          <a:lstStyle/>
          <a:p>
            <a:r>
              <a:rPr lang="en-US" smtClean="0"/>
              <a:t>Supernet and route summarization use the same IP address computation that combines a few IP of a few subnets into one.</a:t>
            </a:r>
          </a:p>
          <a:p>
            <a:r>
              <a:rPr lang="en-US" smtClean="0"/>
              <a:t>The difference is that supernetting will physically combine a few subnets together whereas route summarization only compute the supernet network ID (in router) without changing the network.</a:t>
            </a:r>
            <a:endParaRPr lang="en-MY" smtClean="0"/>
          </a:p>
        </p:txBody>
      </p:sp>
    </p:spTree>
    <p:extLst>
      <p:ext uri="{BB962C8B-B14F-4D97-AF65-F5344CB8AC3E}">
        <p14:creationId xmlns:p14="http://schemas.microsoft.com/office/powerpoint/2010/main" val="9774528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304800" y="304800"/>
            <a:ext cx="8686800" cy="838200"/>
          </a:xfrm>
        </p:spPr>
        <p:txBody>
          <a:bodyPr/>
          <a:lstStyle/>
          <a:p>
            <a:r>
              <a:rPr lang="en-US" smtClean="0"/>
              <a:t>Supernetting &amp; Route Summarization</a:t>
            </a:r>
            <a:endParaRPr lang="en-MY" smtClean="0"/>
          </a:p>
        </p:txBody>
      </p:sp>
      <p:sp>
        <p:nvSpPr>
          <p:cNvPr id="91139" name="Content Placeholder 2"/>
          <p:cNvSpPr>
            <a:spLocks noGrp="1"/>
          </p:cNvSpPr>
          <p:nvPr>
            <p:ph idx="1"/>
          </p:nvPr>
        </p:nvSpPr>
        <p:spPr>
          <a:xfrm>
            <a:off x="4343400" y="1371600"/>
            <a:ext cx="4648200" cy="2286000"/>
          </a:xfrm>
        </p:spPr>
        <p:txBody>
          <a:bodyPr/>
          <a:lstStyle/>
          <a:p>
            <a:pPr>
              <a:lnSpc>
                <a:spcPct val="80000"/>
              </a:lnSpc>
            </a:pPr>
            <a:r>
              <a:rPr lang="en-US" sz="2500" smtClean="0"/>
              <a:t>Both route summarization &amp; supernetting produce the same summarized IP network ID.</a:t>
            </a:r>
          </a:p>
          <a:p>
            <a:pPr lvl="1">
              <a:lnSpc>
                <a:spcPct val="80000"/>
              </a:lnSpc>
            </a:pPr>
            <a:r>
              <a:rPr lang="en-US" sz="2200" smtClean="0"/>
              <a:t>However supernetting changes the network topology.</a:t>
            </a:r>
            <a:endParaRPr lang="en-MY" sz="2200" smtClean="0"/>
          </a:p>
        </p:txBody>
      </p:sp>
      <p:pic>
        <p:nvPicPr>
          <p:cNvPr id="124930" name="Picture 2"/>
          <p:cNvPicPr>
            <a:picLocks noChangeAspect="1" noChangeArrowheads="1"/>
          </p:cNvPicPr>
          <p:nvPr/>
        </p:nvPicPr>
        <p:blipFill>
          <a:blip r:embed="rId2"/>
          <a:srcRect/>
          <a:stretch>
            <a:fillRect/>
          </a:stretch>
        </p:blipFill>
        <p:spPr bwMode="auto">
          <a:xfrm>
            <a:off x="381000" y="1371600"/>
            <a:ext cx="3819525" cy="2286000"/>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24931" name="Picture 3"/>
          <p:cNvPicPr>
            <a:picLocks noChangeAspect="1" noChangeArrowheads="1"/>
          </p:cNvPicPr>
          <p:nvPr/>
        </p:nvPicPr>
        <p:blipFill>
          <a:blip r:embed="rId2"/>
          <a:srcRect/>
          <a:stretch>
            <a:fillRect/>
          </a:stretch>
        </p:blipFill>
        <p:spPr bwMode="auto">
          <a:xfrm>
            <a:off x="4495801" y="3886200"/>
            <a:ext cx="4152900" cy="2484438"/>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91142" name="TextBox 5"/>
          <p:cNvSpPr txBox="1">
            <a:spLocks noChangeArrowheads="1"/>
          </p:cNvSpPr>
          <p:nvPr/>
        </p:nvSpPr>
        <p:spPr bwMode="auto">
          <a:xfrm>
            <a:off x="7162801" y="4648201"/>
            <a:ext cx="14766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sz="1400" smtClean="0">
                <a:solidFill>
                  <a:srgbClr val="000000"/>
                </a:solidFill>
              </a:rPr>
              <a:t>172.16.128.0/22</a:t>
            </a:r>
            <a:endParaRPr lang="en-MY" sz="1400" smtClean="0">
              <a:solidFill>
                <a:srgbClr val="000000"/>
              </a:solidFill>
            </a:endParaRPr>
          </a:p>
        </p:txBody>
      </p:sp>
      <p:cxnSp>
        <p:nvCxnSpPr>
          <p:cNvPr id="8" name="Straight Arrow Connector 7"/>
          <p:cNvCxnSpPr/>
          <p:nvPr/>
        </p:nvCxnSpPr>
        <p:spPr>
          <a:xfrm>
            <a:off x="7162800" y="5181600"/>
            <a:ext cx="990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24932" name="Picture 4"/>
          <p:cNvPicPr>
            <a:picLocks noChangeAspect="1" noChangeArrowheads="1"/>
          </p:cNvPicPr>
          <p:nvPr/>
        </p:nvPicPr>
        <p:blipFill>
          <a:blip r:embed="rId3"/>
          <a:srcRect/>
          <a:stretch>
            <a:fillRect/>
          </a:stretch>
        </p:blipFill>
        <p:spPr bwMode="auto">
          <a:xfrm>
            <a:off x="304801" y="3886200"/>
            <a:ext cx="4030663" cy="2446338"/>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91145" name="TextBox 9"/>
          <p:cNvSpPr txBox="1">
            <a:spLocks noChangeArrowheads="1"/>
          </p:cNvSpPr>
          <p:nvPr/>
        </p:nvSpPr>
        <p:spPr bwMode="auto">
          <a:xfrm>
            <a:off x="3048001" y="3200400"/>
            <a:ext cx="10695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smtClean="0">
                <a:solidFill>
                  <a:srgbClr val="000000"/>
                </a:solidFill>
              </a:rPr>
              <a:t>Original</a:t>
            </a:r>
            <a:endParaRPr lang="en-MY" smtClean="0">
              <a:solidFill>
                <a:srgbClr val="000000"/>
              </a:solidFill>
            </a:endParaRPr>
          </a:p>
        </p:txBody>
      </p:sp>
      <p:sp>
        <p:nvSpPr>
          <p:cNvPr id="91146" name="TextBox 10"/>
          <p:cNvSpPr txBox="1">
            <a:spLocks noChangeArrowheads="1"/>
          </p:cNvSpPr>
          <p:nvPr/>
        </p:nvSpPr>
        <p:spPr bwMode="auto">
          <a:xfrm>
            <a:off x="2667001" y="4191000"/>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smtClean="0">
                <a:solidFill>
                  <a:srgbClr val="000000"/>
                </a:solidFill>
              </a:rPr>
              <a:t>supernetting</a:t>
            </a:r>
            <a:endParaRPr lang="en-MY" smtClean="0">
              <a:solidFill>
                <a:srgbClr val="000000"/>
              </a:solidFill>
            </a:endParaRPr>
          </a:p>
        </p:txBody>
      </p:sp>
      <p:sp>
        <p:nvSpPr>
          <p:cNvPr id="91147" name="TextBox 11"/>
          <p:cNvSpPr txBox="1">
            <a:spLocks noChangeArrowheads="1"/>
          </p:cNvSpPr>
          <p:nvPr/>
        </p:nvSpPr>
        <p:spPr bwMode="auto">
          <a:xfrm>
            <a:off x="7086602" y="3886201"/>
            <a:ext cx="18950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smtClean="0">
                <a:solidFill>
                  <a:srgbClr val="000000"/>
                </a:solidFill>
              </a:rPr>
              <a:t>Route</a:t>
            </a:r>
          </a:p>
          <a:p>
            <a:pPr eaLnBrk="1" hangingPunct="1"/>
            <a:r>
              <a:rPr lang="en-US" smtClean="0">
                <a:solidFill>
                  <a:srgbClr val="000000"/>
                </a:solidFill>
              </a:rPr>
              <a:t>Summarization</a:t>
            </a:r>
            <a:endParaRPr lang="en-MY" smtClean="0">
              <a:solidFill>
                <a:srgbClr val="000000"/>
              </a:solidFill>
            </a:endParaRPr>
          </a:p>
        </p:txBody>
      </p:sp>
    </p:spTree>
    <p:extLst>
      <p:ext uri="{BB962C8B-B14F-4D97-AF65-F5344CB8AC3E}">
        <p14:creationId xmlns:p14="http://schemas.microsoft.com/office/powerpoint/2010/main" val="17132674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zh-CN" sz="3400" smtClean="0">
                <a:ea typeface="宋体" panose="02010600030101010101" pitchFamily="2" charset="-122"/>
              </a:rPr>
              <a:t>Pros and Cons of subnetting</a:t>
            </a:r>
          </a:p>
        </p:txBody>
      </p:sp>
      <p:sp>
        <p:nvSpPr>
          <p:cNvPr id="92163" name="Rectangle 3"/>
          <p:cNvSpPr>
            <a:spLocks noGrp="1" noChangeArrowheads="1"/>
          </p:cNvSpPr>
          <p:nvPr>
            <p:ph type="body" idx="1"/>
          </p:nvPr>
        </p:nvSpPr>
        <p:spPr>
          <a:xfrm>
            <a:off x="304800" y="1447800"/>
            <a:ext cx="8534400" cy="4800600"/>
          </a:xfrm>
        </p:spPr>
        <p:txBody>
          <a:bodyPr/>
          <a:lstStyle/>
          <a:p>
            <a:r>
              <a:rPr lang="en-US" altLang="zh-CN" smtClean="0">
                <a:ea typeface="宋体" panose="02010600030101010101" pitchFamily="2" charset="-122"/>
              </a:rPr>
              <a:t>Pros:</a:t>
            </a:r>
          </a:p>
          <a:p>
            <a:pPr lvl="1"/>
            <a:r>
              <a:rPr lang="en-US" altLang="zh-CN" smtClean="0">
                <a:ea typeface="宋体" panose="02010600030101010101" pitchFamily="2" charset="-122"/>
              </a:rPr>
              <a:t>Better security and management</a:t>
            </a:r>
          </a:p>
          <a:p>
            <a:pPr lvl="1"/>
            <a:r>
              <a:rPr lang="en-US" altLang="zh-CN" smtClean="0">
                <a:ea typeface="宋体" panose="02010600030101010101" pitchFamily="2" charset="-122"/>
              </a:rPr>
              <a:t>More host IP being utilized within the subnet.</a:t>
            </a:r>
          </a:p>
          <a:p>
            <a:r>
              <a:rPr lang="en-US" altLang="zh-CN" smtClean="0">
                <a:ea typeface="宋体" panose="02010600030101010101" pitchFamily="2" charset="-122"/>
              </a:rPr>
              <a:t>Cons:</a:t>
            </a:r>
          </a:p>
          <a:p>
            <a:pPr lvl="1"/>
            <a:r>
              <a:rPr lang="en-US" altLang="zh-CN" smtClean="0">
                <a:ea typeface="宋体" panose="02010600030101010101" pitchFamily="2" charset="-122"/>
              </a:rPr>
              <a:t>Waste some host IP in the form of network address, broadcast address, and gateway IPs</a:t>
            </a:r>
          </a:p>
          <a:p>
            <a:pPr lvl="1"/>
            <a:r>
              <a:rPr lang="en-US" altLang="zh-CN" smtClean="0">
                <a:ea typeface="宋体" panose="02010600030101010101" pitchFamily="2" charset="-122"/>
              </a:rPr>
              <a:t>Network design is more complex in order to perform the IP planning.</a:t>
            </a:r>
          </a:p>
        </p:txBody>
      </p:sp>
    </p:spTree>
    <p:extLst>
      <p:ext uri="{BB962C8B-B14F-4D97-AF65-F5344CB8AC3E}">
        <p14:creationId xmlns:p14="http://schemas.microsoft.com/office/powerpoint/2010/main" val="109253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ea typeface="宋体" pitchFamily="2" charset="-122"/>
              </a:rPr>
              <a:t>Packet Tracer Example</a:t>
            </a:r>
          </a:p>
        </p:txBody>
      </p:sp>
      <p:sp>
        <p:nvSpPr>
          <p:cNvPr id="29699" name="Rectangle 3"/>
          <p:cNvSpPr>
            <a:spLocks noGrp="1" noChangeArrowheads="1"/>
          </p:cNvSpPr>
          <p:nvPr>
            <p:ph type="body" idx="1"/>
          </p:nvPr>
        </p:nvSpPr>
        <p:spPr>
          <a:xfrm>
            <a:off x="152400" y="1524000"/>
            <a:ext cx="8763000" cy="1219200"/>
          </a:xfrm>
        </p:spPr>
        <p:txBody>
          <a:bodyPr/>
          <a:lstStyle/>
          <a:p>
            <a:pPr eaLnBrk="1" hangingPunct="1">
              <a:lnSpc>
                <a:spcPct val="80000"/>
              </a:lnSpc>
            </a:pPr>
            <a:r>
              <a:rPr lang="en-US" altLang="zh-CN" sz="2000" smtClean="0">
                <a:ea typeface="宋体" pitchFamily="2" charset="-122"/>
              </a:rPr>
              <a:t>In the following network, though every IP address is unique, but the network ID is not unique, hence the following network won’t work.</a:t>
            </a:r>
          </a:p>
          <a:p>
            <a:pPr lvl="1" eaLnBrk="1" hangingPunct="1">
              <a:lnSpc>
                <a:spcPct val="80000"/>
              </a:lnSpc>
            </a:pPr>
            <a:r>
              <a:rPr lang="en-US" altLang="zh-CN" sz="1800" smtClean="0">
                <a:ea typeface="宋体" pitchFamily="2" charset="-122"/>
              </a:rPr>
              <a:t>You may try to build this network in Packet Tracer.</a:t>
            </a:r>
          </a:p>
        </p:txBody>
      </p:sp>
      <p:pic>
        <p:nvPicPr>
          <p:cNvPr id="29700" name="Picture 5"/>
          <p:cNvPicPr>
            <a:picLocks noChangeAspect="1" noChangeArrowheads="1"/>
          </p:cNvPicPr>
          <p:nvPr/>
        </p:nvPicPr>
        <p:blipFill>
          <a:blip r:embed="rId2" cstate="print"/>
          <a:srcRect/>
          <a:stretch>
            <a:fillRect/>
          </a:stretch>
        </p:blipFill>
        <p:spPr bwMode="auto">
          <a:xfrm>
            <a:off x="2438400" y="3200401"/>
            <a:ext cx="4495800" cy="27860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ea typeface="宋体" pitchFamily="2" charset="-122"/>
              </a:rPr>
              <a:t>IP Subnet Rule #4</a:t>
            </a:r>
          </a:p>
        </p:txBody>
      </p:sp>
      <p:sp>
        <p:nvSpPr>
          <p:cNvPr id="31747" name="Rectangle 3"/>
          <p:cNvSpPr>
            <a:spLocks noGrp="1" noChangeArrowheads="1"/>
          </p:cNvSpPr>
          <p:nvPr>
            <p:ph type="body" idx="1"/>
          </p:nvPr>
        </p:nvSpPr>
        <p:spPr>
          <a:xfrm>
            <a:off x="304800" y="1371600"/>
            <a:ext cx="8534400" cy="5105400"/>
          </a:xfrm>
        </p:spPr>
        <p:txBody>
          <a:bodyPr/>
          <a:lstStyle/>
          <a:p>
            <a:pPr eaLnBrk="1" hangingPunct="1">
              <a:lnSpc>
                <a:spcPct val="80000"/>
              </a:lnSpc>
            </a:pPr>
            <a:r>
              <a:rPr lang="en-US" altLang="zh-CN" sz="2400" u="sng" smtClean="0">
                <a:ea typeface="宋体" pitchFamily="2" charset="-122"/>
              </a:rPr>
              <a:t>For a correct and valid 32 bits subnet mask: Left all ‘1’ and right all ‘0’</a:t>
            </a:r>
          </a:p>
          <a:p>
            <a:pPr lvl="1" eaLnBrk="1" hangingPunct="1">
              <a:lnSpc>
                <a:spcPct val="80000"/>
              </a:lnSpc>
            </a:pPr>
            <a:r>
              <a:rPr lang="en-US" altLang="zh-CN" sz="2000" smtClean="0">
                <a:ea typeface="宋体" pitchFamily="2" charset="-122"/>
              </a:rPr>
              <a:t>1111111.11110000.00000000.00000000 (valid)</a:t>
            </a:r>
          </a:p>
          <a:p>
            <a:pPr lvl="1" eaLnBrk="1" hangingPunct="1">
              <a:lnSpc>
                <a:spcPct val="80000"/>
              </a:lnSpc>
            </a:pPr>
            <a:r>
              <a:rPr lang="en-US" altLang="zh-CN" sz="2000" smtClean="0">
                <a:ea typeface="宋体" pitchFamily="2" charset="-122"/>
              </a:rPr>
              <a:t>11111111.11101101.00000000.00000000 (not valid)</a:t>
            </a:r>
          </a:p>
          <a:p>
            <a:pPr lvl="2" eaLnBrk="1" hangingPunct="1">
              <a:lnSpc>
                <a:spcPct val="80000"/>
              </a:lnSpc>
            </a:pPr>
            <a:r>
              <a:rPr lang="en-US" altLang="zh-CN" sz="1800" smtClean="0">
                <a:ea typeface="宋体" pitchFamily="2" charset="-122"/>
              </a:rPr>
              <a:t>Subnet mask can’t have a ‘0’ between two ‘1’s or a ‘1’ between two ‘0’</a:t>
            </a:r>
          </a:p>
          <a:p>
            <a:pPr eaLnBrk="1" hangingPunct="1">
              <a:lnSpc>
                <a:spcPct val="80000"/>
              </a:lnSpc>
            </a:pPr>
            <a:r>
              <a:rPr lang="en-US" altLang="zh-CN" sz="2400" smtClean="0">
                <a:ea typeface="宋体" pitchFamily="2" charset="-122"/>
              </a:rPr>
              <a:t>There are only 32 valid subnet masks (theoretical maximum).</a:t>
            </a:r>
          </a:p>
          <a:p>
            <a:pPr lvl="1" eaLnBrk="1" hangingPunct="1">
              <a:lnSpc>
                <a:spcPct val="80000"/>
              </a:lnSpc>
            </a:pPr>
            <a:r>
              <a:rPr lang="en-US" altLang="zh-CN" sz="2000" smtClean="0">
                <a:ea typeface="宋体" pitchFamily="2" charset="-122"/>
              </a:rPr>
              <a:t>255.0.0.0,   255.128.0.0,  255.192.0.0,  …….  255.255.255.255</a:t>
            </a:r>
          </a:p>
          <a:p>
            <a:pPr eaLnBrk="1" hangingPunct="1">
              <a:lnSpc>
                <a:spcPct val="80000"/>
              </a:lnSpc>
            </a:pPr>
            <a:r>
              <a:rPr lang="en-US" altLang="zh-CN" sz="2400" smtClean="0">
                <a:ea typeface="宋体" pitchFamily="2" charset="-122"/>
              </a:rPr>
              <a:t>Can be represented by ‘/’ notation</a:t>
            </a:r>
          </a:p>
          <a:p>
            <a:pPr lvl="1" eaLnBrk="1" hangingPunct="1">
              <a:lnSpc>
                <a:spcPct val="80000"/>
              </a:lnSpc>
            </a:pPr>
            <a:r>
              <a:rPr lang="en-US" altLang="zh-CN" sz="2000" smtClean="0">
                <a:ea typeface="宋体" pitchFamily="2" charset="-122"/>
              </a:rPr>
              <a:t>e.g. /9, /24, etc</a:t>
            </a:r>
          </a:p>
          <a:p>
            <a:pPr lvl="1" eaLnBrk="1" hangingPunct="1">
              <a:lnSpc>
                <a:spcPct val="80000"/>
              </a:lnSpc>
            </a:pPr>
            <a:r>
              <a:rPr lang="en-US" altLang="zh-CN" sz="2000" smtClean="0">
                <a:ea typeface="宋体" pitchFamily="2" charset="-122"/>
              </a:rPr>
              <a:t>/10 means ten ‘1’ from the left, and the remaining 22 bits are ‘0’</a:t>
            </a:r>
          </a:p>
          <a:p>
            <a:pPr eaLnBrk="1" hangingPunct="1">
              <a:lnSpc>
                <a:spcPct val="80000"/>
              </a:lnSpc>
            </a:pPr>
            <a:r>
              <a:rPr lang="en-US" altLang="zh-CN" sz="2400" smtClean="0">
                <a:ea typeface="宋体" pitchFamily="2" charset="-122"/>
              </a:rPr>
              <a:t>192.168.1.15/24 =&gt;</a:t>
            </a:r>
          </a:p>
          <a:p>
            <a:pPr lvl="1" eaLnBrk="1" hangingPunct="1">
              <a:lnSpc>
                <a:spcPct val="80000"/>
              </a:lnSpc>
            </a:pPr>
            <a:r>
              <a:rPr lang="en-US" altLang="zh-CN" sz="2000" smtClean="0">
                <a:ea typeface="宋体" pitchFamily="2" charset="-122"/>
              </a:rPr>
              <a:t>This interface has an IP = 192.168.1.15</a:t>
            </a:r>
          </a:p>
          <a:p>
            <a:pPr lvl="1" eaLnBrk="1" hangingPunct="1">
              <a:lnSpc>
                <a:spcPct val="80000"/>
              </a:lnSpc>
            </a:pPr>
            <a:r>
              <a:rPr lang="en-US" altLang="zh-CN" sz="2000" smtClean="0">
                <a:ea typeface="宋体" pitchFamily="2" charset="-122"/>
              </a:rPr>
              <a:t>The subnet mask = 255.255.255.0</a:t>
            </a:r>
          </a:p>
          <a:p>
            <a:pPr lvl="1" eaLnBrk="1" hangingPunct="1">
              <a:lnSpc>
                <a:spcPct val="80000"/>
              </a:lnSpc>
            </a:pPr>
            <a:r>
              <a:rPr lang="en-US" altLang="zh-CN" sz="2000" smtClean="0">
                <a:ea typeface="宋体" pitchFamily="2" charset="-122"/>
              </a:rPr>
              <a:t>Belongs to network 192.168.1.0</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35913</TotalTime>
  <Words>4679</Words>
  <Application>Microsoft Office PowerPoint</Application>
  <PresentationFormat>On-screen Show (4:3)</PresentationFormat>
  <Paragraphs>528</Paragraphs>
  <Slides>76</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76</vt:i4>
      </vt:variant>
    </vt:vector>
  </HeadingPairs>
  <TitlesOfParts>
    <vt:vector size="79" baseType="lpstr">
      <vt:lpstr>Default Design</vt:lpstr>
      <vt:lpstr>1_Default Design</vt:lpstr>
      <vt:lpstr>Bitmap Image</vt:lpstr>
      <vt:lpstr>TCP/IP Network Fundamentals</vt:lpstr>
      <vt:lpstr>IP Subnet Rule #1</vt:lpstr>
      <vt:lpstr>IP Subnet Rule #1</vt:lpstr>
      <vt:lpstr>IP Subnet Rule #2</vt:lpstr>
      <vt:lpstr>IP Subnet Rule #2</vt:lpstr>
      <vt:lpstr>IP Subnet Rule #2</vt:lpstr>
      <vt:lpstr>IP Subnet Rule #3</vt:lpstr>
      <vt:lpstr>Packet Tracer Example</vt:lpstr>
      <vt:lpstr>IP Subnet Rule #4</vt:lpstr>
      <vt:lpstr>Rule #4: Variable Network ID bits</vt:lpstr>
      <vt:lpstr>Rule #4: Size of Host ID bits </vt:lpstr>
      <vt:lpstr>IP Subnet rule #5</vt:lpstr>
      <vt:lpstr>IP Subnet rule #5</vt:lpstr>
      <vt:lpstr>Application of Rule #5 in Gateway IP</vt:lpstr>
      <vt:lpstr>IP Subnet rule #6</vt:lpstr>
      <vt:lpstr>IP Subnet rule #6</vt:lpstr>
      <vt:lpstr>IP Subnet rule #6</vt:lpstr>
      <vt:lpstr>IP Subnet rule #7</vt:lpstr>
      <vt:lpstr>Rules #7 in Router</vt:lpstr>
      <vt:lpstr>Example network of IP Subnet Rules #7</vt:lpstr>
      <vt:lpstr>IP Subnet Rule #8</vt:lpstr>
      <vt:lpstr>Rule 8 in Router</vt:lpstr>
      <vt:lpstr>What is a broadcast address?</vt:lpstr>
      <vt:lpstr>IP subnet rule #9</vt:lpstr>
      <vt:lpstr>LAN IP design guideline</vt:lpstr>
      <vt:lpstr>Why Last Usable IP for Gateway?</vt:lpstr>
      <vt:lpstr>IP Subnet Rules #10</vt:lpstr>
      <vt:lpstr>IP Subnet Rules #10</vt:lpstr>
      <vt:lpstr>Broadcast, Multicast, Unicast</vt:lpstr>
      <vt:lpstr>IP Subnet Rules #10</vt:lpstr>
      <vt:lpstr>IP Subnet Rules #11</vt:lpstr>
      <vt:lpstr>Private and Public IP Address</vt:lpstr>
      <vt:lpstr>IP Subnet Rule #12</vt:lpstr>
      <vt:lpstr>IP Rule #13</vt:lpstr>
      <vt:lpstr>IP Subnet Rules #14</vt:lpstr>
      <vt:lpstr>IP Subnet Rules #14</vt:lpstr>
      <vt:lpstr>IP Subnet Rules #14</vt:lpstr>
      <vt:lpstr>IP Subnetting example (1)</vt:lpstr>
      <vt:lpstr>IP Subnetting example (2)</vt:lpstr>
      <vt:lpstr>IP Subnetting example (3)</vt:lpstr>
      <vt:lpstr>Types of Subnetting</vt:lpstr>
      <vt:lpstr>Traditional classful Subnetting</vt:lpstr>
      <vt:lpstr>Traditional Classful Subnetting</vt:lpstr>
      <vt:lpstr>Steps to Subnetting (1)</vt:lpstr>
      <vt:lpstr>Steps to Subnetting (2)</vt:lpstr>
      <vt:lpstr>Steps to Subnetting (3)</vt:lpstr>
      <vt:lpstr>Steps to Subnetting (4)</vt:lpstr>
      <vt:lpstr>Steps to Subnetting (5)</vt:lpstr>
      <vt:lpstr>Steps to Subnetting (6)</vt:lpstr>
      <vt:lpstr>Steps to Subnetting (7)</vt:lpstr>
      <vt:lpstr>Steps to Subnetting (8)</vt:lpstr>
      <vt:lpstr>Steps to Subnetting (8)</vt:lpstr>
      <vt:lpstr>Steps to Subnetting (9)</vt:lpstr>
      <vt:lpstr>Steps to Subnetting (10)</vt:lpstr>
      <vt:lpstr>VLSM (1)</vt:lpstr>
      <vt:lpstr>VLSM (2)</vt:lpstr>
      <vt:lpstr>VLSM Example #1 (1)</vt:lpstr>
      <vt:lpstr>VLSM Example #1 (2)</vt:lpstr>
      <vt:lpstr>VLSM Example #1 (3)</vt:lpstr>
      <vt:lpstr>VLSM Example #1 (4)</vt:lpstr>
      <vt:lpstr>VLSM Example #1 (5)</vt:lpstr>
      <vt:lpstr>VLSM Example #1 (6)</vt:lpstr>
      <vt:lpstr>VLSM Example #1 (7)</vt:lpstr>
      <vt:lpstr>VLSM Conclusion</vt:lpstr>
      <vt:lpstr>Route Summarization</vt:lpstr>
      <vt:lpstr>CIDR</vt:lpstr>
      <vt:lpstr>CIDR</vt:lpstr>
      <vt:lpstr>Route Summarization Example (1)</vt:lpstr>
      <vt:lpstr>Route Summarization Example (2)</vt:lpstr>
      <vt:lpstr>Route Summarization Example (3)</vt:lpstr>
      <vt:lpstr>Route Summarization Example (4)</vt:lpstr>
      <vt:lpstr>Route Summarization Example (5)</vt:lpstr>
      <vt:lpstr>Route Summarization Example (6)</vt:lpstr>
      <vt:lpstr>Supernetting &amp; Route Summarization</vt:lpstr>
      <vt:lpstr>Supernetting &amp; Route Summarization</vt:lpstr>
      <vt:lpstr>Pros and Cons of subnetting</vt:lpstr>
    </vt:vector>
  </TitlesOfParts>
  <Company>Universiti Tunku Abdul Rahman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FICT Presentation</dc:title>
  <dc:creator>Dr. Lim Soo KIng</dc:creator>
  <cp:lastModifiedBy>Lim Khong Leng</cp:lastModifiedBy>
  <cp:revision>1329</cp:revision>
  <dcterms:created xsi:type="dcterms:W3CDTF">2004-01-08T01:54:24Z</dcterms:created>
  <dcterms:modified xsi:type="dcterms:W3CDTF">2017-06-06T08:49:49Z</dcterms:modified>
</cp:coreProperties>
</file>