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6" r:id="rId2"/>
    <p:sldMasterId id="2147483710" r:id="rId3"/>
  </p:sldMasterIdLst>
  <p:notesMasterIdLst>
    <p:notesMasterId r:id="rId72"/>
  </p:notesMasterIdLst>
  <p:handoutMasterIdLst>
    <p:handoutMasterId r:id="rId73"/>
  </p:handoutMasterIdLst>
  <p:sldIdLst>
    <p:sldId id="735" r:id="rId4"/>
    <p:sldId id="900" r:id="rId5"/>
    <p:sldId id="901" r:id="rId6"/>
    <p:sldId id="857" r:id="rId7"/>
    <p:sldId id="858" r:id="rId8"/>
    <p:sldId id="859" r:id="rId9"/>
    <p:sldId id="856" r:id="rId10"/>
    <p:sldId id="860" r:id="rId11"/>
    <p:sldId id="861" r:id="rId12"/>
    <p:sldId id="897" r:id="rId13"/>
    <p:sldId id="862" r:id="rId14"/>
    <p:sldId id="863" r:id="rId15"/>
    <p:sldId id="875" r:id="rId16"/>
    <p:sldId id="864" r:id="rId17"/>
    <p:sldId id="896" r:id="rId18"/>
    <p:sldId id="866" r:id="rId19"/>
    <p:sldId id="872" r:id="rId20"/>
    <p:sldId id="873" r:id="rId21"/>
    <p:sldId id="874" r:id="rId22"/>
    <p:sldId id="877" r:id="rId23"/>
    <p:sldId id="812" r:id="rId24"/>
    <p:sldId id="907" r:id="rId25"/>
    <p:sldId id="908" r:id="rId26"/>
    <p:sldId id="910" r:id="rId27"/>
    <p:sldId id="913" r:id="rId28"/>
    <p:sldId id="918" r:id="rId29"/>
    <p:sldId id="919" r:id="rId30"/>
    <p:sldId id="921" r:id="rId31"/>
    <p:sldId id="922" r:id="rId32"/>
    <p:sldId id="924" r:id="rId33"/>
    <p:sldId id="926" r:id="rId34"/>
    <p:sldId id="927" r:id="rId35"/>
    <p:sldId id="930" r:id="rId36"/>
    <p:sldId id="931" r:id="rId37"/>
    <p:sldId id="934" r:id="rId38"/>
    <p:sldId id="935" r:id="rId39"/>
    <p:sldId id="984" r:id="rId40"/>
    <p:sldId id="985" r:id="rId41"/>
    <p:sldId id="937" r:id="rId42"/>
    <p:sldId id="938" r:id="rId43"/>
    <p:sldId id="940" r:id="rId44"/>
    <p:sldId id="941" r:id="rId45"/>
    <p:sldId id="942" r:id="rId46"/>
    <p:sldId id="943" r:id="rId47"/>
    <p:sldId id="944" r:id="rId48"/>
    <p:sldId id="945" r:id="rId49"/>
    <p:sldId id="946" r:id="rId50"/>
    <p:sldId id="951" r:id="rId51"/>
    <p:sldId id="952" r:id="rId52"/>
    <p:sldId id="953" r:id="rId53"/>
    <p:sldId id="954" r:id="rId54"/>
    <p:sldId id="956" r:id="rId55"/>
    <p:sldId id="957" r:id="rId56"/>
    <p:sldId id="958" r:id="rId57"/>
    <p:sldId id="960" r:id="rId58"/>
    <p:sldId id="961" r:id="rId59"/>
    <p:sldId id="962" r:id="rId60"/>
    <p:sldId id="963" r:id="rId61"/>
    <p:sldId id="964" r:id="rId62"/>
    <p:sldId id="965" r:id="rId63"/>
    <p:sldId id="966" r:id="rId64"/>
    <p:sldId id="967" r:id="rId65"/>
    <p:sldId id="968" r:id="rId66"/>
    <p:sldId id="969" r:id="rId67"/>
    <p:sldId id="971" r:id="rId68"/>
    <p:sldId id="972" r:id="rId69"/>
    <p:sldId id="974" r:id="rId70"/>
    <p:sldId id="975" r:id="rId71"/>
  </p:sldIdLst>
  <p:sldSz cx="9144000" cy="6858000" type="screen4x3"/>
  <p:notesSz cx="9926638" cy="6797675"/>
  <p:defaultTex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140">
          <p15:clr>
            <a:srgbClr val="A4A3A4"/>
          </p15:clr>
        </p15:guide>
        <p15:guide id="2" pos="3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2E00"/>
    <a:srgbClr val="9A0000"/>
    <a:srgbClr val="008000"/>
    <a:srgbClr val="3E1F00"/>
    <a:srgbClr val="663300"/>
    <a:srgbClr val="003300"/>
    <a:srgbClr val="66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19" autoAdjust="0"/>
    <p:restoredTop sz="99764" autoAdjust="0"/>
  </p:normalViewPr>
  <p:slideViewPr>
    <p:cSldViewPr>
      <p:cViewPr varScale="1">
        <p:scale>
          <a:sx n="74" d="100"/>
          <a:sy n="74" d="100"/>
        </p:scale>
        <p:origin x="-129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452" y="-96"/>
      </p:cViewPr>
      <p:guideLst>
        <p:guide orient="horz" pos="2140"/>
        <p:guide pos="312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302125" cy="341313"/>
          </a:xfrm>
          <a:prstGeom prst="rect">
            <a:avLst/>
          </a:prstGeom>
          <a:noFill/>
          <a:ln w="9525">
            <a:noFill/>
            <a:miter lim="800000"/>
            <a:headEnd/>
            <a:tailEnd/>
          </a:ln>
          <a:effectLst/>
        </p:spPr>
        <p:txBody>
          <a:bodyPr vert="horz" wrap="square" lIns="93261" tIns="46630" rIns="93261" bIns="46630" numCol="1" anchor="t" anchorCtr="0" compatLnSpc="1">
            <a:prstTxWarp prst="textNoShape">
              <a:avLst/>
            </a:prstTxWarp>
          </a:bodyPr>
          <a:lstStyle>
            <a:lvl1pPr defTabSz="932757">
              <a:defRPr sz="1300"/>
            </a:lvl1pPr>
          </a:lstStyle>
          <a:p>
            <a:pPr>
              <a:defRPr/>
            </a:pPr>
            <a:endParaRPr lang="en-US" altLang="zh-CN"/>
          </a:p>
        </p:txBody>
      </p:sp>
      <p:sp>
        <p:nvSpPr>
          <p:cNvPr id="6147" name="Rectangle 3"/>
          <p:cNvSpPr>
            <a:spLocks noGrp="1" noChangeArrowheads="1"/>
          </p:cNvSpPr>
          <p:nvPr>
            <p:ph type="dt" sz="quarter" idx="1"/>
          </p:nvPr>
        </p:nvSpPr>
        <p:spPr bwMode="auto">
          <a:xfrm>
            <a:off x="5619750" y="0"/>
            <a:ext cx="4305300" cy="341313"/>
          </a:xfrm>
          <a:prstGeom prst="rect">
            <a:avLst/>
          </a:prstGeom>
          <a:noFill/>
          <a:ln w="9525">
            <a:noFill/>
            <a:miter lim="800000"/>
            <a:headEnd/>
            <a:tailEnd/>
          </a:ln>
          <a:effectLst/>
        </p:spPr>
        <p:txBody>
          <a:bodyPr vert="horz" wrap="square" lIns="93261" tIns="46630" rIns="93261" bIns="46630" numCol="1" anchor="t" anchorCtr="0" compatLnSpc="1">
            <a:prstTxWarp prst="textNoShape">
              <a:avLst/>
            </a:prstTxWarp>
          </a:bodyPr>
          <a:lstStyle>
            <a:lvl1pPr algn="r" defTabSz="932757">
              <a:defRPr sz="1300"/>
            </a:lvl1pPr>
          </a:lstStyle>
          <a:p>
            <a:pPr>
              <a:defRPr/>
            </a:pPr>
            <a:fld id="{087696E7-CC0C-46FC-8D9F-6D3BEEDAFFBD}" type="datetime1">
              <a:rPr lang="zh-CN" altLang="en-US"/>
              <a:pPr>
                <a:defRPr/>
              </a:pPr>
              <a:t>2017/7/3</a:t>
            </a:fld>
            <a:endParaRPr lang="en-US" altLang="zh-CN"/>
          </a:p>
        </p:txBody>
      </p:sp>
      <p:sp>
        <p:nvSpPr>
          <p:cNvPr id="6148" name="Rectangle 4"/>
          <p:cNvSpPr>
            <a:spLocks noGrp="1" noChangeArrowheads="1"/>
          </p:cNvSpPr>
          <p:nvPr>
            <p:ph type="ftr" sz="quarter" idx="2"/>
          </p:nvPr>
        </p:nvSpPr>
        <p:spPr bwMode="auto">
          <a:xfrm>
            <a:off x="0" y="6456363"/>
            <a:ext cx="4302125" cy="339725"/>
          </a:xfrm>
          <a:prstGeom prst="rect">
            <a:avLst/>
          </a:prstGeom>
          <a:noFill/>
          <a:ln w="9525">
            <a:noFill/>
            <a:miter lim="800000"/>
            <a:headEnd/>
            <a:tailEnd/>
          </a:ln>
          <a:effectLst/>
        </p:spPr>
        <p:txBody>
          <a:bodyPr vert="horz" wrap="square" lIns="93261" tIns="46630" rIns="93261" bIns="46630" numCol="1" anchor="b" anchorCtr="0" compatLnSpc="1">
            <a:prstTxWarp prst="textNoShape">
              <a:avLst/>
            </a:prstTxWarp>
          </a:bodyPr>
          <a:lstStyle>
            <a:lvl1pPr defTabSz="932757">
              <a:defRPr sz="1300"/>
            </a:lvl1pPr>
          </a:lstStyle>
          <a:p>
            <a:pPr>
              <a:defRPr/>
            </a:pPr>
            <a:endParaRPr lang="en-US" altLang="zh-CN"/>
          </a:p>
        </p:txBody>
      </p:sp>
      <p:sp>
        <p:nvSpPr>
          <p:cNvPr id="6149" name="Rectangle 5"/>
          <p:cNvSpPr>
            <a:spLocks noGrp="1" noChangeArrowheads="1"/>
          </p:cNvSpPr>
          <p:nvPr>
            <p:ph type="sldNum" sz="quarter" idx="3"/>
          </p:nvPr>
        </p:nvSpPr>
        <p:spPr bwMode="auto">
          <a:xfrm>
            <a:off x="5619750" y="6456363"/>
            <a:ext cx="4305300" cy="339725"/>
          </a:xfrm>
          <a:prstGeom prst="rect">
            <a:avLst/>
          </a:prstGeom>
          <a:noFill/>
          <a:ln w="9525">
            <a:noFill/>
            <a:miter lim="800000"/>
            <a:headEnd/>
            <a:tailEnd/>
          </a:ln>
          <a:effectLst/>
        </p:spPr>
        <p:txBody>
          <a:bodyPr vert="horz" wrap="square" lIns="93261" tIns="46630" rIns="93261" bIns="46630" numCol="1" anchor="b" anchorCtr="0" compatLnSpc="1">
            <a:prstTxWarp prst="textNoShape">
              <a:avLst/>
            </a:prstTxWarp>
          </a:bodyPr>
          <a:lstStyle>
            <a:lvl1pPr algn="r" defTabSz="932757">
              <a:defRPr sz="1300"/>
            </a:lvl1pPr>
          </a:lstStyle>
          <a:p>
            <a:pPr>
              <a:defRPr/>
            </a:pPr>
            <a:fld id="{8B69E869-914B-4EC8-8540-B5A55303F084}" type="slidenum">
              <a:rPr lang="zh-CN" altLang="en-US"/>
              <a:pPr>
                <a:defRPr/>
              </a:pPr>
              <a:t>‹#›</a:t>
            </a:fld>
            <a:endParaRPr lang="en-US" altLang="zh-CN"/>
          </a:p>
        </p:txBody>
      </p:sp>
    </p:spTree>
    <p:extLst>
      <p:ext uri="{BB962C8B-B14F-4D97-AF65-F5344CB8AC3E}">
        <p14:creationId xmlns:p14="http://schemas.microsoft.com/office/powerpoint/2010/main" val="38810348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302125" cy="341313"/>
          </a:xfrm>
          <a:prstGeom prst="rect">
            <a:avLst/>
          </a:prstGeom>
          <a:noFill/>
          <a:ln w="9525">
            <a:noFill/>
            <a:miter lim="800000"/>
            <a:headEnd/>
            <a:tailEnd/>
          </a:ln>
          <a:effectLst/>
        </p:spPr>
        <p:txBody>
          <a:bodyPr vert="horz" wrap="square" lIns="93261" tIns="46630" rIns="93261" bIns="46630" numCol="1" anchor="t" anchorCtr="0" compatLnSpc="1">
            <a:prstTxWarp prst="textNoShape">
              <a:avLst/>
            </a:prstTxWarp>
          </a:bodyPr>
          <a:lstStyle>
            <a:lvl1pPr defTabSz="932757">
              <a:defRPr sz="1300"/>
            </a:lvl1pPr>
          </a:lstStyle>
          <a:p>
            <a:pPr>
              <a:defRPr/>
            </a:pPr>
            <a:endParaRPr lang="en-US" altLang="zh-CN"/>
          </a:p>
        </p:txBody>
      </p:sp>
      <p:sp>
        <p:nvSpPr>
          <p:cNvPr id="4099" name="Rectangle 3"/>
          <p:cNvSpPr>
            <a:spLocks noGrp="1" noChangeArrowheads="1"/>
          </p:cNvSpPr>
          <p:nvPr>
            <p:ph type="dt" idx="1"/>
          </p:nvPr>
        </p:nvSpPr>
        <p:spPr bwMode="auto">
          <a:xfrm>
            <a:off x="5619750" y="0"/>
            <a:ext cx="4305300" cy="341313"/>
          </a:xfrm>
          <a:prstGeom prst="rect">
            <a:avLst/>
          </a:prstGeom>
          <a:noFill/>
          <a:ln w="9525">
            <a:noFill/>
            <a:miter lim="800000"/>
            <a:headEnd/>
            <a:tailEnd/>
          </a:ln>
          <a:effectLst/>
        </p:spPr>
        <p:txBody>
          <a:bodyPr vert="horz" wrap="square" lIns="93261" tIns="46630" rIns="93261" bIns="46630" numCol="1" anchor="t" anchorCtr="0" compatLnSpc="1">
            <a:prstTxWarp prst="textNoShape">
              <a:avLst/>
            </a:prstTxWarp>
          </a:bodyPr>
          <a:lstStyle>
            <a:lvl1pPr algn="r" defTabSz="932757">
              <a:defRPr sz="1300"/>
            </a:lvl1pPr>
          </a:lstStyle>
          <a:p>
            <a:pPr>
              <a:defRPr/>
            </a:pPr>
            <a:fld id="{C1D9DF26-A659-4054-92AC-21FEE69285A2}" type="datetime1">
              <a:rPr lang="zh-CN" altLang="en-US"/>
              <a:pPr>
                <a:defRPr/>
              </a:pPr>
              <a:t>2017/7/3</a:t>
            </a:fld>
            <a:endParaRPr lang="en-US" altLang="zh-CN"/>
          </a:p>
        </p:txBody>
      </p:sp>
      <p:sp>
        <p:nvSpPr>
          <p:cNvPr id="48132" name="Rectangle 4"/>
          <p:cNvSpPr>
            <a:spLocks noGrp="1" noRot="1" noChangeAspect="1" noChangeArrowheads="1" noTextEdit="1"/>
          </p:cNvSpPr>
          <p:nvPr>
            <p:ph type="sldImg" idx="2"/>
          </p:nvPr>
        </p:nvSpPr>
        <p:spPr bwMode="auto">
          <a:xfrm>
            <a:off x="3265488" y="509588"/>
            <a:ext cx="3398837" cy="2549525"/>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92188" y="3228975"/>
            <a:ext cx="7942262" cy="3059113"/>
          </a:xfrm>
          <a:prstGeom prst="rect">
            <a:avLst/>
          </a:prstGeom>
          <a:noFill/>
          <a:ln w="9525">
            <a:noFill/>
            <a:miter lim="800000"/>
            <a:headEnd/>
            <a:tailEnd/>
          </a:ln>
          <a:effectLst/>
        </p:spPr>
        <p:txBody>
          <a:bodyPr vert="horz" wrap="square" lIns="93261" tIns="46630" rIns="93261" bIns="4663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102" name="Rectangle 6"/>
          <p:cNvSpPr>
            <a:spLocks noGrp="1" noChangeArrowheads="1"/>
          </p:cNvSpPr>
          <p:nvPr>
            <p:ph type="ftr" sz="quarter" idx="4"/>
          </p:nvPr>
        </p:nvSpPr>
        <p:spPr bwMode="auto">
          <a:xfrm>
            <a:off x="0" y="6456363"/>
            <a:ext cx="4302125" cy="339725"/>
          </a:xfrm>
          <a:prstGeom prst="rect">
            <a:avLst/>
          </a:prstGeom>
          <a:noFill/>
          <a:ln w="9525">
            <a:noFill/>
            <a:miter lim="800000"/>
            <a:headEnd/>
            <a:tailEnd/>
          </a:ln>
          <a:effectLst/>
        </p:spPr>
        <p:txBody>
          <a:bodyPr vert="horz" wrap="square" lIns="93261" tIns="46630" rIns="93261" bIns="46630" numCol="1" anchor="b" anchorCtr="0" compatLnSpc="1">
            <a:prstTxWarp prst="textNoShape">
              <a:avLst/>
            </a:prstTxWarp>
          </a:bodyPr>
          <a:lstStyle>
            <a:lvl1pPr defTabSz="932757">
              <a:defRPr sz="1300"/>
            </a:lvl1pPr>
          </a:lstStyle>
          <a:p>
            <a:pPr>
              <a:defRPr/>
            </a:pPr>
            <a:endParaRPr lang="en-US" altLang="zh-CN"/>
          </a:p>
        </p:txBody>
      </p:sp>
      <p:sp>
        <p:nvSpPr>
          <p:cNvPr id="4103" name="Rectangle 7"/>
          <p:cNvSpPr>
            <a:spLocks noGrp="1" noChangeArrowheads="1"/>
          </p:cNvSpPr>
          <p:nvPr>
            <p:ph type="sldNum" sz="quarter" idx="5"/>
          </p:nvPr>
        </p:nvSpPr>
        <p:spPr bwMode="auto">
          <a:xfrm>
            <a:off x="5619750" y="6456363"/>
            <a:ext cx="4305300" cy="339725"/>
          </a:xfrm>
          <a:prstGeom prst="rect">
            <a:avLst/>
          </a:prstGeom>
          <a:noFill/>
          <a:ln w="9525">
            <a:noFill/>
            <a:miter lim="800000"/>
            <a:headEnd/>
            <a:tailEnd/>
          </a:ln>
          <a:effectLst/>
        </p:spPr>
        <p:txBody>
          <a:bodyPr vert="horz" wrap="square" lIns="93261" tIns="46630" rIns="93261" bIns="46630" numCol="1" anchor="b" anchorCtr="0" compatLnSpc="1">
            <a:prstTxWarp prst="textNoShape">
              <a:avLst/>
            </a:prstTxWarp>
          </a:bodyPr>
          <a:lstStyle>
            <a:lvl1pPr algn="r" defTabSz="932757">
              <a:defRPr sz="1300"/>
            </a:lvl1pPr>
          </a:lstStyle>
          <a:p>
            <a:pPr>
              <a:defRPr/>
            </a:pPr>
            <a:fld id="{2E4EE317-3771-406C-A6A4-FE4884945251}" type="slidenum">
              <a:rPr lang="zh-CN" altLang="en-US"/>
              <a:pPr>
                <a:defRPr/>
              </a:pPr>
              <a:t>‹#›</a:t>
            </a:fld>
            <a:endParaRPr lang="en-US" altLang="zh-CN"/>
          </a:p>
        </p:txBody>
      </p:sp>
    </p:spTree>
    <p:extLst>
      <p:ext uri="{BB962C8B-B14F-4D97-AF65-F5344CB8AC3E}">
        <p14:creationId xmlns:p14="http://schemas.microsoft.com/office/powerpoint/2010/main" val="187338938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pPr eaLnBrk="1" hangingPunct="1"/>
            <a:endParaRPr lang="en-US" smtClean="0"/>
          </a:p>
        </p:txBody>
      </p:sp>
      <p:sp>
        <p:nvSpPr>
          <p:cNvPr id="49156" name="Slide Number Placeholder 3"/>
          <p:cNvSpPr>
            <a:spLocks noGrp="1"/>
          </p:cNvSpPr>
          <p:nvPr>
            <p:ph type="sldNum" sz="quarter" idx="5"/>
          </p:nvPr>
        </p:nvSpPr>
        <p:spPr>
          <a:noFill/>
        </p:spPr>
        <p:txBody>
          <a:bodyPr/>
          <a:lstStyle/>
          <a:p>
            <a:pPr defTabSz="931863"/>
            <a:fld id="{28A9E33C-4141-4493-B655-40CE5797C1F1}" type="slidenum">
              <a:rPr lang="zh-CN" altLang="en-US" smtClean="0"/>
              <a:pPr defTabSz="931863"/>
              <a:t>1</a:t>
            </a:fld>
            <a:endParaRPr lang="en-US" altLang="zh-CN" smtClean="0"/>
          </a:p>
        </p:txBody>
      </p:sp>
    </p:spTree>
    <p:extLst>
      <p:ext uri="{BB962C8B-B14F-4D97-AF65-F5344CB8AC3E}">
        <p14:creationId xmlns:p14="http://schemas.microsoft.com/office/powerpoint/2010/main" val="1132461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3060700" y="179388"/>
            <a:ext cx="3889375" cy="2917825"/>
          </a:xfrm>
          <a:ln/>
        </p:spPr>
      </p:sp>
      <p:sp>
        <p:nvSpPr>
          <p:cNvPr id="50179" name="Rectangle 3"/>
          <p:cNvSpPr>
            <a:spLocks noGrp="1" noChangeArrowheads="1"/>
          </p:cNvSpPr>
          <p:nvPr>
            <p:ph type="body" idx="1"/>
          </p:nvPr>
        </p:nvSpPr>
        <p:spPr>
          <a:xfrm>
            <a:off x="573088" y="3200400"/>
            <a:ext cx="8667750" cy="3109913"/>
          </a:xfrm>
          <a:noFill/>
          <a:ln/>
        </p:spPr>
        <p:txBody>
          <a:bodyPr/>
          <a:lstStyle/>
          <a:p>
            <a:pPr eaLnBrk="1" hangingPunct="1"/>
            <a:endParaRPr lang="zh-CN" altLang="en-US" smtClean="0"/>
          </a:p>
        </p:txBody>
      </p:sp>
    </p:spTree>
    <p:extLst>
      <p:ext uri="{BB962C8B-B14F-4D97-AF65-F5344CB8AC3E}">
        <p14:creationId xmlns:p14="http://schemas.microsoft.com/office/powerpoint/2010/main" val="3435380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3060700" y="179388"/>
            <a:ext cx="3889375" cy="2917825"/>
          </a:xfrm>
          <a:ln/>
        </p:spPr>
      </p:sp>
      <p:sp>
        <p:nvSpPr>
          <p:cNvPr id="51203" name="Rectangle 3"/>
          <p:cNvSpPr>
            <a:spLocks noGrp="1" noChangeArrowheads="1"/>
          </p:cNvSpPr>
          <p:nvPr>
            <p:ph type="body" idx="1"/>
          </p:nvPr>
        </p:nvSpPr>
        <p:spPr>
          <a:xfrm>
            <a:off x="573088" y="3200400"/>
            <a:ext cx="8667750" cy="3109913"/>
          </a:xfrm>
          <a:noFill/>
          <a:ln/>
        </p:spPr>
        <p:txBody>
          <a:bodyPr/>
          <a:lstStyle/>
          <a:p>
            <a:pPr eaLnBrk="1" hangingPunct="1"/>
            <a:endParaRPr lang="zh-CN" altLang="en-US" smtClean="0"/>
          </a:p>
        </p:txBody>
      </p:sp>
    </p:spTree>
    <p:extLst>
      <p:ext uri="{BB962C8B-B14F-4D97-AF65-F5344CB8AC3E}">
        <p14:creationId xmlns:p14="http://schemas.microsoft.com/office/powerpoint/2010/main" val="38535360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0" y="14288"/>
            <a:ext cx="1219200" cy="6843712"/>
          </a:xfrm>
          <a:prstGeom prst="rect">
            <a:avLst/>
          </a:prstGeom>
          <a:gradFill rotWithShape="0">
            <a:gsLst>
              <a:gs pos="0">
                <a:srgbClr val="1BABF3"/>
              </a:gs>
              <a:gs pos="100000">
                <a:srgbClr val="FFFFFF"/>
              </a:gs>
            </a:gsLst>
            <a:lin ang="0" scaled="1"/>
          </a:gradFill>
          <a:ln w="12700">
            <a:noFill/>
            <a:miter lim="800000"/>
            <a:headEnd/>
            <a:tailEnd/>
          </a:ln>
        </p:spPr>
        <p:txBody>
          <a:bodyPr wrap="none" anchor="ctr"/>
          <a:lstStyle/>
          <a:p>
            <a:pPr>
              <a:defRPr/>
            </a:pPr>
            <a:endParaRPr lang="en-US"/>
          </a:p>
        </p:txBody>
      </p:sp>
      <p:sp>
        <p:nvSpPr>
          <p:cNvPr id="5" name="Line 12"/>
          <p:cNvSpPr>
            <a:spLocks noChangeShapeType="1"/>
          </p:cNvSpPr>
          <p:nvPr userDrawn="1"/>
        </p:nvSpPr>
        <p:spPr bwMode="auto">
          <a:xfrm>
            <a:off x="1828800" y="3657600"/>
            <a:ext cx="7315200" cy="1588"/>
          </a:xfrm>
          <a:prstGeom prst="line">
            <a:avLst/>
          </a:prstGeom>
          <a:noFill/>
          <a:ln w="76200">
            <a:solidFill>
              <a:schemeClr val="tx1"/>
            </a:solidFill>
            <a:round/>
            <a:headEnd/>
            <a:tailEnd/>
          </a:ln>
        </p:spPr>
        <p:txBody>
          <a:bodyPr/>
          <a:lstStyle/>
          <a:p>
            <a:pPr>
              <a:defRPr/>
            </a:pPr>
            <a:endParaRPr lang="en-MY"/>
          </a:p>
        </p:txBody>
      </p:sp>
      <p:sp>
        <p:nvSpPr>
          <p:cNvPr id="6" name="Line 13"/>
          <p:cNvSpPr>
            <a:spLocks noChangeShapeType="1"/>
          </p:cNvSpPr>
          <p:nvPr userDrawn="1"/>
        </p:nvSpPr>
        <p:spPr bwMode="auto">
          <a:xfrm>
            <a:off x="0" y="2057400"/>
            <a:ext cx="7239000" cy="1588"/>
          </a:xfrm>
          <a:prstGeom prst="line">
            <a:avLst/>
          </a:prstGeom>
          <a:noFill/>
          <a:ln w="76200">
            <a:solidFill>
              <a:schemeClr val="tx1"/>
            </a:solidFill>
            <a:round/>
            <a:headEnd/>
            <a:tailEnd/>
          </a:ln>
        </p:spPr>
        <p:txBody>
          <a:bodyPr/>
          <a:lstStyle/>
          <a:p>
            <a:pPr>
              <a:defRPr/>
            </a:pPr>
            <a:endParaRPr lang="en-MY"/>
          </a:p>
        </p:txBody>
      </p:sp>
      <p:sp>
        <p:nvSpPr>
          <p:cNvPr id="7" name="Rectangle 17"/>
          <p:cNvSpPr>
            <a:spLocks noChangeArrowheads="1"/>
          </p:cNvSpPr>
          <p:nvPr userDrawn="1"/>
        </p:nvSpPr>
        <p:spPr bwMode="auto">
          <a:xfrm>
            <a:off x="0" y="1905000"/>
            <a:ext cx="5245100" cy="304800"/>
          </a:xfrm>
          <a:prstGeom prst="rect">
            <a:avLst/>
          </a:prstGeom>
          <a:solidFill>
            <a:srgbClr val="0066CC"/>
          </a:solidFill>
          <a:ln w="9525">
            <a:noFill/>
            <a:miter lim="800000"/>
            <a:headEnd/>
            <a:tailEnd/>
          </a:ln>
        </p:spPr>
        <p:txBody>
          <a:bodyPr wrap="none" anchor="ctr"/>
          <a:lstStyle/>
          <a:p>
            <a:pPr algn="ctr">
              <a:defRPr/>
            </a:pPr>
            <a:endParaRPr lang="zh-CN" altLang="en-US">
              <a:ea typeface="宋体" pitchFamily="2" charset="-122"/>
            </a:endParaRPr>
          </a:p>
        </p:txBody>
      </p:sp>
      <p:sp>
        <p:nvSpPr>
          <p:cNvPr id="8" name="Rectangle 18"/>
          <p:cNvSpPr>
            <a:spLocks noChangeArrowheads="1"/>
          </p:cNvSpPr>
          <p:nvPr userDrawn="1"/>
        </p:nvSpPr>
        <p:spPr bwMode="auto">
          <a:xfrm>
            <a:off x="76200" y="1447800"/>
            <a:ext cx="381000" cy="2514600"/>
          </a:xfrm>
          <a:prstGeom prst="rect">
            <a:avLst/>
          </a:prstGeom>
          <a:solidFill>
            <a:srgbClr val="003399"/>
          </a:solidFill>
          <a:ln w="9525">
            <a:noFill/>
            <a:miter lim="800000"/>
            <a:headEnd/>
            <a:tailEnd/>
          </a:ln>
        </p:spPr>
        <p:txBody>
          <a:bodyPr wrap="none" anchor="ctr"/>
          <a:lstStyle/>
          <a:p>
            <a:pPr>
              <a:defRPr/>
            </a:pPr>
            <a:endParaRPr lang="en-US"/>
          </a:p>
        </p:txBody>
      </p:sp>
      <p:sp>
        <p:nvSpPr>
          <p:cNvPr id="9" name="Rectangle 19"/>
          <p:cNvSpPr>
            <a:spLocks noChangeArrowheads="1"/>
          </p:cNvSpPr>
          <p:nvPr userDrawn="1"/>
        </p:nvSpPr>
        <p:spPr bwMode="auto">
          <a:xfrm>
            <a:off x="6172200" y="3505200"/>
            <a:ext cx="2971800" cy="304800"/>
          </a:xfrm>
          <a:prstGeom prst="rect">
            <a:avLst/>
          </a:prstGeom>
          <a:solidFill>
            <a:srgbClr val="003399"/>
          </a:solidFill>
          <a:ln w="9525">
            <a:noFill/>
            <a:miter lim="800000"/>
            <a:headEnd/>
            <a:tailEnd/>
          </a:ln>
        </p:spPr>
        <p:txBody>
          <a:bodyPr wrap="none" anchor="ctr"/>
          <a:lstStyle/>
          <a:p>
            <a:pPr>
              <a:defRPr/>
            </a:pPr>
            <a:endParaRPr lang="en-US"/>
          </a:p>
        </p:txBody>
      </p:sp>
      <p:sp>
        <p:nvSpPr>
          <p:cNvPr id="10" name="Rectangle 20"/>
          <p:cNvSpPr>
            <a:spLocks noChangeArrowheads="1"/>
          </p:cNvSpPr>
          <p:nvPr userDrawn="1"/>
        </p:nvSpPr>
        <p:spPr bwMode="auto">
          <a:xfrm>
            <a:off x="0" y="6477000"/>
            <a:ext cx="9144000" cy="228600"/>
          </a:xfrm>
          <a:prstGeom prst="rect">
            <a:avLst/>
          </a:prstGeom>
          <a:solidFill>
            <a:srgbClr val="003399"/>
          </a:solidFill>
          <a:ln w="9525">
            <a:noFill/>
            <a:miter lim="800000"/>
            <a:headEnd/>
            <a:tailEnd/>
          </a:ln>
        </p:spPr>
        <p:txBody>
          <a:bodyPr wrap="none" anchor="ctr"/>
          <a:lstStyle/>
          <a:p>
            <a:pPr>
              <a:defRPr/>
            </a:pPr>
            <a:endParaRPr lang="en-US"/>
          </a:p>
        </p:txBody>
      </p:sp>
      <p:pic>
        <p:nvPicPr>
          <p:cNvPr id="11" name="Picture 21" descr="utar logo"/>
          <p:cNvPicPr>
            <a:picLocks noChangeAspect="1" noChangeArrowheads="1"/>
          </p:cNvPicPr>
          <p:nvPr userDrawn="1"/>
        </p:nvPicPr>
        <p:blipFill>
          <a:blip r:embed="rId2" cstate="print"/>
          <a:srcRect/>
          <a:stretch>
            <a:fillRect/>
          </a:stretch>
        </p:blipFill>
        <p:spPr bwMode="auto">
          <a:xfrm>
            <a:off x="7772400" y="6284913"/>
            <a:ext cx="1219200" cy="573087"/>
          </a:xfrm>
          <a:prstGeom prst="rect">
            <a:avLst/>
          </a:prstGeom>
          <a:noFill/>
          <a:ln w="9525">
            <a:noFill/>
            <a:miter lim="800000"/>
            <a:headEnd/>
            <a:tailEnd/>
          </a:ln>
        </p:spPr>
      </p:pic>
      <p:sp>
        <p:nvSpPr>
          <p:cNvPr id="973830" name="Rectangle 6"/>
          <p:cNvSpPr>
            <a:spLocks noGrp="1" noChangeArrowheads="1"/>
          </p:cNvSpPr>
          <p:nvPr>
            <p:ph type="ctrTitle"/>
          </p:nvPr>
        </p:nvSpPr>
        <p:spPr>
          <a:xfrm>
            <a:off x="533400" y="2362200"/>
            <a:ext cx="8305800" cy="1085850"/>
          </a:xfrm>
        </p:spPr>
        <p:txBody>
          <a:bodyPr/>
          <a:lstStyle>
            <a:lvl1pPr>
              <a:defRPr sz="4400"/>
            </a:lvl1pPr>
          </a:lstStyle>
          <a:p>
            <a:r>
              <a:rPr lang="en-US" altLang="zh-CN"/>
              <a:t>Click to edit Master title style</a:t>
            </a:r>
          </a:p>
        </p:txBody>
      </p:sp>
      <p:sp>
        <p:nvSpPr>
          <p:cNvPr id="973831" name="Rectangle 7"/>
          <p:cNvSpPr>
            <a:spLocks noGrp="1" noChangeArrowheads="1"/>
          </p:cNvSpPr>
          <p:nvPr>
            <p:ph type="subTitle" idx="1"/>
          </p:nvPr>
        </p:nvSpPr>
        <p:spPr>
          <a:xfrm>
            <a:off x="1447800" y="4419600"/>
            <a:ext cx="6400800" cy="1676400"/>
          </a:xfrm>
        </p:spPr>
        <p:txBody>
          <a:bodyPr/>
          <a:lstStyle>
            <a:lvl1pPr marL="0" indent="0" algn="ctr">
              <a:buFontTx/>
              <a:buNone/>
              <a:defRPr b="1" i="1">
                <a:solidFill>
                  <a:srgbClr val="800000"/>
                </a:solidFill>
                <a:latin typeface="Times New Roman" pitchFamily="18" charset="0"/>
              </a:defRPr>
            </a:lvl1pPr>
          </a:lstStyle>
          <a:p>
            <a:r>
              <a:rPr lang="en-US" altLang="zh-CN"/>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304800"/>
            <a:ext cx="21526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3055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0" y="14288"/>
            <a:ext cx="1219200" cy="6843712"/>
          </a:xfrm>
          <a:prstGeom prst="rect">
            <a:avLst/>
          </a:prstGeom>
          <a:gradFill rotWithShape="0">
            <a:gsLst>
              <a:gs pos="0">
                <a:srgbClr val="1BABF3"/>
              </a:gs>
              <a:gs pos="100000">
                <a:srgbClr val="FFFFFF"/>
              </a:gs>
            </a:gsLst>
            <a:lin ang="0" scaled="1"/>
          </a:gradFill>
          <a:ln w="12700">
            <a:noFill/>
            <a:miter lim="800000"/>
            <a:headEnd/>
            <a:tailEnd/>
          </a:ln>
          <a:effectLst/>
        </p:spPr>
        <p:txBody>
          <a:bodyPr wrap="none" anchor="ctr"/>
          <a:lstStyle/>
          <a:p>
            <a:pPr>
              <a:defRPr/>
            </a:pPr>
            <a:endParaRPr lang="en-MY">
              <a:solidFill>
                <a:srgbClr val="000000"/>
              </a:solidFill>
            </a:endParaRPr>
          </a:p>
        </p:txBody>
      </p:sp>
      <p:sp>
        <p:nvSpPr>
          <p:cNvPr id="5" name="Line 12"/>
          <p:cNvSpPr>
            <a:spLocks noChangeShapeType="1"/>
          </p:cNvSpPr>
          <p:nvPr userDrawn="1"/>
        </p:nvSpPr>
        <p:spPr bwMode="auto">
          <a:xfrm>
            <a:off x="1828800" y="3657600"/>
            <a:ext cx="7315200" cy="1588"/>
          </a:xfrm>
          <a:prstGeom prst="line">
            <a:avLst/>
          </a:prstGeom>
          <a:noFill/>
          <a:ln w="76200">
            <a:solidFill>
              <a:schemeClr val="tx1"/>
            </a:solidFill>
            <a:round/>
            <a:headEnd/>
            <a:tailEnd/>
          </a:ln>
          <a:effectLst/>
        </p:spPr>
        <p:txBody>
          <a:bodyPr/>
          <a:lstStyle/>
          <a:p>
            <a:pPr>
              <a:defRPr/>
            </a:pPr>
            <a:endParaRPr lang="en-US">
              <a:solidFill>
                <a:srgbClr val="000000"/>
              </a:solidFill>
            </a:endParaRPr>
          </a:p>
        </p:txBody>
      </p:sp>
      <p:sp>
        <p:nvSpPr>
          <p:cNvPr id="6" name="Line 13"/>
          <p:cNvSpPr>
            <a:spLocks noChangeShapeType="1"/>
          </p:cNvSpPr>
          <p:nvPr userDrawn="1"/>
        </p:nvSpPr>
        <p:spPr bwMode="auto">
          <a:xfrm>
            <a:off x="0" y="2057400"/>
            <a:ext cx="7239000" cy="1588"/>
          </a:xfrm>
          <a:prstGeom prst="line">
            <a:avLst/>
          </a:prstGeom>
          <a:noFill/>
          <a:ln w="76200">
            <a:solidFill>
              <a:schemeClr val="tx1"/>
            </a:solidFill>
            <a:round/>
            <a:headEnd/>
            <a:tailEnd/>
          </a:ln>
          <a:effectLst/>
        </p:spPr>
        <p:txBody>
          <a:bodyPr/>
          <a:lstStyle/>
          <a:p>
            <a:pPr>
              <a:defRPr/>
            </a:pPr>
            <a:endParaRPr lang="en-US">
              <a:solidFill>
                <a:srgbClr val="000000"/>
              </a:solidFill>
            </a:endParaRPr>
          </a:p>
        </p:txBody>
      </p:sp>
      <p:sp>
        <p:nvSpPr>
          <p:cNvPr id="7" name="Rectangle 17"/>
          <p:cNvSpPr>
            <a:spLocks noChangeArrowheads="1"/>
          </p:cNvSpPr>
          <p:nvPr userDrawn="1"/>
        </p:nvSpPr>
        <p:spPr bwMode="auto">
          <a:xfrm>
            <a:off x="0" y="1905000"/>
            <a:ext cx="5245100" cy="304800"/>
          </a:xfrm>
          <a:prstGeom prst="rect">
            <a:avLst/>
          </a:prstGeom>
          <a:solidFill>
            <a:srgbClr val="0066CC"/>
          </a:solidFill>
          <a:ln w="9525">
            <a:noFill/>
            <a:miter lim="800000"/>
            <a:headEnd/>
            <a:tailEnd/>
          </a:ln>
          <a:effectLst/>
        </p:spPr>
        <p:txBody>
          <a:bodyPr wrap="none" anchor="ctr"/>
          <a:lstStyle/>
          <a:p>
            <a:pPr algn="ctr">
              <a:defRPr/>
            </a:pPr>
            <a:endParaRPr lang="zh-CN" altLang="en-US">
              <a:solidFill>
                <a:srgbClr val="000000"/>
              </a:solidFill>
              <a:ea typeface="宋体" pitchFamily="2" charset="-122"/>
            </a:endParaRPr>
          </a:p>
        </p:txBody>
      </p:sp>
      <p:sp>
        <p:nvSpPr>
          <p:cNvPr id="8" name="Rectangle 18"/>
          <p:cNvSpPr>
            <a:spLocks noChangeArrowheads="1"/>
          </p:cNvSpPr>
          <p:nvPr userDrawn="1"/>
        </p:nvSpPr>
        <p:spPr bwMode="auto">
          <a:xfrm>
            <a:off x="76200" y="1447800"/>
            <a:ext cx="381000" cy="2514600"/>
          </a:xfrm>
          <a:prstGeom prst="rect">
            <a:avLst/>
          </a:prstGeom>
          <a:solidFill>
            <a:srgbClr val="003399"/>
          </a:solidFill>
          <a:ln w="9525">
            <a:noFill/>
            <a:miter lim="800000"/>
            <a:headEnd/>
            <a:tailEnd/>
          </a:ln>
          <a:effectLst/>
        </p:spPr>
        <p:txBody>
          <a:bodyPr wrap="none" anchor="ctr"/>
          <a:lstStyle/>
          <a:p>
            <a:pPr>
              <a:defRPr/>
            </a:pPr>
            <a:endParaRPr lang="en-MY">
              <a:solidFill>
                <a:srgbClr val="000000"/>
              </a:solidFill>
            </a:endParaRPr>
          </a:p>
        </p:txBody>
      </p:sp>
      <p:sp>
        <p:nvSpPr>
          <p:cNvPr id="9" name="Rectangle 19"/>
          <p:cNvSpPr>
            <a:spLocks noChangeArrowheads="1"/>
          </p:cNvSpPr>
          <p:nvPr userDrawn="1"/>
        </p:nvSpPr>
        <p:spPr bwMode="auto">
          <a:xfrm>
            <a:off x="6172200" y="3505200"/>
            <a:ext cx="2971800" cy="304800"/>
          </a:xfrm>
          <a:prstGeom prst="rect">
            <a:avLst/>
          </a:prstGeom>
          <a:solidFill>
            <a:srgbClr val="003399"/>
          </a:solidFill>
          <a:ln w="9525">
            <a:noFill/>
            <a:miter lim="800000"/>
            <a:headEnd/>
            <a:tailEnd/>
          </a:ln>
          <a:effectLst/>
        </p:spPr>
        <p:txBody>
          <a:bodyPr wrap="none" anchor="ctr"/>
          <a:lstStyle/>
          <a:p>
            <a:pPr>
              <a:defRPr/>
            </a:pPr>
            <a:endParaRPr lang="en-MY">
              <a:solidFill>
                <a:srgbClr val="000000"/>
              </a:solidFill>
            </a:endParaRPr>
          </a:p>
        </p:txBody>
      </p:sp>
      <p:sp>
        <p:nvSpPr>
          <p:cNvPr id="10" name="Rectangle 20"/>
          <p:cNvSpPr>
            <a:spLocks noChangeArrowheads="1"/>
          </p:cNvSpPr>
          <p:nvPr userDrawn="1"/>
        </p:nvSpPr>
        <p:spPr bwMode="auto">
          <a:xfrm>
            <a:off x="0" y="6477000"/>
            <a:ext cx="9144000" cy="228600"/>
          </a:xfrm>
          <a:prstGeom prst="rect">
            <a:avLst/>
          </a:prstGeom>
          <a:solidFill>
            <a:srgbClr val="003399"/>
          </a:solidFill>
          <a:ln w="9525">
            <a:noFill/>
            <a:miter lim="800000"/>
            <a:headEnd/>
            <a:tailEnd/>
          </a:ln>
          <a:effectLst/>
        </p:spPr>
        <p:txBody>
          <a:bodyPr wrap="none" anchor="ctr"/>
          <a:lstStyle/>
          <a:p>
            <a:pPr>
              <a:defRPr/>
            </a:pPr>
            <a:endParaRPr lang="en-MY">
              <a:solidFill>
                <a:srgbClr val="000000"/>
              </a:solidFill>
            </a:endParaRPr>
          </a:p>
        </p:txBody>
      </p:sp>
      <p:pic>
        <p:nvPicPr>
          <p:cNvPr id="11" name="Picture 21" descr="utar logo"/>
          <p:cNvPicPr>
            <a:picLocks noChangeAspect="1" noChangeArrowheads="1"/>
          </p:cNvPicPr>
          <p:nvPr userDrawn="1"/>
        </p:nvPicPr>
        <p:blipFill>
          <a:blip r:embed="rId2" cstate="print"/>
          <a:srcRect/>
          <a:stretch>
            <a:fillRect/>
          </a:stretch>
        </p:blipFill>
        <p:spPr bwMode="auto">
          <a:xfrm>
            <a:off x="7772400" y="6284913"/>
            <a:ext cx="1219200" cy="573087"/>
          </a:xfrm>
          <a:prstGeom prst="rect">
            <a:avLst/>
          </a:prstGeom>
          <a:noFill/>
          <a:ln w="9525">
            <a:noFill/>
            <a:miter lim="800000"/>
            <a:headEnd/>
            <a:tailEnd/>
          </a:ln>
        </p:spPr>
      </p:pic>
      <p:sp>
        <p:nvSpPr>
          <p:cNvPr id="973830" name="Rectangle 6"/>
          <p:cNvSpPr>
            <a:spLocks noGrp="1" noChangeArrowheads="1"/>
          </p:cNvSpPr>
          <p:nvPr>
            <p:ph type="ctrTitle"/>
          </p:nvPr>
        </p:nvSpPr>
        <p:spPr>
          <a:xfrm>
            <a:off x="533400" y="2362200"/>
            <a:ext cx="8305800" cy="1085850"/>
          </a:xfrm>
        </p:spPr>
        <p:txBody>
          <a:bodyPr/>
          <a:lstStyle>
            <a:lvl1pPr>
              <a:defRPr sz="4400"/>
            </a:lvl1pPr>
          </a:lstStyle>
          <a:p>
            <a:pPr lvl="0"/>
            <a:r>
              <a:rPr lang="en-US" altLang="zh-CN" noProof="0" smtClean="0"/>
              <a:t>Click to edit Master title style</a:t>
            </a:r>
          </a:p>
        </p:txBody>
      </p:sp>
      <p:sp>
        <p:nvSpPr>
          <p:cNvPr id="973831" name="Rectangle 7"/>
          <p:cNvSpPr>
            <a:spLocks noGrp="1" noChangeArrowheads="1"/>
          </p:cNvSpPr>
          <p:nvPr>
            <p:ph type="subTitle" idx="1"/>
          </p:nvPr>
        </p:nvSpPr>
        <p:spPr>
          <a:xfrm>
            <a:off x="1447800" y="4419600"/>
            <a:ext cx="6400800" cy="1676400"/>
          </a:xfrm>
        </p:spPr>
        <p:txBody>
          <a:bodyPr/>
          <a:lstStyle>
            <a:lvl1pPr marL="0" indent="0" algn="ctr">
              <a:buFontTx/>
              <a:buNone/>
              <a:defRPr b="1" i="1">
                <a:solidFill>
                  <a:srgbClr val="800000"/>
                </a:solidFill>
                <a:latin typeface="Times New Roman" pitchFamily="18" charset="0"/>
              </a:defRPr>
            </a:lvl1pPr>
          </a:lstStyle>
          <a:p>
            <a:pPr lvl="0"/>
            <a:r>
              <a:rPr lang="en-US" altLang="zh-CN" noProof="0" smtClean="0"/>
              <a:t>Click to edit Master subtitle style</a:t>
            </a:r>
          </a:p>
        </p:txBody>
      </p:sp>
    </p:spTree>
    <p:extLst>
      <p:ext uri="{BB962C8B-B14F-4D97-AF65-F5344CB8AC3E}">
        <p14:creationId xmlns:p14="http://schemas.microsoft.com/office/powerpoint/2010/main" val="3844770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Tree>
    <p:extLst>
      <p:ext uri="{BB962C8B-B14F-4D97-AF65-F5344CB8AC3E}">
        <p14:creationId xmlns:p14="http://schemas.microsoft.com/office/powerpoint/2010/main" val="30234123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MY"/>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80902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sz="half" idx="1"/>
          </p:nvPr>
        </p:nvSpPr>
        <p:spPr>
          <a:xfrm>
            <a:off x="304800" y="1371600"/>
            <a:ext cx="4191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Content Placeholder 3"/>
          <p:cNvSpPr>
            <a:spLocks noGrp="1"/>
          </p:cNvSpPr>
          <p:nvPr>
            <p:ph sz="half" idx="2"/>
          </p:nvPr>
        </p:nvSpPr>
        <p:spPr>
          <a:xfrm>
            <a:off x="4648200" y="1371600"/>
            <a:ext cx="4191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Tree>
    <p:extLst>
      <p:ext uri="{BB962C8B-B14F-4D97-AF65-F5344CB8AC3E}">
        <p14:creationId xmlns:p14="http://schemas.microsoft.com/office/powerpoint/2010/main" val="3221022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MY"/>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Tree>
    <p:extLst>
      <p:ext uri="{BB962C8B-B14F-4D97-AF65-F5344CB8AC3E}">
        <p14:creationId xmlns:p14="http://schemas.microsoft.com/office/powerpoint/2010/main" val="578657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Tree>
    <p:extLst>
      <p:ext uri="{BB962C8B-B14F-4D97-AF65-F5344CB8AC3E}">
        <p14:creationId xmlns:p14="http://schemas.microsoft.com/office/powerpoint/2010/main" val="42769870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9861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MY"/>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19712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MY"/>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MY"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198062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Tree>
    <p:extLst>
      <p:ext uri="{BB962C8B-B14F-4D97-AF65-F5344CB8AC3E}">
        <p14:creationId xmlns:p14="http://schemas.microsoft.com/office/powerpoint/2010/main" val="34635556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304800"/>
            <a:ext cx="2152650" cy="5943600"/>
          </a:xfrm>
        </p:spPr>
        <p:txBody>
          <a:bodyPr vert="eaVert"/>
          <a:lstStyle/>
          <a:p>
            <a:r>
              <a:rPr lang="en-US" smtClean="0"/>
              <a:t>Click to edit Master title style</a:t>
            </a:r>
            <a:endParaRPr lang="en-MY"/>
          </a:p>
        </p:txBody>
      </p:sp>
      <p:sp>
        <p:nvSpPr>
          <p:cNvPr id="3" name="Vertical Text Placeholder 2"/>
          <p:cNvSpPr>
            <a:spLocks noGrp="1"/>
          </p:cNvSpPr>
          <p:nvPr>
            <p:ph type="body" orient="vert" idx="1"/>
          </p:nvPr>
        </p:nvSpPr>
        <p:spPr>
          <a:xfrm>
            <a:off x="304800" y="304800"/>
            <a:ext cx="63055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Tree>
    <p:extLst>
      <p:ext uri="{BB962C8B-B14F-4D97-AF65-F5344CB8AC3E}">
        <p14:creationId xmlns:p14="http://schemas.microsoft.com/office/powerpoint/2010/main" val="12470822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458200" cy="838200"/>
          </a:xfrm>
        </p:spPr>
        <p:txBody>
          <a:bodyPr/>
          <a:lstStyle/>
          <a:p>
            <a:r>
              <a:rPr lang="en-US" smtClean="0"/>
              <a:t>Click to edit Master title style</a:t>
            </a:r>
            <a:endParaRPr lang="en-MY"/>
          </a:p>
        </p:txBody>
      </p:sp>
      <p:sp>
        <p:nvSpPr>
          <p:cNvPr id="3" name="Text Placeholder 2"/>
          <p:cNvSpPr>
            <a:spLocks noGrp="1"/>
          </p:cNvSpPr>
          <p:nvPr>
            <p:ph type="body" sz="half" idx="1"/>
          </p:nvPr>
        </p:nvSpPr>
        <p:spPr>
          <a:xfrm>
            <a:off x="304800" y="1371600"/>
            <a:ext cx="8534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Content Placeholder 3"/>
          <p:cNvSpPr>
            <a:spLocks noGrp="1"/>
          </p:cNvSpPr>
          <p:nvPr>
            <p:ph sz="half" idx="2"/>
          </p:nvPr>
        </p:nvSpPr>
        <p:spPr>
          <a:xfrm>
            <a:off x="304800" y="3886200"/>
            <a:ext cx="8534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Tree>
    <p:extLst>
      <p:ext uri="{BB962C8B-B14F-4D97-AF65-F5344CB8AC3E}">
        <p14:creationId xmlns:p14="http://schemas.microsoft.com/office/powerpoint/2010/main" val="41332284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458200" cy="838200"/>
          </a:xfrm>
        </p:spPr>
        <p:txBody>
          <a:bodyPr/>
          <a:lstStyle/>
          <a:p>
            <a:r>
              <a:rPr lang="en-US" smtClean="0"/>
              <a:t>Click to edit Master title style</a:t>
            </a:r>
            <a:endParaRPr lang="en-MY"/>
          </a:p>
        </p:txBody>
      </p:sp>
      <p:sp>
        <p:nvSpPr>
          <p:cNvPr id="3" name="Content Placeholder 2"/>
          <p:cNvSpPr>
            <a:spLocks noGrp="1"/>
          </p:cNvSpPr>
          <p:nvPr>
            <p:ph sz="half" idx="1"/>
          </p:nvPr>
        </p:nvSpPr>
        <p:spPr>
          <a:xfrm>
            <a:off x="304800" y="1371600"/>
            <a:ext cx="8534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Text Placeholder 3"/>
          <p:cNvSpPr>
            <a:spLocks noGrp="1"/>
          </p:cNvSpPr>
          <p:nvPr>
            <p:ph type="body" sz="half" idx="2"/>
          </p:nvPr>
        </p:nvSpPr>
        <p:spPr>
          <a:xfrm>
            <a:off x="304800" y="3886200"/>
            <a:ext cx="8534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Tree>
    <p:extLst>
      <p:ext uri="{BB962C8B-B14F-4D97-AF65-F5344CB8AC3E}">
        <p14:creationId xmlns:p14="http://schemas.microsoft.com/office/powerpoint/2010/main" val="9905746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0" y="14288"/>
            <a:ext cx="1219200" cy="6843712"/>
          </a:xfrm>
          <a:prstGeom prst="rect">
            <a:avLst/>
          </a:prstGeom>
          <a:gradFill rotWithShape="0">
            <a:gsLst>
              <a:gs pos="0">
                <a:srgbClr val="1BABF3"/>
              </a:gs>
              <a:gs pos="100000">
                <a:srgbClr val="FFFFFF"/>
              </a:gs>
            </a:gsLst>
            <a:lin ang="0" scaled="1"/>
          </a:gradFill>
          <a:ln w="12700">
            <a:noFill/>
            <a:miter lim="800000"/>
            <a:headEnd/>
            <a:tailEnd/>
          </a:ln>
          <a:effectLst/>
        </p:spPr>
        <p:txBody>
          <a:bodyPr wrap="none" anchor="ctr"/>
          <a:lstStyle/>
          <a:p>
            <a:pPr>
              <a:defRPr/>
            </a:pPr>
            <a:endParaRPr lang="zh-CN" altLang="en-US">
              <a:solidFill>
                <a:srgbClr val="000000"/>
              </a:solidFill>
              <a:ea typeface="宋体" pitchFamily="2" charset="-122"/>
            </a:endParaRPr>
          </a:p>
        </p:txBody>
      </p:sp>
      <p:sp>
        <p:nvSpPr>
          <p:cNvPr id="5" name="Line 12"/>
          <p:cNvSpPr>
            <a:spLocks noChangeShapeType="1"/>
          </p:cNvSpPr>
          <p:nvPr userDrawn="1"/>
        </p:nvSpPr>
        <p:spPr bwMode="auto">
          <a:xfrm>
            <a:off x="1828800" y="3657600"/>
            <a:ext cx="7315200" cy="1588"/>
          </a:xfrm>
          <a:prstGeom prst="line">
            <a:avLst/>
          </a:prstGeom>
          <a:noFill/>
          <a:ln w="76200">
            <a:solidFill>
              <a:schemeClr val="tx1"/>
            </a:solidFill>
            <a:round/>
            <a:headEnd/>
            <a:tailEnd/>
          </a:ln>
          <a:effectLst/>
        </p:spPr>
        <p:txBody>
          <a:bodyPr/>
          <a:lstStyle/>
          <a:p>
            <a:pPr>
              <a:defRPr/>
            </a:pPr>
            <a:endParaRPr lang="en-US">
              <a:solidFill>
                <a:srgbClr val="000000"/>
              </a:solidFill>
            </a:endParaRPr>
          </a:p>
        </p:txBody>
      </p:sp>
      <p:sp>
        <p:nvSpPr>
          <p:cNvPr id="6" name="Line 13"/>
          <p:cNvSpPr>
            <a:spLocks noChangeShapeType="1"/>
          </p:cNvSpPr>
          <p:nvPr userDrawn="1"/>
        </p:nvSpPr>
        <p:spPr bwMode="auto">
          <a:xfrm>
            <a:off x="0" y="2057400"/>
            <a:ext cx="7239000" cy="1588"/>
          </a:xfrm>
          <a:prstGeom prst="line">
            <a:avLst/>
          </a:prstGeom>
          <a:noFill/>
          <a:ln w="76200">
            <a:solidFill>
              <a:schemeClr val="tx1"/>
            </a:solidFill>
            <a:round/>
            <a:headEnd/>
            <a:tailEnd/>
          </a:ln>
          <a:effectLst/>
        </p:spPr>
        <p:txBody>
          <a:bodyPr/>
          <a:lstStyle/>
          <a:p>
            <a:pPr>
              <a:defRPr/>
            </a:pPr>
            <a:endParaRPr lang="en-US">
              <a:solidFill>
                <a:srgbClr val="000000"/>
              </a:solidFill>
            </a:endParaRPr>
          </a:p>
        </p:txBody>
      </p:sp>
      <p:sp>
        <p:nvSpPr>
          <p:cNvPr id="7" name="Rectangle 17"/>
          <p:cNvSpPr>
            <a:spLocks noChangeArrowheads="1"/>
          </p:cNvSpPr>
          <p:nvPr userDrawn="1"/>
        </p:nvSpPr>
        <p:spPr bwMode="auto">
          <a:xfrm>
            <a:off x="0" y="1905000"/>
            <a:ext cx="5245100" cy="304800"/>
          </a:xfrm>
          <a:prstGeom prst="rect">
            <a:avLst/>
          </a:prstGeom>
          <a:solidFill>
            <a:srgbClr val="0066CC"/>
          </a:solidFill>
          <a:ln w="9525">
            <a:noFill/>
            <a:miter lim="800000"/>
            <a:headEnd/>
            <a:tailEnd/>
          </a:ln>
          <a:effectLst/>
        </p:spPr>
        <p:txBody>
          <a:bodyPr wrap="none" anchor="ctr"/>
          <a:lstStyle/>
          <a:p>
            <a:pPr algn="ctr">
              <a:defRPr/>
            </a:pPr>
            <a:endParaRPr lang="zh-CN" altLang="en-US">
              <a:solidFill>
                <a:srgbClr val="000000"/>
              </a:solidFill>
              <a:ea typeface="宋体" pitchFamily="2" charset="-122"/>
            </a:endParaRPr>
          </a:p>
        </p:txBody>
      </p:sp>
      <p:sp>
        <p:nvSpPr>
          <p:cNvPr id="8" name="Rectangle 18"/>
          <p:cNvSpPr>
            <a:spLocks noChangeArrowheads="1"/>
          </p:cNvSpPr>
          <p:nvPr userDrawn="1"/>
        </p:nvSpPr>
        <p:spPr bwMode="auto">
          <a:xfrm>
            <a:off x="76200" y="1447800"/>
            <a:ext cx="381000" cy="2514600"/>
          </a:xfrm>
          <a:prstGeom prst="rect">
            <a:avLst/>
          </a:prstGeom>
          <a:solidFill>
            <a:srgbClr val="003399"/>
          </a:solidFill>
          <a:ln w="9525">
            <a:noFill/>
            <a:miter lim="800000"/>
            <a:headEnd/>
            <a:tailEnd/>
          </a:ln>
          <a:effectLst/>
        </p:spPr>
        <p:txBody>
          <a:bodyPr wrap="none" anchor="ctr"/>
          <a:lstStyle/>
          <a:p>
            <a:pPr>
              <a:defRPr/>
            </a:pPr>
            <a:endParaRPr lang="zh-CN" altLang="en-US">
              <a:solidFill>
                <a:srgbClr val="000000"/>
              </a:solidFill>
              <a:ea typeface="宋体" pitchFamily="2" charset="-122"/>
            </a:endParaRPr>
          </a:p>
        </p:txBody>
      </p:sp>
      <p:sp>
        <p:nvSpPr>
          <p:cNvPr id="9" name="Rectangle 19"/>
          <p:cNvSpPr>
            <a:spLocks noChangeArrowheads="1"/>
          </p:cNvSpPr>
          <p:nvPr userDrawn="1"/>
        </p:nvSpPr>
        <p:spPr bwMode="auto">
          <a:xfrm>
            <a:off x="6172200" y="3505200"/>
            <a:ext cx="2971800" cy="304800"/>
          </a:xfrm>
          <a:prstGeom prst="rect">
            <a:avLst/>
          </a:prstGeom>
          <a:solidFill>
            <a:srgbClr val="003399"/>
          </a:solidFill>
          <a:ln w="9525">
            <a:noFill/>
            <a:miter lim="800000"/>
            <a:headEnd/>
            <a:tailEnd/>
          </a:ln>
          <a:effectLst/>
        </p:spPr>
        <p:txBody>
          <a:bodyPr wrap="none" anchor="ctr"/>
          <a:lstStyle/>
          <a:p>
            <a:pPr>
              <a:defRPr/>
            </a:pPr>
            <a:endParaRPr lang="zh-CN" altLang="en-US">
              <a:solidFill>
                <a:srgbClr val="000000"/>
              </a:solidFill>
              <a:ea typeface="宋体" pitchFamily="2" charset="-122"/>
            </a:endParaRPr>
          </a:p>
        </p:txBody>
      </p:sp>
      <p:sp>
        <p:nvSpPr>
          <p:cNvPr id="10" name="Rectangle 20"/>
          <p:cNvSpPr>
            <a:spLocks noChangeArrowheads="1"/>
          </p:cNvSpPr>
          <p:nvPr userDrawn="1"/>
        </p:nvSpPr>
        <p:spPr bwMode="auto">
          <a:xfrm>
            <a:off x="0" y="6477000"/>
            <a:ext cx="9144000" cy="228600"/>
          </a:xfrm>
          <a:prstGeom prst="rect">
            <a:avLst/>
          </a:prstGeom>
          <a:solidFill>
            <a:srgbClr val="003399"/>
          </a:solidFill>
          <a:ln w="9525">
            <a:noFill/>
            <a:miter lim="800000"/>
            <a:headEnd/>
            <a:tailEnd/>
          </a:ln>
          <a:effectLst/>
        </p:spPr>
        <p:txBody>
          <a:bodyPr wrap="none" anchor="ctr"/>
          <a:lstStyle/>
          <a:p>
            <a:pPr>
              <a:defRPr/>
            </a:pPr>
            <a:endParaRPr lang="zh-CN" altLang="en-US">
              <a:solidFill>
                <a:srgbClr val="000000"/>
              </a:solidFill>
              <a:ea typeface="宋体" pitchFamily="2" charset="-122"/>
            </a:endParaRPr>
          </a:p>
        </p:txBody>
      </p:sp>
      <p:pic>
        <p:nvPicPr>
          <p:cNvPr id="11" name="Picture 21" descr="utar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72400" y="6284913"/>
            <a:ext cx="12192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830" name="Rectangle 6"/>
          <p:cNvSpPr>
            <a:spLocks noGrp="1" noChangeArrowheads="1"/>
          </p:cNvSpPr>
          <p:nvPr>
            <p:ph type="ctrTitle"/>
          </p:nvPr>
        </p:nvSpPr>
        <p:spPr>
          <a:xfrm>
            <a:off x="533400" y="2362200"/>
            <a:ext cx="8305800" cy="1085850"/>
          </a:xfrm>
        </p:spPr>
        <p:txBody>
          <a:bodyPr/>
          <a:lstStyle>
            <a:lvl1pPr>
              <a:defRPr sz="4400"/>
            </a:lvl1pPr>
          </a:lstStyle>
          <a:p>
            <a:r>
              <a:rPr lang="en-US" altLang="zh-CN"/>
              <a:t>Click to edit Master title style</a:t>
            </a:r>
          </a:p>
        </p:txBody>
      </p:sp>
      <p:sp>
        <p:nvSpPr>
          <p:cNvPr id="973831" name="Rectangle 7"/>
          <p:cNvSpPr>
            <a:spLocks noGrp="1" noChangeArrowheads="1"/>
          </p:cNvSpPr>
          <p:nvPr>
            <p:ph type="subTitle" idx="1"/>
          </p:nvPr>
        </p:nvSpPr>
        <p:spPr>
          <a:xfrm>
            <a:off x="1447800" y="4419600"/>
            <a:ext cx="6400800" cy="1676400"/>
          </a:xfrm>
        </p:spPr>
        <p:txBody>
          <a:bodyPr/>
          <a:lstStyle>
            <a:lvl1pPr marL="0" indent="0" algn="ctr">
              <a:buFontTx/>
              <a:buNone/>
              <a:defRPr b="1" i="1">
                <a:solidFill>
                  <a:srgbClr val="800000"/>
                </a:solidFill>
                <a:latin typeface="Times New Roman" pitchFamily="18" charset="0"/>
              </a:defRPr>
            </a:lvl1pPr>
          </a:lstStyle>
          <a:p>
            <a:r>
              <a:rPr lang="en-US" altLang="zh-CN"/>
              <a:t>Click to edit Master subtitle style</a:t>
            </a:r>
          </a:p>
        </p:txBody>
      </p:sp>
    </p:spTree>
    <p:extLst>
      <p:ext uri="{BB962C8B-B14F-4D97-AF65-F5344CB8AC3E}">
        <p14:creationId xmlns:p14="http://schemas.microsoft.com/office/powerpoint/2010/main" val="41948277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62314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848926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371600"/>
            <a:ext cx="4191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191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304498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53911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116939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18276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030594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295964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317488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304800"/>
            <a:ext cx="21526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3055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435939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4582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371600"/>
            <a:ext cx="8534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04800" y="3886200"/>
            <a:ext cx="8534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400253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458200"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371600"/>
            <a:ext cx="4191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371600"/>
            <a:ext cx="4191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331998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458200"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371600"/>
            <a:ext cx="4191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371600"/>
            <a:ext cx="4191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886200"/>
            <a:ext cx="4191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641410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458200"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371600"/>
            <a:ext cx="8534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4800" y="3886200"/>
            <a:ext cx="8534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68208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371600"/>
            <a:ext cx="4191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191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458200" cy="8382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04800" y="1371600"/>
            <a:ext cx="4191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371600"/>
            <a:ext cx="4191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304800" y="3886200"/>
            <a:ext cx="8534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8595531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4582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371600"/>
            <a:ext cx="4191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191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92228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image" Target="../media/image1.jpeg"/><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1"/>
          <p:cNvSpPr>
            <a:spLocks noChangeArrowheads="1"/>
          </p:cNvSpPr>
          <p:nvPr userDrawn="1"/>
        </p:nvSpPr>
        <p:spPr bwMode="auto">
          <a:xfrm>
            <a:off x="0" y="14288"/>
            <a:ext cx="1219200" cy="6843712"/>
          </a:xfrm>
          <a:prstGeom prst="rect">
            <a:avLst/>
          </a:prstGeom>
          <a:gradFill rotWithShape="0">
            <a:gsLst>
              <a:gs pos="0">
                <a:srgbClr val="1BABF3"/>
              </a:gs>
              <a:gs pos="100000">
                <a:srgbClr val="FFFFFF"/>
              </a:gs>
            </a:gsLst>
            <a:lin ang="0" scaled="1"/>
          </a:gradFill>
          <a:ln w="12700">
            <a:noFill/>
            <a:miter lim="800000"/>
            <a:headEnd/>
            <a:tailEnd/>
          </a:ln>
        </p:spPr>
        <p:txBody>
          <a:bodyPr wrap="none" anchor="ctr"/>
          <a:lstStyle/>
          <a:p>
            <a:pPr>
              <a:defRPr/>
            </a:pPr>
            <a:endParaRPr lang="en-US"/>
          </a:p>
        </p:txBody>
      </p:sp>
      <p:sp>
        <p:nvSpPr>
          <p:cNvPr id="1027" name="Line 22"/>
          <p:cNvSpPr>
            <a:spLocks noChangeShapeType="1"/>
          </p:cNvSpPr>
          <p:nvPr userDrawn="1"/>
        </p:nvSpPr>
        <p:spPr bwMode="auto">
          <a:xfrm>
            <a:off x="990600" y="1219200"/>
            <a:ext cx="8153400" cy="0"/>
          </a:xfrm>
          <a:prstGeom prst="line">
            <a:avLst/>
          </a:prstGeom>
          <a:noFill/>
          <a:ln w="76200">
            <a:solidFill>
              <a:schemeClr val="tx1"/>
            </a:solidFill>
            <a:round/>
            <a:headEnd/>
            <a:tailEnd/>
          </a:ln>
        </p:spPr>
        <p:txBody>
          <a:bodyPr/>
          <a:lstStyle/>
          <a:p>
            <a:pPr>
              <a:defRPr/>
            </a:pPr>
            <a:endParaRPr lang="en-MY"/>
          </a:p>
        </p:txBody>
      </p:sp>
      <p:sp>
        <p:nvSpPr>
          <p:cNvPr id="1028" name="Rectangle 23"/>
          <p:cNvSpPr>
            <a:spLocks noGrp="1" noChangeArrowheads="1"/>
          </p:cNvSpPr>
          <p:nvPr>
            <p:ph type="title"/>
          </p:nvPr>
        </p:nvSpPr>
        <p:spPr bwMode="auto">
          <a:xfrm>
            <a:off x="457200" y="304800"/>
            <a:ext cx="84582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9" name="Rectangle 24"/>
          <p:cNvSpPr>
            <a:spLocks noGrp="1" noChangeArrowheads="1"/>
          </p:cNvSpPr>
          <p:nvPr>
            <p:ph type="body" idx="1"/>
          </p:nvPr>
        </p:nvSpPr>
        <p:spPr bwMode="auto">
          <a:xfrm>
            <a:off x="304800" y="1371600"/>
            <a:ext cx="8534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30" name="Line 132"/>
          <p:cNvSpPr>
            <a:spLocks noChangeShapeType="1"/>
          </p:cNvSpPr>
          <p:nvPr userDrawn="1"/>
        </p:nvSpPr>
        <p:spPr bwMode="auto">
          <a:xfrm>
            <a:off x="0" y="228600"/>
            <a:ext cx="8305800" cy="0"/>
          </a:xfrm>
          <a:prstGeom prst="line">
            <a:avLst/>
          </a:prstGeom>
          <a:noFill/>
          <a:ln w="76200">
            <a:solidFill>
              <a:schemeClr val="tx1"/>
            </a:solidFill>
            <a:round/>
            <a:headEnd/>
            <a:tailEnd/>
          </a:ln>
        </p:spPr>
        <p:txBody>
          <a:bodyPr/>
          <a:lstStyle/>
          <a:p>
            <a:pPr>
              <a:defRPr/>
            </a:pPr>
            <a:endParaRPr lang="en-MY"/>
          </a:p>
        </p:txBody>
      </p:sp>
      <p:sp>
        <p:nvSpPr>
          <p:cNvPr id="1031" name="Rectangle 133"/>
          <p:cNvSpPr>
            <a:spLocks noChangeArrowheads="1"/>
          </p:cNvSpPr>
          <p:nvPr userDrawn="1"/>
        </p:nvSpPr>
        <p:spPr bwMode="auto">
          <a:xfrm>
            <a:off x="152400" y="0"/>
            <a:ext cx="304800" cy="1371600"/>
          </a:xfrm>
          <a:prstGeom prst="rect">
            <a:avLst/>
          </a:prstGeom>
          <a:solidFill>
            <a:srgbClr val="003399"/>
          </a:solidFill>
          <a:ln w="9525">
            <a:noFill/>
            <a:miter lim="800000"/>
            <a:headEnd/>
            <a:tailEnd/>
          </a:ln>
        </p:spPr>
        <p:txBody>
          <a:bodyPr wrap="none" anchor="ctr"/>
          <a:lstStyle/>
          <a:p>
            <a:pPr>
              <a:defRPr/>
            </a:pPr>
            <a:endParaRPr lang="en-US"/>
          </a:p>
        </p:txBody>
      </p:sp>
      <p:sp>
        <p:nvSpPr>
          <p:cNvPr id="1032" name="Rectangle 135"/>
          <p:cNvSpPr>
            <a:spLocks noChangeArrowheads="1"/>
          </p:cNvSpPr>
          <p:nvPr userDrawn="1"/>
        </p:nvSpPr>
        <p:spPr bwMode="auto">
          <a:xfrm>
            <a:off x="12700" y="88900"/>
            <a:ext cx="3187700" cy="292100"/>
          </a:xfrm>
          <a:prstGeom prst="rect">
            <a:avLst/>
          </a:prstGeom>
          <a:solidFill>
            <a:srgbClr val="0066CC"/>
          </a:solidFill>
          <a:ln w="9525">
            <a:noFill/>
            <a:miter lim="800000"/>
            <a:headEnd/>
            <a:tailEnd/>
          </a:ln>
        </p:spPr>
        <p:txBody>
          <a:bodyPr wrap="none" anchor="ctr"/>
          <a:lstStyle/>
          <a:p>
            <a:pPr algn="ctr">
              <a:defRPr/>
            </a:pPr>
            <a:endParaRPr lang="zh-CN" altLang="en-US">
              <a:ea typeface="宋体" pitchFamily="2" charset="-122"/>
            </a:endParaRPr>
          </a:p>
        </p:txBody>
      </p:sp>
      <p:sp>
        <p:nvSpPr>
          <p:cNvPr id="1033" name="Rectangle 138"/>
          <p:cNvSpPr>
            <a:spLocks noChangeArrowheads="1"/>
          </p:cNvSpPr>
          <p:nvPr userDrawn="1"/>
        </p:nvSpPr>
        <p:spPr bwMode="auto">
          <a:xfrm>
            <a:off x="6781800" y="1066800"/>
            <a:ext cx="2362200" cy="304800"/>
          </a:xfrm>
          <a:prstGeom prst="rect">
            <a:avLst/>
          </a:prstGeom>
          <a:solidFill>
            <a:srgbClr val="003399"/>
          </a:solidFill>
          <a:ln w="9525">
            <a:noFill/>
            <a:miter lim="800000"/>
            <a:headEnd/>
            <a:tailEnd/>
          </a:ln>
        </p:spPr>
        <p:txBody>
          <a:bodyPr wrap="none" anchor="ctr"/>
          <a:lstStyle/>
          <a:p>
            <a:pPr>
              <a:defRPr/>
            </a:pPr>
            <a:endParaRPr lang="en-US"/>
          </a:p>
        </p:txBody>
      </p:sp>
      <p:sp>
        <p:nvSpPr>
          <p:cNvPr id="1034" name="Rectangle 139"/>
          <p:cNvSpPr>
            <a:spLocks noChangeArrowheads="1"/>
          </p:cNvSpPr>
          <p:nvPr userDrawn="1"/>
        </p:nvSpPr>
        <p:spPr bwMode="auto">
          <a:xfrm>
            <a:off x="0" y="6477000"/>
            <a:ext cx="9144000" cy="228600"/>
          </a:xfrm>
          <a:prstGeom prst="rect">
            <a:avLst/>
          </a:prstGeom>
          <a:solidFill>
            <a:srgbClr val="003399"/>
          </a:solidFill>
          <a:ln w="9525">
            <a:noFill/>
            <a:miter lim="800000"/>
            <a:headEnd/>
            <a:tailEnd/>
          </a:ln>
        </p:spPr>
        <p:txBody>
          <a:bodyPr wrap="none" anchor="ctr"/>
          <a:lstStyle/>
          <a:p>
            <a:pPr>
              <a:defRPr/>
            </a:pPr>
            <a:endParaRPr lang="en-US"/>
          </a:p>
        </p:txBody>
      </p:sp>
      <p:pic>
        <p:nvPicPr>
          <p:cNvPr id="1035" name="Picture 140" descr="utar logo"/>
          <p:cNvPicPr>
            <a:picLocks noChangeAspect="1" noChangeArrowheads="1"/>
          </p:cNvPicPr>
          <p:nvPr userDrawn="1"/>
        </p:nvPicPr>
        <p:blipFill>
          <a:blip r:embed="rId13" cstate="print"/>
          <a:srcRect/>
          <a:stretch>
            <a:fillRect/>
          </a:stretch>
        </p:blipFill>
        <p:spPr bwMode="auto">
          <a:xfrm>
            <a:off x="7772400" y="6284913"/>
            <a:ext cx="1219200" cy="5730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iming>
    <p:tnLst>
      <p:par>
        <p:cTn id="1" dur="indefinite" restart="never" nodeType="tmRoot"/>
      </p:par>
    </p:tnLst>
  </p:timing>
  <p:txStyles>
    <p:titleStyle>
      <a:lvl1pPr algn="ctr" rtl="0" eaLnBrk="0" fontAlgn="base" hangingPunct="0">
        <a:spcBef>
          <a:spcPct val="0"/>
        </a:spcBef>
        <a:spcAft>
          <a:spcPct val="0"/>
        </a:spcAft>
        <a:defRPr sz="3800" b="1">
          <a:solidFill>
            <a:srgbClr val="008000"/>
          </a:solidFill>
          <a:latin typeface="+mj-lt"/>
          <a:ea typeface="+mj-ea"/>
          <a:cs typeface="+mj-cs"/>
        </a:defRPr>
      </a:lvl1pPr>
      <a:lvl2pPr algn="ctr" rtl="0" eaLnBrk="0" fontAlgn="base" hangingPunct="0">
        <a:spcBef>
          <a:spcPct val="0"/>
        </a:spcBef>
        <a:spcAft>
          <a:spcPct val="0"/>
        </a:spcAft>
        <a:defRPr sz="3800" b="1">
          <a:solidFill>
            <a:srgbClr val="008000"/>
          </a:solidFill>
          <a:latin typeface="Book Antiqua" pitchFamily="18" charset="0"/>
        </a:defRPr>
      </a:lvl2pPr>
      <a:lvl3pPr algn="ctr" rtl="0" eaLnBrk="0" fontAlgn="base" hangingPunct="0">
        <a:spcBef>
          <a:spcPct val="0"/>
        </a:spcBef>
        <a:spcAft>
          <a:spcPct val="0"/>
        </a:spcAft>
        <a:defRPr sz="3800" b="1">
          <a:solidFill>
            <a:srgbClr val="008000"/>
          </a:solidFill>
          <a:latin typeface="Book Antiqua" pitchFamily="18" charset="0"/>
        </a:defRPr>
      </a:lvl3pPr>
      <a:lvl4pPr algn="ctr" rtl="0" eaLnBrk="0" fontAlgn="base" hangingPunct="0">
        <a:spcBef>
          <a:spcPct val="0"/>
        </a:spcBef>
        <a:spcAft>
          <a:spcPct val="0"/>
        </a:spcAft>
        <a:defRPr sz="3800" b="1">
          <a:solidFill>
            <a:srgbClr val="008000"/>
          </a:solidFill>
          <a:latin typeface="Book Antiqua" pitchFamily="18" charset="0"/>
        </a:defRPr>
      </a:lvl4pPr>
      <a:lvl5pPr algn="ctr" rtl="0" eaLnBrk="0" fontAlgn="base" hangingPunct="0">
        <a:spcBef>
          <a:spcPct val="0"/>
        </a:spcBef>
        <a:spcAft>
          <a:spcPct val="0"/>
        </a:spcAft>
        <a:defRPr sz="3800" b="1">
          <a:solidFill>
            <a:srgbClr val="008000"/>
          </a:solidFill>
          <a:latin typeface="Book Antiqua" pitchFamily="18" charset="0"/>
        </a:defRPr>
      </a:lvl5pPr>
      <a:lvl6pPr marL="457200" algn="ctr" rtl="0" fontAlgn="base">
        <a:spcBef>
          <a:spcPct val="0"/>
        </a:spcBef>
        <a:spcAft>
          <a:spcPct val="0"/>
        </a:spcAft>
        <a:defRPr sz="3800" b="1">
          <a:solidFill>
            <a:srgbClr val="008000"/>
          </a:solidFill>
          <a:latin typeface="Book Antiqua" pitchFamily="18" charset="0"/>
        </a:defRPr>
      </a:lvl6pPr>
      <a:lvl7pPr marL="914400" algn="ctr" rtl="0" fontAlgn="base">
        <a:spcBef>
          <a:spcPct val="0"/>
        </a:spcBef>
        <a:spcAft>
          <a:spcPct val="0"/>
        </a:spcAft>
        <a:defRPr sz="3800" b="1">
          <a:solidFill>
            <a:srgbClr val="008000"/>
          </a:solidFill>
          <a:latin typeface="Book Antiqua" pitchFamily="18" charset="0"/>
        </a:defRPr>
      </a:lvl7pPr>
      <a:lvl8pPr marL="1371600" algn="ctr" rtl="0" fontAlgn="base">
        <a:spcBef>
          <a:spcPct val="0"/>
        </a:spcBef>
        <a:spcAft>
          <a:spcPct val="0"/>
        </a:spcAft>
        <a:defRPr sz="3800" b="1">
          <a:solidFill>
            <a:srgbClr val="008000"/>
          </a:solidFill>
          <a:latin typeface="Book Antiqua" pitchFamily="18" charset="0"/>
        </a:defRPr>
      </a:lvl8pPr>
      <a:lvl9pPr marL="1828800" algn="ctr" rtl="0" fontAlgn="base">
        <a:spcBef>
          <a:spcPct val="0"/>
        </a:spcBef>
        <a:spcAft>
          <a:spcPct val="0"/>
        </a:spcAft>
        <a:defRPr sz="3800" b="1">
          <a:solidFill>
            <a:srgbClr val="008000"/>
          </a:solidFill>
          <a:latin typeface="Book Antiqua" pitchFamily="18" charset="0"/>
        </a:defRPr>
      </a:lvl9pPr>
    </p:titleStyle>
    <p:bodyStyle>
      <a:lvl1pPr marL="342900" indent="-342900" algn="l" rtl="0" eaLnBrk="0" fontAlgn="base" hangingPunct="0">
        <a:spcBef>
          <a:spcPct val="20000"/>
        </a:spcBef>
        <a:spcAft>
          <a:spcPct val="0"/>
        </a:spcAft>
        <a:buChar char="•"/>
        <a:defRPr sz="3200">
          <a:solidFill>
            <a:srgbClr val="003399"/>
          </a:solidFill>
          <a:latin typeface="+mn-lt"/>
          <a:ea typeface="+mn-ea"/>
          <a:cs typeface="+mn-cs"/>
        </a:defRPr>
      </a:lvl1pPr>
      <a:lvl2pPr marL="742950" indent="-285750" algn="l" rtl="0" eaLnBrk="0" fontAlgn="base" hangingPunct="0">
        <a:spcBef>
          <a:spcPct val="20000"/>
        </a:spcBef>
        <a:spcAft>
          <a:spcPct val="0"/>
        </a:spcAft>
        <a:buChar char="–"/>
        <a:defRPr sz="2800">
          <a:solidFill>
            <a:srgbClr val="763B00"/>
          </a:solidFill>
          <a:latin typeface="+mn-lt"/>
        </a:defRPr>
      </a:lvl2pPr>
      <a:lvl3pPr marL="1143000" indent="-228600" algn="l" rtl="0" eaLnBrk="0" fontAlgn="base" hangingPunct="0">
        <a:spcBef>
          <a:spcPct val="20000"/>
        </a:spcBef>
        <a:spcAft>
          <a:spcPct val="0"/>
        </a:spcAft>
        <a:buChar char="•"/>
        <a:defRPr sz="2400">
          <a:solidFill>
            <a:srgbClr val="9A0000"/>
          </a:solidFill>
          <a:latin typeface="+mn-lt"/>
        </a:defRPr>
      </a:lvl3pPr>
      <a:lvl4pPr marL="1600200" indent="-228600" algn="l" rtl="0" eaLnBrk="0" fontAlgn="base" hangingPunct="0">
        <a:spcBef>
          <a:spcPct val="20000"/>
        </a:spcBef>
        <a:spcAft>
          <a:spcPct val="0"/>
        </a:spcAft>
        <a:buChar char="–"/>
        <a:defRPr sz="2000">
          <a:solidFill>
            <a:srgbClr val="6600CC"/>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1"/>
          <p:cNvSpPr>
            <a:spLocks noChangeArrowheads="1"/>
          </p:cNvSpPr>
          <p:nvPr userDrawn="1"/>
        </p:nvSpPr>
        <p:spPr bwMode="auto">
          <a:xfrm>
            <a:off x="0" y="14288"/>
            <a:ext cx="1219200" cy="6843712"/>
          </a:xfrm>
          <a:prstGeom prst="rect">
            <a:avLst/>
          </a:prstGeom>
          <a:gradFill rotWithShape="0">
            <a:gsLst>
              <a:gs pos="0">
                <a:srgbClr val="1BABF3"/>
              </a:gs>
              <a:gs pos="100000">
                <a:srgbClr val="FFFFFF"/>
              </a:gs>
            </a:gsLst>
            <a:lin ang="0" scaled="1"/>
          </a:gradFill>
          <a:ln w="12700">
            <a:noFill/>
            <a:miter lim="800000"/>
            <a:headEnd/>
            <a:tailEnd/>
          </a:ln>
          <a:effectLst/>
        </p:spPr>
        <p:txBody>
          <a:bodyPr wrap="none" anchor="ctr"/>
          <a:lstStyle/>
          <a:p>
            <a:pPr>
              <a:defRPr/>
            </a:pPr>
            <a:endParaRPr lang="en-MY">
              <a:solidFill>
                <a:srgbClr val="000000"/>
              </a:solidFill>
            </a:endParaRPr>
          </a:p>
        </p:txBody>
      </p:sp>
      <p:sp>
        <p:nvSpPr>
          <p:cNvPr id="1027" name="Line 22"/>
          <p:cNvSpPr>
            <a:spLocks noChangeShapeType="1"/>
          </p:cNvSpPr>
          <p:nvPr userDrawn="1"/>
        </p:nvSpPr>
        <p:spPr bwMode="auto">
          <a:xfrm>
            <a:off x="990600" y="1219200"/>
            <a:ext cx="8153400" cy="0"/>
          </a:xfrm>
          <a:prstGeom prst="line">
            <a:avLst/>
          </a:prstGeom>
          <a:noFill/>
          <a:ln w="76200">
            <a:solidFill>
              <a:schemeClr val="tx1"/>
            </a:solidFill>
            <a:round/>
            <a:headEnd/>
            <a:tailEnd/>
          </a:ln>
          <a:effectLst/>
        </p:spPr>
        <p:txBody>
          <a:bodyPr/>
          <a:lstStyle/>
          <a:p>
            <a:pPr>
              <a:defRPr/>
            </a:pPr>
            <a:endParaRPr lang="en-US">
              <a:solidFill>
                <a:srgbClr val="000000"/>
              </a:solidFill>
            </a:endParaRPr>
          </a:p>
        </p:txBody>
      </p:sp>
      <p:sp>
        <p:nvSpPr>
          <p:cNvPr id="2052" name="Rectangle 23"/>
          <p:cNvSpPr>
            <a:spLocks noGrp="1" noChangeArrowheads="1"/>
          </p:cNvSpPr>
          <p:nvPr>
            <p:ph type="title"/>
          </p:nvPr>
        </p:nvSpPr>
        <p:spPr bwMode="auto">
          <a:xfrm>
            <a:off x="457200" y="304800"/>
            <a:ext cx="84582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2053" name="Rectangle 24"/>
          <p:cNvSpPr>
            <a:spLocks noGrp="1" noChangeArrowheads="1"/>
          </p:cNvSpPr>
          <p:nvPr>
            <p:ph type="body" idx="1"/>
          </p:nvPr>
        </p:nvSpPr>
        <p:spPr bwMode="auto">
          <a:xfrm>
            <a:off x="304800" y="1371600"/>
            <a:ext cx="8534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30" name="Line 132"/>
          <p:cNvSpPr>
            <a:spLocks noChangeShapeType="1"/>
          </p:cNvSpPr>
          <p:nvPr userDrawn="1"/>
        </p:nvSpPr>
        <p:spPr bwMode="auto">
          <a:xfrm>
            <a:off x="0" y="228600"/>
            <a:ext cx="8305800" cy="0"/>
          </a:xfrm>
          <a:prstGeom prst="line">
            <a:avLst/>
          </a:prstGeom>
          <a:noFill/>
          <a:ln w="76200">
            <a:solidFill>
              <a:schemeClr val="tx1"/>
            </a:solidFill>
            <a:round/>
            <a:headEnd/>
            <a:tailEnd/>
          </a:ln>
          <a:effectLst/>
        </p:spPr>
        <p:txBody>
          <a:bodyPr/>
          <a:lstStyle/>
          <a:p>
            <a:pPr>
              <a:defRPr/>
            </a:pPr>
            <a:endParaRPr lang="en-US">
              <a:solidFill>
                <a:srgbClr val="000000"/>
              </a:solidFill>
            </a:endParaRPr>
          </a:p>
        </p:txBody>
      </p:sp>
      <p:sp>
        <p:nvSpPr>
          <p:cNvPr id="1031" name="Rectangle 133"/>
          <p:cNvSpPr>
            <a:spLocks noChangeArrowheads="1"/>
          </p:cNvSpPr>
          <p:nvPr userDrawn="1"/>
        </p:nvSpPr>
        <p:spPr bwMode="auto">
          <a:xfrm>
            <a:off x="152400" y="0"/>
            <a:ext cx="304800" cy="1371600"/>
          </a:xfrm>
          <a:prstGeom prst="rect">
            <a:avLst/>
          </a:prstGeom>
          <a:solidFill>
            <a:srgbClr val="003399"/>
          </a:solidFill>
          <a:ln w="9525">
            <a:noFill/>
            <a:miter lim="800000"/>
            <a:headEnd/>
            <a:tailEnd/>
          </a:ln>
          <a:effectLst/>
        </p:spPr>
        <p:txBody>
          <a:bodyPr wrap="none" anchor="ctr"/>
          <a:lstStyle/>
          <a:p>
            <a:pPr>
              <a:defRPr/>
            </a:pPr>
            <a:endParaRPr lang="en-MY">
              <a:solidFill>
                <a:srgbClr val="000000"/>
              </a:solidFill>
            </a:endParaRPr>
          </a:p>
        </p:txBody>
      </p:sp>
      <p:sp>
        <p:nvSpPr>
          <p:cNvPr id="1032" name="Rectangle 135"/>
          <p:cNvSpPr>
            <a:spLocks noChangeArrowheads="1"/>
          </p:cNvSpPr>
          <p:nvPr userDrawn="1"/>
        </p:nvSpPr>
        <p:spPr bwMode="auto">
          <a:xfrm>
            <a:off x="12700" y="88900"/>
            <a:ext cx="3187700" cy="292100"/>
          </a:xfrm>
          <a:prstGeom prst="rect">
            <a:avLst/>
          </a:prstGeom>
          <a:solidFill>
            <a:srgbClr val="0066CC"/>
          </a:solidFill>
          <a:ln w="9525">
            <a:noFill/>
            <a:miter lim="800000"/>
            <a:headEnd/>
            <a:tailEnd/>
          </a:ln>
          <a:effectLst/>
        </p:spPr>
        <p:txBody>
          <a:bodyPr wrap="none" anchor="ctr"/>
          <a:lstStyle/>
          <a:p>
            <a:pPr algn="ctr">
              <a:defRPr/>
            </a:pPr>
            <a:endParaRPr lang="zh-CN" altLang="en-US">
              <a:solidFill>
                <a:srgbClr val="000000"/>
              </a:solidFill>
              <a:ea typeface="宋体" pitchFamily="2" charset="-122"/>
            </a:endParaRPr>
          </a:p>
        </p:txBody>
      </p:sp>
      <p:sp>
        <p:nvSpPr>
          <p:cNvPr id="1033" name="Rectangle 138"/>
          <p:cNvSpPr>
            <a:spLocks noChangeArrowheads="1"/>
          </p:cNvSpPr>
          <p:nvPr userDrawn="1"/>
        </p:nvSpPr>
        <p:spPr bwMode="auto">
          <a:xfrm>
            <a:off x="6781800" y="1066800"/>
            <a:ext cx="2362200" cy="304800"/>
          </a:xfrm>
          <a:prstGeom prst="rect">
            <a:avLst/>
          </a:prstGeom>
          <a:solidFill>
            <a:srgbClr val="003399"/>
          </a:solidFill>
          <a:ln w="9525">
            <a:noFill/>
            <a:miter lim="800000"/>
            <a:headEnd/>
            <a:tailEnd/>
          </a:ln>
          <a:effectLst/>
        </p:spPr>
        <p:txBody>
          <a:bodyPr wrap="none" anchor="ctr"/>
          <a:lstStyle/>
          <a:p>
            <a:pPr>
              <a:defRPr/>
            </a:pPr>
            <a:endParaRPr lang="en-MY">
              <a:solidFill>
                <a:srgbClr val="000000"/>
              </a:solidFill>
            </a:endParaRPr>
          </a:p>
        </p:txBody>
      </p:sp>
      <p:sp>
        <p:nvSpPr>
          <p:cNvPr id="1034" name="Rectangle 139"/>
          <p:cNvSpPr>
            <a:spLocks noChangeArrowheads="1"/>
          </p:cNvSpPr>
          <p:nvPr userDrawn="1"/>
        </p:nvSpPr>
        <p:spPr bwMode="auto">
          <a:xfrm>
            <a:off x="0" y="6477000"/>
            <a:ext cx="9144000" cy="228600"/>
          </a:xfrm>
          <a:prstGeom prst="rect">
            <a:avLst/>
          </a:prstGeom>
          <a:solidFill>
            <a:srgbClr val="003399"/>
          </a:solidFill>
          <a:ln w="9525">
            <a:noFill/>
            <a:miter lim="800000"/>
            <a:headEnd/>
            <a:tailEnd/>
          </a:ln>
          <a:effectLst/>
        </p:spPr>
        <p:txBody>
          <a:bodyPr wrap="none" anchor="ctr"/>
          <a:lstStyle/>
          <a:p>
            <a:pPr>
              <a:defRPr/>
            </a:pPr>
            <a:endParaRPr lang="en-MY">
              <a:solidFill>
                <a:srgbClr val="000000"/>
              </a:solidFill>
            </a:endParaRPr>
          </a:p>
        </p:txBody>
      </p:sp>
      <p:pic>
        <p:nvPicPr>
          <p:cNvPr id="2059" name="Picture 140" descr="utar logo"/>
          <p:cNvPicPr>
            <a:picLocks noChangeAspect="1" noChangeArrowheads="1"/>
          </p:cNvPicPr>
          <p:nvPr userDrawn="1"/>
        </p:nvPicPr>
        <p:blipFill>
          <a:blip r:embed="rId15" cstate="print"/>
          <a:srcRect/>
          <a:stretch>
            <a:fillRect/>
          </a:stretch>
        </p:blipFill>
        <p:spPr bwMode="auto">
          <a:xfrm>
            <a:off x="7772400" y="6284913"/>
            <a:ext cx="1219200" cy="573087"/>
          </a:xfrm>
          <a:prstGeom prst="rect">
            <a:avLst/>
          </a:prstGeom>
          <a:noFill/>
          <a:ln w="9525">
            <a:noFill/>
            <a:miter lim="800000"/>
            <a:headEnd/>
            <a:tailEnd/>
          </a:ln>
        </p:spPr>
      </p:pic>
    </p:spTree>
    <p:extLst>
      <p:ext uri="{BB962C8B-B14F-4D97-AF65-F5344CB8AC3E}">
        <p14:creationId xmlns:p14="http://schemas.microsoft.com/office/powerpoint/2010/main" val="267661801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Lst>
  <p:timing>
    <p:tnLst>
      <p:par>
        <p:cTn id="1" dur="indefinite" restart="never" nodeType="tmRoot"/>
      </p:par>
    </p:tnLst>
  </p:timing>
  <p:txStyles>
    <p:titleStyle>
      <a:lvl1pPr algn="ctr" rtl="0" eaLnBrk="0" fontAlgn="base" hangingPunct="0">
        <a:spcBef>
          <a:spcPct val="0"/>
        </a:spcBef>
        <a:spcAft>
          <a:spcPct val="0"/>
        </a:spcAft>
        <a:defRPr sz="3800" b="1">
          <a:solidFill>
            <a:srgbClr val="008000"/>
          </a:solidFill>
          <a:latin typeface="+mj-lt"/>
          <a:ea typeface="+mj-ea"/>
          <a:cs typeface="+mj-cs"/>
        </a:defRPr>
      </a:lvl1pPr>
      <a:lvl2pPr algn="ctr" rtl="0" eaLnBrk="0" fontAlgn="base" hangingPunct="0">
        <a:spcBef>
          <a:spcPct val="0"/>
        </a:spcBef>
        <a:spcAft>
          <a:spcPct val="0"/>
        </a:spcAft>
        <a:defRPr sz="3800" b="1">
          <a:solidFill>
            <a:srgbClr val="008000"/>
          </a:solidFill>
          <a:latin typeface="Book Antiqua" pitchFamily="18" charset="0"/>
        </a:defRPr>
      </a:lvl2pPr>
      <a:lvl3pPr algn="ctr" rtl="0" eaLnBrk="0" fontAlgn="base" hangingPunct="0">
        <a:spcBef>
          <a:spcPct val="0"/>
        </a:spcBef>
        <a:spcAft>
          <a:spcPct val="0"/>
        </a:spcAft>
        <a:defRPr sz="3800" b="1">
          <a:solidFill>
            <a:srgbClr val="008000"/>
          </a:solidFill>
          <a:latin typeface="Book Antiqua" pitchFamily="18" charset="0"/>
        </a:defRPr>
      </a:lvl3pPr>
      <a:lvl4pPr algn="ctr" rtl="0" eaLnBrk="0" fontAlgn="base" hangingPunct="0">
        <a:spcBef>
          <a:spcPct val="0"/>
        </a:spcBef>
        <a:spcAft>
          <a:spcPct val="0"/>
        </a:spcAft>
        <a:defRPr sz="3800" b="1">
          <a:solidFill>
            <a:srgbClr val="008000"/>
          </a:solidFill>
          <a:latin typeface="Book Antiqua" pitchFamily="18" charset="0"/>
        </a:defRPr>
      </a:lvl4pPr>
      <a:lvl5pPr algn="ctr" rtl="0" eaLnBrk="0" fontAlgn="base" hangingPunct="0">
        <a:spcBef>
          <a:spcPct val="0"/>
        </a:spcBef>
        <a:spcAft>
          <a:spcPct val="0"/>
        </a:spcAft>
        <a:defRPr sz="3800" b="1">
          <a:solidFill>
            <a:srgbClr val="008000"/>
          </a:solidFill>
          <a:latin typeface="Book Antiqua" pitchFamily="18" charset="0"/>
        </a:defRPr>
      </a:lvl5pPr>
      <a:lvl6pPr marL="457200" algn="ctr" rtl="0" fontAlgn="base">
        <a:spcBef>
          <a:spcPct val="0"/>
        </a:spcBef>
        <a:spcAft>
          <a:spcPct val="0"/>
        </a:spcAft>
        <a:defRPr sz="3800" b="1">
          <a:solidFill>
            <a:srgbClr val="008000"/>
          </a:solidFill>
          <a:latin typeface="Book Antiqua" pitchFamily="18" charset="0"/>
        </a:defRPr>
      </a:lvl6pPr>
      <a:lvl7pPr marL="914400" algn="ctr" rtl="0" fontAlgn="base">
        <a:spcBef>
          <a:spcPct val="0"/>
        </a:spcBef>
        <a:spcAft>
          <a:spcPct val="0"/>
        </a:spcAft>
        <a:defRPr sz="3800" b="1">
          <a:solidFill>
            <a:srgbClr val="008000"/>
          </a:solidFill>
          <a:latin typeface="Book Antiqua" pitchFamily="18" charset="0"/>
        </a:defRPr>
      </a:lvl7pPr>
      <a:lvl8pPr marL="1371600" algn="ctr" rtl="0" fontAlgn="base">
        <a:spcBef>
          <a:spcPct val="0"/>
        </a:spcBef>
        <a:spcAft>
          <a:spcPct val="0"/>
        </a:spcAft>
        <a:defRPr sz="3800" b="1">
          <a:solidFill>
            <a:srgbClr val="008000"/>
          </a:solidFill>
          <a:latin typeface="Book Antiqua" pitchFamily="18" charset="0"/>
        </a:defRPr>
      </a:lvl8pPr>
      <a:lvl9pPr marL="1828800" algn="ctr" rtl="0" fontAlgn="base">
        <a:spcBef>
          <a:spcPct val="0"/>
        </a:spcBef>
        <a:spcAft>
          <a:spcPct val="0"/>
        </a:spcAft>
        <a:defRPr sz="3800" b="1">
          <a:solidFill>
            <a:srgbClr val="008000"/>
          </a:solidFill>
          <a:latin typeface="Book Antiqua" pitchFamily="18" charset="0"/>
        </a:defRPr>
      </a:lvl9pPr>
    </p:titleStyle>
    <p:bodyStyle>
      <a:lvl1pPr marL="342900" indent="-342900" algn="l" rtl="0" eaLnBrk="0" fontAlgn="base" hangingPunct="0">
        <a:spcBef>
          <a:spcPct val="20000"/>
        </a:spcBef>
        <a:spcAft>
          <a:spcPct val="0"/>
        </a:spcAft>
        <a:buChar char="•"/>
        <a:defRPr sz="3200">
          <a:solidFill>
            <a:srgbClr val="003399"/>
          </a:solidFill>
          <a:latin typeface="+mn-lt"/>
          <a:ea typeface="+mn-ea"/>
          <a:cs typeface="+mn-cs"/>
        </a:defRPr>
      </a:lvl1pPr>
      <a:lvl2pPr marL="742950" indent="-285750" algn="l" rtl="0" eaLnBrk="0" fontAlgn="base" hangingPunct="0">
        <a:spcBef>
          <a:spcPct val="20000"/>
        </a:spcBef>
        <a:spcAft>
          <a:spcPct val="0"/>
        </a:spcAft>
        <a:buChar char="–"/>
        <a:defRPr sz="2800">
          <a:solidFill>
            <a:srgbClr val="763B00"/>
          </a:solidFill>
          <a:latin typeface="+mn-lt"/>
        </a:defRPr>
      </a:lvl2pPr>
      <a:lvl3pPr marL="1143000" indent="-228600" algn="l" rtl="0" eaLnBrk="0" fontAlgn="base" hangingPunct="0">
        <a:spcBef>
          <a:spcPct val="20000"/>
        </a:spcBef>
        <a:spcAft>
          <a:spcPct val="0"/>
        </a:spcAft>
        <a:buChar char="•"/>
        <a:defRPr sz="2400">
          <a:solidFill>
            <a:srgbClr val="9A0000"/>
          </a:solidFill>
          <a:latin typeface="+mn-lt"/>
        </a:defRPr>
      </a:lvl3pPr>
      <a:lvl4pPr marL="1600200" indent="-228600" algn="l" rtl="0" eaLnBrk="0" fontAlgn="base" hangingPunct="0">
        <a:spcBef>
          <a:spcPct val="20000"/>
        </a:spcBef>
        <a:spcAft>
          <a:spcPct val="0"/>
        </a:spcAft>
        <a:buChar char="–"/>
        <a:defRPr sz="2000">
          <a:solidFill>
            <a:srgbClr val="6600CC"/>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5" name="Rectangle 21"/>
          <p:cNvSpPr>
            <a:spLocks noChangeArrowheads="1"/>
          </p:cNvSpPr>
          <p:nvPr userDrawn="1"/>
        </p:nvSpPr>
        <p:spPr bwMode="auto">
          <a:xfrm>
            <a:off x="0" y="14288"/>
            <a:ext cx="1219200" cy="6843712"/>
          </a:xfrm>
          <a:prstGeom prst="rect">
            <a:avLst/>
          </a:prstGeom>
          <a:gradFill rotWithShape="0">
            <a:gsLst>
              <a:gs pos="0">
                <a:srgbClr val="1BABF3"/>
              </a:gs>
              <a:gs pos="100000">
                <a:srgbClr val="FFFFFF"/>
              </a:gs>
            </a:gsLst>
            <a:lin ang="0" scaled="1"/>
          </a:gradFill>
          <a:ln w="12700">
            <a:noFill/>
            <a:miter lim="800000"/>
            <a:headEnd/>
            <a:tailEnd/>
          </a:ln>
          <a:effectLst/>
        </p:spPr>
        <p:txBody>
          <a:bodyPr wrap="none" anchor="ctr"/>
          <a:lstStyle/>
          <a:p>
            <a:pPr>
              <a:defRPr/>
            </a:pPr>
            <a:endParaRPr lang="zh-CN" altLang="en-US">
              <a:solidFill>
                <a:srgbClr val="000000"/>
              </a:solidFill>
              <a:ea typeface="宋体" pitchFamily="2" charset="-122"/>
            </a:endParaRPr>
          </a:p>
        </p:txBody>
      </p:sp>
      <p:sp>
        <p:nvSpPr>
          <p:cNvPr id="1046" name="Line 22"/>
          <p:cNvSpPr>
            <a:spLocks noChangeShapeType="1"/>
          </p:cNvSpPr>
          <p:nvPr userDrawn="1"/>
        </p:nvSpPr>
        <p:spPr bwMode="auto">
          <a:xfrm>
            <a:off x="990600" y="1219200"/>
            <a:ext cx="8153400" cy="0"/>
          </a:xfrm>
          <a:prstGeom prst="line">
            <a:avLst/>
          </a:prstGeom>
          <a:noFill/>
          <a:ln w="76200">
            <a:solidFill>
              <a:schemeClr val="tx1"/>
            </a:solidFill>
            <a:round/>
            <a:headEnd/>
            <a:tailEnd/>
          </a:ln>
          <a:effectLst/>
        </p:spPr>
        <p:txBody>
          <a:bodyPr/>
          <a:lstStyle/>
          <a:p>
            <a:pPr>
              <a:defRPr/>
            </a:pPr>
            <a:endParaRPr lang="en-US">
              <a:solidFill>
                <a:srgbClr val="000000"/>
              </a:solidFill>
            </a:endParaRPr>
          </a:p>
        </p:txBody>
      </p:sp>
      <p:sp>
        <p:nvSpPr>
          <p:cNvPr id="2052" name="Rectangle 23"/>
          <p:cNvSpPr>
            <a:spLocks noGrp="1" noChangeArrowheads="1"/>
          </p:cNvSpPr>
          <p:nvPr>
            <p:ph type="title"/>
          </p:nvPr>
        </p:nvSpPr>
        <p:spPr bwMode="auto">
          <a:xfrm>
            <a:off x="457200" y="304800"/>
            <a:ext cx="845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2053" name="Rectangle 24"/>
          <p:cNvSpPr>
            <a:spLocks noGrp="1" noChangeArrowheads="1"/>
          </p:cNvSpPr>
          <p:nvPr>
            <p:ph type="body" idx="1"/>
          </p:nvPr>
        </p:nvSpPr>
        <p:spPr bwMode="auto">
          <a:xfrm>
            <a:off x="304800" y="1371600"/>
            <a:ext cx="8534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156" name="Line 132"/>
          <p:cNvSpPr>
            <a:spLocks noChangeShapeType="1"/>
          </p:cNvSpPr>
          <p:nvPr userDrawn="1"/>
        </p:nvSpPr>
        <p:spPr bwMode="auto">
          <a:xfrm>
            <a:off x="0" y="228600"/>
            <a:ext cx="8305800" cy="0"/>
          </a:xfrm>
          <a:prstGeom prst="line">
            <a:avLst/>
          </a:prstGeom>
          <a:noFill/>
          <a:ln w="76200">
            <a:solidFill>
              <a:schemeClr val="tx1"/>
            </a:solidFill>
            <a:round/>
            <a:headEnd/>
            <a:tailEnd/>
          </a:ln>
          <a:effectLst/>
        </p:spPr>
        <p:txBody>
          <a:bodyPr/>
          <a:lstStyle/>
          <a:p>
            <a:pPr>
              <a:defRPr/>
            </a:pPr>
            <a:endParaRPr lang="en-US">
              <a:solidFill>
                <a:srgbClr val="000000"/>
              </a:solidFill>
            </a:endParaRPr>
          </a:p>
        </p:txBody>
      </p:sp>
      <p:sp>
        <p:nvSpPr>
          <p:cNvPr id="1157" name="Rectangle 133"/>
          <p:cNvSpPr>
            <a:spLocks noChangeArrowheads="1"/>
          </p:cNvSpPr>
          <p:nvPr userDrawn="1"/>
        </p:nvSpPr>
        <p:spPr bwMode="auto">
          <a:xfrm>
            <a:off x="152400" y="0"/>
            <a:ext cx="304800" cy="1371600"/>
          </a:xfrm>
          <a:prstGeom prst="rect">
            <a:avLst/>
          </a:prstGeom>
          <a:solidFill>
            <a:srgbClr val="003399"/>
          </a:solidFill>
          <a:ln w="9525">
            <a:noFill/>
            <a:miter lim="800000"/>
            <a:headEnd/>
            <a:tailEnd/>
          </a:ln>
          <a:effectLst/>
        </p:spPr>
        <p:txBody>
          <a:bodyPr wrap="none" anchor="ctr"/>
          <a:lstStyle/>
          <a:p>
            <a:pPr>
              <a:defRPr/>
            </a:pPr>
            <a:endParaRPr lang="zh-CN" altLang="en-US">
              <a:solidFill>
                <a:srgbClr val="000000"/>
              </a:solidFill>
              <a:ea typeface="宋体" pitchFamily="2" charset="-122"/>
            </a:endParaRPr>
          </a:p>
        </p:txBody>
      </p:sp>
      <p:sp>
        <p:nvSpPr>
          <p:cNvPr id="1159" name="Rectangle 135"/>
          <p:cNvSpPr>
            <a:spLocks noChangeArrowheads="1"/>
          </p:cNvSpPr>
          <p:nvPr userDrawn="1"/>
        </p:nvSpPr>
        <p:spPr bwMode="auto">
          <a:xfrm>
            <a:off x="12700" y="88900"/>
            <a:ext cx="3187700" cy="292100"/>
          </a:xfrm>
          <a:prstGeom prst="rect">
            <a:avLst/>
          </a:prstGeom>
          <a:solidFill>
            <a:srgbClr val="0066CC"/>
          </a:solidFill>
          <a:ln w="9525">
            <a:noFill/>
            <a:miter lim="800000"/>
            <a:headEnd/>
            <a:tailEnd/>
          </a:ln>
          <a:effectLst/>
        </p:spPr>
        <p:txBody>
          <a:bodyPr wrap="none" anchor="ctr"/>
          <a:lstStyle/>
          <a:p>
            <a:pPr algn="ctr">
              <a:defRPr/>
            </a:pPr>
            <a:endParaRPr lang="zh-CN" altLang="en-US">
              <a:solidFill>
                <a:srgbClr val="000000"/>
              </a:solidFill>
              <a:ea typeface="宋体" pitchFamily="2" charset="-122"/>
            </a:endParaRPr>
          </a:p>
        </p:txBody>
      </p:sp>
      <p:sp>
        <p:nvSpPr>
          <p:cNvPr id="1162" name="Rectangle 138"/>
          <p:cNvSpPr>
            <a:spLocks noChangeArrowheads="1"/>
          </p:cNvSpPr>
          <p:nvPr userDrawn="1"/>
        </p:nvSpPr>
        <p:spPr bwMode="auto">
          <a:xfrm>
            <a:off x="6781800" y="1066800"/>
            <a:ext cx="2362200" cy="304800"/>
          </a:xfrm>
          <a:prstGeom prst="rect">
            <a:avLst/>
          </a:prstGeom>
          <a:solidFill>
            <a:srgbClr val="003399"/>
          </a:solidFill>
          <a:ln w="9525">
            <a:noFill/>
            <a:miter lim="800000"/>
            <a:headEnd/>
            <a:tailEnd/>
          </a:ln>
          <a:effectLst/>
        </p:spPr>
        <p:txBody>
          <a:bodyPr wrap="none" anchor="ctr"/>
          <a:lstStyle/>
          <a:p>
            <a:pPr>
              <a:defRPr/>
            </a:pPr>
            <a:endParaRPr lang="zh-CN" altLang="en-US">
              <a:solidFill>
                <a:srgbClr val="000000"/>
              </a:solidFill>
              <a:ea typeface="宋体" pitchFamily="2" charset="-122"/>
            </a:endParaRPr>
          </a:p>
        </p:txBody>
      </p:sp>
      <p:sp>
        <p:nvSpPr>
          <p:cNvPr id="1163" name="Rectangle 139"/>
          <p:cNvSpPr>
            <a:spLocks noChangeArrowheads="1"/>
          </p:cNvSpPr>
          <p:nvPr userDrawn="1"/>
        </p:nvSpPr>
        <p:spPr bwMode="auto">
          <a:xfrm>
            <a:off x="0" y="6477000"/>
            <a:ext cx="9144000" cy="228600"/>
          </a:xfrm>
          <a:prstGeom prst="rect">
            <a:avLst/>
          </a:prstGeom>
          <a:solidFill>
            <a:srgbClr val="003399"/>
          </a:solidFill>
          <a:ln w="9525">
            <a:noFill/>
            <a:miter lim="800000"/>
            <a:headEnd/>
            <a:tailEnd/>
          </a:ln>
          <a:effectLst/>
        </p:spPr>
        <p:txBody>
          <a:bodyPr wrap="none" anchor="ctr"/>
          <a:lstStyle/>
          <a:p>
            <a:pPr>
              <a:defRPr/>
            </a:pPr>
            <a:endParaRPr lang="zh-CN" altLang="en-US">
              <a:solidFill>
                <a:srgbClr val="000000"/>
              </a:solidFill>
              <a:ea typeface="宋体" pitchFamily="2" charset="-122"/>
            </a:endParaRPr>
          </a:p>
        </p:txBody>
      </p:sp>
      <p:pic>
        <p:nvPicPr>
          <p:cNvPr id="2059" name="Picture 140" descr="utar logo"/>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7772400" y="6284913"/>
            <a:ext cx="12192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5186539"/>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timing>
    <p:tnLst>
      <p:par>
        <p:cTn id="1" dur="indefinite" restart="never" nodeType="tmRoot"/>
      </p:par>
    </p:tnLst>
  </p:timing>
  <p:txStyles>
    <p:titleStyle>
      <a:lvl1pPr algn="ctr" rtl="0" eaLnBrk="0" fontAlgn="base" hangingPunct="0">
        <a:spcBef>
          <a:spcPct val="0"/>
        </a:spcBef>
        <a:spcAft>
          <a:spcPct val="0"/>
        </a:spcAft>
        <a:defRPr sz="3800" b="1">
          <a:solidFill>
            <a:srgbClr val="008000"/>
          </a:solidFill>
          <a:latin typeface="+mj-lt"/>
          <a:ea typeface="+mj-ea"/>
          <a:cs typeface="+mj-cs"/>
        </a:defRPr>
      </a:lvl1pPr>
      <a:lvl2pPr algn="ctr" rtl="0" eaLnBrk="0" fontAlgn="base" hangingPunct="0">
        <a:spcBef>
          <a:spcPct val="0"/>
        </a:spcBef>
        <a:spcAft>
          <a:spcPct val="0"/>
        </a:spcAft>
        <a:defRPr sz="3800" b="1">
          <a:solidFill>
            <a:srgbClr val="008000"/>
          </a:solidFill>
          <a:latin typeface="Book Antiqua" pitchFamily="18" charset="0"/>
        </a:defRPr>
      </a:lvl2pPr>
      <a:lvl3pPr algn="ctr" rtl="0" eaLnBrk="0" fontAlgn="base" hangingPunct="0">
        <a:spcBef>
          <a:spcPct val="0"/>
        </a:spcBef>
        <a:spcAft>
          <a:spcPct val="0"/>
        </a:spcAft>
        <a:defRPr sz="3800" b="1">
          <a:solidFill>
            <a:srgbClr val="008000"/>
          </a:solidFill>
          <a:latin typeface="Book Antiqua" pitchFamily="18" charset="0"/>
        </a:defRPr>
      </a:lvl3pPr>
      <a:lvl4pPr algn="ctr" rtl="0" eaLnBrk="0" fontAlgn="base" hangingPunct="0">
        <a:spcBef>
          <a:spcPct val="0"/>
        </a:spcBef>
        <a:spcAft>
          <a:spcPct val="0"/>
        </a:spcAft>
        <a:defRPr sz="3800" b="1">
          <a:solidFill>
            <a:srgbClr val="008000"/>
          </a:solidFill>
          <a:latin typeface="Book Antiqua" pitchFamily="18" charset="0"/>
        </a:defRPr>
      </a:lvl4pPr>
      <a:lvl5pPr algn="ctr" rtl="0" eaLnBrk="0" fontAlgn="base" hangingPunct="0">
        <a:spcBef>
          <a:spcPct val="0"/>
        </a:spcBef>
        <a:spcAft>
          <a:spcPct val="0"/>
        </a:spcAft>
        <a:defRPr sz="3800" b="1">
          <a:solidFill>
            <a:srgbClr val="008000"/>
          </a:solidFill>
          <a:latin typeface="Book Antiqua" pitchFamily="18" charset="0"/>
        </a:defRPr>
      </a:lvl5pPr>
      <a:lvl6pPr marL="457200" algn="ctr" rtl="0" fontAlgn="base">
        <a:spcBef>
          <a:spcPct val="0"/>
        </a:spcBef>
        <a:spcAft>
          <a:spcPct val="0"/>
        </a:spcAft>
        <a:defRPr sz="3800" b="1">
          <a:solidFill>
            <a:srgbClr val="008000"/>
          </a:solidFill>
          <a:latin typeface="Book Antiqua" pitchFamily="18" charset="0"/>
        </a:defRPr>
      </a:lvl6pPr>
      <a:lvl7pPr marL="914400" algn="ctr" rtl="0" fontAlgn="base">
        <a:spcBef>
          <a:spcPct val="0"/>
        </a:spcBef>
        <a:spcAft>
          <a:spcPct val="0"/>
        </a:spcAft>
        <a:defRPr sz="3800" b="1">
          <a:solidFill>
            <a:srgbClr val="008000"/>
          </a:solidFill>
          <a:latin typeface="Book Antiqua" pitchFamily="18" charset="0"/>
        </a:defRPr>
      </a:lvl7pPr>
      <a:lvl8pPr marL="1371600" algn="ctr" rtl="0" fontAlgn="base">
        <a:spcBef>
          <a:spcPct val="0"/>
        </a:spcBef>
        <a:spcAft>
          <a:spcPct val="0"/>
        </a:spcAft>
        <a:defRPr sz="3800" b="1">
          <a:solidFill>
            <a:srgbClr val="008000"/>
          </a:solidFill>
          <a:latin typeface="Book Antiqua" pitchFamily="18" charset="0"/>
        </a:defRPr>
      </a:lvl8pPr>
      <a:lvl9pPr marL="1828800" algn="ctr" rtl="0" fontAlgn="base">
        <a:spcBef>
          <a:spcPct val="0"/>
        </a:spcBef>
        <a:spcAft>
          <a:spcPct val="0"/>
        </a:spcAft>
        <a:defRPr sz="3800" b="1">
          <a:solidFill>
            <a:srgbClr val="008000"/>
          </a:solidFill>
          <a:latin typeface="Book Antiqua" pitchFamily="18" charset="0"/>
        </a:defRPr>
      </a:lvl9pPr>
    </p:titleStyle>
    <p:bodyStyle>
      <a:lvl1pPr marL="342900" indent="-342900" algn="l" rtl="0" eaLnBrk="0" fontAlgn="base" hangingPunct="0">
        <a:spcBef>
          <a:spcPct val="20000"/>
        </a:spcBef>
        <a:spcAft>
          <a:spcPct val="0"/>
        </a:spcAft>
        <a:buChar char="•"/>
        <a:defRPr sz="3200">
          <a:solidFill>
            <a:srgbClr val="003399"/>
          </a:solidFill>
          <a:latin typeface="+mn-lt"/>
          <a:ea typeface="+mn-ea"/>
          <a:cs typeface="+mn-cs"/>
        </a:defRPr>
      </a:lvl1pPr>
      <a:lvl2pPr marL="742950" indent="-285750" algn="l" rtl="0" eaLnBrk="0" fontAlgn="base" hangingPunct="0">
        <a:spcBef>
          <a:spcPct val="20000"/>
        </a:spcBef>
        <a:spcAft>
          <a:spcPct val="0"/>
        </a:spcAft>
        <a:buChar char="–"/>
        <a:defRPr sz="2800">
          <a:solidFill>
            <a:srgbClr val="763B00"/>
          </a:solidFill>
          <a:latin typeface="+mn-lt"/>
        </a:defRPr>
      </a:lvl2pPr>
      <a:lvl3pPr marL="1143000" indent="-228600" algn="l" rtl="0" eaLnBrk="0" fontAlgn="base" hangingPunct="0">
        <a:spcBef>
          <a:spcPct val="20000"/>
        </a:spcBef>
        <a:spcAft>
          <a:spcPct val="0"/>
        </a:spcAft>
        <a:buChar char="•"/>
        <a:defRPr sz="2400">
          <a:solidFill>
            <a:srgbClr val="9A0000"/>
          </a:solidFill>
          <a:latin typeface="+mn-lt"/>
        </a:defRPr>
      </a:lvl3pPr>
      <a:lvl4pPr marL="1600200" indent="-228600" algn="l" rtl="0" eaLnBrk="0" fontAlgn="base" hangingPunct="0">
        <a:spcBef>
          <a:spcPct val="20000"/>
        </a:spcBef>
        <a:spcAft>
          <a:spcPct val="0"/>
        </a:spcAft>
        <a:buChar char="–"/>
        <a:defRPr sz="2000">
          <a:solidFill>
            <a:srgbClr val="6600CC"/>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3.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4.xml"/><Relationship Id="rId1" Type="http://schemas.openxmlformats.org/officeDocument/2006/relationships/vmlDrawing" Target="../drawings/vmlDrawing1.vml"/><Relationship Id="rId5" Type="http://schemas.openxmlformats.org/officeDocument/2006/relationships/image" Target="../media/image30.emf"/><Relationship Id="rId4" Type="http://schemas.openxmlformats.org/officeDocument/2006/relationships/oleObject" Target="../embeddings/Microsoft_Word_97_-_2003_Document1.doc"/></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431800" y="2286000"/>
            <a:ext cx="8610600" cy="838200"/>
          </a:xfrm>
        </p:spPr>
        <p:txBody>
          <a:bodyPr/>
          <a:lstStyle/>
          <a:p>
            <a:pPr eaLnBrk="1" hangingPunct="1"/>
            <a:r>
              <a:rPr lang="en-US" altLang="zh-CN" sz="4000" dirty="0">
                <a:solidFill>
                  <a:schemeClr val="accent2"/>
                </a:solidFill>
                <a:ea typeface="宋体" pitchFamily="2" charset="-122"/>
              </a:rPr>
              <a:t>TCP/IP Network Fundamentals</a:t>
            </a:r>
            <a:endParaRPr lang="en-US" altLang="zh-CN" sz="4000" dirty="0" smtClean="0">
              <a:solidFill>
                <a:schemeClr val="accent2"/>
              </a:solidFill>
              <a:ea typeface="宋体" pitchFamily="2" charset="-122"/>
            </a:endParaRPr>
          </a:p>
        </p:txBody>
      </p:sp>
      <p:sp>
        <p:nvSpPr>
          <p:cNvPr id="3075" name="Rectangle 5"/>
          <p:cNvSpPr>
            <a:spLocks noGrp="1" noChangeArrowheads="1"/>
          </p:cNvSpPr>
          <p:nvPr>
            <p:ph type="subTitle" idx="1"/>
          </p:nvPr>
        </p:nvSpPr>
        <p:spPr>
          <a:xfrm>
            <a:off x="1447800" y="4495800"/>
            <a:ext cx="6400800" cy="1066800"/>
          </a:xfrm>
        </p:spPr>
        <p:txBody>
          <a:bodyPr/>
          <a:lstStyle/>
          <a:p>
            <a:pPr eaLnBrk="1" hangingPunct="1">
              <a:spcBef>
                <a:spcPct val="0"/>
              </a:spcBef>
            </a:pPr>
            <a:r>
              <a:rPr lang="en-US" altLang="zh-CN" dirty="0" smtClean="0">
                <a:solidFill>
                  <a:srgbClr val="990000"/>
                </a:solidFill>
                <a:ea typeface="宋体" pitchFamily="2" charset="-122"/>
              </a:rPr>
              <a:t>Basic Routing</a:t>
            </a:r>
            <a:endParaRPr lang="en-US" altLang="zh-CN" dirty="0" smtClean="0">
              <a:ea typeface="宋体" pitchFamily="2" charset="-122"/>
            </a:endParaRPr>
          </a:p>
        </p:txBody>
      </p:sp>
      <p:sp>
        <p:nvSpPr>
          <p:cNvPr id="3076" name="Rectangle 6"/>
          <p:cNvSpPr>
            <a:spLocks noChangeArrowheads="1"/>
          </p:cNvSpPr>
          <p:nvPr/>
        </p:nvSpPr>
        <p:spPr bwMode="auto">
          <a:xfrm>
            <a:off x="2362200" y="1143000"/>
            <a:ext cx="4402167" cy="584775"/>
          </a:xfrm>
          <a:prstGeom prst="rect">
            <a:avLst/>
          </a:prstGeom>
          <a:noFill/>
          <a:ln w="9525">
            <a:noFill/>
            <a:miter lim="800000"/>
            <a:headEnd/>
            <a:tailEnd/>
          </a:ln>
        </p:spPr>
        <p:txBody>
          <a:bodyPr wrap="none">
            <a:spAutoFit/>
          </a:bodyPr>
          <a:lstStyle/>
          <a:p>
            <a:r>
              <a:rPr lang="en-US" altLang="zh-CN" sz="3200" b="1" i="1" dirty="0" smtClean="0">
                <a:solidFill>
                  <a:srgbClr val="008000"/>
                </a:solidFill>
                <a:ea typeface="宋体" pitchFamily="2" charset="-122"/>
              </a:rPr>
              <a:t>UEEN2013/UEEN2432</a:t>
            </a:r>
            <a:endParaRPr lang="en-US" altLang="zh-CN" sz="3200" b="1" i="1" dirty="0">
              <a:solidFill>
                <a:srgbClr val="008000"/>
              </a:solidFill>
              <a:ea typeface="宋体" pitchFamily="2" charset="-122"/>
            </a:endParaRPr>
          </a:p>
        </p:txBody>
      </p:sp>
      <p:sp>
        <p:nvSpPr>
          <p:cNvPr id="3077" name="Rectangle 7"/>
          <p:cNvSpPr>
            <a:spLocks noChangeArrowheads="1"/>
          </p:cNvSpPr>
          <p:nvPr/>
        </p:nvSpPr>
        <p:spPr bwMode="auto">
          <a:xfrm>
            <a:off x="3429000" y="2971800"/>
            <a:ext cx="1811714" cy="523220"/>
          </a:xfrm>
          <a:prstGeom prst="rect">
            <a:avLst/>
          </a:prstGeom>
          <a:noFill/>
          <a:ln w="9525">
            <a:noFill/>
            <a:miter lim="800000"/>
            <a:headEnd/>
            <a:tailEnd/>
          </a:ln>
        </p:spPr>
        <p:txBody>
          <a:bodyPr wrap="none">
            <a:spAutoFit/>
          </a:bodyPr>
          <a:lstStyle/>
          <a:p>
            <a:r>
              <a:rPr lang="en-US" altLang="zh-CN" sz="2800" b="1" dirty="0" smtClean="0">
                <a:solidFill>
                  <a:srgbClr val="6600CC"/>
                </a:solidFill>
                <a:latin typeface="Book Antiqua" pitchFamily="18" charset="0"/>
                <a:ea typeface="宋体" pitchFamily="2" charset="-122"/>
              </a:rPr>
              <a:t>(Topic 04)</a:t>
            </a:r>
            <a:endParaRPr lang="en-US" altLang="zh-CN" sz="2800" b="1" dirty="0">
              <a:solidFill>
                <a:srgbClr val="6600CC"/>
              </a:solidFill>
              <a:latin typeface="Book Antiqua" pitchFamily="18" charset="0"/>
              <a:ea typeface="宋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mtClean="0">
                <a:ea typeface="宋体" pitchFamily="2" charset="-122"/>
              </a:rPr>
              <a:t>No DHCP or Data via Console</a:t>
            </a:r>
          </a:p>
        </p:txBody>
      </p:sp>
      <p:sp>
        <p:nvSpPr>
          <p:cNvPr id="25603" name="Rectangle 3"/>
          <p:cNvSpPr>
            <a:spLocks noGrp="1" noChangeArrowheads="1"/>
          </p:cNvSpPr>
          <p:nvPr>
            <p:ph type="body" idx="1"/>
          </p:nvPr>
        </p:nvSpPr>
        <p:spPr>
          <a:xfrm>
            <a:off x="228600" y="1524000"/>
            <a:ext cx="8686800" cy="3048000"/>
          </a:xfrm>
        </p:spPr>
        <p:txBody>
          <a:bodyPr/>
          <a:lstStyle/>
          <a:p>
            <a:pPr eaLnBrk="1" hangingPunct="1">
              <a:lnSpc>
                <a:spcPct val="90000"/>
              </a:lnSpc>
            </a:pPr>
            <a:r>
              <a:rPr lang="en-US" altLang="zh-CN" sz="2800" smtClean="0">
                <a:ea typeface="宋体" pitchFamily="2" charset="-122"/>
              </a:rPr>
              <a:t>Rollover cable via console port is </a:t>
            </a:r>
            <a:r>
              <a:rPr lang="en-US" altLang="zh-CN" sz="2800" u="sng" smtClean="0">
                <a:ea typeface="宋体" pitchFamily="2" charset="-122"/>
              </a:rPr>
              <a:t>NOT</a:t>
            </a:r>
            <a:r>
              <a:rPr lang="en-US" altLang="zh-CN" sz="2800" smtClean="0">
                <a:ea typeface="宋体" pitchFamily="2" charset="-122"/>
              </a:rPr>
              <a:t> for network purposes, hence for PC0: </a:t>
            </a:r>
          </a:p>
          <a:p>
            <a:pPr lvl="1" eaLnBrk="1" hangingPunct="1">
              <a:lnSpc>
                <a:spcPct val="90000"/>
              </a:lnSpc>
            </a:pPr>
            <a:r>
              <a:rPr lang="en-US" altLang="zh-CN" sz="2400" smtClean="0">
                <a:ea typeface="宋体" pitchFamily="2" charset="-122"/>
              </a:rPr>
              <a:t>don’t need an IP to perform configuration</a:t>
            </a:r>
          </a:p>
          <a:p>
            <a:pPr lvl="1" eaLnBrk="1" hangingPunct="1">
              <a:lnSpc>
                <a:spcPct val="90000"/>
              </a:lnSpc>
            </a:pPr>
            <a:r>
              <a:rPr lang="en-US" altLang="zh-CN" sz="2400" smtClean="0">
                <a:ea typeface="宋体" pitchFamily="2" charset="-122"/>
              </a:rPr>
              <a:t>can’t obtain DHCP or dynamic IP</a:t>
            </a:r>
          </a:p>
          <a:p>
            <a:pPr lvl="1" eaLnBrk="1" hangingPunct="1">
              <a:lnSpc>
                <a:spcPct val="90000"/>
              </a:lnSpc>
            </a:pPr>
            <a:r>
              <a:rPr lang="en-US" altLang="zh-CN" sz="2400" smtClean="0">
                <a:ea typeface="宋体" pitchFamily="2" charset="-122"/>
              </a:rPr>
              <a:t>can’t access web pages</a:t>
            </a:r>
          </a:p>
          <a:p>
            <a:pPr lvl="1" eaLnBrk="1" hangingPunct="1">
              <a:lnSpc>
                <a:spcPct val="90000"/>
              </a:lnSpc>
            </a:pPr>
            <a:r>
              <a:rPr lang="en-US" altLang="zh-CN" sz="2400" smtClean="0">
                <a:ea typeface="宋体" pitchFamily="2" charset="-122"/>
              </a:rPr>
              <a:t>can’t download files</a:t>
            </a:r>
          </a:p>
          <a:p>
            <a:pPr lvl="1" eaLnBrk="1" hangingPunct="1">
              <a:lnSpc>
                <a:spcPct val="90000"/>
              </a:lnSpc>
            </a:pPr>
            <a:r>
              <a:rPr lang="en-US" altLang="zh-CN" sz="2400" smtClean="0">
                <a:ea typeface="宋体" pitchFamily="2" charset="-122"/>
              </a:rPr>
              <a:t>can’t access any network services</a:t>
            </a:r>
          </a:p>
        </p:txBody>
      </p:sp>
      <p:pic>
        <p:nvPicPr>
          <p:cNvPr id="25604" name="Picture 4"/>
          <p:cNvPicPr>
            <a:picLocks noChangeAspect="1" noChangeArrowheads="1"/>
          </p:cNvPicPr>
          <p:nvPr/>
        </p:nvPicPr>
        <p:blipFill>
          <a:blip r:embed="rId2" cstate="print"/>
          <a:srcRect/>
          <a:stretch>
            <a:fillRect/>
          </a:stretch>
        </p:blipFill>
        <p:spPr bwMode="auto">
          <a:xfrm>
            <a:off x="3200400" y="5410200"/>
            <a:ext cx="2362200" cy="790575"/>
          </a:xfrm>
          <a:prstGeom prst="rect">
            <a:avLst/>
          </a:prstGeom>
          <a:noFill/>
          <a:ln w="9525">
            <a:noFill/>
            <a:miter lim="800000"/>
            <a:headEnd/>
            <a:tailEnd/>
          </a:ln>
        </p:spPr>
      </p:pic>
      <p:sp>
        <p:nvSpPr>
          <p:cNvPr id="25605" name="Line 5"/>
          <p:cNvSpPr>
            <a:spLocks noChangeShapeType="1"/>
          </p:cNvSpPr>
          <p:nvPr/>
        </p:nvSpPr>
        <p:spPr bwMode="auto">
          <a:xfrm flipH="1">
            <a:off x="4419600" y="5181600"/>
            <a:ext cx="228600" cy="533400"/>
          </a:xfrm>
          <a:prstGeom prst="line">
            <a:avLst/>
          </a:prstGeom>
          <a:noFill/>
          <a:ln w="9525">
            <a:solidFill>
              <a:schemeClr val="tx1"/>
            </a:solidFill>
            <a:round/>
            <a:headEnd/>
            <a:tailEnd type="triangle" w="med" len="med"/>
          </a:ln>
        </p:spPr>
        <p:txBody>
          <a:bodyPr/>
          <a:lstStyle/>
          <a:p>
            <a:endParaRPr lang="en-MY"/>
          </a:p>
        </p:txBody>
      </p:sp>
      <p:sp>
        <p:nvSpPr>
          <p:cNvPr id="25606" name="Text Box 6"/>
          <p:cNvSpPr txBox="1">
            <a:spLocks noChangeArrowheads="1"/>
          </p:cNvSpPr>
          <p:nvPr/>
        </p:nvSpPr>
        <p:spPr bwMode="auto">
          <a:xfrm>
            <a:off x="4632325" y="4659313"/>
            <a:ext cx="1795463" cy="396875"/>
          </a:xfrm>
          <a:prstGeom prst="rect">
            <a:avLst/>
          </a:prstGeom>
          <a:noFill/>
          <a:ln w="9525">
            <a:noFill/>
            <a:miter lim="800000"/>
            <a:headEnd/>
            <a:tailEnd/>
          </a:ln>
        </p:spPr>
        <p:txBody>
          <a:bodyPr wrap="none">
            <a:spAutoFit/>
          </a:bodyPr>
          <a:lstStyle/>
          <a:p>
            <a:r>
              <a:rPr lang="en-US" altLang="zh-CN">
                <a:ea typeface="宋体" pitchFamily="2" charset="-122"/>
              </a:rPr>
              <a:t>Rollover cable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z="3400" smtClean="0">
                <a:ea typeface="宋体" pitchFamily="2" charset="-122"/>
              </a:rPr>
              <a:t>Accessing CLI Remotely – Telnet &amp; Aux</a:t>
            </a:r>
            <a:endParaRPr lang="zh-CN" altLang="en-US" sz="3400" smtClean="0">
              <a:ea typeface="宋体" pitchFamily="2" charset="-122"/>
            </a:endParaRPr>
          </a:p>
        </p:txBody>
      </p:sp>
      <p:sp>
        <p:nvSpPr>
          <p:cNvPr id="26627" name="Rectangle 3"/>
          <p:cNvSpPr>
            <a:spLocks noGrp="1" noChangeArrowheads="1"/>
          </p:cNvSpPr>
          <p:nvPr>
            <p:ph type="body" idx="1"/>
          </p:nvPr>
        </p:nvSpPr>
        <p:spPr>
          <a:xfrm>
            <a:off x="152400" y="1371600"/>
            <a:ext cx="8763000" cy="3657600"/>
          </a:xfrm>
        </p:spPr>
        <p:txBody>
          <a:bodyPr/>
          <a:lstStyle/>
          <a:p>
            <a:pPr eaLnBrk="1" hangingPunct="1">
              <a:lnSpc>
                <a:spcPct val="80000"/>
              </a:lnSpc>
            </a:pPr>
            <a:r>
              <a:rPr lang="en-US" altLang="zh-CN" sz="2400" dirty="0" smtClean="0">
                <a:ea typeface="宋体" pitchFamily="2" charset="-122"/>
              </a:rPr>
              <a:t>Two ways to access CLI for “afar” or remotely:</a:t>
            </a:r>
          </a:p>
          <a:p>
            <a:pPr lvl="1" eaLnBrk="1" hangingPunct="1">
              <a:lnSpc>
                <a:spcPct val="80000"/>
              </a:lnSpc>
            </a:pPr>
            <a:r>
              <a:rPr lang="en-US" altLang="zh-CN" sz="2000" dirty="0" smtClean="0">
                <a:ea typeface="宋体" pitchFamily="2" charset="-122"/>
              </a:rPr>
              <a:t>Aux port</a:t>
            </a:r>
          </a:p>
          <a:p>
            <a:pPr lvl="2" eaLnBrk="1" hangingPunct="1">
              <a:lnSpc>
                <a:spcPct val="80000"/>
              </a:lnSpc>
            </a:pPr>
            <a:r>
              <a:rPr lang="en-US" altLang="zh-CN" sz="1800" dirty="0" smtClean="0">
                <a:ea typeface="宋体" pitchFamily="2" charset="-122"/>
              </a:rPr>
              <a:t>via a telephone dialup connection using a modem connected to the router's AUX port. </a:t>
            </a:r>
          </a:p>
          <a:p>
            <a:pPr lvl="2" eaLnBrk="1" hangingPunct="1">
              <a:lnSpc>
                <a:spcPct val="80000"/>
              </a:lnSpc>
            </a:pPr>
            <a:r>
              <a:rPr lang="en-US" altLang="zh-CN" sz="1800" dirty="0" smtClean="0">
                <a:ea typeface="宋体" pitchFamily="2" charset="-122"/>
              </a:rPr>
              <a:t>Similar to the console connection, this method does not require any networking services to be configured or available on the device.</a:t>
            </a:r>
          </a:p>
          <a:p>
            <a:pPr lvl="2" eaLnBrk="1" hangingPunct="1">
              <a:lnSpc>
                <a:spcPct val="80000"/>
              </a:lnSpc>
            </a:pPr>
            <a:r>
              <a:rPr lang="en-US" altLang="zh-CN" sz="1800" dirty="0" smtClean="0">
                <a:ea typeface="宋体" pitchFamily="2" charset="-122"/>
              </a:rPr>
              <a:t>The AUX port can also be used locally, like the console port, with a direct connection to a computer running a terminal emulation program. </a:t>
            </a:r>
          </a:p>
          <a:p>
            <a:pPr lvl="1" eaLnBrk="1" hangingPunct="1">
              <a:lnSpc>
                <a:spcPct val="80000"/>
              </a:lnSpc>
            </a:pPr>
            <a:r>
              <a:rPr lang="en-US" altLang="zh-CN" sz="2000" dirty="0" smtClean="0">
                <a:ea typeface="宋体" pitchFamily="2" charset="-122"/>
              </a:rPr>
              <a:t>telnet</a:t>
            </a:r>
          </a:p>
          <a:p>
            <a:pPr lvl="2" eaLnBrk="1" hangingPunct="1">
              <a:lnSpc>
                <a:spcPct val="80000"/>
              </a:lnSpc>
            </a:pPr>
            <a:r>
              <a:rPr lang="en-US" altLang="zh-CN" sz="1800" dirty="0" smtClean="0">
                <a:ea typeface="宋体" pitchFamily="2" charset="-122"/>
              </a:rPr>
              <a:t>via the networking ports (FastEthernet Ports: e.g. fa0/0, Ethernet ports, serial ports).</a:t>
            </a:r>
          </a:p>
          <a:p>
            <a:pPr lvl="2" eaLnBrk="1" hangingPunct="1">
              <a:lnSpc>
                <a:spcPct val="80000"/>
              </a:lnSpc>
            </a:pPr>
            <a:r>
              <a:rPr lang="en-US" altLang="zh-CN" sz="1800" dirty="0" smtClean="0">
                <a:ea typeface="宋体" pitchFamily="2" charset="-122"/>
              </a:rPr>
              <a:t>Telnet service has to be setup via the console port first.</a:t>
            </a:r>
          </a:p>
        </p:txBody>
      </p:sp>
      <p:pic>
        <p:nvPicPr>
          <p:cNvPr id="26628" name="Picture 4"/>
          <p:cNvPicPr>
            <a:picLocks noChangeAspect="1" noChangeArrowheads="1"/>
          </p:cNvPicPr>
          <p:nvPr/>
        </p:nvPicPr>
        <p:blipFill>
          <a:blip r:embed="rId2" cstate="print"/>
          <a:srcRect/>
          <a:stretch>
            <a:fillRect/>
          </a:stretch>
        </p:blipFill>
        <p:spPr bwMode="auto">
          <a:xfrm>
            <a:off x="609600" y="5486400"/>
            <a:ext cx="8077200" cy="804863"/>
          </a:xfrm>
          <a:prstGeom prst="rect">
            <a:avLst/>
          </a:prstGeom>
          <a:noFill/>
          <a:ln w="9525">
            <a:noFill/>
            <a:miter lim="800000"/>
            <a:headEnd/>
            <a:tailEnd/>
          </a:ln>
        </p:spPr>
      </p:pic>
      <p:sp>
        <p:nvSpPr>
          <p:cNvPr id="26629" name="Text Box 5"/>
          <p:cNvSpPr txBox="1">
            <a:spLocks noChangeArrowheads="1"/>
          </p:cNvSpPr>
          <p:nvPr/>
        </p:nvSpPr>
        <p:spPr bwMode="auto">
          <a:xfrm>
            <a:off x="4038600" y="4953000"/>
            <a:ext cx="566738" cy="336550"/>
          </a:xfrm>
          <a:prstGeom prst="rect">
            <a:avLst/>
          </a:prstGeom>
          <a:noFill/>
          <a:ln w="9525">
            <a:noFill/>
            <a:miter lim="800000"/>
            <a:headEnd/>
            <a:tailEnd/>
          </a:ln>
        </p:spPr>
        <p:txBody>
          <a:bodyPr wrap="none">
            <a:spAutoFit/>
          </a:bodyPr>
          <a:lstStyle/>
          <a:p>
            <a:r>
              <a:rPr lang="en-US" altLang="zh-CN" sz="1600" b="1">
                <a:ea typeface="宋体" pitchFamily="2" charset="-122"/>
              </a:rPr>
              <a:t>Aux</a:t>
            </a:r>
          </a:p>
        </p:txBody>
      </p:sp>
      <p:sp>
        <p:nvSpPr>
          <p:cNvPr id="26630" name="Line 6"/>
          <p:cNvSpPr>
            <a:spLocks noChangeShapeType="1"/>
          </p:cNvSpPr>
          <p:nvPr/>
        </p:nvSpPr>
        <p:spPr bwMode="auto">
          <a:xfrm>
            <a:off x="4343400" y="5257800"/>
            <a:ext cx="0" cy="685800"/>
          </a:xfrm>
          <a:prstGeom prst="line">
            <a:avLst/>
          </a:prstGeom>
          <a:noFill/>
          <a:ln w="38100">
            <a:solidFill>
              <a:srgbClr val="0000FF"/>
            </a:solidFill>
            <a:round/>
            <a:headEnd/>
            <a:tailEnd type="triangle" w="med" len="med"/>
          </a:ln>
        </p:spPr>
        <p:txBody>
          <a:bodyPr/>
          <a:lstStyle/>
          <a:p>
            <a:endParaRPr lang="en-MY"/>
          </a:p>
        </p:txBody>
      </p:sp>
      <p:sp>
        <p:nvSpPr>
          <p:cNvPr id="26631" name="Text Box 7"/>
          <p:cNvSpPr txBox="1">
            <a:spLocks noChangeArrowheads="1"/>
          </p:cNvSpPr>
          <p:nvPr/>
        </p:nvSpPr>
        <p:spPr bwMode="auto">
          <a:xfrm>
            <a:off x="1295400" y="4953000"/>
            <a:ext cx="782638" cy="336550"/>
          </a:xfrm>
          <a:prstGeom prst="rect">
            <a:avLst/>
          </a:prstGeom>
          <a:noFill/>
          <a:ln w="9525">
            <a:noFill/>
            <a:miter lim="800000"/>
            <a:headEnd/>
            <a:tailEnd/>
          </a:ln>
        </p:spPr>
        <p:txBody>
          <a:bodyPr wrap="none">
            <a:spAutoFit/>
          </a:bodyPr>
          <a:lstStyle/>
          <a:p>
            <a:r>
              <a:rPr lang="en-US" altLang="zh-CN" sz="1600" b="1">
                <a:ea typeface="宋体" pitchFamily="2" charset="-122"/>
              </a:rPr>
              <a:t>Telnet</a:t>
            </a:r>
          </a:p>
        </p:txBody>
      </p:sp>
      <p:sp>
        <p:nvSpPr>
          <p:cNvPr id="26632" name="Text Box 9"/>
          <p:cNvSpPr txBox="1">
            <a:spLocks noChangeArrowheads="1"/>
          </p:cNvSpPr>
          <p:nvPr/>
        </p:nvSpPr>
        <p:spPr bwMode="auto">
          <a:xfrm>
            <a:off x="3048000" y="4953000"/>
            <a:ext cx="782638" cy="336550"/>
          </a:xfrm>
          <a:prstGeom prst="rect">
            <a:avLst/>
          </a:prstGeom>
          <a:noFill/>
          <a:ln w="9525">
            <a:noFill/>
            <a:miter lim="800000"/>
            <a:headEnd/>
            <a:tailEnd/>
          </a:ln>
        </p:spPr>
        <p:txBody>
          <a:bodyPr wrap="none">
            <a:spAutoFit/>
          </a:bodyPr>
          <a:lstStyle/>
          <a:p>
            <a:r>
              <a:rPr lang="en-US" altLang="zh-CN" sz="1600" b="1">
                <a:ea typeface="宋体" pitchFamily="2" charset="-122"/>
              </a:rPr>
              <a:t>Telnet</a:t>
            </a:r>
          </a:p>
        </p:txBody>
      </p:sp>
      <p:sp>
        <p:nvSpPr>
          <p:cNvPr id="26633" name="Text Box 10"/>
          <p:cNvSpPr txBox="1">
            <a:spLocks noChangeArrowheads="1"/>
          </p:cNvSpPr>
          <p:nvPr/>
        </p:nvSpPr>
        <p:spPr bwMode="auto">
          <a:xfrm>
            <a:off x="5181600" y="4953000"/>
            <a:ext cx="782638" cy="336550"/>
          </a:xfrm>
          <a:prstGeom prst="rect">
            <a:avLst/>
          </a:prstGeom>
          <a:noFill/>
          <a:ln w="9525">
            <a:noFill/>
            <a:miter lim="800000"/>
            <a:headEnd/>
            <a:tailEnd/>
          </a:ln>
        </p:spPr>
        <p:txBody>
          <a:bodyPr wrap="none">
            <a:spAutoFit/>
          </a:bodyPr>
          <a:lstStyle/>
          <a:p>
            <a:r>
              <a:rPr lang="en-US" altLang="zh-CN" sz="1600" b="1">
                <a:ea typeface="宋体" pitchFamily="2" charset="-122"/>
              </a:rPr>
              <a:t>Telnet</a:t>
            </a:r>
          </a:p>
        </p:txBody>
      </p:sp>
      <p:sp>
        <p:nvSpPr>
          <p:cNvPr id="26634" name="Line 12"/>
          <p:cNvSpPr>
            <a:spLocks noChangeShapeType="1"/>
          </p:cNvSpPr>
          <p:nvPr/>
        </p:nvSpPr>
        <p:spPr bwMode="auto">
          <a:xfrm>
            <a:off x="3657600" y="5334000"/>
            <a:ext cx="304800" cy="381000"/>
          </a:xfrm>
          <a:prstGeom prst="line">
            <a:avLst/>
          </a:prstGeom>
          <a:noFill/>
          <a:ln w="38100">
            <a:solidFill>
              <a:srgbClr val="0000FF"/>
            </a:solidFill>
            <a:round/>
            <a:headEnd/>
            <a:tailEnd type="triangle" w="med" len="med"/>
          </a:ln>
        </p:spPr>
        <p:txBody>
          <a:bodyPr/>
          <a:lstStyle/>
          <a:p>
            <a:endParaRPr lang="en-MY"/>
          </a:p>
        </p:txBody>
      </p:sp>
      <p:sp>
        <p:nvSpPr>
          <p:cNvPr id="26635" name="Line 13"/>
          <p:cNvSpPr>
            <a:spLocks noChangeShapeType="1"/>
          </p:cNvSpPr>
          <p:nvPr/>
        </p:nvSpPr>
        <p:spPr bwMode="auto">
          <a:xfrm>
            <a:off x="3429000" y="5410200"/>
            <a:ext cx="457200" cy="609600"/>
          </a:xfrm>
          <a:prstGeom prst="line">
            <a:avLst/>
          </a:prstGeom>
          <a:noFill/>
          <a:ln w="38100">
            <a:solidFill>
              <a:srgbClr val="0000FF"/>
            </a:solidFill>
            <a:round/>
            <a:headEnd/>
            <a:tailEnd type="triangle" w="med" len="med"/>
          </a:ln>
        </p:spPr>
        <p:txBody>
          <a:bodyPr/>
          <a:lstStyle/>
          <a:p>
            <a:endParaRPr lang="en-MY"/>
          </a:p>
        </p:txBody>
      </p:sp>
      <p:sp>
        <p:nvSpPr>
          <p:cNvPr id="26636" name="Line 14"/>
          <p:cNvSpPr>
            <a:spLocks noChangeShapeType="1"/>
          </p:cNvSpPr>
          <p:nvPr/>
        </p:nvSpPr>
        <p:spPr bwMode="auto">
          <a:xfrm>
            <a:off x="5638800" y="5257800"/>
            <a:ext cx="0" cy="457200"/>
          </a:xfrm>
          <a:prstGeom prst="line">
            <a:avLst/>
          </a:prstGeom>
          <a:noFill/>
          <a:ln w="38100">
            <a:solidFill>
              <a:srgbClr val="0000FF"/>
            </a:solidFill>
            <a:round/>
            <a:headEnd/>
            <a:tailEnd type="triangle" w="med" len="med"/>
          </a:ln>
        </p:spPr>
        <p:txBody>
          <a:bodyPr/>
          <a:lstStyle/>
          <a:p>
            <a:endParaRPr lang="en-MY"/>
          </a:p>
        </p:txBody>
      </p:sp>
      <p:sp>
        <p:nvSpPr>
          <p:cNvPr id="26637" name="Line 15"/>
          <p:cNvSpPr>
            <a:spLocks noChangeShapeType="1"/>
          </p:cNvSpPr>
          <p:nvPr/>
        </p:nvSpPr>
        <p:spPr bwMode="auto">
          <a:xfrm>
            <a:off x="1676400" y="5257800"/>
            <a:ext cx="0" cy="457200"/>
          </a:xfrm>
          <a:prstGeom prst="line">
            <a:avLst/>
          </a:prstGeom>
          <a:noFill/>
          <a:ln w="38100">
            <a:solidFill>
              <a:srgbClr val="0000FF"/>
            </a:solidFill>
            <a:round/>
            <a:headEnd/>
            <a:tailEnd type="triangle" w="med" len="med"/>
          </a:ln>
        </p:spPr>
        <p:txBody>
          <a:bodyPr/>
          <a:lstStyle/>
          <a:p>
            <a:endParaRPr lang="en-MY"/>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smtClean="0">
                <a:ea typeface="宋体" pitchFamily="2" charset="-122"/>
              </a:rPr>
              <a:t>Router CLI mode</a:t>
            </a:r>
          </a:p>
        </p:txBody>
      </p:sp>
      <p:sp>
        <p:nvSpPr>
          <p:cNvPr id="27651" name="Rectangle 3"/>
          <p:cNvSpPr>
            <a:spLocks noGrp="1" noChangeArrowheads="1"/>
          </p:cNvSpPr>
          <p:nvPr>
            <p:ph type="body" idx="1"/>
          </p:nvPr>
        </p:nvSpPr>
        <p:spPr>
          <a:xfrm>
            <a:off x="304800" y="1447800"/>
            <a:ext cx="8534400" cy="1524000"/>
          </a:xfrm>
        </p:spPr>
        <p:txBody>
          <a:bodyPr/>
          <a:lstStyle/>
          <a:p>
            <a:pPr eaLnBrk="1" hangingPunct="1">
              <a:lnSpc>
                <a:spcPct val="80000"/>
              </a:lnSpc>
            </a:pPr>
            <a:r>
              <a:rPr lang="en-US" altLang="zh-CN" sz="2400" smtClean="0">
                <a:ea typeface="宋体" pitchFamily="2" charset="-122"/>
              </a:rPr>
              <a:t>CLI mode = prompt</a:t>
            </a:r>
          </a:p>
          <a:p>
            <a:pPr eaLnBrk="1" hangingPunct="1">
              <a:lnSpc>
                <a:spcPct val="80000"/>
              </a:lnSpc>
            </a:pPr>
            <a:r>
              <a:rPr lang="en-US" altLang="zh-CN" sz="2400" smtClean="0">
                <a:ea typeface="宋体" pitchFamily="2" charset="-122"/>
              </a:rPr>
              <a:t>Different mode accepts different set of commands</a:t>
            </a:r>
          </a:p>
          <a:p>
            <a:pPr eaLnBrk="1" hangingPunct="1">
              <a:lnSpc>
                <a:spcPct val="80000"/>
              </a:lnSpc>
            </a:pPr>
            <a:r>
              <a:rPr lang="en-US" altLang="zh-CN" sz="2400" smtClean="0">
                <a:ea typeface="宋体" pitchFamily="2" charset="-122"/>
              </a:rPr>
              <a:t>Just remember= different prompt cater for different commands</a:t>
            </a:r>
          </a:p>
        </p:txBody>
      </p:sp>
      <p:pic>
        <p:nvPicPr>
          <p:cNvPr id="27652" name="Picture 4"/>
          <p:cNvPicPr>
            <a:picLocks noChangeAspect="1" noChangeArrowheads="1"/>
          </p:cNvPicPr>
          <p:nvPr/>
        </p:nvPicPr>
        <p:blipFill>
          <a:blip r:embed="rId2" cstate="print"/>
          <a:srcRect/>
          <a:stretch>
            <a:fillRect/>
          </a:stretch>
        </p:blipFill>
        <p:spPr bwMode="auto">
          <a:xfrm>
            <a:off x="1295400" y="3124200"/>
            <a:ext cx="6781800" cy="1741488"/>
          </a:xfrm>
          <a:prstGeom prst="rect">
            <a:avLst/>
          </a:prstGeom>
          <a:noFill/>
          <a:ln w="9525">
            <a:noFill/>
            <a:miter lim="800000"/>
            <a:headEnd/>
            <a:tailEnd/>
          </a:ln>
        </p:spPr>
      </p:pic>
      <p:pic>
        <p:nvPicPr>
          <p:cNvPr id="27653" name="Picture 5"/>
          <p:cNvPicPr>
            <a:picLocks noChangeAspect="1" noChangeArrowheads="1"/>
          </p:cNvPicPr>
          <p:nvPr/>
        </p:nvPicPr>
        <p:blipFill>
          <a:blip r:embed="rId3" cstate="print"/>
          <a:srcRect/>
          <a:stretch>
            <a:fillRect/>
          </a:stretch>
        </p:blipFill>
        <p:spPr bwMode="auto">
          <a:xfrm>
            <a:off x="1333500" y="4851400"/>
            <a:ext cx="6743700" cy="13065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dirty="0" smtClean="0">
                <a:ea typeface="宋体" pitchFamily="2" charset="-122"/>
              </a:rPr>
              <a:t>User and Privileged Mode</a:t>
            </a:r>
          </a:p>
        </p:txBody>
      </p:sp>
      <p:sp>
        <p:nvSpPr>
          <p:cNvPr id="28675" name="Rectangle 3"/>
          <p:cNvSpPr>
            <a:spLocks noGrp="1" noChangeArrowheads="1"/>
          </p:cNvSpPr>
          <p:nvPr>
            <p:ph type="body" idx="1"/>
          </p:nvPr>
        </p:nvSpPr>
        <p:spPr/>
        <p:txBody>
          <a:bodyPr/>
          <a:lstStyle/>
          <a:p>
            <a:pPr eaLnBrk="1" hangingPunct="1"/>
            <a:r>
              <a:rPr lang="en-US" altLang="zh-CN" sz="2800" dirty="0" smtClean="0">
                <a:ea typeface="宋体" pitchFamily="2" charset="-122"/>
              </a:rPr>
              <a:t>User mode can only access limited commands</a:t>
            </a:r>
          </a:p>
          <a:p>
            <a:pPr lvl="1" eaLnBrk="1" hangingPunct="1"/>
            <a:r>
              <a:rPr lang="en-US" altLang="zh-CN" sz="2400" dirty="0" smtClean="0">
                <a:ea typeface="宋体" pitchFamily="2" charset="-122"/>
              </a:rPr>
              <a:t>Prompt ‘&gt;’</a:t>
            </a:r>
          </a:p>
          <a:p>
            <a:pPr lvl="1" eaLnBrk="1" hangingPunct="1"/>
            <a:r>
              <a:rPr lang="en-US" altLang="zh-CN" sz="2400" dirty="0" smtClean="0">
                <a:ea typeface="宋体" pitchFamily="2" charset="-122"/>
              </a:rPr>
              <a:t>Can use “show” commands </a:t>
            </a:r>
          </a:p>
          <a:p>
            <a:pPr lvl="1" eaLnBrk="1" hangingPunct="1"/>
            <a:r>
              <a:rPr lang="en-US" altLang="zh-CN" sz="2400" dirty="0" smtClean="0">
                <a:ea typeface="宋体" pitchFamily="2" charset="-122"/>
              </a:rPr>
              <a:t>Can’t make configuration which changes the router.</a:t>
            </a:r>
          </a:p>
          <a:p>
            <a:pPr eaLnBrk="1" hangingPunct="1"/>
            <a:endParaRPr lang="en-US" altLang="zh-CN" sz="2800" dirty="0" smtClean="0">
              <a:ea typeface="宋体" pitchFamily="2" charset="-122"/>
            </a:endParaRPr>
          </a:p>
          <a:p>
            <a:pPr eaLnBrk="1" hangingPunct="1"/>
            <a:r>
              <a:rPr lang="en-US" altLang="zh-CN" sz="2800" dirty="0" smtClean="0">
                <a:ea typeface="宋体" pitchFamily="2" charset="-122"/>
              </a:rPr>
              <a:t>Privilege mode is where you can enter commands that can configure the router</a:t>
            </a:r>
          </a:p>
          <a:p>
            <a:pPr lvl="1" eaLnBrk="1" hangingPunct="1"/>
            <a:r>
              <a:rPr lang="en-US" altLang="zh-CN" sz="2400" dirty="0" smtClean="0">
                <a:ea typeface="宋体" pitchFamily="2" charset="-122"/>
              </a:rPr>
              <a:t>Prompt ‘#’</a:t>
            </a:r>
          </a:p>
          <a:p>
            <a:pPr lvl="1" eaLnBrk="1" hangingPunct="1"/>
            <a:r>
              <a:rPr lang="en-US" altLang="zh-CN" sz="2400" dirty="0" smtClean="0">
                <a:ea typeface="宋体" pitchFamily="2" charset="-122"/>
              </a:rPr>
              <a:t>Only after the command “enable” you can start to enter other commands that can make changes to the router.</a:t>
            </a:r>
          </a:p>
          <a:p>
            <a:pPr lvl="1" eaLnBrk="1" hangingPunct="1"/>
            <a:endParaRPr lang="en-US" altLang="zh-CN" sz="2400" dirty="0" smtClean="0">
              <a:ea typeface="宋体"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smtClean="0">
                <a:ea typeface="宋体" pitchFamily="2" charset="-122"/>
              </a:rPr>
              <a:t>Right Command at the right prompt</a:t>
            </a:r>
          </a:p>
        </p:txBody>
      </p:sp>
      <p:sp>
        <p:nvSpPr>
          <p:cNvPr id="30723" name="Rectangle 3"/>
          <p:cNvSpPr>
            <a:spLocks noGrp="1" noChangeArrowheads="1"/>
          </p:cNvSpPr>
          <p:nvPr>
            <p:ph type="body" idx="1"/>
          </p:nvPr>
        </p:nvSpPr>
        <p:spPr>
          <a:xfrm>
            <a:off x="304800" y="1447800"/>
            <a:ext cx="8534400" cy="1143000"/>
          </a:xfrm>
        </p:spPr>
        <p:txBody>
          <a:bodyPr/>
          <a:lstStyle/>
          <a:p>
            <a:pPr eaLnBrk="1" hangingPunct="1">
              <a:lnSpc>
                <a:spcPct val="80000"/>
              </a:lnSpc>
            </a:pPr>
            <a:r>
              <a:rPr lang="en-US" altLang="zh-CN" sz="1800" smtClean="0">
                <a:ea typeface="宋体" pitchFamily="2" charset="-122"/>
              </a:rPr>
              <a:t>You have to be in the right “prompt” before a command can be “accepted”.</a:t>
            </a:r>
          </a:p>
          <a:p>
            <a:pPr eaLnBrk="1" hangingPunct="1">
              <a:lnSpc>
                <a:spcPct val="80000"/>
              </a:lnSpc>
            </a:pPr>
            <a:r>
              <a:rPr lang="en-US" altLang="zh-CN" sz="1800" smtClean="0">
                <a:ea typeface="宋体" pitchFamily="2" charset="-122"/>
              </a:rPr>
              <a:t>In router CLI, not only you need to memorize the commands (and their effect), but also the “correct prompt” that you key in the command.</a:t>
            </a:r>
          </a:p>
          <a:p>
            <a:pPr eaLnBrk="1" hangingPunct="1">
              <a:lnSpc>
                <a:spcPct val="80000"/>
              </a:lnSpc>
            </a:pPr>
            <a:r>
              <a:rPr lang="en-US" altLang="zh-CN" sz="1800" smtClean="0">
                <a:ea typeface="宋体" pitchFamily="2" charset="-122"/>
              </a:rPr>
              <a:t>So beware of the prompt (or CLI mode) when you configure the Cisco router.</a:t>
            </a:r>
          </a:p>
        </p:txBody>
      </p:sp>
      <p:sp>
        <p:nvSpPr>
          <p:cNvPr id="30724" name="Rectangle 4"/>
          <p:cNvSpPr>
            <a:spLocks noChangeArrowheads="1"/>
          </p:cNvSpPr>
          <p:nvPr/>
        </p:nvSpPr>
        <p:spPr bwMode="auto">
          <a:xfrm>
            <a:off x="2057400" y="2743200"/>
            <a:ext cx="5791200" cy="3579813"/>
          </a:xfrm>
          <a:prstGeom prst="rect">
            <a:avLst/>
          </a:prstGeom>
          <a:noFill/>
          <a:ln w="9525">
            <a:solidFill>
              <a:schemeClr val="tx1"/>
            </a:solidFill>
            <a:miter lim="800000"/>
            <a:headEnd/>
            <a:tailEnd/>
          </a:ln>
        </p:spPr>
        <p:txBody>
          <a:bodyPr>
            <a:spAutoFit/>
          </a:bodyPr>
          <a:lstStyle/>
          <a:p>
            <a:pPr>
              <a:spcBef>
                <a:spcPct val="50000"/>
              </a:spcBef>
            </a:pPr>
            <a:r>
              <a:rPr lang="en-US" altLang="zh-CN" sz="1200">
                <a:latin typeface="Courier New" pitchFamily="49" charset="0"/>
                <a:ea typeface="宋体" pitchFamily="2" charset="-122"/>
              </a:rPr>
              <a:t>Router&gt;int fa0/0</a:t>
            </a:r>
          </a:p>
          <a:p>
            <a:pPr>
              <a:spcBef>
                <a:spcPct val="50000"/>
              </a:spcBef>
            </a:pPr>
            <a:r>
              <a:rPr lang="en-US" altLang="zh-CN" sz="1200">
                <a:latin typeface="Courier New" pitchFamily="49" charset="0"/>
                <a:ea typeface="宋体" pitchFamily="2" charset="-122"/>
              </a:rPr>
              <a:t>           ^</a:t>
            </a:r>
          </a:p>
          <a:p>
            <a:pPr>
              <a:spcBef>
                <a:spcPct val="50000"/>
              </a:spcBef>
            </a:pPr>
            <a:r>
              <a:rPr lang="en-US" altLang="zh-CN" sz="1200">
                <a:latin typeface="Courier New" pitchFamily="49" charset="0"/>
                <a:ea typeface="宋体" pitchFamily="2" charset="-122"/>
              </a:rPr>
              <a:t>% Invalid input detected at '^' marker.</a:t>
            </a:r>
          </a:p>
          <a:p>
            <a:pPr>
              <a:spcBef>
                <a:spcPct val="50000"/>
              </a:spcBef>
            </a:pPr>
            <a:r>
              <a:rPr lang="en-US" altLang="zh-CN" sz="1200">
                <a:latin typeface="Courier New" pitchFamily="49" charset="0"/>
                <a:ea typeface="宋体" pitchFamily="2" charset="-122"/>
              </a:rPr>
              <a:t>	</a:t>
            </a:r>
          </a:p>
          <a:p>
            <a:pPr>
              <a:spcBef>
                <a:spcPct val="50000"/>
              </a:spcBef>
            </a:pPr>
            <a:r>
              <a:rPr lang="en-US" altLang="zh-CN" sz="1200">
                <a:latin typeface="Courier New" pitchFamily="49" charset="0"/>
                <a:ea typeface="宋体" pitchFamily="2" charset="-122"/>
              </a:rPr>
              <a:t>Router&gt;en</a:t>
            </a:r>
          </a:p>
          <a:p>
            <a:pPr>
              <a:spcBef>
                <a:spcPct val="50000"/>
              </a:spcBef>
            </a:pPr>
            <a:r>
              <a:rPr lang="en-US" altLang="zh-CN" sz="1200">
                <a:latin typeface="Courier New" pitchFamily="49" charset="0"/>
                <a:ea typeface="宋体" pitchFamily="2" charset="-122"/>
              </a:rPr>
              <a:t>Router#int fa0/0</a:t>
            </a:r>
          </a:p>
          <a:p>
            <a:pPr>
              <a:spcBef>
                <a:spcPct val="50000"/>
              </a:spcBef>
            </a:pPr>
            <a:r>
              <a:rPr lang="en-US" altLang="zh-CN" sz="1200">
                <a:latin typeface="Courier New" pitchFamily="49" charset="0"/>
                <a:ea typeface="宋体" pitchFamily="2" charset="-122"/>
              </a:rPr>
              <a:t>           ^</a:t>
            </a:r>
          </a:p>
          <a:p>
            <a:pPr>
              <a:spcBef>
                <a:spcPct val="50000"/>
              </a:spcBef>
            </a:pPr>
            <a:r>
              <a:rPr lang="en-US" altLang="zh-CN" sz="1200">
                <a:latin typeface="Courier New" pitchFamily="49" charset="0"/>
                <a:ea typeface="宋体" pitchFamily="2" charset="-122"/>
              </a:rPr>
              <a:t>% Invalid input detected at '^' marker.</a:t>
            </a:r>
          </a:p>
          <a:p>
            <a:pPr>
              <a:spcBef>
                <a:spcPct val="50000"/>
              </a:spcBef>
            </a:pPr>
            <a:r>
              <a:rPr lang="en-US" altLang="zh-CN" sz="1200">
                <a:latin typeface="Courier New" pitchFamily="49" charset="0"/>
                <a:ea typeface="宋体" pitchFamily="2" charset="-122"/>
              </a:rPr>
              <a:t>	</a:t>
            </a:r>
          </a:p>
          <a:p>
            <a:pPr>
              <a:spcBef>
                <a:spcPct val="50000"/>
              </a:spcBef>
            </a:pPr>
            <a:r>
              <a:rPr lang="en-US" altLang="zh-CN" sz="1200">
                <a:latin typeface="Courier New" pitchFamily="49" charset="0"/>
                <a:ea typeface="宋体" pitchFamily="2" charset="-122"/>
              </a:rPr>
              <a:t>Router#conf t</a:t>
            </a:r>
          </a:p>
          <a:p>
            <a:pPr>
              <a:spcBef>
                <a:spcPct val="50000"/>
              </a:spcBef>
            </a:pPr>
            <a:r>
              <a:rPr lang="en-US" altLang="zh-CN" sz="1200">
                <a:latin typeface="Courier New" pitchFamily="49" charset="0"/>
                <a:ea typeface="宋体" pitchFamily="2" charset="-122"/>
              </a:rPr>
              <a:t>Enter configuration commands, one per line.  End with CNTL/Z.</a:t>
            </a:r>
          </a:p>
          <a:p>
            <a:pPr>
              <a:spcBef>
                <a:spcPct val="50000"/>
              </a:spcBef>
            </a:pPr>
            <a:r>
              <a:rPr lang="en-US" altLang="zh-CN" sz="1200">
                <a:latin typeface="Courier New" pitchFamily="49" charset="0"/>
                <a:ea typeface="宋体" pitchFamily="2" charset="-122"/>
              </a:rPr>
              <a:t>Router(config)#int fa0/0</a:t>
            </a:r>
          </a:p>
          <a:p>
            <a:pPr>
              <a:spcBef>
                <a:spcPct val="50000"/>
              </a:spcBef>
            </a:pPr>
            <a:r>
              <a:rPr lang="en-US" altLang="zh-CN" sz="1200">
                <a:latin typeface="Courier New" pitchFamily="49" charset="0"/>
                <a:ea typeface="宋体" pitchFamily="2" charset="-122"/>
              </a:rPr>
              <a:t>Router(config-if)#</a:t>
            </a:r>
            <a:endParaRPr lang="zh-CN" altLang="en-US" sz="1200">
              <a:latin typeface="Courier New" pitchFamily="49" charset="0"/>
              <a:ea typeface="宋体" pitchFamily="2" charset="-122"/>
            </a:endParaRPr>
          </a:p>
        </p:txBody>
      </p:sp>
      <p:sp>
        <p:nvSpPr>
          <p:cNvPr id="30725" name="Text Box 5"/>
          <p:cNvSpPr txBox="1">
            <a:spLocks noChangeArrowheads="1"/>
          </p:cNvSpPr>
          <p:nvPr/>
        </p:nvSpPr>
        <p:spPr bwMode="auto">
          <a:xfrm>
            <a:off x="85725" y="3070225"/>
            <a:ext cx="1439863" cy="825500"/>
          </a:xfrm>
          <a:prstGeom prst="rect">
            <a:avLst/>
          </a:prstGeom>
          <a:noFill/>
          <a:ln w="9525">
            <a:noFill/>
            <a:miter lim="800000"/>
            <a:headEnd/>
            <a:tailEnd/>
          </a:ln>
        </p:spPr>
        <p:txBody>
          <a:bodyPr wrap="none">
            <a:spAutoFit/>
          </a:bodyPr>
          <a:lstStyle/>
          <a:p>
            <a:r>
              <a:rPr lang="en-US" altLang="zh-CN" sz="1600">
                <a:ea typeface="宋体" pitchFamily="2" charset="-122"/>
              </a:rPr>
              <a:t>Commands</a:t>
            </a:r>
          </a:p>
          <a:p>
            <a:r>
              <a:rPr lang="en-US" altLang="zh-CN" sz="1600">
                <a:ea typeface="宋体" pitchFamily="2" charset="-122"/>
              </a:rPr>
              <a:t>at the “wrong”</a:t>
            </a:r>
          </a:p>
          <a:p>
            <a:r>
              <a:rPr lang="en-US" altLang="zh-CN" sz="1600">
                <a:ea typeface="宋体" pitchFamily="2" charset="-122"/>
              </a:rPr>
              <a:t>prompt.</a:t>
            </a:r>
          </a:p>
        </p:txBody>
      </p:sp>
      <p:sp>
        <p:nvSpPr>
          <p:cNvPr id="30726" name="Line 6"/>
          <p:cNvSpPr>
            <a:spLocks noChangeShapeType="1"/>
          </p:cNvSpPr>
          <p:nvPr/>
        </p:nvSpPr>
        <p:spPr bwMode="auto">
          <a:xfrm flipV="1">
            <a:off x="1371600" y="2819400"/>
            <a:ext cx="685800" cy="381000"/>
          </a:xfrm>
          <a:prstGeom prst="line">
            <a:avLst/>
          </a:prstGeom>
          <a:noFill/>
          <a:ln w="38100">
            <a:solidFill>
              <a:schemeClr val="tx1"/>
            </a:solidFill>
            <a:round/>
            <a:headEnd/>
            <a:tailEnd type="triangle" w="med" len="med"/>
          </a:ln>
        </p:spPr>
        <p:txBody>
          <a:bodyPr/>
          <a:lstStyle/>
          <a:p>
            <a:endParaRPr lang="en-MY"/>
          </a:p>
        </p:txBody>
      </p:sp>
      <p:sp>
        <p:nvSpPr>
          <p:cNvPr id="30727" name="Line 7"/>
          <p:cNvSpPr>
            <a:spLocks noChangeShapeType="1"/>
          </p:cNvSpPr>
          <p:nvPr/>
        </p:nvSpPr>
        <p:spPr bwMode="auto">
          <a:xfrm>
            <a:off x="1295400" y="3733800"/>
            <a:ext cx="762000" cy="533400"/>
          </a:xfrm>
          <a:prstGeom prst="line">
            <a:avLst/>
          </a:prstGeom>
          <a:noFill/>
          <a:ln w="38100">
            <a:solidFill>
              <a:schemeClr val="tx1"/>
            </a:solidFill>
            <a:round/>
            <a:headEnd/>
            <a:tailEnd type="triangle" w="med" len="med"/>
          </a:ln>
        </p:spPr>
        <p:txBody>
          <a:bodyPr/>
          <a:lstStyle/>
          <a:p>
            <a:endParaRPr lang="en-MY"/>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smtClean="0">
                <a:ea typeface="宋体" pitchFamily="2" charset="-122"/>
              </a:rPr>
              <a:t>Router Commands Hot-Keys</a:t>
            </a:r>
          </a:p>
        </p:txBody>
      </p:sp>
      <p:pic>
        <p:nvPicPr>
          <p:cNvPr id="31747" name="Picture 5"/>
          <p:cNvPicPr>
            <a:picLocks noChangeAspect="1" noChangeArrowheads="1"/>
          </p:cNvPicPr>
          <p:nvPr/>
        </p:nvPicPr>
        <p:blipFill>
          <a:blip r:embed="rId2" cstate="print"/>
          <a:srcRect/>
          <a:stretch>
            <a:fillRect/>
          </a:stretch>
        </p:blipFill>
        <p:spPr bwMode="auto">
          <a:xfrm>
            <a:off x="1143000" y="1905000"/>
            <a:ext cx="7021513" cy="368617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smtClean="0">
                <a:ea typeface="宋体" pitchFamily="2" charset="-122"/>
              </a:rPr>
              <a:t>Some Examples of Cisco Commands</a:t>
            </a:r>
          </a:p>
        </p:txBody>
      </p:sp>
      <p:pic>
        <p:nvPicPr>
          <p:cNvPr id="33795" name="Picture 7"/>
          <p:cNvPicPr>
            <a:picLocks noChangeAspect="1" noChangeArrowheads="1"/>
          </p:cNvPicPr>
          <p:nvPr/>
        </p:nvPicPr>
        <p:blipFill>
          <a:blip r:embed="rId2" cstate="print"/>
          <a:srcRect/>
          <a:stretch>
            <a:fillRect/>
          </a:stretch>
        </p:blipFill>
        <p:spPr bwMode="auto">
          <a:xfrm>
            <a:off x="762000" y="1447800"/>
            <a:ext cx="7694613" cy="481965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sz="3400" smtClean="0">
                <a:ea typeface="宋体" pitchFamily="2" charset="-122"/>
              </a:rPr>
              <a:t>Turn on Telnet Service with Password</a:t>
            </a:r>
          </a:p>
        </p:txBody>
      </p:sp>
      <p:sp>
        <p:nvSpPr>
          <p:cNvPr id="34819" name="Rectangle 3"/>
          <p:cNvSpPr>
            <a:spLocks noGrp="1" noChangeArrowheads="1"/>
          </p:cNvSpPr>
          <p:nvPr>
            <p:ph type="body" idx="1"/>
          </p:nvPr>
        </p:nvSpPr>
        <p:spPr>
          <a:xfrm>
            <a:off x="304800" y="1447800"/>
            <a:ext cx="8534400" cy="2438400"/>
          </a:xfrm>
        </p:spPr>
        <p:txBody>
          <a:bodyPr/>
          <a:lstStyle/>
          <a:p>
            <a:pPr eaLnBrk="1" hangingPunct="1">
              <a:lnSpc>
                <a:spcPct val="90000"/>
              </a:lnSpc>
            </a:pPr>
            <a:r>
              <a:rPr lang="en-US" altLang="zh-CN" sz="2400" smtClean="0">
                <a:ea typeface="宋体" pitchFamily="2" charset="-122"/>
              </a:rPr>
              <a:t>In order for you to “remotely” telnet into the router via the data ports (e.g. fa0/0)</a:t>
            </a:r>
          </a:p>
          <a:p>
            <a:pPr eaLnBrk="1" hangingPunct="1">
              <a:lnSpc>
                <a:spcPct val="90000"/>
              </a:lnSpc>
            </a:pPr>
            <a:r>
              <a:rPr lang="en-US" altLang="zh-CN" sz="2400" smtClean="0">
                <a:ea typeface="宋体" pitchFamily="2" charset="-122"/>
              </a:rPr>
              <a:t>The following shows the commands that turn on the telnet service of the router.</a:t>
            </a:r>
          </a:p>
          <a:p>
            <a:pPr lvl="1" eaLnBrk="1" hangingPunct="1">
              <a:lnSpc>
                <a:spcPct val="90000"/>
              </a:lnSpc>
            </a:pPr>
            <a:r>
              <a:rPr lang="en-US" altLang="zh-CN" sz="2000" smtClean="0">
                <a:ea typeface="宋体" pitchFamily="2" charset="-122"/>
              </a:rPr>
              <a:t>vty = </a:t>
            </a:r>
            <a:r>
              <a:rPr lang="es-ES" altLang="zh-CN" sz="2000" smtClean="0">
                <a:ea typeface="宋体" pitchFamily="2" charset="-122"/>
              </a:rPr>
              <a:t>( </a:t>
            </a:r>
            <a:r>
              <a:rPr lang="es-ES" altLang="zh-CN" sz="2000" u="sng" smtClean="0">
                <a:ea typeface="宋体" pitchFamily="2" charset="-122"/>
              </a:rPr>
              <a:t>V</a:t>
            </a:r>
            <a:r>
              <a:rPr lang="es-ES" altLang="zh-CN" sz="2000" smtClean="0">
                <a:ea typeface="宋体" pitchFamily="2" charset="-122"/>
              </a:rPr>
              <a:t>irtual </a:t>
            </a:r>
            <a:r>
              <a:rPr lang="es-ES" altLang="zh-CN" sz="2000" u="sng" smtClean="0">
                <a:ea typeface="宋体" pitchFamily="2" charset="-122"/>
              </a:rPr>
              <a:t>T</a:t>
            </a:r>
            <a:r>
              <a:rPr lang="es-ES" altLang="zh-CN" sz="2000" smtClean="0">
                <a:ea typeface="宋体" pitchFamily="2" charset="-122"/>
              </a:rPr>
              <a:t>elet</a:t>
            </a:r>
            <a:r>
              <a:rPr lang="es-ES" altLang="zh-CN" sz="2000" u="sng" smtClean="0">
                <a:ea typeface="宋体" pitchFamily="2" charset="-122"/>
              </a:rPr>
              <a:t>Y</a:t>
            </a:r>
            <a:r>
              <a:rPr lang="es-ES" altLang="zh-CN" sz="2000" smtClean="0">
                <a:ea typeface="宋体" pitchFamily="2" charset="-122"/>
              </a:rPr>
              <a:t>pe), treat this as telnet</a:t>
            </a:r>
            <a:endParaRPr lang="en-US" altLang="zh-CN" sz="2000" smtClean="0">
              <a:ea typeface="宋体" pitchFamily="2" charset="-122"/>
            </a:endParaRPr>
          </a:p>
          <a:p>
            <a:pPr lvl="1" eaLnBrk="1" hangingPunct="1">
              <a:lnSpc>
                <a:spcPct val="90000"/>
              </a:lnSpc>
            </a:pPr>
            <a:r>
              <a:rPr lang="en-US" altLang="zh-CN" sz="2000" smtClean="0">
                <a:ea typeface="宋体" pitchFamily="2" charset="-122"/>
              </a:rPr>
              <a:t>0 4 = accepting channel 0 to channel 4, concurrently 5 telnet users can log in.</a:t>
            </a:r>
          </a:p>
        </p:txBody>
      </p:sp>
      <p:sp>
        <p:nvSpPr>
          <p:cNvPr id="34820" name="Rectangle 4"/>
          <p:cNvSpPr>
            <a:spLocks noChangeArrowheads="1"/>
          </p:cNvSpPr>
          <p:nvPr/>
        </p:nvSpPr>
        <p:spPr bwMode="auto">
          <a:xfrm>
            <a:off x="1371600" y="4191000"/>
            <a:ext cx="6442075" cy="1930400"/>
          </a:xfrm>
          <a:prstGeom prst="rect">
            <a:avLst/>
          </a:prstGeom>
          <a:noFill/>
          <a:ln w="9525">
            <a:solidFill>
              <a:schemeClr val="tx1"/>
            </a:solidFill>
            <a:miter lim="800000"/>
            <a:headEnd/>
            <a:tailEnd/>
          </a:ln>
        </p:spPr>
        <p:txBody>
          <a:bodyPr wrap="none" anchor="ctr">
            <a:spAutoFit/>
          </a:bodyPr>
          <a:lstStyle/>
          <a:p>
            <a:r>
              <a:rPr lang="fr-FR" altLang="zh-CN">
                <a:latin typeface="Courier New" pitchFamily="49" charset="0"/>
                <a:ea typeface="宋体" pitchFamily="2" charset="-122"/>
              </a:rPr>
              <a:t>uccn1003</a:t>
            </a:r>
            <a:r>
              <a:rPr lang="en-US" altLang="zh-CN">
                <a:latin typeface="Courier New" pitchFamily="49" charset="0"/>
                <a:ea typeface="宋体" pitchFamily="2" charset="-122"/>
              </a:rPr>
              <a:t>#conf t</a:t>
            </a:r>
          </a:p>
          <a:p>
            <a:r>
              <a:rPr lang="en-US" altLang="zh-CN">
                <a:latin typeface="Courier New" pitchFamily="49" charset="0"/>
                <a:ea typeface="宋体" pitchFamily="2" charset="-122"/>
              </a:rPr>
              <a:t>uccn1003(config)#line vty 0 4</a:t>
            </a:r>
          </a:p>
          <a:p>
            <a:r>
              <a:rPr lang="en-US" altLang="zh-CN">
                <a:latin typeface="Courier New" pitchFamily="49" charset="0"/>
                <a:ea typeface="宋体" pitchFamily="2" charset="-122"/>
              </a:rPr>
              <a:t>uccn1003(config-line)#password &lt;</a:t>
            </a:r>
            <a:r>
              <a:rPr lang="en-US" altLang="zh-CN" i="1" u="sng">
                <a:latin typeface="Courier New" pitchFamily="49" charset="0"/>
                <a:ea typeface="宋体" pitchFamily="2" charset="-122"/>
              </a:rPr>
              <a:t>password&gt;</a:t>
            </a:r>
          </a:p>
          <a:p>
            <a:r>
              <a:rPr lang="en-US" altLang="zh-CN">
                <a:latin typeface="Courier New" pitchFamily="49" charset="0"/>
                <a:ea typeface="宋体" pitchFamily="2" charset="-122"/>
              </a:rPr>
              <a:t>uccn1003(config-line)#login</a:t>
            </a:r>
          </a:p>
          <a:p>
            <a:r>
              <a:rPr lang="en-US" altLang="zh-CN">
                <a:latin typeface="Courier New" pitchFamily="49" charset="0"/>
                <a:ea typeface="宋体" pitchFamily="2" charset="-122"/>
              </a:rPr>
              <a:t>uccn1003(config-line)#end</a:t>
            </a:r>
          </a:p>
          <a:p>
            <a:r>
              <a:rPr lang="fr-FR" altLang="zh-CN">
                <a:latin typeface="Courier New" pitchFamily="49" charset="0"/>
                <a:ea typeface="宋体" pitchFamily="2" charset="-122"/>
              </a:rPr>
              <a:t>uccn1003</a:t>
            </a:r>
            <a:r>
              <a:rPr lang="en-US" altLang="zh-CN">
                <a:latin typeface="Courier New" pitchFamily="49" charset="0"/>
                <a:ea typeface="宋体" pitchFamily="2" charset="-122"/>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smtClean="0">
                <a:ea typeface="宋体" pitchFamily="2" charset="-122"/>
              </a:rPr>
              <a:t>Running-configuration</a:t>
            </a:r>
          </a:p>
        </p:txBody>
      </p:sp>
      <p:sp>
        <p:nvSpPr>
          <p:cNvPr id="35843" name="Rectangle 3"/>
          <p:cNvSpPr>
            <a:spLocks noGrp="1" noChangeArrowheads="1"/>
          </p:cNvSpPr>
          <p:nvPr>
            <p:ph type="body" idx="1"/>
          </p:nvPr>
        </p:nvSpPr>
        <p:spPr>
          <a:xfrm>
            <a:off x="152400" y="1524000"/>
            <a:ext cx="4267200" cy="3352800"/>
          </a:xfrm>
        </p:spPr>
        <p:txBody>
          <a:bodyPr/>
          <a:lstStyle/>
          <a:p>
            <a:pPr eaLnBrk="1" hangingPunct="1">
              <a:lnSpc>
                <a:spcPct val="90000"/>
              </a:lnSpc>
            </a:pPr>
            <a:r>
              <a:rPr lang="en-US" altLang="zh-CN" sz="2400" smtClean="0">
                <a:ea typeface="宋体" pitchFamily="2" charset="-122"/>
              </a:rPr>
              <a:t>The active configuration file of the router.</a:t>
            </a:r>
          </a:p>
          <a:p>
            <a:pPr eaLnBrk="1" hangingPunct="1">
              <a:lnSpc>
                <a:spcPct val="90000"/>
              </a:lnSpc>
            </a:pPr>
            <a:r>
              <a:rPr lang="en-US" altLang="zh-CN" sz="2400" smtClean="0">
                <a:ea typeface="宋体" pitchFamily="2" charset="-122"/>
              </a:rPr>
              <a:t>Stored in RAM</a:t>
            </a:r>
          </a:p>
          <a:p>
            <a:pPr lvl="1" eaLnBrk="1" hangingPunct="1">
              <a:lnSpc>
                <a:spcPct val="90000"/>
              </a:lnSpc>
            </a:pPr>
            <a:r>
              <a:rPr lang="en-US" altLang="zh-CN" sz="2000" smtClean="0">
                <a:ea typeface="宋体" pitchFamily="2" charset="-122"/>
              </a:rPr>
              <a:t>If the power is turned-off, the running-configuration will be GONE.</a:t>
            </a:r>
          </a:p>
          <a:p>
            <a:pPr eaLnBrk="1" hangingPunct="1">
              <a:lnSpc>
                <a:spcPct val="90000"/>
              </a:lnSpc>
            </a:pPr>
            <a:r>
              <a:rPr lang="en-US" altLang="zh-CN" sz="2400" smtClean="0">
                <a:ea typeface="宋体" pitchFamily="2" charset="-122"/>
              </a:rPr>
              <a:t>Command “show run”.</a:t>
            </a:r>
          </a:p>
          <a:p>
            <a:pPr lvl="1" eaLnBrk="1" hangingPunct="1">
              <a:lnSpc>
                <a:spcPct val="90000"/>
              </a:lnSpc>
            </a:pPr>
            <a:r>
              <a:rPr lang="en-US" altLang="zh-CN" sz="2000" smtClean="0">
                <a:ea typeface="宋体" pitchFamily="2" charset="-122"/>
              </a:rPr>
              <a:t>You need to view the running-config in order to troubleshoot the router.</a:t>
            </a:r>
          </a:p>
        </p:txBody>
      </p:sp>
      <p:sp>
        <p:nvSpPr>
          <p:cNvPr id="35844" name="Rectangle 4"/>
          <p:cNvSpPr>
            <a:spLocks noChangeArrowheads="1"/>
          </p:cNvSpPr>
          <p:nvPr/>
        </p:nvSpPr>
        <p:spPr bwMode="auto">
          <a:xfrm>
            <a:off x="4724400" y="1295400"/>
            <a:ext cx="3886200" cy="5213350"/>
          </a:xfrm>
          <a:prstGeom prst="rect">
            <a:avLst/>
          </a:prstGeom>
          <a:noFill/>
          <a:ln w="9525">
            <a:solidFill>
              <a:schemeClr val="tx1"/>
            </a:solidFill>
            <a:miter lim="800000"/>
            <a:headEnd/>
            <a:tailEnd/>
          </a:ln>
        </p:spPr>
        <p:txBody>
          <a:bodyPr>
            <a:spAutoFit/>
          </a:bodyPr>
          <a:lstStyle/>
          <a:p>
            <a:r>
              <a:rPr lang="en-US" altLang="zh-CN" sz="1200">
                <a:latin typeface="Courier New" pitchFamily="49" charset="0"/>
                <a:ea typeface="宋体" pitchFamily="2" charset="-122"/>
              </a:rPr>
              <a:t>Choo#show run</a:t>
            </a:r>
          </a:p>
          <a:p>
            <a:r>
              <a:rPr lang="en-US" altLang="zh-CN" sz="1200">
                <a:latin typeface="Courier New" pitchFamily="49" charset="0"/>
                <a:ea typeface="宋体" pitchFamily="2" charset="-122"/>
              </a:rPr>
              <a:t>Building configuration...</a:t>
            </a:r>
          </a:p>
          <a:p>
            <a:r>
              <a:rPr lang="en-US" altLang="zh-CN" sz="1200">
                <a:latin typeface="Courier New" pitchFamily="49" charset="0"/>
                <a:ea typeface="宋体" pitchFamily="2" charset="-122"/>
              </a:rPr>
              <a:t>!</a:t>
            </a:r>
          </a:p>
          <a:p>
            <a:r>
              <a:rPr lang="en-US" altLang="zh-CN" sz="1200">
                <a:latin typeface="Courier New" pitchFamily="49" charset="0"/>
                <a:ea typeface="宋体" pitchFamily="2" charset="-122"/>
              </a:rPr>
              <a:t>version 12.4</a:t>
            </a:r>
          </a:p>
          <a:p>
            <a:r>
              <a:rPr lang="en-US" altLang="zh-CN" sz="1200">
                <a:latin typeface="Courier New" pitchFamily="49" charset="0"/>
                <a:ea typeface="宋体" pitchFamily="2" charset="-122"/>
              </a:rPr>
              <a:t>!</a:t>
            </a:r>
          </a:p>
          <a:p>
            <a:r>
              <a:rPr lang="en-US" altLang="zh-CN" sz="1200">
                <a:latin typeface="Courier New" pitchFamily="49" charset="0"/>
                <a:ea typeface="宋体" pitchFamily="2" charset="-122"/>
              </a:rPr>
              <a:t>hostname Choo</a:t>
            </a:r>
          </a:p>
          <a:p>
            <a:r>
              <a:rPr lang="en-US" altLang="zh-CN" sz="1200">
                <a:latin typeface="Courier New" pitchFamily="49" charset="0"/>
                <a:ea typeface="宋体" pitchFamily="2" charset="-122"/>
              </a:rPr>
              <a:t>!</a:t>
            </a:r>
          </a:p>
          <a:p>
            <a:r>
              <a:rPr lang="en-US" altLang="zh-CN" sz="1200">
                <a:latin typeface="Courier New" pitchFamily="49" charset="0"/>
                <a:ea typeface="宋体" pitchFamily="2" charset="-122"/>
              </a:rPr>
              <a:t>enable password uccn1003</a:t>
            </a:r>
          </a:p>
          <a:p>
            <a:r>
              <a:rPr lang="en-US" altLang="zh-CN" sz="1200">
                <a:latin typeface="Courier New" pitchFamily="49" charset="0"/>
                <a:ea typeface="宋体" pitchFamily="2" charset="-122"/>
              </a:rPr>
              <a:t>interface FastEthernet0/0</a:t>
            </a:r>
          </a:p>
          <a:p>
            <a:r>
              <a:rPr lang="en-US" altLang="zh-CN" sz="1200">
                <a:latin typeface="Courier New" pitchFamily="49" charset="0"/>
                <a:ea typeface="宋体" pitchFamily="2" charset="-122"/>
              </a:rPr>
              <a:t> ip address 192.168.1.254 255.255.255.0</a:t>
            </a:r>
          </a:p>
          <a:p>
            <a:r>
              <a:rPr lang="en-US" altLang="zh-CN" sz="1200">
                <a:latin typeface="Courier New" pitchFamily="49" charset="0"/>
                <a:ea typeface="宋体" pitchFamily="2" charset="-122"/>
              </a:rPr>
              <a:t>!</a:t>
            </a:r>
          </a:p>
          <a:p>
            <a:r>
              <a:rPr lang="en-US" altLang="zh-CN" sz="1200">
                <a:latin typeface="Courier New" pitchFamily="49" charset="0"/>
                <a:ea typeface="宋体" pitchFamily="2" charset="-122"/>
              </a:rPr>
              <a:t>interface FastEthernet0/1</a:t>
            </a:r>
          </a:p>
          <a:p>
            <a:r>
              <a:rPr lang="en-US" altLang="zh-CN" sz="1200">
                <a:latin typeface="Courier New" pitchFamily="49" charset="0"/>
                <a:ea typeface="宋体" pitchFamily="2" charset="-122"/>
              </a:rPr>
              <a:t> no ip address</a:t>
            </a:r>
          </a:p>
          <a:p>
            <a:r>
              <a:rPr lang="en-US" altLang="zh-CN" sz="1200">
                <a:latin typeface="Courier New" pitchFamily="49" charset="0"/>
                <a:ea typeface="宋体" pitchFamily="2" charset="-122"/>
              </a:rPr>
              <a:t> shutdown</a:t>
            </a:r>
          </a:p>
          <a:p>
            <a:r>
              <a:rPr lang="en-US" altLang="zh-CN" sz="1200">
                <a:latin typeface="Courier New" pitchFamily="49" charset="0"/>
                <a:ea typeface="宋体" pitchFamily="2" charset="-122"/>
              </a:rPr>
              <a:t>!</a:t>
            </a:r>
          </a:p>
          <a:p>
            <a:r>
              <a:rPr lang="en-US" altLang="zh-CN" sz="1200">
                <a:latin typeface="Courier New" pitchFamily="49" charset="0"/>
                <a:ea typeface="宋体" pitchFamily="2" charset="-122"/>
              </a:rPr>
              <a:t>interface Vlan1</a:t>
            </a:r>
          </a:p>
          <a:p>
            <a:r>
              <a:rPr lang="en-US" altLang="zh-CN" sz="1200">
                <a:latin typeface="Courier New" pitchFamily="49" charset="0"/>
                <a:ea typeface="宋体" pitchFamily="2" charset="-122"/>
              </a:rPr>
              <a:t> no ip address</a:t>
            </a:r>
          </a:p>
          <a:p>
            <a:r>
              <a:rPr lang="en-US" altLang="zh-CN" sz="1200">
                <a:latin typeface="Courier New" pitchFamily="49" charset="0"/>
                <a:ea typeface="宋体" pitchFamily="2" charset="-122"/>
              </a:rPr>
              <a:t> shutdown</a:t>
            </a:r>
          </a:p>
          <a:p>
            <a:r>
              <a:rPr lang="en-US" altLang="zh-CN" sz="1200">
                <a:latin typeface="Courier New" pitchFamily="49" charset="0"/>
                <a:ea typeface="宋体" pitchFamily="2" charset="-122"/>
              </a:rPr>
              <a:t>!</a:t>
            </a:r>
          </a:p>
          <a:p>
            <a:endParaRPr lang="en-US" altLang="zh-CN" sz="1200">
              <a:latin typeface="Courier New" pitchFamily="49" charset="0"/>
              <a:ea typeface="宋体" pitchFamily="2" charset="-122"/>
            </a:endParaRPr>
          </a:p>
          <a:p>
            <a:r>
              <a:rPr lang="en-US" altLang="zh-CN" sz="1200">
                <a:latin typeface="Courier New" pitchFamily="49" charset="0"/>
                <a:ea typeface="宋体" pitchFamily="2" charset="-122"/>
              </a:rPr>
              <a:t>line con 0</a:t>
            </a:r>
          </a:p>
          <a:p>
            <a:r>
              <a:rPr lang="en-US" altLang="zh-CN" sz="1200">
                <a:latin typeface="Courier New" pitchFamily="49" charset="0"/>
                <a:ea typeface="宋体" pitchFamily="2" charset="-122"/>
              </a:rPr>
              <a:t>line vty 0 4</a:t>
            </a:r>
          </a:p>
          <a:p>
            <a:r>
              <a:rPr lang="en-US" altLang="zh-CN" sz="1200">
                <a:latin typeface="Courier New" pitchFamily="49" charset="0"/>
                <a:ea typeface="宋体" pitchFamily="2" charset="-122"/>
              </a:rPr>
              <a:t> password network</a:t>
            </a:r>
          </a:p>
          <a:p>
            <a:r>
              <a:rPr lang="en-US" altLang="zh-CN" sz="1200">
                <a:latin typeface="Courier New" pitchFamily="49" charset="0"/>
                <a:ea typeface="宋体" pitchFamily="2" charset="-122"/>
              </a:rPr>
              <a:t> login</a:t>
            </a:r>
          </a:p>
          <a:p>
            <a:r>
              <a:rPr lang="en-US" altLang="zh-CN" sz="1200">
                <a:latin typeface="Courier New" pitchFamily="49" charset="0"/>
                <a:ea typeface="宋体" pitchFamily="2" charset="-122"/>
              </a:rPr>
              <a:t>!</a:t>
            </a:r>
          </a:p>
          <a:p>
            <a:r>
              <a:rPr lang="en-US" altLang="zh-CN" sz="1200">
                <a:latin typeface="Courier New" pitchFamily="49" charset="0"/>
                <a:ea typeface="宋体" pitchFamily="2" charset="-122"/>
              </a:rPr>
              <a:t>end</a:t>
            </a:r>
          </a:p>
          <a:p>
            <a:endParaRPr lang="en-US" altLang="zh-CN" sz="1200">
              <a:latin typeface="Courier New" pitchFamily="49" charset="0"/>
              <a:ea typeface="宋体" pitchFamily="2" charset="-122"/>
            </a:endParaRPr>
          </a:p>
          <a:p>
            <a:r>
              <a:rPr lang="en-US" altLang="zh-CN" sz="1200">
                <a:latin typeface="Courier New" pitchFamily="49" charset="0"/>
                <a:ea typeface="宋体" pitchFamily="2" charset="-122"/>
              </a:rPr>
              <a:t>Choo#</a:t>
            </a:r>
            <a:endParaRPr lang="zh-CN" altLang="en-US" sz="1200">
              <a:latin typeface="Courier New" pitchFamily="49" charset="0"/>
              <a:ea typeface="宋体"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smtClean="0">
                <a:ea typeface="宋体" pitchFamily="2" charset="-122"/>
              </a:rPr>
              <a:t>Startup-configuration</a:t>
            </a:r>
          </a:p>
        </p:txBody>
      </p:sp>
      <p:sp>
        <p:nvSpPr>
          <p:cNvPr id="36867" name="Rectangle 3"/>
          <p:cNvSpPr>
            <a:spLocks noGrp="1" noChangeArrowheads="1"/>
          </p:cNvSpPr>
          <p:nvPr>
            <p:ph type="body" idx="1"/>
          </p:nvPr>
        </p:nvSpPr>
        <p:spPr>
          <a:xfrm>
            <a:off x="381000" y="1524000"/>
            <a:ext cx="4953000" cy="4572000"/>
          </a:xfrm>
        </p:spPr>
        <p:txBody>
          <a:bodyPr/>
          <a:lstStyle/>
          <a:p>
            <a:pPr eaLnBrk="1" hangingPunct="1">
              <a:lnSpc>
                <a:spcPct val="90000"/>
              </a:lnSpc>
            </a:pPr>
            <a:r>
              <a:rPr lang="en-US" altLang="zh-CN" sz="2400" smtClean="0">
                <a:ea typeface="宋体" pitchFamily="2" charset="-122"/>
              </a:rPr>
              <a:t>Stored in NVRAM.</a:t>
            </a:r>
          </a:p>
          <a:p>
            <a:pPr eaLnBrk="1" hangingPunct="1">
              <a:lnSpc>
                <a:spcPct val="90000"/>
              </a:lnSpc>
            </a:pPr>
            <a:r>
              <a:rPr lang="en-US" altLang="zh-CN" sz="2400" smtClean="0">
                <a:ea typeface="宋体" pitchFamily="2" charset="-122"/>
              </a:rPr>
              <a:t>Load in as running-config during the router startup.</a:t>
            </a:r>
          </a:p>
          <a:p>
            <a:pPr eaLnBrk="1" hangingPunct="1">
              <a:lnSpc>
                <a:spcPct val="90000"/>
              </a:lnSpc>
            </a:pPr>
            <a:r>
              <a:rPr lang="en-US" altLang="zh-CN" sz="2400" smtClean="0">
                <a:ea typeface="宋体" pitchFamily="2" charset="-122"/>
              </a:rPr>
              <a:t>Command for viewing the startup-config: “show start”</a:t>
            </a:r>
          </a:p>
          <a:p>
            <a:pPr eaLnBrk="1" hangingPunct="1">
              <a:lnSpc>
                <a:spcPct val="90000"/>
              </a:lnSpc>
            </a:pPr>
            <a:r>
              <a:rPr lang="en-US" altLang="zh-CN" sz="2400" smtClean="0">
                <a:ea typeface="宋体" pitchFamily="2" charset="-122"/>
              </a:rPr>
              <a:t>Backing up running-config in startup-config: “copy run start”</a:t>
            </a:r>
          </a:p>
          <a:p>
            <a:pPr lvl="1" eaLnBrk="1" hangingPunct="1">
              <a:lnSpc>
                <a:spcPct val="90000"/>
              </a:lnSpc>
            </a:pPr>
            <a:r>
              <a:rPr lang="en-US" altLang="zh-CN" sz="2000" smtClean="0">
                <a:ea typeface="宋体" pitchFamily="2" charset="-122"/>
              </a:rPr>
              <a:t>Note, when you turn off switches or routers and then turn them back on, they will load their startup configuration files. </a:t>
            </a:r>
          </a:p>
          <a:p>
            <a:pPr lvl="1" eaLnBrk="1" hangingPunct="1">
              <a:lnSpc>
                <a:spcPct val="90000"/>
              </a:lnSpc>
            </a:pPr>
            <a:r>
              <a:rPr lang="en-US" altLang="zh-CN" sz="2000" smtClean="0">
                <a:ea typeface="宋体" pitchFamily="2" charset="-122"/>
              </a:rPr>
              <a:t>If you do not backup the running configuration, it will be lost.</a:t>
            </a:r>
          </a:p>
        </p:txBody>
      </p:sp>
      <p:sp>
        <p:nvSpPr>
          <p:cNvPr id="36868" name="Rectangle 6"/>
          <p:cNvSpPr>
            <a:spLocks noChangeArrowheads="1"/>
          </p:cNvSpPr>
          <p:nvPr/>
        </p:nvSpPr>
        <p:spPr bwMode="auto">
          <a:xfrm>
            <a:off x="6019800" y="1600200"/>
            <a:ext cx="2743200" cy="4483100"/>
          </a:xfrm>
          <a:prstGeom prst="rect">
            <a:avLst/>
          </a:prstGeom>
          <a:noFill/>
          <a:ln w="9525">
            <a:solidFill>
              <a:schemeClr val="tx1"/>
            </a:solidFill>
            <a:miter lim="800000"/>
            <a:headEnd/>
            <a:tailEnd/>
          </a:ln>
        </p:spPr>
        <p:txBody>
          <a:bodyPr>
            <a:spAutoFit/>
          </a:bodyPr>
          <a:lstStyle/>
          <a:p>
            <a:r>
              <a:rPr lang="en-US" altLang="zh-CN" sz="1200" dirty="0" err="1">
                <a:ea typeface="宋体" pitchFamily="2" charset="-122"/>
              </a:rPr>
              <a:t>Choo#show</a:t>
            </a:r>
            <a:r>
              <a:rPr lang="en-US" altLang="zh-CN" sz="1200" dirty="0">
                <a:ea typeface="宋体" pitchFamily="2" charset="-122"/>
              </a:rPr>
              <a:t> </a:t>
            </a:r>
            <a:r>
              <a:rPr lang="en-US" altLang="zh-CN" sz="1200" dirty="0" smtClean="0">
                <a:ea typeface="宋体" pitchFamily="2" charset="-122"/>
              </a:rPr>
              <a:t> start</a:t>
            </a:r>
            <a:endParaRPr lang="en-US" altLang="zh-CN" sz="1200" dirty="0">
              <a:ea typeface="宋体" pitchFamily="2" charset="-122"/>
            </a:endParaRPr>
          </a:p>
          <a:p>
            <a:r>
              <a:rPr lang="en-US" altLang="zh-CN" sz="1200" dirty="0">
                <a:ea typeface="宋体" pitchFamily="2" charset="-122"/>
              </a:rPr>
              <a:t>startup-</a:t>
            </a:r>
            <a:r>
              <a:rPr lang="en-US" altLang="zh-CN" sz="1200" dirty="0" err="1">
                <a:ea typeface="宋体" pitchFamily="2" charset="-122"/>
              </a:rPr>
              <a:t>config</a:t>
            </a:r>
            <a:r>
              <a:rPr lang="en-US" altLang="zh-CN" sz="1200" dirty="0">
                <a:ea typeface="宋体" pitchFamily="2" charset="-122"/>
              </a:rPr>
              <a:t> is not present</a:t>
            </a:r>
          </a:p>
          <a:p>
            <a:r>
              <a:rPr lang="en-US" altLang="zh-CN" sz="1200" dirty="0" err="1">
                <a:ea typeface="宋体" pitchFamily="2" charset="-122"/>
              </a:rPr>
              <a:t>Choo#copy</a:t>
            </a:r>
            <a:r>
              <a:rPr lang="en-US" altLang="zh-CN" sz="1200" dirty="0">
                <a:ea typeface="宋体" pitchFamily="2" charset="-122"/>
              </a:rPr>
              <a:t> run start</a:t>
            </a:r>
          </a:p>
          <a:p>
            <a:r>
              <a:rPr lang="en-US" altLang="zh-CN" sz="1200" dirty="0">
                <a:ea typeface="宋体" pitchFamily="2" charset="-122"/>
              </a:rPr>
              <a:t>Destination filename [startup-</a:t>
            </a:r>
            <a:r>
              <a:rPr lang="en-US" altLang="zh-CN" sz="1200" dirty="0" err="1">
                <a:ea typeface="宋体" pitchFamily="2" charset="-122"/>
              </a:rPr>
              <a:t>config</a:t>
            </a:r>
            <a:r>
              <a:rPr lang="en-US" altLang="zh-CN" sz="1200" dirty="0">
                <a:ea typeface="宋体" pitchFamily="2" charset="-122"/>
              </a:rPr>
              <a:t>]? </a:t>
            </a:r>
          </a:p>
          <a:p>
            <a:r>
              <a:rPr lang="en-US" altLang="zh-CN" sz="1200" dirty="0">
                <a:ea typeface="宋体" pitchFamily="2" charset="-122"/>
              </a:rPr>
              <a:t>Building configuration...</a:t>
            </a:r>
          </a:p>
          <a:p>
            <a:r>
              <a:rPr lang="en-US" altLang="zh-CN" sz="1200" dirty="0">
                <a:ea typeface="宋体" pitchFamily="2" charset="-122"/>
              </a:rPr>
              <a:t>[OK]</a:t>
            </a:r>
          </a:p>
          <a:p>
            <a:r>
              <a:rPr lang="en-US" altLang="zh-CN" sz="1200" dirty="0" err="1">
                <a:ea typeface="宋体" pitchFamily="2" charset="-122"/>
              </a:rPr>
              <a:t>Choo#show</a:t>
            </a:r>
            <a:r>
              <a:rPr lang="en-US" altLang="zh-CN" sz="1200" dirty="0">
                <a:ea typeface="宋体" pitchFamily="2" charset="-122"/>
              </a:rPr>
              <a:t> start</a:t>
            </a:r>
          </a:p>
          <a:p>
            <a:r>
              <a:rPr lang="en-US" altLang="zh-CN" sz="1200" dirty="0">
                <a:ea typeface="宋体" pitchFamily="2" charset="-122"/>
              </a:rPr>
              <a:t>Using 508 bytes</a:t>
            </a:r>
          </a:p>
          <a:p>
            <a:r>
              <a:rPr lang="en-US" altLang="zh-CN" sz="1200" dirty="0">
                <a:ea typeface="宋体" pitchFamily="2" charset="-122"/>
              </a:rPr>
              <a:t>!</a:t>
            </a:r>
          </a:p>
          <a:p>
            <a:r>
              <a:rPr lang="en-US" altLang="zh-CN" sz="1200" dirty="0">
                <a:ea typeface="宋体" pitchFamily="2" charset="-122"/>
              </a:rPr>
              <a:t>version 12.4</a:t>
            </a:r>
          </a:p>
          <a:p>
            <a:r>
              <a:rPr lang="en-US" altLang="zh-CN" sz="1200" dirty="0">
                <a:ea typeface="宋体" pitchFamily="2" charset="-122"/>
              </a:rPr>
              <a:t>!</a:t>
            </a:r>
          </a:p>
          <a:p>
            <a:r>
              <a:rPr lang="en-US" altLang="zh-CN" sz="1200" dirty="0">
                <a:ea typeface="宋体" pitchFamily="2" charset="-122"/>
              </a:rPr>
              <a:t>hostname Choo</a:t>
            </a:r>
          </a:p>
          <a:p>
            <a:r>
              <a:rPr lang="en-US" altLang="zh-CN" sz="1200" dirty="0">
                <a:ea typeface="宋体" pitchFamily="2" charset="-122"/>
              </a:rPr>
              <a:t>!</a:t>
            </a:r>
          </a:p>
          <a:p>
            <a:r>
              <a:rPr lang="en-US" altLang="zh-CN" sz="1200" dirty="0">
                <a:ea typeface="宋体" pitchFamily="2" charset="-122"/>
              </a:rPr>
              <a:t>enable password uccn1003</a:t>
            </a:r>
          </a:p>
          <a:p>
            <a:r>
              <a:rPr lang="en-US" altLang="zh-CN" sz="1200" dirty="0">
                <a:ea typeface="宋体" pitchFamily="2" charset="-122"/>
              </a:rPr>
              <a:t>!</a:t>
            </a:r>
          </a:p>
          <a:p>
            <a:r>
              <a:rPr lang="en-US" altLang="zh-CN" sz="1200" dirty="0">
                <a:ea typeface="宋体" pitchFamily="2" charset="-122"/>
              </a:rPr>
              <a:t>interface FastEthernet0/0</a:t>
            </a:r>
          </a:p>
          <a:p>
            <a:r>
              <a:rPr lang="en-US" altLang="zh-CN" sz="1200" dirty="0">
                <a:ea typeface="宋体" pitchFamily="2" charset="-122"/>
              </a:rPr>
              <a:t> </a:t>
            </a:r>
            <a:r>
              <a:rPr lang="en-US" altLang="zh-CN" sz="1200" dirty="0" err="1">
                <a:ea typeface="宋体" pitchFamily="2" charset="-122"/>
              </a:rPr>
              <a:t>ip</a:t>
            </a:r>
            <a:r>
              <a:rPr lang="en-US" altLang="zh-CN" sz="1200" dirty="0">
                <a:ea typeface="宋体" pitchFamily="2" charset="-122"/>
              </a:rPr>
              <a:t> address 192.168.1.254 255.255.255.0</a:t>
            </a:r>
          </a:p>
          <a:p>
            <a:r>
              <a:rPr lang="en-US" altLang="zh-CN" sz="1200" dirty="0">
                <a:ea typeface="宋体" pitchFamily="2" charset="-122"/>
              </a:rPr>
              <a:t>!</a:t>
            </a:r>
          </a:p>
          <a:p>
            <a:r>
              <a:rPr lang="en-US" altLang="zh-CN" sz="1200" dirty="0">
                <a:ea typeface="宋体" pitchFamily="2" charset="-122"/>
              </a:rPr>
              <a:t>interface FastEthernet0/1</a:t>
            </a:r>
          </a:p>
          <a:p>
            <a:r>
              <a:rPr lang="en-US" altLang="zh-CN" sz="1200" dirty="0">
                <a:ea typeface="宋体" pitchFamily="2" charset="-122"/>
              </a:rPr>
              <a:t> no </a:t>
            </a:r>
            <a:r>
              <a:rPr lang="en-US" altLang="zh-CN" sz="1200" dirty="0" err="1">
                <a:ea typeface="宋体" pitchFamily="2" charset="-122"/>
              </a:rPr>
              <a:t>ip</a:t>
            </a:r>
            <a:r>
              <a:rPr lang="en-US" altLang="zh-CN" sz="1200" dirty="0">
                <a:ea typeface="宋体" pitchFamily="2" charset="-122"/>
              </a:rPr>
              <a:t> address</a:t>
            </a:r>
          </a:p>
          <a:p>
            <a:r>
              <a:rPr lang="en-US" altLang="zh-CN" sz="1200" dirty="0">
                <a:ea typeface="宋体" pitchFamily="2" charset="-122"/>
              </a:rPr>
              <a:t>shutdown</a:t>
            </a:r>
          </a:p>
          <a:p>
            <a:r>
              <a:rPr lang="en-US" altLang="zh-CN" sz="1200" dirty="0">
                <a:ea typeface="宋体" pitchFamily="2" charset="-122"/>
              </a:rPr>
              <a:t>!</a:t>
            </a:r>
          </a:p>
          <a:p>
            <a:r>
              <a:rPr lang="en-US" altLang="zh-CN" sz="1200" dirty="0">
                <a:ea typeface="宋体" pitchFamily="2" charset="-122"/>
              </a:rPr>
              <a:t>end</a:t>
            </a:r>
          </a:p>
        </p:txBody>
      </p:sp>
      <p:sp>
        <p:nvSpPr>
          <p:cNvPr id="36869" name="Line 7"/>
          <p:cNvSpPr>
            <a:spLocks noChangeShapeType="1"/>
          </p:cNvSpPr>
          <p:nvPr/>
        </p:nvSpPr>
        <p:spPr bwMode="auto">
          <a:xfrm flipV="1">
            <a:off x="4419600" y="1676400"/>
            <a:ext cx="1676400" cy="1524000"/>
          </a:xfrm>
          <a:prstGeom prst="line">
            <a:avLst/>
          </a:prstGeom>
          <a:noFill/>
          <a:ln w="9525">
            <a:solidFill>
              <a:schemeClr val="tx1"/>
            </a:solidFill>
            <a:round/>
            <a:headEnd/>
            <a:tailEnd type="triangle" w="med" len="med"/>
          </a:ln>
        </p:spPr>
        <p:txBody>
          <a:bodyPr/>
          <a:lstStyle/>
          <a:p>
            <a:endParaRPr lang="en-MY"/>
          </a:p>
        </p:txBody>
      </p:sp>
      <p:sp>
        <p:nvSpPr>
          <p:cNvPr id="36870" name="Line 8"/>
          <p:cNvSpPr>
            <a:spLocks noChangeShapeType="1"/>
          </p:cNvSpPr>
          <p:nvPr/>
        </p:nvSpPr>
        <p:spPr bwMode="auto">
          <a:xfrm flipV="1">
            <a:off x="4876800" y="2133600"/>
            <a:ext cx="1219200" cy="1752600"/>
          </a:xfrm>
          <a:prstGeom prst="line">
            <a:avLst/>
          </a:prstGeom>
          <a:noFill/>
          <a:ln w="9525">
            <a:solidFill>
              <a:schemeClr val="tx1"/>
            </a:solidFill>
            <a:round/>
            <a:headEnd/>
            <a:tailEnd type="triangle" w="med" len="med"/>
          </a:ln>
        </p:spPr>
        <p:txBody>
          <a:bodyPr/>
          <a:lstStyle/>
          <a:p>
            <a:endParaRPr lang="en-MY"/>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altLang="zh-CN" dirty="0">
                <a:ea typeface="宋体" pitchFamily="2" charset="-122"/>
              </a:rPr>
              <a:t> </a:t>
            </a:r>
            <a:r>
              <a:rPr lang="en-US" altLang="zh-CN" dirty="0" smtClean="0">
                <a:ea typeface="宋体" pitchFamily="2" charset="-122"/>
              </a:rPr>
              <a:t>   (A) Router</a:t>
            </a:r>
          </a:p>
        </p:txBody>
      </p:sp>
      <p:sp>
        <p:nvSpPr>
          <p:cNvPr id="4099" name="Rectangle 3"/>
          <p:cNvSpPr>
            <a:spLocks noGrp="1" noChangeArrowheads="1"/>
          </p:cNvSpPr>
          <p:nvPr>
            <p:ph type="body" idx="1"/>
          </p:nvPr>
        </p:nvSpPr>
        <p:spPr>
          <a:xfrm>
            <a:off x="228600" y="1600200"/>
            <a:ext cx="8686800" cy="2743200"/>
          </a:xfrm>
        </p:spPr>
        <p:txBody>
          <a:bodyPr/>
          <a:lstStyle/>
          <a:p>
            <a:pPr eaLnBrk="1" hangingPunct="1"/>
            <a:r>
              <a:rPr lang="en-US" altLang="zh-CN" sz="2800" smtClean="0">
                <a:ea typeface="宋体" pitchFamily="2" charset="-122"/>
              </a:rPr>
              <a:t>The basic purpose of a router</a:t>
            </a:r>
          </a:p>
          <a:p>
            <a:pPr lvl="1" eaLnBrk="1" hangingPunct="1"/>
            <a:r>
              <a:rPr lang="en-US" altLang="zh-CN" sz="2400" smtClean="0">
                <a:ea typeface="宋体" pitchFamily="2" charset="-122"/>
              </a:rPr>
              <a:t>Computers that specialize in sending packets over the data network.  </a:t>
            </a:r>
          </a:p>
          <a:p>
            <a:pPr lvl="1" eaLnBrk="1" hangingPunct="1"/>
            <a:r>
              <a:rPr lang="en-US" altLang="zh-CN" sz="2400" smtClean="0">
                <a:ea typeface="宋体" pitchFamily="2" charset="-122"/>
              </a:rPr>
              <a:t>They are responsible for interconnecting networks by selecting the best path for a packet to travel and forwarding packets to their destination</a:t>
            </a:r>
          </a:p>
          <a:p>
            <a:pPr eaLnBrk="1" hangingPunct="1">
              <a:buFontTx/>
              <a:buNone/>
            </a:pPr>
            <a:endParaRPr lang="en-US" altLang="zh-CN" sz="2800" smtClean="0">
              <a:ea typeface="宋体"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CN" smtClean="0">
                <a:ea typeface="宋体" pitchFamily="2" charset="-122"/>
              </a:rPr>
              <a:t>Voiding or Canceling commands</a:t>
            </a:r>
          </a:p>
        </p:txBody>
      </p:sp>
      <p:sp>
        <p:nvSpPr>
          <p:cNvPr id="37891" name="Rectangle 3"/>
          <p:cNvSpPr>
            <a:spLocks noGrp="1" noChangeArrowheads="1"/>
          </p:cNvSpPr>
          <p:nvPr>
            <p:ph type="body" idx="1"/>
          </p:nvPr>
        </p:nvSpPr>
        <p:spPr>
          <a:xfrm>
            <a:off x="152400" y="1600200"/>
            <a:ext cx="5410200" cy="2819400"/>
          </a:xfrm>
        </p:spPr>
        <p:txBody>
          <a:bodyPr/>
          <a:lstStyle/>
          <a:p>
            <a:pPr eaLnBrk="1" hangingPunct="1">
              <a:lnSpc>
                <a:spcPct val="80000"/>
              </a:lnSpc>
            </a:pPr>
            <a:r>
              <a:rPr lang="en-US" altLang="zh-CN" sz="1800" smtClean="0">
                <a:ea typeface="宋体" pitchFamily="2" charset="-122"/>
              </a:rPr>
              <a:t>To remove a command from the configuration, simply go to the proper location or prompt and </a:t>
            </a:r>
            <a:r>
              <a:rPr lang="en-US" altLang="zh-CN" sz="1800" u="sng" smtClean="0">
                <a:ea typeface="宋体" pitchFamily="2" charset="-122"/>
              </a:rPr>
              <a:t>type "no" followed by the command to be removed</a:t>
            </a:r>
            <a:r>
              <a:rPr lang="en-US" altLang="zh-CN" sz="1800" smtClean="0">
                <a:ea typeface="宋体" pitchFamily="2" charset="-122"/>
              </a:rPr>
              <a:t>.</a:t>
            </a:r>
          </a:p>
          <a:p>
            <a:pPr eaLnBrk="1" hangingPunct="1">
              <a:lnSpc>
                <a:spcPct val="80000"/>
              </a:lnSpc>
            </a:pPr>
            <a:r>
              <a:rPr lang="en-US" altLang="zh-CN" sz="1800" smtClean="0">
                <a:ea typeface="宋体" pitchFamily="2" charset="-122"/>
              </a:rPr>
              <a:t>The following example show </a:t>
            </a:r>
          </a:p>
          <a:p>
            <a:pPr lvl="1" eaLnBrk="1" hangingPunct="1">
              <a:lnSpc>
                <a:spcPct val="80000"/>
              </a:lnSpc>
            </a:pPr>
            <a:r>
              <a:rPr lang="en-US" altLang="zh-CN" sz="1600" smtClean="0">
                <a:ea typeface="宋体" pitchFamily="2" charset="-122"/>
              </a:rPr>
              <a:t>How to remove hostname</a:t>
            </a:r>
          </a:p>
          <a:p>
            <a:pPr lvl="1" eaLnBrk="1" hangingPunct="1">
              <a:lnSpc>
                <a:spcPct val="80000"/>
              </a:lnSpc>
            </a:pPr>
            <a:r>
              <a:rPr lang="en-US" altLang="zh-CN" sz="1600" smtClean="0">
                <a:ea typeface="宋体" pitchFamily="2" charset="-122"/>
              </a:rPr>
              <a:t>How to remove enable password</a:t>
            </a:r>
          </a:p>
          <a:p>
            <a:pPr lvl="1" eaLnBrk="1" hangingPunct="1">
              <a:lnSpc>
                <a:spcPct val="80000"/>
              </a:lnSpc>
            </a:pPr>
            <a:r>
              <a:rPr lang="en-US" altLang="zh-CN" sz="1600" smtClean="0">
                <a:ea typeface="宋体" pitchFamily="2" charset="-122"/>
              </a:rPr>
              <a:t>How to remove an IP address in int fa0/0</a:t>
            </a:r>
          </a:p>
          <a:p>
            <a:pPr lvl="1" eaLnBrk="1" hangingPunct="1">
              <a:lnSpc>
                <a:spcPct val="80000"/>
              </a:lnSpc>
            </a:pPr>
            <a:r>
              <a:rPr lang="en-US" altLang="zh-CN" sz="1600" smtClean="0">
                <a:ea typeface="宋体" pitchFamily="2" charset="-122"/>
              </a:rPr>
              <a:t>Please compare the running-config on the right, with the running-config at the previous two slides.</a:t>
            </a:r>
          </a:p>
        </p:txBody>
      </p:sp>
      <p:sp>
        <p:nvSpPr>
          <p:cNvPr id="37892" name="Rectangle 4"/>
          <p:cNvSpPr>
            <a:spLocks noChangeArrowheads="1"/>
          </p:cNvSpPr>
          <p:nvPr/>
        </p:nvSpPr>
        <p:spPr bwMode="auto">
          <a:xfrm>
            <a:off x="685800" y="4343400"/>
            <a:ext cx="4343400" cy="1812925"/>
          </a:xfrm>
          <a:prstGeom prst="rect">
            <a:avLst/>
          </a:prstGeom>
          <a:noFill/>
          <a:ln w="9525">
            <a:solidFill>
              <a:schemeClr val="tx1"/>
            </a:solidFill>
            <a:miter lim="800000"/>
            <a:headEnd/>
            <a:tailEnd/>
          </a:ln>
        </p:spPr>
        <p:txBody>
          <a:bodyPr>
            <a:spAutoFit/>
          </a:bodyPr>
          <a:lstStyle/>
          <a:p>
            <a:r>
              <a:rPr lang="en-US" altLang="zh-CN" sz="1600">
                <a:latin typeface="Courier New" pitchFamily="49" charset="0"/>
                <a:ea typeface="宋体" pitchFamily="2" charset="-122"/>
              </a:rPr>
              <a:t>Choo#</a:t>
            </a:r>
          </a:p>
          <a:p>
            <a:r>
              <a:rPr lang="en-US" altLang="zh-CN" sz="1600">
                <a:latin typeface="Courier New" pitchFamily="49" charset="0"/>
                <a:ea typeface="宋体" pitchFamily="2" charset="-122"/>
              </a:rPr>
              <a:t>Choo#conf t</a:t>
            </a:r>
          </a:p>
          <a:p>
            <a:r>
              <a:rPr lang="en-US" altLang="zh-CN" sz="1600">
                <a:latin typeface="Courier New" pitchFamily="49" charset="0"/>
                <a:ea typeface="宋体" pitchFamily="2" charset="-122"/>
              </a:rPr>
              <a:t>Choo(config)#no hostname Choo</a:t>
            </a:r>
          </a:p>
          <a:p>
            <a:r>
              <a:rPr lang="en-US" altLang="zh-CN" sz="1600">
                <a:latin typeface="Courier New" pitchFamily="49" charset="0"/>
                <a:ea typeface="宋体" pitchFamily="2" charset="-122"/>
              </a:rPr>
              <a:t>Router(config)#no enable password</a:t>
            </a:r>
          </a:p>
          <a:p>
            <a:r>
              <a:rPr lang="en-US" altLang="zh-CN" sz="1600">
                <a:latin typeface="Courier New" pitchFamily="49" charset="0"/>
                <a:ea typeface="宋体" pitchFamily="2" charset="-122"/>
              </a:rPr>
              <a:t>Router(config)#int fa0/0</a:t>
            </a:r>
          </a:p>
          <a:p>
            <a:r>
              <a:rPr lang="en-US" altLang="zh-CN" sz="1600">
                <a:latin typeface="Courier New" pitchFamily="49" charset="0"/>
                <a:ea typeface="宋体" pitchFamily="2" charset="-122"/>
              </a:rPr>
              <a:t>Router(config-if)#no ip address</a:t>
            </a:r>
          </a:p>
          <a:p>
            <a:r>
              <a:rPr lang="en-US" altLang="zh-CN" sz="1600">
                <a:latin typeface="Courier New" pitchFamily="49" charset="0"/>
                <a:ea typeface="宋体" pitchFamily="2" charset="-122"/>
              </a:rPr>
              <a:t>Router(config-if)#</a:t>
            </a:r>
            <a:endParaRPr lang="zh-CN" altLang="en-US" sz="1600">
              <a:latin typeface="Courier New" pitchFamily="49" charset="0"/>
              <a:ea typeface="宋体" pitchFamily="2" charset="-122"/>
            </a:endParaRPr>
          </a:p>
        </p:txBody>
      </p:sp>
      <p:sp>
        <p:nvSpPr>
          <p:cNvPr id="37893" name="Rectangle 5"/>
          <p:cNvSpPr>
            <a:spLocks noChangeArrowheads="1"/>
          </p:cNvSpPr>
          <p:nvPr/>
        </p:nvSpPr>
        <p:spPr bwMode="auto">
          <a:xfrm>
            <a:off x="5867400" y="1600200"/>
            <a:ext cx="3048000" cy="4568825"/>
          </a:xfrm>
          <a:prstGeom prst="rect">
            <a:avLst/>
          </a:prstGeom>
          <a:noFill/>
          <a:ln w="9525">
            <a:solidFill>
              <a:schemeClr val="tx1"/>
            </a:solidFill>
            <a:miter lim="800000"/>
            <a:headEnd/>
            <a:tailEnd/>
          </a:ln>
        </p:spPr>
        <p:txBody>
          <a:bodyPr>
            <a:spAutoFit/>
          </a:bodyPr>
          <a:lstStyle/>
          <a:p>
            <a:r>
              <a:rPr lang="en-US" altLang="zh-CN" sz="1400">
                <a:latin typeface="Courier New" pitchFamily="49" charset="0"/>
                <a:ea typeface="宋体" pitchFamily="2" charset="-122"/>
              </a:rPr>
              <a:t>Router#show run</a:t>
            </a:r>
          </a:p>
          <a:p>
            <a:r>
              <a:rPr lang="en-US" altLang="zh-CN" sz="1400">
                <a:latin typeface="Courier New" pitchFamily="49" charset="0"/>
                <a:ea typeface="宋体" pitchFamily="2" charset="-122"/>
              </a:rPr>
              <a:t>Building configuration...</a:t>
            </a:r>
          </a:p>
          <a:p>
            <a:endParaRPr lang="en-US" altLang="zh-CN" sz="1400">
              <a:latin typeface="Courier New" pitchFamily="49" charset="0"/>
              <a:ea typeface="宋体" pitchFamily="2" charset="-122"/>
            </a:endParaRPr>
          </a:p>
          <a:p>
            <a:r>
              <a:rPr lang="en-US" altLang="zh-CN" sz="1400">
                <a:latin typeface="Courier New" pitchFamily="49" charset="0"/>
                <a:ea typeface="宋体" pitchFamily="2" charset="-122"/>
              </a:rPr>
              <a:t>!</a:t>
            </a:r>
          </a:p>
          <a:p>
            <a:r>
              <a:rPr lang="en-US" altLang="zh-CN" sz="1400">
                <a:latin typeface="Courier New" pitchFamily="49" charset="0"/>
                <a:ea typeface="宋体" pitchFamily="2" charset="-122"/>
              </a:rPr>
              <a:t>version 12.4</a:t>
            </a:r>
          </a:p>
          <a:p>
            <a:r>
              <a:rPr lang="en-US" altLang="zh-CN" sz="1400">
                <a:latin typeface="Courier New" pitchFamily="49" charset="0"/>
                <a:ea typeface="宋体" pitchFamily="2" charset="-122"/>
              </a:rPr>
              <a:t>!</a:t>
            </a:r>
          </a:p>
          <a:p>
            <a:r>
              <a:rPr lang="en-US" altLang="zh-CN" sz="1400">
                <a:latin typeface="Courier New" pitchFamily="49" charset="0"/>
                <a:ea typeface="宋体" pitchFamily="2" charset="-122"/>
              </a:rPr>
              <a:t>hostname Router</a:t>
            </a:r>
          </a:p>
          <a:p>
            <a:r>
              <a:rPr lang="en-US" altLang="zh-CN" sz="1400">
                <a:latin typeface="Courier New" pitchFamily="49" charset="0"/>
                <a:ea typeface="宋体" pitchFamily="2" charset="-122"/>
              </a:rPr>
              <a:t>!</a:t>
            </a:r>
          </a:p>
          <a:p>
            <a:r>
              <a:rPr lang="en-US" altLang="zh-CN" sz="1400">
                <a:latin typeface="Courier New" pitchFamily="49" charset="0"/>
                <a:ea typeface="宋体" pitchFamily="2" charset="-122"/>
              </a:rPr>
              <a:t>interface FastEthernet0/0</a:t>
            </a:r>
          </a:p>
          <a:p>
            <a:r>
              <a:rPr lang="en-US" altLang="zh-CN" sz="1400">
                <a:latin typeface="Courier New" pitchFamily="49" charset="0"/>
                <a:ea typeface="宋体" pitchFamily="2" charset="-122"/>
              </a:rPr>
              <a:t> no ip address</a:t>
            </a:r>
          </a:p>
          <a:p>
            <a:r>
              <a:rPr lang="en-US" altLang="zh-CN" sz="1400">
                <a:latin typeface="Courier New" pitchFamily="49" charset="0"/>
                <a:ea typeface="宋体" pitchFamily="2" charset="-122"/>
              </a:rPr>
              <a:t>!</a:t>
            </a:r>
          </a:p>
          <a:p>
            <a:r>
              <a:rPr lang="en-US" altLang="zh-CN" sz="1400">
                <a:latin typeface="Courier New" pitchFamily="49" charset="0"/>
                <a:ea typeface="宋体" pitchFamily="2" charset="-122"/>
              </a:rPr>
              <a:t>interface FastEthernet0/1</a:t>
            </a:r>
          </a:p>
          <a:p>
            <a:r>
              <a:rPr lang="en-US" altLang="zh-CN" sz="1400">
                <a:latin typeface="Courier New" pitchFamily="49" charset="0"/>
                <a:ea typeface="宋体" pitchFamily="2" charset="-122"/>
              </a:rPr>
              <a:t> no ip address</a:t>
            </a:r>
          </a:p>
          <a:p>
            <a:r>
              <a:rPr lang="en-US" altLang="zh-CN" sz="1400">
                <a:latin typeface="Courier New" pitchFamily="49" charset="0"/>
                <a:ea typeface="宋体" pitchFamily="2" charset="-122"/>
              </a:rPr>
              <a:t>shutdown</a:t>
            </a:r>
          </a:p>
          <a:p>
            <a:r>
              <a:rPr lang="en-US" altLang="zh-CN" sz="1400">
                <a:latin typeface="Courier New" pitchFamily="49" charset="0"/>
                <a:ea typeface="宋体" pitchFamily="2" charset="-122"/>
              </a:rPr>
              <a:t>!</a:t>
            </a:r>
          </a:p>
          <a:p>
            <a:r>
              <a:rPr lang="en-US" altLang="zh-CN" sz="1400">
                <a:latin typeface="Courier New" pitchFamily="49" charset="0"/>
                <a:ea typeface="宋体" pitchFamily="2" charset="-122"/>
              </a:rPr>
              <a:t>line con 0</a:t>
            </a:r>
          </a:p>
          <a:p>
            <a:r>
              <a:rPr lang="en-US" altLang="zh-CN" sz="1400">
                <a:latin typeface="Courier New" pitchFamily="49" charset="0"/>
                <a:ea typeface="宋体" pitchFamily="2" charset="-122"/>
              </a:rPr>
              <a:t>line vty 0 4</a:t>
            </a:r>
          </a:p>
          <a:p>
            <a:r>
              <a:rPr lang="en-US" altLang="zh-CN" sz="1400">
                <a:latin typeface="Courier New" pitchFamily="49" charset="0"/>
                <a:ea typeface="宋体" pitchFamily="2" charset="-122"/>
              </a:rPr>
              <a:t> password network</a:t>
            </a:r>
          </a:p>
          <a:p>
            <a:r>
              <a:rPr lang="en-US" altLang="zh-CN" sz="1400">
                <a:latin typeface="Courier New" pitchFamily="49" charset="0"/>
                <a:ea typeface="宋体" pitchFamily="2" charset="-122"/>
              </a:rPr>
              <a:t> login</a:t>
            </a:r>
          </a:p>
          <a:p>
            <a:r>
              <a:rPr lang="en-US" altLang="zh-CN" sz="1400">
                <a:latin typeface="Courier New" pitchFamily="49" charset="0"/>
                <a:ea typeface="宋体" pitchFamily="2" charset="-122"/>
              </a:rPr>
              <a:t>!</a:t>
            </a:r>
          </a:p>
          <a:p>
            <a:r>
              <a:rPr lang="en-US" altLang="zh-CN" sz="1400">
                <a:latin typeface="Courier New" pitchFamily="49" charset="0"/>
                <a:ea typeface="宋体" pitchFamily="2" charset="-122"/>
              </a:rPr>
              <a:t>end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smtClean="0">
                <a:ea typeface="宋体" pitchFamily="2" charset="-122"/>
              </a:rPr>
              <a:t>Conclusion</a:t>
            </a:r>
          </a:p>
        </p:txBody>
      </p:sp>
      <p:sp>
        <p:nvSpPr>
          <p:cNvPr id="41987" name="Rectangle 3"/>
          <p:cNvSpPr>
            <a:spLocks noGrp="1" noChangeArrowheads="1"/>
          </p:cNvSpPr>
          <p:nvPr>
            <p:ph type="body" idx="1"/>
          </p:nvPr>
        </p:nvSpPr>
        <p:spPr/>
        <p:txBody>
          <a:bodyPr/>
          <a:lstStyle/>
          <a:p>
            <a:pPr eaLnBrk="1" hangingPunct="1">
              <a:lnSpc>
                <a:spcPct val="90000"/>
              </a:lnSpc>
            </a:pPr>
            <a:r>
              <a:rPr lang="en-US" altLang="zh-CN" sz="2800" dirty="0" smtClean="0">
                <a:ea typeface="宋体" pitchFamily="2" charset="-122"/>
              </a:rPr>
              <a:t>You have been shown the basic overview of Cisco Router</a:t>
            </a:r>
          </a:p>
          <a:p>
            <a:pPr lvl="1" eaLnBrk="1" hangingPunct="1">
              <a:lnSpc>
                <a:spcPct val="90000"/>
              </a:lnSpc>
            </a:pPr>
            <a:r>
              <a:rPr lang="en-US" altLang="zh-CN" sz="2400" dirty="0" smtClean="0">
                <a:ea typeface="宋体" pitchFamily="2" charset="-122"/>
              </a:rPr>
              <a:t>Cisco CLI and how to access it</a:t>
            </a:r>
          </a:p>
          <a:p>
            <a:pPr lvl="1" eaLnBrk="1" hangingPunct="1">
              <a:lnSpc>
                <a:spcPct val="90000"/>
              </a:lnSpc>
            </a:pPr>
            <a:r>
              <a:rPr lang="en-US" altLang="zh-CN" sz="2400" dirty="0" smtClean="0">
                <a:ea typeface="宋体" pitchFamily="2" charset="-122"/>
              </a:rPr>
              <a:t>Console port and rollover cables</a:t>
            </a:r>
          </a:p>
          <a:p>
            <a:pPr lvl="1" eaLnBrk="1" hangingPunct="1">
              <a:lnSpc>
                <a:spcPct val="90000"/>
              </a:lnSpc>
            </a:pPr>
            <a:r>
              <a:rPr lang="en-US" altLang="zh-CN" sz="2400" dirty="0" smtClean="0">
                <a:ea typeface="宋体" pitchFamily="2" charset="-122"/>
              </a:rPr>
              <a:t>CLI modes and prompts</a:t>
            </a:r>
          </a:p>
          <a:p>
            <a:pPr lvl="1" eaLnBrk="1" hangingPunct="1">
              <a:lnSpc>
                <a:spcPct val="90000"/>
              </a:lnSpc>
            </a:pPr>
            <a:r>
              <a:rPr lang="en-US" altLang="zh-CN" sz="2400" dirty="0" smtClean="0">
                <a:ea typeface="宋体" pitchFamily="2" charset="-122"/>
              </a:rPr>
              <a:t>Some simple cisco commands</a:t>
            </a:r>
          </a:p>
          <a:p>
            <a:pPr lvl="1" eaLnBrk="1" hangingPunct="1">
              <a:lnSpc>
                <a:spcPct val="90000"/>
              </a:lnSpc>
            </a:pPr>
            <a:r>
              <a:rPr lang="en-US" altLang="zh-CN" sz="2400" dirty="0" smtClean="0">
                <a:ea typeface="宋体" pitchFamily="2" charset="-122"/>
              </a:rPr>
              <a:t>Running-config &amp; startup-config.</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en-US" altLang="zh-CN" dirty="0" smtClean="0">
                <a:ea typeface="宋体" pitchFamily="2" charset="-122"/>
              </a:rPr>
              <a:t>(B) Introuction to Routing</a:t>
            </a:r>
          </a:p>
        </p:txBody>
      </p:sp>
    </p:spTree>
    <p:extLst>
      <p:ext uri="{BB962C8B-B14F-4D97-AF65-F5344CB8AC3E}">
        <p14:creationId xmlns:p14="http://schemas.microsoft.com/office/powerpoint/2010/main" val="14808483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smtClean="0">
                <a:ea typeface="宋体" pitchFamily="2" charset="-122"/>
              </a:rPr>
              <a:t>Introduction to Routing</a:t>
            </a:r>
          </a:p>
        </p:txBody>
      </p:sp>
      <p:sp>
        <p:nvSpPr>
          <p:cNvPr id="6147" name="Rectangle 3"/>
          <p:cNvSpPr>
            <a:spLocks noGrp="1" noChangeArrowheads="1"/>
          </p:cNvSpPr>
          <p:nvPr>
            <p:ph type="body" idx="1"/>
          </p:nvPr>
        </p:nvSpPr>
        <p:spPr>
          <a:xfrm>
            <a:off x="190500" y="1384300"/>
            <a:ext cx="8839200" cy="4876800"/>
          </a:xfrm>
        </p:spPr>
        <p:txBody>
          <a:bodyPr/>
          <a:lstStyle/>
          <a:p>
            <a:pPr eaLnBrk="1" hangingPunct="1">
              <a:lnSpc>
                <a:spcPct val="90000"/>
              </a:lnSpc>
            </a:pPr>
            <a:r>
              <a:rPr lang="en-US" altLang="zh-CN" sz="2400" dirty="0" smtClean="0">
                <a:ea typeface="宋体" pitchFamily="2" charset="-122"/>
              </a:rPr>
              <a:t>Routing is the process of “directing” data from one IP interface on a network to another IP interface on another network.</a:t>
            </a:r>
          </a:p>
          <a:p>
            <a:pPr eaLnBrk="1" hangingPunct="1">
              <a:lnSpc>
                <a:spcPct val="90000"/>
              </a:lnSpc>
            </a:pPr>
            <a:endParaRPr lang="en-US" altLang="zh-CN" sz="2400" dirty="0" smtClean="0">
              <a:ea typeface="宋体" pitchFamily="2" charset="-122"/>
            </a:endParaRPr>
          </a:p>
          <a:p>
            <a:pPr eaLnBrk="1" hangingPunct="1">
              <a:lnSpc>
                <a:spcPct val="90000"/>
              </a:lnSpc>
            </a:pPr>
            <a:r>
              <a:rPr lang="en-US" altLang="zh-CN" sz="2400" dirty="0" smtClean="0">
                <a:ea typeface="宋体" pitchFamily="2" charset="-122"/>
              </a:rPr>
              <a:t>Routing works with IP address </a:t>
            </a:r>
          </a:p>
          <a:p>
            <a:pPr lvl="1" eaLnBrk="1" hangingPunct="1">
              <a:lnSpc>
                <a:spcPct val="90000"/>
              </a:lnSpc>
            </a:pPr>
            <a:r>
              <a:rPr lang="en-US" altLang="zh-CN" sz="2000" dirty="0" smtClean="0">
                <a:ea typeface="宋体" pitchFamily="2" charset="-122"/>
              </a:rPr>
              <a:t>does NOT work with port number or MAC address</a:t>
            </a:r>
          </a:p>
          <a:p>
            <a:pPr eaLnBrk="1" hangingPunct="1">
              <a:lnSpc>
                <a:spcPct val="90000"/>
              </a:lnSpc>
            </a:pPr>
            <a:endParaRPr lang="en-US" altLang="zh-CN" sz="2400" dirty="0" smtClean="0">
              <a:ea typeface="宋体" pitchFamily="2" charset="-122"/>
            </a:endParaRPr>
          </a:p>
          <a:p>
            <a:pPr eaLnBrk="1" hangingPunct="1">
              <a:lnSpc>
                <a:spcPct val="90000"/>
              </a:lnSpc>
            </a:pPr>
            <a:r>
              <a:rPr lang="en-US" altLang="zh-CN" sz="2400" dirty="0" smtClean="0">
                <a:ea typeface="宋体" pitchFamily="2" charset="-122"/>
              </a:rPr>
              <a:t>Routing needs two things:</a:t>
            </a:r>
          </a:p>
          <a:p>
            <a:pPr lvl="1" eaLnBrk="1" hangingPunct="1">
              <a:lnSpc>
                <a:spcPct val="90000"/>
              </a:lnSpc>
            </a:pPr>
            <a:r>
              <a:rPr lang="en-US" altLang="zh-CN" sz="2000" dirty="0" smtClean="0">
                <a:ea typeface="宋体" pitchFamily="2" charset="-122"/>
              </a:rPr>
              <a:t>Data containing IP address (especially destination IP)</a:t>
            </a:r>
          </a:p>
          <a:p>
            <a:pPr lvl="1" eaLnBrk="1" hangingPunct="1">
              <a:lnSpc>
                <a:spcPct val="90000"/>
              </a:lnSpc>
            </a:pPr>
            <a:r>
              <a:rPr lang="en-US" altLang="zh-CN" sz="2000" dirty="0" smtClean="0">
                <a:ea typeface="宋体" pitchFamily="2" charset="-122"/>
              </a:rPr>
              <a:t>Routing Table in Routers.</a:t>
            </a:r>
          </a:p>
          <a:p>
            <a:pPr eaLnBrk="1" hangingPunct="1">
              <a:lnSpc>
                <a:spcPct val="90000"/>
              </a:lnSpc>
            </a:pPr>
            <a:endParaRPr lang="en-US" altLang="zh-CN" sz="2400" dirty="0" smtClean="0">
              <a:ea typeface="宋体" pitchFamily="2" charset="-122"/>
            </a:endParaRPr>
          </a:p>
          <a:p>
            <a:pPr eaLnBrk="1" hangingPunct="1">
              <a:lnSpc>
                <a:spcPct val="90000"/>
              </a:lnSpc>
            </a:pPr>
            <a:r>
              <a:rPr lang="en-US" altLang="zh-CN" sz="2400" dirty="0" smtClean="0">
                <a:ea typeface="宋体" pitchFamily="2" charset="-122"/>
              </a:rPr>
              <a:t>Routing has to function on scalable network.</a:t>
            </a:r>
          </a:p>
          <a:p>
            <a:pPr lvl="1" eaLnBrk="1" hangingPunct="1">
              <a:lnSpc>
                <a:spcPct val="90000"/>
              </a:lnSpc>
            </a:pPr>
            <a:r>
              <a:rPr lang="en-US" altLang="zh-CN" sz="2000" dirty="0" smtClean="0">
                <a:ea typeface="宋体" pitchFamily="2" charset="-122"/>
              </a:rPr>
              <a:t>Scalable means the network is constantly growing or contracting.</a:t>
            </a:r>
          </a:p>
        </p:txBody>
      </p:sp>
    </p:spTree>
    <p:extLst>
      <p:ext uri="{BB962C8B-B14F-4D97-AF65-F5344CB8AC3E}">
        <p14:creationId xmlns:p14="http://schemas.microsoft.com/office/powerpoint/2010/main" val="8789944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smtClean="0">
                <a:ea typeface="宋体" pitchFamily="2" charset="-122"/>
              </a:rPr>
              <a:t>Routing Process in Router</a:t>
            </a:r>
          </a:p>
        </p:txBody>
      </p:sp>
      <p:sp>
        <p:nvSpPr>
          <p:cNvPr id="8195" name="Rectangle 3"/>
          <p:cNvSpPr>
            <a:spLocks noGrp="1" noChangeArrowheads="1"/>
          </p:cNvSpPr>
          <p:nvPr>
            <p:ph type="body" idx="1"/>
          </p:nvPr>
        </p:nvSpPr>
        <p:spPr>
          <a:xfrm>
            <a:off x="152400" y="1371600"/>
            <a:ext cx="8839200" cy="5029200"/>
          </a:xfrm>
        </p:spPr>
        <p:txBody>
          <a:bodyPr/>
          <a:lstStyle/>
          <a:p>
            <a:pPr eaLnBrk="1" hangingPunct="1"/>
            <a:r>
              <a:rPr lang="en-US" altLang="zh-CN" sz="2800" smtClean="0">
                <a:ea typeface="宋体" pitchFamily="2" charset="-122"/>
              </a:rPr>
              <a:t>A router must perform the following steps while making routing decision:</a:t>
            </a:r>
          </a:p>
          <a:p>
            <a:pPr lvl="1" eaLnBrk="1" hangingPunct="1"/>
            <a:r>
              <a:rPr lang="en-US" altLang="zh-CN" sz="2400" smtClean="0">
                <a:ea typeface="宋体" pitchFamily="2" charset="-122"/>
              </a:rPr>
              <a:t>The router receive data (with IP address, both source IP and destination IP) from an interface.</a:t>
            </a:r>
          </a:p>
          <a:p>
            <a:pPr lvl="1" eaLnBrk="1" hangingPunct="1"/>
            <a:r>
              <a:rPr lang="en-US" altLang="zh-CN" sz="2400" smtClean="0">
                <a:ea typeface="宋体" pitchFamily="2" charset="-122"/>
              </a:rPr>
              <a:t>The router then checks destination IP of the data to see if the destination network address exists in its routing table.</a:t>
            </a:r>
          </a:p>
          <a:p>
            <a:pPr lvl="2" eaLnBrk="1" hangingPunct="1"/>
            <a:r>
              <a:rPr lang="en-US" altLang="zh-CN" sz="2000" smtClean="0">
                <a:ea typeface="宋体" pitchFamily="2" charset="-122"/>
              </a:rPr>
              <a:t>If Yes: From the routing table, the router determines which interface to use to forward the packet.</a:t>
            </a:r>
          </a:p>
          <a:p>
            <a:pPr lvl="2" eaLnBrk="1" hangingPunct="1"/>
            <a:r>
              <a:rPr lang="en-US" altLang="zh-CN" sz="2000" smtClean="0">
                <a:ea typeface="宋体" pitchFamily="2" charset="-122"/>
              </a:rPr>
              <a:t>If no, the router will discard the packet and send an ICMP destination network unreachable message to the source of the packet.</a:t>
            </a:r>
          </a:p>
          <a:p>
            <a:pPr lvl="1" eaLnBrk="1" hangingPunct="1"/>
            <a:r>
              <a:rPr lang="en-US" altLang="zh-CN" sz="2400" smtClean="0">
                <a:ea typeface="宋体" pitchFamily="2" charset="-122"/>
              </a:rPr>
              <a:t>The packet continues this process until it reaches its destination.</a:t>
            </a:r>
          </a:p>
        </p:txBody>
      </p:sp>
    </p:spTree>
    <p:extLst>
      <p:ext uri="{BB962C8B-B14F-4D97-AF65-F5344CB8AC3E}">
        <p14:creationId xmlns:p14="http://schemas.microsoft.com/office/powerpoint/2010/main" val="30056133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dirty="0" smtClean="0">
                <a:ea typeface="宋体" pitchFamily="2" charset="-122"/>
              </a:rPr>
              <a:t>Forwarding</a:t>
            </a:r>
          </a:p>
        </p:txBody>
      </p:sp>
      <p:sp>
        <p:nvSpPr>
          <p:cNvPr id="11267" name="Rectangle 3"/>
          <p:cNvSpPr>
            <a:spLocks noGrp="1" noChangeArrowheads="1"/>
          </p:cNvSpPr>
          <p:nvPr>
            <p:ph type="body" idx="1"/>
          </p:nvPr>
        </p:nvSpPr>
        <p:spPr>
          <a:xfrm>
            <a:off x="304800" y="1371600"/>
            <a:ext cx="8534400" cy="2743200"/>
          </a:xfrm>
        </p:spPr>
        <p:txBody>
          <a:bodyPr/>
          <a:lstStyle/>
          <a:p>
            <a:pPr eaLnBrk="1" hangingPunct="1">
              <a:lnSpc>
                <a:spcPct val="90000"/>
              </a:lnSpc>
            </a:pPr>
            <a:r>
              <a:rPr lang="en-US" altLang="zh-CN" sz="2800" smtClean="0">
                <a:ea typeface="宋体" pitchFamily="2" charset="-122"/>
              </a:rPr>
              <a:t>A router MUST have the capability to forward a packet.</a:t>
            </a:r>
          </a:p>
          <a:p>
            <a:pPr eaLnBrk="1" hangingPunct="1">
              <a:lnSpc>
                <a:spcPct val="90000"/>
              </a:lnSpc>
            </a:pPr>
            <a:endParaRPr lang="en-US" altLang="zh-CN" sz="2800" smtClean="0">
              <a:ea typeface="宋体" pitchFamily="2" charset="-122"/>
            </a:endParaRPr>
          </a:p>
          <a:p>
            <a:pPr eaLnBrk="1" hangingPunct="1">
              <a:lnSpc>
                <a:spcPct val="90000"/>
              </a:lnSpc>
            </a:pPr>
            <a:r>
              <a:rPr lang="en-US" altLang="zh-CN" sz="2800" smtClean="0">
                <a:ea typeface="宋体" pitchFamily="2" charset="-122"/>
              </a:rPr>
              <a:t>Definition of Forwarding:</a:t>
            </a:r>
          </a:p>
          <a:p>
            <a:pPr lvl="1" eaLnBrk="1" hangingPunct="1">
              <a:lnSpc>
                <a:spcPct val="90000"/>
              </a:lnSpc>
            </a:pPr>
            <a:r>
              <a:rPr lang="en-US" altLang="zh-CN" sz="2400" smtClean="0">
                <a:ea typeface="宋体" pitchFamily="2" charset="-122"/>
              </a:rPr>
              <a:t>Placing a packet from a inbound interface to a outbound interface.</a:t>
            </a:r>
          </a:p>
        </p:txBody>
      </p:sp>
      <p:pic>
        <p:nvPicPr>
          <p:cNvPr id="11268" name="Picture 4"/>
          <p:cNvPicPr>
            <a:picLocks noChangeAspect="1" noChangeArrowheads="1"/>
          </p:cNvPicPr>
          <p:nvPr/>
        </p:nvPicPr>
        <p:blipFill>
          <a:blip r:embed="rId2" cstate="print"/>
          <a:srcRect/>
          <a:stretch>
            <a:fillRect/>
          </a:stretch>
        </p:blipFill>
        <p:spPr bwMode="auto">
          <a:xfrm>
            <a:off x="3048000" y="4343400"/>
            <a:ext cx="2057400" cy="1495425"/>
          </a:xfrm>
          <a:prstGeom prst="rect">
            <a:avLst/>
          </a:prstGeom>
          <a:noFill/>
          <a:ln w="9525">
            <a:noFill/>
            <a:miter lim="800000"/>
            <a:headEnd/>
            <a:tailEnd/>
          </a:ln>
        </p:spPr>
      </p:pic>
      <p:sp>
        <p:nvSpPr>
          <p:cNvPr id="11269" name="Freeform 6"/>
          <p:cNvSpPr>
            <a:spLocks/>
          </p:cNvSpPr>
          <p:nvPr/>
        </p:nvSpPr>
        <p:spPr bwMode="auto">
          <a:xfrm>
            <a:off x="3733800" y="4876800"/>
            <a:ext cx="927100" cy="622300"/>
          </a:xfrm>
          <a:custGeom>
            <a:avLst/>
            <a:gdLst>
              <a:gd name="T0" fmla="*/ 0 w 584"/>
              <a:gd name="T1" fmla="*/ 2147483647 h 392"/>
              <a:gd name="T2" fmla="*/ 2147483647 w 584"/>
              <a:gd name="T3" fmla="*/ 2147483647 h 392"/>
              <a:gd name="T4" fmla="*/ 2147483647 w 584"/>
              <a:gd name="T5" fmla="*/ 2147483647 h 392"/>
              <a:gd name="T6" fmla="*/ 2147483647 w 584"/>
              <a:gd name="T7" fmla="*/ 2147483647 h 392"/>
              <a:gd name="T8" fmla="*/ 2147483647 w 584"/>
              <a:gd name="T9" fmla="*/ 0 h 392"/>
              <a:gd name="T10" fmla="*/ 0 60000 65536"/>
              <a:gd name="T11" fmla="*/ 0 60000 65536"/>
              <a:gd name="T12" fmla="*/ 0 60000 65536"/>
              <a:gd name="T13" fmla="*/ 0 60000 65536"/>
              <a:gd name="T14" fmla="*/ 0 60000 65536"/>
              <a:gd name="T15" fmla="*/ 0 w 584"/>
              <a:gd name="T16" fmla="*/ 0 h 392"/>
              <a:gd name="T17" fmla="*/ 584 w 584"/>
              <a:gd name="T18" fmla="*/ 392 h 392"/>
            </a:gdLst>
            <a:ahLst/>
            <a:cxnLst>
              <a:cxn ang="T10">
                <a:pos x="T0" y="T1"/>
              </a:cxn>
              <a:cxn ang="T11">
                <a:pos x="T2" y="T3"/>
              </a:cxn>
              <a:cxn ang="T12">
                <a:pos x="T4" y="T5"/>
              </a:cxn>
              <a:cxn ang="T13">
                <a:pos x="T6" y="T7"/>
              </a:cxn>
              <a:cxn ang="T14">
                <a:pos x="T8" y="T9"/>
              </a:cxn>
            </a:cxnLst>
            <a:rect l="T15" t="T16" r="T17" b="T18"/>
            <a:pathLst>
              <a:path w="584" h="392">
                <a:moveTo>
                  <a:pt x="0" y="192"/>
                </a:moveTo>
                <a:cubicBezTo>
                  <a:pt x="4" y="248"/>
                  <a:pt x="8" y="304"/>
                  <a:pt x="48" y="336"/>
                </a:cubicBezTo>
                <a:cubicBezTo>
                  <a:pt x="88" y="368"/>
                  <a:pt x="160" y="392"/>
                  <a:pt x="240" y="384"/>
                </a:cubicBezTo>
                <a:cubicBezTo>
                  <a:pt x="320" y="376"/>
                  <a:pt x="472" y="352"/>
                  <a:pt x="528" y="288"/>
                </a:cubicBezTo>
                <a:cubicBezTo>
                  <a:pt x="584" y="224"/>
                  <a:pt x="568" y="48"/>
                  <a:pt x="576" y="0"/>
                </a:cubicBezTo>
              </a:path>
            </a:pathLst>
          </a:custGeom>
          <a:noFill/>
          <a:ln w="76200">
            <a:solidFill>
              <a:srgbClr val="008000"/>
            </a:solidFill>
            <a:round/>
            <a:headEnd/>
            <a:tailEnd type="triangle" w="med" len="med"/>
          </a:ln>
        </p:spPr>
        <p:txBody>
          <a:bodyPr/>
          <a:lstStyle/>
          <a:p>
            <a:endParaRPr lang="en-MY">
              <a:solidFill>
                <a:srgbClr val="000000"/>
              </a:solidFill>
            </a:endParaRPr>
          </a:p>
        </p:txBody>
      </p:sp>
      <p:sp>
        <p:nvSpPr>
          <p:cNvPr id="11270" name="Text Box 7"/>
          <p:cNvSpPr txBox="1">
            <a:spLocks noChangeArrowheads="1"/>
          </p:cNvSpPr>
          <p:nvPr/>
        </p:nvSpPr>
        <p:spPr bwMode="auto">
          <a:xfrm>
            <a:off x="1524000" y="4572000"/>
            <a:ext cx="1538288" cy="1006475"/>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Data comes</a:t>
            </a:r>
          </a:p>
          <a:p>
            <a:r>
              <a:rPr lang="en-US" altLang="zh-CN">
                <a:solidFill>
                  <a:srgbClr val="000000"/>
                </a:solidFill>
                <a:ea typeface="宋体" pitchFamily="2" charset="-122"/>
              </a:rPr>
              <a:t>in through </a:t>
            </a:r>
          </a:p>
          <a:p>
            <a:r>
              <a:rPr lang="en-US" altLang="zh-CN">
                <a:solidFill>
                  <a:srgbClr val="000000"/>
                </a:solidFill>
                <a:ea typeface="宋体" pitchFamily="2" charset="-122"/>
              </a:rPr>
              <a:t>this port.</a:t>
            </a:r>
          </a:p>
        </p:txBody>
      </p:sp>
      <p:sp>
        <p:nvSpPr>
          <p:cNvPr id="11271" name="Text Box 8"/>
          <p:cNvSpPr txBox="1">
            <a:spLocks noChangeArrowheads="1"/>
          </p:cNvSpPr>
          <p:nvPr/>
        </p:nvSpPr>
        <p:spPr bwMode="auto">
          <a:xfrm>
            <a:off x="3200400" y="5715000"/>
            <a:ext cx="3438525" cy="701675"/>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Router “forwards”</a:t>
            </a:r>
          </a:p>
          <a:p>
            <a:r>
              <a:rPr lang="en-US" altLang="zh-CN">
                <a:solidFill>
                  <a:srgbClr val="000000"/>
                </a:solidFill>
                <a:ea typeface="宋体" pitchFamily="2" charset="-122"/>
              </a:rPr>
              <a:t>the data to the outbound port</a:t>
            </a:r>
          </a:p>
        </p:txBody>
      </p:sp>
      <p:sp>
        <p:nvSpPr>
          <p:cNvPr id="11272" name="Text Box 9"/>
          <p:cNvSpPr txBox="1">
            <a:spLocks noChangeArrowheads="1"/>
          </p:cNvSpPr>
          <p:nvPr/>
        </p:nvSpPr>
        <p:spPr bwMode="auto">
          <a:xfrm>
            <a:off x="5165725" y="4278313"/>
            <a:ext cx="3268663" cy="1006475"/>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Data being forwarded,</a:t>
            </a:r>
          </a:p>
          <a:p>
            <a:r>
              <a:rPr lang="en-US" altLang="zh-CN">
                <a:solidFill>
                  <a:srgbClr val="000000"/>
                </a:solidFill>
                <a:ea typeface="宋体" pitchFamily="2" charset="-122"/>
              </a:rPr>
              <a:t>will travel to the gateway</a:t>
            </a:r>
          </a:p>
          <a:p>
            <a:r>
              <a:rPr lang="en-US" altLang="zh-CN">
                <a:solidFill>
                  <a:srgbClr val="000000"/>
                </a:solidFill>
                <a:ea typeface="宋体" pitchFamily="2" charset="-122"/>
              </a:rPr>
              <a:t>(interface of another router)</a:t>
            </a:r>
          </a:p>
        </p:txBody>
      </p:sp>
    </p:spTree>
    <p:extLst>
      <p:ext uri="{BB962C8B-B14F-4D97-AF65-F5344CB8AC3E}">
        <p14:creationId xmlns:p14="http://schemas.microsoft.com/office/powerpoint/2010/main" val="37376605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smtClean="0">
                <a:ea typeface="宋体" pitchFamily="2" charset="-122"/>
              </a:rPr>
              <a:t>IP Routing Rule #1</a:t>
            </a:r>
          </a:p>
        </p:txBody>
      </p:sp>
      <p:sp>
        <p:nvSpPr>
          <p:cNvPr id="16387" name="Rectangle 3"/>
          <p:cNvSpPr>
            <a:spLocks noGrp="1" noChangeArrowheads="1"/>
          </p:cNvSpPr>
          <p:nvPr>
            <p:ph type="body" idx="1"/>
          </p:nvPr>
        </p:nvSpPr>
        <p:spPr>
          <a:xfrm>
            <a:off x="304800" y="1447800"/>
            <a:ext cx="8534400" cy="1600200"/>
          </a:xfrm>
        </p:spPr>
        <p:txBody>
          <a:bodyPr/>
          <a:lstStyle/>
          <a:p>
            <a:pPr eaLnBrk="1" hangingPunct="1">
              <a:lnSpc>
                <a:spcPct val="90000"/>
              </a:lnSpc>
            </a:pPr>
            <a:r>
              <a:rPr lang="en-US" altLang="zh-CN" sz="2800" u="sng" dirty="0" smtClean="0">
                <a:ea typeface="宋体" pitchFamily="2" charset="-122"/>
              </a:rPr>
              <a:t>If there are 2 or more routers in a network, you need to configure routes in the routers.</a:t>
            </a:r>
          </a:p>
        </p:txBody>
      </p:sp>
      <p:pic>
        <p:nvPicPr>
          <p:cNvPr id="16388" name="Picture 6"/>
          <p:cNvPicPr>
            <a:picLocks noChangeAspect="1" noChangeArrowheads="1"/>
          </p:cNvPicPr>
          <p:nvPr/>
        </p:nvPicPr>
        <p:blipFill>
          <a:blip r:embed="rId2" cstate="print"/>
          <a:srcRect/>
          <a:stretch>
            <a:fillRect/>
          </a:stretch>
        </p:blipFill>
        <p:spPr bwMode="auto">
          <a:xfrm>
            <a:off x="1447800" y="3352800"/>
            <a:ext cx="6096000" cy="2489200"/>
          </a:xfrm>
          <a:prstGeom prst="rect">
            <a:avLst/>
          </a:prstGeom>
          <a:noFill/>
          <a:ln w="9525">
            <a:noFill/>
            <a:miter lim="800000"/>
            <a:headEnd/>
            <a:tailEnd/>
          </a:ln>
        </p:spPr>
      </p:pic>
    </p:spTree>
    <p:extLst>
      <p:ext uri="{BB962C8B-B14F-4D97-AF65-F5344CB8AC3E}">
        <p14:creationId xmlns:p14="http://schemas.microsoft.com/office/powerpoint/2010/main" val="26862561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mtClean="0">
                <a:ea typeface="宋体" pitchFamily="2" charset="-122"/>
              </a:rPr>
              <a:t>Checking Routing Table in Cisco</a:t>
            </a:r>
          </a:p>
        </p:txBody>
      </p:sp>
      <p:sp>
        <p:nvSpPr>
          <p:cNvPr id="17411" name="Rectangle 3"/>
          <p:cNvSpPr>
            <a:spLocks noGrp="1" noChangeArrowheads="1"/>
          </p:cNvSpPr>
          <p:nvPr>
            <p:ph type="body" idx="1"/>
          </p:nvPr>
        </p:nvSpPr>
        <p:spPr>
          <a:xfrm>
            <a:off x="304800" y="1447800"/>
            <a:ext cx="8534400" cy="914400"/>
          </a:xfrm>
        </p:spPr>
        <p:txBody>
          <a:bodyPr/>
          <a:lstStyle/>
          <a:p>
            <a:pPr eaLnBrk="1" hangingPunct="1">
              <a:lnSpc>
                <a:spcPct val="90000"/>
              </a:lnSpc>
            </a:pPr>
            <a:r>
              <a:rPr lang="en-US" altLang="zh-CN" sz="2800" smtClean="0">
                <a:ea typeface="宋体" pitchFamily="2" charset="-122"/>
              </a:rPr>
              <a:t>The command to check routing table in cisco</a:t>
            </a:r>
          </a:p>
          <a:p>
            <a:pPr lvl="1" eaLnBrk="1" hangingPunct="1">
              <a:lnSpc>
                <a:spcPct val="90000"/>
              </a:lnSpc>
            </a:pPr>
            <a:r>
              <a:rPr lang="en-US" altLang="zh-CN" sz="2400" b="1" smtClean="0">
                <a:latin typeface="Courier New" pitchFamily="49" charset="0"/>
                <a:ea typeface="宋体" pitchFamily="2" charset="-122"/>
              </a:rPr>
              <a:t>#show ip route</a:t>
            </a:r>
            <a:r>
              <a:rPr lang="en-US" altLang="zh-CN" sz="2400" smtClean="0">
                <a:ea typeface="宋体" pitchFamily="2" charset="-122"/>
              </a:rPr>
              <a:t>	or 	</a:t>
            </a:r>
            <a:r>
              <a:rPr lang="en-US" altLang="zh-CN" sz="2400" b="1" smtClean="0">
                <a:latin typeface="Courier New" pitchFamily="49" charset="0"/>
                <a:ea typeface="宋体" pitchFamily="2" charset="-122"/>
              </a:rPr>
              <a:t>#sh ip ro</a:t>
            </a:r>
          </a:p>
        </p:txBody>
      </p:sp>
      <p:pic>
        <p:nvPicPr>
          <p:cNvPr id="17412" name="Picture 4"/>
          <p:cNvPicPr>
            <a:picLocks noChangeAspect="1" noChangeArrowheads="1"/>
          </p:cNvPicPr>
          <p:nvPr/>
        </p:nvPicPr>
        <p:blipFill>
          <a:blip r:embed="rId2" cstate="print"/>
          <a:srcRect/>
          <a:stretch>
            <a:fillRect/>
          </a:stretch>
        </p:blipFill>
        <p:spPr bwMode="auto">
          <a:xfrm>
            <a:off x="1143000" y="2667000"/>
            <a:ext cx="7162800" cy="3586163"/>
          </a:xfrm>
          <a:prstGeom prst="rect">
            <a:avLst/>
          </a:prstGeom>
          <a:noFill/>
          <a:ln w="9525">
            <a:noFill/>
            <a:miter lim="800000"/>
            <a:headEnd/>
            <a:tailEnd/>
          </a:ln>
        </p:spPr>
      </p:pic>
    </p:spTree>
    <p:extLst>
      <p:ext uri="{BB962C8B-B14F-4D97-AF65-F5344CB8AC3E}">
        <p14:creationId xmlns:p14="http://schemas.microsoft.com/office/powerpoint/2010/main" val="32818601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pPr eaLnBrk="1" hangingPunct="1"/>
            <a:r>
              <a:rPr lang="en-US" altLang="zh-CN" dirty="0" smtClean="0">
                <a:ea typeface="宋体" pitchFamily="2" charset="-122"/>
              </a:rPr>
              <a:t>IP Routing Rule #2</a:t>
            </a:r>
          </a:p>
        </p:txBody>
      </p:sp>
      <p:sp>
        <p:nvSpPr>
          <p:cNvPr id="19459" name="Rectangle 3"/>
          <p:cNvSpPr>
            <a:spLocks noGrp="1" noChangeArrowheads="1"/>
          </p:cNvSpPr>
          <p:nvPr>
            <p:ph type="body" idx="4294967295"/>
          </p:nvPr>
        </p:nvSpPr>
        <p:spPr/>
        <p:txBody>
          <a:bodyPr/>
          <a:lstStyle/>
          <a:p>
            <a:pPr eaLnBrk="1" hangingPunct="1"/>
            <a:r>
              <a:rPr lang="en-US" altLang="zh-CN" sz="2800" u="sng" dirty="0" smtClean="0">
                <a:ea typeface="宋体" pitchFamily="2" charset="-122"/>
              </a:rPr>
              <a:t>Routes can be set using static routes or dynamic routes.</a:t>
            </a:r>
          </a:p>
          <a:p>
            <a:pPr marL="0" indent="0" eaLnBrk="1" hangingPunct="1">
              <a:buNone/>
            </a:pPr>
            <a:endParaRPr lang="en-US" altLang="zh-CN" sz="2800" dirty="0" smtClean="0">
              <a:ea typeface="宋体" pitchFamily="2" charset="-122"/>
            </a:endParaRPr>
          </a:p>
          <a:p>
            <a:pPr eaLnBrk="1" hangingPunct="1"/>
            <a:r>
              <a:rPr lang="en-US" altLang="zh-CN" sz="2800" u="sng" dirty="0" smtClean="0">
                <a:ea typeface="宋体" pitchFamily="2" charset="-122"/>
              </a:rPr>
              <a:t>Static routes</a:t>
            </a:r>
            <a:r>
              <a:rPr lang="en-US" altLang="zh-CN" sz="2800" dirty="0" smtClean="0">
                <a:ea typeface="宋体" pitchFamily="2" charset="-122"/>
              </a:rPr>
              <a:t> are set manually by network administrator.</a:t>
            </a:r>
          </a:p>
          <a:p>
            <a:pPr marL="0" indent="0" eaLnBrk="1" hangingPunct="1">
              <a:buNone/>
            </a:pPr>
            <a:endParaRPr lang="en-US" altLang="zh-CN" sz="2800" dirty="0" smtClean="0">
              <a:ea typeface="宋体" pitchFamily="2" charset="-122"/>
            </a:endParaRPr>
          </a:p>
          <a:p>
            <a:pPr eaLnBrk="1" hangingPunct="1"/>
            <a:r>
              <a:rPr lang="en-US" altLang="zh-CN" sz="2800" u="sng" dirty="0" smtClean="0">
                <a:ea typeface="宋体" pitchFamily="2" charset="-122"/>
              </a:rPr>
              <a:t>Dynamic routes</a:t>
            </a:r>
            <a:r>
              <a:rPr lang="en-US" altLang="zh-CN" sz="2800" dirty="0" smtClean="0">
                <a:ea typeface="宋体" pitchFamily="2" charset="-122"/>
              </a:rPr>
              <a:t> are set by software, routing protocol software.</a:t>
            </a:r>
          </a:p>
        </p:txBody>
      </p:sp>
    </p:spTree>
    <p:extLst>
      <p:ext uri="{BB962C8B-B14F-4D97-AF65-F5344CB8AC3E}">
        <p14:creationId xmlns:p14="http://schemas.microsoft.com/office/powerpoint/2010/main" val="22359421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p:txBody>
          <a:bodyPr/>
          <a:lstStyle/>
          <a:p>
            <a:pPr eaLnBrk="1" hangingPunct="1"/>
            <a:r>
              <a:rPr lang="en-US" altLang="zh-CN" smtClean="0">
                <a:ea typeface="宋体" pitchFamily="2" charset="-122"/>
              </a:rPr>
              <a:t>Setting Static Routes - 1</a:t>
            </a:r>
          </a:p>
        </p:txBody>
      </p:sp>
      <p:sp>
        <p:nvSpPr>
          <p:cNvPr id="20483" name="Rectangle 3"/>
          <p:cNvSpPr>
            <a:spLocks noGrp="1" noChangeArrowheads="1"/>
          </p:cNvSpPr>
          <p:nvPr>
            <p:ph type="body" idx="4294967295"/>
          </p:nvPr>
        </p:nvSpPr>
        <p:spPr>
          <a:xfrm>
            <a:off x="640080" y="1295400"/>
            <a:ext cx="4343400" cy="2819400"/>
          </a:xfrm>
        </p:spPr>
        <p:txBody>
          <a:bodyPr/>
          <a:lstStyle/>
          <a:p>
            <a:pPr marL="0" indent="0" eaLnBrk="1" hangingPunct="1">
              <a:lnSpc>
                <a:spcPct val="80000"/>
              </a:lnSpc>
              <a:buNone/>
            </a:pPr>
            <a:endParaRPr lang="en-US" altLang="zh-CN" sz="2000" dirty="0" smtClean="0">
              <a:ea typeface="宋体" pitchFamily="2" charset="-122"/>
            </a:endParaRPr>
          </a:p>
          <a:p>
            <a:pPr eaLnBrk="1" hangingPunct="1">
              <a:lnSpc>
                <a:spcPct val="80000"/>
              </a:lnSpc>
            </a:pPr>
            <a:r>
              <a:rPr lang="en-US" altLang="zh-CN" sz="2000" dirty="0" smtClean="0">
                <a:ea typeface="宋体" pitchFamily="2" charset="-122"/>
              </a:rPr>
              <a:t>PC0 can ping </a:t>
            </a:r>
          </a:p>
          <a:p>
            <a:pPr lvl="1" eaLnBrk="1" hangingPunct="1">
              <a:lnSpc>
                <a:spcPct val="80000"/>
              </a:lnSpc>
            </a:pPr>
            <a:r>
              <a:rPr lang="en-US" altLang="zh-CN" sz="1800" dirty="0" smtClean="0">
                <a:ea typeface="宋体" pitchFamily="2" charset="-122"/>
              </a:rPr>
              <a:t>192.168.1.254</a:t>
            </a:r>
          </a:p>
          <a:p>
            <a:pPr lvl="1" eaLnBrk="1" hangingPunct="1">
              <a:lnSpc>
                <a:spcPct val="80000"/>
              </a:lnSpc>
            </a:pPr>
            <a:r>
              <a:rPr lang="en-US" altLang="zh-CN" sz="1800" dirty="0" smtClean="0">
                <a:ea typeface="宋体" pitchFamily="2" charset="-122"/>
              </a:rPr>
              <a:t>10.1.1.1</a:t>
            </a:r>
            <a:endParaRPr lang="en-US" altLang="zh-CN" sz="1800" dirty="0">
              <a:ea typeface="宋体" pitchFamily="2" charset="-122"/>
            </a:endParaRPr>
          </a:p>
          <a:p>
            <a:pPr eaLnBrk="1" hangingPunct="1">
              <a:lnSpc>
                <a:spcPct val="90000"/>
              </a:lnSpc>
            </a:pPr>
            <a:r>
              <a:rPr lang="en-US" altLang="zh-CN" sz="2000" dirty="0">
                <a:ea typeface="宋体" pitchFamily="2" charset="-122"/>
              </a:rPr>
              <a:t>However, PC0 can’t ping</a:t>
            </a:r>
          </a:p>
          <a:p>
            <a:pPr lvl="1" eaLnBrk="1" hangingPunct="1">
              <a:lnSpc>
                <a:spcPct val="90000"/>
              </a:lnSpc>
            </a:pPr>
            <a:r>
              <a:rPr lang="en-US" altLang="zh-CN" sz="2000" dirty="0">
                <a:ea typeface="宋体" pitchFamily="2" charset="-122"/>
              </a:rPr>
              <a:t>192.168.2.1</a:t>
            </a:r>
          </a:p>
          <a:p>
            <a:pPr lvl="1" eaLnBrk="1" hangingPunct="1">
              <a:lnSpc>
                <a:spcPct val="90000"/>
              </a:lnSpc>
            </a:pPr>
            <a:r>
              <a:rPr lang="en-US" altLang="zh-CN" sz="2000" dirty="0">
                <a:ea typeface="宋体" pitchFamily="2" charset="-122"/>
              </a:rPr>
              <a:t>10.1.1.2</a:t>
            </a:r>
          </a:p>
          <a:p>
            <a:pPr eaLnBrk="1" hangingPunct="1">
              <a:lnSpc>
                <a:spcPct val="90000"/>
              </a:lnSpc>
            </a:pPr>
            <a:r>
              <a:rPr lang="en-US" altLang="zh-CN" sz="2000" dirty="0">
                <a:ea typeface="宋体" pitchFamily="2" charset="-122"/>
              </a:rPr>
              <a:t>Why?</a:t>
            </a:r>
          </a:p>
          <a:p>
            <a:pPr marL="457200" lvl="1" indent="0" eaLnBrk="1" hangingPunct="1">
              <a:lnSpc>
                <a:spcPct val="80000"/>
              </a:lnSpc>
              <a:buNone/>
            </a:pPr>
            <a:endParaRPr lang="en-US" altLang="zh-CN" sz="1800" dirty="0" smtClean="0">
              <a:ea typeface="宋体" pitchFamily="2" charset="-122"/>
            </a:endParaRPr>
          </a:p>
        </p:txBody>
      </p:sp>
      <p:pic>
        <p:nvPicPr>
          <p:cNvPr id="20484" name="Picture 4"/>
          <p:cNvPicPr>
            <a:picLocks noChangeAspect="1" noChangeArrowheads="1"/>
          </p:cNvPicPr>
          <p:nvPr/>
        </p:nvPicPr>
        <p:blipFill>
          <a:blip r:embed="rId2" cstate="print"/>
          <a:srcRect/>
          <a:stretch>
            <a:fillRect/>
          </a:stretch>
        </p:blipFill>
        <p:spPr bwMode="auto">
          <a:xfrm>
            <a:off x="2362200" y="3947160"/>
            <a:ext cx="4648200" cy="1897063"/>
          </a:xfrm>
          <a:prstGeom prst="rect">
            <a:avLst/>
          </a:prstGeom>
          <a:noFill/>
          <a:ln w="9525">
            <a:noFill/>
            <a:miter lim="800000"/>
            <a:headEnd/>
            <a:tailEnd/>
          </a:ln>
        </p:spPr>
      </p:pic>
      <p:sp>
        <p:nvSpPr>
          <p:cNvPr id="6" name="Rectangle 3"/>
          <p:cNvSpPr txBox="1">
            <a:spLocks noChangeArrowheads="1"/>
          </p:cNvSpPr>
          <p:nvPr/>
        </p:nvSpPr>
        <p:spPr bwMode="auto">
          <a:xfrm>
            <a:off x="4983480" y="1447800"/>
            <a:ext cx="41910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003399"/>
                </a:solidFill>
                <a:latin typeface="+mn-lt"/>
                <a:ea typeface="+mn-ea"/>
                <a:cs typeface="+mn-cs"/>
              </a:defRPr>
            </a:lvl1pPr>
            <a:lvl2pPr marL="742950" indent="-285750" algn="l" rtl="0" eaLnBrk="0" fontAlgn="base" hangingPunct="0">
              <a:spcBef>
                <a:spcPct val="20000"/>
              </a:spcBef>
              <a:spcAft>
                <a:spcPct val="0"/>
              </a:spcAft>
              <a:buChar char="–"/>
              <a:defRPr sz="2800">
                <a:solidFill>
                  <a:srgbClr val="763B00"/>
                </a:solidFill>
                <a:latin typeface="+mn-lt"/>
              </a:defRPr>
            </a:lvl2pPr>
            <a:lvl3pPr marL="1143000" indent="-228600" algn="l" rtl="0" eaLnBrk="0" fontAlgn="base" hangingPunct="0">
              <a:spcBef>
                <a:spcPct val="20000"/>
              </a:spcBef>
              <a:spcAft>
                <a:spcPct val="0"/>
              </a:spcAft>
              <a:buChar char="•"/>
              <a:defRPr sz="2400">
                <a:solidFill>
                  <a:srgbClr val="9A0000"/>
                </a:solidFill>
                <a:latin typeface="+mn-lt"/>
              </a:defRPr>
            </a:lvl3pPr>
            <a:lvl4pPr marL="1600200" indent="-228600" algn="l" rtl="0" eaLnBrk="0" fontAlgn="base" hangingPunct="0">
              <a:spcBef>
                <a:spcPct val="20000"/>
              </a:spcBef>
              <a:spcAft>
                <a:spcPct val="0"/>
              </a:spcAft>
              <a:buChar char="–"/>
              <a:defRPr sz="2000">
                <a:solidFill>
                  <a:srgbClr val="6600CC"/>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eaLnBrk="1" hangingPunct="1">
              <a:lnSpc>
                <a:spcPct val="90000"/>
              </a:lnSpc>
            </a:pPr>
            <a:endParaRPr lang="en-US" altLang="zh-CN" sz="2000" kern="0" dirty="0" smtClean="0">
              <a:ea typeface="宋体" pitchFamily="2" charset="-122"/>
            </a:endParaRPr>
          </a:p>
        </p:txBody>
      </p:sp>
    </p:spTree>
    <p:extLst>
      <p:ext uri="{BB962C8B-B14F-4D97-AF65-F5344CB8AC3E}">
        <p14:creationId xmlns:p14="http://schemas.microsoft.com/office/powerpoint/2010/main" val="3163179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sz="3400" smtClean="0">
                <a:ea typeface="宋体" pitchFamily="2" charset="-122"/>
              </a:rPr>
              <a:t>Hardware Component of a Cisco Router</a:t>
            </a:r>
          </a:p>
        </p:txBody>
      </p:sp>
      <p:sp>
        <p:nvSpPr>
          <p:cNvPr id="5123" name="Rectangle 3"/>
          <p:cNvSpPr>
            <a:spLocks noGrp="1" noChangeArrowheads="1"/>
          </p:cNvSpPr>
          <p:nvPr>
            <p:ph type="body" idx="1"/>
          </p:nvPr>
        </p:nvSpPr>
        <p:spPr>
          <a:xfrm>
            <a:off x="381000" y="1392238"/>
            <a:ext cx="8382000" cy="5076825"/>
          </a:xfrm>
        </p:spPr>
        <p:txBody>
          <a:bodyPr/>
          <a:lstStyle/>
          <a:p>
            <a:pPr eaLnBrk="1" hangingPunct="1">
              <a:lnSpc>
                <a:spcPct val="90000"/>
              </a:lnSpc>
            </a:pPr>
            <a:r>
              <a:rPr lang="en-US" altLang="zh-CN" sz="2400" smtClean="0">
                <a:ea typeface="宋体" pitchFamily="2" charset="-122"/>
              </a:rPr>
              <a:t>Router components and their functions”</a:t>
            </a:r>
          </a:p>
          <a:p>
            <a:pPr lvl="1" eaLnBrk="1" hangingPunct="1">
              <a:lnSpc>
                <a:spcPct val="90000"/>
              </a:lnSpc>
            </a:pPr>
            <a:r>
              <a:rPr lang="en-US" altLang="zh-CN" sz="2000" u="sng" smtClean="0">
                <a:ea typeface="宋体" pitchFamily="2" charset="-122"/>
              </a:rPr>
              <a:t>CPU</a:t>
            </a:r>
            <a:r>
              <a:rPr lang="en-US" altLang="zh-CN" sz="2000" smtClean="0">
                <a:ea typeface="宋体" pitchFamily="2" charset="-122"/>
              </a:rPr>
              <a:t> - Executes operating system instructions</a:t>
            </a:r>
          </a:p>
          <a:p>
            <a:pPr lvl="1" eaLnBrk="1" hangingPunct="1">
              <a:lnSpc>
                <a:spcPct val="90000"/>
              </a:lnSpc>
            </a:pPr>
            <a:r>
              <a:rPr lang="en-US" altLang="zh-CN" sz="2000" u="sng" smtClean="0">
                <a:ea typeface="宋体" pitchFamily="2" charset="-122"/>
              </a:rPr>
              <a:t>Random access memory (RAM)</a:t>
            </a:r>
            <a:r>
              <a:rPr lang="en-US" altLang="zh-CN" sz="2000" smtClean="0">
                <a:ea typeface="宋体" pitchFamily="2" charset="-122"/>
              </a:rPr>
              <a:t> - Contains the running copy of configuration file.  Stores routing table. RAM contents lost when power is off</a:t>
            </a:r>
          </a:p>
          <a:p>
            <a:pPr lvl="1" eaLnBrk="1" hangingPunct="1">
              <a:lnSpc>
                <a:spcPct val="90000"/>
              </a:lnSpc>
            </a:pPr>
            <a:r>
              <a:rPr lang="en-US" altLang="zh-CN" sz="2000" u="sng" smtClean="0">
                <a:ea typeface="宋体" pitchFamily="2" charset="-122"/>
              </a:rPr>
              <a:t>Read-only memory (ROM)</a:t>
            </a:r>
            <a:r>
              <a:rPr lang="en-US" altLang="zh-CN" sz="2000" smtClean="0">
                <a:ea typeface="宋体" pitchFamily="2" charset="-122"/>
              </a:rPr>
              <a:t> - Holds diagnostic software used when router is powered up. Stores the router’s bootstrap program.</a:t>
            </a:r>
          </a:p>
          <a:p>
            <a:pPr lvl="1" eaLnBrk="1" hangingPunct="1">
              <a:lnSpc>
                <a:spcPct val="90000"/>
              </a:lnSpc>
            </a:pPr>
            <a:r>
              <a:rPr lang="en-US" altLang="zh-CN" sz="2000" u="sng" smtClean="0">
                <a:ea typeface="宋体" pitchFamily="2" charset="-122"/>
              </a:rPr>
              <a:t>Non-volatile RAM (NVRAM)</a:t>
            </a:r>
            <a:r>
              <a:rPr lang="en-US" altLang="zh-CN" sz="2000" smtClean="0">
                <a:ea typeface="宋体" pitchFamily="2" charset="-122"/>
              </a:rPr>
              <a:t> - Stores startup configuration.  This may include IP addresses (Routing protocol, Hostname of router)</a:t>
            </a:r>
          </a:p>
          <a:p>
            <a:pPr lvl="1" eaLnBrk="1" hangingPunct="1">
              <a:lnSpc>
                <a:spcPct val="90000"/>
              </a:lnSpc>
            </a:pPr>
            <a:r>
              <a:rPr lang="en-US" altLang="zh-CN" sz="2000" u="sng" smtClean="0">
                <a:ea typeface="宋体" pitchFamily="2" charset="-122"/>
              </a:rPr>
              <a:t>Flash memory</a:t>
            </a:r>
            <a:r>
              <a:rPr lang="en-US" altLang="zh-CN" sz="2000" smtClean="0">
                <a:ea typeface="宋体" pitchFamily="2" charset="-122"/>
              </a:rPr>
              <a:t> - Contains the operating system (Cisco IOS)</a:t>
            </a:r>
          </a:p>
          <a:p>
            <a:pPr lvl="1" eaLnBrk="1" hangingPunct="1">
              <a:lnSpc>
                <a:spcPct val="90000"/>
              </a:lnSpc>
            </a:pPr>
            <a:r>
              <a:rPr lang="en-US" altLang="zh-CN" sz="2000" u="sng" smtClean="0">
                <a:ea typeface="宋体" pitchFamily="2" charset="-122"/>
              </a:rPr>
              <a:t>Interfaces</a:t>
            </a:r>
            <a:r>
              <a:rPr lang="en-US" altLang="zh-CN" sz="2000" smtClean="0">
                <a:ea typeface="宋体" pitchFamily="2" charset="-122"/>
              </a:rPr>
              <a:t> - There exist multiple physical interfaces that are used to connect network.  Examples of interface types:</a:t>
            </a:r>
          </a:p>
          <a:p>
            <a:pPr lvl="2" eaLnBrk="1" hangingPunct="1">
              <a:lnSpc>
                <a:spcPct val="90000"/>
              </a:lnSpc>
            </a:pPr>
            <a:r>
              <a:rPr lang="en-US" altLang="zh-CN" sz="1800" smtClean="0">
                <a:ea typeface="宋体" pitchFamily="2" charset="-122"/>
              </a:rPr>
              <a:t>Ethernet / fast Ethernet interfaces</a:t>
            </a:r>
          </a:p>
          <a:p>
            <a:pPr lvl="2" eaLnBrk="1" hangingPunct="1">
              <a:lnSpc>
                <a:spcPct val="90000"/>
              </a:lnSpc>
            </a:pPr>
            <a:r>
              <a:rPr lang="en-US" altLang="zh-CN" sz="1800" smtClean="0">
                <a:ea typeface="宋体" pitchFamily="2" charset="-122"/>
              </a:rPr>
              <a:t>Serial interfaces</a:t>
            </a:r>
          </a:p>
          <a:p>
            <a:pPr lvl="2" eaLnBrk="1" hangingPunct="1">
              <a:lnSpc>
                <a:spcPct val="90000"/>
              </a:lnSpc>
            </a:pPr>
            <a:r>
              <a:rPr lang="en-US" altLang="zh-CN" sz="1800" smtClean="0">
                <a:ea typeface="宋体" pitchFamily="2" charset="-122"/>
              </a:rPr>
              <a:t>Management interfaces</a:t>
            </a:r>
          </a:p>
          <a:p>
            <a:pPr lvl="1" eaLnBrk="1" hangingPunct="1">
              <a:lnSpc>
                <a:spcPct val="90000"/>
              </a:lnSpc>
            </a:pPr>
            <a:endParaRPr lang="en-US" altLang="zh-CN" sz="2000" smtClean="0">
              <a:ea typeface="宋体"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pPr eaLnBrk="1" hangingPunct="1"/>
            <a:r>
              <a:rPr lang="en-US" altLang="zh-CN" dirty="0" smtClean="0">
                <a:ea typeface="宋体" pitchFamily="2" charset="-122"/>
              </a:rPr>
              <a:t>Setting Static Routes - 2</a:t>
            </a:r>
            <a:endParaRPr lang="zh-CN" altLang="en-US" dirty="0" smtClean="0">
              <a:ea typeface="宋体" pitchFamily="2" charset="-122"/>
            </a:endParaRPr>
          </a:p>
        </p:txBody>
      </p:sp>
      <p:sp>
        <p:nvSpPr>
          <p:cNvPr id="22531" name="Rectangle 3"/>
          <p:cNvSpPr>
            <a:spLocks noGrp="1" noChangeArrowheads="1"/>
          </p:cNvSpPr>
          <p:nvPr>
            <p:ph type="body" idx="4294967295"/>
          </p:nvPr>
        </p:nvSpPr>
        <p:spPr>
          <a:xfrm>
            <a:off x="152400" y="1371600"/>
            <a:ext cx="8534400" cy="1905000"/>
          </a:xfrm>
        </p:spPr>
        <p:txBody>
          <a:bodyPr/>
          <a:lstStyle/>
          <a:p>
            <a:pPr eaLnBrk="1" hangingPunct="1">
              <a:lnSpc>
                <a:spcPct val="80000"/>
              </a:lnSpc>
            </a:pPr>
            <a:r>
              <a:rPr lang="en-US" altLang="zh-CN" sz="2400" smtClean="0">
                <a:ea typeface="宋体" pitchFamily="2" charset="-122"/>
              </a:rPr>
              <a:t>The routing table of Router0</a:t>
            </a:r>
          </a:p>
          <a:p>
            <a:pPr lvl="1" eaLnBrk="1" hangingPunct="1">
              <a:lnSpc>
                <a:spcPct val="80000"/>
              </a:lnSpc>
            </a:pPr>
            <a:r>
              <a:rPr lang="en-US" altLang="zh-CN" sz="2000" smtClean="0">
                <a:ea typeface="宋体" pitchFamily="2" charset="-122"/>
              </a:rPr>
              <a:t>Router0 only knows the two neighboring subnets that are connected to it.</a:t>
            </a:r>
          </a:p>
          <a:p>
            <a:pPr lvl="2" eaLnBrk="1" hangingPunct="1">
              <a:lnSpc>
                <a:spcPct val="80000"/>
              </a:lnSpc>
            </a:pPr>
            <a:r>
              <a:rPr lang="en-US" altLang="zh-CN" sz="1800" smtClean="0">
                <a:ea typeface="宋体" pitchFamily="2" charset="-122"/>
              </a:rPr>
              <a:t>192.168.1.0/24 and 10.1.1.0/24</a:t>
            </a:r>
          </a:p>
          <a:p>
            <a:pPr lvl="1" eaLnBrk="1" hangingPunct="1">
              <a:lnSpc>
                <a:spcPct val="80000"/>
              </a:lnSpc>
            </a:pPr>
            <a:r>
              <a:rPr lang="en-US" altLang="zh-CN" sz="2000" smtClean="0">
                <a:ea typeface="宋体" pitchFamily="2" charset="-122"/>
              </a:rPr>
              <a:t>Router0 </a:t>
            </a:r>
            <a:r>
              <a:rPr lang="en-US" altLang="zh-CN" sz="2000" u="sng" smtClean="0">
                <a:ea typeface="宋体" pitchFamily="2" charset="-122"/>
              </a:rPr>
              <a:t>does not know</a:t>
            </a:r>
            <a:r>
              <a:rPr lang="en-US" altLang="zh-CN" sz="2000" smtClean="0">
                <a:ea typeface="宋体" pitchFamily="2" charset="-122"/>
              </a:rPr>
              <a:t> the existence of network 192.168.2.0/24</a:t>
            </a:r>
          </a:p>
          <a:p>
            <a:pPr lvl="1" eaLnBrk="1" hangingPunct="1">
              <a:lnSpc>
                <a:spcPct val="80000"/>
              </a:lnSpc>
            </a:pPr>
            <a:r>
              <a:rPr lang="en-US" altLang="zh-CN" sz="2000" smtClean="0">
                <a:ea typeface="宋体" pitchFamily="2" charset="-122"/>
              </a:rPr>
              <a:t>We need to set a route in Router0 to point to 192.168.2.0/24 </a:t>
            </a:r>
          </a:p>
        </p:txBody>
      </p:sp>
      <p:pic>
        <p:nvPicPr>
          <p:cNvPr id="22532" name="Picture 5"/>
          <p:cNvPicPr>
            <a:picLocks noChangeAspect="1" noChangeArrowheads="1"/>
          </p:cNvPicPr>
          <p:nvPr/>
        </p:nvPicPr>
        <p:blipFill>
          <a:blip r:embed="rId2" cstate="print"/>
          <a:srcRect/>
          <a:stretch>
            <a:fillRect/>
          </a:stretch>
        </p:blipFill>
        <p:spPr bwMode="auto">
          <a:xfrm>
            <a:off x="2286000" y="3352800"/>
            <a:ext cx="6705600" cy="2886075"/>
          </a:xfrm>
          <a:prstGeom prst="rect">
            <a:avLst/>
          </a:prstGeom>
          <a:noFill/>
          <a:ln w="9525">
            <a:noFill/>
            <a:miter lim="800000"/>
            <a:headEnd/>
            <a:tailEnd/>
          </a:ln>
        </p:spPr>
      </p:pic>
      <p:sp>
        <p:nvSpPr>
          <p:cNvPr id="22533" name="Line 6"/>
          <p:cNvSpPr>
            <a:spLocks noChangeShapeType="1"/>
          </p:cNvSpPr>
          <p:nvPr/>
        </p:nvSpPr>
        <p:spPr bwMode="auto">
          <a:xfrm>
            <a:off x="1676400" y="4953000"/>
            <a:ext cx="609600" cy="914400"/>
          </a:xfrm>
          <a:prstGeom prst="line">
            <a:avLst/>
          </a:prstGeom>
          <a:noFill/>
          <a:ln w="9525">
            <a:solidFill>
              <a:schemeClr val="tx1"/>
            </a:solidFill>
            <a:round/>
            <a:headEnd/>
            <a:tailEnd type="triangle" w="med" len="med"/>
          </a:ln>
        </p:spPr>
        <p:txBody>
          <a:bodyPr/>
          <a:lstStyle/>
          <a:p>
            <a:endParaRPr lang="en-MY">
              <a:solidFill>
                <a:srgbClr val="000000"/>
              </a:solidFill>
            </a:endParaRPr>
          </a:p>
        </p:txBody>
      </p:sp>
      <p:sp>
        <p:nvSpPr>
          <p:cNvPr id="22534" name="Text Box 7"/>
          <p:cNvSpPr txBox="1">
            <a:spLocks noChangeArrowheads="1"/>
          </p:cNvSpPr>
          <p:nvPr/>
        </p:nvSpPr>
        <p:spPr bwMode="auto">
          <a:xfrm>
            <a:off x="457200" y="4572000"/>
            <a:ext cx="1827213" cy="396875"/>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C = connected</a:t>
            </a:r>
          </a:p>
        </p:txBody>
      </p:sp>
    </p:spTree>
    <p:extLst>
      <p:ext uri="{BB962C8B-B14F-4D97-AF65-F5344CB8AC3E}">
        <p14:creationId xmlns:p14="http://schemas.microsoft.com/office/powerpoint/2010/main" val="1404184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lstStyle/>
          <a:p>
            <a:pPr eaLnBrk="1" hangingPunct="1"/>
            <a:r>
              <a:rPr lang="en-US" altLang="zh-CN" dirty="0" smtClean="0">
                <a:ea typeface="宋体" pitchFamily="2" charset="-122"/>
              </a:rPr>
              <a:t>Setting Static Routes - 3</a:t>
            </a:r>
          </a:p>
        </p:txBody>
      </p:sp>
      <p:sp>
        <p:nvSpPr>
          <p:cNvPr id="24579" name="Rectangle 3"/>
          <p:cNvSpPr>
            <a:spLocks noChangeArrowheads="1"/>
          </p:cNvSpPr>
          <p:nvPr/>
        </p:nvSpPr>
        <p:spPr bwMode="auto">
          <a:xfrm>
            <a:off x="533400" y="3962400"/>
            <a:ext cx="8305800" cy="915988"/>
          </a:xfrm>
          <a:prstGeom prst="rect">
            <a:avLst/>
          </a:prstGeom>
          <a:noFill/>
          <a:ln w="9525">
            <a:noFill/>
            <a:miter lim="800000"/>
            <a:headEnd/>
            <a:tailEnd/>
          </a:ln>
        </p:spPr>
        <p:txBody>
          <a:bodyPr>
            <a:spAutoFit/>
          </a:bodyPr>
          <a:lstStyle/>
          <a:p>
            <a:r>
              <a:rPr lang="en-US" altLang="zh-CN" sz="1800" b="1">
                <a:solidFill>
                  <a:srgbClr val="000000"/>
                </a:solidFill>
                <a:latin typeface="Courier New" pitchFamily="49" charset="0"/>
                <a:ea typeface="宋体" pitchFamily="2" charset="-122"/>
              </a:rPr>
              <a:t>Router0#conf t</a:t>
            </a:r>
          </a:p>
          <a:p>
            <a:r>
              <a:rPr lang="en-US" altLang="zh-CN" sz="1800" b="1">
                <a:solidFill>
                  <a:srgbClr val="000000"/>
                </a:solidFill>
                <a:latin typeface="Courier New" pitchFamily="49" charset="0"/>
                <a:ea typeface="宋体" pitchFamily="2" charset="-122"/>
              </a:rPr>
              <a:t>Router0(config)#ip route 192.168.2.0 255.255.255.0 10.1.1.2</a:t>
            </a:r>
          </a:p>
          <a:p>
            <a:r>
              <a:rPr lang="en-US" altLang="zh-CN" sz="1800" b="1">
                <a:solidFill>
                  <a:srgbClr val="000000"/>
                </a:solidFill>
                <a:latin typeface="Courier New" pitchFamily="49" charset="0"/>
                <a:ea typeface="宋体" pitchFamily="2" charset="-122"/>
              </a:rPr>
              <a:t>Router0(config)#</a:t>
            </a:r>
          </a:p>
        </p:txBody>
      </p:sp>
      <p:pic>
        <p:nvPicPr>
          <p:cNvPr id="24580" name="Picture 6"/>
          <p:cNvPicPr>
            <a:picLocks noChangeAspect="1" noChangeArrowheads="1"/>
          </p:cNvPicPr>
          <p:nvPr/>
        </p:nvPicPr>
        <p:blipFill>
          <a:blip r:embed="rId2" cstate="print"/>
          <a:srcRect/>
          <a:stretch>
            <a:fillRect/>
          </a:stretch>
        </p:blipFill>
        <p:spPr bwMode="auto">
          <a:xfrm>
            <a:off x="1905000" y="1447800"/>
            <a:ext cx="5334000" cy="2176463"/>
          </a:xfrm>
          <a:prstGeom prst="rect">
            <a:avLst/>
          </a:prstGeom>
          <a:noFill/>
          <a:ln w="9525">
            <a:noFill/>
            <a:miter lim="800000"/>
            <a:headEnd/>
            <a:tailEnd/>
          </a:ln>
        </p:spPr>
      </p:pic>
      <p:sp>
        <p:nvSpPr>
          <p:cNvPr id="24581" name="Rectangle 7"/>
          <p:cNvSpPr>
            <a:spLocks noChangeArrowheads="1"/>
          </p:cNvSpPr>
          <p:nvPr/>
        </p:nvSpPr>
        <p:spPr bwMode="auto">
          <a:xfrm>
            <a:off x="228600" y="5715000"/>
            <a:ext cx="8915400" cy="350838"/>
          </a:xfrm>
          <a:prstGeom prst="rect">
            <a:avLst/>
          </a:prstGeom>
          <a:noFill/>
          <a:ln w="9525">
            <a:noFill/>
            <a:miter lim="800000"/>
            <a:headEnd/>
            <a:tailEnd/>
          </a:ln>
        </p:spPr>
        <p:txBody>
          <a:bodyPr>
            <a:spAutoFit/>
          </a:bodyPr>
          <a:lstStyle/>
          <a:p>
            <a:r>
              <a:rPr lang="en-US" altLang="zh-CN" sz="1700" b="1">
                <a:solidFill>
                  <a:srgbClr val="000000"/>
                </a:solidFill>
                <a:latin typeface="Courier New" pitchFamily="49" charset="0"/>
                <a:ea typeface="宋体" pitchFamily="2" charset="-122"/>
              </a:rPr>
              <a:t>Router(config)#ip route destination_network subnet_mask gateway_IP</a:t>
            </a:r>
          </a:p>
        </p:txBody>
      </p:sp>
      <p:sp>
        <p:nvSpPr>
          <p:cNvPr id="24582" name="Text Box 8"/>
          <p:cNvSpPr txBox="1">
            <a:spLocks noChangeArrowheads="1"/>
          </p:cNvSpPr>
          <p:nvPr/>
        </p:nvSpPr>
        <p:spPr bwMode="auto">
          <a:xfrm>
            <a:off x="228600" y="5334000"/>
            <a:ext cx="2551113" cy="396875"/>
          </a:xfrm>
          <a:prstGeom prst="rect">
            <a:avLst/>
          </a:prstGeom>
          <a:noFill/>
          <a:ln w="9525">
            <a:noFill/>
            <a:miter lim="800000"/>
            <a:headEnd/>
            <a:tailEnd/>
          </a:ln>
        </p:spPr>
        <p:txBody>
          <a:bodyPr wrap="none">
            <a:spAutoFit/>
          </a:bodyPr>
          <a:lstStyle/>
          <a:p>
            <a:r>
              <a:rPr lang="en-US" altLang="zh-CN" u="sng">
                <a:solidFill>
                  <a:srgbClr val="000000"/>
                </a:solidFill>
                <a:ea typeface="宋体" pitchFamily="2" charset="-122"/>
              </a:rPr>
              <a:t>Syntax of static route</a:t>
            </a:r>
          </a:p>
        </p:txBody>
      </p:sp>
      <p:sp>
        <p:nvSpPr>
          <p:cNvPr id="24583" name="Oval 9"/>
          <p:cNvSpPr>
            <a:spLocks noChangeArrowheads="1"/>
          </p:cNvSpPr>
          <p:nvPr/>
        </p:nvSpPr>
        <p:spPr bwMode="auto">
          <a:xfrm>
            <a:off x="4572000" y="1676400"/>
            <a:ext cx="3048000" cy="2209800"/>
          </a:xfrm>
          <a:prstGeom prst="ellipse">
            <a:avLst/>
          </a:prstGeom>
          <a:noFill/>
          <a:ln w="9525">
            <a:solidFill>
              <a:schemeClr val="tx1"/>
            </a:solidFill>
            <a:prstDash val="dash"/>
            <a:round/>
            <a:headEnd/>
            <a:tailEnd/>
          </a:ln>
        </p:spPr>
        <p:txBody>
          <a:bodyPr wrap="none" anchor="ctr"/>
          <a:lstStyle/>
          <a:p>
            <a:endParaRPr lang="zh-CN" altLang="en-US">
              <a:solidFill>
                <a:srgbClr val="000000"/>
              </a:solidFill>
              <a:ea typeface="宋体" pitchFamily="2" charset="-122"/>
            </a:endParaRPr>
          </a:p>
        </p:txBody>
      </p:sp>
      <p:sp>
        <p:nvSpPr>
          <p:cNvPr id="24584" name="Text Box 10"/>
          <p:cNvSpPr txBox="1">
            <a:spLocks noChangeArrowheads="1"/>
          </p:cNvSpPr>
          <p:nvPr/>
        </p:nvSpPr>
        <p:spPr bwMode="auto">
          <a:xfrm>
            <a:off x="7315200" y="1752600"/>
            <a:ext cx="1539875" cy="581025"/>
          </a:xfrm>
          <a:prstGeom prst="rect">
            <a:avLst/>
          </a:prstGeom>
          <a:noFill/>
          <a:ln w="9525">
            <a:noFill/>
            <a:miter lim="800000"/>
            <a:headEnd/>
            <a:tailEnd/>
          </a:ln>
        </p:spPr>
        <p:txBody>
          <a:bodyPr>
            <a:spAutoFit/>
          </a:bodyPr>
          <a:lstStyle/>
          <a:p>
            <a:r>
              <a:rPr lang="en-US" altLang="zh-CN" sz="1600" b="1">
                <a:solidFill>
                  <a:srgbClr val="000000"/>
                </a:solidFill>
                <a:ea typeface="宋体" pitchFamily="2" charset="-122"/>
              </a:rPr>
              <a:t>Destination network</a:t>
            </a:r>
          </a:p>
        </p:txBody>
      </p:sp>
      <p:sp>
        <p:nvSpPr>
          <p:cNvPr id="24585" name="Line 11"/>
          <p:cNvSpPr>
            <a:spLocks noChangeShapeType="1"/>
          </p:cNvSpPr>
          <p:nvPr/>
        </p:nvSpPr>
        <p:spPr bwMode="auto">
          <a:xfrm flipV="1">
            <a:off x="4495800" y="1828800"/>
            <a:ext cx="457200" cy="381000"/>
          </a:xfrm>
          <a:prstGeom prst="line">
            <a:avLst/>
          </a:prstGeom>
          <a:noFill/>
          <a:ln w="9525">
            <a:solidFill>
              <a:schemeClr val="tx1"/>
            </a:solidFill>
            <a:round/>
            <a:headEnd/>
            <a:tailEnd type="triangle" w="med" len="med"/>
          </a:ln>
        </p:spPr>
        <p:txBody>
          <a:bodyPr/>
          <a:lstStyle/>
          <a:p>
            <a:endParaRPr lang="en-MY">
              <a:solidFill>
                <a:srgbClr val="000000"/>
              </a:solidFill>
            </a:endParaRPr>
          </a:p>
        </p:txBody>
      </p:sp>
      <p:sp>
        <p:nvSpPr>
          <p:cNvPr id="24586" name="Text Box 12"/>
          <p:cNvSpPr txBox="1">
            <a:spLocks noChangeArrowheads="1"/>
          </p:cNvSpPr>
          <p:nvPr/>
        </p:nvSpPr>
        <p:spPr bwMode="auto">
          <a:xfrm>
            <a:off x="3657600" y="2133600"/>
            <a:ext cx="985838" cy="336550"/>
          </a:xfrm>
          <a:prstGeom prst="rect">
            <a:avLst/>
          </a:prstGeom>
          <a:noFill/>
          <a:ln w="9525">
            <a:noFill/>
            <a:miter lim="800000"/>
            <a:headEnd/>
            <a:tailEnd/>
          </a:ln>
        </p:spPr>
        <p:txBody>
          <a:bodyPr wrap="none">
            <a:spAutoFit/>
          </a:bodyPr>
          <a:lstStyle/>
          <a:p>
            <a:r>
              <a:rPr lang="en-US" altLang="zh-CN" sz="1600" b="1">
                <a:solidFill>
                  <a:srgbClr val="000000"/>
                </a:solidFill>
                <a:ea typeface="宋体" pitchFamily="2" charset="-122"/>
              </a:rPr>
              <a:t>gateway</a:t>
            </a:r>
          </a:p>
        </p:txBody>
      </p:sp>
      <p:sp>
        <p:nvSpPr>
          <p:cNvPr id="24587" name="Line 11"/>
          <p:cNvSpPr>
            <a:spLocks noChangeShapeType="1"/>
          </p:cNvSpPr>
          <p:nvPr/>
        </p:nvSpPr>
        <p:spPr bwMode="auto">
          <a:xfrm flipV="1">
            <a:off x="4724400" y="4572000"/>
            <a:ext cx="0" cy="1143000"/>
          </a:xfrm>
          <a:prstGeom prst="line">
            <a:avLst/>
          </a:prstGeom>
          <a:noFill/>
          <a:ln w="28575">
            <a:solidFill>
              <a:schemeClr val="tx1"/>
            </a:solidFill>
            <a:round/>
            <a:headEnd/>
            <a:tailEnd type="triangle" w="med" len="med"/>
          </a:ln>
        </p:spPr>
        <p:txBody>
          <a:bodyPr/>
          <a:lstStyle/>
          <a:p>
            <a:endParaRPr lang="en-MY">
              <a:solidFill>
                <a:srgbClr val="000000"/>
              </a:solidFill>
            </a:endParaRPr>
          </a:p>
        </p:txBody>
      </p:sp>
      <p:sp>
        <p:nvSpPr>
          <p:cNvPr id="24588" name="Line 12"/>
          <p:cNvSpPr>
            <a:spLocks noChangeShapeType="1"/>
          </p:cNvSpPr>
          <p:nvPr/>
        </p:nvSpPr>
        <p:spPr bwMode="auto">
          <a:xfrm flipV="1">
            <a:off x="6705600" y="4572000"/>
            <a:ext cx="0" cy="1143000"/>
          </a:xfrm>
          <a:prstGeom prst="line">
            <a:avLst/>
          </a:prstGeom>
          <a:noFill/>
          <a:ln w="28575">
            <a:solidFill>
              <a:schemeClr val="tx1"/>
            </a:solidFill>
            <a:round/>
            <a:headEnd/>
            <a:tailEnd type="triangle" w="med" len="med"/>
          </a:ln>
        </p:spPr>
        <p:txBody>
          <a:bodyPr/>
          <a:lstStyle/>
          <a:p>
            <a:endParaRPr lang="en-MY">
              <a:solidFill>
                <a:srgbClr val="000000"/>
              </a:solidFill>
            </a:endParaRPr>
          </a:p>
        </p:txBody>
      </p:sp>
      <p:sp>
        <p:nvSpPr>
          <p:cNvPr id="24589" name="Line 13"/>
          <p:cNvSpPr>
            <a:spLocks noChangeShapeType="1"/>
          </p:cNvSpPr>
          <p:nvPr/>
        </p:nvSpPr>
        <p:spPr bwMode="auto">
          <a:xfrm flipV="1">
            <a:off x="8153400" y="4572000"/>
            <a:ext cx="0" cy="1143000"/>
          </a:xfrm>
          <a:prstGeom prst="line">
            <a:avLst/>
          </a:prstGeom>
          <a:noFill/>
          <a:ln w="28575">
            <a:solidFill>
              <a:schemeClr val="tx1"/>
            </a:solidFill>
            <a:round/>
            <a:headEnd/>
            <a:tailEnd type="triangle" w="med" len="med"/>
          </a:ln>
        </p:spPr>
        <p:txBody>
          <a:bodyPr/>
          <a:lstStyle/>
          <a:p>
            <a:endParaRPr lang="en-MY">
              <a:solidFill>
                <a:srgbClr val="000000"/>
              </a:solidFill>
            </a:endParaRPr>
          </a:p>
        </p:txBody>
      </p:sp>
    </p:spTree>
    <p:extLst>
      <p:ext uri="{BB962C8B-B14F-4D97-AF65-F5344CB8AC3E}">
        <p14:creationId xmlns:p14="http://schemas.microsoft.com/office/powerpoint/2010/main" val="4945629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lstStyle/>
          <a:p>
            <a:pPr eaLnBrk="1" hangingPunct="1"/>
            <a:r>
              <a:rPr lang="en-US" altLang="zh-CN" dirty="0" smtClean="0">
                <a:ea typeface="宋体" pitchFamily="2" charset="-122"/>
              </a:rPr>
              <a:t>Setting Static Routes - 4</a:t>
            </a:r>
            <a:endParaRPr lang="zh-CN" altLang="en-US" dirty="0" smtClean="0">
              <a:ea typeface="宋体" pitchFamily="2" charset="-122"/>
            </a:endParaRPr>
          </a:p>
        </p:txBody>
      </p:sp>
      <p:sp>
        <p:nvSpPr>
          <p:cNvPr id="25603" name="Rectangle 3"/>
          <p:cNvSpPr>
            <a:spLocks noGrp="1" noChangeArrowheads="1"/>
          </p:cNvSpPr>
          <p:nvPr>
            <p:ph type="body" idx="4294967295"/>
          </p:nvPr>
        </p:nvSpPr>
        <p:spPr>
          <a:xfrm>
            <a:off x="304800" y="1524000"/>
            <a:ext cx="8534400" cy="762000"/>
          </a:xfrm>
        </p:spPr>
        <p:txBody>
          <a:bodyPr/>
          <a:lstStyle/>
          <a:p>
            <a:pPr eaLnBrk="1" hangingPunct="1">
              <a:lnSpc>
                <a:spcPct val="90000"/>
              </a:lnSpc>
            </a:pPr>
            <a:r>
              <a:rPr lang="en-US" altLang="zh-CN" sz="2400" smtClean="0">
                <a:ea typeface="宋体" pitchFamily="2" charset="-122"/>
              </a:rPr>
              <a:t>After the “ip route” command, Router0 knows the existence of 192.168.2.0/24 via gateway IP 10.1.1.2</a:t>
            </a:r>
          </a:p>
        </p:txBody>
      </p:sp>
      <p:pic>
        <p:nvPicPr>
          <p:cNvPr id="25604" name="Picture 4"/>
          <p:cNvPicPr>
            <a:picLocks noChangeAspect="1" noChangeArrowheads="1"/>
          </p:cNvPicPr>
          <p:nvPr/>
        </p:nvPicPr>
        <p:blipFill>
          <a:blip r:embed="rId2" cstate="print"/>
          <a:srcRect/>
          <a:stretch>
            <a:fillRect/>
          </a:stretch>
        </p:blipFill>
        <p:spPr bwMode="auto">
          <a:xfrm>
            <a:off x="1219200" y="2743200"/>
            <a:ext cx="7010400" cy="2959100"/>
          </a:xfrm>
          <a:prstGeom prst="rect">
            <a:avLst/>
          </a:prstGeom>
          <a:noFill/>
          <a:ln w="9525">
            <a:noFill/>
            <a:miter lim="800000"/>
            <a:headEnd/>
            <a:tailEnd/>
          </a:ln>
        </p:spPr>
      </p:pic>
    </p:spTree>
    <p:extLst>
      <p:ext uri="{BB962C8B-B14F-4D97-AF65-F5344CB8AC3E}">
        <p14:creationId xmlns:p14="http://schemas.microsoft.com/office/powerpoint/2010/main" val="40396226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a:lstStyle/>
          <a:p>
            <a:pPr eaLnBrk="1" hangingPunct="1"/>
            <a:r>
              <a:rPr lang="en-US" altLang="zh-CN" dirty="0" smtClean="0">
                <a:ea typeface="宋体" pitchFamily="2" charset="-122"/>
              </a:rPr>
              <a:t>Setting Static Routes - 5</a:t>
            </a:r>
          </a:p>
        </p:txBody>
      </p:sp>
      <p:sp>
        <p:nvSpPr>
          <p:cNvPr id="28675" name="Rectangle 3"/>
          <p:cNvSpPr>
            <a:spLocks noChangeArrowheads="1"/>
          </p:cNvSpPr>
          <p:nvPr/>
        </p:nvSpPr>
        <p:spPr bwMode="auto">
          <a:xfrm>
            <a:off x="533400" y="4724400"/>
            <a:ext cx="8305800" cy="915988"/>
          </a:xfrm>
          <a:prstGeom prst="rect">
            <a:avLst/>
          </a:prstGeom>
          <a:noFill/>
          <a:ln w="9525">
            <a:noFill/>
            <a:miter lim="800000"/>
            <a:headEnd/>
            <a:tailEnd/>
          </a:ln>
        </p:spPr>
        <p:txBody>
          <a:bodyPr>
            <a:spAutoFit/>
          </a:bodyPr>
          <a:lstStyle/>
          <a:p>
            <a:r>
              <a:rPr lang="en-US" altLang="zh-CN" sz="1800" b="1">
                <a:solidFill>
                  <a:srgbClr val="000000"/>
                </a:solidFill>
                <a:latin typeface="Courier New" pitchFamily="49" charset="0"/>
                <a:ea typeface="宋体" pitchFamily="2" charset="-122"/>
              </a:rPr>
              <a:t>Router1#conf t</a:t>
            </a:r>
          </a:p>
          <a:p>
            <a:r>
              <a:rPr lang="en-US" altLang="zh-CN" sz="1800" b="1">
                <a:solidFill>
                  <a:srgbClr val="000000"/>
                </a:solidFill>
                <a:latin typeface="Courier New" pitchFamily="49" charset="0"/>
                <a:ea typeface="宋体" pitchFamily="2" charset="-122"/>
              </a:rPr>
              <a:t>Router1(config)#ip route 192.168.1.0 255.255.255.0 10.1.1.1</a:t>
            </a:r>
          </a:p>
          <a:p>
            <a:r>
              <a:rPr lang="en-US" altLang="zh-CN" sz="1800" b="1">
                <a:solidFill>
                  <a:srgbClr val="000000"/>
                </a:solidFill>
                <a:latin typeface="Courier New" pitchFamily="49" charset="0"/>
                <a:ea typeface="宋体" pitchFamily="2" charset="-122"/>
              </a:rPr>
              <a:t>Router1(config)#</a:t>
            </a:r>
          </a:p>
        </p:txBody>
      </p:sp>
      <p:pic>
        <p:nvPicPr>
          <p:cNvPr id="28676" name="Picture 4"/>
          <p:cNvPicPr>
            <a:picLocks noChangeAspect="1" noChangeArrowheads="1"/>
          </p:cNvPicPr>
          <p:nvPr/>
        </p:nvPicPr>
        <p:blipFill>
          <a:blip r:embed="rId2" cstate="print"/>
          <a:srcRect/>
          <a:stretch>
            <a:fillRect/>
          </a:stretch>
        </p:blipFill>
        <p:spPr bwMode="auto">
          <a:xfrm>
            <a:off x="1905000" y="1600200"/>
            <a:ext cx="5334000" cy="2176463"/>
          </a:xfrm>
          <a:prstGeom prst="rect">
            <a:avLst/>
          </a:prstGeom>
          <a:noFill/>
          <a:ln w="9525">
            <a:noFill/>
            <a:miter lim="800000"/>
            <a:headEnd/>
            <a:tailEnd/>
          </a:ln>
        </p:spPr>
      </p:pic>
      <p:sp>
        <p:nvSpPr>
          <p:cNvPr id="28677" name="Oval 7"/>
          <p:cNvSpPr>
            <a:spLocks noChangeArrowheads="1"/>
          </p:cNvSpPr>
          <p:nvPr/>
        </p:nvSpPr>
        <p:spPr bwMode="auto">
          <a:xfrm>
            <a:off x="1371600" y="1752600"/>
            <a:ext cx="3048000" cy="2209800"/>
          </a:xfrm>
          <a:prstGeom prst="ellipse">
            <a:avLst/>
          </a:prstGeom>
          <a:noFill/>
          <a:ln w="9525">
            <a:solidFill>
              <a:schemeClr val="tx1"/>
            </a:solidFill>
            <a:prstDash val="dash"/>
            <a:round/>
            <a:headEnd/>
            <a:tailEnd/>
          </a:ln>
        </p:spPr>
        <p:txBody>
          <a:bodyPr wrap="none" anchor="ctr"/>
          <a:lstStyle/>
          <a:p>
            <a:endParaRPr lang="zh-CN" altLang="en-US">
              <a:solidFill>
                <a:srgbClr val="000000"/>
              </a:solidFill>
              <a:ea typeface="宋体" pitchFamily="2" charset="-122"/>
            </a:endParaRPr>
          </a:p>
        </p:txBody>
      </p:sp>
      <p:sp>
        <p:nvSpPr>
          <p:cNvPr id="28678" name="Text Box 8"/>
          <p:cNvSpPr txBox="1">
            <a:spLocks noChangeArrowheads="1"/>
          </p:cNvSpPr>
          <p:nvPr/>
        </p:nvSpPr>
        <p:spPr bwMode="auto">
          <a:xfrm>
            <a:off x="1447800" y="3886200"/>
            <a:ext cx="1539875" cy="581025"/>
          </a:xfrm>
          <a:prstGeom prst="rect">
            <a:avLst/>
          </a:prstGeom>
          <a:noFill/>
          <a:ln w="9525">
            <a:noFill/>
            <a:miter lim="800000"/>
            <a:headEnd/>
            <a:tailEnd/>
          </a:ln>
        </p:spPr>
        <p:txBody>
          <a:bodyPr>
            <a:spAutoFit/>
          </a:bodyPr>
          <a:lstStyle/>
          <a:p>
            <a:r>
              <a:rPr lang="en-US" altLang="zh-CN" sz="1600" b="1">
                <a:solidFill>
                  <a:srgbClr val="000000"/>
                </a:solidFill>
                <a:ea typeface="宋体" pitchFamily="2" charset="-122"/>
              </a:rPr>
              <a:t>Destination network</a:t>
            </a:r>
          </a:p>
        </p:txBody>
      </p:sp>
      <p:sp>
        <p:nvSpPr>
          <p:cNvPr id="28679" name="Line 9"/>
          <p:cNvSpPr>
            <a:spLocks noChangeShapeType="1"/>
          </p:cNvSpPr>
          <p:nvPr/>
        </p:nvSpPr>
        <p:spPr bwMode="auto">
          <a:xfrm flipH="1" flipV="1">
            <a:off x="4038600" y="1981200"/>
            <a:ext cx="457200" cy="381000"/>
          </a:xfrm>
          <a:prstGeom prst="line">
            <a:avLst/>
          </a:prstGeom>
          <a:noFill/>
          <a:ln w="9525">
            <a:solidFill>
              <a:schemeClr val="tx1"/>
            </a:solidFill>
            <a:round/>
            <a:headEnd/>
            <a:tailEnd type="triangle" w="med" len="med"/>
          </a:ln>
        </p:spPr>
        <p:txBody>
          <a:bodyPr/>
          <a:lstStyle/>
          <a:p>
            <a:endParaRPr lang="en-MY">
              <a:solidFill>
                <a:srgbClr val="000000"/>
              </a:solidFill>
            </a:endParaRPr>
          </a:p>
        </p:txBody>
      </p:sp>
      <p:sp>
        <p:nvSpPr>
          <p:cNvPr id="28680" name="Text Box 10"/>
          <p:cNvSpPr txBox="1">
            <a:spLocks noChangeArrowheads="1"/>
          </p:cNvSpPr>
          <p:nvPr/>
        </p:nvSpPr>
        <p:spPr bwMode="auto">
          <a:xfrm>
            <a:off x="4267200" y="2286000"/>
            <a:ext cx="985838" cy="336550"/>
          </a:xfrm>
          <a:prstGeom prst="rect">
            <a:avLst/>
          </a:prstGeom>
          <a:noFill/>
          <a:ln w="9525">
            <a:noFill/>
            <a:miter lim="800000"/>
            <a:headEnd/>
            <a:tailEnd/>
          </a:ln>
        </p:spPr>
        <p:txBody>
          <a:bodyPr wrap="none">
            <a:spAutoFit/>
          </a:bodyPr>
          <a:lstStyle/>
          <a:p>
            <a:r>
              <a:rPr lang="en-US" altLang="zh-CN" sz="1600" b="1">
                <a:solidFill>
                  <a:srgbClr val="000000"/>
                </a:solidFill>
                <a:ea typeface="宋体" pitchFamily="2" charset="-122"/>
              </a:rPr>
              <a:t>gateway</a:t>
            </a:r>
          </a:p>
        </p:txBody>
      </p:sp>
    </p:spTree>
    <p:extLst>
      <p:ext uri="{BB962C8B-B14F-4D97-AF65-F5344CB8AC3E}">
        <p14:creationId xmlns:p14="http://schemas.microsoft.com/office/powerpoint/2010/main" val="34489622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p:txBody>
          <a:bodyPr/>
          <a:lstStyle/>
          <a:p>
            <a:pPr eaLnBrk="1" hangingPunct="1"/>
            <a:r>
              <a:rPr lang="en-US" altLang="zh-CN" dirty="0" smtClean="0">
                <a:ea typeface="宋体" pitchFamily="2" charset="-122"/>
              </a:rPr>
              <a:t>Setting Static Routes - </a:t>
            </a:r>
            <a:r>
              <a:rPr lang="en-US" altLang="zh-CN" dirty="0">
                <a:ea typeface="宋体" pitchFamily="2" charset="-122"/>
              </a:rPr>
              <a:t>6</a:t>
            </a:r>
            <a:endParaRPr lang="zh-CN" altLang="en-US" dirty="0" smtClean="0">
              <a:ea typeface="宋体" pitchFamily="2" charset="-122"/>
            </a:endParaRPr>
          </a:p>
        </p:txBody>
      </p:sp>
      <p:sp>
        <p:nvSpPr>
          <p:cNvPr id="29699" name="Rectangle 3"/>
          <p:cNvSpPr>
            <a:spLocks noGrp="1" noChangeArrowheads="1"/>
          </p:cNvSpPr>
          <p:nvPr>
            <p:ph type="body" idx="4294967295"/>
          </p:nvPr>
        </p:nvSpPr>
        <p:spPr>
          <a:xfrm>
            <a:off x="304800" y="1524000"/>
            <a:ext cx="8534400" cy="762000"/>
          </a:xfrm>
        </p:spPr>
        <p:txBody>
          <a:bodyPr/>
          <a:lstStyle/>
          <a:p>
            <a:pPr eaLnBrk="1" hangingPunct="1">
              <a:lnSpc>
                <a:spcPct val="90000"/>
              </a:lnSpc>
            </a:pPr>
            <a:r>
              <a:rPr lang="en-US" altLang="zh-CN" sz="2400" smtClean="0">
                <a:ea typeface="宋体" pitchFamily="2" charset="-122"/>
              </a:rPr>
              <a:t>After the ip route command, Router1 knows the existence of 192.168.1.0/24 via gateway IP 10.1.1.1</a:t>
            </a:r>
          </a:p>
        </p:txBody>
      </p:sp>
      <p:pic>
        <p:nvPicPr>
          <p:cNvPr id="29700" name="Picture 5"/>
          <p:cNvPicPr>
            <a:picLocks noChangeAspect="1" noChangeArrowheads="1"/>
          </p:cNvPicPr>
          <p:nvPr/>
        </p:nvPicPr>
        <p:blipFill>
          <a:blip r:embed="rId2" cstate="print"/>
          <a:srcRect/>
          <a:stretch>
            <a:fillRect/>
          </a:stretch>
        </p:blipFill>
        <p:spPr bwMode="auto">
          <a:xfrm>
            <a:off x="1143000" y="2743200"/>
            <a:ext cx="7391400" cy="3152775"/>
          </a:xfrm>
          <a:prstGeom prst="rect">
            <a:avLst/>
          </a:prstGeom>
          <a:noFill/>
          <a:ln w="9525">
            <a:noFill/>
            <a:miter lim="800000"/>
            <a:headEnd/>
            <a:tailEnd/>
          </a:ln>
        </p:spPr>
      </p:pic>
    </p:spTree>
    <p:extLst>
      <p:ext uri="{BB962C8B-B14F-4D97-AF65-F5344CB8AC3E}">
        <p14:creationId xmlns:p14="http://schemas.microsoft.com/office/powerpoint/2010/main" val="3214242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pPr eaLnBrk="1" hangingPunct="1"/>
            <a:r>
              <a:rPr lang="en-US" altLang="zh-CN" dirty="0" smtClean="0">
                <a:ea typeface="宋体" pitchFamily="2" charset="-122"/>
              </a:rPr>
              <a:t>Setting Dynamic Routes – RIP</a:t>
            </a:r>
          </a:p>
        </p:txBody>
      </p:sp>
      <p:sp>
        <p:nvSpPr>
          <p:cNvPr id="32771" name="Rectangle 3"/>
          <p:cNvSpPr>
            <a:spLocks noGrp="1" noChangeArrowheads="1"/>
          </p:cNvSpPr>
          <p:nvPr>
            <p:ph type="body" idx="4294967295"/>
          </p:nvPr>
        </p:nvSpPr>
        <p:spPr>
          <a:xfrm>
            <a:off x="304800" y="1371600"/>
            <a:ext cx="8534400" cy="685800"/>
          </a:xfrm>
        </p:spPr>
        <p:txBody>
          <a:bodyPr/>
          <a:lstStyle/>
          <a:p>
            <a:pPr eaLnBrk="1" hangingPunct="1">
              <a:lnSpc>
                <a:spcPct val="80000"/>
              </a:lnSpc>
            </a:pPr>
            <a:r>
              <a:rPr lang="en-US" altLang="zh-CN" sz="2400" smtClean="0">
                <a:ea typeface="宋体" pitchFamily="2" charset="-122"/>
              </a:rPr>
              <a:t>Setting dynamic routes with RIP (routing information protocol).</a:t>
            </a:r>
          </a:p>
        </p:txBody>
      </p:sp>
      <p:pic>
        <p:nvPicPr>
          <p:cNvPr id="32772" name="Picture 4"/>
          <p:cNvPicPr>
            <a:picLocks noChangeAspect="1" noChangeArrowheads="1"/>
          </p:cNvPicPr>
          <p:nvPr/>
        </p:nvPicPr>
        <p:blipFill>
          <a:blip r:embed="rId2" cstate="print"/>
          <a:srcRect/>
          <a:stretch>
            <a:fillRect/>
          </a:stretch>
        </p:blipFill>
        <p:spPr bwMode="auto">
          <a:xfrm>
            <a:off x="2286000" y="4267200"/>
            <a:ext cx="5410200" cy="2206625"/>
          </a:xfrm>
          <a:prstGeom prst="rect">
            <a:avLst/>
          </a:prstGeom>
          <a:noFill/>
          <a:ln w="9525">
            <a:noFill/>
            <a:miter lim="800000"/>
            <a:headEnd/>
            <a:tailEnd/>
          </a:ln>
        </p:spPr>
      </p:pic>
      <p:sp>
        <p:nvSpPr>
          <p:cNvPr id="32773" name="Rectangle 5"/>
          <p:cNvSpPr>
            <a:spLocks noChangeArrowheads="1"/>
          </p:cNvSpPr>
          <p:nvPr/>
        </p:nvSpPr>
        <p:spPr bwMode="auto">
          <a:xfrm>
            <a:off x="152400" y="3048000"/>
            <a:ext cx="4800600" cy="1165225"/>
          </a:xfrm>
          <a:prstGeom prst="rect">
            <a:avLst/>
          </a:prstGeom>
          <a:noFill/>
          <a:ln w="9525">
            <a:solidFill>
              <a:schemeClr val="tx1"/>
            </a:solidFill>
            <a:miter lim="800000"/>
            <a:headEnd/>
            <a:tailEnd/>
          </a:ln>
        </p:spPr>
        <p:txBody>
          <a:bodyPr>
            <a:spAutoFit/>
          </a:bodyPr>
          <a:lstStyle/>
          <a:p>
            <a:r>
              <a:rPr lang="en-US" altLang="zh-CN" sz="1400">
                <a:solidFill>
                  <a:srgbClr val="000000"/>
                </a:solidFill>
                <a:latin typeface="Courier New" pitchFamily="49" charset="0"/>
                <a:ea typeface="宋体" pitchFamily="2" charset="-122"/>
              </a:rPr>
              <a:t>Router0(config)#router rip</a:t>
            </a:r>
          </a:p>
          <a:p>
            <a:r>
              <a:rPr lang="en-US" altLang="zh-CN" sz="1400">
                <a:solidFill>
                  <a:srgbClr val="000000"/>
                </a:solidFill>
                <a:latin typeface="Courier New" pitchFamily="49" charset="0"/>
                <a:ea typeface="宋体" pitchFamily="2" charset="-122"/>
              </a:rPr>
              <a:t>Router0(config-router)#network 192.168.1.0</a:t>
            </a:r>
          </a:p>
          <a:p>
            <a:r>
              <a:rPr lang="en-US" altLang="zh-CN" sz="1400">
                <a:solidFill>
                  <a:srgbClr val="000000"/>
                </a:solidFill>
                <a:latin typeface="Courier New" pitchFamily="49" charset="0"/>
                <a:ea typeface="宋体" pitchFamily="2" charset="-122"/>
              </a:rPr>
              <a:t>Router0(config-router)#network 10.1.1.0</a:t>
            </a:r>
          </a:p>
          <a:p>
            <a:r>
              <a:rPr lang="en-US" altLang="zh-CN" sz="1400">
                <a:solidFill>
                  <a:srgbClr val="000000"/>
                </a:solidFill>
                <a:latin typeface="Courier New" pitchFamily="49" charset="0"/>
                <a:ea typeface="宋体" pitchFamily="2" charset="-122"/>
              </a:rPr>
              <a:t>Router0(config-router)#exit</a:t>
            </a:r>
          </a:p>
          <a:p>
            <a:r>
              <a:rPr lang="en-US" altLang="zh-CN" sz="1400">
                <a:solidFill>
                  <a:srgbClr val="000000"/>
                </a:solidFill>
                <a:latin typeface="Courier New" pitchFamily="49" charset="0"/>
                <a:ea typeface="宋体" pitchFamily="2" charset="-122"/>
              </a:rPr>
              <a:t>Router0(config)#</a:t>
            </a:r>
            <a:endParaRPr lang="zh-CN" altLang="en-US" sz="1400">
              <a:solidFill>
                <a:srgbClr val="000000"/>
              </a:solidFill>
              <a:latin typeface="Courier New" pitchFamily="49" charset="0"/>
              <a:ea typeface="宋体" pitchFamily="2" charset="-122"/>
            </a:endParaRPr>
          </a:p>
        </p:txBody>
      </p:sp>
      <p:sp>
        <p:nvSpPr>
          <p:cNvPr id="32774" name="Rectangle 6"/>
          <p:cNvSpPr>
            <a:spLocks noChangeArrowheads="1"/>
          </p:cNvSpPr>
          <p:nvPr/>
        </p:nvSpPr>
        <p:spPr bwMode="auto">
          <a:xfrm>
            <a:off x="4114800" y="1828800"/>
            <a:ext cx="4724400" cy="1165225"/>
          </a:xfrm>
          <a:prstGeom prst="rect">
            <a:avLst/>
          </a:prstGeom>
          <a:noFill/>
          <a:ln w="9525">
            <a:solidFill>
              <a:schemeClr val="tx1"/>
            </a:solidFill>
            <a:miter lim="800000"/>
            <a:headEnd/>
            <a:tailEnd/>
          </a:ln>
        </p:spPr>
        <p:txBody>
          <a:bodyPr>
            <a:spAutoFit/>
          </a:bodyPr>
          <a:lstStyle/>
          <a:p>
            <a:r>
              <a:rPr lang="en-US" altLang="zh-CN" sz="1400">
                <a:solidFill>
                  <a:srgbClr val="000000"/>
                </a:solidFill>
                <a:latin typeface="Courier New" pitchFamily="49" charset="0"/>
                <a:ea typeface="宋体" pitchFamily="2" charset="-122"/>
              </a:rPr>
              <a:t>Router1(config)#router rip</a:t>
            </a:r>
          </a:p>
          <a:p>
            <a:r>
              <a:rPr lang="en-US" altLang="zh-CN" sz="1400">
                <a:solidFill>
                  <a:srgbClr val="000000"/>
                </a:solidFill>
                <a:latin typeface="Courier New" pitchFamily="49" charset="0"/>
                <a:ea typeface="宋体" pitchFamily="2" charset="-122"/>
              </a:rPr>
              <a:t>Router1(config-router)#network 192.168.2.0</a:t>
            </a:r>
          </a:p>
          <a:p>
            <a:r>
              <a:rPr lang="en-US" altLang="zh-CN" sz="1400">
                <a:solidFill>
                  <a:srgbClr val="000000"/>
                </a:solidFill>
                <a:latin typeface="Courier New" pitchFamily="49" charset="0"/>
                <a:ea typeface="宋体" pitchFamily="2" charset="-122"/>
              </a:rPr>
              <a:t>Router1(config-router)#network 10.1.1.0</a:t>
            </a:r>
          </a:p>
          <a:p>
            <a:r>
              <a:rPr lang="en-US" altLang="zh-CN" sz="1400">
                <a:solidFill>
                  <a:srgbClr val="000000"/>
                </a:solidFill>
                <a:latin typeface="Courier New" pitchFamily="49" charset="0"/>
                <a:ea typeface="宋体" pitchFamily="2" charset="-122"/>
              </a:rPr>
              <a:t>Router1(config-router)#exit</a:t>
            </a:r>
          </a:p>
          <a:p>
            <a:r>
              <a:rPr lang="en-US" altLang="zh-CN" sz="1400">
                <a:solidFill>
                  <a:srgbClr val="000000"/>
                </a:solidFill>
                <a:latin typeface="Courier New" pitchFamily="49" charset="0"/>
                <a:ea typeface="宋体" pitchFamily="2" charset="-122"/>
              </a:rPr>
              <a:t>Router1(config)#</a:t>
            </a:r>
            <a:endParaRPr lang="zh-CN" altLang="en-US" sz="1400">
              <a:solidFill>
                <a:srgbClr val="000000"/>
              </a:solidFill>
              <a:latin typeface="Courier New" pitchFamily="49" charset="0"/>
              <a:ea typeface="宋体" pitchFamily="2" charset="-122"/>
            </a:endParaRPr>
          </a:p>
        </p:txBody>
      </p:sp>
      <p:sp>
        <p:nvSpPr>
          <p:cNvPr id="32775" name="Line 7"/>
          <p:cNvSpPr>
            <a:spLocks noChangeShapeType="1"/>
          </p:cNvSpPr>
          <p:nvPr/>
        </p:nvSpPr>
        <p:spPr bwMode="auto">
          <a:xfrm flipH="1">
            <a:off x="5867400" y="2895600"/>
            <a:ext cx="762000" cy="1524000"/>
          </a:xfrm>
          <a:prstGeom prst="line">
            <a:avLst/>
          </a:prstGeom>
          <a:noFill/>
          <a:ln w="38100">
            <a:solidFill>
              <a:schemeClr val="tx1"/>
            </a:solidFill>
            <a:round/>
            <a:headEnd/>
            <a:tailEnd type="triangle" w="med" len="med"/>
          </a:ln>
        </p:spPr>
        <p:txBody>
          <a:bodyPr/>
          <a:lstStyle/>
          <a:p>
            <a:endParaRPr lang="en-MY">
              <a:solidFill>
                <a:srgbClr val="000000"/>
              </a:solidFill>
            </a:endParaRPr>
          </a:p>
        </p:txBody>
      </p:sp>
      <p:sp>
        <p:nvSpPr>
          <p:cNvPr id="32776" name="Line 8"/>
          <p:cNvSpPr>
            <a:spLocks noChangeShapeType="1"/>
          </p:cNvSpPr>
          <p:nvPr/>
        </p:nvSpPr>
        <p:spPr bwMode="auto">
          <a:xfrm>
            <a:off x="2590800" y="4114800"/>
            <a:ext cx="1219200" cy="381000"/>
          </a:xfrm>
          <a:prstGeom prst="line">
            <a:avLst/>
          </a:prstGeom>
          <a:noFill/>
          <a:ln w="38100">
            <a:solidFill>
              <a:schemeClr val="tx1"/>
            </a:solidFill>
            <a:round/>
            <a:headEnd/>
            <a:tailEnd type="triangle" w="med" len="med"/>
          </a:ln>
        </p:spPr>
        <p:txBody>
          <a:bodyPr/>
          <a:lstStyle/>
          <a:p>
            <a:endParaRPr lang="en-MY">
              <a:solidFill>
                <a:srgbClr val="000000"/>
              </a:solidFill>
            </a:endParaRPr>
          </a:p>
        </p:txBody>
      </p:sp>
    </p:spTree>
    <p:extLst>
      <p:ext uri="{BB962C8B-B14F-4D97-AF65-F5344CB8AC3E}">
        <p14:creationId xmlns:p14="http://schemas.microsoft.com/office/powerpoint/2010/main" val="11761919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p:txBody>
          <a:bodyPr/>
          <a:lstStyle/>
          <a:p>
            <a:pPr eaLnBrk="1" hangingPunct="1"/>
            <a:r>
              <a:rPr lang="en-US" altLang="zh-CN" dirty="0" smtClean="0">
                <a:ea typeface="宋体" pitchFamily="2" charset="-122"/>
              </a:rPr>
              <a:t>Setting Dynamic Routes - RIP</a:t>
            </a:r>
          </a:p>
        </p:txBody>
      </p:sp>
      <p:sp>
        <p:nvSpPr>
          <p:cNvPr id="33795" name="Rectangle 3"/>
          <p:cNvSpPr>
            <a:spLocks noGrp="1" noChangeArrowheads="1"/>
          </p:cNvSpPr>
          <p:nvPr>
            <p:ph type="body" idx="4294967295"/>
          </p:nvPr>
        </p:nvSpPr>
        <p:spPr>
          <a:xfrm>
            <a:off x="228600" y="1371600"/>
            <a:ext cx="8534400" cy="457200"/>
          </a:xfrm>
        </p:spPr>
        <p:txBody>
          <a:bodyPr/>
          <a:lstStyle/>
          <a:p>
            <a:pPr eaLnBrk="1" hangingPunct="1">
              <a:lnSpc>
                <a:spcPct val="80000"/>
              </a:lnSpc>
            </a:pPr>
            <a:r>
              <a:rPr lang="en-US" altLang="zh-CN" sz="2800" smtClean="0">
                <a:ea typeface="宋体" pitchFamily="2" charset="-122"/>
              </a:rPr>
              <a:t>Routing tables of two routes with dynamic routes.</a:t>
            </a:r>
          </a:p>
        </p:txBody>
      </p:sp>
      <p:pic>
        <p:nvPicPr>
          <p:cNvPr id="33796" name="Picture 4"/>
          <p:cNvPicPr>
            <a:picLocks noChangeAspect="1" noChangeArrowheads="1"/>
          </p:cNvPicPr>
          <p:nvPr/>
        </p:nvPicPr>
        <p:blipFill>
          <a:blip r:embed="rId2" cstate="print"/>
          <a:srcRect/>
          <a:stretch>
            <a:fillRect/>
          </a:stretch>
        </p:blipFill>
        <p:spPr bwMode="auto">
          <a:xfrm>
            <a:off x="152400" y="4191000"/>
            <a:ext cx="5410200" cy="2206625"/>
          </a:xfrm>
          <a:prstGeom prst="rect">
            <a:avLst/>
          </a:prstGeom>
          <a:noFill/>
          <a:ln w="9525">
            <a:noFill/>
            <a:miter lim="800000"/>
            <a:headEnd/>
            <a:tailEnd/>
          </a:ln>
        </p:spPr>
      </p:pic>
      <p:sp>
        <p:nvSpPr>
          <p:cNvPr id="33797" name="Rectangle 5"/>
          <p:cNvSpPr>
            <a:spLocks noChangeArrowheads="1"/>
          </p:cNvSpPr>
          <p:nvPr/>
        </p:nvSpPr>
        <p:spPr bwMode="auto">
          <a:xfrm>
            <a:off x="0" y="1828800"/>
            <a:ext cx="7772400" cy="952500"/>
          </a:xfrm>
          <a:prstGeom prst="rect">
            <a:avLst/>
          </a:prstGeom>
          <a:noFill/>
          <a:ln w="9525">
            <a:solidFill>
              <a:schemeClr val="tx1"/>
            </a:solidFill>
            <a:miter lim="800000"/>
            <a:headEnd/>
            <a:tailEnd/>
          </a:ln>
        </p:spPr>
        <p:txBody>
          <a:bodyPr>
            <a:spAutoFit/>
          </a:bodyPr>
          <a:lstStyle/>
          <a:p>
            <a:r>
              <a:rPr lang="en-US" altLang="zh-CN" sz="1400">
                <a:solidFill>
                  <a:srgbClr val="000000"/>
                </a:solidFill>
                <a:latin typeface="Courier New" pitchFamily="49" charset="0"/>
                <a:ea typeface="宋体" pitchFamily="2" charset="-122"/>
              </a:rPr>
              <a:t>     10.0.0.0/24 is subnetted, 1 subnets</a:t>
            </a:r>
          </a:p>
          <a:p>
            <a:r>
              <a:rPr lang="en-US" altLang="zh-CN" sz="1400">
                <a:solidFill>
                  <a:srgbClr val="000000"/>
                </a:solidFill>
                <a:latin typeface="Courier New" pitchFamily="49" charset="0"/>
                <a:ea typeface="宋体" pitchFamily="2" charset="-122"/>
              </a:rPr>
              <a:t>C       10.1.1.0 is directly connected, FastEthernet0/0</a:t>
            </a:r>
          </a:p>
          <a:p>
            <a:r>
              <a:rPr lang="en-US" altLang="zh-CN" sz="1400">
                <a:solidFill>
                  <a:srgbClr val="000000"/>
                </a:solidFill>
                <a:latin typeface="Courier New" pitchFamily="49" charset="0"/>
                <a:ea typeface="宋体" pitchFamily="2" charset="-122"/>
              </a:rPr>
              <a:t>C    192.168.1.0/24 is directly connected, FastEthernet0/1</a:t>
            </a:r>
          </a:p>
          <a:p>
            <a:r>
              <a:rPr lang="en-US" altLang="zh-CN" sz="1400">
                <a:solidFill>
                  <a:srgbClr val="000000"/>
                </a:solidFill>
                <a:latin typeface="Courier New" pitchFamily="49" charset="0"/>
                <a:ea typeface="宋体" pitchFamily="2" charset="-122"/>
              </a:rPr>
              <a:t>R    192.168.2.0/24 [120/1] via 10.1.1.2, 00:00:25, FastEthernet0/0</a:t>
            </a:r>
          </a:p>
        </p:txBody>
      </p:sp>
      <p:sp>
        <p:nvSpPr>
          <p:cNvPr id="33798" name="Rectangle 6"/>
          <p:cNvSpPr>
            <a:spLocks noChangeArrowheads="1"/>
          </p:cNvSpPr>
          <p:nvPr/>
        </p:nvSpPr>
        <p:spPr bwMode="auto">
          <a:xfrm>
            <a:off x="1524000" y="2971800"/>
            <a:ext cx="7620000" cy="952500"/>
          </a:xfrm>
          <a:prstGeom prst="rect">
            <a:avLst/>
          </a:prstGeom>
          <a:noFill/>
          <a:ln w="9525">
            <a:solidFill>
              <a:schemeClr val="tx1"/>
            </a:solidFill>
            <a:miter lim="800000"/>
            <a:headEnd/>
            <a:tailEnd/>
          </a:ln>
        </p:spPr>
        <p:txBody>
          <a:bodyPr>
            <a:spAutoFit/>
          </a:bodyPr>
          <a:lstStyle/>
          <a:p>
            <a:r>
              <a:rPr lang="en-US" altLang="zh-CN" sz="1400">
                <a:solidFill>
                  <a:srgbClr val="000000"/>
                </a:solidFill>
                <a:latin typeface="Courier New" pitchFamily="49" charset="0"/>
                <a:ea typeface="宋体" pitchFamily="2" charset="-122"/>
              </a:rPr>
              <a:t>     10.0.0.0/24 is subnetted, 1 subnets</a:t>
            </a:r>
          </a:p>
          <a:p>
            <a:r>
              <a:rPr lang="en-US" altLang="zh-CN" sz="1400">
                <a:solidFill>
                  <a:srgbClr val="000000"/>
                </a:solidFill>
                <a:latin typeface="Courier New" pitchFamily="49" charset="0"/>
                <a:ea typeface="宋体" pitchFamily="2" charset="-122"/>
              </a:rPr>
              <a:t>C       10.1.1.0 is directly connected, FastEthernet0/0</a:t>
            </a:r>
          </a:p>
          <a:p>
            <a:r>
              <a:rPr lang="en-US" altLang="zh-CN" sz="1400">
                <a:solidFill>
                  <a:srgbClr val="000000"/>
                </a:solidFill>
                <a:latin typeface="Courier New" pitchFamily="49" charset="0"/>
                <a:ea typeface="宋体" pitchFamily="2" charset="-122"/>
              </a:rPr>
              <a:t>R    192.168.1.0/24 [120/1] via 10.1.1.1, 00:00:04, FastEthernet0/0</a:t>
            </a:r>
          </a:p>
          <a:p>
            <a:r>
              <a:rPr lang="en-US" altLang="zh-CN" sz="1400">
                <a:solidFill>
                  <a:srgbClr val="000000"/>
                </a:solidFill>
                <a:latin typeface="Courier New" pitchFamily="49" charset="0"/>
                <a:ea typeface="宋体" pitchFamily="2" charset="-122"/>
              </a:rPr>
              <a:t>C    192.168.2.0/24 is directly connected, FastEthernet0/1</a:t>
            </a:r>
          </a:p>
        </p:txBody>
      </p:sp>
      <p:sp>
        <p:nvSpPr>
          <p:cNvPr id="33799" name="Line 7"/>
          <p:cNvSpPr>
            <a:spLocks noChangeShapeType="1"/>
          </p:cNvSpPr>
          <p:nvPr/>
        </p:nvSpPr>
        <p:spPr bwMode="auto">
          <a:xfrm>
            <a:off x="3810000" y="3886200"/>
            <a:ext cx="0" cy="533400"/>
          </a:xfrm>
          <a:prstGeom prst="line">
            <a:avLst/>
          </a:prstGeom>
          <a:noFill/>
          <a:ln w="38100">
            <a:solidFill>
              <a:schemeClr val="tx1"/>
            </a:solidFill>
            <a:round/>
            <a:headEnd/>
            <a:tailEnd type="triangle" w="med" len="med"/>
          </a:ln>
        </p:spPr>
        <p:txBody>
          <a:bodyPr/>
          <a:lstStyle/>
          <a:p>
            <a:endParaRPr lang="en-MY">
              <a:solidFill>
                <a:srgbClr val="000000"/>
              </a:solidFill>
            </a:endParaRPr>
          </a:p>
        </p:txBody>
      </p:sp>
      <p:sp>
        <p:nvSpPr>
          <p:cNvPr id="33800" name="Line 8"/>
          <p:cNvSpPr>
            <a:spLocks noChangeShapeType="1"/>
          </p:cNvSpPr>
          <p:nvPr/>
        </p:nvSpPr>
        <p:spPr bwMode="auto">
          <a:xfrm>
            <a:off x="609600" y="2743200"/>
            <a:ext cx="1066800" cy="1676400"/>
          </a:xfrm>
          <a:prstGeom prst="line">
            <a:avLst/>
          </a:prstGeom>
          <a:noFill/>
          <a:ln w="38100">
            <a:solidFill>
              <a:schemeClr val="tx1"/>
            </a:solidFill>
            <a:round/>
            <a:headEnd/>
            <a:tailEnd type="triangle" w="med" len="med"/>
          </a:ln>
        </p:spPr>
        <p:txBody>
          <a:bodyPr/>
          <a:lstStyle/>
          <a:p>
            <a:endParaRPr lang="en-MY">
              <a:solidFill>
                <a:srgbClr val="000000"/>
              </a:solidFill>
            </a:endParaRPr>
          </a:p>
        </p:txBody>
      </p:sp>
    </p:spTree>
    <p:extLst>
      <p:ext uri="{BB962C8B-B14F-4D97-AF65-F5344CB8AC3E}">
        <p14:creationId xmlns:p14="http://schemas.microsoft.com/office/powerpoint/2010/main" val="14386800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Setting Dynamic Routes - </a:t>
            </a:r>
            <a:r>
              <a:rPr lang="en-MY" dirty="0" smtClean="0"/>
              <a:t>OSPF</a:t>
            </a:r>
            <a:endParaRPr lang="en-US" dirty="0"/>
          </a:p>
        </p:txBody>
      </p:sp>
      <p:pic>
        <p:nvPicPr>
          <p:cNvPr id="131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7790" y="1676400"/>
            <a:ext cx="7029450" cy="3105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01566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宋体" pitchFamily="2" charset="-122"/>
              </a:rPr>
              <a:t>Setting Dynamic Routes - </a:t>
            </a:r>
            <a:r>
              <a:rPr lang="en-US" altLang="zh-CN" dirty="0" smtClean="0">
                <a:ea typeface="宋体" pitchFamily="2" charset="-122"/>
              </a:rPr>
              <a:t>OSPF</a:t>
            </a:r>
            <a:endParaRPr lang="en-US" dirty="0"/>
          </a:p>
        </p:txBody>
      </p:sp>
      <p:sp>
        <p:nvSpPr>
          <p:cNvPr id="4" name="TextBox 3"/>
          <p:cNvSpPr txBox="1"/>
          <p:nvPr/>
        </p:nvSpPr>
        <p:spPr>
          <a:xfrm>
            <a:off x="590394" y="1295400"/>
            <a:ext cx="4743606" cy="1508105"/>
          </a:xfrm>
          <a:prstGeom prst="rect">
            <a:avLst/>
          </a:prstGeom>
          <a:noFill/>
        </p:spPr>
        <p:txBody>
          <a:bodyPr wrap="none" rtlCol="0">
            <a:spAutoFit/>
          </a:bodyPr>
          <a:lstStyle/>
          <a:p>
            <a:r>
              <a:rPr lang="en-MY" dirty="0" smtClean="0">
                <a:solidFill>
                  <a:srgbClr val="FF0000"/>
                </a:solidFill>
              </a:rPr>
              <a:t>Router0:</a:t>
            </a:r>
            <a:endParaRPr lang="en-US" dirty="0" smtClean="0">
              <a:solidFill>
                <a:srgbClr val="FF0000"/>
              </a:solidFill>
            </a:endParaRPr>
          </a:p>
          <a:p>
            <a:r>
              <a:rPr lang="en-US" sz="1800" dirty="0" smtClean="0">
                <a:solidFill>
                  <a:srgbClr val="000000"/>
                </a:solidFill>
                <a:latin typeface="Consolas" pitchFamily="49" charset="0"/>
                <a:cs typeface="Consolas" pitchFamily="49" charset="0"/>
              </a:rPr>
              <a:t>router </a:t>
            </a:r>
            <a:r>
              <a:rPr lang="en-US" sz="1800" dirty="0" err="1" smtClean="0">
                <a:solidFill>
                  <a:srgbClr val="000000"/>
                </a:solidFill>
                <a:latin typeface="Consolas" pitchFamily="49" charset="0"/>
                <a:cs typeface="Consolas" pitchFamily="49" charset="0"/>
              </a:rPr>
              <a:t>ospf</a:t>
            </a:r>
            <a:r>
              <a:rPr lang="en-US" sz="1800" dirty="0" smtClean="0">
                <a:solidFill>
                  <a:srgbClr val="000000"/>
                </a:solidFill>
                <a:latin typeface="Consolas" pitchFamily="49" charset="0"/>
                <a:cs typeface="Consolas" pitchFamily="49" charset="0"/>
              </a:rPr>
              <a:t> 1</a:t>
            </a:r>
          </a:p>
          <a:p>
            <a:r>
              <a:rPr lang="en-US" sz="1800" dirty="0" smtClean="0">
                <a:solidFill>
                  <a:srgbClr val="000000"/>
                </a:solidFill>
                <a:latin typeface="Consolas" pitchFamily="49" charset="0"/>
                <a:cs typeface="Consolas" pitchFamily="49" charset="0"/>
              </a:rPr>
              <a:t> network 172.16.1.0 0.0.0.255 area 0</a:t>
            </a:r>
          </a:p>
          <a:p>
            <a:r>
              <a:rPr lang="en-US" sz="1800" dirty="0" smtClean="0">
                <a:solidFill>
                  <a:srgbClr val="000000"/>
                </a:solidFill>
                <a:latin typeface="Consolas" pitchFamily="49" charset="0"/>
                <a:cs typeface="Consolas" pitchFamily="49" charset="0"/>
              </a:rPr>
              <a:t> network 172.16.2.0 0.0.0.255 area 0</a:t>
            </a:r>
          </a:p>
          <a:p>
            <a:r>
              <a:rPr lang="en-US" sz="1800" dirty="0" smtClean="0">
                <a:solidFill>
                  <a:srgbClr val="000000"/>
                </a:solidFill>
                <a:latin typeface="Consolas" pitchFamily="49" charset="0"/>
                <a:cs typeface="Consolas" pitchFamily="49" charset="0"/>
              </a:rPr>
              <a:t> network 172.16.3.0 0.0.0.255 area 0</a:t>
            </a:r>
            <a:endParaRPr lang="en-US" sz="1800" dirty="0">
              <a:solidFill>
                <a:srgbClr val="000000"/>
              </a:solidFill>
              <a:latin typeface="Consolas" pitchFamily="49" charset="0"/>
              <a:cs typeface="Consolas" pitchFamily="49" charset="0"/>
            </a:endParaRPr>
          </a:p>
        </p:txBody>
      </p:sp>
      <p:sp>
        <p:nvSpPr>
          <p:cNvPr id="5" name="TextBox 4"/>
          <p:cNvSpPr txBox="1"/>
          <p:nvPr/>
        </p:nvSpPr>
        <p:spPr>
          <a:xfrm>
            <a:off x="590394" y="2911495"/>
            <a:ext cx="4743606" cy="1508105"/>
          </a:xfrm>
          <a:prstGeom prst="rect">
            <a:avLst/>
          </a:prstGeom>
          <a:noFill/>
        </p:spPr>
        <p:txBody>
          <a:bodyPr wrap="none" rtlCol="0">
            <a:spAutoFit/>
          </a:bodyPr>
          <a:lstStyle/>
          <a:p>
            <a:r>
              <a:rPr lang="en-MY" dirty="0" smtClean="0">
                <a:solidFill>
                  <a:srgbClr val="FF0000"/>
                </a:solidFill>
              </a:rPr>
              <a:t>Router1:</a:t>
            </a:r>
          </a:p>
          <a:p>
            <a:r>
              <a:rPr lang="en-US" sz="1800" dirty="0" smtClean="0">
                <a:solidFill>
                  <a:srgbClr val="000000"/>
                </a:solidFill>
                <a:latin typeface="Consolas" pitchFamily="49" charset="0"/>
                <a:cs typeface="Consolas" pitchFamily="49" charset="0"/>
              </a:rPr>
              <a:t>router </a:t>
            </a:r>
            <a:r>
              <a:rPr lang="en-US" sz="1800" dirty="0" err="1" smtClean="0">
                <a:solidFill>
                  <a:srgbClr val="000000"/>
                </a:solidFill>
                <a:latin typeface="Consolas" pitchFamily="49" charset="0"/>
                <a:cs typeface="Consolas" pitchFamily="49" charset="0"/>
              </a:rPr>
              <a:t>ospf</a:t>
            </a:r>
            <a:r>
              <a:rPr lang="en-US" sz="1800" dirty="0" smtClean="0">
                <a:solidFill>
                  <a:srgbClr val="000000"/>
                </a:solidFill>
                <a:latin typeface="Consolas" pitchFamily="49" charset="0"/>
                <a:cs typeface="Consolas" pitchFamily="49" charset="0"/>
              </a:rPr>
              <a:t> 1</a:t>
            </a:r>
          </a:p>
          <a:p>
            <a:r>
              <a:rPr lang="en-US" sz="1800" dirty="0" smtClean="0">
                <a:solidFill>
                  <a:srgbClr val="000000"/>
                </a:solidFill>
                <a:latin typeface="Consolas" pitchFamily="49" charset="0"/>
                <a:cs typeface="Consolas" pitchFamily="49" charset="0"/>
              </a:rPr>
              <a:t> network 172.16.1.0 0.0.0.255 area 0</a:t>
            </a:r>
          </a:p>
          <a:p>
            <a:r>
              <a:rPr lang="en-US" sz="1800" dirty="0" smtClean="0">
                <a:solidFill>
                  <a:srgbClr val="000000"/>
                </a:solidFill>
                <a:latin typeface="Consolas" pitchFamily="49" charset="0"/>
                <a:cs typeface="Consolas" pitchFamily="49" charset="0"/>
              </a:rPr>
              <a:t> network 172.16.2.0 0.0.0.255 area 0</a:t>
            </a:r>
          </a:p>
          <a:p>
            <a:r>
              <a:rPr lang="en-US" sz="1800" dirty="0" smtClean="0">
                <a:solidFill>
                  <a:srgbClr val="000000"/>
                </a:solidFill>
                <a:latin typeface="Consolas" pitchFamily="49" charset="0"/>
                <a:cs typeface="Consolas" pitchFamily="49" charset="0"/>
              </a:rPr>
              <a:t> network 172.16.3.0 0.0.0.255 area 0</a:t>
            </a:r>
            <a:endParaRPr lang="en-US" sz="1800" dirty="0">
              <a:solidFill>
                <a:srgbClr val="000000"/>
              </a:solidFill>
              <a:latin typeface="Consolas" pitchFamily="49" charset="0"/>
              <a:cs typeface="Consolas" pitchFamily="49" charset="0"/>
            </a:endParaRPr>
          </a:p>
        </p:txBody>
      </p:sp>
      <p:sp>
        <p:nvSpPr>
          <p:cNvPr id="7" name="TextBox 6"/>
          <p:cNvSpPr txBox="1"/>
          <p:nvPr/>
        </p:nvSpPr>
        <p:spPr>
          <a:xfrm>
            <a:off x="590394" y="4572000"/>
            <a:ext cx="4743606" cy="1785104"/>
          </a:xfrm>
          <a:prstGeom prst="rect">
            <a:avLst/>
          </a:prstGeom>
          <a:noFill/>
        </p:spPr>
        <p:txBody>
          <a:bodyPr wrap="none" rtlCol="0">
            <a:spAutoFit/>
          </a:bodyPr>
          <a:lstStyle/>
          <a:p>
            <a:r>
              <a:rPr lang="en-MY" dirty="0" smtClean="0">
                <a:solidFill>
                  <a:srgbClr val="FF0000"/>
                </a:solidFill>
              </a:rPr>
              <a:t>Router2:</a:t>
            </a:r>
            <a:endParaRPr lang="en-US" dirty="0" smtClean="0">
              <a:solidFill>
                <a:srgbClr val="FF0000"/>
              </a:solidFill>
            </a:endParaRPr>
          </a:p>
          <a:p>
            <a:r>
              <a:rPr lang="en-US" sz="1800" dirty="0" smtClean="0">
                <a:solidFill>
                  <a:srgbClr val="000000"/>
                </a:solidFill>
                <a:latin typeface="Consolas" pitchFamily="49" charset="0"/>
                <a:cs typeface="Consolas" pitchFamily="49" charset="0"/>
              </a:rPr>
              <a:t>router </a:t>
            </a:r>
            <a:r>
              <a:rPr lang="en-US" sz="1800" dirty="0" err="1" smtClean="0">
                <a:solidFill>
                  <a:srgbClr val="000000"/>
                </a:solidFill>
                <a:latin typeface="Consolas" pitchFamily="49" charset="0"/>
                <a:cs typeface="Consolas" pitchFamily="49" charset="0"/>
              </a:rPr>
              <a:t>ospf</a:t>
            </a:r>
            <a:r>
              <a:rPr lang="en-US" sz="1800" dirty="0" smtClean="0">
                <a:solidFill>
                  <a:srgbClr val="000000"/>
                </a:solidFill>
                <a:latin typeface="Consolas" pitchFamily="49" charset="0"/>
                <a:cs typeface="Consolas" pitchFamily="49" charset="0"/>
              </a:rPr>
              <a:t> 1</a:t>
            </a:r>
          </a:p>
          <a:p>
            <a:r>
              <a:rPr lang="en-US" sz="1800" dirty="0" smtClean="0">
                <a:solidFill>
                  <a:srgbClr val="000000"/>
                </a:solidFill>
                <a:latin typeface="Consolas" pitchFamily="49" charset="0"/>
                <a:cs typeface="Consolas" pitchFamily="49" charset="0"/>
              </a:rPr>
              <a:t> network 172.16.3.0 0.0.0.255 area 0</a:t>
            </a:r>
          </a:p>
          <a:p>
            <a:r>
              <a:rPr lang="en-US" sz="1800" dirty="0" smtClean="0">
                <a:solidFill>
                  <a:srgbClr val="000000"/>
                </a:solidFill>
                <a:latin typeface="Consolas" pitchFamily="49" charset="0"/>
                <a:cs typeface="Consolas" pitchFamily="49" charset="0"/>
              </a:rPr>
              <a:t> network 172.16.4.0 0.0.0.255 area 0</a:t>
            </a:r>
          </a:p>
          <a:p>
            <a:r>
              <a:rPr lang="en-US" sz="1800" dirty="0" smtClean="0">
                <a:solidFill>
                  <a:srgbClr val="000000"/>
                </a:solidFill>
                <a:latin typeface="Consolas" pitchFamily="49" charset="0"/>
                <a:cs typeface="Consolas" pitchFamily="49" charset="0"/>
              </a:rPr>
              <a:t> network 10.1.0.0 0.0.0.255 area 0</a:t>
            </a:r>
          </a:p>
          <a:p>
            <a:r>
              <a:rPr lang="en-US" sz="1800" dirty="0" smtClean="0">
                <a:solidFill>
                  <a:srgbClr val="000000"/>
                </a:solidFill>
                <a:latin typeface="Consolas" pitchFamily="49" charset="0"/>
                <a:cs typeface="Consolas" pitchFamily="49" charset="0"/>
              </a:rPr>
              <a:t> network 10.1.1.0 0.0.0.255 area 0</a:t>
            </a:r>
            <a:endParaRPr lang="en-US" sz="1800" dirty="0">
              <a:solidFill>
                <a:srgbClr val="000000"/>
              </a:solidFill>
              <a:latin typeface="Consolas" pitchFamily="49" charset="0"/>
              <a:cs typeface="Consolas" pitchFamily="49" charset="0"/>
            </a:endParaRPr>
          </a:p>
        </p:txBody>
      </p:sp>
    </p:spTree>
    <p:extLst>
      <p:ext uri="{BB962C8B-B14F-4D97-AF65-F5344CB8AC3E}">
        <p14:creationId xmlns:p14="http://schemas.microsoft.com/office/powerpoint/2010/main" val="38659822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smtClean="0">
                <a:ea typeface="宋体" pitchFamily="2" charset="-122"/>
              </a:rPr>
              <a:t>IP Routing Rule #3</a:t>
            </a:r>
          </a:p>
        </p:txBody>
      </p:sp>
      <p:sp>
        <p:nvSpPr>
          <p:cNvPr id="35843" name="Rectangle 3"/>
          <p:cNvSpPr>
            <a:spLocks noGrp="1" noChangeArrowheads="1"/>
          </p:cNvSpPr>
          <p:nvPr>
            <p:ph type="body" idx="1"/>
          </p:nvPr>
        </p:nvSpPr>
        <p:spPr>
          <a:xfrm>
            <a:off x="304800" y="1371600"/>
            <a:ext cx="8534400" cy="1143000"/>
          </a:xfrm>
        </p:spPr>
        <p:txBody>
          <a:bodyPr/>
          <a:lstStyle/>
          <a:p>
            <a:pPr eaLnBrk="1" hangingPunct="1">
              <a:lnSpc>
                <a:spcPct val="80000"/>
              </a:lnSpc>
            </a:pPr>
            <a:r>
              <a:rPr lang="en-US" altLang="zh-CN" sz="2800" u="sng" smtClean="0">
                <a:ea typeface="宋体" pitchFamily="2" charset="-122"/>
              </a:rPr>
              <a:t>In the routing table, the “connected” networks are shown when we configure the IP address for the router interfaces.</a:t>
            </a:r>
          </a:p>
          <a:p>
            <a:pPr eaLnBrk="1" hangingPunct="1">
              <a:lnSpc>
                <a:spcPct val="80000"/>
              </a:lnSpc>
            </a:pPr>
            <a:endParaRPr lang="en-US" altLang="zh-CN" sz="2800" smtClean="0">
              <a:ea typeface="宋体" pitchFamily="2" charset="-122"/>
            </a:endParaRPr>
          </a:p>
        </p:txBody>
      </p:sp>
      <p:pic>
        <p:nvPicPr>
          <p:cNvPr id="35844" name="Picture 5"/>
          <p:cNvPicPr>
            <a:picLocks noChangeAspect="1" noChangeArrowheads="1"/>
          </p:cNvPicPr>
          <p:nvPr/>
        </p:nvPicPr>
        <p:blipFill>
          <a:blip r:embed="rId2" cstate="print"/>
          <a:srcRect/>
          <a:stretch>
            <a:fillRect/>
          </a:stretch>
        </p:blipFill>
        <p:spPr bwMode="auto">
          <a:xfrm>
            <a:off x="5257800" y="2209800"/>
            <a:ext cx="3352800" cy="2401888"/>
          </a:xfrm>
          <a:prstGeom prst="rect">
            <a:avLst/>
          </a:prstGeom>
          <a:noFill/>
          <a:ln w="9525">
            <a:noFill/>
            <a:miter lim="800000"/>
            <a:headEnd/>
            <a:tailEnd/>
          </a:ln>
        </p:spPr>
      </p:pic>
      <p:sp>
        <p:nvSpPr>
          <p:cNvPr id="35845" name="Rectangle 6"/>
          <p:cNvSpPr>
            <a:spLocks noChangeArrowheads="1"/>
          </p:cNvSpPr>
          <p:nvPr/>
        </p:nvSpPr>
        <p:spPr bwMode="auto">
          <a:xfrm>
            <a:off x="609600" y="4724400"/>
            <a:ext cx="7696200" cy="1568450"/>
          </a:xfrm>
          <a:prstGeom prst="rect">
            <a:avLst/>
          </a:prstGeom>
          <a:noFill/>
          <a:ln w="9525">
            <a:solidFill>
              <a:schemeClr val="tx1"/>
            </a:solidFill>
            <a:miter lim="800000"/>
            <a:headEnd/>
            <a:tailEnd/>
          </a:ln>
        </p:spPr>
        <p:txBody>
          <a:bodyPr>
            <a:spAutoFit/>
          </a:bodyPr>
          <a:lstStyle/>
          <a:p>
            <a:r>
              <a:rPr lang="en-US" altLang="zh-CN" sz="1600">
                <a:solidFill>
                  <a:srgbClr val="000000"/>
                </a:solidFill>
                <a:latin typeface="Courier New" pitchFamily="49" charset="0"/>
                <a:ea typeface="宋体" pitchFamily="2" charset="-122"/>
              </a:rPr>
              <a:t>Router#show ip route</a:t>
            </a:r>
          </a:p>
          <a:p>
            <a:r>
              <a:rPr lang="en-US" altLang="zh-CN" sz="1600">
                <a:solidFill>
                  <a:srgbClr val="000000"/>
                </a:solidFill>
                <a:latin typeface="Courier New" pitchFamily="49" charset="0"/>
                <a:ea typeface="宋体" pitchFamily="2" charset="-122"/>
              </a:rPr>
              <a:t>…</a:t>
            </a:r>
          </a:p>
          <a:p>
            <a:r>
              <a:rPr lang="en-US" altLang="zh-CN" sz="1600">
                <a:solidFill>
                  <a:srgbClr val="000000"/>
                </a:solidFill>
                <a:latin typeface="Courier New" pitchFamily="49" charset="0"/>
                <a:ea typeface="宋体" pitchFamily="2" charset="-122"/>
              </a:rPr>
              <a:t>     190.10.0.0/24 is subnetted, 1 subnets</a:t>
            </a:r>
          </a:p>
          <a:p>
            <a:r>
              <a:rPr lang="en-US" altLang="zh-CN" sz="1600">
                <a:solidFill>
                  <a:srgbClr val="000000"/>
                </a:solidFill>
                <a:latin typeface="Courier New" pitchFamily="49" charset="0"/>
                <a:ea typeface="宋体" pitchFamily="2" charset="-122"/>
              </a:rPr>
              <a:t>C       190.10.10.0 is directly connected, FastEthernet0/1</a:t>
            </a:r>
          </a:p>
          <a:p>
            <a:r>
              <a:rPr lang="en-US" altLang="zh-CN" sz="1600">
                <a:solidFill>
                  <a:srgbClr val="000000"/>
                </a:solidFill>
                <a:latin typeface="Courier New" pitchFamily="49" charset="0"/>
                <a:ea typeface="宋体" pitchFamily="2" charset="-122"/>
              </a:rPr>
              <a:t>C    192.168.1.0/24 is directly connected, FastEthernet0/0</a:t>
            </a:r>
          </a:p>
          <a:p>
            <a:r>
              <a:rPr lang="en-US" altLang="zh-CN" sz="1600">
                <a:solidFill>
                  <a:srgbClr val="000000"/>
                </a:solidFill>
                <a:latin typeface="Courier New" pitchFamily="49" charset="0"/>
                <a:ea typeface="宋体" pitchFamily="2" charset="-122"/>
              </a:rPr>
              <a:t>C    198.8.8.0/24 is directly connected, FastEthernet1/1</a:t>
            </a:r>
          </a:p>
        </p:txBody>
      </p:sp>
      <p:sp>
        <p:nvSpPr>
          <p:cNvPr id="35846" name="Text Box 7"/>
          <p:cNvSpPr txBox="1">
            <a:spLocks noChangeArrowheads="1"/>
          </p:cNvSpPr>
          <p:nvPr/>
        </p:nvSpPr>
        <p:spPr bwMode="auto">
          <a:xfrm>
            <a:off x="533400" y="2819400"/>
            <a:ext cx="4511675" cy="1616075"/>
          </a:xfrm>
          <a:prstGeom prst="rect">
            <a:avLst/>
          </a:prstGeom>
          <a:noFill/>
          <a:ln w="9525">
            <a:noFill/>
            <a:miter lim="800000"/>
            <a:headEnd/>
            <a:tailEnd/>
          </a:ln>
        </p:spPr>
        <p:txBody>
          <a:bodyPr>
            <a:spAutoFit/>
          </a:bodyPr>
          <a:lstStyle/>
          <a:p>
            <a:r>
              <a:rPr lang="en-US" altLang="zh-CN">
                <a:solidFill>
                  <a:srgbClr val="000000"/>
                </a:solidFill>
                <a:ea typeface="宋体" pitchFamily="2" charset="-122"/>
              </a:rPr>
              <a:t>There are supposedly 4 subnets connected to Router0.</a:t>
            </a:r>
          </a:p>
          <a:p>
            <a:endParaRPr lang="en-US" altLang="zh-CN">
              <a:solidFill>
                <a:srgbClr val="000000"/>
              </a:solidFill>
              <a:ea typeface="宋体" pitchFamily="2" charset="-122"/>
            </a:endParaRPr>
          </a:p>
          <a:p>
            <a:r>
              <a:rPr lang="en-US" altLang="zh-CN">
                <a:solidFill>
                  <a:srgbClr val="000000"/>
                </a:solidFill>
                <a:ea typeface="宋体" pitchFamily="2" charset="-122"/>
              </a:rPr>
              <a:t>Why the routing table only shows 3 subnets? </a:t>
            </a:r>
          </a:p>
        </p:txBody>
      </p:sp>
    </p:spTree>
    <p:extLst>
      <p:ext uri="{BB962C8B-B14F-4D97-AF65-F5344CB8AC3E}">
        <p14:creationId xmlns:p14="http://schemas.microsoft.com/office/powerpoint/2010/main" val="6002574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mtClean="0">
                <a:ea typeface="宋体" pitchFamily="2" charset="-122"/>
              </a:rPr>
              <a:t>Cisco IOS</a:t>
            </a:r>
          </a:p>
        </p:txBody>
      </p:sp>
      <p:sp>
        <p:nvSpPr>
          <p:cNvPr id="18435" name="Rectangle 3"/>
          <p:cNvSpPr>
            <a:spLocks noGrp="1" noChangeArrowheads="1"/>
          </p:cNvSpPr>
          <p:nvPr>
            <p:ph type="body" idx="1"/>
          </p:nvPr>
        </p:nvSpPr>
        <p:spPr>
          <a:xfrm>
            <a:off x="304800" y="1447800"/>
            <a:ext cx="8534400" cy="4800600"/>
          </a:xfrm>
        </p:spPr>
        <p:txBody>
          <a:bodyPr/>
          <a:lstStyle/>
          <a:p>
            <a:pPr eaLnBrk="1" hangingPunct="1"/>
            <a:r>
              <a:rPr lang="en-US" altLang="zh-CN" sz="2800" smtClean="0">
                <a:ea typeface="宋体" pitchFamily="2" charset="-122"/>
              </a:rPr>
              <a:t>Similar to a personal computer, a router cannot function without an operating system. </a:t>
            </a:r>
          </a:p>
          <a:p>
            <a:pPr eaLnBrk="1" hangingPunct="1"/>
            <a:r>
              <a:rPr lang="en-US" altLang="zh-CN" sz="2800" smtClean="0">
                <a:ea typeface="宋体" pitchFamily="2" charset="-122"/>
              </a:rPr>
              <a:t>The Cisco Internetwork Operating System (IOS) is the system software in Cisco devices. </a:t>
            </a:r>
          </a:p>
          <a:p>
            <a:pPr eaLnBrk="1" hangingPunct="1"/>
            <a:r>
              <a:rPr lang="en-US" altLang="zh-CN" sz="2800" smtClean="0">
                <a:ea typeface="宋体" pitchFamily="2" charset="-122"/>
              </a:rPr>
              <a:t>The Cisco IOS provides devices with the following network services: </a:t>
            </a:r>
          </a:p>
          <a:p>
            <a:pPr lvl="1" eaLnBrk="1" hangingPunct="1"/>
            <a:r>
              <a:rPr lang="en-US" altLang="zh-CN" sz="2400" smtClean="0">
                <a:ea typeface="宋体" pitchFamily="2" charset="-122"/>
              </a:rPr>
              <a:t>Basic routing functions </a:t>
            </a:r>
          </a:p>
          <a:p>
            <a:pPr lvl="1" eaLnBrk="1" hangingPunct="1"/>
            <a:r>
              <a:rPr lang="en-US" altLang="zh-CN" sz="2400" smtClean="0">
                <a:ea typeface="宋体" pitchFamily="2" charset="-122"/>
              </a:rPr>
              <a:t>Reliable and secure access to networked resources </a:t>
            </a:r>
          </a:p>
          <a:p>
            <a:pPr lvl="1" eaLnBrk="1" hangingPunct="1"/>
            <a:r>
              <a:rPr lang="en-US" altLang="zh-CN" sz="2400" smtClean="0">
                <a:ea typeface="宋体" pitchFamily="2" charset="-122"/>
              </a:rPr>
              <a:t>Network scalability</a:t>
            </a:r>
          </a:p>
          <a:p>
            <a:pPr eaLnBrk="1" hangingPunct="1"/>
            <a:endParaRPr lang="zh-CN" altLang="en-US" sz="2800" smtClean="0">
              <a:ea typeface="宋体"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smtClean="0">
                <a:ea typeface="宋体" pitchFamily="2" charset="-122"/>
              </a:rPr>
              <a:t>Commands for the previous example</a:t>
            </a:r>
          </a:p>
        </p:txBody>
      </p:sp>
      <p:sp>
        <p:nvSpPr>
          <p:cNvPr id="36867" name="Rectangle 3"/>
          <p:cNvSpPr>
            <a:spLocks noGrp="1" noChangeArrowheads="1"/>
          </p:cNvSpPr>
          <p:nvPr>
            <p:ph type="body" idx="1"/>
          </p:nvPr>
        </p:nvSpPr>
        <p:spPr>
          <a:xfrm>
            <a:off x="6019800" y="1524000"/>
            <a:ext cx="3124200" cy="2362200"/>
          </a:xfrm>
        </p:spPr>
        <p:txBody>
          <a:bodyPr/>
          <a:lstStyle/>
          <a:p>
            <a:pPr eaLnBrk="1" hangingPunct="1">
              <a:lnSpc>
                <a:spcPct val="80000"/>
              </a:lnSpc>
            </a:pPr>
            <a:r>
              <a:rPr lang="en-US" altLang="zh-CN" sz="2000" smtClean="0">
                <a:ea typeface="宋体" pitchFamily="2" charset="-122"/>
              </a:rPr>
              <a:t>Fa1/0 is NOT set with an IP, thus the routing table does not show the subnet attached to it as “connected”</a:t>
            </a:r>
          </a:p>
          <a:p>
            <a:pPr lvl="1" eaLnBrk="1" hangingPunct="1">
              <a:lnSpc>
                <a:spcPct val="80000"/>
              </a:lnSpc>
            </a:pPr>
            <a:r>
              <a:rPr lang="en-US" altLang="zh-CN" sz="1800" smtClean="0">
                <a:ea typeface="宋体" pitchFamily="2" charset="-122"/>
              </a:rPr>
              <a:t>Though the interface is turn “on” with “no shut”</a:t>
            </a:r>
          </a:p>
        </p:txBody>
      </p:sp>
      <p:sp>
        <p:nvSpPr>
          <p:cNvPr id="36868" name="Rectangle 4"/>
          <p:cNvSpPr>
            <a:spLocks noChangeArrowheads="1"/>
          </p:cNvSpPr>
          <p:nvPr/>
        </p:nvSpPr>
        <p:spPr bwMode="auto">
          <a:xfrm>
            <a:off x="228600" y="1447800"/>
            <a:ext cx="6096000" cy="3079750"/>
          </a:xfrm>
          <a:prstGeom prst="rect">
            <a:avLst/>
          </a:prstGeom>
          <a:noFill/>
          <a:ln w="9525">
            <a:solidFill>
              <a:schemeClr val="tx1"/>
            </a:solidFill>
            <a:miter lim="800000"/>
            <a:headEnd/>
            <a:tailEnd/>
          </a:ln>
        </p:spPr>
        <p:txBody>
          <a:bodyPr>
            <a:spAutoFit/>
          </a:bodyPr>
          <a:lstStyle/>
          <a:p>
            <a:r>
              <a:rPr lang="en-US" altLang="zh-CN" sz="1400">
                <a:solidFill>
                  <a:srgbClr val="000000"/>
                </a:solidFill>
                <a:latin typeface="Courier New" pitchFamily="49" charset="0"/>
                <a:ea typeface="宋体" pitchFamily="2" charset="-122"/>
              </a:rPr>
              <a:t>Router(config)#int fa0/0</a:t>
            </a:r>
          </a:p>
          <a:p>
            <a:r>
              <a:rPr lang="en-US" altLang="zh-CN" sz="1400">
                <a:solidFill>
                  <a:srgbClr val="000000"/>
                </a:solidFill>
                <a:latin typeface="Courier New" pitchFamily="49" charset="0"/>
                <a:ea typeface="宋体" pitchFamily="2" charset="-122"/>
              </a:rPr>
              <a:t>Router(config-if)#ip addr 192.168.1.254 255.255.255.0</a:t>
            </a:r>
          </a:p>
          <a:p>
            <a:r>
              <a:rPr lang="en-US" altLang="zh-CN" sz="1400">
                <a:solidFill>
                  <a:srgbClr val="000000"/>
                </a:solidFill>
                <a:latin typeface="Courier New" pitchFamily="49" charset="0"/>
                <a:ea typeface="宋体" pitchFamily="2" charset="-122"/>
              </a:rPr>
              <a:t>Router(config-if)#no shut</a:t>
            </a:r>
          </a:p>
          <a:p>
            <a:endParaRPr lang="en-US" altLang="zh-CN" sz="1400">
              <a:solidFill>
                <a:srgbClr val="000000"/>
              </a:solidFill>
              <a:latin typeface="Courier New" pitchFamily="49" charset="0"/>
              <a:ea typeface="宋体" pitchFamily="2" charset="-122"/>
            </a:endParaRPr>
          </a:p>
          <a:p>
            <a:r>
              <a:rPr lang="en-US" altLang="zh-CN" sz="1400">
                <a:solidFill>
                  <a:srgbClr val="000000"/>
                </a:solidFill>
                <a:latin typeface="Courier New" pitchFamily="49" charset="0"/>
                <a:ea typeface="宋体" pitchFamily="2" charset="-122"/>
              </a:rPr>
              <a:t>Router(config-if)#int fa0/1</a:t>
            </a:r>
          </a:p>
          <a:p>
            <a:r>
              <a:rPr lang="en-US" altLang="zh-CN" sz="1400">
                <a:solidFill>
                  <a:srgbClr val="000000"/>
                </a:solidFill>
                <a:latin typeface="Courier New" pitchFamily="49" charset="0"/>
                <a:ea typeface="宋体" pitchFamily="2" charset="-122"/>
              </a:rPr>
              <a:t>Router(config-if)#ip addr 190.10.10.254 255.255.255.0</a:t>
            </a:r>
          </a:p>
          <a:p>
            <a:r>
              <a:rPr lang="en-US" altLang="zh-CN" sz="1400">
                <a:solidFill>
                  <a:srgbClr val="000000"/>
                </a:solidFill>
                <a:latin typeface="Courier New" pitchFamily="49" charset="0"/>
                <a:ea typeface="宋体" pitchFamily="2" charset="-122"/>
              </a:rPr>
              <a:t>Router(config-if)#no shut</a:t>
            </a:r>
          </a:p>
          <a:p>
            <a:endParaRPr lang="en-US" altLang="zh-CN" sz="1400">
              <a:solidFill>
                <a:srgbClr val="000000"/>
              </a:solidFill>
              <a:latin typeface="Courier New" pitchFamily="49" charset="0"/>
              <a:ea typeface="宋体" pitchFamily="2" charset="-122"/>
            </a:endParaRPr>
          </a:p>
          <a:p>
            <a:r>
              <a:rPr lang="en-US" altLang="zh-CN" sz="1400">
                <a:solidFill>
                  <a:srgbClr val="000000"/>
                </a:solidFill>
                <a:latin typeface="Courier New" pitchFamily="49" charset="0"/>
                <a:ea typeface="宋体" pitchFamily="2" charset="-122"/>
              </a:rPr>
              <a:t>Router(config-if)#int fa1/0</a:t>
            </a:r>
          </a:p>
          <a:p>
            <a:r>
              <a:rPr lang="en-US" altLang="zh-CN" sz="1400">
                <a:solidFill>
                  <a:srgbClr val="000000"/>
                </a:solidFill>
                <a:latin typeface="Courier New" pitchFamily="49" charset="0"/>
                <a:ea typeface="宋体" pitchFamily="2" charset="-122"/>
              </a:rPr>
              <a:t>Router(config-if)#no shut</a:t>
            </a:r>
          </a:p>
          <a:p>
            <a:endParaRPr lang="en-US" altLang="zh-CN" sz="1400">
              <a:solidFill>
                <a:srgbClr val="000000"/>
              </a:solidFill>
              <a:latin typeface="Courier New" pitchFamily="49" charset="0"/>
              <a:ea typeface="宋体" pitchFamily="2" charset="-122"/>
            </a:endParaRPr>
          </a:p>
          <a:p>
            <a:r>
              <a:rPr lang="en-US" altLang="zh-CN" sz="1400">
                <a:solidFill>
                  <a:srgbClr val="000000"/>
                </a:solidFill>
                <a:latin typeface="Courier New" pitchFamily="49" charset="0"/>
                <a:ea typeface="宋体" pitchFamily="2" charset="-122"/>
              </a:rPr>
              <a:t>Router(config-if)#int fa1/1</a:t>
            </a:r>
          </a:p>
          <a:p>
            <a:r>
              <a:rPr lang="en-US" altLang="zh-CN" sz="1400">
                <a:solidFill>
                  <a:srgbClr val="000000"/>
                </a:solidFill>
                <a:latin typeface="Courier New" pitchFamily="49" charset="0"/>
                <a:ea typeface="宋体" pitchFamily="2" charset="-122"/>
              </a:rPr>
              <a:t>Router(config-if)#ip addr 198.8.8.254 255.255.255.0</a:t>
            </a:r>
          </a:p>
          <a:p>
            <a:r>
              <a:rPr lang="en-US" altLang="zh-CN" sz="1400">
                <a:solidFill>
                  <a:srgbClr val="000000"/>
                </a:solidFill>
                <a:latin typeface="Courier New" pitchFamily="49" charset="0"/>
                <a:ea typeface="宋体" pitchFamily="2" charset="-122"/>
              </a:rPr>
              <a:t>Router(config-if)#no shut</a:t>
            </a:r>
          </a:p>
        </p:txBody>
      </p:sp>
      <p:sp>
        <p:nvSpPr>
          <p:cNvPr id="36869" name="Rectangle 5"/>
          <p:cNvSpPr>
            <a:spLocks noChangeArrowheads="1"/>
          </p:cNvSpPr>
          <p:nvPr/>
        </p:nvSpPr>
        <p:spPr bwMode="auto">
          <a:xfrm>
            <a:off x="228600" y="4724400"/>
            <a:ext cx="7772400" cy="1590675"/>
          </a:xfrm>
          <a:prstGeom prst="rect">
            <a:avLst/>
          </a:prstGeom>
          <a:noFill/>
          <a:ln w="9525">
            <a:solidFill>
              <a:schemeClr val="tx1"/>
            </a:solidFill>
            <a:miter lim="800000"/>
            <a:headEnd/>
            <a:tailEnd/>
          </a:ln>
        </p:spPr>
        <p:txBody>
          <a:bodyPr>
            <a:spAutoFit/>
          </a:bodyPr>
          <a:lstStyle/>
          <a:p>
            <a:r>
              <a:rPr lang="en-US" altLang="zh-CN" sz="1400">
                <a:solidFill>
                  <a:srgbClr val="000000"/>
                </a:solidFill>
                <a:latin typeface="Courier New" pitchFamily="49" charset="0"/>
                <a:ea typeface="宋体" pitchFamily="2" charset="-122"/>
              </a:rPr>
              <a:t>Router#show ip int br</a:t>
            </a:r>
          </a:p>
          <a:p>
            <a:r>
              <a:rPr lang="en-US" altLang="zh-CN" sz="1400">
                <a:solidFill>
                  <a:srgbClr val="000000"/>
                </a:solidFill>
                <a:latin typeface="Courier New" pitchFamily="49" charset="0"/>
                <a:ea typeface="宋体" pitchFamily="2" charset="-122"/>
              </a:rPr>
              <a:t>Interface              IP-Address      OK? Method Status    Protocol</a:t>
            </a:r>
          </a:p>
          <a:p>
            <a:r>
              <a:rPr lang="en-US" altLang="zh-CN" sz="1400">
                <a:solidFill>
                  <a:srgbClr val="000000"/>
                </a:solidFill>
                <a:latin typeface="Courier New" pitchFamily="49" charset="0"/>
                <a:ea typeface="宋体" pitchFamily="2" charset="-122"/>
              </a:rPr>
              <a:t> </a:t>
            </a:r>
          </a:p>
          <a:p>
            <a:r>
              <a:rPr lang="en-US" altLang="zh-CN" sz="1400">
                <a:solidFill>
                  <a:srgbClr val="000000"/>
                </a:solidFill>
                <a:latin typeface="Courier New" pitchFamily="49" charset="0"/>
                <a:ea typeface="宋体" pitchFamily="2" charset="-122"/>
              </a:rPr>
              <a:t>FastEthernet0/0        192.168.1.254   YES manual up        up</a:t>
            </a:r>
          </a:p>
          <a:p>
            <a:r>
              <a:rPr lang="en-US" altLang="zh-CN" sz="1400">
                <a:solidFill>
                  <a:srgbClr val="000000"/>
                </a:solidFill>
                <a:latin typeface="Courier New" pitchFamily="49" charset="0"/>
                <a:ea typeface="宋体" pitchFamily="2" charset="-122"/>
              </a:rPr>
              <a:t>FastEthernet0/1        190.10.10.254   YES manual up        up</a:t>
            </a:r>
          </a:p>
          <a:p>
            <a:r>
              <a:rPr lang="en-US" altLang="zh-CN" sz="1400">
                <a:solidFill>
                  <a:srgbClr val="000000"/>
                </a:solidFill>
                <a:latin typeface="Courier New" pitchFamily="49" charset="0"/>
                <a:ea typeface="宋体" pitchFamily="2" charset="-122"/>
              </a:rPr>
              <a:t>FastEthernet1/0        unassigned      YES unset  up        up</a:t>
            </a:r>
          </a:p>
          <a:p>
            <a:r>
              <a:rPr lang="en-US" altLang="zh-CN" sz="1400">
                <a:solidFill>
                  <a:srgbClr val="000000"/>
                </a:solidFill>
                <a:latin typeface="Courier New" pitchFamily="49" charset="0"/>
                <a:ea typeface="宋体" pitchFamily="2" charset="-122"/>
              </a:rPr>
              <a:t>FastEthernet1/1        198.8.8.254     YES manual up        up</a:t>
            </a:r>
          </a:p>
        </p:txBody>
      </p:sp>
    </p:spTree>
    <p:extLst>
      <p:ext uri="{BB962C8B-B14F-4D97-AF65-F5344CB8AC3E}">
        <p14:creationId xmlns:p14="http://schemas.microsoft.com/office/powerpoint/2010/main" val="33294689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p:txBody>
          <a:bodyPr/>
          <a:lstStyle/>
          <a:p>
            <a:pPr eaLnBrk="1" hangingPunct="1"/>
            <a:r>
              <a:rPr lang="en-US" altLang="zh-CN" smtClean="0">
                <a:ea typeface="宋体" pitchFamily="2" charset="-122"/>
              </a:rPr>
              <a:t>IP Routing Rule #4: Default Route</a:t>
            </a:r>
          </a:p>
        </p:txBody>
      </p:sp>
      <p:sp>
        <p:nvSpPr>
          <p:cNvPr id="38915" name="Rectangle 3"/>
          <p:cNvSpPr>
            <a:spLocks noGrp="1" noChangeArrowheads="1"/>
          </p:cNvSpPr>
          <p:nvPr>
            <p:ph type="body" idx="4294967295"/>
          </p:nvPr>
        </p:nvSpPr>
        <p:spPr/>
        <p:txBody>
          <a:bodyPr/>
          <a:lstStyle/>
          <a:p>
            <a:pPr eaLnBrk="1" hangingPunct="1">
              <a:lnSpc>
                <a:spcPct val="80000"/>
              </a:lnSpc>
            </a:pPr>
            <a:r>
              <a:rPr lang="en-US" altLang="zh-CN" sz="2400" u="sng" dirty="0" smtClean="0">
                <a:ea typeface="宋体" pitchFamily="2" charset="-122"/>
              </a:rPr>
              <a:t>Default route is the gateway of last resort. If destination IP can’t find a matching destination network in the routing table, the data will go the way of default route</a:t>
            </a:r>
          </a:p>
          <a:p>
            <a:pPr eaLnBrk="1" hangingPunct="1">
              <a:lnSpc>
                <a:spcPct val="80000"/>
              </a:lnSpc>
            </a:pPr>
            <a:endParaRPr lang="en-US" altLang="zh-CN" sz="2400" dirty="0" smtClean="0">
              <a:ea typeface="宋体" pitchFamily="2" charset="-122"/>
            </a:endParaRPr>
          </a:p>
          <a:p>
            <a:pPr eaLnBrk="1" hangingPunct="1">
              <a:lnSpc>
                <a:spcPct val="80000"/>
              </a:lnSpc>
            </a:pPr>
            <a:r>
              <a:rPr lang="en-US" altLang="zh-CN" sz="2400" dirty="0" smtClean="0">
                <a:ea typeface="宋体" pitchFamily="2" charset="-122"/>
              </a:rPr>
              <a:t>Default route is a special static route.</a:t>
            </a:r>
          </a:p>
          <a:p>
            <a:pPr lvl="1" eaLnBrk="1" hangingPunct="1">
              <a:lnSpc>
                <a:spcPct val="80000"/>
              </a:lnSpc>
            </a:pPr>
            <a:r>
              <a:rPr lang="en-US" altLang="zh-CN" sz="2000" dirty="0" smtClean="0">
                <a:ea typeface="宋体" pitchFamily="2" charset="-122"/>
              </a:rPr>
              <a:t>It is similar in concept to default gateway.</a:t>
            </a:r>
          </a:p>
          <a:p>
            <a:pPr eaLnBrk="1" hangingPunct="1">
              <a:lnSpc>
                <a:spcPct val="80000"/>
              </a:lnSpc>
            </a:pPr>
            <a:endParaRPr lang="en-US" altLang="zh-CN" sz="2400" dirty="0" smtClean="0">
              <a:ea typeface="宋体" pitchFamily="2" charset="-122"/>
            </a:endParaRPr>
          </a:p>
          <a:p>
            <a:pPr eaLnBrk="1" hangingPunct="1">
              <a:lnSpc>
                <a:spcPct val="80000"/>
              </a:lnSpc>
            </a:pPr>
            <a:r>
              <a:rPr lang="en-US" altLang="zh-CN" sz="2400" dirty="0" smtClean="0">
                <a:ea typeface="宋体" pitchFamily="2" charset="-122"/>
              </a:rPr>
              <a:t>Command in Cisco router:</a:t>
            </a:r>
          </a:p>
          <a:p>
            <a:pPr eaLnBrk="1" hangingPunct="1">
              <a:lnSpc>
                <a:spcPct val="80000"/>
              </a:lnSpc>
            </a:pPr>
            <a:endParaRPr lang="en-US" altLang="zh-CN" sz="2400" dirty="0" smtClean="0">
              <a:ea typeface="宋体" pitchFamily="2" charset="-122"/>
            </a:endParaRPr>
          </a:p>
          <a:p>
            <a:pPr eaLnBrk="1" hangingPunct="1">
              <a:lnSpc>
                <a:spcPct val="80000"/>
              </a:lnSpc>
            </a:pPr>
            <a:endParaRPr lang="en-US" altLang="zh-CN" sz="2400" dirty="0" smtClean="0">
              <a:ea typeface="宋体" pitchFamily="2" charset="-122"/>
            </a:endParaRPr>
          </a:p>
          <a:p>
            <a:pPr eaLnBrk="1" hangingPunct="1">
              <a:lnSpc>
                <a:spcPct val="80000"/>
              </a:lnSpc>
            </a:pPr>
            <a:r>
              <a:rPr lang="en-US" altLang="zh-CN" sz="2000" dirty="0" smtClean="0">
                <a:ea typeface="宋体" pitchFamily="2" charset="-122"/>
              </a:rPr>
              <a:t>Apply default route smartly, you can save a lot of work.</a:t>
            </a:r>
          </a:p>
        </p:txBody>
      </p:sp>
      <p:sp>
        <p:nvSpPr>
          <p:cNvPr id="38916" name="Rectangle 7"/>
          <p:cNvSpPr>
            <a:spLocks noChangeArrowheads="1"/>
          </p:cNvSpPr>
          <p:nvPr/>
        </p:nvSpPr>
        <p:spPr bwMode="auto">
          <a:xfrm>
            <a:off x="533400" y="4114800"/>
            <a:ext cx="8077200" cy="396875"/>
          </a:xfrm>
          <a:prstGeom prst="rect">
            <a:avLst/>
          </a:prstGeom>
          <a:noFill/>
          <a:ln w="9525">
            <a:noFill/>
            <a:miter lim="800000"/>
            <a:headEnd/>
            <a:tailEnd/>
          </a:ln>
        </p:spPr>
        <p:txBody>
          <a:bodyPr>
            <a:spAutoFit/>
          </a:bodyPr>
          <a:lstStyle/>
          <a:p>
            <a:r>
              <a:rPr lang="en-US" altLang="zh-CN" b="1">
                <a:solidFill>
                  <a:srgbClr val="000000"/>
                </a:solidFill>
                <a:latin typeface="Courier New" pitchFamily="49" charset="0"/>
                <a:ea typeface="宋体" pitchFamily="2" charset="-122"/>
              </a:rPr>
              <a:t>Router(config)#ip route 0.0.0.0 0.0.0.0 gateway_IP</a:t>
            </a:r>
          </a:p>
        </p:txBody>
      </p:sp>
    </p:spTree>
    <p:extLst>
      <p:ext uri="{BB962C8B-B14F-4D97-AF65-F5344CB8AC3E}">
        <p14:creationId xmlns:p14="http://schemas.microsoft.com/office/powerpoint/2010/main" val="34392265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sz="3400" smtClean="0">
                <a:ea typeface="宋体" pitchFamily="2" charset="-122"/>
              </a:rPr>
              <a:t>Example of Applying Default Route - 1</a:t>
            </a:r>
          </a:p>
        </p:txBody>
      </p:sp>
      <p:sp>
        <p:nvSpPr>
          <p:cNvPr id="39939" name="Rectangle 3"/>
          <p:cNvSpPr>
            <a:spLocks noGrp="1" noChangeArrowheads="1"/>
          </p:cNvSpPr>
          <p:nvPr>
            <p:ph type="body" idx="1"/>
          </p:nvPr>
        </p:nvSpPr>
        <p:spPr>
          <a:xfrm>
            <a:off x="381000" y="4724400"/>
            <a:ext cx="8229600" cy="1371600"/>
          </a:xfrm>
        </p:spPr>
        <p:txBody>
          <a:bodyPr/>
          <a:lstStyle/>
          <a:p>
            <a:pPr eaLnBrk="1" hangingPunct="1"/>
            <a:r>
              <a:rPr lang="en-US" altLang="zh-CN" sz="2800" dirty="0" smtClean="0">
                <a:ea typeface="宋体" pitchFamily="2" charset="-122"/>
              </a:rPr>
              <a:t>Question:</a:t>
            </a:r>
          </a:p>
          <a:p>
            <a:pPr lvl="1" eaLnBrk="1" hangingPunct="1"/>
            <a:r>
              <a:rPr lang="en-US" altLang="zh-CN" sz="2400" dirty="0" smtClean="0">
                <a:ea typeface="宋体" pitchFamily="2" charset="-122"/>
              </a:rPr>
              <a:t>How do we set static routes in Router4 for this network? </a:t>
            </a:r>
          </a:p>
          <a:p>
            <a:pPr lvl="1" eaLnBrk="1" hangingPunct="1"/>
            <a:endParaRPr lang="en-US" altLang="zh-CN" sz="2400" dirty="0" smtClean="0">
              <a:ea typeface="宋体" pitchFamily="2" charset="-122"/>
            </a:endParaRPr>
          </a:p>
        </p:txBody>
      </p:sp>
      <p:pic>
        <p:nvPicPr>
          <p:cNvPr id="39940" name="Picture 5"/>
          <p:cNvPicPr>
            <a:picLocks noChangeAspect="1" noChangeArrowheads="1"/>
          </p:cNvPicPr>
          <p:nvPr/>
        </p:nvPicPr>
        <p:blipFill>
          <a:blip r:embed="rId2" cstate="print"/>
          <a:srcRect/>
          <a:stretch>
            <a:fillRect/>
          </a:stretch>
        </p:blipFill>
        <p:spPr bwMode="auto">
          <a:xfrm>
            <a:off x="1905000" y="1524000"/>
            <a:ext cx="5429250" cy="3086100"/>
          </a:xfrm>
          <a:prstGeom prst="rect">
            <a:avLst/>
          </a:prstGeom>
          <a:noFill/>
          <a:ln w="9525">
            <a:noFill/>
            <a:miter lim="800000"/>
            <a:headEnd/>
            <a:tailEnd/>
          </a:ln>
        </p:spPr>
      </p:pic>
    </p:spTree>
    <p:extLst>
      <p:ext uri="{BB962C8B-B14F-4D97-AF65-F5344CB8AC3E}">
        <p14:creationId xmlns:p14="http://schemas.microsoft.com/office/powerpoint/2010/main" val="30929280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CN" sz="3400" smtClean="0">
                <a:ea typeface="宋体" pitchFamily="2" charset="-122"/>
              </a:rPr>
              <a:t>Example of Applying Default Route - 2</a:t>
            </a:r>
            <a:endParaRPr lang="zh-CN" altLang="en-US" sz="3400" smtClean="0">
              <a:ea typeface="宋体" pitchFamily="2" charset="-122"/>
            </a:endParaRPr>
          </a:p>
        </p:txBody>
      </p:sp>
      <p:sp>
        <p:nvSpPr>
          <p:cNvPr id="40963" name="Rectangle 4"/>
          <p:cNvSpPr>
            <a:spLocks noChangeArrowheads="1"/>
          </p:cNvSpPr>
          <p:nvPr/>
        </p:nvSpPr>
        <p:spPr bwMode="auto">
          <a:xfrm>
            <a:off x="228600" y="1295400"/>
            <a:ext cx="8686800" cy="1812925"/>
          </a:xfrm>
          <a:prstGeom prst="rect">
            <a:avLst/>
          </a:prstGeom>
          <a:noFill/>
          <a:ln w="9525">
            <a:solidFill>
              <a:schemeClr val="tx1"/>
            </a:solidFill>
            <a:miter lim="800000"/>
            <a:headEnd/>
            <a:tailEnd/>
          </a:ln>
        </p:spPr>
        <p:txBody>
          <a:bodyPr>
            <a:spAutoFit/>
          </a:bodyPr>
          <a:lstStyle/>
          <a:p>
            <a:r>
              <a:rPr lang="en-US" altLang="zh-CN" sz="1600">
                <a:solidFill>
                  <a:srgbClr val="000000"/>
                </a:solidFill>
                <a:latin typeface="Courier New" pitchFamily="49" charset="0"/>
                <a:ea typeface="宋体" pitchFamily="2" charset="-122"/>
              </a:rPr>
              <a:t>Router4(config)#ip route 190.1.1.0 255.255.255.0 200.1.1.1</a:t>
            </a:r>
          </a:p>
          <a:p>
            <a:r>
              <a:rPr lang="en-US" altLang="zh-CN" sz="1600">
                <a:solidFill>
                  <a:srgbClr val="000000"/>
                </a:solidFill>
                <a:latin typeface="Courier New" pitchFamily="49" charset="0"/>
                <a:ea typeface="宋体" pitchFamily="2" charset="-122"/>
              </a:rPr>
              <a:t>Router4(config)#ip route 195.10.10.0 255.255.255.0 200.1.1.2</a:t>
            </a:r>
          </a:p>
          <a:p>
            <a:r>
              <a:rPr lang="en-US" altLang="zh-CN" sz="1600">
                <a:solidFill>
                  <a:srgbClr val="000000"/>
                </a:solidFill>
                <a:latin typeface="Courier New" pitchFamily="49" charset="0"/>
                <a:ea typeface="宋体" pitchFamily="2" charset="-122"/>
              </a:rPr>
              <a:t>Router4(config)#ip route 202.188.5.0 255.255.255.0 200.1.1.3</a:t>
            </a:r>
          </a:p>
          <a:p>
            <a:r>
              <a:rPr lang="en-US" altLang="zh-CN" sz="1600">
                <a:solidFill>
                  <a:srgbClr val="000000"/>
                </a:solidFill>
                <a:latin typeface="Courier New" pitchFamily="49" charset="0"/>
                <a:ea typeface="宋体" pitchFamily="2" charset="-122"/>
              </a:rPr>
              <a:t>Router4(config)#ip route 201.2.2.0 255.255.255.0 200.1.1.3</a:t>
            </a:r>
          </a:p>
          <a:p>
            <a:r>
              <a:rPr lang="en-US" altLang="zh-CN" sz="1600">
                <a:solidFill>
                  <a:srgbClr val="000000"/>
                </a:solidFill>
                <a:latin typeface="Courier New" pitchFamily="49" charset="0"/>
                <a:ea typeface="宋体" pitchFamily="2" charset="-122"/>
              </a:rPr>
              <a:t>Router4(config)#ip route 201.3.3.0 255.255.255.0 200.1.1.3</a:t>
            </a:r>
          </a:p>
          <a:p>
            <a:r>
              <a:rPr lang="en-US" altLang="zh-CN" sz="1600">
                <a:solidFill>
                  <a:srgbClr val="000000"/>
                </a:solidFill>
                <a:latin typeface="Courier New" pitchFamily="49" charset="0"/>
                <a:ea typeface="宋体" pitchFamily="2" charset="-122"/>
              </a:rPr>
              <a:t>Router4(config)#ip route 193.200.30.0 255.255.255.0 200.1.1.4</a:t>
            </a:r>
          </a:p>
          <a:p>
            <a:r>
              <a:rPr lang="en-US" altLang="zh-CN" sz="1600">
                <a:solidFill>
                  <a:srgbClr val="000000"/>
                </a:solidFill>
                <a:latin typeface="Courier New" pitchFamily="49" charset="0"/>
                <a:ea typeface="宋体" pitchFamily="2" charset="-122"/>
              </a:rPr>
              <a:t>Router4(config)#</a:t>
            </a:r>
            <a:endParaRPr lang="zh-CN" altLang="en-US" sz="1600">
              <a:solidFill>
                <a:srgbClr val="000000"/>
              </a:solidFill>
              <a:latin typeface="Courier New" pitchFamily="49" charset="0"/>
              <a:ea typeface="宋体" pitchFamily="2" charset="-122"/>
            </a:endParaRPr>
          </a:p>
        </p:txBody>
      </p:sp>
      <p:sp>
        <p:nvSpPr>
          <p:cNvPr id="40964" name="Rectangle 5"/>
          <p:cNvSpPr>
            <a:spLocks noChangeArrowheads="1"/>
          </p:cNvSpPr>
          <p:nvPr/>
        </p:nvSpPr>
        <p:spPr bwMode="auto">
          <a:xfrm>
            <a:off x="381000" y="3200400"/>
            <a:ext cx="8077200" cy="3279775"/>
          </a:xfrm>
          <a:prstGeom prst="rect">
            <a:avLst/>
          </a:prstGeom>
          <a:noFill/>
          <a:ln w="9525">
            <a:solidFill>
              <a:schemeClr val="tx1"/>
            </a:solidFill>
            <a:miter lim="800000"/>
            <a:headEnd/>
            <a:tailEnd/>
          </a:ln>
        </p:spPr>
        <p:txBody>
          <a:bodyPr>
            <a:spAutoFit/>
          </a:bodyPr>
          <a:lstStyle/>
          <a:p>
            <a:r>
              <a:rPr lang="en-US" altLang="zh-CN" sz="1600">
                <a:solidFill>
                  <a:srgbClr val="000000"/>
                </a:solidFill>
                <a:latin typeface="Courier New" pitchFamily="49" charset="0"/>
                <a:ea typeface="宋体" pitchFamily="2" charset="-122"/>
              </a:rPr>
              <a:t>Router4#show ip route</a:t>
            </a:r>
          </a:p>
          <a:p>
            <a:r>
              <a:rPr lang="en-US" altLang="zh-CN" sz="1600">
                <a:solidFill>
                  <a:srgbClr val="000000"/>
                </a:solidFill>
                <a:latin typeface="Courier New" pitchFamily="49" charset="0"/>
                <a:ea typeface="宋体" pitchFamily="2" charset="-122"/>
              </a:rPr>
              <a:t>………</a:t>
            </a:r>
          </a:p>
          <a:p>
            <a:r>
              <a:rPr lang="en-US" altLang="zh-CN" sz="1600">
                <a:solidFill>
                  <a:srgbClr val="000000"/>
                </a:solidFill>
                <a:latin typeface="Courier New" pitchFamily="49" charset="0"/>
                <a:ea typeface="宋体" pitchFamily="2" charset="-122"/>
              </a:rPr>
              <a:t>Gateway of last resort is not set</a:t>
            </a:r>
          </a:p>
          <a:p>
            <a:endParaRPr lang="en-US" altLang="zh-CN" sz="1600">
              <a:solidFill>
                <a:srgbClr val="000000"/>
              </a:solidFill>
              <a:latin typeface="Courier New" pitchFamily="49" charset="0"/>
              <a:ea typeface="宋体" pitchFamily="2" charset="-122"/>
            </a:endParaRPr>
          </a:p>
          <a:p>
            <a:r>
              <a:rPr lang="en-US" altLang="zh-CN" sz="1600">
                <a:solidFill>
                  <a:srgbClr val="000000"/>
                </a:solidFill>
                <a:latin typeface="Courier New" pitchFamily="49" charset="0"/>
                <a:ea typeface="宋体" pitchFamily="2" charset="-122"/>
              </a:rPr>
              <a:t>     190.1.0.0/24 is subnetted, 1 subnets</a:t>
            </a:r>
          </a:p>
          <a:p>
            <a:r>
              <a:rPr lang="en-US" altLang="zh-CN" sz="1600">
                <a:solidFill>
                  <a:srgbClr val="000000"/>
                </a:solidFill>
                <a:latin typeface="Courier New" pitchFamily="49" charset="0"/>
                <a:ea typeface="宋体" pitchFamily="2" charset="-122"/>
              </a:rPr>
              <a:t>S       190.1.1.0 [1/0] via 200.1.1.1</a:t>
            </a:r>
          </a:p>
          <a:p>
            <a:r>
              <a:rPr lang="en-US" altLang="zh-CN" sz="1600">
                <a:solidFill>
                  <a:srgbClr val="000000"/>
                </a:solidFill>
                <a:latin typeface="Courier New" pitchFamily="49" charset="0"/>
                <a:ea typeface="宋体" pitchFamily="2" charset="-122"/>
              </a:rPr>
              <a:t>S    193.200.30.0/24 [1/0] via 200.1.1.4</a:t>
            </a:r>
          </a:p>
          <a:p>
            <a:r>
              <a:rPr lang="en-US" altLang="zh-CN" sz="1600">
                <a:solidFill>
                  <a:srgbClr val="000000"/>
                </a:solidFill>
                <a:latin typeface="Courier New" pitchFamily="49" charset="0"/>
                <a:ea typeface="宋体" pitchFamily="2" charset="-122"/>
              </a:rPr>
              <a:t>S    195.10.10.0/24 [1/0] via 200.1.1.2</a:t>
            </a:r>
          </a:p>
          <a:p>
            <a:r>
              <a:rPr lang="en-US" altLang="zh-CN" sz="1600">
                <a:solidFill>
                  <a:srgbClr val="000000"/>
                </a:solidFill>
                <a:latin typeface="Courier New" pitchFamily="49" charset="0"/>
                <a:ea typeface="宋体" pitchFamily="2" charset="-122"/>
              </a:rPr>
              <a:t>C    200.1.1.0/24 is directly connected, FastEthernet0/0</a:t>
            </a:r>
          </a:p>
          <a:p>
            <a:r>
              <a:rPr lang="en-US" altLang="zh-CN" sz="1600">
                <a:solidFill>
                  <a:srgbClr val="000000"/>
                </a:solidFill>
                <a:latin typeface="Courier New" pitchFamily="49" charset="0"/>
                <a:ea typeface="宋体" pitchFamily="2" charset="-122"/>
              </a:rPr>
              <a:t>S    201.2.2.0/24 [1/0] via 200.1.1.3</a:t>
            </a:r>
          </a:p>
          <a:p>
            <a:r>
              <a:rPr lang="en-US" altLang="zh-CN" sz="1600">
                <a:solidFill>
                  <a:srgbClr val="000000"/>
                </a:solidFill>
                <a:latin typeface="Courier New" pitchFamily="49" charset="0"/>
                <a:ea typeface="宋体" pitchFamily="2" charset="-122"/>
              </a:rPr>
              <a:t>S    201.3.3.0/24 [1/0] via 200.1.1.3</a:t>
            </a:r>
          </a:p>
          <a:p>
            <a:r>
              <a:rPr lang="en-US" altLang="zh-CN" sz="1600">
                <a:solidFill>
                  <a:srgbClr val="000000"/>
                </a:solidFill>
                <a:latin typeface="Courier New" pitchFamily="49" charset="0"/>
                <a:ea typeface="宋体" pitchFamily="2" charset="-122"/>
              </a:rPr>
              <a:t>S    202.188.5.0/24 [1/0] via 200.1.1.3</a:t>
            </a:r>
          </a:p>
          <a:p>
            <a:r>
              <a:rPr lang="en-US" altLang="zh-CN" sz="1600">
                <a:solidFill>
                  <a:srgbClr val="000000"/>
                </a:solidFill>
                <a:latin typeface="Courier New" pitchFamily="49" charset="0"/>
                <a:ea typeface="宋体" pitchFamily="2" charset="-122"/>
              </a:rPr>
              <a:t>C    209.67.8.0/24 is directly connected, FastEthernet0/1</a:t>
            </a:r>
          </a:p>
        </p:txBody>
      </p:sp>
    </p:spTree>
    <p:extLst>
      <p:ext uri="{BB962C8B-B14F-4D97-AF65-F5344CB8AC3E}">
        <p14:creationId xmlns:p14="http://schemas.microsoft.com/office/powerpoint/2010/main" val="20026129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sz="3400" smtClean="0">
                <a:ea typeface="宋体" pitchFamily="2" charset="-122"/>
              </a:rPr>
              <a:t>Example of Applying Default Route - 3</a:t>
            </a:r>
            <a:endParaRPr lang="zh-CN" altLang="en-US" sz="3400" smtClean="0">
              <a:ea typeface="宋体" pitchFamily="2" charset="-122"/>
            </a:endParaRPr>
          </a:p>
        </p:txBody>
      </p:sp>
      <p:sp>
        <p:nvSpPr>
          <p:cNvPr id="41987" name="Rectangle 3"/>
          <p:cNvSpPr>
            <a:spLocks noGrp="1" noChangeArrowheads="1"/>
          </p:cNvSpPr>
          <p:nvPr>
            <p:ph type="body" idx="1"/>
          </p:nvPr>
        </p:nvSpPr>
        <p:spPr>
          <a:xfrm>
            <a:off x="228600" y="1524000"/>
            <a:ext cx="8534400" cy="2057400"/>
          </a:xfrm>
        </p:spPr>
        <p:txBody>
          <a:bodyPr/>
          <a:lstStyle/>
          <a:p>
            <a:pPr eaLnBrk="1" hangingPunct="1">
              <a:lnSpc>
                <a:spcPct val="80000"/>
              </a:lnSpc>
            </a:pPr>
            <a:r>
              <a:rPr lang="en-US" altLang="zh-CN" sz="2400" smtClean="0">
                <a:ea typeface="宋体" pitchFamily="2" charset="-122"/>
              </a:rPr>
              <a:t>In the network, we face problems with Internet, if we don’t have default route.</a:t>
            </a:r>
          </a:p>
          <a:p>
            <a:pPr eaLnBrk="1" hangingPunct="1">
              <a:lnSpc>
                <a:spcPct val="80000"/>
              </a:lnSpc>
            </a:pPr>
            <a:r>
              <a:rPr lang="en-US" altLang="zh-CN" sz="2400" smtClean="0">
                <a:ea typeface="宋体" pitchFamily="2" charset="-122"/>
              </a:rPr>
              <a:t>We need to program all the subnets in the world in the router.</a:t>
            </a:r>
          </a:p>
          <a:p>
            <a:pPr eaLnBrk="1" hangingPunct="1">
              <a:lnSpc>
                <a:spcPct val="80000"/>
              </a:lnSpc>
            </a:pPr>
            <a:r>
              <a:rPr lang="en-US" altLang="zh-CN" sz="2400" smtClean="0">
                <a:ea typeface="宋体" pitchFamily="2" charset="-122"/>
              </a:rPr>
              <a:t>However, if we use default route, the “ip route” commands in Router4 can be simplified to:</a:t>
            </a:r>
          </a:p>
        </p:txBody>
      </p:sp>
      <p:sp>
        <p:nvSpPr>
          <p:cNvPr id="41988" name="Rectangle 5"/>
          <p:cNvSpPr>
            <a:spLocks noChangeArrowheads="1"/>
          </p:cNvSpPr>
          <p:nvPr/>
        </p:nvSpPr>
        <p:spPr bwMode="auto">
          <a:xfrm>
            <a:off x="304800" y="4191000"/>
            <a:ext cx="8686800" cy="1079500"/>
          </a:xfrm>
          <a:prstGeom prst="rect">
            <a:avLst/>
          </a:prstGeom>
          <a:noFill/>
          <a:ln w="9525">
            <a:solidFill>
              <a:schemeClr val="tx1"/>
            </a:solidFill>
            <a:miter lim="800000"/>
            <a:headEnd/>
            <a:tailEnd/>
          </a:ln>
        </p:spPr>
        <p:txBody>
          <a:bodyPr>
            <a:spAutoFit/>
          </a:bodyPr>
          <a:lstStyle/>
          <a:p>
            <a:r>
              <a:rPr lang="en-US" altLang="zh-CN" sz="1600">
                <a:solidFill>
                  <a:srgbClr val="000000"/>
                </a:solidFill>
                <a:latin typeface="Courier New" pitchFamily="49" charset="0"/>
                <a:ea typeface="宋体" pitchFamily="2" charset="-122"/>
              </a:rPr>
              <a:t>Router4(config)#ip route 190.1.1.0 255.255.255.0 200.1.1.1</a:t>
            </a:r>
          </a:p>
          <a:p>
            <a:r>
              <a:rPr lang="en-US" altLang="zh-CN" sz="1600">
                <a:solidFill>
                  <a:srgbClr val="000000"/>
                </a:solidFill>
                <a:latin typeface="Courier New" pitchFamily="49" charset="0"/>
                <a:ea typeface="宋体" pitchFamily="2" charset="-122"/>
              </a:rPr>
              <a:t>Router4(config)#ip route 195.10.10.0 255.255.255.0 200.1.1.2</a:t>
            </a:r>
          </a:p>
          <a:p>
            <a:r>
              <a:rPr lang="en-US" altLang="zh-CN" sz="1600">
                <a:solidFill>
                  <a:srgbClr val="000000"/>
                </a:solidFill>
                <a:latin typeface="Courier New" pitchFamily="49" charset="0"/>
                <a:ea typeface="宋体" pitchFamily="2" charset="-122"/>
              </a:rPr>
              <a:t>Router4(config)#ip route 193.200.30.0 255.255.255.0 200.1.1.4</a:t>
            </a:r>
          </a:p>
          <a:p>
            <a:r>
              <a:rPr lang="en-US" altLang="zh-CN" sz="1600">
                <a:solidFill>
                  <a:srgbClr val="000000"/>
                </a:solidFill>
                <a:latin typeface="Courier New" pitchFamily="49" charset="0"/>
                <a:ea typeface="宋体" pitchFamily="2" charset="-122"/>
              </a:rPr>
              <a:t>Router4(config)#ip route 0.0.0.0 0.0.0.0 200.1.1.3</a:t>
            </a:r>
            <a:endParaRPr lang="zh-CN" altLang="en-US" sz="1600">
              <a:solidFill>
                <a:srgbClr val="000000"/>
              </a:solidFill>
              <a:latin typeface="Courier New" pitchFamily="49" charset="0"/>
              <a:ea typeface="宋体" pitchFamily="2" charset="-122"/>
            </a:endParaRPr>
          </a:p>
        </p:txBody>
      </p:sp>
    </p:spTree>
    <p:extLst>
      <p:ext uri="{BB962C8B-B14F-4D97-AF65-F5344CB8AC3E}">
        <p14:creationId xmlns:p14="http://schemas.microsoft.com/office/powerpoint/2010/main" val="42630865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sz="3400" smtClean="0">
                <a:ea typeface="宋体" pitchFamily="2" charset="-122"/>
              </a:rPr>
              <a:t>Example of Applying Default Route - 4</a:t>
            </a:r>
            <a:endParaRPr lang="zh-CN" altLang="en-US" sz="3400" smtClean="0">
              <a:ea typeface="宋体" pitchFamily="2" charset="-122"/>
            </a:endParaRPr>
          </a:p>
        </p:txBody>
      </p:sp>
      <p:sp>
        <p:nvSpPr>
          <p:cNvPr id="43011" name="Rectangle 3"/>
          <p:cNvSpPr>
            <a:spLocks noGrp="1" noChangeArrowheads="1"/>
          </p:cNvSpPr>
          <p:nvPr>
            <p:ph type="body" idx="1"/>
          </p:nvPr>
        </p:nvSpPr>
        <p:spPr>
          <a:xfrm>
            <a:off x="0" y="1447800"/>
            <a:ext cx="4267200" cy="2057400"/>
          </a:xfrm>
        </p:spPr>
        <p:txBody>
          <a:bodyPr/>
          <a:lstStyle/>
          <a:p>
            <a:pPr eaLnBrk="1" hangingPunct="1">
              <a:lnSpc>
                <a:spcPct val="80000"/>
              </a:lnSpc>
            </a:pPr>
            <a:r>
              <a:rPr lang="en-US" altLang="zh-CN" sz="2000" smtClean="0">
                <a:ea typeface="宋体" pitchFamily="2" charset="-122"/>
              </a:rPr>
              <a:t>All destination IP of subnet 209.67.8.0 will go to gateway 200.1.1.3, except the following subnets:</a:t>
            </a:r>
          </a:p>
          <a:p>
            <a:pPr lvl="1" eaLnBrk="1" hangingPunct="1">
              <a:lnSpc>
                <a:spcPct val="80000"/>
              </a:lnSpc>
            </a:pPr>
            <a:r>
              <a:rPr lang="en-US" altLang="zh-CN" sz="1800" smtClean="0">
                <a:ea typeface="宋体" pitchFamily="2" charset="-122"/>
              </a:rPr>
              <a:t>190.1.1.x</a:t>
            </a:r>
          </a:p>
          <a:p>
            <a:pPr lvl="1" eaLnBrk="1" hangingPunct="1">
              <a:lnSpc>
                <a:spcPct val="80000"/>
              </a:lnSpc>
            </a:pPr>
            <a:r>
              <a:rPr lang="en-US" altLang="zh-CN" sz="1800" smtClean="0">
                <a:ea typeface="宋体" pitchFamily="2" charset="-122"/>
              </a:rPr>
              <a:t>193.200.30.x</a:t>
            </a:r>
          </a:p>
          <a:p>
            <a:pPr lvl="1" eaLnBrk="1" hangingPunct="1">
              <a:lnSpc>
                <a:spcPct val="80000"/>
              </a:lnSpc>
            </a:pPr>
            <a:r>
              <a:rPr lang="en-US" altLang="zh-CN" sz="1800" smtClean="0">
                <a:ea typeface="宋体" pitchFamily="2" charset="-122"/>
              </a:rPr>
              <a:t>195.10.10.x</a:t>
            </a:r>
          </a:p>
        </p:txBody>
      </p:sp>
      <p:sp>
        <p:nvSpPr>
          <p:cNvPr id="43012" name="Rectangle 4"/>
          <p:cNvSpPr>
            <a:spLocks noChangeArrowheads="1"/>
          </p:cNvSpPr>
          <p:nvPr/>
        </p:nvSpPr>
        <p:spPr bwMode="auto">
          <a:xfrm>
            <a:off x="1600200" y="3657600"/>
            <a:ext cx="7315200" cy="2790825"/>
          </a:xfrm>
          <a:prstGeom prst="rect">
            <a:avLst/>
          </a:prstGeom>
          <a:noFill/>
          <a:ln w="9525">
            <a:solidFill>
              <a:schemeClr val="tx1"/>
            </a:solidFill>
            <a:miter lim="800000"/>
            <a:headEnd/>
            <a:tailEnd/>
          </a:ln>
        </p:spPr>
        <p:txBody>
          <a:bodyPr>
            <a:spAutoFit/>
          </a:bodyPr>
          <a:lstStyle/>
          <a:p>
            <a:r>
              <a:rPr lang="en-US" altLang="zh-CN" sz="1600">
                <a:solidFill>
                  <a:srgbClr val="000000"/>
                </a:solidFill>
                <a:latin typeface="Courier New" pitchFamily="49" charset="0"/>
                <a:ea typeface="宋体" pitchFamily="2" charset="-122"/>
              </a:rPr>
              <a:t>Router4#show ip route</a:t>
            </a:r>
          </a:p>
          <a:p>
            <a:r>
              <a:rPr lang="en-US" altLang="zh-CN" sz="1600">
                <a:solidFill>
                  <a:srgbClr val="000000"/>
                </a:solidFill>
                <a:latin typeface="Courier New" pitchFamily="49" charset="0"/>
                <a:ea typeface="宋体" pitchFamily="2" charset="-122"/>
              </a:rPr>
              <a:t>…………</a:t>
            </a:r>
          </a:p>
          <a:p>
            <a:r>
              <a:rPr lang="en-US" altLang="zh-CN" sz="1600">
                <a:solidFill>
                  <a:srgbClr val="000000"/>
                </a:solidFill>
                <a:latin typeface="Courier New" pitchFamily="49" charset="0"/>
                <a:ea typeface="宋体" pitchFamily="2" charset="-122"/>
              </a:rPr>
              <a:t>Gateway of last resort is 200.1.1.3 to network 0.0.0.0</a:t>
            </a:r>
          </a:p>
          <a:p>
            <a:endParaRPr lang="en-US" altLang="zh-CN" sz="1600">
              <a:solidFill>
                <a:srgbClr val="000000"/>
              </a:solidFill>
              <a:latin typeface="Courier New" pitchFamily="49" charset="0"/>
              <a:ea typeface="宋体" pitchFamily="2" charset="-122"/>
            </a:endParaRPr>
          </a:p>
          <a:p>
            <a:r>
              <a:rPr lang="en-US" altLang="zh-CN" sz="1600">
                <a:solidFill>
                  <a:srgbClr val="000000"/>
                </a:solidFill>
                <a:latin typeface="Courier New" pitchFamily="49" charset="0"/>
                <a:ea typeface="宋体" pitchFamily="2" charset="-122"/>
              </a:rPr>
              <a:t>     190.1.0.0/24 is subnetted, 1 subnets</a:t>
            </a:r>
          </a:p>
          <a:p>
            <a:r>
              <a:rPr lang="en-US" altLang="zh-CN" sz="1600">
                <a:solidFill>
                  <a:srgbClr val="000000"/>
                </a:solidFill>
                <a:latin typeface="Courier New" pitchFamily="49" charset="0"/>
                <a:ea typeface="宋体" pitchFamily="2" charset="-122"/>
              </a:rPr>
              <a:t>S       190.1.1.0 [1/0] via 200.1.1.1</a:t>
            </a:r>
          </a:p>
          <a:p>
            <a:r>
              <a:rPr lang="en-US" altLang="zh-CN" sz="1600">
                <a:solidFill>
                  <a:srgbClr val="000000"/>
                </a:solidFill>
                <a:latin typeface="Courier New" pitchFamily="49" charset="0"/>
                <a:ea typeface="宋体" pitchFamily="2" charset="-122"/>
              </a:rPr>
              <a:t>S    193.200.30.0/24 [1/0] via 200.1.1.4</a:t>
            </a:r>
          </a:p>
          <a:p>
            <a:r>
              <a:rPr lang="en-US" altLang="zh-CN" sz="1600">
                <a:solidFill>
                  <a:srgbClr val="000000"/>
                </a:solidFill>
                <a:latin typeface="Courier New" pitchFamily="49" charset="0"/>
                <a:ea typeface="宋体" pitchFamily="2" charset="-122"/>
              </a:rPr>
              <a:t>S    195.10.10.0/24 [1/0] via 200.1.1.2</a:t>
            </a:r>
          </a:p>
          <a:p>
            <a:r>
              <a:rPr lang="en-US" altLang="zh-CN" sz="1600">
                <a:solidFill>
                  <a:srgbClr val="000000"/>
                </a:solidFill>
                <a:latin typeface="Courier New" pitchFamily="49" charset="0"/>
                <a:ea typeface="宋体" pitchFamily="2" charset="-122"/>
              </a:rPr>
              <a:t>C    200.1.1.0/24 is directly connected, FastEthernet0/0</a:t>
            </a:r>
          </a:p>
          <a:p>
            <a:r>
              <a:rPr lang="en-US" altLang="zh-CN" sz="1600">
                <a:solidFill>
                  <a:srgbClr val="000000"/>
                </a:solidFill>
                <a:latin typeface="Courier New" pitchFamily="49" charset="0"/>
                <a:ea typeface="宋体" pitchFamily="2" charset="-122"/>
              </a:rPr>
              <a:t>C    209.67.8.0/24 is directly connected, FastEthernet0/1</a:t>
            </a:r>
          </a:p>
          <a:p>
            <a:r>
              <a:rPr lang="en-US" altLang="zh-CN" sz="1600">
                <a:solidFill>
                  <a:srgbClr val="000000"/>
                </a:solidFill>
                <a:latin typeface="Courier New" pitchFamily="49" charset="0"/>
                <a:ea typeface="宋体" pitchFamily="2" charset="-122"/>
              </a:rPr>
              <a:t>S*   0.0.0.0/0 [1/0] via 200.1.1.3</a:t>
            </a:r>
            <a:endParaRPr lang="zh-CN" altLang="en-US" sz="1600">
              <a:solidFill>
                <a:srgbClr val="000000"/>
              </a:solidFill>
              <a:latin typeface="Courier New" pitchFamily="49" charset="0"/>
              <a:ea typeface="宋体" pitchFamily="2" charset="-122"/>
            </a:endParaRPr>
          </a:p>
        </p:txBody>
      </p:sp>
      <p:pic>
        <p:nvPicPr>
          <p:cNvPr id="43013" name="Picture 6"/>
          <p:cNvPicPr>
            <a:picLocks noChangeAspect="1" noChangeArrowheads="1"/>
          </p:cNvPicPr>
          <p:nvPr/>
        </p:nvPicPr>
        <p:blipFill>
          <a:blip r:embed="rId2" cstate="print"/>
          <a:srcRect/>
          <a:stretch>
            <a:fillRect/>
          </a:stretch>
        </p:blipFill>
        <p:spPr bwMode="auto">
          <a:xfrm>
            <a:off x="4419600" y="1447800"/>
            <a:ext cx="4495800" cy="2554288"/>
          </a:xfrm>
          <a:prstGeom prst="rect">
            <a:avLst/>
          </a:prstGeom>
          <a:noFill/>
          <a:ln w="9525">
            <a:noFill/>
            <a:miter lim="800000"/>
            <a:headEnd/>
            <a:tailEnd/>
          </a:ln>
        </p:spPr>
      </p:pic>
      <p:sp>
        <p:nvSpPr>
          <p:cNvPr id="43014" name="Text Box 7"/>
          <p:cNvSpPr txBox="1">
            <a:spLocks noChangeArrowheads="1"/>
          </p:cNvSpPr>
          <p:nvPr/>
        </p:nvSpPr>
        <p:spPr bwMode="auto">
          <a:xfrm>
            <a:off x="152400" y="4724400"/>
            <a:ext cx="1311275" cy="822325"/>
          </a:xfrm>
          <a:prstGeom prst="rect">
            <a:avLst/>
          </a:prstGeom>
          <a:noFill/>
          <a:ln w="9525">
            <a:noFill/>
            <a:miter lim="800000"/>
            <a:headEnd/>
            <a:tailEnd/>
          </a:ln>
        </p:spPr>
        <p:txBody>
          <a:bodyPr>
            <a:spAutoFit/>
          </a:bodyPr>
          <a:lstStyle/>
          <a:p>
            <a:r>
              <a:rPr lang="en-US" altLang="zh-CN" sz="1400">
                <a:solidFill>
                  <a:srgbClr val="000000"/>
                </a:solidFill>
                <a:ea typeface="宋体" pitchFamily="2" charset="-122"/>
              </a:rPr>
              <a:t>All other destination IP</a:t>
            </a:r>
          </a:p>
          <a:p>
            <a:r>
              <a:rPr lang="en-US" altLang="zh-CN" sz="1400">
                <a:solidFill>
                  <a:srgbClr val="000000"/>
                </a:solidFill>
                <a:ea typeface="宋体" pitchFamily="2" charset="-122"/>
              </a:rPr>
              <a:t>will go here</a:t>
            </a:r>
            <a:r>
              <a:rPr lang="en-US" altLang="zh-CN">
                <a:solidFill>
                  <a:srgbClr val="000000"/>
                </a:solidFill>
                <a:ea typeface="宋体" pitchFamily="2" charset="-122"/>
              </a:rPr>
              <a:t>.</a:t>
            </a:r>
          </a:p>
        </p:txBody>
      </p:sp>
      <p:sp>
        <p:nvSpPr>
          <p:cNvPr id="43015" name="Line 8"/>
          <p:cNvSpPr>
            <a:spLocks noChangeShapeType="1"/>
          </p:cNvSpPr>
          <p:nvPr/>
        </p:nvSpPr>
        <p:spPr bwMode="auto">
          <a:xfrm>
            <a:off x="914400" y="5562600"/>
            <a:ext cx="762000" cy="685800"/>
          </a:xfrm>
          <a:prstGeom prst="line">
            <a:avLst/>
          </a:prstGeom>
          <a:noFill/>
          <a:ln w="57150">
            <a:solidFill>
              <a:schemeClr val="tx1"/>
            </a:solidFill>
            <a:round/>
            <a:headEnd/>
            <a:tailEnd type="triangle" w="med" len="med"/>
          </a:ln>
        </p:spPr>
        <p:txBody>
          <a:bodyPr/>
          <a:lstStyle/>
          <a:p>
            <a:endParaRPr lang="en-MY">
              <a:solidFill>
                <a:srgbClr val="000000"/>
              </a:solidFill>
            </a:endParaRPr>
          </a:p>
        </p:txBody>
      </p:sp>
    </p:spTree>
    <p:extLst>
      <p:ext uri="{BB962C8B-B14F-4D97-AF65-F5344CB8AC3E}">
        <p14:creationId xmlns:p14="http://schemas.microsoft.com/office/powerpoint/2010/main" val="41556473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p:txBody>
          <a:bodyPr/>
          <a:lstStyle/>
          <a:p>
            <a:pPr eaLnBrk="1" hangingPunct="1"/>
            <a:r>
              <a:rPr lang="en-US" altLang="zh-CN" smtClean="0">
                <a:ea typeface="宋体" pitchFamily="2" charset="-122"/>
              </a:rPr>
              <a:t>Default route in Dynamic Routing - 1</a:t>
            </a:r>
            <a:endParaRPr lang="zh-CN" altLang="en-US" smtClean="0">
              <a:ea typeface="宋体" pitchFamily="2" charset="-122"/>
            </a:endParaRPr>
          </a:p>
        </p:txBody>
      </p:sp>
      <p:sp>
        <p:nvSpPr>
          <p:cNvPr id="44035" name="Rectangle 3"/>
          <p:cNvSpPr>
            <a:spLocks noGrp="1" noChangeArrowheads="1"/>
          </p:cNvSpPr>
          <p:nvPr>
            <p:ph type="body" idx="4294967295"/>
          </p:nvPr>
        </p:nvSpPr>
        <p:spPr>
          <a:xfrm>
            <a:off x="0" y="1371600"/>
            <a:ext cx="4343400" cy="2286000"/>
          </a:xfrm>
        </p:spPr>
        <p:txBody>
          <a:bodyPr/>
          <a:lstStyle/>
          <a:p>
            <a:pPr eaLnBrk="1" hangingPunct="1">
              <a:lnSpc>
                <a:spcPct val="90000"/>
              </a:lnSpc>
            </a:pPr>
            <a:r>
              <a:rPr lang="en-US" altLang="zh-CN" sz="2400" smtClean="0">
                <a:ea typeface="宋体" pitchFamily="2" charset="-122"/>
              </a:rPr>
              <a:t>Routing table of Router4, with dynamic routes by RIP.</a:t>
            </a:r>
          </a:p>
          <a:p>
            <a:pPr lvl="1" eaLnBrk="1" hangingPunct="1">
              <a:lnSpc>
                <a:spcPct val="90000"/>
              </a:lnSpc>
            </a:pPr>
            <a:r>
              <a:rPr lang="en-US" altLang="zh-CN" sz="2000" smtClean="0">
                <a:ea typeface="宋体" pitchFamily="2" charset="-122"/>
              </a:rPr>
              <a:t>No default route is present, so we can’t cater for the “rest” of the destination IP other than the ones shown in the routing table.</a:t>
            </a:r>
          </a:p>
        </p:txBody>
      </p:sp>
      <p:sp>
        <p:nvSpPr>
          <p:cNvPr id="44036" name="Rectangle 5"/>
          <p:cNvSpPr>
            <a:spLocks noChangeArrowheads="1"/>
          </p:cNvSpPr>
          <p:nvPr/>
        </p:nvSpPr>
        <p:spPr bwMode="auto">
          <a:xfrm>
            <a:off x="685800" y="3810000"/>
            <a:ext cx="7772400" cy="2654300"/>
          </a:xfrm>
          <a:prstGeom prst="rect">
            <a:avLst/>
          </a:prstGeom>
          <a:noFill/>
          <a:ln w="9525">
            <a:solidFill>
              <a:schemeClr val="tx1"/>
            </a:solidFill>
            <a:miter lim="800000"/>
            <a:headEnd/>
            <a:tailEnd/>
          </a:ln>
        </p:spPr>
        <p:txBody>
          <a:bodyPr>
            <a:spAutoFit/>
          </a:bodyPr>
          <a:lstStyle/>
          <a:p>
            <a:r>
              <a:rPr lang="en-US" altLang="zh-CN" sz="1400">
                <a:solidFill>
                  <a:srgbClr val="000000"/>
                </a:solidFill>
                <a:latin typeface="Courier New" pitchFamily="49" charset="0"/>
                <a:ea typeface="宋体" pitchFamily="2" charset="-122"/>
              </a:rPr>
              <a:t>Router4#show ip route</a:t>
            </a:r>
          </a:p>
          <a:p>
            <a:r>
              <a:rPr lang="en-US" altLang="zh-CN" sz="1400">
                <a:solidFill>
                  <a:srgbClr val="000000"/>
                </a:solidFill>
                <a:latin typeface="Courier New" pitchFamily="49" charset="0"/>
                <a:ea typeface="宋体" pitchFamily="2" charset="-122"/>
              </a:rPr>
              <a:t>……</a:t>
            </a:r>
          </a:p>
          <a:p>
            <a:r>
              <a:rPr lang="en-US" altLang="zh-CN" sz="1400">
                <a:solidFill>
                  <a:srgbClr val="000000"/>
                </a:solidFill>
                <a:latin typeface="Courier New" pitchFamily="49" charset="0"/>
                <a:ea typeface="宋体" pitchFamily="2" charset="-122"/>
              </a:rPr>
              <a:t>Gateway of last resort is not set</a:t>
            </a:r>
          </a:p>
          <a:p>
            <a:endParaRPr lang="en-US" altLang="zh-CN" sz="1400">
              <a:solidFill>
                <a:srgbClr val="000000"/>
              </a:solidFill>
              <a:latin typeface="Courier New" pitchFamily="49" charset="0"/>
              <a:ea typeface="宋体" pitchFamily="2" charset="-122"/>
            </a:endParaRPr>
          </a:p>
          <a:p>
            <a:r>
              <a:rPr lang="en-US" altLang="zh-CN" sz="1400">
                <a:solidFill>
                  <a:srgbClr val="000000"/>
                </a:solidFill>
                <a:latin typeface="Courier New" pitchFamily="49" charset="0"/>
                <a:ea typeface="宋体" pitchFamily="2" charset="-122"/>
              </a:rPr>
              <a:t>R    190.1.0.0/16 [120/1] via 200.1.1.1, 00:00:13, FastEthernet0/0</a:t>
            </a:r>
          </a:p>
          <a:p>
            <a:r>
              <a:rPr lang="en-US" altLang="zh-CN" sz="1400">
                <a:solidFill>
                  <a:srgbClr val="000000"/>
                </a:solidFill>
                <a:latin typeface="Courier New" pitchFamily="49" charset="0"/>
                <a:ea typeface="宋体" pitchFamily="2" charset="-122"/>
              </a:rPr>
              <a:t>R    193.200.30.0/24 [120/1] via 200.1.1.4, 00:00:08, FastEthernet0/0</a:t>
            </a:r>
          </a:p>
          <a:p>
            <a:r>
              <a:rPr lang="en-US" altLang="zh-CN" sz="1400">
                <a:solidFill>
                  <a:srgbClr val="000000"/>
                </a:solidFill>
                <a:latin typeface="Courier New" pitchFamily="49" charset="0"/>
                <a:ea typeface="宋体" pitchFamily="2" charset="-122"/>
              </a:rPr>
              <a:t>R    195.10.10.0/24 [120/1] via 200.1.1.2, 00:00:14, FastEthernet0/0</a:t>
            </a:r>
          </a:p>
          <a:p>
            <a:r>
              <a:rPr lang="en-US" altLang="zh-CN" sz="1400">
                <a:solidFill>
                  <a:srgbClr val="000000"/>
                </a:solidFill>
                <a:latin typeface="Courier New" pitchFamily="49" charset="0"/>
                <a:ea typeface="宋体" pitchFamily="2" charset="-122"/>
              </a:rPr>
              <a:t>C    200.1.1.0/24 is directly connected, FastEthernet0/0</a:t>
            </a:r>
          </a:p>
          <a:p>
            <a:r>
              <a:rPr lang="en-US" altLang="zh-CN" sz="1400">
                <a:solidFill>
                  <a:srgbClr val="000000"/>
                </a:solidFill>
                <a:latin typeface="Courier New" pitchFamily="49" charset="0"/>
                <a:ea typeface="宋体" pitchFamily="2" charset="-122"/>
              </a:rPr>
              <a:t>R    201.2.2.0/24 [120/2] via 200.1.1.3, 00:00:06, FastEthernet0/0</a:t>
            </a:r>
          </a:p>
          <a:p>
            <a:r>
              <a:rPr lang="en-US" altLang="zh-CN" sz="1400">
                <a:solidFill>
                  <a:srgbClr val="000000"/>
                </a:solidFill>
                <a:latin typeface="Courier New" pitchFamily="49" charset="0"/>
                <a:ea typeface="宋体" pitchFamily="2" charset="-122"/>
              </a:rPr>
              <a:t>R    201.3.3.0/24 [120/2] via 200.1.1.3, 00:00:06, FastEthernet0/0</a:t>
            </a:r>
          </a:p>
          <a:p>
            <a:r>
              <a:rPr lang="en-US" altLang="zh-CN" sz="1400">
                <a:solidFill>
                  <a:srgbClr val="000000"/>
                </a:solidFill>
                <a:latin typeface="Courier New" pitchFamily="49" charset="0"/>
                <a:ea typeface="宋体" pitchFamily="2" charset="-122"/>
              </a:rPr>
              <a:t>R    202.188.5.0/24 [120/1] via 200.1.1.3, 00:00:06, FastEthernet0/0</a:t>
            </a:r>
          </a:p>
          <a:p>
            <a:r>
              <a:rPr lang="en-US" altLang="zh-CN" sz="1400">
                <a:solidFill>
                  <a:srgbClr val="000000"/>
                </a:solidFill>
                <a:latin typeface="Courier New" pitchFamily="49" charset="0"/>
                <a:ea typeface="宋体" pitchFamily="2" charset="-122"/>
              </a:rPr>
              <a:t>C    209.67.8.0/24 is directly connected, FastEthernet0/1</a:t>
            </a:r>
          </a:p>
        </p:txBody>
      </p:sp>
      <p:pic>
        <p:nvPicPr>
          <p:cNvPr id="44037" name="Picture 6"/>
          <p:cNvPicPr>
            <a:picLocks noChangeAspect="1" noChangeArrowheads="1"/>
          </p:cNvPicPr>
          <p:nvPr/>
        </p:nvPicPr>
        <p:blipFill>
          <a:blip r:embed="rId2" cstate="print"/>
          <a:srcRect/>
          <a:stretch>
            <a:fillRect/>
          </a:stretch>
        </p:blipFill>
        <p:spPr bwMode="auto">
          <a:xfrm>
            <a:off x="4495800" y="1524000"/>
            <a:ext cx="4495800" cy="2554288"/>
          </a:xfrm>
          <a:prstGeom prst="rect">
            <a:avLst/>
          </a:prstGeom>
          <a:noFill/>
          <a:ln w="9525">
            <a:noFill/>
            <a:miter lim="800000"/>
            <a:headEnd/>
            <a:tailEnd/>
          </a:ln>
        </p:spPr>
      </p:pic>
    </p:spTree>
    <p:extLst>
      <p:ext uri="{BB962C8B-B14F-4D97-AF65-F5344CB8AC3E}">
        <p14:creationId xmlns:p14="http://schemas.microsoft.com/office/powerpoint/2010/main" val="878477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smtClean="0">
                <a:ea typeface="宋体" pitchFamily="2" charset="-122"/>
              </a:rPr>
              <a:t>Default route in Dynamic Routing - 2</a:t>
            </a:r>
            <a:endParaRPr lang="zh-CN" altLang="en-US" smtClean="0">
              <a:ea typeface="宋体" pitchFamily="2" charset="-122"/>
            </a:endParaRPr>
          </a:p>
        </p:txBody>
      </p:sp>
      <p:sp>
        <p:nvSpPr>
          <p:cNvPr id="45059" name="Rectangle 3"/>
          <p:cNvSpPr>
            <a:spLocks noGrp="1" noChangeArrowheads="1"/>
          </p:cNvSpPr>
          <p:nvPr>
            <p:ph type="body" idx="1"/>
          </p:nvPr>
        </p:nvSpPr>
        <p:spPr>
          <a:xfrm>
            <a:off x="228600" y="1524000"/>
            <a:ext cx="8534400" cy="990600"/>
          </a:xfrm>
        </p:spPr>
        <p:txBody>
          <a:bodyPr/>
          <a:lstStyle/>
          <a:p>
            <a:pPr eaLnBrk="1" hangingPunct="1">
              <a:lnSpc>
                <a:spcPct val="80000"/>
              </a:lnSpc>
            </a:pPr>
            <a:r>
              <a:rPr lang="en-US" altLang="zh-CN" sz="2400" smtClean="0">
                <a:ea typeface="宋体" pitchFamily="2" charset="-122"/>
              </a:rPr>
              <a:t>Adding in the default route will ensure all other destination IP to Internet to go to the gateway 200.1.1.3 (in the case of Router4)</a:t>
            </a:r>
          </a:p>
        </p:txBody>
      </p:sp>
      <p:sp>
        <p:nvSpPr>
          <p:cNvPr id="45060" name="Rectangle 4"/>
          <p:cNvSpPr>
            <a:spLocks noChangeArrowheads="1"/>
          </p:cNvSpPr>
          <p:nvPr/>
        </p:nvSpPr>
        <p:spPr bwMode="auto">
          <a:xfrm>
            <a:off x="1295400" y="3048000"/>
            <a:ext cx="7620000" cy="2867025"/>
          </a:xfrm>
          <a:prstGeom prst="rect">
            <a:avLst/>
          </a:prstGeom>
          <a:noFill/>
          <a:ln w="9525">
            <a:solidFill>
              <a:schemeClr val="tx1"/>
            </a:solidFill>
            <a:miter lim="800000"/>
            <a:headEnd/>
            <a:tailEnd/>
          </a:ln>
        </p:spPr>
        <p:txBody>
          <a:bodyPr>
            <a:spAutoFit/>
          </a:bodyPr>
          <a:lstStyle/>
          <a:p>
            <a:r>
              <a:rPr lang="en-US" altLang="zh-CN" sz="1400">
                <a:solidFill>
                  <a:srgbClr val="000000"/>
                </a:solidFill>
                <a:latin typeface="Courier New" pitchFamily="49" charset="0"/>
                <a:ea typeface="宋体" pitchFamily="2" charset="-122"/>
              </a:rPr>
              <a:t>Router4#show ip route</a:t>
            </a:r>
          </a:p>
          <a:p>
            <a:r>
              <a:rPr lang="en-US" altLang="zh-CN" sz="1400">
                <a:solidFill>
                  <a:srgbClr val="000000"/>
                </a:solidFill>
                <a:latin typeface="Courier New" pitchFamily="49" charset="0"/>
                <a:ea typeface="宋体" pitchFamily="2" charset="-122"/>
              </a:rPr>
              <a:t>……….</a:t>
            </a:r>
          </a:p>
          <a:p>
            <a:r>
              <a:rPr lang="en-US" altLang="zh-CN" sz="1400">
                <a:solidFill>
                  <a:srgbClr val="000000"/>
                </a:solidFill>
                <a:latin typeface="Courier New" pitchFamily="49" charset="0"/>
                <a:ea typeface="宋体" pitchFamily="2" charset="-122"/>
              </a:rPr>
              <a:t>Gateway of last resort is 200.1.1.3 to network 0.0.0.0</a:t>
            </a:r>
          </a:p>
          <a:p>
            <a:endParaRPr lang="en-US" altLang="zh-CN" sz="1400">
              <a:solidFill>
                <a:srgbClr val="000000"/>
              </a:solidFill>
              <a:latin typeface="Courier New" pitchFamily="49" charset="0"/>
              <a:ea typeface="宋体" pitchFamily="2" charset="-122"/>
            </a:endParaRPr>
          </a:p>
          <a:p>
            <a:r>
              <a:rPr lang="en-US" altLang="zh-CN" sz="1400">
                <a:solidFill>
                  <a:srgbClr val="000000"/>
                </a:solidFill>
                <a:latin typeface="Courier New" pitchFamily="49" charset="0"/>
                <a:ea typeface="宋体" pitchFamily="2" charset="-122"/>
              </a:rPr>
              <a:t>R    190.1.0.0/16 [120/1] via 200.1.1.1, 00:00:15, FastEthernet0/0</a:t>
            </a:r>
          </a:p>
          <a:p>
            <a:r>
              <a:rPr lang="en-US" altLang="zh-CN" sz="1400">
                <a:solidFill>
                  <a:srgbClr val="000000"/>
                </a:solidFill>
                <a:latin typeface="Courier New" pitchFamily="49" charset="0"/>
                <a:ea typeface="宋体" pitchFamily="2" charset="-122"/>
              </a:rPr>
              <a:t>R    193.200.30.0/24 [120/1] via 200.1.1.4, 00:00:00, FastEthernet0/0</a:t>
            </a:r>
          </a:p>
          <a:p>
            <a:r>
              <a:rPr lang="en-US" altLang="zh-CN" sz="1400">
                <a:solidFill>
                  <a:srgbClr val="000000"/>
                </a:solidFill>
                <a:latin typeface="Courier New" pitchFamily="49" charset="0"/>
                <a:ea typeface="宋体" pitchFamily="2" charset="-122"/>
              </a:rPr>
              <a:t>R    195.10.10.0/24 [120/1] via 200.1.1.2, 00:00:13, FastEthernet0/0</a:t>
            </a:r>
          </a:p>
          <a:p>
            <a:r>
              <a:rPr lang="en-US" altLang="zh-CN" sz="1400">
                <a:solidFill>
                  <a:srgbClr val="000000"/>
                </a:solidFill>
                <a:latin typeface="Courier New" pitchFamily="49" charset="0"/>
                <a:ea typeface="宋体" pitchFamily="2" charset="-122"/>
              </a:rPr>
              <a:t>C    200.1.1.0/24 is directly connected, FastEthernet0/0</a:t>
            </a:r>
          </a:p>
          <a:p>
            <a:r>
              <a:rPr lang="en-US" altLang="zh-CN" sz="1400">
                <a:solidFill>
                  <a:srgbClr val="000000"/>
                </a:solidFill>
                <a:latin typeface="Courier New" pitchFamily="49" charset="0"/>
                <a:ea typeface="宋体" pitchFamily="2" charset="-122"/>
              </a:rPr>
              <a:t>R    201.2.2.0/24 [120/2] via 200.1.1.3, 00:00:23, FastEthernet0/0</a:t>
            </a:r>
          </a:p>
          <a:p>
            <a:r>
              <a:rPr lang="en-US" altLang="zh-CN" sz="1400">
                <a:solidFill>
                  <a:srgbClr val="000000"/>
                </a:solidFill>
                <a:latin typeface="Courier New" pitchFamily="49" charset="0"/>
                <a:ea typeface="宋体" pitchFamily="2" charset="-122"/>
              </a:rPr>
              <a:t>R    201.3.3.0/24 [120/2] via 200.1.1.3, 00:00:23, FastEthernet0/0</a:t>
            </a:r>
          </a:p>
          <a:p>
            <a:r>
              <a:rPr lang="en-US" altLang="zh-CN" sz="1400">
                <a:solidFill>
                  <a:srgbClr val="000000"/>
                </a:solidFill>
                <a:latin typeface="Courier New" pitchFamily="49" charset="0"/>
                <a:ea typeface="宋体" pitchFamily="2" charset="-122"/>
              </a:rPr>
              <a:t>R    202.188.5.0/24 [120/1] via 200.1.1.3, 00:00:23, FastEthernet0/0</a:t>
            </a:r>
          </a:p>
          <a:p>
            <a:r>
              <a:rPr lang="en-US" altLang="zh-CN" sz="1400">
                <a:solidFill>
                  <a:srgbClr val="000000"/>
                </a:solidFill>
                <a:latin typeface="Courier New" pitchFamily="49" charset="0"/>
                <a:ea typeface="宋体" pitchFamily="2" charset="-122"/>
              </a:rPr>
              <a:t>C    209.67.8.0/24 is directly connected, FastEthernet0/1</a:t>
            </a:r>
          </a:p>
          <a:p>
            <a:r>
              <a:rPr lang="en-US" altLang="zh-CN" sz="1400">
                <a:solidFill>
                  <a:srgbClr val="000000"/>
                </a:solidFill>
                <a:latin typeface="Courier New" pitchFamily="49" charset="0"/>
                <a:ea typeface="宋体" pitchFamily="2" charset="-122"/>
              </a:rPr>
              <a:t>S*   0.0.0.0/0 [1/0] via 200.1.1.3</a:t>
            </a:r>
          </a:p>
        </p:txBody>
      </p:sp>
      <p:sp>
        <p:nvSpPr>
          <p:cNvPr id="45061" name="Freeform 5"/>
          <p:cNvSpPr>
            <a:spLocks/>
          </p:cNvSpPr>
          <p:nvPr/>
        </p:nvSpPr>
        <p:spPr bwMode="auto">
          <a:xfrm>
            <a:off x="685800" y="2514600"/>
            <a:ext cx="533400" cy="3340100"/>
          </a:xfrm>
          <a:custGeom>
            <a:avLst/>
            <a:gdLst>
              <a:gd name="T0" fmla="*/ 2147483647 w 336"/>
              <a:gd name="T1" fmla="*/ 0 h 2248"/>
              <a:gd name="T2" fmla="*/ 2147483647 w 336"/>
              <a:gd name="T3" fmla="*/ 2147483647 h 2248"/>
              <a:gd name="T4" fmla="*/ 2147483647 w 336"/>
              <a:gd name="T5" fmla="*/ 2147483647 h 2248"/>
              <a:gd name="T6" fmla="*/ 2147483647 w 336"/>
              <a:gd name="T7" fmla="*/ 2147483647 h 2248"/>
              <a:gd name="T8" fmla="*/ 0 60000 65536"/>
              <a:gd name="T9" fmla="*/ 0 60000 65536"/>
              <a:gd name="T10" fmla="*/ 0 60000 65536"/>
              <a:gd name="T11" fmla="*/ 0 60000 65536"/>
              <a:gd name="T12" fmla="*/ 0 w 336"/>
              <a:gd name="T13" fmla="*/ 0 h 2248"/>
              <a:gd name="T14" fmla="*/ 336 w 336"/>
              <a:gd name="T15" fmla="*/ 2248 h 2248"/>
            </a:gdLst>
            <a:ahLst/>
            <a:cxnLst>
              <a:cxn ang="T8">
                <a:pos x="T0" y="T1"/>
              </a:cxn>
              <a:cxn ang="T9">
                <a:pos x="T2" y="T3"/>
              </a:cxn>
              <a:cxn ang="T10">
                <a:pos x="T4" y="T5"/>
              </a:cxn>
              <a:cxn ang="T11">
                <a:pos x="T6" y="T7"/>
              </a:cxn>
            </a:cxnLst>
            <a:rect l="T12" t="T13" r="T14" b="T15"/>
            <a:pathLst>
              <a:path w="336" h="2248">
                <a:moveTo>
                  <a:pt x="48" y="0"/>
                </a:moveTo>
                <a:cubicBezTo>
                  <a:pt x="48" y="240"/>
                  <a:pt x="48" y="480"/>
                  <a:pt x="48" y="816"/>
                </a:cubicBezTo>
                <a:cubicBezTo>
                  <a:pt x="48" y="1152"/>
                  <a:pt x="0" y="1784"/>
                  <a:pt x="48" y="2016"/>
                </a:cubicBezTo>
                <a:cubicBezTo>
                  <a:pt x="96" y="2248"/>
                  <a:pt x="216" y="2228"/>
                  <a:pt x="336" y="2208"/>
                </a:cubicBezTo>
              </a:path>
            </a:pathLst>
          </a:custGeom>
          <a:noFill/>
          <a:ln w="76200">
            <a:solidFill>
              <a:schemeClr val="tx1"/>
            </a:solidFill>
            <a:round/>
            <a:headEnd/>
            <a:tailEnd type="triangle" w="med" len="med"/>
          </a:ln>
        </p:spPr>
        <p:txBody>
          <a:bodyPr/>
          <a:lstStyle/>
          <a:p>
            <a:endParaRPr lang="en-MY">
              <a:solidFill>
                <a:srgbClr val="000000"/>
              </a:solidFill>
            </a:endParaRPr>
          </a:p>
        </p:txBody>
      </p:sp>
    </p:spTree>
    <p:extLst>
      <p:ext uri="{BB962C8B-B14F-4D97-AF65-F5344CB8AC3E}">
        <p14:creationId xmlns:p14="http://schemas.microsoft.com/office/powerpoint/2010/main" val="21366245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457200" y="304800"/>
            <a:ext cx="8458200" cy="838200"/>
          </a:xfrm>
        </p:spPr>
        <p:txBody>
          <a:bodyPr/>
          <a:lstStyle/>
          <a:p>
            <a:pPr eaLnBrk="1" hangingPunct="1"/>
            <a:r>
              <a:rPr lang="en-US" altLang="zh-CN" dirty="0" smtClean="0">
                <a:ea typeface="宋体" pitchFamily="2" charset="-122"/>
              </a:rPr>
              <a:t>IP Routing Rule #5</a:t>
            </a:r>
          </a:p>
        </p:txBody>
      </p:sp>
      <p:sp>
        <p:nvSpPr>
          <p:cNvPr id="50179" name="Rectangle 3"/>
          <p:cNvSpPr>
            <a:spLocks noGrp="1" noChangeArrowheads="1"/>
          </p:cNvSpPr>
          <p:nvPr>
            <p:ph type="body" idx="4294967295"/>
          </p:nvPr>
        </p:nvSpPr>
        <p:spPr>
          <a:xfrm>
            <a:off x="101600" y="1524000"/>
            <a:ext cx="8534400" cy="4724400"/>
          </a:xfrm>
        </p:spPr>
        <p:txBody>
          <a:bodyPr/>
          <a:lstStyle/>
          <a:p>
            <a:pPr eaLnBrk="1" hangingPunct="1">
              <a:lnSpc>
                <a:spcPct val="80000"/>
              </a:lnSpc>
            </a:pPr>
            <a:r>
              <a:rPr lang="en-US" altLang="zh-CN" sz="2400" u="sng" dirty="0" smtClean="0">
                <a:ea typeface="宋体" pitchFamily="2" charset="-122"/>
              </a:rPr>
              <a:t>Complex Network is best configured with dynamic routing.</a:t>
            </a:r>
          </a:p>
          <a:p>
            <a:pPr lvl="1" eaLnBrk="1" hangingPunct="1">
              <a:lnSpc>
                <a:spcPct val="80000"/>
              </a:lnSpc>
            </a:pPr>
            <a:r>
              <a:rPr lang="en-US" altLang="zh-CN" sz="2000" dirty="0" smtClean="0">
                <a:ea typeface="宋体" pitchFamily="2" charset="-122"/>
              </a:rPr>
              <a:t>Dynamic routing is a process in which the routing tables are populated by routing protocol (automatically done by software)</a:t>
            </a:r>
          </a:p>
          <a:p>
            <a:pPr eaLnBrk="1" hangingPunct="1">
              <a:lnSpc>
                <a:spcPct val="80000"/>
              </a:lnSpc>
            </a:pPr>
            <a:endParaRPr lang="zh-CN" altLang="en-US" sz="2400" u="sng" dirty="0" smtClean="0">
              <a:ea typeface="宋体" pitchFamily="2" charset="-122"/>
            </a:endParaRPr>
          </a:p>
          <a:p>
            <a:pPr eaLnBrk="1" hangingPunct="1">
              <a:lnSpc>
                <a:spcPct val="80000"/>
              </a:lnSpc>
            </a:pPr>
            <a:r>
              <a:rPr lang="en-US" altLang="zh-CN" sz="2400" dirty="0" smtClean="0">
                <a:ea typeface="宋体" pitchFamily="2" charset="-122"/>
              </a:rPr>
              <a:t>Typical dynamic routing configuration comes in two parts:</a:t>
            </a:r>
          </a:p>
          <a:p>
            <a:pPr lvl="1" eaLnBrk="1" hangingPunct="1">
              <a:lnSpc>
                <a:spcPct val="80000"/>
              </a:lnSpc>
            </a:pPr>
            <a:r>
              <a:rPr lang="en-US" altLang="zh-CN" sz="2000" dirty="0" smtClean="0">
                <a:ea typeface="宋体" pitchFamily="2" charset="-122"/>
              </a:rPr>
              <a:t>Selecting the routing protocol (there are a few popular routing protocols)</a:t>
            </a:r>
          </a:p>
          <a:p>
            <a:pPr lvl="2" eaLnBrk="1" hangingPunct="1">
              <a:lnSpc>
                <a:spcPct val="80000"/>
              </a:lnSpc>
            </a:pPr>
            <a:r>
              <a:rPr lang="en-US" altLang="zh-CN" sz="1800" dirty="0" smtClean="0">
                <a:ea typeface="宋体" pitchFamily="2" charset="-122"/>
              </a:rPr>
              <a:t>RIP (version 1 and 2)</a:t>
            </a:r>
          </a:p>
          <a:p>
            <a:pPr lvl="2" eaLnBrk="1" hangingPunct="1">
              <a:lnSpc>
                <a:spcPct val="80000"/>
              </a:lnSpc>
            </a:pPr>
            <a:r>
              <a:rPr lang="en-US" altLang="zh-CN" sz="1800" dirty="0" smtClean="0">
                <a:ea typeface="宋体" pitchFamily="2" charset="-122"/>
              </a:rPr>
              <a:t>EIGRP</a:t>
            </a:r>
          </a:p>
          <a:p>
            <a:pPr lvl="2" eaLnBrk="1" hangingPunct="1">
              <a:lnSpc>
                <a:spcPct val="80000"/>
              </a:lnSpc>
            </a:pPr>
            <a:r>
              <a:rPr lang="en-US" altLang="zh-CN" sz="1800" dirty="0" smtClean="0">
                <a:ea typeface="宋体" pitchFamily="2" charset="-122"/>
              </a:rPr>
              <a:t>OSPF</a:t>
            </a:r>
          </a:p>
          <a:p>
            <a:pPr lvl="1" eaLnBrk="1" hangingPunct="1">
              <a:lnSpc>
                <a:spcPct val="80000"/>
              </a:lnSpc>
            </a:pPr>
            <a:r>
              <a:rPr lang="en-US" altLang="zh-CN" sz="2000" dirty="0" smtClean="0">
                <a:ea typeface="宋体" pitchFamily="2" charset="-122"/>
              </a:rPr>
              <a:t>Advertising the networks attached to routers.</a:t>
            </a:r>
          </a:p>
          <a:p>
            <a:pPr lvl="1" eaLnBrk="1" hangingPunct="1">
              <a:lnSpc>
                <a:spcPct val="80000"/>
              </a:lnSpc>
              <a:buFontTx/>
              <a:buNone/>
            </a:pPr>
            <a:endParaRPr lang="en-US" altLang="zh-CN" sz="2000" dirty="0" smtClean="0">
              <a:ea typeface="宋体" pitchFamily="2" charset="-122"/>
            </a:endParaRPr>
          </a:p>
          <a:p>
            <a:pPr eaLnBrk="1" hangingPunct="1">
              <a:lnSpc>
                <a:spcPct val="80000"/>
              </a:lnSpc>
            </a:pPr>
            <a:r>
              <a:rPr lang="en-US" altLang="zh-CN" sz="2400" dirty="0" smtClean="0">
                <a:ea typeface="宋体" pitchFamily="2" charset="-122"/>
              </a:rPr>
              <a:t>We need to provide a default route for dynamic routes too.</a:t>
            </a:r>
          </a:p>
          <a:p>
            <a:pPr lvl="1" eaLnBrk="1" hangingPunct="1">
              <a:lnSpc>
                <a:spcPct val="80000"/>
              </a:lnSpc>
            </a:pPr>
            <a:r>
              <a:rPr lang="en-US" altLang="zh-CN" sz="2000" dirty="0" smtClean="0">
                <a:ea typeface="宋体" pitchFamily="2" charset="-122"/>
              </a:rPr>
              <a:t>Set manually</a:t>
            </a:r>
          </a:p>
          <a:p>
            <a:pPr lvl="1" eaLnBrk="1" hangingPunct="1">
              <a:lnSpc>
                <a:spcPct val="80000"/>
              </a:lnSpc>
            </a:pPr>
            <a:r>
              <a:rPr lang="en-US" altLang="zh-CN" sz="2000" dirty="0" smtClean="0">
                <a:ea typeface="宋体" pitchFamily="2" charset="-122"/>
              </a:rPr>
              <a:t>By routing protocols</a:t>
            </a:r>
          </a:p>
          <a:p>
            <a:pPr lvl="1" eaLnBrk="1" hangingPunct="1">
              <a:lnSpc>
                <a:spcPct val="80000"/>
              </a:lnSpc>
              <a:buFontTx/>
              <a:buNone/>
            </a:pPr>
            <a:endParaRPr lang="en-US" altLang="zh-CN" sz="2000" dirty="0" smtClean="0">
              <a:ea typeface="宋体" pitchFamily="2" charset="-122"/>
            </a:endParaRPr>
          </a:p>
        </p:txBody>
      </p:sp>
      <p:pic>
        <p:nvPicPr>
          <p:cNvPr id="50180" name="Picture 6"/>
          <p:cNvPicPr>
            <a:picLocks noChangeAspect="1" noChangeArrowheads="1"/>
          </p:cNvPicPr>
          <p:nvPr/>
        </p:nvPicPr>
        <p:blipFill>
          <a:blip r:embed="rId2" cstate="print"/>
          <a:srcRect/>
          <a:stretch>
            <a:fillRect/>
          </a:stretch>
        </p:blipFill>
        <p:spPr bwMode="auto">
          <a:xfrm>
            <a:off x="3568700" y="3530600"/>
            <a:ext cx="5486400" cy="889000"/>
          </a:xfrm>
          <a:prstGeom prst="rect">
            <a:avLst/>
          </a:prstGeom>
          <a:noFill/>
          <a:ln w="9525">
            <a:noFill/>
            <a:miter lim="800000"/>
            <a:headEnd/>
            <a:tailEnd/>
          </a:ln>
        </p:spPr>
      </p:pic>
    </p:spTree>
    <p:extLst>
      <p:ext uri="{BB962C8B-B14F-4D97-AF65-F5344CB8AC3E}">
        <p14:creationId xmlns:p14="http://schemas.microsoft.com/office/powerpoint/2010/main" val="29067315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dirty="0" smtClean="0">
                <a:ea typeface="宋体" pitchFamily="2" charset="-122"/>
              </a:rPr>
              <a:t>Advantage of  Dynamic Routing</a:t>
            </a:r>
          </a:p>
        </p:txBody>
      </p:sp>
      <p:sp>
        <p:nvSpPr>
          <p:cNvPr id="51203" name="Rectangle 3"/>
          <p:cNvSpPr>
            <a:spLocks noGrp="1" noChangeArrowheads="1"/>
          </p:cNvSpPr>
          <p:nvPr>
            <p:ph type="body" idx="1"/>
          </p:nvPr>
        </p:nvSpPr>
        <p:spPr>
          <a:xfrm>
            <a:off x="304800" y="1447800"/>
            <a:ext cx="8534400" cy="4876800"/>
          </a:xfrm>
        </p:spPr>
        <p:txBody>
          <a:bodyPr/>
          <a:lstStyle/>
          <a:p>
            <a:pPr eaLnBrk="1" hangingPunct="1">
              <a:lnSpc>
                <a:spcPct val="90000"/>
              </a:lnSpc>
            </a:pPr>
            <a:r>
              <a:rPr lang="en-US" altLang="zh-CN" sz="2800" dirty="0" smtClean="0">
                <a:ea typeface="宋体" pitchFamily="2" charset="-122"/>
              </a:rPr>
              <a:t>Advantages of dynamic routing: </a:t>
            </a:r>
          </a:p>
          <a:p>
            <a:pPr lvl="1" eaLnBrk="1" hangingPunct="1">
              <a:lnSpc>
                <a:spcPct val="90000"/>
              </a:lnSpc>
            </a:pPr>
            <a:endParaRPr lang="en-US" altLang="zh-CN" sz="2400" dirty="0" smtClean="0">
              <a:ea typeface="宋体" pitchFamily="2" charset="-122"/>
            </a:endParaRPr>
          </a:p>
          <a:p>
            <a:pPr lvl="1" eaLnBrk="1" hangingPunct="1">
              <a:lnSpc>
                <a:spcPct val="90000"/>
              </a:lnSpc>
            </a:pPr>
            <a:r>
              <a:rPr lang="en-US" altLang="zh-CN" sz="2400" dirty="0" smtClean="0">
                <a:ea typeface="宋体" pitchFamily="2" charset="-122"/>
              </a:rPr>
              <a:t>A routing protocol will discover all the possible routes to one destination, implement its predefined rules, and come up with the best route to the destination.</a:t>
            </a:r>
          </a:p>
          <a:p>
            <a:pPr lvl="1" eaLnBrk="1" hangingPunct="1">
              <a:lnSpc>
                <a:spcPct val="90000"/>
              </a:lnSpc>
            </a:pPr>
            <a:endParaRPr lang="en-US" altLang="zh-CN" sz="2400" dirty="0" smtClean="0">
              <a:ea typeface="宋体" pitchFamily="2" charset="-122"/>
            </a:endParaRPr>
          </a:p>
          <a:p>
            <a:pPr lvl="1" eaLnBrk="1" hangingPunct="1">
              <a:lnSpc>
                <a:spcPct val="90000"/>
              </a:lnSpc>
            </a:pPr>
            <a:r>
              <a:rPr lang="en-US" altLang="zh-CN" sz="2400" dirty="0" smtClean="0">
                <a:ea typeface="宋体" pitchFamily="2" charset="-122"/>
              </a:rPr>
              <a:t>When a portion of the route to the destination has been closed, the routing protocol will automatically find an alternate route to the destination.</a:t>
            </a:r>
          </a:p>
          <a:p>
            <a:pPr lvl="1" eaLnBrk="1" hangingPunct="1">
              <a:lnSpc>
                <a:spcPct val="90000"/>
              </a:lnSpc>
            </a:pPr>
            <a:endParaRPr lang="en-US" altLang="zh-CN" sz="2400" dirty="0" smtClean="0">
              <a:ea typeface="宋体" pitchFamily="2" charset="-122"/>
            </a:endParaRPr>
          </a:p>
          <a:p>
            <a:pPr lvl="1" eaLnBrk="1" hangingPunct="1">
              <a:lnSpc>
                <a:spcPct val="90000"/>
              </a:lnSpc>
            </a:pPr>
            <a:r>
              <a:rPr lang="en-US" altLang="zh-CN" sz="2400" dirty="0">
                <a:ea typeface="宋体" pitchFamily="2" charset="-122"/>
              </a:rPr>
              <a:t>I</a:t>
            </a:r>
            <a:r>
              <a:rPr lang="en-US" altLang="zh-CN" sz="2400" dirty="0" smtClean="0">
                <a:ea typeface="宋体" pitchFamily="2" charset="-122"/>
              </a:rPr>
              <a:t>t does not require “human” to key in all the routes, especially in the complex networks.</a:t>
            </a:r>
          </a:p>
        </p:txBody>
      </p:sp>
    </p:spTree>
    <p:extLst>
      <p:ext uri="{BB962C8B-B14F-4D97-AF65-F5344CB8AC3E}">
        <p14:creationId xmlns:p14="http://schemas.microsoft.com/office/powerpoint/2010/main" val="31885542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smtClean="0">
                <a:ea typeface="宋体" pitchFamily="2" charset="-122"/>
              </a:rPr>
              <a:t>Command Line Interface (CLI)</a:t>
            </a:r>
          </a:p>
        </p:txBody>
      </p:sp>
      <p:sp>
        <p:nvSpPr>
          <p:cNvPr id="19459" name="Rectangle 3"/>
          <p:cNvSpPr>
            <a:spLocks noGrp="1" noChangeArrowheads="1"/>
          </p:cNvSpPr>
          <p:nvPr>
            <p:ph type="body" idx="1"/>
          </p:nvPr>
        </p:nvSpPr>
        <p:spPr>
          <a:xfrm>
            <a:off x="0" y="1752600"/>
            <a:ext cx="4648200" cy="2895600"/>
          </a:xfrm>
        </p:spPr>
        <p:txBody>
          <a:bodyPr/>
          <a:lstStyle/>
          <a:p>
            <a:pPr eaLnBrk="1" hangingPunct="1">
              <a:lnSpc>
                <a:spcPct val="80000"/>
              </a:lnSpc>
            </a:pPr>
            <a:r>
              <a:rPr lang="en-US" altLang="zh-CN" sz="2000" smtClean="0">
                <a:ea typeface="宋体" pitchFamily="2" charset="-122"/>
              </a:rPr>
              <a:t>The services provided by the Cisco IOS are generally accessed using a command line interface (CLI). </a:t>
            </a:r>
          </a:p>
          <a:p>
            <a:pPr eaLnBrk="1" hangingPunct="1">
              <a:lnSpc>
                <a:spcPct val="80000"/>
              </a:lnSpc>
            </a:pPr>
            <a:r>
              <a:rPr lang="en-US" altLang="zh-CN" sz="2000" smtClean="0">
                <a:ea typeface="宋体" pitchFamily="2" charset="-122"/>
              </a:rPr>
              <a:t>CLI is the “place” where you put in the commands in order to perform the router configuration such as:</a:t>
            </a:r>
          </a:p>
          <a:p>
            <a:pPr lvl="1" eaLnBrk="1" hangingPunct="1">
              <a:lnSpc>
                <a:spcPct val="80000"/>
              </a:lnSpc>
            </a:pPr>
            <a:r>
              <a:rPr lang="en-US" altLang="zh-CN" sz="1800" smtClean="0">
                <a:ea typeface="宋体" pitchFamily="2" charset="-122"/>
              </a:rPr>
              <a:t>Setting IP address for router ports.</a:t>
            </a:r>
          </a:p>
          <a:p>
            <a:pPr lvl="1" eaLnBrk="1" hangingPunct="1">
              <a:lnSpc>
                <a:spcPct val="80000"/>
              </a:lnSpc>
            </a:pPr>
            <a:r>
              <a:rPr lang="en-US" altLang="zh-CN" sz="1800" smtClean="0">
                <a:ea typeface="宋体" pitchFamily="2" charset="-122"/>
              </a:rPr>
              <a:t>Setting routes</a:t>
            </a:r>
          </a:p>
          <a:p>
            <a:pPr lvl="1" eaLnBrk="1" hangingPunct="1">
              <a:lnSpc>
                <a:spcPct val="80000"/>
              </a:lnSpc>
            </a:pPr>
            <a:r>
              <a:rPr lang="en-US" altLang="zh-CN" sz="1800" smtClean="0">
                <a:ea typeface="宋体" pitchFamily="2" charset="-122"/>
              </a:rPr>
              <a:t>Showing routers statistics</a:t>
            </a:r>
          </a:p>
          <a:p>
            <a:pPr lvl="1" eaLnBrk="1" hangingPunct="1">
              <a:lnSpc>
                <a:spcPct val="80000"/>
              </a:lnSpc>
            </a:pPr>
            <a:endParaRPr lang="en-US" altLang="zh-CN" sz="1800" smtClean="0">
              <a:ea typeface="宋体" pitchFamily="2" charset="-122"/>
            </a:endParaRPr>
          </a:p>
        </p:txBody>
      </p:sp>
      <p:pic>
        <p:nvPicPr>
          <p:cNvPr id="19460" name="Picture 4"/>
          <p:cNvPicPr>
            <a:picLocks noChangeAspect="1" noChangeArrowheads="1"/>
          </p:cNvPicPr>
          <p:nvPr/>
        </p:nvPicPr>
        <p:blipFill>
          <a:blip r:embed="rId2" cstate="print"/>
          <a:srcRect/>
          <a:stretch>
            <a:fillRect/>
          </a:stretch>
        </p:blipFill>
        <p:spPr bwMode="auto">
          <a:xfrm>
            <a:off x="4619625" y="1790700"/>
            <a:ext cx="4410075" cy="4395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CN" smtClean="0">
                <a:ea typeface="宋体" pitchFamily="2" charset="-122"/>
              </a:rPr>
              <a:t>Problems with Static Routes</a:t>
            </a:r>
          </a:p>
        </p:txBody>
      </p:sp>
      <p:sp>
        <p:nvSpPr>
          <p:cNvPr id="52227" name="Rectangle 3"/>
          <p:cNvSpPr>
            <a:spLocks noGrp="1" noChangeArrowheads="1"/>
          </p:cNvSpPr>
          <p:nvPr>
            <p:ph type="body" sz="half" idx="1"/>
          </p:nvPr>
        </p:nvSpPr>
        <p:spPr>
          <a:xfrm>
            <a:off x="228600" y="1447800"/>
            <a:ext cx="8686800" cy="4876800"/>
          </a:xfrm>
        </p:spPr>
        <p:txBody>
          <a:bodyPr/>
          <a:lstStyle/>
          <a:p>
            <a:pPr eaLnBrk="1" hangingPunct="1">
              <a:lnSpc>
                <a:spcPct val="90000"/>
              </a:lnSpc>
            </a:pPr>
            <a:r>
              <a:rPr lang="en-US" altLang="zh-CN" sz="2400" dirty="0" smtClean="0">
                <a:ea typeface="宋体" pitchFamily="2" charset="-122"/>
              </a:rPr>
              <a:t>Complex networks includes many network elements especially routers (and a lot of subnets).</a:t>
            </a:r>
          </a:p>
          <a:p>
            <a:pPr lvl="1" eaLnBrk="1" hangingPunct="1">
              <a:lnSpc>
                <a:spcPct val="90000"/>
              </a:lnSpc>
            </a:pPr>
            <a:r>
              <a:rPr lang="en-US" altLang="zh-CN" sz="2000" dirty="0" smtClean="0">
                <a:ea typeface="宋体" pitchFamily="2" charset="-122"/>
              </a:rPr>
              <a:t>Hence, the network needs a lot of routes.</a:t>
            </a:r>
          </a:p>
          <a:p>
            <a:pPr eaLnBrk="1" hangingPunct="1">
              <a:lnSpc>
                <a:spcPct val="90000"/>
              </a:lnSpc>
            </a:pPr>
            <a:r>
              <a:rPr lang="en-US" altLang="zh-CN" sz="2400" dirty="0" smtClean="0">
                <a:ea typeface="宋体" pitchFamily="2" charset="-122"/>
              </a:rPr>
              <a:t>Static routes is they do not scale well. For example:</a:t>
            </a:r>
          </a:p>
          <a:p>
            <a:pPr lvl="1" eaLnBrk="1" hangingPunct="1">
              <a:lnSpc>
                <a:spcPct val="90000"/>
              </a:lnSpc>
            </a:pPr>
            <a:r>
              <a:rPr lang="en-US" altLang="zh-CN" sz="2000" dirty="0" smtClean="0">
                <a:ea typeface="宋体" pitchFamily="2" charset="-122"/>
              </a:rPr>
              <a:t>A network with two routers would require two static routes. (To and fro)</a:t>
            </a:r>
          </a:p>
          <a:p>
            <a:pPr lvl="1" eaLnBrk="1" hangingPunct="1">
              <a:lnSpc>
                <a:spcPct val="90000"/>
              </a:lnSpc>
            </a:pPr>
            <a:r>
              <a:rPr lang="en-US" altLang="zh-CN" sz="2000" dirty="0" smtClean="0">
                <a:ea typeface="宋体" pitchFamily="2" charset="-122"/>
              </a:rPr>
              <a:t>A network with three routers would require six static routes.</a:t>
            </a:r>
          </a:p>
          <a:p>
            <a:pPr eaLnBrk="1" hangingPunct="1">
              <a:lnSpc>
                <a:spcPct val="90000"/>
              </a:lnSpc>
            </a:pPr>
            <a:r>
              <a:rPr lang="en-US" altLang="zh-CN" sz="2400" dirty="0" smtClean="0">
                <a:ea typeface="宋体" pitchFamily="2" charset="-122"/>
              </a:rPr>
              <a:t>A network with 100 routers would require 9,900 static routes.</a:t>
            </a:r>
          </a:p>
          <a:p>
            <a:pPr eaLnBrk="1" hangingPunct="1">
              <a:lnSpc>
                <a:spcPct val="90000"/>
              </a:lnSpc>
            </a:pPr>
            <a:r>
              <a:rPr lang="en-US" altLang="zh-CN" sz="2400" dirty="0" smtClean="0">
                <a:ea typeface="宋体" pitchFamily="2" charset="-122"/>
              </a:rPr>
              <a:t>The generic equation is the same one used to determine the number of full-mesh links in WAN networking:</a:t>
            </a:r>
          </a:p>
          <a:p>
            <a:pPr eaLnBrk="1" hangingPunct="1">
              <a:lnSpc>
                <a:spcPct val="90000"/>
              </a:lnSpc>
            </a:pPr>
            <a:endParaRPr lang="en-US" altLang="zh-CN" sz="2400" i="1" dirty="0" smtClean="0">
              <a:ea typeface="宋体" pitchFamily="2" charset="-122"/>
            </a:endParaRPr>
          </a:p>
          <a:p>
            <a:pPr lvl="1" eaLnBrk="1" hangingPunct="1">
              <a:lnSpc>
                <a:spcPct val="90000"/>
              </a:lnSpc>
            </a:pPr>
            <a:r>
              <a:rPr lang="en-US" altLang="zh-CN" sz="2000" i="1" dirty="0" smtClean="0">
                <a:ea typeface="宋体" pitchFamily="2" charset="-122"/>
              </a:rPr>
              <a:t>n</a:t>
            </a:r>
            <a:r>
              <a:rPr lang="en-US" altLang="zh-CN" sz="2000" dirty="0" smtClean="0">
                <a:ea typeface="宋体" pitchFamily="2" charset="-122"/>
              </a:rPr>
              <a:t> represents the total number of routers in the internetwork.</a:t>
            </a:r>
          </a:p>
        </p:txBody>
      </p:sp>
      <p:pic>
        <p:nvPicPr>
          <p:cNvPr id="52228" name="Picture 4"/>
          <p:cNvPicPr>
            <a:picLocks noGrp="1" noChangeAspect="1" noChangeArrowheads="1"/>
          </p:cNvPicPr>
          <p:nvPr>
            <p:ph sz="half" idx="2"/>
          </p:nvPr>
        </p:nvPicPr>
        <p:blipFill>
          <a:blip r:embed="rId2" cstate="print"/>
          <a:srcRect/>
          <a:stretch>
            <a:fillRect/>
          </a:stretch>
        </p:blipFill>
        <p:spPr>
          <a:xfrm>
            <a:off x="3581400" y="5334000"/>
            <a:ext cx="1066800" cy="322263"/>
          </a:xfrm>
          <a:noFill/>
        </p:spPr>
      </p:pic>
    </p:spTree>
    <p:extLst>
      <p:ext uri="{BB962C8B-B14F-4D97-AF65-F5344CB8AC3E}">
        <p14:creationId xmlns:p14="http://schemas.microsoft.com/office/powerpoint/2010/main" val="30702219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smtClean="0">
                <a:ea typeface="宋体" pitchFamily="2" charset="-122"/>
              </a:rPr>
              <a:t>Advertising the Network</a:t>
            </a:r>
          </a:p>
        </p:txBody>
      </p:sp>
      <p:sp>
        <p:nvSpPr>
          <p:cNvPr id="53251" name="Rectangle 3"/>
          <p:cNvSpPr>
            <a:spLocks noGrp="1" noChangeArrowheads="1"/>
          </p:cNvSpPr>
          <p:nvPr>
            <p:ph type="body" idx="1"/>
          </p:nvPr>
        </p:nvSpPr>
        <p:spPr>
          <a:xfrm>
            <a:off x="76200" y="3581400"/>
            <a:ext cx="8991600" cy="2819400"/>
          </a:xfrm>
        </p:spPr>
        <p:txBody>
          <a:bodyPr/>
          <a:lstStyle/>
          <a:p>
            <a:pPr eaLnBrk="1" hangingPunct="1">
              <a:lnSpc>
                <a:spcPct val="80000"/>
              </a:lnSpc>
            </a:pPr>
            <a:r>
              <a:rPr lang="en-US" altLang="zh-CN" sz="2000" smtClean="0">
                <a:ea typeface="宋体" pitchFamily="2" charset="-122"/>
              </a:rPr>
              <a:t>After selecting the routing protocol (e.g. RIP), the router needs to “advertise” all the subnets attached it.</a:t>
            </a:r>
          </a:p>
          <a:p>
            <a:pPr eaLnBrk="1" hangingPunct="1">
              <a:lnSpc>
                <a:spcPct val="80000"/>
              </a:lnSpc>
            </a:pPr>
            <a:r>
              <a:rPr lang="en-US" altLang="zh-CN" sz="2000" smtClean="0">
                <a:ea typeface="宋体" pitchFamily="2" charset="-122"/>
              </a:rPr>
              <a:t>For example, in the above networks:</a:t>
            </a:r>
          </a:p>
          <a:p>
            <a:pPr eaLnBrk="1" hangingPunct="1">
              <a:lnSpc>
                <a:spcPct val="80000"/>
              </a:lnSpc>
            </a:pPr>
            <a:r>
              <a:rPr lang="en-US" altLang="zh-CN" sz="2000" smtClean="0">
                <a:ea typeface="宋体" pitchFamily="2" charset="-122"/>
              </a:rPr>
              <a:t>Router3 has 4 subnets attached it</a:t>
            </a:r>
          </a:p>
          <a:p>
            <a:pPr lvl="1" eaLnBrk="1" hangingPunct="1">
              <a:lnSpc>
                <a:spcPct val="80000"/>
              </a:lnSpc>
            </a:pPr>
            <a:r>
              <a:rPr lang="en-US" altLang="zh-CN" sz="1800" smtClean="0">
                <a:ea typeface="宋体" pitchFamily="2" charset="-122"/>
              </a:rPr>
              <a:t>network 201.2.2.0, network 201.1.1.0, network 201.3.3.0, network 202.188.5.0</a:t>
            </a:r>
          </a:p>
          <a:p>
            <a:pPr eaLnBrk="1" hangingPunct="1">
              <a:lnSpc>
                <a:spcPct val="80000"/>
              </a:lnSpc>
            </a:pPr>
            <a:r>
              <a:rPr lang="en-US" altLang="zh-CN" sz="2000" smtClean="0">
                <a:ea typeface="宋体" pitchFamily="2" charset="-122"/>
              </a:rPr>
              <a:t>Router2 has 3 subnets attached it.</a:t>
            </a:r>
          </a:p>
          <a:p>
            <a:pPr lvl="1" eaLnBrk="1" hangingPunct="1">
              <a:lnSpc>
                <a:spcPct val="80000"/>
              </a:lnSpc>
            </a:pPr>
            <a:r>
              <a:rPr lang="en-US" altLang="zh-CN" sz="1800" smtClean="0">
                <a:ea typeface="宋体" pitchFamily="2" charset="-122"/>
              </a:rPr>
              <a:t>network 192.180.1.0, network 202.188.5.0, network 200.1.1.0</a:t>
            </a:r>
          </a:p>
          <a:p>
            <a:pPr eaLnBrk="1" hangingPunct="1">
              <a:lnSpc>
                <a:spcPct val="80000"/>
              </a:lnSpc>
            </a:pPr>
            <a:r>
              <a:rPr lang="en-US" altLang="zh-CN" sz="2000" smtClean="0">
                <a:ea typeface="宋体" pitchFamily="2" charset="-122"/>
              </a:rPr>
              <a:t>Router1 has 2 subnets attached it.</a:t>
            </a:r>
          </a:p>
          <a:p>
            <a:pPr lvl="1" eaLnBrk="1" hangingPunct="1">
              <a:lnSpc>
                <a:spcPct val="80000"/>
              </a:lnSpc>
            </a:pPr>
            <a:r>
              <a:rPr lang="en-US" altLang="zh-CN" sz="1800" smtClean="0">
                <a:ea typeface="宋体" pitchFamily="2" charset="-122"/>
              </a:rPr>
              <a:t>Network 200.1.1.0, network 195.10.10.0</a:t>
            </a:r>
          </a:p>
        </p:txBody>
      </p:sp>
      <p:pic>
        <p:nvPicPr>
          <p:cNvPr id="53252" name="Picture 4"/>
          <p:cNvPicPr>
            <a:picLocks noChangeAspect="1" noChangeArrowheads="1"/>
          </p:cNvPicPr>
          <p:nvPr/>
        </p:nvPicPr>
        <p:blipFill>
          <a:blip r:embed="rId2" cstate="print"/>
          <a:srcRect/>
          <a:stretch>
            <a:fillRect/>
          </a:stretch>
        </p:blipFill>
        <p:spPr bwMode="auto">
          <a:xfrm>
            <a:off x="1600200" y="1447800"/>
            <a:ext cx="5191125" cy="1971675"/>
          </a:xfrm>
          <a:prstGeom prst="rect">
            <a:avLst/>
          </a:prstGeom>
          <a:noFill/>
          <a:ln w="9525">
            <a:noFill/>
            <a:miter lim="800000"/>
            <a:headEnd/>
            <a:tailEnd/>
          </a:ln>
        </p:spPr>
      </p:pic>
    </p:spTree>
    <p:extLst>
      <p:ext uri="{BB962C8B-B14F-4D97-AF65-F5344CB8AC3E}">
        <p14:creationId xmlns:p14="http://schemas.microsoft.com/office/powerpoint/2010/main" val="22746298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r>
              <a:rPr lang="en-US" altLang="zh-CN" smtClean="0">
                <a:ea typeface="宋体" pitchFamily="2" charset="-122"/>
              </a:rPr>
              <a:t>IP Routing Rule #6</a:t>
            </a:r>
          </a:p>
        </p:txBody>
      </p:sp>
      <p:sp>
        <p:nvSpPr>
          <p:cNvPr id="55299" name="Rectangle 3"/>
          <p:cNvSpPr>
            <a:spLocks noGrp="1" noChangeArrowheads="1"/>
          </p:cNvSpPr>
          <p:nvPr>
            <p:ph type="body" idx="4294967295"/>
          </p:nvPr>
        </p:nvSpPr>
        <p:spPr>
          <a:xfrm>
            <a:off x="304800" y="1447800"/>
            <a:ext cx="8534400" cy="4724400"/>
          </a:xfrm>
        </p:spPr>
        <p:txBody>
          <a:bodyPr/>
          <a:lstStyle/>
          <a:p>
            <a:pPr eaLnBrk="1" hangingPunct="1">
              <a:lnSpc>
                <a:spcPct val="80000"/>
              </a:lnSpc>
            </a:pPr>
            <a:r>
              <a:rPr lang="en-US" altLang="zh-CN" sz="2800" u="sng" smtClean="0">
                <a:ea typeface="宋体" pitchFamily="2" charset="-122"/>
              </a:rPr>
              <a:t>If there is a new subnet in the network, all the routers need to have the routes that point to that subnets.</a:t>
            </a:r>
          </a:p>
          <a:p>
            <a:pPr eaLnBrk="1" hangingPunct="1">
              <a:lnSpc>
                <a:spcPct val="80000"/>
              </a:lnSpc>
            </a:pPr>
            <a:endParaRPr lang="en-US" altLang="zh-CN" sz="2800" u="sng" smtClean="0">
              <a:ea typeface="宋体" pitchFamily="2" charset="-122"/>
            </a:endParaRPr>
          </a:p>
          <a:p>
            <a:pPr eaLnBrk="1" hangingPunct="1">
              <a:lnSpc>
                <a:spcPct val="80000"/>
              </a:lnSpc>
            </a:pPr>
            <a:r>
              <a:rPr lang="en-US" altLang="zh-CN" sz="2800" u="sng" smtClean="0">
                <a:ea typeface="宋体" pitchFamily="2" charset="-122"/>
              </a:rPr>
              <a:t>If a subnet is being taken out of the network, all the routers need to erase destination network in the routing table that points to that subnet.</a:t>
            </a:r>
          </a:p>
          <a:p>
            <a:pPr eaLnBrk="1" hangingPunct="1">
              <a:lnSpc>
                <a:spcPct val="80000"/>
              </a:lnSpc>
            </a:pPr>
            <a:endParaRPr lang="en-US" altLang="zh-CN" sz="2800" u="sng" smtClean="0">
              <a:ea typeface="宋体" pitchFamily="2" charset="-122"/>
            </a:endParaRPr>
          </a:p>
          <a:p>
            <a:pPr eaLnBrk="1" hangingPunct="1">
              <a:lnSpc>
                <a:spcPct val="80000"/>
              </a:lnSpc>
            </a:pPr>
            <a:r>
              <a:rPr lang="en-US" altLang="zh-CN" sz="2800" smtClean="0">
                <a:ea typeface="宋体" pitchFamily="2" charset="-122"/>
              </a:rPr>
              <a:t>If the network is not EXPLICITLY informed on the addition of subnets, there is no way the routers of the network will have routes pointing to the new subnet.</a:t>
            </a:r>
          </a:p>
        </p:txBody>
      </p:sp>
    </p:spTree>
    <p:extLst>
      <p:ext uri="{BB962C8B-B14F-4D97-AF65-F5344CB8AC3E}">
        <p14:creationId xmlns:p14="http://schemas.microsoft.com/office/powerpoint/2010/main" val="21320930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idx="4294967295"/>
          </p:nvPr>
        </p:nvSpPr>
        <p:spPr/>
        <p:txBody>
          <a:bodyPr/>
          <a:lstStyle/>
          <a:p>
            <a:pPr eaLnBrk="1" hangingPunct="1"/>
            <a:r>
              <a:rPr lang="en-US" altLang="zh-CN" smtClean="0">
                <a:ea typeface="宋体" pitchFamily="2" charset="-122"/>
              </a:rPr>
              <a:t>Example of IP Routing Rule #6</a:t>
            </a:r>
          </a:p>
        </p:txBody>
      </p:sp>
      <p:sp>
        <p:nvSpPr>
          <p:cNvPr id="56323" name="Content Placeholder 2"/>
          <p:cNvSpPr>
            <a:spLocks noGrp="1"/>
          </p:cNvSpPr>
          <p:nvPr>
            <p:ph idx="4294967295"/>
          </p:nvPr>
        </p:nvSpPr>
        <p:spPr>
          <a:xfrm>
            <a:off x="304800" y="3505200"/>
            <a:ext cx="8534400" cy="685800"/>
          </a:xfrm>
        </p:spPr>
        <p:txBody>
          <a:bodyPr/>
          <a:lstStyle/>
          <a:p>
            <a:pPr eaLnBrk="1" hangingPunct="1"/>
            <a:r>
              <a:rPr lang="en-US" altLang="zh-CN" sz="2000" smtClean="0">
                <a:ea typeface="宋体" pitchFamily="2" charset="-122"/>
              </a:rPr>
              <a:t>In dynamic routing if Router2 has not EXPLICITLY advertise the network of 202.2.2.0, Router1 will not no way to know the existence of the new subnet 202.2.2.0 which is attached to Router2.</a:t>
            </a:r>
          </a:p>
        </p:txBody>
      </p:sp>
      <p:pic>
        <p:nvPicPr>
          <p:cNvPr id="56324" name="Picture 4"/>
          <p:cNvPicPr>
            <a:picLocks noChangeAspect="1" noChangeArrowheads="1"/>
          </p:cNvPicPr>
          <p:nvPr/>
        </p:nvPicPr>
        <p:blipFill>
          <a:blip r:embed="rId2" cstate="print"/>
          <a:srcRect/>
          <a:stretch>
            <a:fillRect/>
          </a:stretch>
        </p:blipFill>
        <p:spPr bwMode="auto">
          <a:xfrm>
            <a:off x="2286000" y="1295400"/>
            <a:ext cx="4267200" cy="1857375"/>
          </a:xfrm>
          <a:prstGeom prst="rect">
            <a:avLst/>
          </a:prstGeom>
          <a:noFill/>
          <a:ln w="9525">
            <a:noFill/>
            <a:miter lim="800000"/>
            <a:headEnd/>
            <a:tailEnd/>
          </a:ln>
        </p:spPr>
      </p:pic>
      <p:sp>
        <p:nvSpPr>
          <p:cNvPr id="56325" name="Rectangle 5"/>
          <p:cNvSpPr>
            <a:spLocks noChangeArrowheads="1"/>
          </p:cNvSpPr>
          <p:nvPr/>
        </p:nvSpPr>
        <p:spPr bwMode="auto">
          <a:xfrm>
            <a:off x="685800" y="4648200"/>
            <a:ext cx="7543800" cy="1590675"/>
          </a:xfrm>
          <a:prstGeom prst="rect">
            <a:avLst/>
          </a:prstGeom>
          <a:noFill/>
          <a:ln w="9525">
            <a:solidFill>
              <a:schemeClr val="tx1"/>
            </a:solidFill>
            <a:miter lim="800000"/>
            <a:headEnd/>
            <a:tailEnd/>
          </a:ln>
        </p:spPr>
        <p:txBody>
          <a:bodyPr>
            <a:spAutoFit/>
          </a:bodyPr>
          <a:lstStyle/>
          <a:p>
            <a:r>
              <a:rPr lang="en-US" altLang="zh-CN" sz="1400">
                <a:solidFill>
                  <a:srgbClr val="000000"/>
                </a:solidFill>
                <a:latin typeface="Courier New" pitchFamily="49" charset="0"/>
                <a:ea typeface="宋体" pitchFamily="2" charset="-122"/>
              </a:rPr>
              <a:t>Router1#show ip route</a:t>
            </a:r>
          </a:p>
          <a:p>
            <a:r>
              <a:rPr lang="en-US" altLang="zh-CN" sz="1400">
                <a:solidFill>
                  <a:srgbClr val="000000"/>
                </a:solidFill>
                <a:latin typeface="Courier New" pitchFamily="49" charset="0"/>
                <a:ea typeface="宋体" pitchFamily="2" charset="-122"/>
              </a:rPr>
              <a:t>…</a:t>
            </a:r>
          </a:p>
          <a:p>
            <a:r>
              <a:rPr lang="en-US" altLang="zh-CN" sz="1400">
                <a:solidFill>
                  <a:srgbClr val="000000"/>
                </a:solidFill>
                <a:latin typeface="Courier New" pitchFamily="49" charset="0"/>
                <a:ea typeface="宋体" pitchFamily="2" charset="-122"/>
              </a:rPr>
              <a:t>Gateway of last resort is not set</a:t>
            </a:r>
          </a:p>
          <a:p>
            <a:endParaRPr lang="en-US" altLang="zh-CN" sz="1400">
              <a:solidFill>
                <a:srgbClr val="000000"/>
              </a:solidFill>
              <a:latin typeface="Courier New" pitchFamily="49" charset="0"/>
              <a:ea typeface="宋体" pitchFamily="2" charset="-122"/>
            </a:endParaRPr>
          </a:p>
          <a:p>
            <a:r>
              <a:rPr lang="en-US" altLang="zh-CN" sz="1400">
                <a:solidFill>
                  <a:srgbClr val="000000"/>
                </a:solidFill>
                <a:latin typeface="Courier New" pitchFamily="49" charset="0"/>
                <a:ea typeface="宋体" pitchFamily="2" charset="-122"/>
              </a:rPr>
              <a:t>C    192.168.1.0/24 is directly connected, FastEthernet0/1</a:t>
            </a:r>
          </a:p>
          <a:p>
            <a:r>
              <a:rPr lang="en-US" altLang="zh-CN" sz="1400">
                <a:solidFill>
                  <a:srgbClr val="000000"/>
                </a:solidFill>
                <a:latin typeface="Courier New" pitchFamily="49" charset="0"/>
                <a:ea typeface="宋体" pitchFamily="2" charset="-122"/>
              </a:rPr>
              <a:t>R    195.5.5.0/24 [120/1] via 200.1.1.2, 00:00:07, FastEthernet0/0</a:t>
            </a:r>
          </a:p>
          <a:p>
            <a:r>
              <a:rPr lang="en-US" altLang="zh-CN" sz="1400">
                <a:solidFill>
                  <a:srgbClr val="000000"/>
                </a:solidFill>
                <a:latin typeface="Courier New" pitchFamily="49" charset="0"/>
                <a:ea typeface="宋体" pitchFamily="2" charset="-122"/>
              </a:rPr>
              <a:t>C    200.1.1.0/24 is directly connected, FastEthernet0/0</a:t>
            </a:r>
          </a:p>
        </p:txBody>
      </p:sp>
    </p:spTree>
    <p:extLst>
      <p:ext uri="{BB962C8B-B14F-4D97-AF65-F5344CB8AC3E}">
        <p14:creationId xmlns:p14="http://schemas.microsoft.com/office/powerpoint/2010/main" val="39810855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idx="4294967295"/>
          </p:nvPr>
        </p:nvSpPr>
        <p:spPr/>
        <p:txBody>
          <a:bodyPr/>
          <a:lstStyle/>
          <a:p>
            <a:pPr eaLnBrk="1" hangingPunct="1"/>
            <a:r>
              <a:rPr lang="en-US" altLang="zh-CN" smtClean="0">
                <a:ea typeface="宋体" pitchFamily="2" charset="-122"/>
              </a:rPr>
              <a:t>Example of IP Routing Rule #6</a:t>
            </a:r>
          </a:p>
        </p:txBody>
      </p:sp>
      <p:sp>
        <p:nvSpPr>
          <p:cNvPr id="57347" name="Content Placeholder 2"/>
          <p:cNvSpPr>
            <a:spLocks noGrp="1"/>
          </p:cNvSpPr>
          <p:nvPr>
            <p:ph idx="4294967295"/>
          </p:nvPr>
        </p:nvSpPr>
        <p:spPr>
          <a:xfrm>
            <a:off x="304800" y="3429000"/>
            <a:ext cx="8534400" cy="685800"/>
          </a:xfrm>
        </p:spPr>
        <p:txBody>
          <a:bodyPr/>
          <a:lstStyle/>
          <a:p>
            <a:pPr eaLnBrk="1" hangingPunct="1"/>
            <a:r>
              <a:rPr lang="en-US" altLang="zh-CN" sz="2000" smtClean="0">
                <a:ea typeface="宋体" pitchFamily="2" charset="-122"/>
              </a:rPr>
              <a:t>Router2 just need to advertise 202.2.2.0 (new subnets), since it has advertised the two older subnets to the network.</a:t>
            </a:r>
          </a:p>
        </p:txBody>
      </p:sp>
      <p:sp>
        <p:nvSpPr>
          <p:cNvPr id="57348" name="Rectangle 5"/>
          <p:cNvSpPr>
            <a:spLocks noChangeArrowheads="1"/>
          </p:cNvSpPr>
          <p:nvPr/>
        </p:nvSpPr>
        <p:spPr bwMode="auto">
          <a:xfrm>
            <a:off x="1447800" y="4267200"/>
            <a:ext cx="7543800" cy="1803400"/>
          </a:xfrm>
          <a:prstGeom prst="rect">
            <a:avLst/>
          </a:prstGeom>
          <a:noFill/>
          <a:ln w="9525">
            <a:solidFill>
              <a:schemeClr val="tx1"/>
            </a:solidFill>
            <a:miter lim="800000"/>
            <a:headEnd/>
            <a:tailEnd/>
          </a:ln>
        </p:spPr>
        <p:txBody>
          <a:bodyPr>
            <a:spAutoFit/>
          </a:bodyPr>
          <a:lstStyle/>
          <a:p>
            <a:r>
              <a:rPr lang="en-US" altLang="zh-CN" sz="1400">
                <a:solidFill>
                  <a:srgbClr val="000000"/>
                </a:solidFill>
                <a:latin typeface="Courier New" pitchFamily="49" charset="0"/>
                <a:ea typeface="宋体" pitchFamily="2" charset="-122"/>
              </a:rPr>
              <a:t>Router1#show ip route</a:t>
            </a:r>
          </a:p>
          <a:p>
            <a:r>
              <a:rPr lang="en-US" altLang="zh-CN" sz="1400">
                <a:solidFill>
                  <a:srgbClr val="000000"/>
                </a:solidFill>
                <a:latin typeface="Courier New" pitchFamily="49" charset="0"/>
                <a:ea typeface="宋体" pitchFamily="2" charset="-122"/>
              </a:rPr>
              <a:t>…</a:t>
            </a:r>
          </a:p>
          <a:p>
            <a:r>
              <a:rPr lang="en-US" altLang="zh-CN" sz="1400">
                <a:solidFill>
                  <a:srgbClr val="000000"/>
                </a:solidFill>
                <a:latin typeface="Courier New" pitchFamily="49" charset="0"/>
                <a:ea typeface="宋体" pitchFamily="2" charset="-122"/>
              </a:rPr>
              <a:t>Gateway of last resort is not set</a:t>
            </a:r>
          </a:p>
          <a:p>
            <a:endParaRPr lang="en-US" altLang="zh-CN" sz="1400">
              <a:solidFill>
                <a:srgbClr val="000000"/>
              </a:solidFill>
              <a:latin typeface="Courier New" pitchFamily="49" charset="0"/>
              <a:ea typeface="宋体" pitchFamily="2" charset="-122"/>
            </a:endParaRPr>
          </a:p>
          <a:p>
            <a:r>
              <a:rPr lang="en-US" altLang="zh-CN" sz="1400">
                <a:solidFill>
                  <a:srgbClr val="000000"/>
                </a:solidFill>
                <a:latin typeface="Courier New" pitchFamily="49" charset="0"/>
                <a:ea typeface="宋体" pitchFamily="2" charset="-122"/>
              </a:rPr>
              <a:t>C    192.168.1.0/24 is directly connected, FastEthernet0/1</a:t>
            </a:r>
          </a:p>
          <a:p>
            <a:r>
              <a:rPr lang="en-US" altLang="zh-CN" sz="1400">
                <a:solidFill>
                  <a:srgbClr val="000000"/>
                </a:solidFill>
                <a:latin typeface="Courier New" pitchFamily="49" charset="0"/>
                <a:ea typeface="宋体" pitchFamily="2" charset="-122"/>
              </a:rPr>
              <a:t>R    195.5.5.0/24 [120/1] via 200.1.1.2, 00:00:07, FastEthernet0/0</a:t>
            </a:r>
          </a:p>
          <a:p>
            <a:r>
              <a:rPr lang="en-US" altLang="zh-CN" sz="1400">
                <a:solidFill>
                  <a:srgbClr val="000000"/>
                </a:solidFill>
                <a:latin typeface="Courier New" pitchFamily="49" charset="0"/>
                <a:ea typeface="宋体" pitchFamily="2" charset="-122"/>
              </a:rPr>
              <a:t>C    200.1.1.0/24 is directly connected, FastEthernet0/0</a:t>
            </a:r>
          </a:p>
          <a:p>
            <a:r>
              <a:rPr lang="en-US" altLang="zh-CN" sz="1400">
                <a:solidFill>
                  <a:srgbClr val="000000"/>
                </a:solidFill>
                <a:latin typeface="Courier New" pitchFamily="49" charset="0"/>
                <a:ea typeface="宋体" pitchFamily="2" charset="-122"/>
              </a:rPr>
              <a:t>R    202.2.2.0/24 [120/1] via 200.1.1.2, 00:00:27, FastEthernet0/0</a:t>
            </a:r>
          </a:p>
        </p:txBody>
      </p:sp>
      <p:pic>
        <p:nvPicPr>
          <p:cNvPr id="57349" name="Picture 7"/>
          <p:cNvPicPr>
            <a:picLocks noChangeAspect="1" noChangeArrowheads="1"/>
          </p:cNvPicPr>
          <p:nvPr/>
        </p:nvPicPr>
        <p:blipFill>
          <a:blip r:embed="rId2" cstate="print"/>
          <a:srcRect/>
          <a:stretch>
            <a:fillRect/>
          </a:stretch>
        </p:blipFill>
        <p:spPr bwMode="auto">
          <a:xfrm>
            <a:off x="4419600" y="1524000"/>
            <a:ext cx="3943350" cy="1704975"/>
          </a:xfrm>
          <a:prstGeom prst="rect">
            <a:avLst/>
          </a:prstGeom>
          <a:noFill/>
          <a:ln w="9525">
            <a:noFill/>
            <a:miter lim="800000"/>
            <a:headEnd/>
            <a:tailEnd/>
          </a:ln>
        </p:spPr>
      </p:pic>
      <p:sp>
        <p:nvSpPr>
          <p:cNvPr id="57350" name="Rectangle 8"/>
          <p:cNvSpPr>
            <a:spLocks noChangeArrowheads="1"/>
          </p:cNvSpPr>
          <p:nvPr/>
        </p:nvSpPr>
        <p:spPr bwMode="auto">
          <a:xfrm>
            <a:off x="457200" y="1524000"/>
            <a:ext cx="4343400" cy="527050"/>
          </a:xfrm>
          <a:prstGeom prst="rect">
            <a:avLst/>
          </a:prstGeom>
          <a:noFill/>
          <a:ln w="9525">
            <a:solidFill>
              <a:schemeClr val="tx1"/>
            </a:solidFill>
            <a:miter lim="800000"/>
            <a:headEnd/>
            <a:tailEnd/>
          </a:ln>
        </p:spPr>
        <p:txBody>
          <a:bodyPr>
            <a:spAutoFit/>
          </a:bodyPr>
          <a:lstStyle/>
          <a:p>
            <a:r>
              <a:rPr lang="fr-FR" altLang="zh-CN" sz="1400">
                <a:solidFill>
                  <a:srgbClr val="000000"/>
                </a:solidFill>
                <a:latin typeface="Courier New" pitchFamily="49" charset="0"/>
                <a:ea typeface="宋体" pitchFamily="2" charset="-122"/>
              </a:rPr>
              <a:t>Router(config)#router rip</a:t>
            </a:r>
          </a:p>
          <a:p>
            <a:r>
              <a:rPr lang="fr-FR" altLang="zh-CN" sz="1400">
                <a:solidFill>
                  <a:srgbClr val="000000"/>
                </a:solidFill>
                <a:latin typeface="Courier New" pitchFamily="49" charset="0"/>
                <a:ea typeface="宋体" pitchFamily="2" charset="-122"/>
              </a:rPr>
              <a:t>Router(config-router)#network 202.2.2.0</a:t>
            </a:r>
            <a:endParaRPr lang="zh-CN" altLang="en-US" sz="1400">
              <a:solidFill>
                <a:srgbClr val="000000"/>
              </a:solidFill>
              <a:latin typeface="Courier New" pitchFamily="49" charset="0"/>
              <a:ea typeface="宋体" pitchFamily="2" charset="-122"/>
            </a:endParaRPr>
          </a:p>
        </p:txBody>
      </p:sp>
      <p:sp>
        <p:nvSpPr>
          <p:cNvPr id="57351" name="Text Box 9"/>
          <p:cNvSpPr txBox="1">
            <a:spLocks noChangeArrowheads="1"/>
          </p:cNvSpPr>
          <p:nvPr/>
        </p:nvSpPr>
        <p:spPr bwMode="auto">
          <a:xfrm>
            <a:off x="228600" y="5181600"/>
            <a:ext cx="747713" cy="701675"/>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new </a:t>
            </a:r>
          </a:p>
          <a:p>
            <a:r>
              <a:rPr lang="en-US" altLang="zh-CN">
                <a:solidFill>
                  <a:srgbClr val="000000"/>
                </a:solidFill>
                <a:ea typeface="宋体" pitchFamily="2" charset="-122"/>
              </a:rPr>
              <a:t>entry</a:t>
            </a:r>
          </a:p>
        </p:txBody>
      </p:sp>
      <p:sp>
        <p:nvSpPr>
          <p:cNvPr id="57352" name="Line 10"/>
          <p:cNvSpPr>
            <a:spLocks noChangeShapeType="1"/>
          </p:cNvSpPr>
          <p:nvPr/>
        </p:nvSpPr>
        <p:spPr bwMode="auto">
          <a:xfrm>
            <a:off x="914400" y="5562600"/>
            <a:ext cx="533400" cy="381000"/>
          </a:xfrm>
          <a:prstGeom prst="line">
            <a:avLst/>
          </a:prstGeom>
          <a:noFill/>
          <a:ln w="38100">
            <a:solidFill>
              <a:schemeClr val="tx1"/>
            </a:solidFill>
            <a:round/>
            <a:headEnd/>
            <a:tailEnd type="triangle" w="med" len="med"/>
          </a:ln>
        </p:spPr>
        <p:txBody>
          <a:bodyPr/>
          <a:lstStyle/>
          <a:p>
            <a:endParaRPr lang="en-MY">
              <a:solidFill>
                <a:srgbClr val="000000"/>
              </a:solidFill>
            </a:endParaRPr>
          </a:p>
        </p:txBody>
      </p:sp>
    </p:spTree>
    <p:extLst>
      <p:ext uri="{BB962C8B-B14F-4D97-AF65-F5344CB8AC3E}">
        <p14:creationId xmlns:p14="http://schemas.microsoft.com/office/powerpoint/2010/main" val="15917899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zh-CN" smtClean="0">
                <a:ea typeface="宋体" pitchFamily="2" charset="-122"/>
              </a:rPr>
              <a:t>IP Routing Rules #7</a:t>
            </a:r>
          </a:p>
        </p:txBody>
      </p:sp>
      <p:sp>
        <p:nvSpPr>
          <p:cNvPr id="59395" name="Rectangle 3"/>
          <p:cNvSpPr>
            <a:spLocks noGrp="1" noChangeArrowheads="1"/>
          </p:cNvSpPr>
          <p:nvPr>
            <p:ph type="body" idx="1"/>
          </p:nvPr>
        </p:nvSpPr>
        <p:spPr>
          <a:xfrm>
            <a:off x="304800" y="1447800"/>
            <a:ext cx="8534400" cy="5029200"/>
          </a:xfrm>
        </p:spPr>
        <p:txBody>
          <a:bodyPr/>
          <a:lstStyle/>
          <a:p>
            <a:pPr eaLnBrk="1" hangingPunct="1">
              <a:lnSpc>
                <a:spcPct val="80000"/>
              </a:lnSpc>
            </a:pPr>
            <a:r>
              <a:rPr lang="en-US" altLang="zh-CN" sz="2400" u="sng" smtClean="0">
                <a:ea typeface="宋体" pitchFamily="2" charset="-122"/>
              </a:rPr>
              <a:t>Router must have a routing table with entries made of unique destination network address.</a:t>
            </a:r>
          </a:p>
          <a:p>
            <a:pPr lvl="1" eaLnBrk="1" hangingPunct="1">
              <a:lnSpc>
                <a:spcPct val="80000"/>
              </a:lnSpc>
            </a:pPr>
            <a:r>
              <a:rPr lang="en-US" altLang="zh-CN" sz="2000" smtClean="0">
                <a:ea typeface="宋体" pitchFamily="2" charset="-122"/>
              </a:rPr>
              <a:t>Data must refer to routing table in order to know where to go.</a:t>
            </a:r>
          </a:p>
          <a:p>
            <a:pPr eaLnBrk="1" hangingPunct="1">
              <a:lnSpc>
                <a:spcPct val="80000"/>
              </a:lnSpc>
            </a:pPr>
            <a:r>
              <a:rPr lang="en-US" altLang="zh-CN" sz="2400" smtClean="0">
                <a:ea typeface="宋体" pitchFamily="2" charset="-122"/>
              </a:rPr>
              <a:t>A route:</a:t>
            </a:r>
          </a:p>
          <a:p>
            <a:pPr lvl="1" eaLnBrk="1" hangingPunct="1">
              <a:lnSpc>
                <a:spcPct val="80000"/>
              </a:lnSpc>
            </a:pPr>
            <a:r>
              <a:rPr lang="en-US" altLang="zh-CN" sz="2000" smtClean="0">
                <a:ea typeface="宋体" pitchFamily="2" charset="-122"/>
              </a:rPr>
              <a:t>is the “road” from source to destination </a:t>
            </a:r>
          </a:p>
          <a:p>
            <a:pPr eaLnBrk="1" hangingPunct="1">
              <a:lnSpc>
                <a:spcPct val="80000"/>
              </a:lnSpc>
            </a:pPr>
            <a:r>
              <a:rPr lang="en-US" altLang="zh-CN" sz="2400" smtClean="0">
                <a:ea typeface="宋体" pitchFamily="2" charset="-122"/>
              </a:rPr>
              <a:t>Routing table is:</a:t>
            </a:r>
          </a:p>
          <a:p>
            <a:pPr lvl="1" eaLnBrk="1" hangingPunct="1">
              <a:lnSpc>
                <a:spcPct val="80000"/>
              </a:lnSpc>
            </a:pPr>
            <a:r>
              <a:rPr lang="en-US" altLang="zh-CN" sz="2000" smtClean="0">
                <a:ea typeface="宋体" pitchFamily="2" charset="-122"/>
              </a:rPr>
              <a:t>A road map and the road direction board of the data.</a:t>
            </a:r>
          </a:p>
          <a:p>
            <a:pPr lvl="1" eaLnBrk="1" hangingPunct="1">
              <a:lnSpc>
                <a:spcPct val="80000"/>
              </a:lnSpc>
            </a:pPr>
            <a:r>
              <a:rPr lang="en-US" altLang="zh-CN" sz="2000" smtClean="0">
                <a:ea typeface="宋体" pitchFamily="2" charset="-122"/>
              </a:rPr>
              <a:t>The mechanism to guide data travel from 1 LAN to another LAN</a:t>
            </a:r>
          </a:p>
          <a:p>
            <a:pPr eaLnBrk="1" hangingPunct="1">
              <a:lnSpc>
                <a:spcPct val="80000"/>
              </a:lnSpc>
            </a:pPr>
            <a:r>
              <a:rPr lang="en-US" altLang="zh-CN" sz="2400" smtClean="0">
                <a:ea typeface="宋体" pitchFamily="2" charset="-122"/>
              </a:rPr>
              <a:t>Routing table should have:</a:t>
            </a:r>
          </a:p>
          <a:p>
            <a:pPr lvl="1" eaLnBrk="1" hangingPunct="1">
              <a:lnSpc>
                <a:spcPct val="80000"/>
              </a:lnSpc>
            </a:pPr>
            <a:r>
              <a:rPr lang="en-US" altLang="zh-CN" sz="2000" smtClean="0">
                <a:ea typeface="宋体" pitchFamily="2" charset="-122"/>
              </a:rPr>
              <a:t>The destination networks addresses</a:t>
            </a:r>
          </a:p>
          <a:p>
            <a:pPr lvl="1" eaLnBrk="1" hangingPunct="1">
              <a:lnSpc>
                <a:spcPct val="80000"/>
              </a:lnSpc>
            </a:pPr>
            <a:r>
              <a:rPr lang="en-US" altLang="zh-CN" sz="2000" smtClean="0">
                <a:ea typeface="宋体" pitchFamily="2" charset="-122"/>
              </a:rPr>
              <a:t>The destination network subnet mask</a:t>
            </a:r>
          </a:p>
          <a:p>
            <a:pPr lvl="1" eaLnBrk="1" hangingPunct="1">
              <a:lnSpc>
                <a:spcPct val="80000"/>
              </a:lnSpc>
            </a:pPr>
            <a:r>
              <a:rPr lang="en-US" altLang="zh-CN" sz="2000" smtClean="0">
                <a:ea typeface="宋体" pitchFamily="2" charset="-122"/>
              </a:rPr>
              <a:t>The next hop (or gateway) for a particular destination network.</a:t>
            </a:r>
          </a:p>
          <a:p>
            <a:pPr lvl="1" eaLnBrk="1" hangingPunct="1">
              <a:lnSpc>
                <a:spcPct val="80000"/>
              </a:lnSpc>
            </a:pPr>
            <a:r>
              <a:rPr lang="en-US" altLang="zh-CN" sz="2000" smtClean="0">
                <a:ea typeface="宋体" pitchFamily="2" charset="-122"/>
              </a:rPr>
              <a:t>The outbound interface for a particular destination network.</a:t>
            </a:r>
          </a:p>
          <a:p>
            <a:pPr lvl="1" eaLnBrk="1" hangingPunct="1">
              <a:lnSpc>
                <a:spcPct val="80000"/>
              </a:lnSpc>
            </a:pPr>
            <a:r>
              <a:rPr lang="en-US" altLang="zh-CN" sz="2000" smtClean="0">
                <a:ea typeface="宋体" pitchFamily="2" charset="-122"/>
              </a:rPr>
              <a:t>A network metric</a:t>
            </a:r>
          </a:p>
          <a:p>
            <a:pPr lvl="1" eaLnBrk="1" hangingPunct="1">
              <a:lnSpc>
                <a:spcPct val="80000"/>
              </a:lnSpc>
            </a:pPr>
            <a:r>
              <a:rPr lang="en-US" altLang="zh-CN" sz="2000" smtClean="0">
                <a:ea typeface="宋体" pitchFamily="2" charset="-122"/>
              </a:rPr>
              <a:t>Last resort gateway or default gateway</a:t>
            </a:r>
          </a:p>
        </p:txBody>
      </p:sp>
    </p:spTree>
    <p:extLst>
      <p:ext uri="{BB962C8B-B14F-4D97-AF65-F5344CB8AC3E}">
        <p14:creationId xmlns:p14="http://schemas.microsoft.com/office/powerpoint/2010/main" val="22922222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zh-CN" smtClean="0">
                <a:ea typeface="宋体" pitchFamily="2" charset="-122"/>
              </a:rPr>
              <a:t>Cisco Routing Table Example</a:t>
            </a:r>
          </a:p>
        </p:txBody>
      </p:sp>
      <p:pic>
        <p:nvPicPr>
          <p:cNvPr id="60419" name="Picture 3"/>
          <p:cNvPicPr>
            <a:picLocks noGrp="1" noChangeAspect="1" noChangeArrowheads="1"/>
          </p:cNvPicPr>
          <p:nvPr>
            <p:ph sz="half" idx="2"/>
          </p:nvPr>
        </p:nvPicPr>
        <p:blipFill>
          <a:blip r:embed="rId2" cstate="print"/>
          <a:srcRect/>
          <a:stretch>
            <a:fillRect/>
          </a:stretch>
        </p:blipFill>
        <p:spPr>
          <a:xfrm>
            <a:off x="990600" y="1676400"/>
            <a:ext cx="7543800" cy="3776663"/>
          </a:xfrm>
          <a:noFill/>
        </p:spPr>
      </p:pic>
      <p:sp>
        <p:nvSpPr>
          <p:cNvPr id="60420" name="Oval 4"/>
          <p:cNvSpPr>
            <a:spLocks noChangeArrowheads="1"/>
          </p:cNvSpPr>
          <p:nvPr/>
        </p:nvSpPr>
        <p:spPr bwMode="auto">
          <a:xfrm>
            <a:off x="1447800" y="3962400"/>
            <a:ext cx="1676400" cy="1676400"/>
          </a:xfrm>
          <a:prstGeom prst="ellipse">
            <a:avLst/>
          </a:prstGeom>
          <a:noFill/>
          <a:ln w="9525">
            <a:solidFill>
              <a:schemeClr val="tx1"/>
            </a:solidFill>
            <a:prstDash val="dash"/>
            <a:round/>
            <a:headEnd/>
            <a:tailEnd/>
          </a:ln>
        </p:spPr>
        <p:txBody>
          <a:bodyPr wrap="none" anchor="ctr"/>
          <a:lstStyle/>
          <a:p>
            <a:endParaRPr lang="en-MY">
              <a:solidFill>
                <a:srgbClr val="000000"/>
              </a:solidFill>
            </a:endParaRPr>
          </a:p>
        </p:txBody>
      </p:sp>
      <p:sp>
        <p:nvSpPr>
          <p:cNvPr id="60421" name="Text Box 5"/>
          <p:cNvSpPr txBox="1">
            <a:spLocks noChangeArrowheads="1"/>
          </p:cNvSpPr>
          <p:nvPr/>
        </p:nvSpPr>
        <p:spPr bwMode="auto">
          <a:xfrm>
            <a:off x="990600" y="5791200"/>
            <a:ext cx="2849563" cy="336550"/>
          </a:xfrm>
          <a:prstGeom prst="rect">
            <a:avLst/>
          </a:prstGeom>
          <a:noFill/>
          <a:ln w="9525">
            <a:noFill/>
            <a:miter lim="800000"/>
            <a:headEnd/>
            <a:tailEnd/>
          </a:ln>
        </p:spPr>
        <p:txBody>
          <a:bodyPr wrap="none">
            <a:spAutoFit/>
          </a:bodyPr>
          <a:lstStyle/>
          <a:p>
            <a:r>
              <a:rPr lang="en-US" altLang="zh-CN" sz="1600" b="1">
                <a:solidFill>
                  <a:srgbClr val="000000"/>
                </a:solidFill>
                <a:ea typeface="宋体" pitchFamily="2" charset="-122"/>
              </a:rPr>
              <a:t>Unique destination network</a:t>
            </a:r>
          </a:p>
        </p:txBody>
      </p:sp>
      <p:sp>
        <p:nvSpPr>
          <p:cNvPr id="60422" name="Oval 6"/>
          <p:cNvSpPr>
            <a:spLocks noChangeArrowheads="1"/>
          </p:cNvSpPr>
          <p:nvPr/>
        </p:nvSpPr>
        <p:spPr bwMode="auto">
          <a:xfrm>
            <a:off x="914400" y="4038600"/>
            <a:ext cx="381000" cy="1524000"/>
          </a:xfrm>
          <a:prstGeom prst="ellipse">
            <a:avLst/>
          </a:prstGeom>
          <a:noFill/>
          <a:ln w="9525">
            <a:solidFill>
              <a:schemeClr val="tx1"/>
            </a:solidFill>
            <a:prstDash val="dash"/>
            <a:round/>
            <a:headEnd/>
            <a:tailEnd/>
          </a:ln>
        </p:spPr>
        <p:txBody>
          <a:bodyPr wrap="none" anchor="ctr"/>
          <a:lstStyle/>
          <a:p>
            <a:endParaRPr lang="en-MY">
              <a:solidFill>
                <a:srgbClr val="000000"/>
              </a:solidFill>
            </a:endParaRPr>
          </a:p>
        </p:txBody>
      </p:sp>
      <p:sp>
        <p:nvSpPr>
          <p:cNvPr id="60423" name="Freeform 7"/>
          <p:cNvSpPr>
            <a:spLocks/>
          </p:cNvSpPr>
          <p:nvPr/>
        </p:nvSpPr>
        <p:spPr bwMode="auto">
          <a:xfrm>
            <a:off x="368300" y="2209800"/>
            <a:ext cx="622300" cy="2882900"/>
          </a:xfrm>
          <a:custGeom>
            <a:avLst/>
            <a:gdLst>
              <a:gd name="T0" fmla="*/ 2147483647 w 392"/>
              <a:gd name="T1" fmla="*/ 2147483647 h 1816"/>
              <a:gd name="T2" fmla="*/ 2147483647 w 392"/>
              <a:gd name="T3" fmla="*/ 2147483647 h 1816"/>
              <a:gd name="T4" fmla="*/ 2147483647 w 392"/>
              <a:gd name="T5" fmla="*/ 2147483647 h 1816"/>
              <a:gd name="T6" fmla="*/ 2147483647 w 392"/>
              <a:gd name="T7" fmla="*/ 0 h 1816"/>
              <a:gd name="T8" fmla="*/ 0 60000 65536"/>
              <a:gd name="T9" fmla="*/ 0 60000 65536"/>
              <a:gd name="T10" fmla="*/ 0 60000 65536"/>
              <a:gd name="T11" fmla="*/ 0 60000 65536"/>
              <a:gd name="T12" fmla="*/ 0 w 392"/>
              <a:gd name="T13" fmla="*/ 0 h 1816"/>
              <a:gd name="T14" fmla="*/ 392 w 392"/>
              <a:gd name="T15" fmla="*/ 1816 h 1816"/>
            </a:gdLst>
            <a:ahLst/>
            <a:cxnLst>
              <a:cxn ang="T8">
                <a:pos x="T0" y="T1"/>
              </a:cxn>
              <a:cxn ang="T9">
                <a:pos x="T2" y="T3"/>
              </a:cxn>
              <a:cxn ang="T10">
                <a:pos x="T4" y="T5"/>
              </a:cxn>
              <a:cxn ang="T11">
                <a:pos x="T6" y="T7"/>
              </a:cxn>
            </a:cxnLst>
            <a:rect l="T12" t="T13" r="T14" b="T15"/>
            <a:pathLst>
              <a:path w="392" h="1816">
                <a:moveTo>
                  <a:pt x="296" y="1776"/>
                </a:moveTo>
                <a:cubicBezTo>
                  <a:pt x="196" y="1796"/>
                  <a:pt x="96" y="1816"/>
                  <a:pt x="56" y="1584"/>
                </a:cubicBezTo>
                <a:cubicBezTo>
                  <a:pt x="16" y="1352"/>
                  <a:pt x="0" y="648"/>
                  <a:pt x="56" y="384"/>
                </a:cubicBezTo>
                <a:cubicBezTo>
                  <a:pt x="112" y="120"/>
                  <a:pt x="252" y="60"/>
                  <a:pt x="392" y="0"/>
                </a:cubicBezTo>
              </a:path>
            </a:pathLst>
          </a:custGeom>
          <a:noFill/>
          <a:ln w="9525">
            <a:solidFill>
              <a:schemeClr val="tx1"/>
            </a:solidFill>
            <a:round/>
            <a:headEnd/>
            <a:tailEnd type="triangle" w="lg" len="med"/>
          </a:ln>
        </p:spPr>
        <p:txBody>
          <a:bodyPr/>
          <a:lstStyle/>
          <a:p>
            <a:endParaRPr lang="en-MY">
              <a:solidFill>
                <a:srgbClr val="000000"/>
              </a:solidFill>
            </a:endParaRPr>
          </a:p>
        </p:txBody>
      </p:sp>
      <p:sp>
        <p:nvSpPr>
          <p:cNvPr id="60424" name="Oval 8"/>
          <p:cNvSpPr>
            <a:spLocks noChangeArrowheads="1"/>
          </p:cNvSpPr>
          <p:nvPr/>
        </p:nvSpPr>
        <p:spPr bwMode="auto">
          <a:xfrm>
            <a:off x="4191000" y="5105400"/>
            <a:ext cx="1143000" cy="381000"/>
          </a:xfrm>
          <a:prstGeom prst="ellipse">
            <a:avLst/>
          </a:prstGeom>
          <a:noFill/>
          <a:ln w="9525">
            <a:solidFill>
              <a:schemeClr val="tx1"/>
            </a:solidFill>
            <a:prstDash val="dash"/>
            <a:round/>
            <a:headEnd/>
            <a:tailEnd/>
          </a:ln>
        </p:spPr>
        <p:txBody>
          <a:bodyPr wrap="none" anchor="ctr"/>
          <a:lstStyle/>
          <a:p>
            <a:endParaRPr lang="en-MY">
              <a:solidFill>
                <a:srgbClr val="000000"/>
              </a:solidFill>
            </a:endParaRPr>
          </a:p>
        </p:txBody>
      </p:sp>
      <p:sp>
        <p:nvSpPr>
          <p:cNvPr id="60425" name="Text Box 9"/>
          <p:cNvSpPr txBox="1">
            <a:spLocks noChangeArrowheads="1"/>
          </p:cNvSpPr>
          <p:nvPr/>
        </p:nvSpPr>
        <p:spPr bwMode="auto">
          <a:xfrm>
            <a:off x="4267200" y="5562600"/>
            <a:ext cx="2614613" cy="336550"/>
          </a:xfrm>
          <a:prstGeom prst="rect">
            <a:avLst/>
          </a:prstGeom>
          <a:noFill/>
          <a:ln w="9525">
            <a:noFill/>
            <a:miter lim="800000"/>
            <a:headEnd/>
            <a:tailEnd/>
          </a:ln>
        </p:spPr>
        <p:txBody>
          <a:bodyPr wrap="none">
            <a:spAutoFit/>
          </a:bodyPr>
          <a:lstStyle/>
          <a:p>
            <a:r>
              <a:rPr lang="en-US" altLang="zh-CN" sz="1600" b="1">
                <a:solidFill>
                  <a:srgbClr val="000000"/>
                </a:solidFill>
                <a:ea typeface="宋体" pitchFamily="2" charset="-122"/>
              </a:rPr>
              <a:t>Gateway IP (or Next Hop)</a:t>
            </a:r>
          </a:p>
        </p:txBody>
      </p:sp>
    </p:spTree>
    <p:extLst>
      <p:ext uri="{BB962C8B-B14F-4D97-AF65-F5344CB8AC3E}">
        <p14:creationId xmlns:p14="http://schemas.microsoft.com/office/powerpoint/2010/main" val="44672389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sz="3400" smtClean="0">
                <a:ea typeface="宋体" pitchFamily="2" charset="-122"/>
              </a:rPr>
              <a:t>Cisco Routing Table Explained (Top half)</a:t>
            </a:r>
          </a:p>
        </p:txBody>
      </p:sp>
      <p:sp>
        <p:nvSpPr>
          <p:cNvPr id="61443" name="Rectangle 3"/>
          <p:cNvSpPr>
            <a:spLocks noGrp="1" noChangeArrowheads="1"/>
          </p:cNvSpPr>
          <p:nvPr>
            <p:ph type="body" idx="1"/>
          </p:nvPr>
        </p:nvSpPr>
        <p:spPr>
          <a:xfrm>
            <a:off x="304800" y="1371600"/>
            <a:ext cx="8534400" cy="4876800"/>
          </a:xfrm>
        </p:spPr>
        <p:txBody>
          <a:bodyPr/>
          <a:lstStyle/>
          <a:p>
            <a:pPr eaLnBrk="1" hangingPunct="1">
              <a:lnSpc>
                <a:spcPct val="90000"/>
              </a:lnSpc>
            </a:pPr>
            <a:r>
              <a:rPr lang="en-US" altLang="zh-CN" sz="2400" dirty="0" smtClean="0">
                <a:ea typeface="宋体" pitchFamily="2" charset="-122"/>
              </a:rPr>
              <a:t>The Codes section at the very top tells you how the router get the route</a:t>
            </a:r>
          </a:p>
          <a:p>
            <a:pPr lvl="1" eaLnBrk="1" hangingPunct="1">
              <a:lnSpc>
                <a:spcPct val="90000"/>
              </a:lnSpc>
            </a:pPr>
            <a:r>
              <a:rPr lang="en-US" altLang="zh-CN" sz="2000" dirty="0" smtClean="0">
                <a:ea typeface="宋体" pitchFamily="2" charset="-122"/>
              </a:rPr>
              <a:t>There are few ways a route can be obtained</a:t>
            </a:r>
          </a:p>
          <a:p>
            <a:pPr lvl="2" eaLnBrk="1" hangingPunct="1">
              <a:lnSpc>
                <a:spcPct val="90000"/>
              </a:lnSpc>
            </a:pPr>
            <a:r>
              <a:rPr lang="en-US" altLang="zh-CN" sz="1800" dirty="0" smtClean="0">
                <a:ea typeface="宋体" pitchFamily="2" charset="-122"/>
              </a:rPr>
              <a:t>C = connected (you set it)</a:t>
            </a:r>
          </a:p>
          <a:p>
            <a:pPr lvl="2" eaLnBrk="1" hangingPunct="1">
              <a:lnSpc>
                <a:spcPct val="90000"/>
              </a:lnSpc>
            </a:pPr>
            <a:r>
              <a:rPr lang="en-US" altLang="zh-CN" sz="1800" dirty="0" smtClean="0">
                <a:ea typeface="宋体" pitchFamily="2" charset="-122"/>
              </a:rPr>
              <a:t>S = Static (you set it too)</a:t>
            </a:r>
          </a:p>
          <a:p>
            <a:pPr lvl="2" eaLnBrk="1" hangingPunct="1">
              <a:lnSpc>
                <a:spcPct val="90000"/>
              </a:lnSpc>
            </a:pPr>
            <a:r>
              <a:rPr lang="en-US" altLang="zh-CN" sz="1800" dirty="0" smtClean="0">
                <a:ea typeface="宋体" pitchFamily="2" charset="-122"/>
              </a:rPr>
              <a:t>R, I, D, O = (from routing software, you need to configure this too)</a:t>
            </a:r>
          </a:p>
          <a:p>
            <a:pPr eaLnBrk="1" hangingPunct="1">
              <a:lnSpc>
                <a:spcPct val="90000"/>
              </a:lnSpc>
            </a:pPr>
            <a:endParaRPr lang="en-US" altLang="zh-CN" sz="2400" dirty="0" smtClean="0">
              <a:ea typeface="宋体" pitchFamily="2" charset="-122"/>
            </a:endParaRPr>
          </a:p>
          <a:p>
            <a:pPr eaLnBrk="1" hangingPunct="1">
              <a:lnSpc>
                <a:spcPct val="90000"/>
              </a:lnSpc>
            </a:pPr>
            <a:r>
              <a:rPr lang="en-US" altLang="zh-CN" sz="2400" dirty="0" smtClean="0">
                <a:ea typeface="宋体" pitchFamily="2" charset="-122"/>
              </a:rPr>
              <a:t>Note the line “Gateway of last resort is not set”. </a:t>
            </a:r>
          </a:p>
          <a:p>
            <a:pPr lvl="1" eaLnBrk="1" hangingPunct="1">
              <a:lnSpc>
                <a:spcPct val="90000"/>
              </a:lnSpc>
            </a:pPr>
            <a:r>
              <a:rPr lang="en-US" altLang="zh-CN" sz="2000" dirty="0" smtClean="0">
                <a:ea typeface="宋体" pitchFamily="2" charset="-122"/>
              </a:rPr>
              <a:t>The gateway of last resort, also known as a default route, is where your router will send IP packets if there isn’t a match in the routing table.</a:t>
            </a:r>
          </a:p>
          <a:p>
            <a:pPr eaLnBrk="1" hangingPunct="1">
              <a:lnSpc>
                <a:spcPct val="90000"/>
              </a:lnSpc>
            </a:pPr>
            <a:endParaRPr lang="en-US" altLang="zh-CN" sz="2400" dirty="0" smtClean="0">
              <a:ea typeface="宋体" pitchFamily="2" charset="-122"/>
            </a:endParaRPr>
          </a:p>
          <a:p>
            <a:pPr eaLnBrk="1" hangingPunct="1">
              <a:lnSpc>
                <a:spcPct val="90000"/>
              </a:lnSpc>
            </a:pPr>
            <a:r>
              <a:rPr lang="en-US" altLang="zh-CN" sz="2400" dirty="0" smtClean="0">
                <a:ea typeface="宋体" pitchFamily="2" charset="-122"/>
              </a:rPr>
              <a:t>After that, are the “routing table entries”</a:t>
            </a:r>
          </a:p>
          <a:p>
            <a:pPr eaLnBrk="1" hangingPunct="1">
              <a:lnSpc>
                <a:spcPct val="90000"/>
              </a:lnSpc>
            </a:pPr>
            <a:endParaRPr lang="zh-CN" altLang="en-US" sz="2400" dirty="0" smtClean="0">
              <a:ea typeface="宋体" pitchFamily="2" charset="-122"/>
            </a:endParaRPr>
          </a:p>
        </p:txBody>
      </p:sp>
    </p:spTree>
    <p:extLst>
      <p:ext uri="{BB962C8B-B14F-4D97-AF65-F5344CB8AC3E}">
        <p14:creationId xmlns:p14="http://schemas.microsoft.com/office/powerpoint/2010/main" val="365143367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zh-CN" smtClean="0">
                <a:ea typeface="宋体" pitchFamily="2" charset="-122"/>
              </a:rPr>
              <a:t>Routing Table Entry Explained - 1</a:t>
            </a:r>
          </a:p>
        </p:txBody>
      </p:sp>
      <p:pic>
        <p:nvPicPr>
          <p:cNvPr id="62467" name="Picture 3"/>
          <p:cNvPicPr>
            <a:picLocks noGrp="1" noChangeAspect="1" noChangeArrowheads="1"/>
          </p:cNvPicPr>
          <p:nvPr>
            <p:ph sz="half" idx="1"/>
          </p:nvPr>
        </p:nvPicPr>
        <p:blipFill>
          <a:blip r:embed="rId2" cstate="print"/>
          <a:srcRect/>
          <a:stretch>
            <a:fillRect/>
          </a:stretch>
        </p:blipFill>
        <p:spPr>
          <a:xfrm>
            <a:off x="304800" y="1447800"/>
            <a:ext cx="8305800" cy="319088"/>
          </a:xfrm>
          <a:noFill/>
        </p:spPr>
      </p:pic>
      <p:sp>
        <p:nvSpPr>
          <p:cNvPr id="62468" name="Rectangle 4"/>
          <p:cNvSpPr>
            <a:spLocks noGrp="1" noChangeArrowheads="1"/>
          </p:cNvSpPr>
          <p:nvPr>
            <p:ph type="body" sz="half" idx="2"/>
          </p:nvPr>
        </p:nvSpPr>
        <p:spPr>
          <a:xfrm>
            <a:off x="152400" y="2057400"/>
            <a:ext cx="8839200" cy="4191000"/>
          </a:xfrm>
        </p:spPr>
        <p:txBody>
          <a:bodyPr/>
          <a:lstStyle/>
          <a:p>
            <a:pPr eaLnBrk="1" hangingPunct="1">
              <a:lnSpc>
                <a:spcPct val="90000"/>
              </a:lnSpc>
            </a:pPr>
            <a:r>
              <a:rPr lang="en-US" altLang="zh-CN" sz="2000" smtClean="0">
                <a:ea typeface="宋体" pitchFamily="2" charset="-122"/>
              </a:rPr>
              <a:t>R </a:t>
            </a:r>
          </a:p>
          <a:p>
            <a:pPr lvl="1" eaLnBrk="1" hangingPunct="1">
              <a:lnSpc>
                <a:spcPct val="90000"/>
              </a:lnSpc>
            </a:pPr>
            <a:r>
              <a:rPr lang="en-US" altLang="zh-CN" sz="1800" smtClean="0">
                <a:ea typeface="宋体" pitchFamily="2" charset="-122"/>
              </a:rPr>
              <a:t>A code indicating how the route entry was learned on this router. In this case, the R stands for RIP (a form of dynamic routing).</a:t>
            </a:r>
          </a:p>
          <a:p>
            <a:pPr eaLnBrk="1" hangingPunct="1">
              <a:lnSpc>
                <a:spcPct val="90000"/>
              </a:lnSpc>
            </a:pPr>
            <a:r>
              <a:rPr lang="en-US" altLang="zh-CN" sz="2000" smtClean="0">
                <a:ea typeface="宋体" pitchFamily="2" charset="-122"/>
              </a:rPr>
              <a:t>175.21.0.0/16</a:t>
            </a:r>
          </a:p>
          <a:p>
            <a:pPr lvl="1" eaLnBrk="1" hangingPunct="1">
              <a:lnSpc>
                <a:spcPct val="90000"/>
              </a:lnSpc>
            </a:pPr>
            <a:r>
              <a:rPr lang="en-US" altLang="zh-CN" sz="1800" smtClean="0">
                <a:ea typeface="宋体" pitchFamily="2" charset="-122"/>
              </a:rPr>
              <a:t>The network address and prefix length (number of bits set to 1 in the subnet mask) of the destination network.</a:t>
            </a:r>
          </a:p>
          <a:p>
            <a:pPr eaLnBrk="1" hangingPunct="1">
              <a:lnSpc>
                <a:spcPct val="90000"/>
              </a:lnSpc>
            </a:pPr>
            <a:r>
              <a:rPr lang="en-US" altLang="zh-CN" sz="2000" smtClean="0">
                <a:ea typeface="宋体" pitchFamily="2" charset="-122"/>
              </a:rPr>
              <a:t>[120</a:t>
            </a:r>
          </a:p>
          <a:p>
            <a:pPr lvl="1" eaLnBrk="1" hangingPunct="1">
              <a:lnSpc>
                <a:spcPct val="90000"/>
              </a:lnSpc>
            </a:pPr>
            <a:r>
              <a:rPr lang="en-US" altLang="zh-CN" sz="1800" smtClean="0">
                <a:ea typeface="宋体" pitchFamily="2" charset="-122"/>
              </a:rPr>
              <a:t>The administrative distance of the route.</a:t>
            </a:r>
          </a:p>
          <a:p>
            <a:pPr eaLnBrk="1" hangingPunct="1">
              <a:lnSpc>
                <a:spcPct val="90000"/>
              </a:lnSpc>
            </a:pPr>
            <a:r>
              <a:rPr lang="en-US" altLang="zh-CN" sz="2000" smtClean="0">
                <a:ea typeface="宋体" pitchFamily="2" charset="-122"/>
              </a:rPr>
              <a:t>/1]</a:t>
            </a:r>
          </a:p>
          <a:p>
            <a:pPr lvl="1" eaLnBrk="1" hangingPunct="1">
              <a:lnSpc>
                <a:spcPct val="90000"/>
              </a:lnSpc>
            </a:pPr>
            <a:r>
              <a:rPr lang="en-US" altLang="zh-CN" sz="1800" smtClean="0">
                <a:ea typeface="宋体" pitchFamily="2" charset="-122"/>
              </a:rPr>
              <a:t>The metric of the route specific to the routing protocol used to determine the route. </a:t>
            </a:r>
          </a:p>
          <a:p>
            <a:pPr lvl="1" eaLnBrk="1" hangingPunct="1">
              <a:lnSpc>
                <a:spcPct val="90000"/>
              </a:lnSpc>
            </a:pPr>
            <a:r>
              <a:rPr lang="en-US" altLang="zh-CN" sz="1800" smtClean="0">
                <a:ea typeface="宋体" pitchFamily="2" charset="-122"/>
              </a:rPr>
              <a:t>RIP uses hops as its metric. In this example, there is one router between this router and the destination.</a:t>
            </a:r>
          </a:p>
          <a:p>
            <a:pPr lvl="1" eaLnBrk="1" hangingPunct="1">
              <a:lnSpc>
                <a:spcPct val="90000"/>
              </a:lnSpc>
            </a:pPr>
            <a:r>
              <a:rPr lang="en-US" altLang="zh-CN" sz="1800" smtClean="0">
                <a:ea typeface="宋体" pitchFamily="2" charset="-122"/>
              </a:rPr>
              <a:t>Different routing protocols have different set of metrics</a:t>
            </a:r>
          </a:p>
        </p:txBody>
      </p:sp>
    </p:spTree>
    <p:extLst>
      <p:ext uri="{BB962C8B-B14F-4D97-AF65-F5344CB8AC3E}">
        <p14:creationId xmlns:p14="http://schemas.microsoft.com/office/powerpoint/2010/main" val="248893186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zh-CN" smtClean="0">
                <a:ea typeface="宋体" pitchFamily="2" charset="-122"/>
              </a:rPr>
              <a:t>Routing Table Entry Explained - 2</a:t>
            </a:r>
          </a:p>
        </p:txBody>
      </p:sp>
      <p:pic>
        <p:nvPicPr>
          <p:cNvPr id="63491" name="Picture 3"/>
          <p:cNvPicPr>
            <a:picLocks noGrp="1" noChangeAspect="1" noChangeArrowheads="1"/>
          </p:cNvPicPr>
          <p:nvPr>
            <p:ph sz="half" idx="1"/>
          </p:nvPr>
        </p:nvPicPr>
        <p:blipFill>
          <a:blip r:embed="rId2" cstate="print"/>
          <a:srcRect/>
          <a:stretch>
            <a:fillRect/>
          </a:stretch>
        </p:blipFill>
        <p:spPr>
          <a:xfrm>
            <a:off x="228600" y="1524000"/>
            <a:ext cx="8763000" cy="336550"/>
          </a:xfrm>
          <a:noFill/>
        </p:spPr>
      </p:pic>
      <p:sp>
        <p:nvSpPr>
          <p:cNvPr id="63492" name="Rectangle 4"/>
          <p:cNvSpPr>
            <a:spLocks noGrp="1" noChangeArrowheads="1"/>
          </p:cNvSpPr>
          <p:nvPr>
            <p:ph type="body" sz="half" idx="2"/>
          </p:nvPr>
        </p:nvSpPr>
        <p:spPr>
          <a:xfrm>
            <a:off x="152400" y="2133600"/>
            <a:ext cx="8839200" cy="4267200"/>
          </a:xfrm>
        </p:spPr>
        <p:txBody>
          <a:bodyPr/>
          <a:lstStyle/>
          <a:p>
            <a:pPr eaLnBrk="1" hangingPunct="1"/>
            <a:r>
              <a:rPr lang="en-US" altLang="zh-CN" sz="2400" smtClean="0">
                <a:ea typeface="宋体" pitchFamily="2" charset="-122"/>
              </a:rPr>
              <a:t>via 10.10.10.1</a:t>
            </a:r>
          </a:p>
          <a:p>
            <a:pPr lvl="1" eaLnBrk="1" hangingPunct="1"/>
            <a:r>
              <a:rPr lang="en-US" altLang="zh-CN" sz="2000" smtClean="0">
                <a:ea typeface="宋体" pitchFamily="2" charset="-122"/>
              </a:rPr>
              <a:t>The next-hop address (gateway) for the route. </a:t>
            </a:r>
          </a:p>
          <a:p>
            <a:pPr lvl="1" eaLnBrk="1" hangingPunct="1"/>
            <a:r>
              <a:rPr lang="en-US" altLang="zh-CN" sz="2000" smtClean="0">
                <a:ea typeface="宋体" pitchFamily="2" charset="-122"/>
              </a:rPr>
              <a:t>This is the IP address that the packet will exit from the LAN in order for the packet to reach its destination.</a:t>
            </a:r>
          </a:p>
          <a:p>
            <a:pPr eaLnBrk="1" hangingPunct="1"/>
            <a:r>
              <a:rPr lang="en-US" altLang="zh-CN" sz="2400" smtClean="0">
                <a:ea typeface="宋体" pitchFamily="2" charset="-122"/>
              </a:rPr>
              <a:t>00:00:18</a:t>
            </a:r>
          </a:p>
          <a:p>
            <a:pPr lvl="1" eaLnBrk="1" hangingPunct="1"/>
            <a:r>
              <a:rPr lang="en-US" altLang="zh-CN" sz="2000" smtClean="0">
                <a:ea typeface="宋体" pitchFamily="2" charset="-122"/>
              </a:rPr>
              <a:t>The length of time since the route has been updated in the routing table. In this example, the route was updated 18 seconds ago.</a:t>
            </a:r>
          </a:p>
          <a:p>
            <a:pPr eaLnBrk="1" hangingPunct="1"/>
            <a:r>
              <a:rPr lang="en-US" altLang="zh-CN" sz="2400" smtClean="0">
                <a:ea typeface="宋体" pitchFamily="2" charset="-122"/>
              </a:rPr>
              <a:t>Serial0</a:t>
            </a:r>
          </a:p>
          <a:p>
            <a:pPr lvl="1" eaLnBrk="1" hangingPunct="1"/>
            <a:r>
              <a:rPr lang="en-US" altLang="zh-CN" sz="2000" smtClean="0">
                <a:ea typeface="宋体" pitchFamily="2" charset="-122"/>
              </a:rPr>
              <a:t>The interface the route was learned through. </a:t>
            </a:r>
          </a:p>
          <a:p>
            <a:pPr lvl="1" eaLnBrk="1" hangingPunct="1"/>
            <a:r>
              <a:rPr lang="en-US" altLang="zh-CN" sz="2000" smtClean="0">
                <a:ea typeface="宋体" pitchFamily="2" charset="-122"/>
              </a:rPr>
              <a:t>This is also the interface the packet will be switched to in order for the packet to be forwarded toward its destination.</a:t>
            </a:r>
          </a:p>
        </p:txBody>
      </p:sp>
    </p:spTree>
    <p:extLst>
      <p:ext uri="{BB962C8B-B14F-4D97-AF65-F5344CB8AC3E}">
        <p14:creationId xmlns:p14="http://schemas.microsoft.com/office/powerpoint/2010/main" val="38002044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smtClean="0">
                <a:ea typeface="宋体" pitchFamily="2" charset="-122"/>
              </a:rPr>
              <a:t>Accessing CLI</a:t>
            </a:r>
          </a:p>
        </p:txBody>
      </p:sp>
      <p:pic>
        <p:nvPicPr>
          <p:cNvPr id="21507" name="Picture 4"/>
          <p:cNvPicPr>
            <a:picLocks noChangeAspect="1" noChangeArrowheads="1"/>
          </p:cNvPicPr>
          <p:nvPr/>
        </p:nvPicPr>
        <p:blipFill>
          <a:blip r:embed="rId2" cstate="print"/>
          <a:srcRect/>
          <a:stretch>
            <a:fillRect/>
          </a:stretch>
        </p:blipFill>
        <p:spPr bwMode="auto">
          <a:xfrm>
            <a:off x="1600200" y="2590800"/>
            <a:ext cx="6400800" cy="3594100"/>
          </a:xfrm>
          <a:prstGeom prst="rect">
            <a:avLst/>
          </a:prstGeom>
          <a:noFill/>
          <a:ln w="9525">
            <a:noFill/>
            <a:miter lim="800000"/>
            <a:headEnd/>
            <a:tailEnd/>
          </a:ln>
        </p:spPr>
      </p:pic>
      <p:sp>
        <p:nvSpPr>
          <p:cNvPr id="21508" name="Rectangle 6"/>
          <p:cNvSpPr>
            <a:spLocks noGrp="1" noChangeArrowheads="1"/>
          </p:cNvSpPr>
          <p:nvPr>
            <p:ph type="body" idx="1"/>
          </p:nvPr>
        </p:nvSpPr>
        <p:spPr>
          <a:xfrm>
            <a:off x="304800" y="1371600"/>
            <a:ext cx="8534400" cy="2133600"/>
          </a:xfrm>
          <a:noFill/>
        </p:spPr>
        <p:txBody>
          <a:bodyPr/>
          <a:lstStyle/>
          <a:p>
            <a:pPr eaLnBrk="1" hangingPunct="1"/>
            <a:r>
              <a:rPr lang="en-US" altLang="zh-CN" sz="2800" smtClean="0">
                <a:ea typeface="宋体" pitchFamily="2" charset="-122"/>
              </a:rPr>
              <a:t>There are 3 ways to access the CLI environment. </a:t>
            </a:r>
          </a:p>
          <a:p>
            <a:pPr lvl="1" eaLnBrk="1" hangingPunct="1"/>
            <a:r>
              <a:rPr lang="en-US" altLang="zh-CN" sz="2400" smtClean="0">
                <a:ea typeface="宋体" pitchFamily="2" charset="-122"/>
              </a:rPr>
              <a:t>Console</a:t>
            </a:r>
          </a:p>
          <a:p>
            <a:pPr lvl="1" eaLnBrk="1" hangingPunct="1"/>
            <a:r>
              <a:rPr lang="en-US" altLang="zh-CN" sz="2400" smtClean="0">
                <a:ea typeface="宋体" pitchFamily="2" charset="-122"/>
              </a:rPr>
              <a:t>Telnet or SSH</a:t>
            </a:r>
          </a:p>
          <a:p>
            <a:pPr lvl="1" eaLnBrk="1" hangingPunct="1"/>
            <a:r>
              <a:rPr lang="en-US" altLang="zh-CN" sz="2400" smtClean="0">
                <a:ea typeface="宋体" pitchFamily="2" charset="-122"/>
              </a:rPr>
              <a:t>AUX port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zh-CN" smtClean="0">
                <a:ea typeface="宋体" pitchFamily="2" charset="-122"/>
              </a:rPr>
              <a:t>Windows XP Routing Table Example</a:t>
            </a:r>
          </a:p>
        </p:txBody>
      </p:sp>
      <p:sp>
        <p:nvSpPr>
          <p:cNvPr id="64515" name="Rectangle 3"/>
          <p:cNvSpPr>
            <a:spLocks noChangeArrowheads="1"/>
          </p:cNvSpPr>
          <p:nvPr/>
        </p:nvSpPr>
        <p:spPr bwMode="auto">
          <a:xfrm>
            <a:off x="304800" y="1447800"/>
            <a:ext cx="8686800" cy="4346575"/>
          </a:xfrm>
          <a:prstGeom prst="rect">
            <a:avLst/>
          </a:prstGeom>
          <a:noFill/>
          <a:ln w="9525">
            <a:noFill/>
            <a:miter lim="800000"/>
            <a:headEnd/>
            <a:tailEnd/>
          </a:ln>
        </p:spPr>
        <p:txBody>
          <a:bodyPr>
            <a:spAutoFit/>
          </a:bodyPr>
          <a:lstStyle/>
          <a:p>
            <a:r>
              <a:rPr lang="en-US" altLang="zh-CN" sz="1400" b="1">
                <a:solidFill>
                  <a:srgbClr val="000000"/>
                </a:solidFill>
                <a:latin typeface="Courier New" pitchFamily="49" charset="0"/>
                <a:ea typeface="宋体" pitchFamily="2" charset="-122"/>
              </a:rPr>
              <a:t>C:\&gt;route print</a:t>
            </a:r>
          </a:p>
          <a:p>
            <a:r>
              <a:rPr lang="en-US" altLang="zh-CN" sz="1400" b="1">
                <a:solidFill>
                  <a:srgbClr val="000000"/>
                </a:solidFill>
                <a:latin typeface="Courier New" pitchFamily="49" charset="0"/>
                <a:ea typeface="宋体" pitchFamily="2" charset="-122"/>
              </a:rPr>
              <a:t>===========================================================================</a:t>
            </a:r>
          </a:p>
          <a:p>
            <a:r>
              <a:rPr lang="en-US" altLang="zh-CN" sz="1400" b="1">
                <a:solidFill>
                  <a:srgbClr val="000000"/>
                </a:solidFill>
                <a:latin typeface="Courier New" pitchFamily="49" charset="0"/>
                <a:ea typeface="宋体" pitchFamily="2" charset="-122"/>
              </a:rPr>
              <a:t>Interface List</a:t>
            </a:r>
          </a:p>
          <a:p>
            <a:r>
              <a:rPr lang="en-US" altLang="zh-CN" sz="1400" b="1">
                <a:solidFill>
                  <a:srgbClr val="000000"/>
                </a:solidFill>
                <a:latin typeface="Courier New" pitchFamily="49" charset="0"/>
                <a:ea typeface="宋体" pitchFamily="2" charset="-122"/>
              </a:rPr>
              <a:t>0x1 ........................... MS TCP Loopback interface</a:t>
            </a:r>
          </a:p>
          <a:p>
            <a:r>
              <a:rPr lang="en-US" altLang="zh-CN" sz="1400" b="1">
                <a:solidFill>
                  <a:srgbClr val="000000"/>
                </a:solidFill>
                <a:latin typeface="Courier New" pitchFamily="49" charset="0"/>
                <a:ea typeface="宋体" pitchFamily="2" charset="-122"/>
              </a:rPr>
              <a:t>0x2 ...00 20 ed 78 85 31 ...... Realtek RTL8139 Family PCI Fast Ethernet NIC - Packet Scheduler Miniport</a:t>
            </a:r>
          </a:p>
          <a:p>
            <a:r>
              <a:rPr lang="en-US" altLang="zh-CN" sz="1400" b="1">
                <a:solidFill>
                  <a:srgbClr val="000000"/>
                </a:solidFill>
                <a:latin typeface="Courier New" pitchFamily="49" charset="0"/>
                <a:ea typeface="宋体" pitchFamily="2" charset="-122"/>
              </a:rPr>
              <a:t>===========================================================================</a:t>
            </a:r>
          </a:p>
          <a:p>
            <a:r>
              <a:rPr lang="en-US" altLang="zh-CN" sz="1400" b="1">
                <a:solidFill>
                  <a:srgbClr val="000000"/>
                </a:solidFill>
                <a:latin typeface="Courier New" pitchFamily="49" charset="0"/>
                <a:ea typeface="宋体" pitchFamily="2" charset="-122"/>
              </a:rPr>
              <a:t>===========================================================================</a:t>
            </a:r>
          </a:p>
          <a:p>
            <a:r>
              <a:rPr lang="en-US" altLang="zh-CN" sz="1400" b="1">
                <a:solidFill>
                  <a:srgbClr val="000000"/>
                </a:solidFill>
                <a:latin typeface="Courier New" pitchFamily="49" charset="0"/>
                <a:ea typeface="宋体" pitchFamily="2" charset="-122"/>
              </a:rPr>
              <a:t>Active Routes:</a:t>
            </a:r>
          </a:p>
          <a:p>
            <a:r>
              <a:rPr lang="en-US" altLang="zh-CN" sz="1400" b="1">
                <a:solidFill>
                  <a:srgbClr val="000000"/>
                </a:solidFill>
                <a:latin typeface="Courier New" pitchFamily="49" charset="0"/>
                <a:ea typeface="宋体" pitchFamily="2" charset="-122"/>
              </a:rPr>
              <a:t>Network Destination        Netmask          Gateway       Interface  Metric</a:t>
            </a:r>
          </a:p>
          <a:p>
            <a:r>
              <a:rPr lang="en-US" altLang="zh-CN" sz="1400" b="1">
                <a:solidFill>
                  <a:srgbClr val="000000"/>
                </a:solidFill>
                <a:latin typeface="Courier New" pitchFamily="49" charset="0"/>
                <a:ea typeface="宋体" pitchFamily="2" charset="-122"/>
              </a:rPr>
              <a:t>          0.0.0.0          0.0.0.0   192.168.19.254   192.168.19.31       30</a:t>
            </a:r>
          </a:p>
          <a:p>
            <a:r>
              <a:rPr lang="en-US" altLang="zh-CN" sz="1400" b="1">
                <a:solidFill>
                  <a:srgbClr val="000000"/>
                </a:solidFill>
                <a:latin typeface="Courier New" pitchFamily="49" charset="0"/>
                <a:ea typeface="宋体" pitchFamily="2" charset="-122"/>
              </a:rPr>
              <a:t>        127.0.0.0        255.0.0.0        127.0.0.1       127.0.0.1       1</a:t>
            </a:r>
          </a:p>
          <a:p>
            <a:r>
              <a:rPr lang="en-US" altLang="zh-CN" sz="1400" b="1">
                <a:solidFill>
                  <a:srgbClr val="000000"/>
                </a:solidFill>
                <a:latin typeface="Courier New" pitchFamily="49" charset="0"/>
                <a:ea typeface="宋体" pitchFamily="2" charset="-122"/>
              </a:rPr>
              <a:t>     192.168.19.0    255.255.255.0    192.168.19.31   192.168.19.31       30</a:t>
            </a:r>
          </a:p>
          <a:p>
            <a:r>
              <a:rPr lang="en-US" altLang="zh-CN" sz="1400" b="1">
                <a:solidFill>
                  <a:srgbClr val="000000"/>
                </a:solidFill>
                <a:latin typeface="Courier New" pitchFamily="49" charset="0"/>
                <a:ea typeface="宋体" pitchFamily="2" charset="-122"/>
              </a:rPr>
              <a:t>     192.168.29.0    255.255.255.0   192.168.19.200   192.168.19.31       30</a:t>
            </a:r>
          </a:p>
          <a:p>
            <a:r>
              <a:rPr lang="en-US" altLang="zh-CN" sz="1400" b="1">
                <a:solidFill>
                  <a:srgbClr val="000000"/>
                </a:solidFill>
                <a:latin typeface="Courier New" pitchFamily="49" charset="0"/>
                <a:ea typeface="宋体" pitchFamily="2" charset="-122"/>
              </a:rPr>
              <a:t>    192.168.19.31  255.255.255.255        127.0.0.1       127.0.0.1       30</a:t>
            </a:r>
          </a:p>
          <a:p>
            <a:r>
              <a:rPr lang="en-US" altLang="zh-CN" sz="1400" b="1">
                <a:solidFill>
                  <a:srgbClr val="000000"/>
                </a:solidFill>
                <a:latin typeface="Courier New" pitchFamily="49" charset="0"/>
                <a:ea typeface="宋体" pitchFamily="2" charset="-122"/>
              </a:rPr>
              <a:t>    192.168.9.255  255.255.255.255    192.168.19.31   192.168.19.31       30</a:t>
            </a:r>
          </a:p>
          <a:p>
            <a:r>
              <a:rPr lang="en-US" altLang="zh-CN" sz="1400" b="1">
                <a:solidFill>
                  <a:srgbClr val="000000"/>
                </a:solidFill>
                <a:latin typeface="Courier New" pitchFamily="49" charset="0"/>
                <a:ea typeface="宋体" pitchFamily="2" charset="-122"/>
              </a:rPr>
              <a:t>        224.0.0.0        240.0.0.0    192.168.19.31   192.168.19.31       30</a:t>
            </a:r>
          </a:p>
          <a:p>
            <a:r>
              <a:rPr lang="en-US" altLang="zh-CN" sz="1400" b="1">
                <a:solidFill>
                  <a:srgbClr val="000000"/>
                </a:solidFill>
                <a:latin typeface="Courier New" pitchFamily="49" charset="0"/>
                <a:ea typeface="宋体" pitchFamily="2" charset="-122"/>
              </a:rPr>
              <a:t>  255.255.255.255  255.255.255.255    192.168.19.31   192.168.19.31       1</a:t>
            </a:r>
          </a:p>
          <a:p>
            <a:r>
              <a:rPr lang="en-US" altLang="zh-CN" sz="1400" b="1">
                <a:solidFill>
                  <a:srgbClr val="000000"/>
                </a:solidFill>
                <a:latin typeface="Courier New" pitchFamily="49" charset="0"/>
                <a:ea typeface="宋体" pitchFamily="2" charset="-122"/>
              </a:rPr>
              <a:t>Default Gateway:    192.168.19.254</a:t>
            </a:r>
          </a:p>
          <a:p>
            <a:r>
              <a:rPr lang="en-US" altLang="zh-CN" sz="1400">
                <a:solidFill>
                  <a:srgbClr val="000000"/>
                </a:solidFill>
                <a:latin typeface="Courier New" pitchFamily="49" charset="0"/>
                <a:ea typeface="宋体" pitchFamily="2" charset="-122"/>
              </a:rPr>
              <a:t>===========================================================================</a:t>
            </a:r>
          </a:p>
        </p:txBody>
      </p:sp>
    </p:spTree>
    <p:extLst>
      <p:ext uri="{BB962C8B-B14F-4D97-AF65-F5344CB8AC3E}">
        <p14:creationId xmlns:p14="http://schemas.microsoft.com/office/powerpoint/2010/main" val="312312496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zh-CN" smtClean="0">
                <a:ea typeface="宋体" pitchFamily="2" charset="-122"/>
              </a:rPr>
              <a:t>XP Routing Table Explained - 1</a:t>
            </a:r>
          </a:p>
        </p:txBody>
      </p:sp>
      <p:sp>
        <p:nvSpPr>
          <p:cNvPr id="65539" name="Rectangle 3"/>
          <p:cNvSpPr>
            <a:spLocks noGrp="1" noChangeArrowheads="1"/>
          </p:cNvSpPr>
          <p:nvPr>
            <p:ph type="body" idx="1"/>
          </p:nvPr>
        </p:nvSpPr>
        <p:spPr>
          <a:xfrm>
            <a:off x="304800" y="1524000"/>
            <a:ext cx="8534400" cy="5105400"/>
          </a:xfrm>
        </p:spPr>
        <p:txBody>
          <a:bodyPr/>
          <a:lstStyle/>
          <a:p>
            <a:pPr eaLnBrk="1" hangingPunct="1">
              <a:lnSpc>
                <a:spcPct val="80000"/>
              </a:lnSpc>
            </a:pPr>
            <a:r>
              <a:rPr lang="en-US" altLang="zh-CN" sz="2800" dirty="0" smtClean="0">
                <a:ea typeface="宋体" pitchFamily="2" charset="-122"/>
              </a:rPr>
              <a:t>Windows XP routing table is displayed with the command “route print”</a:t>
            </a:r>
          </a:p>
          <a:p>
            <a:pPr eaLnBrk="1" hangingPunct="1">
              <a:lnSpc>
                <a:spcPct val="80000"/>
              </a:lnSpc>
            </a:pPr>
            <a:endParaRPr lang="en-US" altLang="zh-CN" sz="2800" dirty="0" smtClean="0">
              <a:ea typeface="宋体" pitchFamily="2" charset="-122"/>
            </a:endParaRPr>
          </a:p>
          <a:p>
            <a:pPr eaLnBrk="1" hangingPunct="1">
              <a:lnSpc>
                <a:spcPct val="80000"/>
              </a:lnSpc>
            </a:pPr>
            <a:r>
              <a:rPr lang="en-US" altLang="zh-CN" sz="2800" dirty="0" smtClean="0">
                <a:ea typeface="宋体" pitchFamily="2" charset="-122"/>
              </a:rPr>
              <a:t>The Network Address and </a:t>
            </a:r>
            <a:r>
              <a:rPr lang="en-US" altLang="zh-CN" sz="2800" dirty="0" err="1" smtClean="0">
                <a:ea typeface="宋体" pitchFamily="2" charset="-122"/>
              </a:rPr>
              <a:t>Netmask</a:t>
            </a:r>
            <a:r>
              <a:rPr lang="en-US" altLang="zh-CN" sz="2800" dirty="0" smtClean="0">
                <a:ea typeface="宋体" pitchFamily="2" charset="-122"/>
              </a:rPr>
              <a:t> columns </a:t>
            </a:r>
          </a:p>
          <a:p>
            <a:pPr lvl="1" eaLnBrk="1" hangingPunct="1">
              <a:lnSpc>
                <a:spcPct val="80000"/>
              </a:lnSpc>
            </a:pPr>
            <a:r>
              <a:rPr lang="en-US" altLang="zh-CN" sz="2400" dirty="0" smtClean="0">
                <a:ea typeface="宋体" pitchFamily="2" charset="-122"/>
              </a:rPr>
              <a:t>show the values that are used to determine if the destination matches the routing table entry. </a:t>
            </a:r>
          </a:p>
          <a:p>
            <a:pPr eaLnBrk="1" hangingPunct="1">
              <a:lnSpc>
                <a:spcPct val="80000"/>
              </a:lnSpc>
            </a:pPr>
            <a:endParaRPr lang="en-US" altLang="zh-CN" sz="2800" dirty="0" smtClean="0">
              <a:ea typeface="宋体" pitchFamily="2" charset="-122"/>
            </a:endParaRPr>
          </a:p>
          <a:p>
            <a:pPr eaLnBrk="1" hangingPunct="1">
              <a:lnSpc>
                <a:spcPct val="80000"/>
              </a:lnSpc>
            </a:pPr>
            <a:r>
              <a:rPr lang="en-US" altLang="zh-CN" sz="2800" dirty="0" smtClean="0">
                <a:ea typeface="宋体" pitchFamily="2" charset="-122"/>
              </a:rPr>
              <a:t>The Gateway Address and Interface columns </a:t>
            </a:r>
          </a:p>
          <a:p>
            <a:pPr lvl="1" eaLnBrk="1" hangingPunct="1">
              <a:lnSpc>
                <a:spcPct val="80000"/>
              </a:lnSpc>
            </a:pPr>
            <a:r>
              <a:rPr lang="en-US" altLang="zh-CN" sz="2400" dirty="0" smtClean="0">
                <a:ea typeface="宋体" pitchFamily="2" charset="-122"/>
              </a:rPr>
              <a:t>tell where the packet should be forward and then sent</a:t>
            </a:r>
          </a:p>
          <a:p>
            <a:pPr eaLnBrk="1" hangingPunct="1">
              <a:lnSpc>
                <a:spcPct val="80000"/>
              </a:lnSpc>
            </a:pPr>
            <a:endParaRPr lang="en-US" altLang="zh-CN" sz="2800" dirty="0" smtClean="0">
              <a:ea typeface="宋体" pitchFamily="2" charset="-122"/>
            </a:endParaRPr>
          </a:p>
          <a:p>
            <a:pPr eaLnBrk="1" hangingPunct="1">
              <a:lnSpc>
                <a:spcPct val="80000"/>
              </a:lnSpc>
            </a:pPr>
            <a:r>
              <a:rPr lang="en-US" altLang="zh-CN" sz="2800" dirty="0" smtClean="0">
                <a:ea typeface="宋体" pitchFamily="2" charset="-122"/>
              </a:rPr>
              <a:t>Metric </a:t>
            </a:r>
          </a:p>
          <a:p>
            <a:pPr lvl="1" eaLnBrk="1" hangingPunct="1">
              <a:lnSpc>
                <a:spcPct val="80000"/>
              </a:lnSpc>
            </a:pPr>
            <a:r>
              <a:rPr lang="en-US" altLang="zh-CN" sz="2400" dirty="0" smtClean="0">
                <a:ea typeface="宋体" pitchFamily="2" charset="-122"/>
              </a:rPr>
              <a:t>shows how </a:t>
            </a:r>
            <a:r>
              <a:rPr lang="en-US" altLang="zh-CN" sz="2400" b="1" dirty="0" smtClean="0">
                <a:ea typeface="宋体" pitchFamily="2" charset="-122"/>
              </a:rPr>
              <a:t>"expensive"</a:t>
            </a:r>
            <a:r>
              <a:rPr lang="en-US" altLang="zh-CN" sz="2400" dirty="0" smtClean="0">
                <a:ea typeface="宋体" pitchFamily="2" charset="-122"/>
              </a:rPr>
              <a:t> it is to send the packet. </a:t>
            </a:r>
          </a:p>
        </p:txBody>
      </p:sp>
    </p:spTree>
    <p:extLst>
      <p:ext uri="{BB962C8B-B14F-4D97-AF65-F5344CB8AC3E}">
        <p14:creationId xmlns:p14="http://schemas.microsoft.com/office/powerpoint/2010/main" val="16900873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zh-CN" smtClean="0">
                <a:ea typeface="宋体" pitchFamily="2" charset="-122"/>
              </a:rPr>
              <a:t>Windows XP Routing Table - 2</a:t>
            </a:r>
          </a:p>
        </p:txBody>
      </p:sp>
      <p:sp>
        <p:nvSpPr>
          <p:cNvPr id="66563" name="Rectangle 3"/>
          <p:cNvSpPr>
            <a:spLocks noChangeArrowheads="1"/>
          </p:cNvSpPr>
          <p:nvPr/>
        </p:nvSpPr>
        <p:spPr bwMode="auto">
          <a:xfrm>
            <a:off x="304800" y="1447800"/>
            <a:ext cx="8686800" cy="1793875"/>
          </a:xfrm>
          <a:prstGeom prst="rect">
            <a:avLst/>
          </a:prstGeom>
          <a:noFill/>
          <a:ln w="9525">
            <a:noFill/>
            <a:miter lim="800000"/>
            <a:headEnd/>
            <a:tailEnd/>
          </a:ln>
        </p:spPr>
        <p:txBody>
          <a:bodyPr>
            <a:spAutoFit/>
          </a:bodyPr>
          <a:lstStyle/>
          <a:p>
            <a:r>
              <a:rPr lang="en-US" altLang="zh-CN" sz="1400" b="1">
                <a:solidFill>
                  <a:srgbClr val="000000"/>
                </a:solidFill>
                <a:latin typeface="Courier New" pitchFamily="49" charset="0"/>
                <a:ea typeface="宋体" pitchFamily="2" charset="-122"/>
              </a:rPr>
              <a:t>===========================================================================</a:t>
            </a:r>
          </a:p>
          <a:p>
            <a:r>
              <a:rPr lang="en-US" altLang="zh-CN" sz="1400" b="1">
                <a:solidFill>
                  <a:srgbClr val="000000"/>
                </a:solidFill>
                <a:latin typeface="Courier New" pitchFamily="49" charset="0"/>
                <a:ea typeface="宋体" pitchFamily="2" charset="-122"/>
              </a:rPr>
              <a:t>Active Routes:</a:t>
            </a:r>
          </a:p>
          <a:p>
            <a:r>
              <a:rPr lang="en-US" altLang="zh-CN" sz="1400" b="1">
                <a:solidFill>
                  <a:srgbClr val="000000"/>
                </a:solidFill>
                <a:latin typeface="Courier New" pitchFamily="49" charset="0"/>
                <a:ea typeface="宋体" pitchFamily="2" charset="-122"/>
              </a:rPr>
              <a:t>Network Destination        Netmask          Gateway       Interface  Metric</a:t>
            </a:r>
          </a:p>
          <a:p>
            <a:r>
              <a:rPr lang="en-US" altLang="zh-CN" sz="1400" b="1">
                <a:solidFill>
                  <a:srgbClr val="000000"/>
                </a:solidFill>
                <a:latin typeface="Courier New" pitchFamily="49" charset="0"/>
                <a:ea typeface="宋体" pitchFamily="2" charset="-122"/>
              </a:rPr>
              <a:t>          0.0.0.0          0.0.0.0   192.168.19.254   192.168.19.31       30</a:t>
            </a:r>
          </a:p>
          <a:p>
            <a:r>
              <a:rPr lang="en-US" altLang="zh-CN" sz="1400" b="1">
                <a:solidFill>
                  <a:srgbClr val="000000"/>
                </a:solidFill>
                <a:latin typeface="Courier New" pitchFamily="49" charset="0"/>
                <a:ea typeface="宋体" pitchFamily="2" charset="-122"/>
              </a:rPr>
              <a:t>        127.0.0.0        255.0.0.0        127.0.0.1       127.0.0.1       1</a:t>
            </a:r>
          </a:p>
          <a:p>
            <a:r>
              <a:rPr lang="en-US" altLang="zh-CN" sz="1400" b="1">
                <a:solidFill>
                  <a:srgbClr val="000000"/>
                </a:solidFill>
                <a:latin typeface="Courier New" pitchFamily="49" charset="0"/>
                <a:ea typeface="宋体" pitchFamily="2" charset="-122"/>
              </a:rPr>
              <a:t>     192.168.19.0    255.255.255.0    192.168.19.31   192.168.19.31       30</a:t>
            </a:r>
          </a:p>
          <a:p>
            <a:r>
              <a:rPr lang="en-US" altLang="zh-CN" sz="1400" b="1">
                <a:solidFill>
                  <a:srgbClr val="000000"/>
                </a:solidFill>
                <a:latin typeface="Courier New" pitchFamily="49" charset="0"/>
                <a:ea typeface="宋体" pitchFamily="2" charset="-122"/>
              </a:rPr>
              <a:t>     192.168.29.0    255.255.255.0   192.168.19.200   192.168.19.31       30</a:t>
            </a:r>
          </a:p>
          <a:p>
            <a:r>
              <a:rPr lang="en-US" altLang="zh-CN" sz="1400" b="1">
                <a:solidFill>
                  <a:srgbClr val="000000"/>
                </a:solidFill>
                <a:latin typeface="Courier New" pitchFamily="49" charset="0"/>
                <a:ea typeface="宋体" pitchFamily="2" charset="-122"/>
              </a:rPr>
              <a:t>     </a:t>
            </a:r>
          </a:p>
        </p:txBody>
      </p:sp>
      <p:sp>
        <p:nvSpPr>
          <p:cNvPr id="66564" name="Rectangle 4"/>
          <p:cNvSpPr>
            <a:spLocks noGrp="1" noChangeArrowheads="1"/>
          </p:cNvSpPr>
          <p:nvPr>
            <p:ph type="body" idx="1"/>
          </p:nvPr>
        </p:nvSpPr>
        <p:spPr>
          <a:xfrm>
            <a:off x="304800" y="3276600"/>
            <a:ext cx="8534400" cy="3352800"/>
          </a:xfrm>
          <a:noFill/>
        </p:spPr>
        <p:txBody>
          <a:bodyPr/>
          <a:lstStyle/>
          <a:p>
            <a:pPr eaLnBrk="1" hangingPunct="1">
              <a:lnSpc>
                <a:spcPct val="80000"/>
              </a:lnSpc>
            </a:pPr>
            <a:r>
              <a:rPr lang="en-US" altLang="zh-CN" sz="2000" dirty="0" smtClean="0">
                <a:ea typeface="宋体" pitchFamily="2" charset="-122"/>
              </a:rPr>
              <a:t>The first line of this routing table is the default route. 0.0.0.0 0.0.0.0</a:t>
            </a:r>
          </a:p>
          <a:p>
            <a:pPr eaLnBrk="1" hangingPunct="1">
              <a:lnSpc>
                <a:spcPct val="80000"/>
              </a:lnSpc>
            </a:pPr>
            <a:r>
              <a:rPr lang="en-US" altLang="zh-CN" sz="2000" dirty="0" smtClean="0">
                <a:ea typeface="宋体" pitchFamily="2" charset="-122"/>
              </a:rPr>
              <a:t>The second line is the loopback route. </a:t>
            </a:r>
          </a:p>
          <a:p>
            <a:pPr eaLnBrk="1" hangingPunct="1">
              <a:lnSpc>
                <a:spcPct val="80000"/>
              </a:lnSpc>
            </a:pPr>
            <a:r>
              <a:rPr lang="en-US" altLang="zh-CN" sz="2000" dirty="0" smtClean="0">
                <a:ea typeface="宋体" pitchFamily="2" charset="-122"/>
              </a:rPr>
              <a:t>The third line defines the range of addresses on the local network segment.</a:t>
            </a:r>
          </a:p>
          <a:p>
            <a:pPr lvl="1" eaLnBrk="1" hangingPunct="1">
              <a:lnSpc>
                <a:spcPct val="80000"/>
              </a:lnSpc>
            </a:pPr>
            <a:r>
              <a:rPr lang="en-US" altLang="zh-CN" sz="1800" dirty="0" smtClean="0">
                <a:ea typeface="宋体" pitchFamily="2" charset="-122"/>
              </a:rPr>
              <a:t>This shows that any address in the 192.168.19.0 Class C network should be found on the network segment connected to the interface with the address 192.168.19.31. </a:t>
            </a:r>
          </a:p>
          <a:p>
            <a:pPr eaLnBrk="1" hangingPunct="1">
              <a:lnSpc>
                <a:spcPct val="80000"/>
              </a:lnSpc>
            </a:pPr>
            <a:r>
              <a:rPr lang="en-US" altLang="zh-CN" sz="2000" dirty="0" smtClean="0">
                <a:ea typeface="宋体" pitchFamily="2" charset="-122"/>
              </a:rPr>
              <a:t>The fourth line defines the destination addresses of a remote network that should not be sent to the default gateway.</a:t>
            </a:r>
          </a:p>
          <a:p>
            <a:pPr lvl="1" eaLnBrk="1" hangingPunct="1">
              <a:lnSpc>
                <a:spcPct val="80000"/>
              </a:lnSpc>
            </a:pPr>
            <a:r>
              <a:rPr lang="en-US" altLang="zh-CN" sz="1800" dirty="0" smtClean="0">
                <a:ea typeface="宋体" pitchFamily="2" charset="-122"/>
              </a:rPr>
              <a:t>This shows that any address in the 192.168.29.0 Class C network should be sent to the gateway 192.168.19.200 </a:t>
            </a:r>
          </a:p>
          <a:p>
            <a:pPr eaLnBrk="1" hangingPunct="1">
              <a:lnSpc>
                <a:spcPct val="80000"/>
              </a:lnSpc>
            </a:pPr>
            <a:endParaRPr lang="en-US" altLang="zh-CN" sz="2000" dirty="0" smtClean="0">
              <a:ea typeface="宋体" pitchFamily="2" charset="-122"/>
            </a:endParaRPr>
          </a:p>
        </p:txBody>
      </p:sp>
    </p:spTree>
    <p:extLst>
      <p:ext uri="{BB962C8B-B14F-4D97-AF65-F5344CB8AC3E}">
        <p14:creationId xmlns:p14="http://schemas.microsoft.com/office/powerpoint/2010/main" val="127801584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zh-CN" smtClean="0">
                <a:ea typeface="宋体" pitchFamily="2" charset="-122"/>
              </a:rPr>
              <a:t>Windows XP Routing Table - 3</a:t>
            </a:r>
          </a:p>
        </p:txBody>
      </p:sp>
      <p:sp>
        <p:nvSpPr>
          <p:cNvPr id="67587" name="Rectangle 3"/>
          <p:cNvSpPr>
            <a:spLocks noChangeArrowheads="1"/>
          </p:cNvSpPr>
          <p:nvPr/>
        </p:nvSpPr>
        <p:spPr bwMode="auto">
          <a:xfrm>
            <a:off x="304800" y="1524000"/>
            <a:ext cx="8686800" cy="1384995"/>
          </a:xfrm>
          <a:prstGeom prst="rect">
            <a:avLst/>
          </a:prstGeom>
          <a:noFill/>
          <a:ln w="9525">
            <a:noFill/>
            <a:miter lim="800000"/>
            <a:headEnd/>
            <a:tailEnd/>
          </a:ln>
        </p:spPr>
        <p:txBody>
          <a:bodyPr>
            <a:spAutoFit/>
          </a:bodyPr>
          <a:lstStyle/>
          <a:p>
            <a:r>
              <a:rPr lang="zh-CN" altLang="en-US" sz="1400" b="1" dirty="0">
                <a:solidFill>
                  <a:srgbClr val="000000"/>
                </a:solidFill>
                <a:latin typeface="Courier New" pitchFamily="49" charset="0"/>
                <a:ea typeface="宋体" pitchFamily="2" charset="-122"/>
              </a:rPr>
              <a:t>    </a:t>
            </a:r>
            <a:r>
              <a:rPr lang="en-US" altLang="zh-CN" sz="1400" b="1" dirty="0">
                <a:solidFill>
                  <a:srgbClr val="000000"/>
                </a:solidFill>
                <a:latin typeface="Courier New" pitchFamily="49" charset="0"/>
                <a:ea typeface="宋体" pitchFamily="2" charset="-122"/>
              </a:rPr>
              <a:t>192.168.19.31  255.255.255.255        127.0.0.1       127.0.0.1       30</a:t>
            </a:r>
          </a:p>
          <a:p>
            <a:r>
              <a:rPr lang="en-US" altLang="zh-CN" sz="1400" b="1" dirty="0">
                <a:solidFill>
                  <a:srgbClr val="000000"/>
                </a:solidFill>
                <a:latin typeface="Courier New" pitchFamily="49" charset="0"/>
                <a:ea typeface="宋体" pitchFamily="2" charset="-122"/>
              </a:rPr>
              <a:t>    </a:t>
            </a:r>
            <a:r>
              <a:rPr lang="en-US" altLang="zh-CN" sz="1400" b="1" dirty="0" smtClean="0">
                <a:solidFill>
                  <a:srgbClr val="000000"/>
                </a:solidFill>
                <a:latin typeface="Courier New" pitchFamily="49" charset="0"/>
                <a:ea typeface="宋体" pitchFamily="2" charset="-122"/>
              </a:rPr>
              <a:t>192.168.19.255 255.255.255.255    </a:t>
            </a:r>
            <a:r>
              <a:rPr lang="en-US" altLang="zh-CN" sz="1400" b="1" dirty="0">
                <a:solidFill>
                  <a:srgbClr val="000000"/>
                </a:solidFill>
                <a:latin typeface="Courier New" pitchFamily="49" charset="0"/>
                <a:ea typeface="宋体" pitchFamily="2" charset="-122"/>
              </a:rPr>
              <a:t>192.168.19.31   192.168.19.31       30</a:t>
            </a:r>
          </a:p>
          <a:p>
            <a:r>
              <a:rPr lang="en-US" altLang="zh-CN" sz="1400" b="1" dirty="0">
                <a:solidFill>
                  <a:srgbClr val="000000"/>
                </a:solidFill>
                <a:latin typeface="Courier New" pitchFamily="49" charset="0"/>
                <a:ea typeface="宋体" pitchFamily="2" charset="-122"/>
              </a:rPr>
              <a:t>        224.0.0.0        240.0.0.0    192.168.19.31   192.168.19.31       30</a:t>
            </a:r>
          </a:p>
          <a:p>
            <a:r>
              <a:rPr lang="en-US" altLang="zh-CN" sz="1400" b="1" dirty="0">
                <a:solidFill>
                  <a:srgbClr val="000000"/>
                </a:solidFill>
                <a:latin typeface="Courier New" pitchFamily="49" charset="0"/>
                <a:ea typeface="宋体" pitchFamily="2" charset="-122"/>
              </a:rPr>
              <a:t>  255.255.255.255  255.255.255.255    192.168.19.31   192.168.19.31       1</a:t>
            </a:r>
          </a:p>
          <a:p>
            <a:r>
              <a:rPr lang="en-US" altLang="zh-CN" sz="1400" b="1" dirty="0">
                <a:solidFill>
                  <a:srgbClr val="000000"/>
                </a:solidFill>
                <a:latin typeface="Courier New" pitchFamily="49" charset="0"/>
                <a:ea typeface="宋体" pitchFamily="2" charset="-122"/>
              </a:rPr>
              <a:t>Default Gateway:    192.168.19.254</a:t>
            </a:r>
          </a:p>
          <a:p>
            <a:r>
              <a:rPr lang="en-US" altLang="zh-CN" sz="1400" dirty="0">
                <a:solidFill>
                  <a:srgbClr val="000000"/>
                </a:solidFill>
                <a:latin typeface="Courier New" pitchFamily="49" charset="0"/>
                <a:ea typeface="宋体" pitchFamily="2" charset="-122"/>
              </a:rPr>
              <a:t>===========================================================================</a:t>
            </a:r>
          </a:p>
        </p:txBody>
      </p:sp>
      <p:sp>
        <p:nvSpPr>
          <p:cNvPr id="67588" name="Rectangle 4"/>
          <p:cNvSpPr>
            <a:spLocks noGrp="1" noChangeArrowheads="1"/>
          </p:cNvSpPr>
          <p:nvPr>
            <p:ph type="body" idx="1"/>
          </p:nvPr>
        </p:nvSpPr>
        <p:spPr>
          <a:xfrm>
            <a:off x="304800" y="3124200"/>
            <a:ext cx="8534400" cy="3276600"/>
          </a:xfrm>
          <a:noFill/>
        </p:spPr>
        <p:txBody>
          <a:bodyPr/>
          <a:lstStyle/>
          <a:p>
            <a:pPr eaLnBrk="1" hangingPunct="1">
              <a:lnSpc>
                <a:spcPct val="80000"/>
              </a:lnSpc>
            </a:pPr>
            <a:r>
              <a:rPr lang="en-US" altLang="zh-CN" sz="2000" dirty="0" smtClean="0">
                <a:ea typeface="宋体" pitchFamily="2" charset="-122"/>
              </a:rPr>
              <a:t>The fifth line is how a Microsoft routing table defines that 192.168.9.31 is an address for the local host.</a:t>
            </a:r>
          </a:p>
          <a:p>
            <a:pPr lvl="1" eaLnBrk="1" hangingPunct="1">
              <a:lnSpc>
                <a:spcPct val="80000"/>
              </a:lnSpc>
            </a:pPr>
            <a:r>
              <a:rPr lang="en-US" altLang="zh-CN" sz="1800" dirty="0" smtClean="0">
                <a:ea typeface="宋体" pitchFamily="2" charset="-122"/>
              </a:rPr>
              <a:t>The 255.255.255.255 </a:t>
            </a:r>
            <a:r>
              <a:rPr lang="en-US" altLang="zh-CN" sz="1800" dirty="0" err="1" smtClean="0">
                <a:ea typeface="宋体" pitchFamily="2" charset="-122"/>
              </a:rPr>
              <a:t>netmask</a:t>
            </a:r>
            <a:r>
              <a:rPr lang="en-US" altLang="zh-CN" sz="1800" dirty="0" smtClean="0">
                <a:ea typeface="宋体" pitchFamily="2" charset="-122"/>
              </a:rPr>
              <a:t> identifies that this route applies to only to packets addressed to the single address 192.168.19.31. </a:t>
            </a:r>
          </a:p>
          <a:p>
            <a:pPr lvl="1" eaLnBrk="1" hangingPunct="1">
              <a:lnSpc>
                <a:spcPct val="80000"/>
              </a:lnSpc>
            </a:pPr>
            <a:r>
              <a:rPr lang="en-US" altLang="zh-CN" sz="1800" dirty="0" smtClean="0">
                <a:ea typeface="宋体" pitchFamily="2" charset="-122"/>
              </a:rPr>
              <a:t>The 127.0.0.1 Gateway and Interface addresses pass all packets for this address to the local host.</a:t>
            </a:r>
          </a:p>
          <a:p>
            <a:pPr eaLnBrk="1" hangingPunct="1">
              <a:lnSpc>
                <a:spcPct val="80000"/>
              </a:lnSpc>
            </a:pPr>
            <a:r>
              <a:rPr lang="en-US" altLang="zh-CN" sz="2000" dirty="0" smtClean="0">
                <a:ea typeface="宋体" pitchFamily="2" charset="-122"/>
              </a:rPr>
              <a:t>The sixed entry lists </a:t>
            </a:r>
            <a:r>
              <a:rPr lang="en-US" altLang="zh-CN" sz="2000" smtClean="0">
                <a:ea typeface="宋体" pitchFamily="2" charset="-122"/>
              </a:rPr>
              <a:t>the broadcast address for the local network. </a:t>
            </a:r>
          </a:p>
          <a:p>
            <a:pPr lvl="1" eaLnBrk="1" hangingPunct="1">
              <a:lnSpc>
                <a:spcPct val="80000"/>
              </a:lnSpc>
            </a:pPr>
            <a:r>
              <a:rPr lang="en-US" altLang="zh-CN" sz="1800" dirty="0" smtClean="0">
                <a:ea typeface="宋体" pitchFamily="2" charset="-122"/>
              </a:rPr>
              <a:t>This is another entry that is automatically added when an interface on a Windows TCP/IP system is assigned an IP address.</a:t>
            </a:r>
          </a:p>
          <a:p>
            <a:pPr eaLnBrk="1" hangingPunct="1">
              <a:lnSpc>
                <a:spcPct val="80000"/>
              </a:lnSpc>
            </a:pPr>
            <a:r>
              <a:rPr lang="en-US" altLang="zh-CN" sz="2000" dirty="0" smtClean="0">
                <a:ea typeface="宋体" pitchFamily="2" charset="-122"/>
              </a:rPr>
              <a:t>The seven line is the multi-cast address. </a:t>
            </a:r>
          </a:p>
          <a:p>
            <a:pPr eaLnBrk="1" hangingPunct="1">
              <a:lnSpc>
                <a:spcPct val="80000"/>
              </a:lnSpc>
            </a:pPr>
            <a:r>
              <a:rPr lang="en-US" altLang="zh-CN" sz="2000" dirty="0" smtClean="0">
                <a:ea typeface="宋体" pitchFamily="2" charset="-122"/>
              </a:rPr>
              <a:t>The eight line is the broadcast IP address used in protocols such as </a:t>
            </a:r>
            <a:r>
              <a:rPr lang="en-US" altLang="zh-CN" sz="2000" dirty="0" err="1" smtClean="0">
                <a:ea typeface="宋体" pitchFamily="2" charset="-122"/>
              </a:rPr>
              <a:t>dhcp</a:t>
            </a:r>
            <a:r>
              <a:rPr lang="en-US" altLang="zh-CN" sz="2000" dirty="0" smtClean="0">
                <a:ea typeface="宋体" pitchFamily="2" charset="-122"/>
              </a:rPr>
              <a:t>. </a:t>
            </a:r>
          </a:p>
        </p:txBody>
      </p:sp>
    </p:spTree>
    <p:extLst>
      <p:ext uri="{BB962C8B-B14F-4D97-AF65-F5344CB8AC3E}">
        <p14:creationId xmlns:p14="http://schemas.microsoft.com/office/powerpoint/2010/main" val="228238775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zh-CN" smtClean="0">
                <a:ea typeface="宋体" pitchFamily="2" charset="-122"/>
              </a:rPr>
              <a:t>Linux Routing Table - 1</a:t>
            </a:r>
          </a:p>
        </p:txBody>
      </p:sp>
      <p:sp>
        <p:nvSpPr>
          <p:cNvPr id="1028" name="Rectangle 3"/>
          <p:cNvSpPr>
            <a:spLocks noGrp="1" noChangeArrowheads="1"/>
          </p:cNvSpPr>
          <p:nvPr>
            <p:ph type="body" sz="half" idx="2"/>
          </p:nvPr>
        </p:nvSpPr>
        <p:spPr/>
        <p:txBody>
          <a:bodyPr/>
          <a:lstStyle/>
          <a:p>
            <a:pPr eaLnBrk="1" hangingPunct="1">
              <a:lnSpc>
                <a:spcPct val="80000"/>
              </a:lnSpc>
            </a:pPr>
            <a:r>
              <a:rPr lang="en-US" altLang="zh-CN" sz="2000" smtClean="0">
                <a:ea typeface="宋体" pitchFamily="2" charset="-122"/>
              </a:rPr>
              <a:t>Displayed by commands either “</a:t>
            </a:r>
            <a:r>
              <a:rPr lang="en-US" altLang="zh-CN" sz="2000" b="1" smtClean="0">
                <a:latin typeface="Courier New" pitchFamily="49" charset="0"/>
                <a:ea typeface="宋体" pitchFamily="2" charset="-122"/>
              </a:rPr>
              <a:t>route –e</a:t>
            </a:r>
            <a:r>
              <a:rPr lang="en-US" altLang="zh-CN" sz="2000" smtClean="0">
                <a:ea typeface="宋体" pitchFamily="2" charset="-122"/>
              </a:rPr>
              <a:t>” or “</a:t>
            </a:r>
            <a:r>
              <a:rPr lang="en-US" altLang="zh-CN" sz="2000" b="1" smtClean="0">
                <a:latin typeface="Courier New" pitchFamily="49" charset="0"/>
                <a:ea typeface="宋体" pitchFamily="2" charset="-122"/>
              </a:rPr>
              <a:t>netstat –nr</a:t>
            </a:r>
            <a:r>
              <a:rPr lang="en-US" altLang="zh-CN" sz="2000" smtClean="0">
                <a:ea typeface="宋体" pitchFamily="2" charset="-122"/>
              </a:rPr>
              <a:t>”</a:t>
            </a:r>
          </a:p>
          <a:p>
            <a:pPr eaLnBrk="1" hangingPunct="1">
              <a:lnSpc>
                <a:spcPct val="80000"/>
              </a:lnSpc>
            </a:pPr>
            <a:r>
              <a:rPr lang="en-US" altLang="zh-CN" sz="2000" smtClean="0">
                <a:ea typeface="宋体" pitchFamily="2" charset="-122"/>
              </a:rPr>
              <a:t>Destination    </a:t>
            </a:r>
          </a:p>
          <a:p>
            <a:pPr lvl="1" eaLnBrk="1" hangingPunct="1">
              <a:lnSpc>
                <a:spcPct val="80000"/>
              </a:lnSpc>
            </a:pPr>
            <a:r>
              <a:rPr lang="en-US" altLang="zh-CN" sz="1800" smtClean="0">
                <a:ea typeface="宋体" pitchFamily="2" charset="-122"/>
              </a:rPr>
              <a:t>The destination network or destination host. </a:t>
            </a:r>
          </a:p>
          <a:p>
            <a:pPr eaLnBrk="1" hangingPunct="1">
              <a:lnSpc>
                <a:spcPct val="80000"/>
              </a:lnSpc>
            </a:pPr>
            <a:r>
              <a:rPr lang="en-US" altLang="zh-CN" sz="2000" smtClean="0">
                <a:ea typeface="宋体" pitchFamily="2" charset="-122"/>
              </a:rPr>
              <a:t>Gateway</a:t>
            </a:r>
          </a:p>
          <a:p>
            <a:pPr lvl="1" eaLnBrk="1" hangingPunct="1">
              <a:lnSpc>
                <a:spcPct val="80000"/>
              </a:lnSpc>
            </a:pPr>
            <a:r>
              <a:rPr lang="en-US" altLang="zh-CN" sz="1800" smtClean="0">
                <a:ea typeface="宋体" pitchFamily="2" charset="-122"/>
              </a:rPr>
              <a:t>The gateway address or '*' if none set. </a:t>
            </a:r>
          </a:p>
          <a:p>
            <a:pPr eaLnBrk="1" hangingPunct="1">
              <a:lnSpc>
                <a:spcPct val="80000"/>
              </a:lnSpc>
            </a:pPr>
            <a:r>
              <a:rPr lang="en-US" altLang="zh-CN" sz="2000" smtClean="0">
                <a:ea typeface="宋体" pitchFamily="2" charset="-122"/>
              </a:rPr>
              <a:t>Genmask</a:t>
            </a:r>
          </a:p>
          <a:p>
            <a:pPr lvl="1" eaLnBrk="1" hangingPunct="1">
              <a:lnSpc>
                <a:spcPct val="80000"/>
              </a:lnSpc>
            </a:pPr>
            <a:r>
              <a:rPr lang="en-US" altLang="zh-CN" sz="1800" smtClean="0">
                <a:ea typeface="宋体" pitchFamily="2" charset="-122"/>
              </a:rPr>
              <a:t>The netmask for the destination net; '255.255.255.255' for a host destination and '0.0.0.0' for the default route. </a:t>
            </a:r>
          </a:p>
          <a:p>
            <a:pPr eaLnBrk="1" hangingPunct="1">
              <a:lnSpc>
                <a:spcPct val="80000"/>
              </a:lnSpc>
            </a:pPr>
            <a:endParaRPr lang="zh-CN" altLang="en-US" sz="2000" smtClean="0">
              <a:ea typeface="宋体" pitchFamily="2" charset="-122"/>
            </a:endParaRPr>
          </a:p>
        </p:txBody>
      </p:sp>
      <p:graphicFrame>
        <p:nvGraphicFramePr>
          <p:cNvPr id="1026" name="Object 4"/>
          <p:cNvGraphicFramePr>
            <a:graphicFrameLocks noGrp="1" noChangeAspect="1"/>
          </p:cNvGraphicFramePr>
          <p:nvPr>
            <p:ph sz="half" idx="1"/>
          </p:nvPr>
        </p:nvGraphicFramePr>
        <p:xfrm>
          <a:off x="341313" y="1489075"/>
          <a:ext cx="8726487" cy="2189163"/>
        </p:xfrm>
        <a:graphic>
          <a:graphicData uri="http://schemas.openxmlformats.org/presentationml/2006/ole">
            <mc:AlternateContent xmlns:mc="http://schemas.openxmlformats.org/markup-compatibility/2006">
              <mc:Choice xmlns:v="urn:schemas-microsoft-com:vml" Requires="v">
                <p:oleObj spid="_x0000_s1037" name="Document" r:id="rId4" imgW="5910051" imgH="1483402" progId="Word.Document.8">
                  <p:embed/>
                </p:oleObj>
              </mc:Choice>
              <mc:Fallback>
                <p:oleObj name="Document" r:id="rId4" imgW="5910051" imgH="1483402"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313" y="1489075"/>
                        <a:ext cx="8726487" cy="2189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6831611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smtClean="0">
                <a:ea typeface="宋体" pitchFamily="2" charset="-122"/>
              </a:rPr>
              <a:t>Linux Routing Table - 3</a:t>
            </a:r>
          </a:p>
        </p:txBody>
      </p:sp>
      <p:sp>
        <p:nvSpPr>
          <p:cNvPr id="69635" name="Rectangle 3"/>
          <p:cNvSpPr>
            <a:spLocks noGrp="1" noChangeArrowheads="1"/>
          </p:cNvSpPr>
          <p:nvPr>
            <p:ph type="body" idx="1"/>
          </p:nvPr>
        </p:nvSpPr>
        <p:spPr/>
        <p:txBody>
          <a:bodyPr/>
          <a:lstStyle/>
          <a:p>
            <a:pPr eaLnBrk="1" hangingPunct="1"/>
            <a:r>
              <a:rPr lang="en-US" altLang="zh-CN" smtClean="0">
                <a:ea typeface="宋体" pitchFamily="2" charset="-122"/>
              </a:rPr>
              <a:t>Metrics</a:t>
            </a:r>
          </a:p>
          <a:p>
            <a:pPr lvl="1" eaLnBrk="1" hangingPunct="1"/>
            <a:r>
              <a:rPr lang="en-US" altLang="zh-CN" smtClean="0">
                <a:ea typeface="宋体" pitchFamily="2" charset="-122"/>
              </a:rPr>
              <a:t>Same as Windows, indicating how “expensive” the route is.</a:t>
            </a:r>
          </a:p>
          <a:p>
            <a:pPr eaLnBrk="1" hangingPunct="1"/>
            <a:r>
              <a:rPr lang="en-US" altLang="zh-CN" smtClean="0">
                <a:ea typeface="宋体" pitchFamily="2" charset="-122"/>
              </a:rPr>
              <a:t>Use</a:t>
            </a:r>
          </a:p>
          <a:p>
            <a:pPr lvl="1" eaLnBrk="1" hangingPunct="1"/>
            <a:r>
              <a:rPr lang="en-US" altLang="zh-CN" smtClean="0">
                <a:ea typeface="宋体" pitchFamily="2" charset="-122"/>
              </a:rPr>
              <a:t>How many times that the routing entry has been used</a:t>
            </a:r>
          </a:p>
          <a:p>
            <a:pPr eaLnBrk="1" hangingPunct="1"/>
            <a:r>
              <a:rPr lang="en-US" altLang="zh-CN" smtClean="0">
                <a:ea typeface="宋体" pitchFamily="2" charset="-122"/>
              </a:rPr>
              <a:t>IFace</a:t>
            </a:r>
          </a:p>
          <a:p>
            <a:pPr lvl="1" eaLnBrk="1" hangingPunct="1"/>
            <a:r>
              <a:rPr lang="en-US" altLang="zh-CN" smtClean="0">
                <a:ea typeface="宋体" pitchFamily="2" charset="-122"/>
              </a:rPr>
              <a:t>The ethernet interface </a:t>
            </a:r>
          </a:p>
        </p:txBody>
      </p:sp>
    </p:spTree>
    <p:extLst>
      <p:ext uri="{BB962C8B-B14F-4D97-AF65-F5344CB8AC3E}">
        <p14:creationId xmlns:p14="http://schemas.microsoft.com/office/powerpoint/2010/main" val="349084916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ctrTitle"/>
          </p:nvPr>
        </p:nvSpPr>
        <p:spPr/>
        <p:txBody>
          <a:bodyPr/>
          <a:lstStyle/>
          <a:p>
            <a:pPr eaLnBrk="1" hangingPunct="1"/>
            <a:r>
              <a:rPr lang="en-US" altLang="zh-CN" sz="4000" smtClean="0">
                <a:ea typeface="宋体" pitchFamily="2" charset="-122"/>
              </a:rPr>
              <a:t>Setting Static Routes </a:t>
            </a:r>
            <a:br>
              <a:rPr lang="en-US" altLang="zh-CN" sz="4000" smtClean="0">
                <a:ea typeface="宋体" pitchFamily="2" charset="-122"/>
              </a:rPr>
            </a:br>
            <a:r>
              <a:rPr lang="en-US" altLang="zh-CN" sz="4000" smtClean="0">
                <a:ea typeface="宋体" pitchFamily="2" charset="-122"/>
              </a:rPr>
              <a:t>in Windows XP and Linux</a:t>
            </a:r>
          </a:p>
        </p:txBody>
      </p:sp>
      <p:sp>
        <p:nvSpPr>
          <p:cNvPr id="70659" name="Rectangle 3"/>
          <p:cNvSpPr>
            <a:spLocks noGrp="1" noChangeArrowheads="1"/>
          </p:cNvSpPr>
          <p:nvPr>
            <p:ph type="subTitle" idx="1"/>
          </p:nvPr>
        </p:nvSpPr>
        <p:spPr/>
        <p:txBody>
          <a:bodyPr/>
          <a:lstStyle/>
          <a:p>
            <a:pPr algn="l" eaLnBrk="1" hangingPunct="1"/>
            <a:r>
              <a:rPr lang="en-US" altLang="zh-CN" smtClean="0">
                <a:ea typeface="宋体" pitchFamily="2" charset="-122"/>
              </a:rPr>
              <a:t>Some commands to set static routes in Windows XP, Linux, and Cisco</a:t>
            </a:r>
          </a:p>
        </p:txBody>
      </p:sp>
    </p:spTree>
    <p:extLst>
      <p:ext uri="{BB962C8B-B14F-4D97-AF65-F5344CB8AC3E}">
        <p14:creationId xmlns:p14="http://schemas.microsoft.com/office/powerpoint/2010/main" val="339185279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zh-CN" smtClean="0">
                <a:ea typeface="宋体" pitchFamily="2" charset="-122"/>
              </a:rPr>
              <a:t>XP Commands for Static Route</a:t>
            </a:r>
          </a:p>
        </p:txBody>
      </p:sp>
      <p:sp>
        <p:nvSpPr>
          <p:cNvPr id="72708" name="Rectangle 4"/>
          <p:cNvSpPr>
            <a:spLocks noChangeArrowheads="1"/>
          </p:cNvSpPr>
          <p:nvPr/>
        </p:nvSpPr>
        <p:spPr bwMode="auto">
          <a:xfrm>
            <a:off x="0" y="1608138"/>
            <a:ext cx="9026525" cy="868362"/>
          </a:xfrm>
          <a:prstGeom prst="rect">
            <a:avLst/>
          </a:prstGeom>
          <a:noFill/>
          <a:ln w="9525">
            <a:noFill/>
            <a:miter lim="800000"/>
            <a:headEnd/>
            <a:tailEnd/>
          </a:ln>
        </p:spPr>
        <p:txBody>
          <a:bodyPr anchor="ctr">
            <a:spAutoFit/>
          </a:bodyPr>
          <a:lstStyle/>
          <a:p>
            <a:pPr algn="ctr"/>
            <a:r>
              <a:rPr lang="en-US" altLang="zh-CN" sz="1700" b="1" dirty="0">
                <a:solidFill>
                  <a:srgbClr val="000000"/>
                </a:solidFill>
                <a:latin typeface="Courier New" pitchFamily="49" charset="0"/>
                <a:ea typeface="宋体" pitchFamily="2" charset="-122"/>
              </a:rPr>
              <a:t>&gt; route ADD 157.0.0.0 MASK 255.0.0.0  157.55.80.1 METRIC 3 IF 2</a:t>
            </a:r>
          </a:p>
          <a:p>
            <a:pPr algn="ctr"/>
            <a:r>
              <a:rPr lang="en-US" altLang="zh-CN" sz="1700" b="1" dirty="0">
                <a:solidFill>
                  <a:srgbClr val="000000"/>
                </a:solidFill>
                <a:latin typeface="Courier New" pitchFamily="49" charset="0"/>
                <a:ea typeface="宋体" pitchFamily="2" charset="-122"/>
              </a:rPr>
              <a:t>         destination^      ^mask      ^gateway     metric^    ^</a:t>
            </a:r>
          </a:p>
          <a:p>
            <a:pPr algn="ctr"/>
            <a:r>
              <a:rPr lang="en-US" altLang="zh-CN" sz="1700" b="1" dirty="0">
                <a:solidFill>
                  <a:srgbClr val="000000"/>
                </a:solidFill>
                <a:latin typeface="Courier New" pitchFamily="49" charset="0"/>
                <a:ea typeface="宋体" pitchFamily="2" charset="-122"/>
              </a:rPr>
              <a:t>                                                         Interface^</a:t>
            </a:r>
          </a:p>
        </p:txBody>
      </p:sp>
      <p:sp>
        <p:nvSpPr>
          <p:cNvPr id="72709" name="Rectangle 5"/>
          <p:cNvSpPr>
            <a:spLocks noChangeArrowheads="1"/>
          </p:cNvSpPr>
          <p:nvPr/>
        </p:nvSpPr>
        <p:spPr bwMode="auto">
          <a:xfrm>
            <a:off x="152400" y="2743200"/>
            <a:ext cx="8839200" cy="1385888"/>
          </a:xfrm>
          <a:prstGeom prst="rect">
            <a:avLst/>
          </a:prstGeom>
          <a:noFill/>
          <a:ln w="9525">
            <a:noFill/>
            <a:miter lim="800000"/>
            <a:headEnd/>
            <a:tailEnd/>
          </a:ln>
        </p:spPr>
        <p:txBody>
          <a:bodyPr>
            <a:spAutoFit/>
          </a:bodyPr>
          <a:lstStyle/>
          <a:p>
            <a:r>
              <a:rPr lang="zh-CN" altLang="en-US" sz="1700" b="1">
                <a:solidFill>
                  <a:srgbClr val="000000"/>
                </a:solidFill>
                <a:latin typeface="Courier New" pitchFamily="49" charset="0"/>
                <a:ea typeface="宋体" pitchFamily="2" charset="-122"/>
              </a:rPr>
              <a:t> </a:t>
            </a:r>
            <a:r>
              <a:rPr lang="en-US" altLang="zh-CN" sz="1700" b="1">
                <a:solidFill>
                  <a:srgbClr val="000000"/>
                </a:solidFill>
                <a:latin typeface="Courier New" pitchFamily="49" charset="0"/>
                <a:ea typeface="宋体" pitchFamily="2" charset="-122"/>
              </a:rPr>
              <a:t>&gt; route CHANGE 157.0.0.0 MASK 255.0.0.0 157.55.80.5 METRIC 2 IF 2</a:t>
            </a:r>
          </a:p>
          <a:p>
            <a:r>
              <a:rPr lang="en-US" altLang="zh-CN" sz="1700" b="1">
                <a:solidFill>
                  <a:srgbClr val="000000"/>
                </a:solidFill>
                <a:latin typeface="Courier New" pitchFamily="49" charset="0"/>
                <a:ea typeface="宋体" pitchFamily="2" charset="-122"/>
              </a:rPr>
              <a:t>      CHANGE is used to modify gateway and/or metric only.</a:t>
            </a:r>
          </a:p>
          <a:p>
            <a:endParaRPr lang="en-US" altLang="zh-CN" sz="1700" b="1">
              <a:solidFill>
                <a:srgbClr val="000000"/>
              </a:solidFill>
              <a:latin typeface="Courier New" pitchFamily="49" charset="0"/>
              <a:ea typeface="宋体" pitchFamily="2" charset="-122"/>
            </a:endParaRPr>
          </a:p>
          <a:p>
            <a:r>
              <a:rPr lang="en-US" altLang="zh-CN" sz="1700" b="1">
                <a:solidFill>
                  <a:srgbClr val="000000"/>
                </a:solidFill>
                <a:latin typeface="Courier New" pitchFamily="49" charset="0"/>
                <a:ea typeface="宋体" pitchFamily="2" charset="-122"/>
              </a:rPr>
              <a:t> &gt; route PRINT</a:t>
            </a:r>
          </a:p>
          <a:p>
            <a:r>
              <a:rPr lang="en-US" altLang="zh-CN" sz="1700" b="1">
                <a:solidFill>
                  <a:srgbClr val="000000"/>
                </a:solidFill>
                <a:latin typeface="Courier New" pitchFamily="49" charset="0"/>
                <a:ea typeface="宋体" pitchFamily="2" charset="-122"/>
              </a:rPr>
              <a:t> &gt; route DELETE 157.0.0.0</a:t>
            </a:r>
          </a:p>
        </p:txBody>
      </p:sp>
    </p:spTree>
    <p:extLst>
      <p:ext uri="{BB962C8B-B14F-4D97-AF65-F5344CB8AC3E}">
        <p14:creationId xmlns:p14="http://schemas.microsoft.com/office/powerpoint/2010/main" val="178183835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tLang="zh-CN" smtClean="0">
                <a:ea typeface="宋体" pitchFamily="2" charset="-122"/>
              </a:rPr>
              <a:t>Static Route example in Linux</a:t>
            </a:r>
          </a:p>
        </p:txBody>
      </p:sp>
      <p:sp>
        <p:nvSpPr>
          <p:cNvPr id="73731" name="Rectangle 3"/>
          <p:cNvSpPr>
            <a:spLocks noGrp="1" noChangeArrowheads="1"/>
          </p:cNvSpPr>
          <p:nvPr>
            <p:ph type="body" idx="1"/>
          </p:nvPr>
        </p:nvSpPr>
        <p:spPr/>
        <p:txBody>
          <a:bodyPr/>
          <a:lstStyle/>
          <a:p>
            <a:pPr eaLnBrk="1" hangingPunct="1">
              <a:lnSpc>
                <a:spcPct val="80000"/>
              </a:lnSpc>
            </a:pPr>
            <a:r>
              <a:rPr lang="en-US" altLang="zh-CN" sz="2000" dirty="0" smtClean="0">
                <a:ea typeface="宋体" pitchFamily="2" charset="-122"/>
              </a:rPr>
              <a:t>Access individual computer host specified via network interface card eth1: </a:t>
            </a:r>
          </a:p>
          <a:p>
            <a:pPr lvl="1" eaLnBrk="1" hangingPunct="1">
              <a:lnSpc>
                <a:spcPct val="80000"/>
              </a:lnSpc>
            </a:pPr>
            <a:r>
              <a:rPr lang="en-US" altLang="zh-CN" sz="1800" b="1" dirty="0" smtClean="0">
                <a:latin typeface="Courier New" pitchFamily="49" charset="0"/>
                <a:ea typeface="宋体" pitchFamily="2" charset="-122"/>
              </a:rPr>
              <a:t>route add -host 123.213.221.231 eth1 </a:t>
            </a:r>
          </a:p>
          <a:p>
            <a:pPr eaLnBrk="1" hangingPunct="1">
              <a:lnSpc>
                <a:spcPct val="80000"/>
              </a:lnSpc>
            </a:pPr>
            <a:r>
              <a:rPr lang="en-US" altLang="zh-CN" sz="2000" dirty="0" smtClean="0">
                <a:ea typeface="宋体" pitchFamily="2" charset="-122"/>
              </a:rPr>
              <a:t>Access ISP network identified by the network address and </a:t>
            </a:r>
            <a:r>
              <a:rPr lang="en-US" altLang="zh-CN" sz="2000" dirty="0" err="1" smtClean="0">
                <a:ea typeface="宋体" pitchFamily="2" charset="-122"/>
              </a:rPr>
              <a:t>netmask</a:t>
            </a:r>
            <a:r>
              <a:rPr lang="en-US" altLang="zh-CN" sz="2000" dirty="0" smtClean="0">
                <a:ea typeface="宋体" pitchFamily="2" charset="-122"/>
              </a:rPr>
              <a:t> using network interface card eth0: </a:t>
            </a:r>
          </a:p>
          <a:p>
            <a:pPr lvl="1" eaLnBrk="1" hangingPunct="1">
              <a:lnSpc>
                <a:spcPct val="80000"/>
              </a:lnSpc>
            </a:pPr>
            <a:r>
              <a:rPr lang="en-US" altLang="zh-CN" sz="1800" b="1" dirty="0" smtClean="0">
                <a:latin typeface="Courier New" pitchFamily="49" charset="0"/>
                <a:ea typeface="宋体" pitchFamily="2" charset="-122"/>
              </a:rPr>
              <a:t>route add -net 10.13.21.0 </a:t>
            </a:r>
            <a:r>
              <a:rPr lang="en-US" altLang="zh-CN" sz="1800" b="1" dirty="0" err="1" smtClean="0">
                <a:latin typeface="Courier New" pitchFamily="49" charset="0"/>
                <a:ea typeface="宋体" pitchFamily="2" charset="-122"/>
              </a:rPr>
              <a:t>netmask</a:t>
            </a:r>
            <a:r>
              <a:rPr lang="en-US" altLang="zh-CN" sz="1800" b="1" dirty="0" smtClean="0">
                <a:latin typeface="Courier New" pitchFamily="49" charset="0"/>
                <a:ea typeface="宋体" pitchFamily="2" charset="-122"/>
              </a:rPr>
              <a:t> 255.255.255.0 </a:t>
            </a:r>
            <a:r>
              <a:rPr lang="en-US" altLang="zh-CN" sz="1800" b="1" dirty="0" err="1" smtClean="0">
                <a:latin typeface="Courier New" pitchFamily="49" charset="0"/>
                <a:ea typeface="宋体" pitchFamily="2" charset="-122"/>
              </a:rPr>
              <a:t>gw</a:t>
            </a:r>
            <a:r>
              <a:rPr lang="en-US" altLang="zh-CN" sz="1800" b="1" dirty="0" smtClean="0">
                <a:latin typeface="Courier New" pitchFamily="49" charset="0"/>
                <a:ea typeface="宋体" pitchFamily="2" charset="-122"/>
              </a:rPr>
              <a:t> 192.168.10.254 eth0 </a:t>
            </a:r>
          </a:p>
          <a:p>
            <a:pPr eaLnBrk="1" hangingPunct="1">
              <a:lnSpc>
                <a:spcPct val="80000"/>
              </a:lnSpc>
            </a:pPr>
            <a:r>
              <a:rPr lang="en-US" altLang="zh-CN" sz="2000" dirty="0" smtClean="0">
                <a:ea typeface="宋体" pitchFamily="2" charset="-122"/>
              </a:rPr>
              <a:t>Conversely, meaning deleting a route: </a:t>
            </a:r>
          </a:p>
          <a:p>
            <a:pPr lvl="1" eaLnBrk="1" hangingPunct="1">
              <a:lnSpc>
                <a:spcPct val="80000"/>
              </a:lnSpc>
            </a:pPr>
            <a:r>
              <a:rPr lang="en-US" altLang="zh-CN" sz="1800" b="1" dirty="0" smtClean="0">
                <a:latin typeface="Courier New" pitchFamily="49" charset="0"/>
                <a:ea typeface="宋体" pitchFamily="2" charset="-122"/>
              </a:rPr>
              <a:t>route del -net 10.13.21.0 </a:t>
            </a:r>
            <a:r>
              <a:rPr lang="en-US" altLang="zh-CN" sz="1800" b="1" dirty="0" err="1" smtClean="0">
                <a:latin typeface="Courier New" pitchFamily="49" charset="0"/>
                <a:ea typeface="宋体" pitchFamily="2" charset="-122"/>
              </a:rPr>
              <a:t>netmask</a:t>
            </a:r>
            <a:r>
              <a:rPr lang="en-US" altLang="zh-CN" sz="1800" b="1" dirty="0" smtClean="0">
                <a:latin typeface="Courier New" pitchFamily="49" charset="0"/>
                <a:ea typeface="宋体" pitchFamily="2" charset="-122"/>
              </a:rPr>
              <a:t> 255.255.255.0 </a:t>
            </a:r>
            <a:r>
              <a:rPr lang="en-US" altLang="zh-CN" sz="1800" b="1" dirty="0" err="1" smtClean="0">
                <a:latin typeface="Courier New" pitchFamily="49" charset="0"/>
                <a:ea typeface="宋体" pitchFamily="2" charset="-122"/>
              </a:rPr>
              <a:t>gw</a:t>
            </a:r>
            <a:r>
              <a:rPr lang="en-US" altLang="zh-CN" sz="1800" b="1" dirty="0" smtClean="0">
                <a:latin typeface="Courier New" pitchFamily="49" charset="0"/>
                <a:ea typeface="宋体" pitchFamily="2" charset="-122"/>
              </a:rPr>
              <a:t> 192.168.10.254 eth0 </a:t>
            </a:r>
          </a:p>
          <a:p>
            <a:pPr eaLnBrk="1" hangingPunct="1">
              <a:lnSpc>
                <a:spcPct val="80000"/>
              </a:lnSpc>
            </a:pPr>
            <a:r>
              <a:rPr lang="en-US" altLang="zh-CN" sz="2000" dirty="0" smtClean="0">
                <a:ea typeface="宋体" pitchFamily="2" charset="-122"/>
              </a:rPr>
              <a:t>Specify default gateway to use to access remote network via network interface card eth0: </a:t>
            </a:r>
          </a:p>
          <a:p>
            <a:pPr lvl="1" eaLnBrk="1" hangingPunct="1">
              <a:lnSpc>
                <a:spcPct val="80000"/>
              </a:lnSpc>
            </a:pPr>
            <a:r>
              <a:rPr lang="en-US" altLang="zh-CN" sz="1800" b="1" dirty="0" smtClean="0">
                <a:latin typeface="Courier New" pitchFamily="49" charset="0"/>
                <a:ea typeface="宋体" pitchFamily="2" charset="-122"/>
              </a:rPr>
              <a:t>route add default </a:t>
            </a:r>
            <a:r>
              <a:rPr lang="en-US" altLang="zh-CN" sz="1800" b="1" dirty="0" err="1" smtClean="0">
                <a:latin typeface="Courier New" pitchFamily="49" charset="0"/>
                <a:ea typeface="宋体" pitchFamily="2" charset="-122"/>
              </a:rPr>
              <a:t>gw</a:t>
            </a:r>
            <a:r>
              <a:rPr lang="en-US" altLang="zh-CN" sz="1800" b="1" dirty="0" smtClean="0">
                <a:latin typeface="Courier New" pitchFamily="49" charset="0"/>
                <a:ea typeface="宋体" pitchFamily="2" charset="-122"/>
              </a:rPr>
              <a:t> 201.51.31.1 eth0 </a:t>
            </a:r>
          </a:p>
          <a:p>
            <a:pPr eaLnBrk="1" hangingPunct="1">
              <a:lnSpc>
                <a:spcPct val="80000"/>
              </a:lnSpc>
            </a:pPr>
            <a:endParaRPr lang="en-US" altLang="zh-CN" sz="2000" dirty="0" smtClean="0">
              <a:ea typeface="宋体" pitchFamily="2" charset="-122"/>
            </a:endParaRPr>
          </a:p>
        </p:txBody>
      </p:sp>
    </p:spTree>
    <p:extLst>
      <p:ext uri="{BB962C8B-B14F-4D97-AF65-F5344CB8AC3E}">
        <p14:creationId xmlns:p14="http://schemas.microsoft.com/office/powerpoint/2010/main" val="3968649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smtClean="0">
                <a:ea typeface="宋体" pitchFamily="2" charset="-122"/>
              </a:rPr>
              <a:t>Accessing CLI – Console port</a:t>
            </a:r>
          </a:p>
        </p:txBody>
      </p:sp>
      <p:sp>
        <p:nvSpPr>
          <p:cNvPr id="22531" name="Rectangle 3"/>
          <p:cNvSpPr>
            <a:spLocks noGrp="1" noChangeArrowheads="1"/>
          </p:cNvSpPr>
          <p:nvPr>
            <p:ph type="body" idx="1"/>
          </p:nvPr>
        </p:nvSpPr>
        <p:spPr>
          <a:xfrm>
            <a:off x="228600" y="1371600"/>
            <a:ext cx="8763000" cy="2362200"/>
          </a:xfrm>
        </p:spPr>
        <p:txBody>
          <a:bodyPr/>
          <a:lstStyle/>
          <a:p>
            <a:pPr eaLnBrk="1" hangingPunct="1">
              <a:lnSpc>
                <a:spcPct val="80000"/>
              </a:lnSpc>
            </a:pPr>
            <a:r>
              <a:rPr lang="en-US" altLang="zh-CN" sz="2000" smtClean="0">
                <a:ea typeface="宋体" pitchFamily="2" charset="-122"/>
              </a:rPr>
              <a:t>You need 2 items + 1 software to access the CLI via the console port</a:t>
            </a:r>
          </a:p>
          <a:p>
            <a:pPr lvl="1" eaLnBrk="1" hangingPunct="1">
              <a:lnSpc>
                <a:spcPct val="80000"/>
              </a:lnSpc>
            </a:pPr>
            <a:r>
              <a:rPr lang="en-US" altLang="zh-CN" sz="1800" smtClean="0">
                <a:ea typeface="宋体" pitchFamily="2" charset="-122"/>
              </a:rPr>
              <a:t>PC, </a:t>
            </a:r>
          </a:p>
          <a:p>
            <a:pPr lvl="1" eaLnBrk="1" hangingPunct="1">
              <a:lnSpc>
                <a:spcPct val="80000"/>
              </a:lnSpc>
            </a:pPr>
            <a:r>
              <a:rPr lang="en-US" altLang="zh-CN" sz="1800" smtClean="0">
                <a:ea typeface="宋体" pitchFamily="2" charset="-122"/>
              </a:rPr>
              <a:t>Rollover Cable</a:t>
            </a:r>
          </a:p>
          <a:p>
            <a:pPr lvl="1" eaLnBrk="1" hangingPunct="1">
              <a:lnSpc>
                <a:spcPct val="80000"/>
              </a:lnSpc>
            </a:pPr>
            <a:r>
              <a:rPr lang="en-US" altLang="zh-CN" sz="1800" smtClean="0">
                <a:ea typeface="宋体" pitchFamily="2" charset="-122"/>
              </a:rPr>
              <a:t>Comm software (e.g. HyperTerminal),</a:t>
            </a:r>
          </a:p>
          <a:p>
            <a:pPr eaLnBrk="1" hangingPunct="1">
              <a:lnSpc>
                <a:spcPct val="80000"/>
              </a:lnSpc>
            </a:pPr>
            <a:r>
              <a:rPr lang="en-US" altLang="zh-CN" sz="2000" smtClean="0">
                <a:ea typeface="宋体" pitchFamily="2" charset="-122"/>
              </a:rPr>
              <a:t>Rollover cable is a cable with a serial comm connect at one end, and a RJ-45 connector at the other end.</a:t>
            </a:r>
          </a:p>
          <a:p>
            <a:pPr eaLnBrk="1" hangingPunct="1">
              <a:lnSpc>
                <a:spcPct val="80000"/>
              </a:lnSpc>
            </a:pPr>
            <a:r>
              <a:rPr lang="en-US" altLang="zh-CN" sz="2000" smtClean="0">
                <a:ea typeface="宋体" pitchFamily="2" charset="-122"/>
              </a:rPr>
              <a:t>Rollover connects the serial comm port of a PC to the console port of a router.</a:t>
            </a:r>
          </a:p>
          <a:p>
            <a:pPr lvl="1" eaLnBrk="1" hangingPunct="1">
              <a:lnSpc>
                <a:spcPct val="80000"/>
              </a:lnSpc>
            </a:pPr>
            <a:endParaRPr lang="en-US" altLang="zh-CN" sz="1800" smtClean="0">
              <a:ea typeface="宋体" pitchFamily="2" charset="-122"/>
            </a:endParaRPr>
          </a:p>
        </p:txBody>
      </p:sp>
      <p:pic>
        <p:nvPicPr>
          <p:cNvPr id="22532" name="Picture 4"/>
          <p:cNvPicPr>
            <a:picLocks noChangeAspect="1" noChangeArrowheads="1"/>
          </p:cNvPicPr>
          <p:nvPr/>
        </p:nvPicPr>
        <p:blipFill>
          <a:blip r:embed="rId2" cstate="print"/>
          <a:srcRect/>
          <a:stretch>
            <a:fillRect/>
          </a:stretch>
        </p:blipFill>
        <p:spPr bwMode="auto">
          <a:xfrm>
            <a:off x="152400" y="3733800"/>
            <a:ext cx="4314825" cy="2895600"/>
          </a:xfrm>
          <a:prstGeom prst="rect">
            <a:avLst/>
          </a:prstGeom>
          <a:noFill/>
          <a:ln w="9525">
            <a:noFill/>
            <a:miter lim="800000"/>
            <a:headEnd/>
            <a:tailEnd/>
          </a:ln>
        </p:spPr>
      </p:pic>
      <p:pic>
        <p:nvPicPr>
          <p:cNvPr id="22533" name="Picture 5"/>
          <p:cNvPicPr>
            <a:picLocks noChangeAspect="1" noChangeArrowheads="1"/>
          </p:cNvPicPr>
          <p:nvPr/>
        </p:nvPicPr>
        <p:blipFill>
          <a:blip r:embed="rId3" cstate="print"/>
          <a:srcRect/>
          <a:stretch>
            <a:fillRect/>
          </a:stretch>
        </p:blipFill>
        <p:spPr bwMode="auto">
          <a:xfrm>
            <a:off x="4559300" y="3886200"/>
            <a:ext cx="4584700" cy="2195513"/>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smtClean="0">
                <a:ea typeface="宋体" pitchFamily="2" charset="-122"/>
              </a:rPr>
              <a:t>Accessing CLI – Console port</a:t>
            </a:r>
            <a:endParaRPr lang="zh-CN" altLang="en-US" smtClean="0">
              <a:ea typeface="宋体" pitchFamily="2" charset="-122"/>
            </a:endParaRPr>
          </a:p>
        </p:txBody>
      </p:sp>
      <p:sp>
        <p:nvSpPr>
          <p:cNvPr id="23555" name="Rectangle 3"/>
          <p:cNvSpPr>
            <a:spLocks noGrp="1" noChangeArrowheads="1"/>
          </p:cNvSpPr>
          <p:nvPr>
            <p:ph type="body" idx="1"/>
          </p:nvPr>
        </p:nvSpPr>
        <p:spPr>
          <a:xfrm>
            <a:off x="228600" y="1524000"/>
            <a:ext cx="8534400" cy="4572000"/>
          </a:xfrm>
        </p:spPr>
        <p:txBody>
          <a:bodyPr/>
          <a:lstStyle/>
          <a:p>
            <a:pPr eaLnBrk="1" hangingPunct="1">
              <a:lnSpc>
                <a:spcPct val="90000"/>
              </a:lnSpc>
            </a:pPr>
            <a:r>
              <a:rPr lang="en-US" altLang="zh-CN" sz="2400" smtClean="0">
                <a:ea typeface="宋体" pitchFamily="2" charset="-122"/>
              </a:rPr>
              <a:t>The console port is often used to access a router </a:t>
            </a:r>
          </a:p>
          <a:p>
            <a:pPr lvl="1" eaLnBrk="1" hangingPunct="1">
              <a:lnSpc>
                <a:spcPct val="90000"/>
              </a:lnSpc>
            </a:pPr>
            <a:r>
              <a:rPr lang="en-US" altLang="zh-CN" sz="2000" smtClean="0">
                <a:ea typeface="宋体" pitchFamily="2" charset="-122"/>
              </a:rPr>
              <a:t>when the networking services have not been started or have failed.</a:t>
            </a:r>
          </a:p>
          <a:p>
            <a:pPr lvl="1" eaLnBrk="1" hangingPunct="1">
              <a:lnSpc>
                <a:spcPct val="90000"/>
              </a:lnSpc>
            </a:pPr>
            <a:r>
              <a:rPr lang="en-US" altLang="zh-CN" sz="2000" smtClean="0">
                <a:ea typeface="宋体" pitchFamily="2" charset="-122"/>
              </a:rPr>
              <a:t>When a router is first placed into service, networking parameters have not yet been configured yet.</a:t>
            </a:r>
          </a:p>
          <a:p>
            <a:pPr lvl="1" eaLnBrk="1" hangingPunct="1">
              <a:lnSpc>
                <a:spcPct val="90000"/>
              </a:lnSpc>
            </a:pPr>
            <a:r>
              <a:rPr lang="en-US" altLang="zh-CN" sz="2000" smtClean="0">
                <a:ea typeface="宋体" pitchFamily="2" charset="-122"/>
              </a:rPr>
              <a:t>The initial configuration of the network device</a:t>
            </a:r>
          </a:p>
          <a:p>
            <a:pPr lvl="1" eaLnBrk="1" hangingPunct="1">
              <a:lnSpc>
                <a:spcPct val="90000"/>
              </a:lnSpc>
            </a:pPr>
            <a:r>
              <a:rPr lang="en-US" altLang="zh-CN" sz="2000" smtClean="0">
                <a:ea typeface="宋体" pitchFamily="2" charset="-122"/>
              </a:rPr>
              <a:t>Disaster recovery procedures and troubleshooting where remote access is not possible</a:t>
            </a:r>
          </a:p>
          <a:p>
            <a:pPr lvl="1" eaLnBrk="1" hangingPunct="1">
              <a:lnSpc>
                <a:spcPct val="90000"/>
              </a:lnSpc>
            </a:pPr>
            <a:r>
              <a:rPr lang="en-US" altLang="zh-CN" sz="2000" smtClean="0">
                <a:ea typeface="宋体" pitchFamily="2" charset="-122"/>
              </a:rPr>
              <a:t>Password recovery procedures</a:t>
            </a:r>
          </a:p>
          <a:p>
            <a:pPr eaLnBrk="1" hangingPunct="1">
              <a:lnSpc>
                <a:spcPct val="90000"/>
              </a:lnSpc>
            </a:pPr>
            <a:endParaRPr lang="en-US" altLang="zh-CN" sz="2400" smtClean="0">
              <a:ea typeface="宋体" pitchFamily="2" charset="-122"/>
            </a:endParaRPr>
          </a:p>
          <a:p>
            <a:pPr eaLnBrk="1" hangingPunct="1">
              <a:lnSpc>
                <a:spcPct val="90000"/>
              </a:lnSpc>
            </a:pPr>
            <a:r>
              <a:rPr lang="en-US" altLang="zh-CN" sz="2400" smtClean="0">
                <a:ea typeface="宋体" pitchFamily="2" charset="-122"/>
              </a:rPr>
              <a:t>Accessing CLI through console port can’t be done remotely (from a far)</a:t>
            </a:r>
          </a:p>
          <a:p>
            <a:pPr lvl="1" eaLnBrk="1" hangingPunct="1">
              <a:lnSpc>
                <a:spcPct val="90000"/>
              </a:lnSpc>
            </a:pPr>
            <a:r>
              <a:rPr lang="en-US" altLang="zh-CN" sz="2000" smtClean="0">
                <a:ea typeface="宋体" pitchFamily="2" charset="-122"/>
              </a:rPr>
              <a:t>One has to be done next to the router with a PC/laptop</a:t>
            </a:r>
          </a:p>
          <a:p>
            <a:pPr lvl="1" eaLnBrk="1" hangingPunct="1">
              <a:lnSpc>
                <a:spcPct val="90000"/>
              </a:lnSpc>
            </a:pPr>
            <a:endParaRPr lang="zh-CN" altLang="en-US" sz="2000" smtClean="0">
              <a:ea typeface="宋体"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dirty="0" smtClean="0">
                <a:ea typeface="宋体" pitchFamily="2" charset="-122"/>
              </a:rPr>
              <a:t>Accessing CLI – Console port </a:t>
            </a:r>
            <a:endParaRPr lang="zh-CN" altLang="en-US" dirty="0" smtClean="0">
              <a:ea typeface="宋体" pitchFamily="2" charset="-122"/>
            </a:endParaRPr>
          </a:p>
        </p:txBody>
      </p:sp>
      <p:sp>
        <p:nvSpPr>
          <p:cNvPr id="24579" name="Rectangle 3"/>
          <p:cNvSpPr>
            <a:spLocks noGrp="1" noChangeArrowheads="1"/>
          </p:cNvSpPr>
          <p:nvPr>
            <p:ph type="body" idx="1"/>
          </p:nvPr>
        </p:nvSpPr>
        <p:spPr>
          <a:xfrm>
            <a:off x="152400" y="1371600"/>
            <a:ext cx="8839200" cy="1447800"/>
          </a:xfrm>
        </p:spPr>
        <p:txBody>
          <a:bodyPr/>
          <a:lstStyle/>
          <a:p>
            <a:pPr eaLnBrk="1" hangingPunct="1"/>
            <a:r>
              <a:rPr lang="en-US" altLang="zh-CN" sz="2800" smtClean="0">
                <a:ea typeface="宋体" pitchFamily="2" charset="-122"/>
              </a:rPr>
              <a:t>HyperTerminal in Windows XP is the software that you can use to access the CLI environment.</a:t>
            </a:r>
          </a:p>
          <a:p>
            <a:pPr lvl="1" eaLnBrk="1" hangingPunct="1"/>
            <a:r>
              <a:rPr lang="en-US" altLang="zh-CN" sz="2400" smtClean="0">
                <a:ea typeface="宋体" pitchFamily="2" charset="-122"/>
              </a:rPr>
              <a:t>You can set the HyperTerminal Configuration as shown</a:t>
            </a:r>
          </a:p>
        </p:txBody>
      </p:sp>
      <p:pic>
        <p:nvPicPr>
          <p:cNvPr id="24580" name="Picture 5"/>
          <p:cNvPicPr>
            <a:picLocks noChangeAspect="1" noChangeArrowheads="1"/>
          </p:cNvPicPr>
          <p:nvPr/>
        </p:nvPicPr>
        <p:blipFill>
          <a:blip r:embed="rId2" cstate="print"/>
          <a:srcRect/>
          <a:stretch>
            <a:fillRect/>
          </a:stretch>
        </p:blipFill>
        <p:spPr bwMode="auto">
          <a:xfrm>
            <a:off x="914400" y="3733800"/>
            <a:ext cx="3667125" cy="2724150"/>
          </a:xfrm>
          <a:prstGeom prst="rect">
            <a:avLst/>
          </a:prstGeom>
          <a:noFill/>
          <a:ln w="9525">
            <a:noFill/>
            <a:miter lim="800000"/>
            <a:headEnd/>
            <a:tailEnd/>
          </a:ln>
        </p:spPr>
      </p:pic>
      <p:pic>
        <p:nvPicPr>
          <p:cNvPr id="24581" name="Picture 6"/>
          <p:cNvPicPr>
            <a:picLocks noChangeAspect="1" noChangeArrowheads="1"/>
          </p:cNvPicPr>
          <p:nvPr/>
        </p:nvPicPr>
        <p:blipFill>
          <a:blip r:embed="rId3" cstate="print"/>
          <a:srcRect/>
          <a:stretch>
            <a:fillRect/>
          </a:stretch>
        </p:blipFill>
        <p:spPr bwMode="auto">
          <a:xfrm>
            <a:off x="1752600" y="3048000"/>
            <a:ext cx="1962150" cy="657225"/>
          </a:xfrm>
          <a:prstGeom prst="rect">
            <a:avLst/>
          </a:prstGeom>
          <a:noFill/>
          <a:ln w="9525">
            <a:noFill/>
            <a:miter lim="800000"/>
            <a:headEnd/>
            <a:tailEnd/>
          </a:ln>
        </p:spPr>
      </p:pic>
      <p:pic>
        <p:nvPicPr>
          <p:cNvPr id="24582" name="Picture 7"/>
          <p:cNvPicPr>
            <a:picLocks noChangeAspect="1" noChangeArrowheads="1"/>
          </p:cNvPicPr>
          <p:nvPr/>
        </p:nvPicPr>
        <p:blipFill>
          <a:blip r:embed="rId4" cstate="print"/>
          <a:srcRect/>
          <a:stretch>
            <a:fillRect/>
          </a:stretch>
        </p:blipFill>
        <p:spPr bwMode="auto">
          <a:xfrm>
            <a:off x="4953000" y="3200400"/>
            <a:ext cx="3971925" cy="304482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Book Antiqu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Book Antiqu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Book Antiqu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37655</TotalTime>
  <Words>4764</Words>
  <Application>Microsoft Office PowerPoint</Application>
  <PresentationFormat>On-screen Show (4:3)</PresentationFormat>
  <Paragraphs>689</Paragraphs>
  <Slides>68</Slides>
  <Notes>3</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68</vt:i4>
      </vt:variant>
    </vt:vector>
  </HeadingPairs>
  <TitlesOfParts>
    <vt:vector size="72" baseType="lpstr">
      <vt:lpstr>Default Design</vt:lpstr>
      <vt:lpstr>1_Default Design</vt:lpstr>
      <vt:lpstr>2_Default Design</vt:lpstr>
      <vt:lpstr>Document</vt:lpstr>
      <vt:lpstr>TCP/IP Network Fundamentals</vt:lpstr>
      <vt:lpstr>    (A) Router</vt:lpstr>
      <vt:lpstr>Hardware Component of a Cisco Router</vt:lpstr>
      <vt:lpstr>Cisco IOS</vt:lpstr>
      <vt:lpstr>Command Line Interface (CLI)</vt:lpstr>
      <vt:lpstr>Accessing CLI</vt:lpstr>
      <vt:lpstr>Accessing CLI – Console port</vt:lpstr>
      <vt:lpstr>Accessing CLI – Console port</vt:lpstr>
      <vt:lpstr>Accessing CLI – Console port </vt:lpstr>
      <vt:lpstr>No DHCP or Data via Console</vt:lpstr>
      <vt:lpstr>Accessing CLI Remotely – Telnet &amp; Aux</vt:lpstr>
      <vt:lpstr>Router CLI mode</vt:lpstr>
      <vt:lpstr>User and Privileged Mode</vt:lpstr>
      <vt:lpstr>Right Command at the right prompt</vt:lpstr>
      <vt:lpstr>Router Commands Hot-Keys</vt:lpstr>
      <vt:lpstr>Some Examples of Cisco Commands</vt:lpstr>
      <vt:lpstr>Turn on Telnet Service with Password</vt:lpstr>
      <vt:lpstr>Running-configuration</vt:lpstr>
      <vt:lpstr>Startup-configuration</vt:lpstr>
      <vt:lpstr>Voiding or Canceling commands</vt:lpstr>
      <vt:lpstr>Conclusion</vt:lpstr>
      <vt:lpstr>(B) Introuction to Routing</vt:lpstr>
      <vt:lpstr>Introduction to Routing</vt:lpstr>
      <vt:lpstr>Routing Process in Router</vt:lpstr>
      <vt:lpstr>Forwarding</vt:lpstr>
      <vt:lpstr>IP Routing Rule #1</vt:lpstr>
      <vt:lpstr>Checking Routing Table in Cisco</vt:lpstr>
      <vt:lpstr>IP Routing Rule #2</vt:lpstr>
      <vt:lpstr>Setting Static Routes - 1</vt:lpstr>
      <vt:lpstr>Setting Static Routes - 2</vt:lpstr>
      <vt:lpstr>Setting Static Routes - 3</vt:lpstr>
      <vt:lpstr>Setting Static Routes - 4</vt:lpstr>
      <vt:lpstr>Setting Static Routes - 5</vt:lpstr>
      <vt:lpstr>Setting Static Routes - 6</vt:lpstr>
      <vt:lpstr>Setting Dynamic Routes – RIP</vt:lpstr>
      <vt:lpstr>Setting Dynamic Routes - RIP</vt:lpstr>
      <vt:lpstr>Setting Dynamic Routes - OSPF</vt:lpstr>
      <vt:lpstr>Setting Dynamic Routes - OSPF</vt:lpstr>
      <vt:lpstr>IP Routing Rule #3</vt:lpstr>
      <vt:lpstr>Commands for the previous example</vt:lpstr>
      <vt:lpstr>IP Routing Rule #4: Default Route</vt:lpstr>
      <vt:lpstr>Example of Applying Default Route - 1</vt:lpstr>
      <vt:lpstr>Example of Applying Default Route - 2</vt:lpstr>
      <vt:lpstr>Example of Applying Default Route - 3</vt:lpstr>
      <vt:lpstr>Example of Applying Default Route - 4</vt:lpstr>
      <vt:lpstr>Default route in Dynamic Routing - 1</vt:lpstr>
      <vt:lpstr>Default route in Dynamic Routing - 2</vt:lpstr>
      <vt:lpstr>IP Routing Rule #5</vt:lpstr>
      <vt:lpstr>Advantage of  Dynamic Routing</vt:lpstr>
      <vt:lpstr>Problems with Static Routes</vt:lpstr>
      <vt:lpstr>Advertising the Network</vt:lpstr>
      <vt:lpstr>IP Routing Rule #6</vt:lpstr>
      <vt:lpstr>Example of IP Routing Rule #6</vt:lpstr>
      <vt:lpstr>Example of IP Routing Rule #6</vt:lpstr>
      <vt:lpstr>IP Routing Rules #7</vt:lpstr>
      <vt:lpstr>Cisco Routing Table Example</vt:lpstr>
      <vt:lpstr>Cisco Routing Table Explained (Top half)</vt:lpstr>
      <vt:lpstr>Routing Table Entry Explained - 1</vt:lpstr>
      <vt:lpstr>Routing Table Entry Explained - 2</vt:lpstr>
      <vt:lpstr>Windows XP Routing Table Example</vt:lpstr>
      <vt:lpstr>XP Routing Table Explained - 1</vt:lpstr>
      <vt:lpstr>Windows XP Routing Table - 2</vt:lpstr>
      <vt:lpstr>Windows XP Routing Table - 3</vt:lpstr>
      <vt:lpstr>Linux Routing Table - 1</vt:lpstr>
      <vt:lpstr>Linux Routing Table - 3</vt:lpstr>
      <vt:lpstr>Setting Static Routes  in Windows XP and Linux</vt:lpstr>
      <vt:lpstr>XP Commands for Static Route</vt:lpstr>
      <vt:lpstr>Static Route example in Linux</vt:lpstr>
    </vt:vector>
  </TitlesOfParts>
  <Company>Universiti Tunku Abdul Rahman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FICT Presentation</dc:title>
  <dc:creator>Dr. Lim Soo KIng</dc:creator>
  <cp:lastModifiedBy>Lim Khong Leng</cp:lastModifiedBy>
  <cp:revision>1330</cp:revision>
  <dcterms:created xsi:type="dcterms:W3CDTF">2004-01-08T01:54:24Z</dcterms:created>
  <dcterms:modified xsi:type="dcterms:W3CDTF">2017-07-03T10:36:09Z</dcterms:modified>
</cp:coreProperties>
</file>