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256" r:id="rId2"/>
    <p:sldId id="310" r:id="rId3"/>
    <p:sldId id="308" r:id="rId4"/>
    <p:sldId id="309" r:id="rId5"/>
    <p:sldId id="311" r:id="rId6"/>
    <p:sldId id="319" r:id="rId7"/>
    <p:sldId id="312" r:id="rId8"/>
    <p:sldId id="313" r:id="rId9"/>
    <p:sldId id="321" r:id="rId10"/>
    <p:sldId id="320" r:id="rId11"/>
    <p:sldId id="322" r:id="rId12"/>
    <p:sldId id="323" r:id="rId13"/>
    <p:sldId id="314" r:id="rId14"/>
    <p:sldId id="315" r:id="rId15"/>
    <p:sldId id="316" r:id="rId16"/>
    <p:sldId id="317" r:id="rId17"/>
    <p:sldId id="318" r:id="rId18"/>
    <p:sldId id="324" r:id="rId19"/>
    <p:sldId id="325" r:id="rId20"/>
    <p:sldId id="337" r:id="rId21"/>
    <p:sldId id="338" r:id="rId22"/>
    <p:sldId id="326" r:id="rId23"/>
    <p:sldId id="327" r:id="rId24"/>
    <p:sldId id="328" r:id="rId25"/>
    <p:sldId id="329" r:id="rId26"/>
    <p:sldId id="330" r:id="rId27"/>
    <p:sldId id="335" r:id="rId28"/>
    <p:sldId id="334" r:id="rId29"/>
    <p:sldId id="331" r:id="rId30"/>
    <p:sldId id="336" r:id="rId31"/>
    <p:sldId id="332" r:id="rId32"/>
    <p:sldId id="333" r:id="rId33"/>
    <p:sldId id="304" r:id="rId34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3399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6" autoAdjust="0"/>
    <p:restoredTop sz="88869" autoAdjust="0"/>
  </p:normalViewPr>
  <p:slideViewPr>
    <p:cSldViewPr snapToGrid="0">
      <p:cViewPr varScale="1">
        <p:scale>
          <a:sx n="62" d="100"/>
          <a:sy n="62" d="100"/>
        </p:scale>
        <p:origin x="774" y="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2109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F021D94D-22D8-4287-94AA-A73A6DF43D2D}" type="datetimeFigureOut">
              <a:rPr lang="en-US" smtClean="0"/>
              <a:t>4/16/2018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2A9CB65B-AFAB-4F35-A1B7-D66430AC73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16199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A8931C-8281-40FE-BCD9-58CB512BA01D}" type="datetimeFigureOut">
              <a:rPr lang="en-GB" smtClean="0"/>
              <a:t>16/04/2018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AC5694-1ED9-492D-84B6-DB127ED24E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2773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C5694-1ED9-492D-84B6-DB127ED24EDD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40908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IT Governance A Framework for Performance and Compliance,</a:t>
            </a:r>
            <a:r>
              <a:rPr lang="en-US" baseline="0" dirty="0" smtClean="0"/>
              <a:t> Ron </a:t>
            </a:r>
            <a:r>
              <a:rPr lang="en-US" baseline="0" dirty="0" err="1" smtClean="0"/>
              <a:t>Saull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C5694-1ED9-492D-84B6-DB127ED24EDD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81847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IT Governance A Framework for Performance and Compliance,</a:t>
            </a:r>
            <a:r>
              <a:rPr lang="en-US" baseline="0" dirty="0" smtClean="0"/>
              <a:t> Ron </a:t>
            </a:r>
            <a:r>
              <a:rPr lang="en-US" baseline="0" dirty="0" err="1" smtClean="0"/>
              <a:t>Saull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C5694-1ED9-492D-84B6-DB127ED24EDD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04759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C5694-1ED9-492D-84B6-DB127ED24EDD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62522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r>
              <a:rPr lang="en-US" baseline="0" dirty="0" smtClean="0"/>
              <a:t> to COBIT 5, Robert E Stroud CGEIT SCRISC, ISACA Strategic Advisory Board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C5694-1ED9-492D-84B6-DB127ED24EDD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9249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Introduction</a:t>
            </a:r>
            <a:r>
              <a:rPr lang="en-US" baseline="0" dirty="0" smtClean="0"/>
              <a:t> to COBIT 5, Robert E Stroud CGEIT SCRISC, ISACA Strategic Advisory Board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C5694-1ED9-492D-84B6-DB127ED24EDD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11375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Introduction</a:t>
            </a:r>
            <a:r>
              <a:rPr lang="en-US" baseline="0" dirty="0" smtClean="0"/>
              <a:t> to COBIT 5, Robert E Stroud CGEIT SCRISC, ISACA Strategic Advisory Board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C5694-1ED9-492D-84B6-DB127ED24EDD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90855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Introduction</a:t>
            </a:r>
            <a:r>
              <a:rPr lang="en-US" baseline="0" dirty="0" smtClean="0"/>
              <a:t> to COBIT 5, Robert E Stroud CGEIT SCRISC, ISACA Strategic Advisory Board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altLang="en-US" b="1" dirty="0" smtClean="0"/>
              <a:t>PMBOK</a:t>
            </a:r>
            <a:r>
              <a:rPr lang="en-GB" altLang="en-US" dirty="0" smtClean="0"/>
              <a:t> (Project Management Body of Knowledge), </a:t>
            </a:r>
            <a:endParaRPr lang="en-US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1" dirty="0" smtClean="0"/>
              <a:t>PRINCE2</a:t>
            </a:r>
            <a:r>
              <a:rPr lang="en-GB" dirty="0" smtClean="0"/>
              <a:t> (</a:t>
            </a:r>
            <a:r>
              <a:rPr lang="en-GB" dirty="0" err="1" smtClean="0"/>
              <a:t>PRojects</a:t>
            </a:r>
            <a:r>
              <a:rPr lang="en-GB" dirty="0" smtClean="0"/>
              <a:t> IN Controlled Environments)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CMMI</a:t>
            </a:r>
            <a:r>
              <a:rPr lang="en-US" dirty="0" smtClean="0"/>
              <a:t> (Capability Maturity Model Integration)</a:t>
            </a: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C5694-1ED9-492D-84B6-DB127ED24EDD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14999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Introduction</a:t>
            </a:r>
            <a:r>
              <a:rPr lang="en-US" baseline="0" dirty="0" smtClean="0"/>
              <a:t> to COBIT 5, Robert E Stroud CGEIT SCRISC, ISACA Strategic Advisory Board</a:t>
            </a:r>
            <a:endParaRPr lang="en-GB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C5694-1ED9-492D-84B6-DB127ED24EDD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83527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Introduction</a:t>
            </a:r>
            <a:r>
              <a:rPr lang="en-US" baseline="0" dirty="0" smtClean="0"/>
              <a:t> to COBIT 5, Robert E Stroud CGEIT SCRISC, ISACA Strategic Advisory Board</a:t>
            </a:r>
            <a:endParaRPr lang="en-GB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C5694-1ED9-492D-84B6-DB127ED24EDD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71300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Introduction</a:t>
            </a:r>
            <a:r>
              <a:rPr lang="en-US" baseline="0" dirty="0" smtClean="0"/>
              <a:t> to COBIT 5, Robert E Stroud CGEIT SCRISC, ISACA Strategic Advisory Board</a:t>
            </a:r>
            <a:endParaRPr lang="en-GB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C5694-1ED9-492D-84B6-DB127ED24EDD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32272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C5694-1ED9-492D-84B6-DB127ED24EDD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01114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Introduction</a:t>
            </a:r>
            <a:r>
              <a:rPr lang="en-US" baseline="0" dirty="0" smtClean="0"/>
              <a:t> to COBIT 5, Robert E Stroud CGEIT SCRISC, ISACA Strategic Advisory Board</a:t>
            </a:r>
            <a:endParaRPr lang="en-GB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C5694-1ED9-492D-84B6-DB127ED24EDD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785786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Introduction</a:t>
            </a:r>
            <a:r>
              <a:rPr lang="en-US" baseline="0" dirty="0" smtClean="0"/>
              <a:t> to COBIT 5, Robert E Stroud CGEIT SCRISC, ISACA Strategic Advisory Board</a:t>
            </a:r>
            <a:endParaRPr lang="en-GB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C5694-1ED9-492D-84B6-DB127ED24EDD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727112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Introduction</a:t>
            </a:r>
            <a:r>
              <a:rPr lang="en-US" baseline="0" dirty="0" smtClean="0"/>
              <a:t> to COBIT 5, Robert E Stroud CGEIT SCRISC, ISACA Strategic Advisory Board</a:t>
            </a:r>
            <a:endParaRPr lang="en-GB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C5694-1ED9-492D-84B6-DB127ED24EDD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032074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Introduction</a:t>
            </a:r>
            <a:r>
              <a:rPr lang="en-US" baseline="0" dirty="0" smtClean="0"/>
              <a:t> to COBIT 5, Robert E Stroud CGEIT SCRISC, ISACA Strategic Advisory Board</a:t>
            </a:r>
            <a:endParaRPr lang="en-GB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C5694-1ED9-492D-84B6-DB127ED24EDD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332740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Introduction</a:t>
            </a:r>
            <a:r>
              <a:rPr lang="en-US" baseline="0" dirty="0" smtClean="0"/>
              <a:t> to COBIT 5, Robert E Stroud CGEIT SCRISC, ISACA Strategic Advisory Board</a:t>
            </a:r>
            <a:endParaRPr lang="en-GB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C5694-1ED9-492D-84B6-DB127ED24EDD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440049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Introduction</a:t>
            </a:r>
            <a:r>
              <a:rPr lang="en-US" baseline="0" dirty="0" smtClean="0"/>
              <a:t> to COBIT 5, Robert E Stroud CGEIT SCRISC, ISACA Strategic Advisory Board</a:t>
            </a:r>
            <a:endParaRPr lang="en-GB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C5694-1ED9-492D-84B6-DB127ED24EDD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302207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Introduction</a:t>
            </a:r>
            <a:r>
              <a:rPr lang="en-US" baseline="0" dirty="0" smtClean="0"/>
              <a:t> to COBIT 5, Robert E Stroud CGEIT SCRISC, ISACA Strategic Advisory Board</a:t>
            </a:r>
            <a:endParaRPr lang="en-GB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C5694-1ED9-492D-84B6-DB127ED24EDD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839008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Introduction</a:t>
            </a:r>
            <a:r>
              <a:rPr lang="en-US" baseline="0" dirty="0" smtClean="0"/>
              <a:t> to COBIT 5, Robert E Stroud CGEIT SCRISC, ISACA Strategic Advisory Board</a:t>
            </a:r>
            <a:endParaRPr lang="en-GB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C5694-1ED9-492D-84B6-DB127ED24EDD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949178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Introduction</a:t>
            </a:r>
            <a:r>
              <a:rPr lang="en-US" baseline="0" dirty="0" smtClean="0"/>
              <a:t> to COBIT 5, Robert E Stroud CGEIT SCRISC, ISACA Strategic Advisory Board</a:t>
            </a:r>
            <a:endParaRPr lang="en-GB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C5694-1ED9-492D-84B6-DB127ED24EDD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089933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Introduction</a:t>
            </a:r>
            <a:r>
              <a:rPr lang="en-US" baseline="0" dirty="0" smtClean="0"/>
              <a:t> to COBIT 5, Robert E Stroud CGEIT SCRISC, ISACA Strategic Advisory Board</a:t>
            </a:r>
            <a:endParaRPr lang="en-GB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C5694-1ED9-492D-84B6-DB127ED24EDD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79096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C5694-1ED9-492D-84B6-DB127ED24EDD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319220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Introduction</a:t>
            </a:r>
            <a:r>
              <a:rPr lang="en-US" baseline="0" dirty="0" smtClean="0"/>
              <a:t> to COBIT 5, Robert E Stroud CGEIT SCRISC, ISACA Strategic Advisory Board</a:t>
            </a:r>
            <a:endParaRPr lang="en-GB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C5694-1ED9-492D-84B6-DB127ED24EDD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895412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Introduction</a:t>
            </a:r>
            <a:r>
              <a:rPr lang="en-US" baseline="0" dirty="0" smtClean="0"/>
              <a:t> to COBIT 5, Robert E Stroud CGEIT SCRISC, ISACA Strategic Advisory Board</a:t>
            </a:r>
            <a:endParaRPr lang="en-GB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C5694-1ED9-492D-84B6-DB127ED24EDD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048964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C5694-1ED9-492D-84B6-DB127ED24EDD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57663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C5694-1ED9-492D-84B6-DB127ED24EDD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21629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C5694-1ED9-492D-84B6-DB127ED24EDD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37149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C5694-1ED9-492D-84B6-DB127ED24EDD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90630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IT Governance A Framework for Performance and Compliance,</a:t>
            </a:r>
            <a:r>
              <a:rPr lang="en-US" baseline="0" dirty="0" smtClean="0"/>
              <a:t> Ron </a:t>
            </a:r>
            <a:r>
              <a:rPr lang="en-US" baseline="0" dirty="0" err="1" smtClean="0"/>
              <a:t>Saull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C5694-1ED9-492D-84B6-DB127ED24EDD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45119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IT Governance A Framework for Performance and Compliance,</a:t>
            </a:r>
            <a:r>
              <a:rPr lang="en-US" baseline="0" dirty="0" smtClean="0"/>
              <a:t> Ron </a:t>
            </a:r>
            <a:r>
              <a:rPr lang="en-US" baseline="0" dirty="0" err="1" smtClean="0"/>
              <a:t>Saull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C5694-1ED9-492D-84B6-DB127ED24EDD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28975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IT Governance A Framework for Performance and Compliance,</a:t>
            </a:r>
            <a:r>
              <a:rPr lang="en-US" baseline="0" dirty="0" smtClean="0"/>
              <a:t> Ron </a:t>
            </a:r>
            <a:r>
              <a:rPr lang="en-US" baseline="0" dirty="0" err="1" smtClean="0"/>
              <a:t>Saull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C5694-1ED9-492D-84B6-DB127ED24EDD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20141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1" y="6652590"/>
            <a:ext cx="12192000" cy="20540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2E2D6473-DF6D-4702-B328-E0DD40540A4E}" type="datetimeFigureOut">
              <a:rPr lang="en-US" dirty="0"/>
              <a:pPr/>
              <a:t>4/16/2018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E26F7E3A-B166-407D-9866-32884E7D5B37}" type="datetimeFigureOut">
              <a:rPr lang="en-US" dirty="0"/>
              <a:pPr/>
              <a:t>4/16/2018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" y="39756"/>
            <a:ext cx="12131040" cy="804672"/>
          </a:xfrm>
        </p:spPr>
        <p:txBody>
          <a:bodyPr/>
          <a:lstStyle>
            <a:lvl1pPr marL="0" algn="ctr">
              <a:defRPr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" y="954157"/>
            <a:ext cx="12070080" cy="5698434"/>
          </a:xfrm>
          <a:noFill/>
        </p:spPr>
        <p:txBody>
          <a:bodyPr/>
          <a:lstStyle>
            <a:lvl1pPr>
              <a:defRPr sz="4000"/>
            </a:lvl1pPr>
            <a:lvl2pPr>
              <a:defRPr sz="3700"/>
            </a:lvl2pPr>
            <a:lvl3pPr>
              <a:defRPr sz="3400"/>
            </a:lvl3pPr>
            <a:lvl4pPr>
              <a:defRPr sz="3100"/>
            </a:lvl4pPr>
            <a:lvl5pPr>
              <a:defRPr sz="2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20EBB0C4-6273-4C6E-B9BD-2EDC30F1CD52}" type="datetimeFigureOut">
              <a:rPr lang="en-US" dirty="0"/>
              <a:pPr/>
              <a:t>4/16/2018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pPr/>
              <a:t>4/16/2018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C9CAD897-D46E-4AD2-BD9B-49DD3E640873}" type="datetimeFigureOut">
              <a:rPr lang="en-US" dirty="0"/>
              <a:pPr/>
              <a:t>4/16/2018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" y="6652590"/>
            <a:ext cx="12192000" cy="20540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" y="35004"/>
            <a:ext cx="12131040" cy="80467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" y="950976"/>
            <a:ext cx="12070080" cy="570161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30480" y="892684"/>
            <a:ext cx="12131040" cy="0"/>
          </a:xfrm>
          <a:prstGeom prst="line">
            <a:avLst/>
          </a:prstGeom>
          <a:ln w="28575"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4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3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3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3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noProof="0" dirty="0" smtClean="0"/>
              <a:t>UEEN 3113 / 3413</a:t>
            </a:r>
            <a:endParaRPr lang="en-GB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noProof="0" dirty="0" smtClean="0"/>
              <a:t>Server Configuration and management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1361" y="4384343"/>
            <a:ext cx="38100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6845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 smtClean="0"/>
              <a:t>IT Governance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/>
              <a:t>Risk </a:t>
            </a:r>
            <a:r>
              <a:rPr lang="en-US" altLang="en-US" dirty="0" smtClean="0"/>
              <a:t>management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/>
              <a:t>Requires awareness of senior officers, a clear understanding of the enterprise’s appetite for risk and transparency about the significant risks to the enterprise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/>
              <a:t>Embeds risk management responsibilities in the enterprise operation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/>
              <a:t>Addresses the safeguard of IT assets, disaster recovery and operation continuity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629934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 smtClean="0"/>
              <a:t>IT Governance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/>
              <a:t>Resource </a:t>
            </a:r>
            <a:r>
              <a:rPr lang="en-US" altLang="en-US" dirty="0" smtClean="0"/>
              <a:t>management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/>
              <a:t>Optimal investment, use and allocation of IT resources and capabilities (people, applications, infrastructure, data).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altLang="en-US" dirty="0" smtClean="0"/>
              <a:t>Maximising</a:t>
            </a:r>
            <a:r>
              <a:rPr lang="en-US" altLang="en-US" dirty="0" smtClean="0"/>
              <a:t> the efficiency of these assets and </a:t>
            </a:r>
            <a:r>
              <a:rPr lang="en-US" altLang="en-US" dirty="0" err="1" smtClean="0"/>
              <a:t>optimising</a:t>
            </a:r>
            <a:r>
              <a:rPr lang="en-US" altLang="en-US" dirty="0" smtClean="0"/>
              <a:t> their costs.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altLang="en-US" dirty="0" smtClean="0"/>
              <a:t>Optimising</a:t>
            </a:r>
            <a:r>
              <a:rPr lang="en-US" altLang="en-US" dirty="0" smtClean="0"/>
              <a:t> knowledge and the IT infrastructure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/>
              <a:t>Knowing where and how to outsource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20832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 smtClean="0"/>
              <a:t>IT Governance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/>
              <a:t>Performance measurement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/>
              <a:t>Measuring relationships and assets necessary to compete: customer focus, process efficiency and the ability to learn and grow.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/>
              <a:t>Tracking project delivery and monitoring IT services.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976807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 smtClean="0"/>
              <a:t>IT Governance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altLang="en-US" dirty="0"/>
              <a:t>A control framework for IT </a:t>
            </a:r>
            <a:r>
              <a:rPr lang="en-GB" altLang="en-US" dirty="0" smtClean="0"/>
              <a:t>Governance is needed because it: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altLang="en-US" dirty="0"/>
              <a:t>defines the reasons IT Governance is </a:t>
            </a:r>
            <a:r>
              <a:rPr lang="en-GB" altLang="en-US" dirty="0" smtClean="0"/>
              <a:t>needed.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the </a:t>
            </a:r>
            <a:r>
              <a:rPr lang="en-US" altLang="en-US" dirty="0" smtClean="0"/>
              <a:t>stakeholders and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altLang="en-US" dirty="0"/>
              <a:t>what it needs to accomplish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439999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 smtClean="0"/>
              <a:t>IT Governance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/>
              <a:t>There are 5 principles in </a:t>
            </a:r>
            <a:r>
              <a:rPr lang="en-US" altLang="en-US" dirty="0" err="1" smtClean="0"/>
              <a:t>Cobit</a:t>
            </a:r>
            <a:r>
              <a:rPr lang="en-US" altLang="en-US" dirty="0" smtClean="0"/>
              <a:t> 5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/>
              <a:t>Meeting Stakeholder Needs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/>
              <a:t>Covering the Enterpri</a:t>
            </a:r>
            <a:r>
              <a:rPr lang="en-US" altLang="en-US" dirty="0" smtClean="0"/>
              <a:t>se End-to-End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/>
              <a:t>Applying a Single Integrated Framework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/>
              <a:t>Enabling a Holistic Approach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/>
              <a:t>Separating Governance From Management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95078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 smtClean="0"/>
              <a:t>IT Governance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/>
              <a:t>Meeting Stakeholders Needs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/>
              <a:t>Enterprises exist to create value for stakeholders.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/>
              <a:t>Each stakeholder has different concept of value – negotiate and decide amongst different stakeholders’ value interests.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/>
              <a:t>Governance syste</a:t>
            </a:r>
            <a:r>
              <a:rPr lang="en-US" altLang="en-US" dirty="0" smtClean="0"/>
              <a:t>m should consider all stakeholders when making benefit, resource and risk assessment decisions.</a:t>
            </a:r>
          </a:p>
          <a:p>
            <a:pPr marL="707263" lvl="2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/>
              <a:t>Who receives the benefits? </a:t>
            </a:r>
            <a:r>
              <a:rPr lang="en-US" altLang="en-US" dirty="0" smtClean="0"/>
              <a:t>What resources are required? </a:t>
            </a:r>
            <a:r>
              <a:rPr lang="en-US" altLang="en-US" dirty="0" smtClean="0"/>
              <a:t>Who bears the risk?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/>
              <a:t>Stakeholder needs will be transformed into enterprise’s actionable strategy.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674798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 smtClean="0"/>
              <a:t>IT Governance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/>
              <a:t>Covering the Enterprise End-to-end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/>
              <a:t>Integrates enterprise IT governance into enterprise governance.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/>
              <a:t>Aligns with the latest views on governance.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/>
              <a:t>Covers all functions and processes within the enterprise.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774535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 smtClean="0"/>
              <a:t>IT Governance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/>
              <a:t>Applying a Single Integrated Framework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/>
              <a:t>COBIT 5 aligns with the </a:t>
            </a:r>
            <a:r>
              <a:rPr lang="en-US" altLang="en-US" dirty="0"/>
              <a:t>other </a:t>
            </a:r>
            <a:r>
              <a:rPr lang="en-US" altLang="en-US" dirty="0" smtClean="0"/>
              <a:t>latest relevant standards and frameworks</a:t>
            </a:r>
          </a:p>
          <a:p>
            <a:pPr marL="707263" lvl="2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/>
              <a:t>Enterprise: COSO (</a:t>
            </a:r>
            <a:r>
              <a:rPr lang="en-GB" altLang="en-US" dirty="0"/>
              <a:t>Committee of Sponsoring Organizations of the Treadway </a:t>
            </a:r>
            <a:r>
              <a:rPr lang="en-GB" altLang="en-US" dirty="0" smtClean="0"/>
              <a:t>Commission) </a:t>
            </a:r>
            <a:r>
              <a:rPr lang="en-US" altLang="en-US" dirty="0" smtClean="0"/>
              <a:t>, COSO </a:t>
            </a:r>
            <a:r>
              <a:rPr lang="en-US" altLang="en-US" dirty="0"/>
              <a:t>ERM (Enterprise risk </a:t>
            </a:r>
            <a:r>
              <a:rPr lang="en-US" altLang="en-US" dirty="0" smtClean="0"/>
              <a:t>management), ISO/IEC 9000, ISO/IEC 31000</a:t>
            </a:r>
          </a:p>
          <a:p>
            <a:pPr marL="707263" lvl="2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/>
              <a:t>IT-related: ISO/IEC 38500, ITIL (</a:t>
            </a:r>
            <a:r>
              <a:rPr lang="en-GB" dirty="0"/>
              <a:t>Information Technology Infrastructure </a:t>
            </a:r>
            <a:r>
              <a:rPr lang="en-GB" dirty="0" smtClean="0"/>
              <a:t>Library)</a:t>
            </a:r>
            <a:r>
              <a:rPr lang="en-US" altLang="en-US" dirty="0" smtClean="0"/>
              <a:t>, ISO/IEC 27000 series, TOGAF (</a:t>
            </a:r>
            <a:r>
              <a:rPr lang="en-GB" altLang="en-US" dirty="0"/>
              <a:t>The Open Group Architecture </a:t>
            </a:r>
            <a:r>
              <a:rPr lang="en-GB" altLang="en-US" dirty="0" smtClean="0"/>
              <a:t>Framework</a:t>
            </a:r>
            <a:r>
              <a:rPr lang="en-GB" altLang="en-US" dirty="0"/>
              <a:t>), </a:t>
            </a:r>
            <a:r>
              <a:rPr lang="en-GB" altLang="en-US" dirty="0" smtClean="0"/>
              <a:t>PMBOK/PRINCE2, CMMI, etc.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219165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 smtClean="0"/>
              <a:t>IT Governance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/>
              <a:t>Enabling a Holistic Approach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/>
              <a:t>The enablers</a:t>
            </a:r>
          </a:p>
          <a:p>
            <a:pPr marL="707263" lvl="2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/>
              <a:t>Factors that influence whether something will work – governance and management over Enterprise IT</a:t>
            </a:r>
          </a:p>
          <a:p>
            <a:pPr marL="707263" lvl="2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/>
              <a:t>Driven by goals cascade (higher-level IT-related goals define what the different enablers should achieve)</a:t>
            </a:r>
          </a:p>
          <a:p>
            <a:pPr marL="707263" lvl="2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/>
              <a:t>Divided into 7 categories in COBIT framework.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76792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 smtClean="0"/>
              <a:t>IT Governance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/>
              <a:t>Enabling a Holistic Approach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/>
              <a:t>The enablers categories</a:t>
            </a:r>
          </a:p>
          <a:p>
            <a:pPr marL="989838" lvl="2" indent="-5143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en-US" b="1" dirty="0" smtClean="0"/>
              <a:t>Principles, </a:t>
            </a:r>
            <a:r>
              <a:rPr lang="en-US" altLang="en-US" b="1" dirty="0" smtClean="0"/>
              <a:t>Policies </a:t>
            </a:r>
            <a:r>
              <a:rPr lang="en-US" altLang="en-US" b="1" dirty="0" smtClean="0"/>
              <a:t>and Framework </a:t>
            </a:r>
            <a:r>
              <a:rPr lang="en-US" altLang="en-US" dirty="0" smtClean="0"/>
              <a:t>are </a:t>
            </a:r>
            <a:r>
              <a:rPr lang="en-GB" altLang="en-US" dirty="0" smtClean="0"/>
              <a:t>the </a:t>
            </a:r>
            <a:r>
              <a:rPr lang="en-GB" altLang="en-US" dirty="0"/>
              <a:t>vehicle to </a:t>
            </a:r>
            <a:r>
              <a:rPr lang="en-GB" altLang="en-US" dirty="0" smtClean="0"/>
              <a:t>translate </a:t>
            </a:r>
            <a:r>
              <a:rPr lang="en-GB" altLang="en-US" dirty="0"/>
              <a:t>the desired </a:t>
            </a:r>
            <a:r>
              <a:rPr lang="en-GB" altLang="en-US" dirty="0" smtClean="0"/>
              <a:t>behaviour </a:t>
            </a:r>
            <a:r>
              <a:rPr lang="en-GB" altLang="en-US" dirty="0"/>
              <a:t>into practical guidance </a:t>
            </a:r>
            <a:r>
              <a:rPr lang="en-GB" altLang="en-US" dirty="0" smtClean="0"/>
              <a:t>for </a:t>
            </a:r>
            <a:r>
              <a:rPr lang="en-GB" altLang="en-US" dirty="0"/>
              <a:t>day-to-day management.</a:t>
            </a:r>
            <a:endParaRPr lang="en-US" altLang="en-US" dirty="0" smtClean="0"/>
          </a:p>
          <a:p>
            <a:pPr marL="989838" lvl="2" indent="-5143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en-US" b="1" dirty="0" smtClean="0"/>
              <a:t>Processes</a:t>
            </a:r>
            <a:r>
              <a:rPr lang="en-US" altLang="en-US" dirty="0" smtClean="0"/>
              <a:t> describe </a:t>
            </a:r>
            <a:r>
              <a:rPr lang="en-GB" altLang="en-US" dirty="0" smtClean="0"/>
              <a:t>an </a:t>
            </a:r>
            <a:r>
              <a:rPr lang="en-GB" altLang="en-US" dirty="0"/>
              <a:t>organised set of practices and </a:t>
            </a:r>
            <a:r>
              <a:rPr lang="en-GB" altLang="en-US" dirty="0" smtClean="0"/>
              <a:t>activities</a:t>
            </a:r>
            <a:r>
              <a:rPr lang="en-GB" altLang="en-US" dirty="0"/>
              <a:t>. </a:t>
            </a:r>
            <a:r>
              <a:rPr lang="en-GB" altLang="en-US" dirty="0" smtClean="0"/>
              <a:t>Process life cycle; </a:t>
            </a:r>
            <a:r>
              <a:rPr lang="en-GB" altLang="en-US" dirty="0"/>
              <a:t>Governance and </a:t>
            </a:r>
            <a:r>
              <a:rPr lang="en-GB" altLang="en-US" dirty="0" smtClean="0"/>
              <a:t>Management </a:t>
            </a:r>
            <a:r>
              <a:rPr lang="en-GB" altLang="en-US" dirty="0"/>
              <a:t>Processes.</a:t>
            </a:r>
            <a:endParaRPr lang="en-US" altLang="en-US" dirty="0" smtClean="0"/>
          </a:p>
          <a:p>
            <a:pPr marL="989838" lvl="2" indent="-5143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en-US" b="1" dirty="0" err="1" smtClean="0"/>
              <a:t>Organisational</a:t>
            </a:r>
            <a:r>
              <a:rPr lang="en-US" altLang="en-US" b="1" dirty="0" smtClean="0"/>
              <a:t> </a:t>
            </a:r>
            <a:r>
              <a:rPr lang="en-US" altLang="en-US" b="1" dirty="0"/>
              <a:t>Structures </a:t>
            </a:r>
            <a:r>
              <a:rPr lang="en-US" altLang="en-US" dirty="0"/>
              <a:t>describe </a:t>
            </a:r>
            <a:r>
              <a:rPr lang="en-US" altLang="en-US" dirty="0" smtClean="0"/>
              <a:t>RACI (</a:t>
            </a:r>
            <a:r>
              <a:rPr lang="en-GB" altLang="en-US" dirty="0"/>
              <a:t>responsible, accountable, </a:t>
            </a:r>
            <a:r>
              <a:rPr lang="en-GB" altLang="en-US" dirty="0" smtClean="0"/>
              <a:t>consulted, informed)</a:t>
            </a:r>
            <a:r>
              <a:rPr lang="en-US" altLang="en-US" dirty="0" smtClean="0"/>
              <a:t> </a:t>
            </a:r>
            <a:r>
              <a:rPr lang="en-US" altLang="en-US" dirty="0"/>
              <a:t>and roles.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727035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 smtClean="0"/>
              <a:t>IT Governance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altLang="en-US" dirty="0" smtClean="0"/>
              <a:t>With </a:t>
            </a:r>
            <a:r>
              <a:rPr lang="en-GB" altLang="en-US" dirty="0"/>
              <a:t>the growth of direct connection between organisations </a:t>
            </a:r>
            <a:r>
              <a:rPr lang="en-GB" altLang="en-US" dirty="0" smtClean="0"/>
              <a:t>and suppliers </a:t>
            </a:r>
            <a:r>
              <a:rPr lang="en-GB" altLang="en-US" dirty="0"/>
              <a:t>and customers, </a:t>
            </a:r>
            <a:r>
              <a:rPr lang="en-GB" altLang="en-US" dirty="0" smtClean="0"/>
              <a:t>more </a:t>
            </a:r>
            <a:r>
              <a:rPr lang="en-GB" altLang="en-US" dirty="0"/>
              <a:t>and more focus on how IT can be used to add value </a:t>
            </a:r>
            <a:r>
              <a:rPr lang="en-GB" altLang="en-US" dirty="0" smtClean="0"/>
              <a:t>to the business strategy.</a:t>
            </a:r>
          </a:p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altLang="en-US" dirty="0" smtClean="0"/>
              <a:t>IT resources should always be used as efficiently as possible.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991286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 smtClean="0"/>
              <a:t>IT Governance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/>
              <a:t>Enabling a Holistic Approach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/>
              <a:t>The enablers categories</a:t>
            </a:r>
          </a:p>
          <a:p>
            <a:pPr marL="989838" lvl="2" indent="-5143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4"/>
            </a:pPr>
            <a:r>
              <a:rPr lang="en-US" altLang="en-US" b="1" dirty="0" smtClean="0"/>
              <a:t>Culture, Ethics and </a:t>
            </a:r>
            <a:r>
              <a:rPr lang="en-US" altLang="en-US" b="1" dirty="0" err="1" smtClean="0"/>
              <a:t>Behaviour</a:t>
            </a:r>
            <a:r>
              <a:rPr lang="en-US" altLang="en-US" b="1" dirty="0" smtClean="0"/>
              <a:t> </a:t>
            </a:r>
            <a:r>
              <a:rPr lang="en-GB" altLang="en-US" dirty="0"/>
              <a:t>of individuals </a:t>
            </a:r>
            <a:r>
              <a:rPr lang="en-GB" altLang="en-US" dirty="0" smtClean="0"/>
              <a:t>and enterprise </a:t>
            </a:r>
            <a:r>
              <a:rPr lang="en-GB" altLang="en-US" dirty="0"/>
              <a:t>are </a:t>
            </a:r>
            <a:r>
              <a:rPr lang="en-GB" altLang="en-US" dirty="0" smtClean="0"/>
              <a:t>success factors </a:t>
            </a:r>
            <a:r>
              <a:rPr lang="en-GB" altLang="en-US" dirty="0"/>
              <a:t>in governance and management activities.</a:t>
            </a:r>
            <a:endParaRPr lang="en-US" altLang="en-US" dirty="0" smtClean="0"/>
          </a:p>
          <a:p>
            <a:pPr marL="989838" lvl="2" indent="-5143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4"/>
            </a:pPr>
            <a:r>
              <a:rPr lang="en-US" altLang="en-US" b="1" dirty="0" smtClean="0"/>
              <a:t>Information</a:t>
            </a:r>
            <a:r>
              <a:rPr lang="en-US" altLang="en-US" dirty="0"/>
              <a:t> define its attributes: Physical (Carrier, </a:t>
            </a:r>
            <a:r>
              <a:rPr lang="en-US" altLang="en-US" dirty="0" smtClean="0"/>
              <a:t>Media</a:t>
            </a:r>
            <a:r>
              <a:rPr lang="en-US" altLang="en-US" dirty="0"/>
              <a:t>); Empirical (User Interface); Syntactic </a:t>
            </a:r>
            <a:r>
              <a:rPr lang="en-US" altLang="en-US" dirty="0" smtClean="0"/>
              <a:t>(</a:t>
            </a:r>
            <a:r>
              <a:rPr lang="en-US" altLang="en-US" dirty="0"/>
              <a:t>Language, Format); Semantic (Meaning); Type, </a:t>
            </a:r>
            <a:r>
              <a:rPr lang="en-US" altLang="en-US" dirty="0" smtClean="0"/>
              <a:t>Currency</a:t>
            </a:r>
            <a:r>
              <a:rPr lang="en-US" altLang="en-US" dirty="0"/>
              <a:t>; Pragmatic (Use) Includes Retention, Status, </a:t>
            </a:r>
            <a:r>
              <a:rPr lang="en-US" altLang="en-US" dirty="0" smtClean="0"/>
              <a:t>Contingency</a:t>
            </a:r>
            <a:r>
              <a:rPr lang="en-US" altLang="en-US" dirty="0"/>
              <a:t>, Novelty; and Social (Context</a:t>
            </a:r>
            <a:r>
              <a:rPr lang="en-US" alt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36199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 smtClean="0"/>
              <a:t>IT Governance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/>
              <a:t>Enabling a Holistic Approach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/>
              <a:t>The enablers categories</a:t>
            </a:r>
          </a:p>
          <a:p>
            <a:pPr marL="989838" lvl="2" indent="-5143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6"/>
            </a:pPr>
            <a:r>
              <a:rPr lang="en-US" altLang="en-US" b="1" dirty="0" smtClean="0"/>
              <a:t>Services, Infrastructure and Applications. </a:t>
            </a:r>
            <a:r>
              <a:rPr lang="en-GB" altLang="en-US" dirty="0"/>
              <a:t>Includes: </a:t>
            </a:r>
            <a:r>
              <a:rPr lang="en-GB" altLang="en-US" dirty="0" smtClean="0"/>
              <a:t>reuse</a:t>
            </a:r>
            <a:r>
              <a:rPr lang="en-GB" altLang="en-US" dirty="0"/>
              <a:t>, buy-vs-build, agility, simplicity and openness. </a:t>
            </a:r>
            <a:r>
              <a:rPr lang="en-GB" altLang="en-US" dirty="0" smtClean="0"/>
              <a:t>Definition </a:t>
            </a:r>
            <a:r>
              <a:rPr lang="en-GB" altLang="en-US" dirty="0"/>
              <a:t>of Architecture Principles, Architecture </a:t>
            </a:r>
            <a:r>
              <a:rPr lang="en-GB" altLang="en-US" dirty="0" smtClean="0"/>
              <a:t>Viewpoints</a:t>
            </a:r>
            <a:r>
              <a:rPr lang="en-GB" altLang="en-US" dirty="0"/>
              <a:t>, and Service Levels.</a:t>
            </a:r>
            <a:endParaRPr lang="en-US" altLang="en-US" dirty="0" smtClean="0"/>
          </a:p>
          <a:p>
            <a:pPr marL="989838" lvl="2" indent="-5143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6"/>
            </a:pPr>
            <a:r>
              <a:rPr lang="en-US" altLang="en-US" b="1" dirty="0" smtClean="0"/>
              <a:t>People, Skills and Competencies </a:t>
            </a:r>
            <a:r>
              <a:rPr lang="en-GB" altLang="en-US" dirty="0" smtClean="0"/>
              <a:t>define </a:t>
            </a:r>
            <a:r>
              <a:rPr lang="en-GB" altLang="en-US" dirty="0"/>
              <a:t>Role Skill, Requirements, Skill Levels, Skill </a:t>
            </a:r>
            <a:r>
              <a:rPr lang="en-GB" altLang="en-US" dirty="0" smtClean="0"/>
              <a:t>Categories </a:t>
            </a:r>
            <a:r>
              <a:rPr lang="en-GB" altLang="en-US" dirty="0"/>
              <a:t>and Skill Definitions.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821100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 smtClean="0"/>
              <a:t>IT Governance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/>
              <a:t>Separating Governance from Management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/>
              <a:t>Make a clear distinction between governance and management.</a:t>
            </a:r>
          </a:p>
          <a:p>
            <a:pPr marL="707263" lvl="2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/>
              <a:t>Encompass different types of activities</a:t>
            </a:r>
          </a:p>
          <a:p>
            <a:pPr marL="707263" lvl="2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/>
              <a:t>Require different </a:t>
            </a:r>
            <a:r>
              <a:rPr lang="en-US" altLang="en-US" dirty="0" err="1" smtClean="0"/>
              <a:t>organisational</a:t>
            </a:r>
            <a:r>
              <a:rPr lang="en-US" altLang="en-US" dirty="0" smtClean="0"/>
              <a:t> structures</a:t>
            </a:r>
          </a:p>
          <a:p>
            <a:pPr marL="707263" lvl="2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/>
              <a:t>Serve different purposes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/>
              <a:t>In most enterprises, </a:t>
            </a:r>
            <a:r>
              <a:rPr lang="en-US" altLang="en-US" b="1" dirty="0" smtClean="0"/>
              <a:t>governance</a:t>
            </a:r>
            <a:r>
              <a:rPr lang="en-US" altLang="en-US" dirty="0" smtClean="0"/>
              <a:t> is the responsibility of the board of directors under the leadership of the chairperson.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In most </a:t>
            </a:r>
            <a:r>
              <a:rPr lang="en-US" altLang="en-US" dirty="0" smtClean="0"/>
              <a:t>enterprises, </a:t>
            </a:r>
            <a:r>
              <a:rPr lang="en-US" altLang="en-US" b="1" dirty="0" smtClean="0"/>
              <a:t>management</a:t>
            </a:r>
            <a:r>
              <a:rPr lang="en-US" altLang="en-US" dirty="0" smtClean="0"/>
              <a:t> is the responsibility of the executive management under the leadership of CEO.</a:t>
            </a:r>
          </a:p>
        </p:txBody>
      </p:sp>
    </p:spTree>
    <p:extLst>
      <p:ext uri="{BB962C8B-B14F-4D97-AF65-F5344CB8AC3E}">
        <p14:creationId xmlns:p14="http://schemas.microsoft.com/office/powerpoint/2010/main" val="185759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 smtClean="0"/>
              <a:t>IT Governance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/>
              <a:t>Separating Governance from Management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b="1" dirty="0" smtClean="0"/>
              <a:t>Governance</a:t>
            </a:r>
            <a:r>
              <a:rPr lang="en-US" altLang="en-US" dirty="0" smtClean="0"/>
              <a:t> ensures that stakeholders needs, conditions and options are </a:t>
            </a:r>
            <a:r>
              <a:rPr lang="en-US" altLang="en-US" b="1" dirty="0" smtClean="0"/>
              <a:t>evaluated</a:t>
            </a:r>
            <a:r>
              <a:rPr lang="en-US" altLang="en-US" dirty="0" smtClean="0"/>
              <a:t> to determine balanced, agreed-on enterprise objectives to be achieved, setting </a:t>
            </a:r>
            <a:r>
              <a:rPr lang="en-US" altLang="en-US" b="1" dirty="0" smtClean="0"/>
              <a:t>direction</a:t>
            </a:r>
            <a:r>
              <a:rPr lang="en-US" altLang="en-US" dirty="0" smtClean="0"/>
              <a:t> through </a:t>
            </a:r>
            <a:r>
              <a:rPr lang="en-US" altLang="en-US" dirty="0" err="1" smtClean="0"/>
              <a:t>prioritisation</a:t>
            </a:r>
            <a:r>
              <a:rPr lang="en-US" altLang="en-US" dirty="0" smtClean="0"/>
              <a:t> and decision making and </a:t>
            </a:r>
            <a:r>
              <a:rPr lang="en-US" altLang="en-US" b="1" dirty="0" smtClean="0"/>
              <a:t>monitoring</a:t>
            </a:r>
            <a:r>
              <a:rPr lang="en-US" altLang="en-US" dirty="0" smtClean="0"/>
              <a:t> performance and compliance against agreed-on direction and objectives (</a:t>
            </a:r>
            <a:r>
              <a:rPr lang="en-US" altLang="en-US" b="1" dirty="0" smtClean="0"/>
              <a:t>EDM</a:t>
            </a:r>
            <a:r>
              <a:rPr lang="en-US" altLang="en-US" dirty="0" smtClean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664522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 smtClean="0"/>
              <a:t>IT Governance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/>
              <a:t>Separating Governance from Management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b="1" dirty="0" smtClean="0"/>
              <a:t>Management plans</a:t>
            </a:r>
            <a:r>
              <a:rPr lang="en-US" altLang="en-US" dirty="0" smtClean="0"/>
              <a:t>, </a:t>
            </a:r>
            <a:r>
              <a:rPr lang="en-US" altLang="en-US" b="1" dirty="0" smtClean="0"/>
              <a:t>builds</a:t>
            </a:r>
            <a:r>
              <a:rPr lang="en-US" altLang="en-US" dirty="0" smtClean="0"/>
              <a:t>, </a:t>
            </a:r>
            <a:r>
              <a:rPr lang="en-US" altLang="en-US" b="1" dirty="0" smtClean="0"/>
              <a:t>runs</a:t>
            </a:r>
            <a:r>
              <a:rPr lang="en-US" altLang="en-US" dirty="0" smtClean="0"/>
              <a:t> and </a:t>
            </a:r>
            <a:r>
              <a:rPr lang="en-US" altLang="en-US" b="1" dirty="0" smtClean="0"/>
              <a:t>monitors</a:t>
            </a:r>
            <a:r>
              <a:rPr lang="en-US" altLang="en-US" dirty="0" smtClean="0"/>
              <a:t> (</a:t>
            </a:r>
            <a:r>
              <a:rPr lang="en-US" altLang="en-US" b="1" dirty="0" smtClean="0"/>
              <a:t>PBRM</a:t>
            </a:r>
            <a:r>
              <a:rPr lang="en-US" altLang="en-US" dirty="0" smtClean="0"/>
              <a:t>) activities in alignment with the direction set by the governance body to achieve the enterprise objectives.</a:t>
            </a:r>
          </a:p>
        </p:txBody>
      </p:sp>
    </p:spTree>
    <p:extLst>
      <p:ext uri="{BB962C8B-B14F-4D97-AF65-F5344CB8AC3E}">
        <p14:creationId xmlns:p14="http://schemas.microsoft.com/office/powerpoint/2010/main" val="1870407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 smtClean="0"/>
              <a:t>IT Governance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/>
              <a:t>Separating Governance from Management</a:t>
            </a:r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2671" y="1500651"/>
            <a:ext cx="9226658" cy="5151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875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 smtClean="0"/>
              <a:t>IT Governance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/>
              <a:t>Separating Governance from Management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Evaluate, Direct &amp; Monitor (EDM)</a:t>
            </a:r>
            <a:endParaRPr lang="en-US" altLang="en-US" dirty="0" smtClean="0"/>
          </a:p>
          <a:p>
            <a:pPr marL="707263" lvl="2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 EDM1 Set and Maintain the Governance Framework </a:t>
            </a:r>
          </a:p>
          <a:p>
            <a:pPr marL="707263" lvl="2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/>
              <a:t>EDM2 </a:t>
            </a:r>
            <a:r>
              <a:rPr lang="en-US" altLang="en-US" dirty="0"/>
              <a:t>Ensure Value </a:t>
            </a:r>
            <a:r>
              <a:rPr lang="en-US" altLang="en-US" dirty="0" err="1"/>
              <a:t>Optimisation</a:t>
            </a:r>
            <a:r>
              <a:rPr lang="en-US" altLang="en-US" dirty="0"/>
              <a:t> </a:t>
            </a:r>
          </a:p>
          <a:p>
            <a:pPr marL="707263" lvl="2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/>
              <a:t>EDM3 </a:t>
            </a:r>
            <a:r>
              <a:rPr lang="en-US" altLang="en-US" dirty="0"/>
              <a:t>Ensure Risk </a:t>
            </a:r>
            <a:r>
              <a:rPr lang="en-US" altLang="en-US" dirty="0" err="1"/>
              <a:t>Optimisation</a:t>
            </a:r>
            <a:r>
              <a:rPr lang="en-US" altLang="en-US" dirty="0"/>
              <a:t> </a:t>
            </a:r>
          </a:p>
          <a:p>
            <a:pPr marL="707263" lvl="2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/>
              <a:t>EDM4 </a:t>
            </a:r>
            <a:r>
              <a:rPr lang="en-US" altLang="en-US" dirty="0"/>
              <a:t>Ensure Resource </a:t>
            </a:r>
            <a:r>
              <a:rPr lang="en-US" altLang="en-US" dirty="0" err="1"/>
              <a:t>Optimisation</a:t>
            </a:r>
            <a:r>
              <a:rPr lang="en-US" altLang="en-US" dirty="0"/>
              <a:t> </a:t>
            </a:r>
          </a:p>
          <a:p>
            <a:pPr marL="707263" lvl="2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/>
              <a:t>EDM5 </a:t>
            </a:r>
            <a:r>
              <a:rPr lang="en-US" altLang="en-US" dirty="0"/>
              <a:t>Ensure Stakeholder Transparency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143319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 smtClean="0"/>
              <a:t>IT Governance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/>
              <a:t>Separating Governance from Management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Align, Plan &amp; </a:t>
            </a:r>
            <a:r>
              <a:rPr lang="en-US" altLang="en-US" dirty="0" err="1"/>
              <a:t>Organise</a:t>
            </a:r>
            <a:r>
              <a:rPr lang="en-US" altLang="en-US" dirty="0"/>
              <a:t> (APO</a:t>
            </a:r>
            <a:r>
              <a:rPr lang="en-US" altLang="en-US" dirty="0" smtClean="0"/>
              <a:t>)</a:t>
            </a:r>
          </a:p>
          <a:p>
            <a:pPr marL="707263" lvl="2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altLang="en-US" dirty="0" smtClean="0"/>
              <a:t>APO1 Define </a:t>
            </a:r>
            <a:r>
              <a:rPr lang="en-GB" altLang="en-US" dirty="0"/>
              <a:t>the Management Framework for </a:t>
            </a:r>
            <a:r>
              <a:rPr lang="en-GB" altLang="en-US" dirty="0" smtClean="0"/>
              <a:t>IT</a:t>
            </a:r>
          </a:p>
          <a:p>
            <a:pPr marL="707263" lvl="2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altLang="en-US" dirty="0" smtClean="0"/>
              <a:t>APO2 </a:t>
            </a:r>
            <a:r>
              <a:rPr lang="en-US" altLang="en-US" dirty="0" smtClean="0"/>
              <a:t>Manage </a:t>
            </a:r>
            <a:r>
              <a:rPr lang="en-US" altLang="en-US" dirty="0"/>
              <a:t>Strategy </a:t>
            </a:r>
          </a:p>
          <a:p>
            <a:pPr marL="707263" lvl="2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altLang="en-US" dirty="0" smtClean="0"/>
              <a:t>APO3 </a:t>
            </a:r>
            <a:r>
              <a:rPr lang="en-US" altLang="en-US" dirty="0" smtClean="0"/>
              <a:t>Manage </a:t>
            </a:r>
            <a:r>
              <a:rPr lang="en-US" altLang="en-US" dirty="0"/>
              <a:t>Enterprise Architecture </a:t>
            </a:r>
          </a:p>
          <a:p>
            <a:pPr marL="707263" lvl="2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altLang="en-US" dirty="0" smtClean="0"/>
              <a:t>APO4 </a:t>
            </a:r>
            <a:r>
              <a:rPr lang="en-US" altLang="en-US" dirty="0" smtClean="0"/>
              <a:t>Manage Innovation</a:t>
            </a:r>
          </a:p>
          <a:p>
            <a:pPr marL="707263" lvl="2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altLang="en-US" dirty="0" smtClean="0"/>
              <a:t>APO5 Manage </a:t>
            </a:r>
            <a:r>
              <a:rPr lang="en-GB" altLang="en-US" dirty="0"/>
              <a:t>Portfolio </a:t>
            </a:r>
          </a:p>
          <a:p>
            <a:pPr marL="707263" lvl="2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altLang="en-US" dirty="0" smtClean="0"/>
              <a:t>APO6 Manage </a:t>
            </a:r>
            <a:r>
              <a:rPr lang="en-GB" altLang="en-US" dirty="0"/>
              <a:t>Budget and Cost </a:t>
            </a:r>
          </a:p>
          <a:p>
            <a:pPr marL="707263" lvl="2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altLang="en-US" dirty="0" smtClean="0"/>
              <a:t>APO7 Manage </a:t>
            </a:r>
            <a:r>
              <a:rPr lang="en-GB" altLang="en-US" dirty="0"/>
              <a:t>Human </a:t>
            </a:r>
            <a:r>
              <a:rPr lang="en-GB" altLang="en-US" dirty="0" smtClean="0"/>
              <a:t>Resources</a:t>
            </a:r>
          </a:p>
          <a:p>
            <a:pPr marL="707263" lvl="2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altLang="en-US" dirty="0"/>
              <a:t>APO8 Manage Relationships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797123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 smtClean="0"/>
              <a:t>IT Governance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/>
              <a:t>Separating Governance from Management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Align, Plan &amp; </a:t>
            </a:r>
            <a:r>
              <a:rPr lang="en-US" altLang="en-US" dirty="0" err="1"/>
              <a:t>Organise</a:t>
            </a:r>
            <a:r>
              <a:rPr lang="en-US" altLang="en-US" dirty="0"/>
              <a:t> (APO</a:t>
            </a:r>
            <a:r>
              <a:rPr lang="en-US" altLang="en-US" dirty="0" smtClean="0"/>
              <a:t>)</a:t>
            </a:r>
          </a:p>
          <a:p>
            <a:pPr marL="707263" lvl="2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altLang="en-US" dirty="0"/>
              <a:t>APO9 Manage Service Agreements </a:t>
            </a:r>
          </a:p>
          <a:p>
            <a:pPr marL="707263" lvl="2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altLang="en-US" dirty="0" smtClean="0"/>
              <a:t>APO10 </a:t>
            </a:r>
            <a:r>
              <a:rPr lang="en-GB" altLang="en-US" dirty="0"/>
              <a:t>Manage Suppliers </a:t>
            </a:r>
          </a:p>
          <a:p>
            <a:pPr marL="707263" lvl="2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altLang="en-US" dirty="0" smtClean="0"/>
              <a:t>APO11 </a:t>
            </a:r>
            <a:r>
              <a:rPr lang="en-GB" altLang="en-US" dirty="0"/>
              <a:t>Manage Quality </a:t>
            </a:r>
          </a:p>
          <a:p>
            <a:pPr marL="707263" lvl="2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altLang="en-US" dirty="0" smtClean="0"/>
              <a:t>APO12 </a:t>
            </a:r>
            <a:r>
              <a:rPr lang="en-GB" altLang="en-US" dirty="0"/>
              <a:t>Manage Risk </a:t>
            </a:r>
          </a:p>
          <a:p>
            <a:pPr marL="707263" lvl="2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altLang="en-US" dirty="0" smtClean="0"/>
              <a:t>APO13 </a:t>
            </a:r>
            <a:r>
              <a:rPr lang="en-GB" altLang="en-US" dirty="0"/>
              <a:t>Manage Security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196079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 smtClean="0"/>
              <a:t>IT Governance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/>
              <a:t>Separating Governance from Management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Build, Acquire &amp; Implement (BAI</a:t>
            </a:r>
            <a:r>
              <a:rPr lang="en-US" altLang="en-US" dirty="0" smtClean="0"/>
              <a:t>)</a:t>
            </a:r>
          </a:p>
          <a:p>
            <a:pPr marL="707263" lvl="2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altLang="en-US" dirty="0"/>
              <a:t>BAI1 Manage Programmes and Projects </a:t>
            </a:r>
          </a:p>
          <a:p>
            <a:pPr marL="707263" lvl="2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altLang="en-US" dirty="0" smtClean="0"/>
              <a:t>BAI2 </a:t>
            </a:r>
            <a:r>
              <a:rPr lang="en-GB" altLang="en-US" dirty="0"/>
              <a:t>Define Requirements </a:t>
            </a:r>
          </a:p>
          <a:p>
            <a:pPr marL="707263" lvl="2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altLang="en-US" dirty="0" smtClean="0"/>
              <a:t>BAI3 </a:t>
            </a:r>
            <a:r>
              <a:rPr lang="en-GB" altLang="en-US" dirty="0"/>
              <a:t>Identify and Build Solutions </a:t>
            </a:r>
          </a:p>
          <a:p>
            <a:pPr marL="707263" lvl="2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altLang="en-US" dirty="0" smtClean="0"/>
              <a:t>BAI4 </a:t>
            </a:r>
            <a:r>
              <a:rPr lang="en-GB" altLang="en-US" dirty="0"/>
              <a:t>Manage Availability and Capacity </a:t>
            </a:r>
          </a:p>
          <a:p>
            <a:pPr marL="707263" lvl="2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altLang="en-US" dirty="0" smtClean="0"/>
              <a:t>BAI5 </a:t>
            </a:r>
            <a:r>
              <a:rPr lang="en-GB" altLang="en-US" dirty="0"/>
              <a:t>Manage Organisational Change Enablement </a:t>
            </a:r>
            <a:r>
              <a:rPr lang="en-GB" altLang="en-US" dirty="0" smtClean="0"/>
              <a:t>Deliver</a:t>
            </a:r>
            <a:r>
              <a:rPr lang="en-GB" altLang="en-US" dirty="0"/>
              <a:t>, Service and Support </a:t>
            </a:r>
          </a:p>
          <a:p>
            <a:pPr marL="707263" lvl="2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altLang="en-US" dirty="0" smtClean="0"/>
              <a:t>BAI6 Manage Changes </a:t>
            </a:r>
          </a:p>
          <a:p>
            <a:pPr marL="707263" lvl="2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altLang="en-US" dirty="0" smtClean="0"/>
              <a:t>BAI7 Manage Change Acceptance and Transitioning</a:t>
            </a:r>
          </a:p>
        </p:txBody>
      </p:sp>
    </p:spTree>
    <p:extLst>
      <p:ext uri="{BB962C8B-B14F-4D97-AF65-F5344CB8AC3E}">
        <p14:creationId xmlns:p14="http://schemas.microsoft.com/office/powerpoint/2010/main" val="3617601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 smtClean="0"/>
              <a:t>IT Governance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altLang="en-US" dirty="0"/>
              <a:t>IT Governance is part of a wider Corporate Governance activity with specific focus, covers the culture, organisation, policies and practices </a:t>
            </a:r>
            <a:r>
              <a:rPr lang="en-GB" altLang="en-US" dirty="0" smtClean="0"/>
              <a:t>of IT.</a:t>
            </a:r>
            <a:endParaRPr lang="en-GB" altLang="en-US" dirty="0"/>
          </a:p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altLang="en-US" dirty="0" smtClean="0"/>
              <a:t>IT </a:t>
            </a:r>
            <a:r>
              <a:rPr lang="en-GB" altLang="en-US" dirty="0"/>
              <a:t>Governance is the responsibility </a:t>
            </a:r>
            <a:r>
              <a:rPr lang="en-GB" altLang="en-US" dirty="0" smtClean="0"/>
              <a:t>of executives </a:t>
            </a:r>
            <a:r>
              <a:rPr lang="en-GB" altLang="en-US" dirty="0"/>
              <a:t>and the board of directors, </a:t>
            </a:r>
            <a:r>
              <a:rPr lang="en-GB" altLang="en-US" dirty="0" smtClean="0"/>
              <a:t>and consists </a:t>
            </a:r>
            <a:r>
              <a:rPr lang="en-GB" altLang="en-US" dirty="0"/>
              <a:t>of the leadership, </a:t>
            </a:r>
            <a:r>
              <a:rPr lang="en-GB" altLang="en-US" dirty="0" smtClean="0"/>
              <a:t>organisational structures </a:t>
            </a:r>
            <a:r>
              <a:rPr lang="en-GB" altLang="en-US" dirty="0"/>
              <a:t>and processes that ensure </a:t>
            </a:r>
            <a:r>
              <a:rPr lang="en-GB" altLang="en-US" dirty="0" smtClean="0"/>
              <a:t>that the organisation’s IT sustains and extends </a:t>
            </a:r>
            <a:r>
              <a:rPr lang="en-GB" altLang="en-US" dirty="0"/>
              <a:t>the </a:t>
            </a:r>
            <a:r>
              <a:rPr lang="en-GB" altLang="en-US" dirty="0" smtClean="0"/>
              <a:t>organisation's strategies </a:t>
            </a:r>
            <a:r>
              <a:rPr lang="en-GB" altLang="en-US" dirty="0"/>
              <a:t>and objectives</a:t>
            </a:r>
            <a:r>
              <a:rPr lang="en-GB" alt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71222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 smtClean="0"/>
              <a:t>IT Governance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/>
              <a:t>Separating Governance from Management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Build, Acquire &amp; Implement (BAI</a:t>
            </a:r>
            <a:r>
              <a:rPr lang="en-US" altLang="en-US" dirty="0" smtClean="0"/>
              <a:t>)</a:t>
            </a:r>
          </a:p>
          <a:p>
            <a:pPr marL="707263" lvl="2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altLang="en-US" dirty="0" smtClean="0"/>
              <a:t>BAI8 </a:t>
            </a:r>
            <a:r>
              <a:rPr lang="en-GB" altLang="en-US" dirty="0"/>
              <a:t>Manage Knowledge </a:t>
            </a:r>
          </a:p>
          <a:p>
            <a:pPr marL="707263" lvl="2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altLang="en-US" dirty="0" smtClean="0"/>
              <a:t>BAI9 </a:t>
            </a:r>
            <a:r>
              <a:rPr lang="en-GB" altLang="en-US" dirty="0"/>
              <a:t>Manage Assets </a:t>
            </a:r>
          </a:p>
          <a:p>
            <a:pPr marL="707263" lvl="2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altLang="en-US" dirty="0" smtClean="0"/>
              <a:t>BAI10 </a:t>
            </a:r>
            <a:r>
              <a:rPr lang="en-GB" altLang="en-US" dirty="0"/>
              <a:t>Manage Configuration </a:t>
            </a:r>
            <a:endParaRPr lang="en-US" altLang="en-US" dirty="0" smtClean="0"/>
          </a:p>
          <a:p>
            <a:pPr marL="707263" lvl="2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187045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 smtClean="0"/>
              <a:t>IT Governance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/>
              <a:t>Separating Governance from Management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Deliver, Service &amp; Support (DSS</a:t>
            </a:r>
            <a:r>
              <a:rPr lang="en-US" altLang="en-US" dirty="0" smtClean="0"/>
              <a:t>)</a:t>
            </a:r>
          </a:p>
          <a:p>
            <a:pPr marL="707263" lvl="2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altLang="en-US" dirty="0" smtClean="0"/>
              <a:t>DSS1 </a:t>
            </a:r>
            <a:r>
              <a:rPr lang="en-GB" altLang="en-US" dirty="0"/>
              <a:t>Manage Operations </a:t>
            </a:r>
          </a:p>
          <a:p>
            <a:pPr marL="707263" lvl="2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altLang="en-US" dirty="0" smtClean="0"/>
              <a:t>DSS2 </a:t>
            </a:r>
            <a:r>
              <a:rPr lang="en-GB" altLang="en-US" dirty="0"/>
              <a:t>Manage Service Requests and Incidents </a:t>
            </a:r>
          </a:p>
          <a:p>
            <a:pPr marL="707263" lvl="2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altLang="en-US" dirty="0" smtClean="0"/>
              <a:t>DSS3 </a:t>
            </a:r>
            <a:r>
              <a:rPr lang="en-GB" altLang="en-US" dirty="0"/>
              <a:t>Manage Problems </a:t>
            </a:r>
          </a:p>
          <a:p>
            <a:pPr marL="707263" lvl="2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altLang="en-US" dirty="0" smtClean="0"/>
              <a:t>DSS6 </a:t>
            </a:r>
            <a:r>
              <a:rPr lang="en-GB" altLang="en-US" dirty="0"/>
              <a:t>Manage Continuity </a:t>
            </a:r>
          </a:p>
          <a:p>
            <a:pPr marL="707263" lvl="2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altLang="en-US" dirty="0" smtClean="0"/>
              <a:t>DSS5 </a:t>
            </a:r>
            <a:r>
              <a:rPr lang="en-GB" altLang="en-US" dirty="0"/>
              <a:t>Manage Security Services </a:t>
            </a:r>
          </a:p>
          <a:p>
            <a:pPr marL="707263" lvl="2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altLang="en-US" dirty="0" smtClean="0"/>
              <a:t>DSS6 </a:t>
            </a:r>
            <a:r>
              <a:rPr lang="en-GB" altLang="en-US" dirty="0"/>
              <a:t>Manage Business Process Controls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00918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 smtClean="0"/>
              <a:t>IT Governance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/>
              <a:t>Separating Governance from Management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Monitor, evaluate &amp; Assess (MEA)</a:t>
            </a:r>
            <a:endParaRPr lang="en-US" altLang="en-US" dirty="0" smtClean="0"/>
          </a:p>
          <a:p>
            <a:pPr marL="707263" lvl="2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altLang="en-US" dirty="0"/>
              <a:t>MEA1 MEA Performance and Conformance </a:t>
            </a:r>
          </a:p>
          <a:p>
            <a:pPr marL="707263" lvl="2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altLang="en-US" dirty="0" smtClean="0"/>
              <a:t>MEA2 </a:t>
            </a:r>
            <a:r>
              <a:rPr lang="en-GB" altLang="en-US" dirty="0"/>
              <a:t>MEA the System of Internal Control </a:t>
            </a:r>
          </a:p>
          <a:p>
            <a:pPr marL="707263" lvl="2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altLang="en-US" dirty="0" smtClean="0"/>
              <a:t>MEA3 </a:t>
            </a:r>
            <a:r>
              <a:rPr lang="en-GB" altLang="en-US" dirty="0"/>
              <a:t>MEA Compliance with External Requirements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507872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noProof="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7600" y="1143276"/>
            <a:ext cx="7416800" cy="5320748"/>
          </a:xfrm>
        </p:spPr>
      </p:pic>
    </p:spTree>
    <p:extLst>
      <p:ext uri="{BB962C8B-B14F-4D97-AF65-F5344CB8AC3E}">
        <p14:creationId xmlns:p14="http://schemas.microsoft.com/office/powerpoint/2010/main" val="1107923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 smtClean="0"/>
              <a:t>IT Governance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/>
              <a:t>Why is it important?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altLang="en-US" dirty="0"/>
              <a:t>IT has a pivotal role </a:t>
            </a:r>
            <a:r>
              <a:rPr lang="en-GB" altLang="en-US" dirty="0" smtClean="0"/>
              <a:t>in improving corporate </a:t>
            </a:r>
            <a:r>
              <a:rPr lang="en-GB" altLang="en-US" dirty="0"/>
              <a:t>governance practices</a:t>
            </a:r>
            <a:r>
              <a:rPr lang="en-GB" altLang="en-US" dirty="0" smtClean="0"/>
              <a:t>.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altLang="en-US" dirty="0" smtClean="0"/>
              <a:t>IT </a:t>
            </a:r>
            <a:r>
              <a:rPr lang="en-GB" altLang="en-US" dirty="0"/>
              <a:t>related risks has </a:t>
            </a:r>
            <a:r>
              <a:rPr lang="en-GB" altLang="en-US" dirty="0" smtClean="0"/>
              <a:t>increased.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altLang="en-US" dirty="0" smtClean="0"/>
              <a:t>IT </a:t>
            </a:r>
            <a:r>
              <a:rPr lang="en-GB" altLang="en-US" dirty="0"/>
              <a:t>costs in all </a:t>
            </a:r>
            <a:r>
              <a:rPr lang="en-GB" altLang="en-US" dirty="0" smtClean="0"/>
              <a:t>organisations.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altLang="en-US" dirty="0" smtClean="0"/>
              <a:t>To improve </a:t>
            </a:r>
            <a:r>
              <a:rPr lang="en-GB" altLang="en-US" dirty="0"/>
              <a:t>the management and control of IT </a:t>
            </a:r>
            <a:r>
              <a:rPr lang="en-GB" altLang="en-US" dirty="0" smtClean="0"/>
              <a:t>activities.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536163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 smtClean="0"/>
              <a:t>IT Governance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" y="954156"/>
            <a:ext cx="12070080" cy="5903843"/>
          </a:xfrm>
        </p:spPr>
        <p:txBody>
          <a:bodyPr>
            <a:normAutofit/>
          </a:bodyPr>
          <a:lstStyle/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altLang="en-US" dirty="0"/>
              <a:t> </a:t>
            </a:r>
            <a:r>
              <a:rPr lang="en-GB" altLang="en-US" dirty="0" smtClean="0"/>
              <a:t>Issues that drive the </a:t>
            </a:r>
            <a:r>
              <a:rPr lang="en-GB" altLang="en-US" dirty="0"/>
              <a:t>need for IT </a:t>
            </a:r>
            <a:r>
              <a:rPr lang="en-GB" altLang="en-US" dirty="0" smtClean="0"/>
              <a:t>Governance: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altLang="en-US" dirty="0" smtClean="0"/>
              <a:t>Lack </a:t>
            </a:r>
            <a:r>
              <a:rPr lang="en-GB" altLang="en-US" dirty="0"/>
              <a:t>of accountability and </a:t>
            </a:r>
            <a:r>
              <a:rPr lang="en-GB" altLang="en-US" dirty="0" smtClean="0"/>
              <a:t>clarity </a:t>
            </a:r>
            <a:r>
              <a:rPr lang="en-GB" altLang="en-US" dirty="0"/>
              <a:t>of ownership </a:t>
            </a:r>
            <a:r>
              <a:rPr lang="en-GB" altLang="en-US" dirty="0" smtClean="0"/>
              <a:t>or responsibilities </a:t>
            </a:r>
            <a:r>
              <a:rPr lang="en-GB" altLang="en-US" dirty="0"/>
              <a:t>for IT services </a:t>
            </a:r>
            <a:r>
              <a:rPr lang="en-GB" altLang="en-US" dirty="0" smtClean="0"/>
              <a:t>&amp; projects </a:t>
            </a:r>
            <a:r>
              <a:rPr lang="en-GB" dirty="0"/>
              <a:t>due to inefficient communication between parties involved</a:t>
            </a:r>
            <a:r>
              <a:rPr lang="en-GB" altLang="en-US" dirty="0" smtClean="0"/>
              <a:t>.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altLang="en-US" dirty="0" smtClean="0"/>
              <a:t>Gap </a:t>
            </a:r>
            <a:r>
              <a:rPr lang="en-GB" altLang="en-US" dirty="0"/>
              <a:t>between what IT departments think the </a:t>
            </a:r>
            <a:r>
              <a:rPr lang="en-GB" altLang="en-US" dirty="0" smtClean="0"/>
              <a:t>business requires </a:t>
            </a:r>
            <a:r>
              <a:rPr lang="en-GB" altLang="en-US" dirty="0"/>
              <a:t>and what the business thinks the IT department is able to </a:t>
            </a:r>
            <a:r>
              <a:rPr lang="en-GB" altLang="en-US" dirty="0" smtClean="0"/>
              <a:t>deliver.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altLang="en-US" dirty="0"/>
              <a:t>Organisations need to </a:t>
            </a:r>
            <a:r>
              <a:rPr lang="en-GB" altLang="en-US" dirty="0" smtClean="0"/>
              <a:t>have a </a:t>
            </a:r>
            <a:r>
              <a:rPr lang="en-GB" altLang="en-US" dirty="0"/>
              <a:t>better understanding of the </a:t>
            </a:r>
            <a:r>
              <a:rPr lang="en-GB" altLang="en-US" dirty="0" smtClean="0"/>
              <a:t>value delivered by IT, both internally &amp; from external suppliers.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867829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 smtClean="0"/>
              <a:t>IT Governance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altLang="en-US" dirty="0"/>
              <a:t> </a:t>
            </a:r>
            <a:r>
              <a:rPr lang="en-GB" altLang="en-US" dirty="0" smtClean="0"/>
              <a:t>Issues that drive the </a:t>
            </a:r>
            <a:r>
              <a:rPr lang="en-GB" altLang="en-US" dirty="0"/>
              <a:t>need for IT </a:t>
            </a:r>
            <a:r>
              <a:rPr lang="en-GB" altLang="en-US" dirty="0" smtClean="0"/>
              <a:t>Governance: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altLang="en-US" dirty="0" smtClean="0"/>
              <a:t>Organisations </a:t>
            </a:r>
            <a:r>
              <a:rPr lang="en-GB" altLang="en-US" dirty="0"/>
              <a:t>are relying more and more on IT, management needs to </a:t>
            </a:r>
            <a:r>
              <a:rPr lang="en-GB" altLang="en-US" dirty="0" smtClean="0"/>
              <a:t>be more </a:t>
            </a:r>
            <a:r>
              <a:rPr lang="en-GB" altLang="en-US" dirty="0"/>
              <a:t>aware of critical IT risks and whether they are being </a:t>
            </a:r>
            <a:r>
              <a:rPr lang="en-GB" altLang="en-US" dirty="0" smtClean="0"/>
              <a:t>managed.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altLang="en-US" dirty="0"/>
              <a:t>Management needs to understand whether the infrastructure underpinning </a:t>
            </a:r>
            <a:r>
              <a:rPr lang="en-GB" altLang="en-US" dirty="0" smtClean="0"/>
              <a:t>today’s and </a:t>
            </a:r>
            <a:r>
              <a:rPr lang="en-GB" altLang="en-US" dirty="0"/>
              <a:t>tomorrow’s IT (technology, people, processes) is capable of </a:t>
            </a:r>
            <a:r>
              <a:rPr lang="en-GB" altLang="en-US" dirty="0" smtClean="0"/>
              <a:t>supporting expected </a:t>
            </a:r>
            <a:r>
              <a:rPr lang="en-GB" altLang="en-US" dirty="0"/>
              <a:t>business needs</a:t>
            </a:r>
            <a:r>
              <a:rPr lang="en-GB" altLang="en-US" dirty="0" smtClean="0"/>
              <a:t>.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altLang="en-US" dirty="0" smtClean="0"/>
              <a:t>IT is complex and fast changing.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766657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 smtClean="0"/>
              <a:t>IT Governance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altLang="en-US" dirty="0" err="1"/>
              <a:t>CobiT</a:t>
            </a:r>
            <a:r>
              <a:rPr lang="en-GB" altLang="en-US" dirty="0"/>
              <a:t> is an IT Control and Governance </a:t>
            </a:r>
            <a:r>
              <a:rPr lang="en-GB" altLang="en-US" dirty="0" smtClean="0"/>
              <a:t>Framework.</a:t>
            </a:r>
          </a:p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altLang="en-US" dirty="0" smtClean="0"/>
              <a:t>There are 5 focus </a:t>
            </a:r>
            <a:r>
              <a:rPr lang="en-GB" altLang="en-US" dirty="0" smtClean="0"/>
              <a:t>areas in IT governance:</a:t>
            </a:r>
            <a:endParaRPr lang="en-GB" altLang="en-US" dirty="0" smtClean="0"/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/>
              <a:t>Strategic alignment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/>
              <a:t>Value delivery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/>
              <a:t>Risk management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/>
              <a:t>Resource management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/>
              <a:t>Performance measurement</a:t>
            </a:r>
          </a:p>
        </p:txBody>
      </p:sp>
      <p:pic>
        <p:nvPicPr>
          <p:cNvPr id="4" name="Pictur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3529" y="2457706"/>
            <a:ext cx="4189928" cy="36522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85987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 smtClean="0"/>
              <a:t>IT Governance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Strategic </a:t>
            </a:r>
            <a:r>
              <a:rPr lang="en-US" altLang="en-US" dirty="0" smtClean="0"/>
              <a:t>alignment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/>
              <a:t>Linking business and IT plan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/>
              <a:t>Defining, maintaining and validating the IT value proposition.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/>
              <a:t>Aligning IT operations with the enterprise operations.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/>
              <a:t>Provides collaborative solutions that</a:t>
            </a:r>
          </a:p>
          <a:p>
            <a:pPr marL="707263" lvl="2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/>
              <a:t>add value and competitive positioning to the enterprise’s products and services.</a:t>
            </a:r>
          </a:p>
          <a:p>
            <a:pPr marL="707263" lvl="2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/>
              <a:t>contains costs while improving administrative efficiency and managerial effectiveness.</a:t>
            </a:r>
          </a:p>
        </p:txBody>
      </p:sp>
    </p:spTree>
    <p:extLst>
      <p:ext uri="{BB962C8B-B14F-4D97-AF65-F5344CB8AC3E}">
        <p14:creationId xmlns:p14="http://schemas.microsoft.com/office/powerpoint/2010/main" val="1564305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 smtClean="0"/>
              <a:t>IT Governance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" y="954156"/>
            <a:ext cx="12070080" cy="5903844"/>
          </a:xfrm>
        </p:spPr>
        <p:txBody>
          <a:bodyPr>
            <a:normAutofit/>
          </a:bodyPr>
          <a:lstStyle/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/>
              <a:t>Value delivery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/>
              <a:t>Executing the value proposition throughout the delivery cycle.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/>
              <a:t>Ensuring that IT delivers the promised benefits against the strategy.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/>
              <a:t>Concentrating on </a:t>
            </a:r>
            <a:r>
              <a:rPr lang="en-US" altLang="en-US" dirty="0" err="1" smtClean="0"/>
              <a:t>optimising</a:t>
            </a:r>
            <a:r>
              <a:rPr lang="en-US" altLang="en-US" dirty="0" smtClean="0"/>
              <a:t> expenses and proving IT’s value.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/>
              <a:t>Controlling projects and operational processes with practices that increase the probability of success (quality, risk, time, budget, cost, etc.).</a:t>
            </a:r>
          </a:p>
        </p:txBody>
      </p:sp>
    </p:spTree>
    <p:extLst>
      <p:ext uri="{BB962C8B-B14F-4D97-AF65-F5344CB8AC3E}">
        <p14:creationId xmlns:p14="http://schemas.microsoft.com/office/powerpoint/2010/main" val="4264053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13952</TotalTime>
  <Words>1862</Words>
  <Application>Microsoft Office PowerPoint</Application>
  <PresentationFormat>Widescreen</PresentationFormat>
  <Paragraphs>245</Paragraphs>
  <Slides>33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Calibri</vt:lpstr>
      <vt:lpstr>Calibri Light</vt:lpstr>
      <vt:lpstr>Retrospect</vt:lpstr>
      <vt:lpstr>UEEN 3113 / 3413</vt:lpstr>
      <vt:lpstr>IT Governance</vt:lpstr>
      <vt:lpstr>IT Governance</vt:lpstr>
      <vt:lpstr>IT Governance</vt:lpstr>
      <vt:lpstr>IT Governance</vt:lpstr>
      <vt:lpstr>IT Governance</vt:lpstr>
      <vt:lpstr>IT Governance</vt:lpstr>
      <vt:lpstr>IT Governance</vt:lpstr>
      <vt:lpstr>IT Governance</vt:lpstr>
      <vt:lpstr>IT Governance</vt:lpstr>
      <vt:lpstr>IT Governance</vt:lpstr>
      <vt:lpstr>IT Governance</vt:lpstr>
      <vt:lpstr>IT Governance</vt:lpstr>
      <vt:lpstr>IT Governance</vt:lpstr>
      <vt:lpstr>IT Governance</vt:lpstr>
      <vt:lpstr>IT Governance</vt:lpstr>
      <vt:lpstr>IT Governance</vt:lpstr>
      <vt:lpstr>IT Governance</vt:lpstr>
      <vt:lpstr>IT Governance</vt:lpstr>
      <vt:lpstr>IT Governance</vt:lpstr>
      <vt:lpstr>IT Governance</vt:lpstr>
      <vt:lpstr>IT Governance</vt:lpstr>
      <vt:lpstr>IT Governance</vt:lpstr>
      <vt:lpstr>IT Governance</vt:lpstr>
      <vt:lpstr>IT Governance</vt:lpstr>
      <vt:lpstr>IT Governance</vt:lpstr>
      <vt:lpstr>IT Governance</vt:lpstr>
      <vt:lpstr>IT Governance</vt:lpstr>
      <vt:lpstr>IT Governance</vt:lpstr>
      <vt:lpstr>IT Governance</vt:lpstr>
      <vt:lpstr>IT Governance</vt:lpstr>
      <vt:lpstr>IT Governance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UEEN 3113</dc:title>
  <dc:creator>Madhavan Nair</dc:creator>
  <cp:lastModifiedBy>user</cp:lastModifiedBy>
  <cp:revision>668</cp:revision>
  <cp:lastPrinted>2017-01-17T01:46:07Z</cp:lastPrinted>
  <dcterms:created xsi:type="dcterms:W3CDTF">2015-01-11T01:51:28Z</dcterms:created>
  <dcterms:modified xsi:type="dcterms:W3CDTF">2018-04-16T05:50:23Z</dcterms:modified>
</cp:coreProperties>
</file>