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256" r:id="rId2"/>
    <p:sldId id="257" r:id="rId3"/>
    <p:sldId id="281" r:id="rId4"/>
    <p:sldId id="258" r:id="rId5"/>
    <p:sldId id="259" r:id="rId6"/>
    <p:sldId id="260" r:id="rId7"/>
    <p:sldId id="261" r:id="rId8"/>
    <p:sldId id="262" r:id="rId9"/>
    <p:sldId id="263" r:id="rId10"/>
    <p:sldId id="264" r:id="rId11"/>
    <p:sldId id="265" r:id="rId12"/>
    <p:sldId id="266" r:id="rId13"/>
    <p:sldId id="267" r:id="rId14"/>
    <p:sldId id="268" r:id="rId15"/>
    <p:sldId id="282" r:id="rId16"/>
    <p:sldId id="283" r:id="rId17"/>
    <p:sldId id="284" r:id="rId18"/>
    <p:sldId id="270" r:id="rId19"/>
    <p:sldId id="285" r:id="rId20"/>
    <p:sldId id="271" r:id="rId21"/>
    <p:sldId id="286" r:id="rId22"/>
    <p:sldId id="287" r:id="rId23"/>
    <p:sldId id="288" r:id="rId24"/>
    <p:sldId id="289" r:id="rId25"/>
    <p:sldId id="290" r:id="rId26"/>
    <p:sldId id="291" r:id="rId27"/>
    <p:sldId id="292" r:id="rId28"/>
    <p:sldId id="293" r:id="rId29"/>
    <p:sldId id="294" r:id="rId30"/>
    <p:sldId id="295" r:id="rId31"/>
    <p:sldId id="296" r:id="rId32"/>
    <p:sldId id="298" r:id="rId33"/>
    <p:sldId id="297" r:id="rId34"/>
    <p:sldId id="299" r:id="rId35"/>
    <p:sldId id="300" r:id="rId36"/>
    <p:sldId id="301" r:id="rId37"/>
    <p:sldId id="302" r:id="rId38"/>
    <p:sldId id="303" r:id="rId39"/>
    <p:sldId id="305" r:id="rId40"/>
    <p:sldId id="306" r:id="rId41"/>
    <p:sldId id="307" r:id="rId42"/>
    <p:sldId id="308" r:id="rId43"/>
    <p:sldId id="309" r:id="rId44"/>
    <p:sldId id="304" r:id="rId4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434" autoAdjust="0"/>
  </p:normalViewPr>
  <p:slideViewPr>
    <p:cSldViewPr snapToGrid="0">
      <p:cViewPr varScale="1">
        <p:scale>
          <a:sx n="62" d="100"/>
          <a:sy n="62" d="100"/>
        </p:scale>
        <p:origin x="102" y="168"/>
      </p:cViewPr>
      <p:guideLst>
        <p:guide orient="horz" pos="2160"/>
        <p:guide pos="3840"/>
      </p:guideLst>
    </p:cSldViewPr>
  </p:slideViewPr>
  <p:outlineViewPr>
    <p:cViewPr>
      <p:scale>
        <a:sx n="33" d="100"/>
        <a:sy n="33" d="100"/>
      </p:scale>
      <p:origin x="0" y="-21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021D94D-22D8-4287-94AA-A73A6DF43D2D}" type="datetimeFigureOut">
              <a:rPr lang="en-US" smtClean="0"/>
              <a:t>1/16/2018</a:t>
            </a:fld>
            <a:endParaRPr lang="en-GB"/>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A9CB65B-AFAB-4F35-A1B7-D66430AC7381}" type="slidenum">
              <a:rPr lang="en-GB" smtClean="0"/>
              <a:t>‹#›</a:t>
            </a:fld>
            <a:endParaRPr lang="en-GB"/>
          </a:p>
        </p:txBody>
      </p:sp>
    </p:spTree>
    <p:extLst>
      <p:ext uri="{BB962C8B-B14F-4D97-AF65-F5344CB8AC3E}">
        <p14:creationId xmlns:p14="http://schemas.microsoft.com/office/powerpoint/2010/main" val="4271619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BA8931C-8281-40FE-BCD9-58CB512BA01D}" type="datetimeFigureOut">
              <a:rPr lang="en-GB" smtClean="0"/>
              <a:t>16/01/2018</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43AC5694-1ED9-492D-84B6-DB127ED24EDD}" type="slidenum">
              <a:rPr lang="en-GB" smtClean="0"/>
              <a:t>‹#›</a:t>
            </a:fld>
            <a:endParaRPr lang="en-GB"/>
          </a:p>
        </p:txBody>
      </p:sp>
    </p:spTree>
    <p:extLst>
      <p:ext uri="{BB962C8B-B14F-4D97-AF65-F5344CB8AC3E}">
        <p14:creationId xmlns:p14="http://schemas.microsoft.com/office/powerpoint/2010/main" val="369277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TP: Transaction Processing</a:t>
            </a:r>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21</a:t>
            </a:fld>
            <a:endParaRPr lang="en-GB"/>
          </a:p>
        </p:txBody>
      </p:sp>
    </p:spTree>
    <p:extLst>
      <p:ext uri="{BB962C8B-B14F-4D97-AF65-F5344CB8AC3E}">
        <p14:creationId xmlns:p14="http://schemas.microsoft.com/office/powerpoint/2010/main" val="496967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30</a:t>
            </a:fld>
            <a:endParaRPr lang="en-GB"/>
          </a:p>
        </p:txBody>
      </p:sp>
    </p:spTree>
    <p:extLst>
      <p:ext uri="{BB962C8B-B14F-4D97-AF65-F5344CB8AC3E}">
        <p14:creationId xmlns:p14="http://schemas.microsoft.com/office/powerpoint/2010/main" val="21528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31</a:t>
            </a:fld>
            <a:endParaRPr lang="en-GB"/>
          </a:p>
        </p:txBody>
      </p:sp>
    </p:spTree>
    <p:extLst>
      <p:ext uri="{BB962C8B-B14F-4D97-AF65-F5344CB8AC3E}">
        <p14:creationId xmlns:p14="http://schemas.microsoft.com/office/powerpoint/2010/main" val="230887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32</a:t>
            </a:fld>
            <a:endParaRPr lang="en-GB"/>
          </a:p>
        </p:txBody>
      </p:sp>
    </p:spTree>
    <p:extLst>
      <p:ext uri="{BB962C8B-B14F-4D97-AF65-F5344CB8AC3E}">
        <p14:creationId xmlns:p14="http://schemas.microsoft.com/office/powerpoint/2010/main" val="1256514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33</a:t>
            </a:fld>
            <a:endParaRPr lang="en-GB"/>
          </a:p>
        </p:txBody>
      </p:sp>
    </p:spTree>
    <p:extLst>
      <p:ext uri="{BB962C8B-B14F-4D97-AF65-F5344CB8AC3E}">
        <p14:creationId xmlns:p14="http://schemas.microsoft.com/office/powerpoint/2010/main" val="214287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34</a:t>
            </a:fld>
            <a:endParaRPr lang="en-GB"/>
          </a:p>
        </p:txBody>
      </p:sp>
    </p:spTree>
    <p:extLst>
      <p:ext uri="{BB962C8B-B14F-4D97-AF65-F5344CB8AC3E}">
        <p14:creationId xmlns:p14="http://schemas.microsoft.com/office/powerpoint/2010/main" val="414766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35</a:t>
            </a:fld>
            <a:endParaRPr lang="en-GB"/>
          </a:p>
        </p:txBody>
      </p:sp>
    </p:spTree>
    <p:extLst>
      <p:ext uri="{BB962C8B-B14F-4D97-AF65-F5344CB8AC3E}">
        <p14:creationId xmlns:p14="http://schemas.microsoft.com/office/powerpoint/2010/main" val="2711018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36</a:t>
            </a:fld>
            <a:endParaRPr lang="en-GB"/>
          </a:p>
        </p:txBody>
      </p:sp>
    </p:spTree>
    <p:extLst>
      <p:ext uri="{BB962C8B-B14F-4D97-AF65-F5344CB8AC3E}">
        <p14:creationId xmlns:p14="http://schemas.microsoft.com/office/powerpoint/2010/main" val="1468865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37</a:t>
            </a:fld>
            <a:endParaRPr lang="en-GB"/>
          </a:p>
        </p:txBody>
      </p:sp>
    </p:spTree>
    <p:extLst>
      <p:ext uri="{BB962C8B-B14F-4D97-AF65-F5344CB8AC3E}">
        <p14:creationId xmlns:p14="http://schemas.microsoft.com/office/powerpoint/2010/main" val="3551307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38</a:t>
            </a:fld>
            <a:endParaRPr lang="en-GB"/>
          </a:p>
        </p:txBody>
      </p:sp>
    </p:spTree>
    <p:extLst>
      <p:ext uri="{BB962C8B-B14F-4D97-AF65-F5344CB8AC3E}">
        <p14:creationId xmlns:p14="http://schemas.microsoft.com/office/powerpoint/2010/main" val="109522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39</a:t>
            </a:fld>
            <a:endParaRPr lang="en-GB"/>
          </a:p>
        </p:txBody>
      </p:sp>
    </p:spTree>
    <p:extLst>
      <p:ext uri="{BB962C8B-B14F-4D97-AF65-F5344CB8AC3E}">
        <p14:creationId xmlns:p14="http://schemas.microsoft.com/office/powerpoint/2010/main" val="73725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SaaS: Software as a Service</a:t>
            </a:r>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22</a:t>
            </a:fld>
            <a:endParaRPr lang="en-GB"/>
          </a:p>
        </p:txBody>
      </p:sp>
    </p:spTree>
    <p:extLst>
      <p:ext uri="{BB962C8B-B14F-4D97-AF65-F5344CB8AC3E}">
        <p14:creationId xmlns:p14="http://schemas.microsoft.com/office/powerpoint/2010/main" val="406794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40</a:t>
            </a:fld>
            <a:endParaRPr lang="en-GB"/>
          </a:p>
        </p:txBody>
      </p:sp>
    </p:spTree>
    <p:extLst>
      <p:ext uri="{BB962C8B-B14F-4D97-AF65-F5344CB8AC3E}">
        <p14:creationId xmlns:p14="http://schemas.microsoft.com/office/powerpoint/2010/main" val="3578259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41</a:t>
            </a:fld>
            <a:endParaRPr lang="en-GB"/>
          </a:p>
        </p:txBody>
      </p:sp>
    </p:spTree>
    <p:extLst>
      <p:ext uri="{BB962C8B-B14F-4D97-AF65-F5344CB8AC3E}">
        <p14:creationId xmlns:p14="http://schemas.microsoft.com/office/powerpoint/2010/main" val="19606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42</a:t>
            </a:fld>
            <a:endParaRPr lang="en-GB"/>
          </a:p>
        </p:txBody>
      </p:sp>
    </p:spTree>
    <p:extLst>
      <p:ext uri="{BB962C8B-B14F-4D97-AF65-F5344CB8AC3E}">
        <p14:creationId xmlns:p14="http://schemas.microsoft.com/office/powerpoint/2010/main" val="2033906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43</a:t>
            </a:fld>
            <a:endParaRPr lang="en-GB"/>
          </a:p>
        </p:txBody>
      </p:sp>
    </p:spTree>
    <p:extLst>
      <p:ext uri="{BB962C8B-B14F-4D97-AF65-F5344CB8AC3E}">
        <p14:creationId xmlns:p14="http://schemas.microsoft.com/office/powerpoint/2010/main" val="312415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44</a:t>
            </a:fld>
            <a:endParaRPr lang="en-GB"/>
          </a:p>
        </p:txBody>
      </p:sp>
    </p:spTree>
    <p:extLst>
      <p:ext uri="{BB962C8B-B14F-4D97-AF65-F5344CB8AC3E}">
        <p14:creationId xmlns:p14="http://schemas.microsoft.com/office/powerpoint/2010/main" val="202576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23</a:t>
            </a:fld>
            <a:endParaRPr lang="en-GB"/>
          </a:p>
        </p:txBody>
      </p:sp>
    </p:spTree>
    <p:extLst>
      <p:ext uri="{BB962C8B-B14F-4D97-AF65-F5344CB8AC3E}">
        <p14:creationId xmlns:p14="http://schemas.microsoft.com/office/powerpoint/2010/main" val="425314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24</a:t>
            </a:fld>
            <a:endParaRPr lang="en-GB"/>
          </a:p>
        </p:txBody>
      </p:sp>
    </p:spTree>
    <p:extLst>
      <p:ext uri="{BB962C8B-B14F-4D97-AF65-F5344CB8AC3E}">
        <p14:creationId xmlns:p14="http://schemas.microsoft.com/office/powerpoint/2010/main" val="152994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25</a:t>
            </a:fld>
            <a:endParaRPr lang="en-GB"/>
          </a:p>
        </p:txBody>
      </p:sp>
    </p:spTree>
    <p:extLst>
      <p:ext uri="{BB962C8B-B14F-4D97-AF65-F5344CB8AC3E}">
        <p14:creationId xmlns:p14="http://schemas.microsoft.com/office/powerpoint/2010/main" val="146945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26</a:t>
            </a:fld>
            <a:endParaRPr lang="en-GB"/>
          </a:p>
        </p:txBody>
      </p:sp>
    </p:spTree>
    <p:extLst>
      <p:ext uri="{BB962C8B-B14F-4D97-AF65-F5344CB8AC3E}">
        <p14:creationId xmlns:p14="http://schemas.microsoft.com/office/powerpoint/2010/main" val="170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27</a:t>
            </a:fld>
            <a:endParaRPr lang="en-GB"/>
          </a:p>
        </p:txBody>
      </p:sp>
    </p:spTree>
    <p:extLst>
      <p:ext uri="{BB962C8B-B14F-4D97-AF65-F5344CB8AC3E}">
        <p14:creationId xmlns:p14="http://schemas.microsoft.com/office/powerpoint/2010/main" val="405650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28</a:t>
            </a:fld>
            <a:endParaRPr lang="en-GB"/>
          </a:p>
        </p:txBody>
      </p:sp>
    </p:spTree>
    <p:extLst>
      <p:ext uri="{BB962C8B-B14F-4D97-AF65-F5344CB8AC3E}">
        <p14:creationId xmlns:p14="http://schemas.microsoft.com/office/powerpoint/2010/main" val="111868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29</a:t>
            </a:fld>
            <a:endParaRPr lang="en-GB"/>
          </a:p>
        </p:txBody>
      </p:sp>
    </p:spTree>
    <p:extLst>
      <p:ext uri="{BB962C8B-B14F-4D97-AF65-F5344CB8AC3E}">
        <p14:creationId xmlns:p14="http://schemas.microsoft.com/office/powerpoint/2010/main" val="333814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652590"/>
            <a:ext cx="12192000" cy="205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dirty="0"/>
              <a:pPr/>
              <a:t>1/16/2018</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dirty="0"/>
              <a:pPr/>
              <a:t>1/16/2018</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 y="39756"/>
            <a:ext cx="12131040" cy="804672"/>
          </a:xfrm>
        </p:spPr>
        <p:txBody>
          <a:bodyPr/>
          <a:lstStyle>
            <a:lvl1pPr marL="0" algn="ctr">
              <a:defRPr>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 y="954157"/>
            <a:ext cx="12070080" cy="5698434"/>
          </a:xfrm>
          <a:noFill/>
        </p:spPr>
        <p:txBody>
          <a:bodyPr/>
          <a:lstStyle>
            <a:lvl1pPr>
              <a:defRPr sz="4000"/>
            </a:lvl1pPr>
            <a:lvl2pPr>
              <a:defRPr sz="3700"/>
            </a:lvl2pPr>
            <a:lvl3pPr>
              <a:defRPr sz="3400"/>
            </a:lvl3pPr>
            <a:lvl4pPr>
              <a:defRPr sz="31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dirty="0"/>
              <a:pPr/>
              <a:t>1/16/2018</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dirty="0"/>
              <a:pPr/>
              <a:t>1/16/2018</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dirty="0"/>
              <a:pPr/>
              <a:t>1/16/2018</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52590"/>
            <a:ext cx="12192000" cy="205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0480" y="35004"/>
            <a:ext cx="12131040" cy="80467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 y="950976"/>
            <a:ext cx="12070080" cy="5701614"/>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30480" y="892684"/>
            <a:ext cx="12131040" cy="0"/>
          </a:xfrm>
          <a:prstGeom prst="line">
            <a:avLst/>
          </a:prstGeom>
          <a:ln w="28575"/>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effectLst>
            <a:outerShdw blurRad="38100" dist="38100" dir="2700000" algn="tl">
              <a:srgbClr val="000000">
                <a:alpha val="43137"/>
              </a:srgbClr>
            </a:outerShdw>
          </a:effectLst>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3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3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7.wmf"/><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6.wmf"/><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232221"/>
          </a:xfrm>
        </p:spPr>
        <p:txBody>
          <a:bodyPr/>
          <a:lstStyle/>
          <a:p>
            <a:pPr algn="ctr"/>
            <a:r>
              <a:rPr lang="en-GB" noProof="0" dirty="0" smtClean="0"/>
              <a:t>UEEN 3113 / 3413</a:t>
            </a:r>
            <a:endParaRPr lang="en-GB" noProof="0" dirty="0"/>
          </a:p>
        </p:txBody>
      </p:sp>
      <p:sp>
        <p:nvSpPr>
          <p:cNvPr id="3" name="Subtitle 2"/>
          <p:cNvSpPr>
            <a:spLocks noGrp="1"/>
          </p:cNvSpPr>
          <p:nvPr>
            <p:ph type="subTitle" idx="1"/>
          </p:nvPr>
        </p:nvSpPr>
        <p:spPr>
          <a:xfrm>
            <a:off x="1239536" y="3479226"/>
            <a:ext cx="9795257" cy="1143000"/>
          </a:xfrm>
        </p:spPr>
        <p:txBody>
          <a:bodyPr>
            <a:normAutofit/>
          </a:bodyPr>
          <a:lstStyle/>
          <a:p>
            <a:pPr algn="ctr"/>
            <a:r>
              <a:rPr lang="en-GB" sz="3000" noProof="0" dirty="0" smtClean="0"/>
              <a:t>Server Configuration and management</a:t>
            </a:r>
          </a:p>
        </p:txBody>
      </p:sp>
    </p:spTree>
    <p:extLst>
      <p:ext uri="{BB962C8B-B14F-4D97-AF65-F5344CB8AC3E}">
        <p14:creationId xmlns:p14="http://schemas.microsoft.com/office/powerpoint/2010/main" val="17684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Types of Servers</a:t>
            </a:r>
            <a:endParaRPr lang="en-GB" noProof="0" dirty="0"/>
          </a:p>
        </p:txBody>
      </p:sp>
      <p:sp>
        <p:nvSpPr>
          <p:cNvPr id="3" name="Content Placeholder 2"/>
          <p:cNvSpPr>
            <a:spLocks noGrp="1"/>
          </p:cNvSpPr>
          <p:nvPr>
            <p:ph idx="1"/>
          </p:nvPr>
        </p:nvSpPr>
        <p:spPr/>
        <p:txBody>
          <a:bodyPr/>
          <a:lstStyle/>
          <a:p>
            <a:r>
              <a:rPr lang="en-GB" noProof="0" dirty="0" smtClean="0"/>
              <a:t>Print Server </a:t>
            </a:r>
          </a:p>
          <a:p>
            <a:pPr lvl="1"/>
            <a:r>
              <a:rPr lang="en-GB" noProof="0" dirty="0" smtClean="0"/>
              <a:t>Manages user access to the shared output devices, such as printers.</a:t>
            </a:r>
          </a:p>
          <a:p>
            <a:pPr lvl="1"/>
            <a:r>
              <a:rPr lang="en-GB" noProof="0" dirty="0" smtClean="0"/>
              <a:t>The earliest type of servers.</a:t>
            </a:r>
          </a:p>
          <a:p>
            <a:pPr lvl="1"/>
            <a:r>
              <a:rPr lang="en-GB" noProof="0" dirty="0" smtClean="0"/>
              <a:t>Print services can run on a file server or on one or more separate print server machines.</a:t>
            </a:r>
          </a:p>
        </p:txBody>
      </p:sp>
    </p:spTree>
    <p:extLst>
      <p:ext uri="{BB962C8B-B14F-4D97-AF65-F5344CB8AC3E}">
        <p14:creationId xmlns:p14="http://schemas.microsoft.com/office/powerpoint/2010/main" val="239173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Application Server </a:t>
            </a:r>
          </a:p>
          <a:p>
            <a:pPr lvl="1"/>
            <a:r>
              <a:rPr lang="en-GB" noProof="0" dirty="0" smtClean="0"/>
              <a:t>Manages access to centralised application software.</a:t>
            </a:r>
          </a:p>
          <a:p>
            <a:pPr lvl="1"/>
            <a:r>
              <a:rPr lang="en-GB" noProof="0" dirty="0" smtClean="0"/>
              <a:t>Example, a shared database.</a:t>
            </a:r>
          </a:p>
          <a:p>
            <a:pPr lvl="2"/>
            <a:r>
              <a:rPr lang="en-GB" noProof="0" dirty="0" smtClean="0"/>
              <a:t>When user requests information from the database, the application server processes the request and returns the result to the user.</a:t>
            </a:r>
            <a:endParaRPr lang="en-GB" noProof="0" dirty="0"/>
          </a:p>
        </p:txBody>
      </p:sp>
    </p:spTree>
    <p:extLst>
      <p:ext uri="{BB962C8B-B14F-4D97-AF65-F5344CB8AC3E}">
        <p14:creationId xmlns:p14="http://schemas.microsoft.com/office/powerpoint/2010/main" val="291024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Mail Server </a:t>
            </a:r>
          </a:p>
          <a:p>
            <a:pPr lvl="1"/>
            <a:r>
              <a:rPr lang="en-GB" noProof="0" dirty="0" smtClean="0"/>
              <a:t>This machine manages the flow of electronic mail, messaging, and communication with mainframe systems on large-scale networks. </a:t>
            </a:r>
          </a:p>
          <a:p>
            <a:pPr lvl="1"/>
            <a:endParaRPr lang="en-GB" noProof="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284" y="3933561"/>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284" y="3552561"/>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Group 5"/>
          <p:cNvGrpSpPr>
            <a:grpSpLocks/>
          </p:cNvGrpSpPr>
          <p:nvPr/>
        </p:nvGrpSpPr>
        <p:grpSpPr bwMode="auto">
          <a:xfrm>
            <a:off x="2272284" y="4009766"/>
            <a:ext cx="292100" cy="552451"/>
            <a:chOff x="283" y="1598"/>
            <a:chExt cx="184" cy="348"/>
          </a:xfrm>
        </p:grpSpPr>
        <p:sp>
          <p:nvSpPr>
            <p:cNvPr id="22" name="Freeform 21"/>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3" name="Freeform 22"/>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4" name="Rectangle 23"/>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5" name="Rectangle 24"/>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6" name="Oval 25"/>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gr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2084" y="4009761"/>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 name="Group 7"/>
          <p:cNvGrpSpPr>
            <a:grpSpLocks/>
          </p:cNvGrpSpPr>
          <p:nvPr/>
        </p:nvGrpSpPr>
        <p:grpSpPr bwMode="auto">
          <a:xfrm flipH="1">
            <a:off x="9358884" y="4085966"/>
            <a:ext cx="292100" cy="552451"/>
            <a:chOff x="283" y="1598"/>
            <a:chExt cx="184" cy="348"/>
          </a:xfrm>
        </p:grpSpPr>
        <p:sp>
          <p:nvSpPr>
            <p:cNvPr id="17" name="Freeform 16"/>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8" name="Freeform 17"/>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9" name="Rectangle 18"/>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0" name="Rectangle 19"/>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1" name="Oval 20"/>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grpSp>
      <p:sp>
        <p:nvSpPr>
          <p:cNvPr id="9" name="Text Box 17"/>
          <p:cNvSpPr txBox="1">
            <a:spLocks noChangeArrowheads="1"/>
          </p:cNvSpPr>
          <p:nvPr/>
        </p:nvSpPr>
        <p:spPr bwMode="auto">
          <a:xfrm>
            <a:off x="2789809" y="3414449"/>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Client</a:t>
            </a:r>
          </a:p>
        </p:txBody>
      </p:sp>
      <p:sp>
        <p:nvSpPr>
          <p:cNvPr id="10" name="Text Box 18"/>
          <p:cNvSpPr txBox="1">
            <a:spLocks noChangeArrowheads="1"/>
          </p:cNvSpPr>
          <p:nvPr/>
        </p:nvSpPr>
        <p:spPr bwMode="auto">
          <a:xfrm>
            <a:off x="5396484" y="3095361"/>
            <a:ext cx="8545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Server</a:t>
            </a:r>
          </a:p>
        </p:txBody>
      </p:sp>
      <p:sp>
        <p:nvSpPr>
          <p:cNvPr id="11" name="Text Box 19"/>
          <p:cNvSpPr txBox="1">
            <a:spLocks noChangeArrowheads="1"/>
          </p:cNvSpPr>
          <p:nvPr/>
        </p:nvSpPr>
        <p:spPr bwMode="auto">
          <a:xfrm>
            <a:off x="8444484" y="3476361"/>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Client</a:t>
            </a:r>
          </a:p>
        </p:txBody>
      </p:sp>
      <p:sp>
        <p:nvSpPr>
          <p:cNvPr id="12" name="Line 20"/>
          <p:cNvSpPr>
            <a:spLocks noChangeShapeType="1"/>
          </p:cNvSpPr>
          <p:nvPr/>
        </p:nvSpPr>
        <p:spPr bwMode="auto">
          <a:xfrm>
            <a:off x="3643884" y="4238361"/>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3" name="Line 21"/>
          <p:cNvSpPr>
            <a:spLocks noChangeShapeType="1"/>
          </p:cNvSpPr>
          <p:nvPr/>
        </p:nvSpPr>
        <p:spPr bwMode="auto">
          <a:xfrm>
            <a:off x="6615684" y="4238361"/>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4" name="Text Box 22"/>
          <p:cNvSpPr txBox="1">
            <a:spLocks noChangeArrowheads="1"/>
          </p:cNvSpPr>
          <p:nvPr/>
        </p:nvSpPr>
        <p:spPr bwMode="auto">
          <a:xfrm>
            <a:off x="2577084" y="4924161"/>
            <a:ext cx="22860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a:latin typeface="+mn-lt"/>
              </a:rPr>
              <a:t>Email client sends message to server</a:t>
            </a:r>
          </a:p>
        </p:txBody>
      </p:sp>
      <p:sp>
        <p:nvSpPr>
          <p:cNvPr id="15" name="Text Box 23"/>
          <p:cNvSpPr txBox="1">
            <a:spLocks noChangeArrowheads="1"/>
          </p:cNvSpPr>
          <p:nvPr/>
        </p:nvSpPr>
        <p:spPr bwMode="auto">
          <a:xfrm>
            <a:off x="5015484" y="5381361"/>
            <a:ext cx="22860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a:latin typeface="+mn-lt"/>
              </a:rPr>
              <a:t>Message is stored on POP server</a:t>
            </a:r>
          </a:p>
        </p:txBody>
      </p:sp>
      <p:sp>
        <p:nvSpPr>
          <p:cNvPr id="16" name="Text Box 24"/>
          <p:cNvSpPr txBox="1">
            <a:spLocks noChangeArrowheads="1"/>
          </p:cNvSpPr>
          <p:nvPr/>
        </p:nvSpPr>
        <p:spPr bwMode="auto">
          <a:xfrm>
            <a:off x="7682484" y="4924161"/>
            <a:ext cx="2286000" cy="13239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a:latin typeface="+mn-lt"/>
              </a:rPr>
              <a:t>Later, recipient’s email client retrieves message from  server</a:t>
            </a:r>
          </a:p>
        </p:txBody>
      </p:sp>
    </p:spTree>
    <p:extLst>
      <p:ext uri="{BB962C8B-B14F-4D97-AF65-F5344CB8AC3E}">
        <p14:creationId xmlns:p14="http://schemas.microsoft.com/office/powerpoint/2010/main" val="215276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Fax Server </a:t>
            </a:r>
          </a:p>
          <a:p>
            <a:pPr lvl="1"/>
            <a:r>
              <a:rPr lang="en-GB" noProof="0" dirty="0" smtClean="0"/>
              <a:t>Provides the facility to send and receive the Faxes through a single network connection. </a:t>
            </a:r>
          </a:p>
          <a:p>
            <a:pPr lvl="1"/>
            <a:r>
              <a:rPr lang="en-GB" noProof="0" dirty="0" smtClean="0"/>
              <a:t>A workstation with an installed FAX board and special software </a:t>
            </a:r>
          </a:p>
          <a:p>
            <a:pPr lvl="1"/>
            <a:r>
              <a:rPr lang="en-GB" noProof="0" dirty="0" smtClean="0"/>
              <a:t>A specialized device dedicated and designed for Fax Services. </a:t>
            </a:r>
          </a:p>
          <a:p>
            <a:pPr lvl="1"/>
            <a:r>
              <a:rPr lang="en-GB" noProof="0" dirty="0" smtClean="0"/>
              <a:t>This machine manages flow of fax information to and from the network. </a:t>
            </a:r>
          </a:p>
          <a:p>
            <a:pPr lvl="1"/>
            <a:r>
              <a:rPr lang="en-GB" noProof="0" dirty="0" smtClean="0"/>
              <a:t>It is similar to the mail server.</a:t>
            </a:r>
            <a:endParaRPr lang="en-GB" noProof="0" dirty="0"/>
          </a:p>
        </p:txBody>
      </p:sp>
    </p:spTree>
    <p:extLst>
      <p:ext uri="{BB962C8B-B14F-4D97-AF65-F5344CB8AC3E}">
        <p14:creationId xmlns:p14="http://schemas.microsoft.com/office/powerpoint/2010/main" val="39207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Directory Services Server </a:t>
            </a:r>
          </a:p>
          <a:p>
            <a:pPr lvl="1"/>
            <a:r>
              <a:rPr lang="en-GB" noProof="0" dirty="0" smtClean="0"/>
              <a:t>It is found on large-scale systems with data that is distributed throughout multiple servers. </a:t>
            </a:r>
          </a:p>
          <a:p>
            <a:pPr lvl="1"/>
            <a:r>
              <a:rPr lang="en-GB" noProof="0" dirty="0" smtClean="0"/>
              <a:t>An organization manager, keeping track of what is stored where, enabling fast and reliable access to data in various locations. </a:t>
            </a:r>
            <a:endParaRPr lang="en-GB" noProof="0" dirty="0"/>
          </a:p>
        </p:txBody>
      </p:sp>
    </p:spTree>
    <p:extLst>
      <p:ext uri="{BB962C8B-B14F-4D97-AF65-F5344CB8AC3E}">
        <p14:creationId xmlns:p14="http://schemas.microsoft.com/office/powerpoint/2010/main" val="3457190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Web Server</a:t>
            </a:r>
          </a:p>
          <a:p>
            <a:pPr lvl="1"/>
            <a:r>
              <a:rPr lang="en-GB" dirty="0" smtClean="0"/>
              <a:t>Stores </a:t>
            </a:r>
            <a:r>
              <a:rPr lang="en-GB" dirty="0"/>
              <a:t>and retrieves Internet (and intranet) data for the enterprise</a:t>
            </a:r>
            <a:r>
              <a:rPr lang="en-GB" dirty="0" smtClean="0"/>
              <a:t>.</a:t>
            </a:r>
          </a:p>
          <a:p>
            <a:pPr lvl="1"/>
            <a:r>
              <a:rPr lang="en-GB" dirty="0"/>
              <a:t>Some documents, data, etc., reside on web servers</a:t>
            </a:r>
            <a:r>
              <a:rPr lang="en-GB" dirty="0" smtClean="0"/>
              <a:t>.</a:t>
            </a:r>
          </a:p>
          <a:p>
            <a:pPr lvl="1"/>
            <a:r>
              <a:rPr lang="en-GB" dirty="0"/>
              <a:t>Web application provides access to documents and other </a:t>
            </a:r>
            <a:r>
              <a:rPr lang="en-GB" dirty="0" smtClean="0"/>
              <a:t>data.</a:t>
            </a:r>
          </a:p>
          <a:p>
            <a:pPr lvl="1"/>
            <a:r>
              <a:rPr lang="en-GB" dirty="0"/>
              <a:t>“Thin” clients typically use a web browser to request those documents. Such servers shares documents across intranets, or across the Internet (or extranets).</a:t>
            </a:r>
            <a:endParaRPr lang="en-GB" noProof="0" dirty="0"/>
          </a:p>
        </p:txBody>
      </p:sp>
    </p:spTree>
    <p:extLst>
      <p:ext uri="{BB962C8B-B14F-4D97-AF65-F5344CB8AC3E}">
        <p14:creationId xmlns:p14="http://schemas.microsoft.com/office/powerpoint/2010/main" val="108311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Web Server</a:t>
            </a:r>
          </a:p>
          <a:p>
            <a:pPr lvl="1"/>
            <a:r>
              <a:rPr lang="en-GB" dirty="0"/>
              <a:t>The most commonly used protocol is HTTP (Hyper Text Transfer Protocol</a:t>
            </a:r>
            <a:r>
              <a:rPr lang="en-GB" dirty="0" smtClean="0"/>
              <a:t>).</a:t>
            </a:r>
          </a:p>
          <a:p>
            <a:pPr lvl="1"/>
            <a:r>
              <a:rPr lang="en-GB" dirty="0" smtClean="0"/>
              <a:t>Examples: Microsoft’s </a:t>
            </a:r>
            <a:r>
              <a:rPr lang="en-GB" dirty="0"/>
              <a:t>Internet Information Server (IIS), Netscape’s </a:t>
            </a:r>
            <a:r>
              <a:rPr lang="en-GB" dirty="0" err="1"/>
              <a:t>iPlanet</a:t>
            </a:r>
            <a:r>
              <a:rPr lang="en-GB" dirty="0"/>
              <a:t> (now Oracle </a:t>
            </a:r>
            <a:r>
              <a:rPr lang="en-GB" dirty="0" err="1"/>
              <a:t>iPlanet</a:t>
            </a:r>
            <a:r>
              <a:rPr lang="en-GB" dirty="0"/>
              <a:t> Web Server), IBM’s WebSphere, BEA’s WebLogic and Oracle Application Server</a:t>
            </a:r>
            <a:r>
              <a:rPr lang="en-GB" dirty="0" smtClean="0"/>
              <a:t>.</a:t>
            </a:r>
            <a:endParaRPr lang="en-GB" dirty="0"/>
          </a:p>
        </p:txBody>
      </p:sp>
    </p:spTree>
    <p:extLst>
      <p:ext uri="{BB962C8B-B14F-4D97-AF65-F5344CB8AC3E}">
        <p14:creationId xmlns:p14="http://schemas.microsoft.com/office/powerpoint/2010/main" val="300641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Web Server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844" y="2125540"/>
            <a:ext cx="1676400" cy="160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78" y="4813327"/>
            <a:ext cx="1537566"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644" y="1363540"/>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644" y="3878140"/>
            <a:ext cx="871538"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 name="Group 7"/>
          <p:cNvGrpSpPr>
            <a:grpSpLocks/>
          </p:cNvGrpSpPr>
          <p:nvPr/>
        </p:nvGrpSpPr>
        <p:grpSpPr bwMode="auto">
          <a:xfrm>
            <a:off x="3843644" y="1439745"/>
            <a:ext cx="292100" cy="552451"/>
            <a:chOff x="283" y="1598"/>
            <a:chExt cx="184" cy="348"/>
          </a:xfrm>
        </p:grpSpPr>
        <p:sp>
          <p:nvSpPr>
            <p:cNvPr id="9" name="Freeform 8"/>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0" name="Freeform 9"/>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1" name="Rectangle 10"/>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2" name="Rectangle 11"/>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3" name="Oval 12"/>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sp>
        <p:nvSpPr>
          <p:cNvPr id="14" name="Text Box 12"/>
          <p:cNvSpPr txBox="1">
            <a:spLocks noChangeArrowheads="1"/>
          </p:cNvSpPr>
          <p:nvPr/>
        </p:nvSpPr>
        <p:spPr bwMode="auto">
          <a:xfrm>
            <a:off x="4334182" y="966665"/>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mn-lt"/>
              </a:rPr>
              <a:t>Client</a:t>
            </a:r>
          </a:p>
        </p:txBody>
      </p:sp>
      <p:grpSp>
        <p:nvGrpSpPr>
          <p:cNvPr id="15" name="Group 14"/>
          <p:cNvGrpSpPr>
            <a:grpSpLocks/>
          </p:cNvGrpSpPr>
          <p:nvPr/>
        </p:nvGrpSpPr>
        <p:grpSpPr bwMode="auto">
          <a:xfrm>
            <a:off x="3386444" y="5783140"/>
            <a:ext cx="1319646" cy="820017"/>
            <a:chOff x="3264" y="1344"/>
            <a:chExt cx="2112" cy="1728"/>
          </a:xfrm>
        </p:grpSpPr>
        <p:pic>
          <p:nvPicPr>
            <p:cNvPr id="16" name="Pictur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1352"/>
              <a:ext cx="1278" cy="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8" y="1344"/>
              <a:ext cx="1278"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244" y="1401661"/>
            <a:ext cx="1455738" cy="11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17"/>
          <p:cNvSpPr txBox="1">
            <a:spLocks noChangeArrowheads="1"/>
          </p:cNvSpPr>
          <p:nvPr/>
        </p:nvSpPr>
        <p:spPr bwMode="auto">
          <a:xfrm>
            <a:off x="7709061" y="166834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mn-lt"/>
                <a:cs typeface="Times New Roman" panose="02020603050405020304" pitchFamily="18" charset="0"/>
              </a:rPr>
              <a:t>Web</a:t>
            </a:r>
          </a:p>
          <a:p>
            <a:r>
              <a:rPr lang="en-US" altLang="en-US" sz="2000" dirty="0">
                <a:latin typeface="+mn-lt"/>
                <a:cs typeface="Times New Roman" panose="02020603050405020304" pitchFamily="18" charset="0"/>
              </a:rPr>
              <a:t>browser</a:t>
            </a:r>
          </a:p>
        </p:txBody>
      </p:sp>
      <p:sp>
        <p:nvSpPr>
          <p:cNvPr id="20" name="Text Box 18"/>
          <p:cNvSpPr txBox="1">
            <a:spLocks noChangeArrowheads="1"/>
          </p:cNvSpPr>
          <p:nvPr/>
        </p:nvSpPr>
        <p:spPr bwMode="auto">
          <a:xfrm>
            <a:off x="5894113" y="3649540"/>
            <a:ext cx="16002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Web</a:t>
            </a:r>
          </a:p>
          <a:p>
            <a:r>
              <a:rPr lang="en-US" altLang="en-US" sz="2000">
                <a:latin typeface="+mn-lt"/>
              </a:rPr>
              <a:t>server</a:t>
            </a:r>
          </a:p>
        </p:txBody>
      </p:sp>
      <p:sp>
        <p:nvSpPr>
          <p:cNvPr id="21" name="Text Box 19"/>
          <p:cNvSpPr txBox="1">
            <a:spLocks noChangeArrowheads="1"/>
          </p:cNvSpPr>
          <p:nvPr/>
        </p:nvSpPr>
        <p:spPr bwMode="auto">
          <a:xfrm>
            <a:off x="5894113" y="4563940"/>
            <a:ext cx="16002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Application logic</a:t>
            </a:r>
          </a:p>
        </p:txBody>
      </p:sp>
      <p:sp>
        <p:nvSpPr>
          <p:cNvPr id="22" name="Text Box 20"/>
          <p:cNvSpPr txBox="1">
            <a:spLocks noChangeArrowheads="1"/>
          </p:cNvSpPr>
          <p:nvPr/>
        </p:nvSpPr>
        <p:spPr bwMode="auto">
          <a:xfrm>
            <a:off x="5894113" y="5478340"/>
            <a:ext cx="16002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Databases and DBMS</a:t>
            </a:r>
          </a:p>
        </p:txBody>
      </p:sp>
      <p:sp>
        <p:nvSpPr>
          <p:cNvPr id="23" name="Line 21"/>
          <p:cNvSpPr>
            <a:spLocks noChangeShapeType="1"/>
          </p:cNvSpPr>
          <p:nvPr/>
        </p:nvSpPr>
        <p:spPr bwMode="auto">
          <a:xfrm flipV="1">
            <a:off x="3843644" y="3649540"/>
            <a:ext cx="2438400" cy="228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4" name="Line 22"/>
          <p:cNvSpPr>
            <a:spLocks noChangeShapeType="1"/>
          </p:cNvSpPr>
          <p:nvPr/>
        </p:nvSpPr>
        <p:spPr bwMode="auto">
          <a:xfrm>
            <a:off x="3843644" y="5021140"/>
            <a:ext cx="2438400" cy="228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5" name="Line 23"/>
          <p:cNvSpPr>
            <a:spLocks noChangeShapeType="1"/>
          </p:cNvSpPr>
          <p:nvPr/>
        </p:nvSpPr>
        <p:spPr bwMode="auto">
          <a:xfrm>
            <a:off x="5558144" y="4487740"/>
            <a:ext cx="2172681" cy="0"/>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6" name="Text Box 24"/>
          <p:cNvSpPr txBox="1">
            <a:spLocks noChangeArrowheads="1"/>
          </p:cNvSpPr>
          <p:nvPr/>
        </p:nvSpPr>
        <p:spPr bwMode="auto">
          <a:xfrm>
            <a:off x="7693186" y="3992440"/>
            <a:ext cx="12984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800">
                <a:latin typeface="+mn-lt"/>
              </a:rPr>
              <a:t>Common</a:t>
            </a:r>
          </a:p>
          <a:p>
            <a:r>
              <a:rPr lang="en-US" altLang="en-US" sz="1800">
                <a:latin typeface="+mn-lt"/>
              </a:rPr>
              <a:t>gateway</a:t>
            </a:r>
          </a:p>
          <a:p>
            <a:r>
              <a:rPr lang="en-US" altLang="en-US" sz="1800">
                <a:latin typeface="+mn-lt"/>
              </a:rPr>
              <a:t>interchange</a:t>
            </a:r>
          </a:p>
        </p:txBody>
      </p:sp>
      <p:sp>
        <p:nvSpPr>
          <p:cNvPr id="27" name="Text Box 25"/>
          <p:cNvSpPr txBox="1">
            <a:spLocks noChangeArrowheads="1"/>
          </p:cNvSpPr>
          <p:nvPr/>
        </p:nvSpPr>
        <p:spPr bwMode="auto">
          <a:xfrm>
            <a:off x="349724" y="3452191"/>
            <a:ext cx="23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rPr>
              <a:t>Host architecture</a:t>
            </a:r>
          </a:p>
        </p:txBody>
      </p:sp>
      <p:sp>
        <p:nvSpPr>
          <p:cNvPr id="28" name="Text Box 26"/>
          <p:cNvSpPr txBox="1">
            <a:spLocks noChangeArrowheads="1"/>
          </p:cNvSpPr>
          <p:nvPr/>
        </p:nvSpPr>
        <p:spPr bwMode="auto">
          <a:xfrm>
            <a:off x="8820018" y="3452191"/>
            <a:ext cx="272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rPr>
              <a:t>Application partition</a:t>
            </a:r>
          </a:p>
        </p:txBody>
      </p:sp>
      <p:sp>
        <p:nvSpPr>
          <p:cNvPr id="29" name="Line 27"/>
          <p:cNvSpPr>
            <a:spLocks noChangeShapeType="1"/>
          </p:cNvSpPr>
          <p:nvPr/>
        </p:nvSpPr>
        <p:spPr bwMode="auto">
          <a:xfrm>
            <a:off x="6656113" y="2582740"/>
            <a:ext cx="0" cy="1066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0" name="Freeform 29"/>
          <p:cNvSpPr>
            <a:spLocks/>
          </p:cNvSpPr>
          <p:nvPr/>
        </p:nvSpPr>
        <p:spPr bwMode="auto">
          <a:xfrm>
            <a:off x="3996044" y="2125540"/>
            <a:ext cx="457200" cy="1600200"/>
          </a:xfrm>
          <a:custGeom>
            <a:avLst/>
            <a:gdLst>
              <a:gd name="T0" fmla="*/ 288 w 288"/>
              <a:gd name="T1" fmla="*/ 0 h 1008"/>
              <a:gd name="T2" fmla="*/ 0 w 288"/>
              <a:gd name="T3" fmla="*/ 480 h 1008"/>
              <a:gd name="T4" fmla="*/ 0 w 288"/>
              <a:gd name="T5" fmla="*/ 1008 h 1008"/>
            </a:gdLst>
            <a:ahLst/>
            <a:cxnLst>
              <a:cxn ang="0">
                <a:pos x="T0" y="T1"/>
              </a:cxn>
              <a:cxn ang="0">
                <a:pos x="T2" y="T3"/>
              </a:cxn>
              <a:cxn ang="0">
                <a:pos x="T4" y="T5"/>
              </a:cxn>
            </a:cxnLst>
            <a:rect l="0" t="0" r="r" b="b"/>
            <a:pathLst>
              <a:path w="288" h="1008">
                <a:moveTo>
                  <a:pt x="288" y="0"/>
                </a:moveTo>
                <a:lnTo>
                  <a:pt x="0" y="480"/>
                </a:lnTo>
                <a:lnTo>
                  <a:pt x="0" y="1008"/>
                </a:lnTo>
              </a:path>
            </a:pathLst>
          </a:custGeom>
          <a:noFill/>
          <a:ln w="38100" cap="flat" cmpd="sng">
            <a:solidFill>
              <a:schemeClr val="tx1"/>
            </a:solidFill>
            <a:prstDash val="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1" name="Line 29"/>
          <p:cNvSpPr>
            <a:spLocks noChangeShapeType="1"/>
          </p:cNvSpPr>
          <p:nvPr/>
        </p:nvSpPr>
        <p:spPr bwMode="auto">
          <a:xfrm>
            <a:off x="3996044" y="5097340"/>
            <a:ext cx="0" cy="533400"/>
          </a:xfrm>
          <a:prstGeom prst="line">
            <a:avLst/>
          </a:prstGeom>
          <a:noFill/>
          <a:ln w="381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Tree>
    <p:extLst>
      <p:ext uri="{BB962C8B-B14F-4D97-AF65-F5344CB8AC3E}">
        <p14:creationId xmlns:p14="http://schemas.microsoft.com/office/powerpoint/2010/main" val="859522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Database Server </a:t>
            </a:r>
          </a:p>
          <a:p>
            <a:pPr lvl="1"/>
            <a:r>
              <a:rPr lang="en-GB" noProof="0" dirty="0" smtClean="0"/>
              <a:t>Data resides on server, in the form of a SQL database. </a:t>
            </a:r>
          </a:p>
          <a:p>
            <a:pPr lvl="1"/>
            <a:r>
              <a:rPr lang="en-GB" noProof="0" dirty="0" smtClean="0"/>
              <a:t>Database server provides access to data to clients, in response to SQL requests. </a:t>
            </a:r>
          </a:p>
          <a:p>
            <a:pPr lvl="1"/>
            <a:r>
              <a:rPr lang="en-GB" noProof="0" dirty="0" smtClean="0"/>
              <a:t>Shares the data residing in a database across a network. </a:t>
            </a:r>
          </a:p>
          <a:p>
            <a:pPr lvl="1"/>
            <a:r>
              <a:rPr lang="en-GB" noProof="0" dirty="0" smtClean="0"/>
              <a:t>Has more efficient protocol than File Server. </a:t>
            </a:r>
          </a:p>
          <a:p>
            <a:pPr lvl="1"/>
            <a:r>
              <a:rPr lang="en-GB" noProof="0" dirty="0" smtClean="0"/>
              <a:t>Receives SQL requests and processes them and returning only the requested data; therefore the client doesn’t have to deal with irrelevant data. </a:t>
            </a:r>
          </a:p>
        </p:txBody>
      </p:sp>
    </p:spTree>
    <p:extLst>
      <p:ext uri="{BB962C8B-B14F-4D97-AF65-F5344CB8AC3E}">
        <p14:creationId xmlns:p14="http://schemas.microsoft.com/office/powerpoint/2010/main" val="32785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Database Server </a:t>
            </a:r>
          </a:p>
          <a:p>
            <a:pPr lvl="1"/>
            <a:r>
              <a:rPr lang="en-GB" noProof="0" dirty="0" smtClean="0"/>
              <a:t>However, the client does have to implement SQL application code. Examples: Oracle9i database server, Microsoft SQL Server, DB2, MySQL, PostgreSQL, etc. </a:t>
            </a:r>
            <a:endParaRPr lang="en-GB" noProof="0" dirty="0"/>
          </a:p>
        </p:txBody>
      </p:sp>
    </p:spTree>
    <p:extLst>
      <p:ext uri="{BB962C8B-B14F-4D97-AF65-F5344CB8AC3E}">
        <p14:creationId xmlns:p14="http://schemas.microsoft.com/office/powerpoint/2010/main" val="13426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Course Outline</a:t>
            </a:r>
            <a:endParaRPr lang="en-GB" noProof="0" dirty="0"/>
          </a:p>
        </p:txBody>
      </p:sp>
      <p:sp>
        <p:nvSpPr>
          <p:cNvPr id="5" name="Content Placeholder 4"/>
          <p:cNvSpPr>
            <a:spLocks noGrp="1"/>
          </p:cNvSpPr>
          <p:nvPr>
            <p:ph sz="half" idx="1"/>
          </p:nvPr>
        </p:nvSpPr>
        <p:spPr/>
        <p:txBody>
          <a:bodyPr>
            <a:normAutofit fontScale="55000" lnSpcReduction="20000"/>
          </a:bodyPr>
          <a:lstStyle/>
          <a:p>
            <a:r>
              <a:rPr lang="en-GB" b="1" noProof="0" dirty="0" smtClean="0"/>
              <a:t>Introduction and Computer Systems topology</a:t>
            </a:r>
          </a:p>
          <a:p>
            <a:r>
              <a:rPr lang="en-GB" b="1" noProof="0" dirty="0" smtClean="0"/>
              <a:t>Network Operating Systems (NOS)</a:t>
            </a:r>
            <a:endParaRPr lang="en-GB" noProof="0" dirty="0" smtClean="0"/>
          </a:p>
          <a:p>
            <a:r>
              <a:rPr lang="en-GB" b="1" noProof="0" dirty="0" smtClean="0"/>
              <a:t>The Operating System Functions</a:t>
            </a:r>
          </a:p>
          <a:p>
            <a:r>
              <a:rPr lang="en-GB" b="1" noProof="0" dirty="0" smtClean="0"/>
              <a:t>Web Servers Management</a:t>
            </a:r>
          </a:p>
          <a:p>
            <a:r>
              <a:rPr lang="en-GB" b="1" noProof="0" dirty="0" smtClean="0"/>
              <a:t>Database and Web Servers Management</a:t>
            </a:r>
            <a:endParaRPr lang="en-GB" noProof="0" dirty="0" smtClean="0"/>
          </a:p>
          <a:p>
            <a:r>
              <a:rPr lang="en-GB" b="1" noProof="0" dirty="0" smtClean="0"/>
              <a:t>Network Traffic Monitoring</a:t>
            </a:r>
            <a:endParaRPr lang="en-GB" noProof="0" dirty="0" smtClean="0"/>
          </a:p>
          <a:p>
            <a:r>
              <a:rPr lang="en-GB" b="1" noProof="0" dirty="0" smtClean="0"/>
              <a:t>Distributed File Sharing</a:t>
            </a:r>
            <a:endParaRPr lang="en-GB" noProof="0" dirty="0" smtClean="0"/>
          </a:p>
          <a:p>
            <a:r>
              <a:rPr lang="en-GB" b="1" noProof="0" dirty="0" smtClean="0"/>
              <a:t>System Backup and Recovery</a:t>
            </a:r>
            <a:endParaRPr lang="en-GB" noProof="0" dirty="0" smtClean="0"/>
          </a:p>
          <a:p>
            <a:r>
              <a:rPr lang="en-GB" b="1" noProof="0" dirty="0" smtClean="0"/>
              <a:t>IT Governance </a:t>
            </a:r>
            <a:endParaRPr lang="en-GB" noProof="0" dirty="0" smtClean="0"/>
          </a:p>
          <a:p>
            <a:endParaRPr lang="en-GB" noProof="0"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167" y="2464274"/>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726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Transaction Servers </a:t>
            </a:r>
          </a:p>
          <a:p>
            <a:pPr lvl="1"/>
            <a:r>
              <a:rPr lang="en-GB" noProof="0" dirty="0" smtClean="0"/>
              <a:t>The data and remote procedures reside on the server. </a:t>
            </a:r>
          </a:p>
          <a:p>
            <a:pPr lvl="1"/>
            <a:r>
              <a:rPr lang="en-GB" noProof="0" dirty="0" smtClean="0"/>
              <a:t>Access to high level functions and implements efficient transaction processing. It shares data and high level functions across a network. </a:t>
            </a:r>
          </a:p>
          <a:p>
            <a:pPr lvl="1"/>
            <a:r>
              <a:rPr lang="en-GB" noProof="0" dirty="0" smtClean="0"/>
              <a:t>Used to implement Online Transaction Processing (OLTP) in high-performance applications. </a:t>
            </a:r>
          </a:p>
          <a:p>
            <a:pPr lvl="1"/>
            <a:r>
              <a:rPr lang="en-GB" noProof="0" dirty="0" smtClean="0"/>
              <a:t>Utilises a more efficient protocol in comparison to a Database Server.</a:t>
            </a:r>
          </a:p>
        </p:txBody>
      </p:sp>
    </p:spTree>
    <p:extLst>
      <p:ext uri="{BB962C8B-B14F-4D97-AF65-F5344CB8AC3E}">
        <p14:creationId xmlns:p14="http://schemas.microsoft.com/office/powerpoint/2010/main" val="3481190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Transaction Servers </a:t>
            </a:r>
          </a:p>
          <a:p>
            <a:pPr lvl="1"/>
            <a:r>
              <a:rPr lang="en-GB" noProof="0" dirty="0" smtClean="0"/>
              <a:t>Receives high-level function request from the clients and it implements that function. </a:t>
            </a:r>
          </a:p>
          <a:p>
            <a:pPr lvl="1"/>
            <a:r>
              <a:rPr lang="en-GB" noProof="0" dirty="0" smtClean="0"/>
              <a:t>Examples </a:t>
            </a:r>
          </a:p>
          <a:p>
            <a:pPr lvl="2"/>
            <a:r>
              <a:rPr lang="en-GB" noProof="0" dirty="0" smtClean="0"/>
              <a:t>TP-Light with Database Stored Procedures like Oracle, Microsoft SQL Server etc. </a:t>
            </a:r>
          </a:p>
          <a:p>
            <a:pPr lvl="2"/>
            <a:r>
              <a:rPr lang="en-GB" noProof="0" dirty="0" smtClean="0"/>
              <a:t>TP-Heavy with TP Monitors like BEA Tuxedo, IBM CICS/TX Series.</a:t>
            </a:r>
          </a:p>
          <a:p>
            <a:endParaRPr lang="en-GB" noProof="0" dirty="0"/>
          </a:p>
        </p:txBody>
      </p:sp>
    </p:spTree>
    <p:extLst>
      <p:ext uri="{BB962C8B-B14F-4D97-AF65-F5344CB8AC3E}">
        <p14:creationId xmlns:p14="http://schemas.microsoft.com/office/powerpoint/2010/main" val="484088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Others</a:t>
            </a:r>
          </a:p>
          <a:p>
            <a:pPr lvl="1"/>
            <a:r>
              <a:rPr lang="en-GB" dirty="0" smtClean="0"/>
              <a:t>Game server</a:t>
            </a:r>
          </a:p>
          <a:p>
            <a:pPr lvl="1"/>
            <a:r>
              <a:rPr lang="en-GB" noProof="0" dirty="0" smtClean="0"/>
              <a:t>Proxy server</a:t>
            </a:r>
          </a:p>
          <a:p>
            <a:pPr lvl="1"/>
            <a:endParaRPr lang="en-GB" noProof="0" dirty="0" smtClean="0"/>
          </a:p>
          <a:p>
            <a:pPr lvl="1"/>
            <a:r>
              <a:rPr lang="en-GB" dirty="0" smtClean="0"/>
              <a:t>SaaS server???</a:t>
            </a:r>
            <a:endParaRPr lang="en-GB" noProof="0" dirty="0" smtClean="0"/>
          </a:p>
          <a:p>
            <a:pPr lvl="1"/>
            <a:r>
              <a:rPr lang="en-GB" dirty="0" smtClean="0"/>
              <a:t>Cloud server???</a:t>
            </a:r>
            <a:endParaRPr lang="en-GB" noProof="0" dirty="0"/>
          </a:p>
        </p:txBody>
      </p:sp>
    </p:spTree>
    <p:extLst>
      <p:ext uri="{BB962C8B-B14F-4D97-AF65-F5344CB8AC3E}">
        <p14:creationId xmlns:p14="http://schemas.microsoft.com/office/powerpoint/2010/main" val="3072016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Fat / Thin</a:t>
            </a:r>
            <a:endParaRPr lang="en-GB" noProof="0" dirty="0"/>
          </a:p>
        </p:txBody>
      </p:sp>
      <p:sp>
        <p:nvSpPr>
          <p:cNvPr id="3" name="Content Placeholder 2"/>
          <p:cNvSpPr>
            <a:spLocks noGrp="1"/>
          </p:cNvSpPr>
          <p:nvPr>
            <p:ph idx="1"/>
          </p:nvPr>
        </p:nvSpPr>
        <p:spPr/>
        <p:txBody>
          <a:bodyPr>
            <a:normAutofit/>
          </a:bodyPr>
          <a:lstStyle/>
          <a:p>
            <a:r>
              <a:rPr lang="en-GB" dirty="0"/>
              <a:t>How much of an application is placed at the client end vs. the server end?</a:t>
            </a:r>
            <a:endParaRPr lang="en-GB" noProof="0" dirty="0" smtClean="0"/>
          </a:p>
          <a:p>
            <a:pPr lvl="1"/>
            <a:r>
              <a:rPr lang="en-GB" b="1" dirty="0" smtClean="0"/>
              <a:t>Thin client</a:t>
            </a:r>
            <a:r>
              <a:rPr lang="en-GB" dirty="0" smtClean="0"/>
              <a:t> </a:t>
            </a:r>
            <a:r>
              <a:rPr lang="en-GB" dirty="0"/>
              <a:t>conducts a minimum of processing on the client </a:t>
            </a:r>
            <a:r>
              <a:rPr lang="en-GB" dirty="0" smtClean="0"/>
              <a:t>side.</a:t>
            </a:r>
          </a:p>
          <a:p>
            <a:pPr lvl="1"/>
            <a:r>
              <a:rPr lang="en-GB" b="1" dirty="0" smtClean="0"/>
              <a:t>Fat client</a:t>
            </a:r>
            <a:r>
              <a:rPr lang="en-GB" dirty="0" smtClean="0"/>
              <a:t> carries </a:t>
            </a:r>
            <a:r>
              <a:rPr lang="en-GB" dirty="0"/>
              <a:t>a relatively larger proportion of processing load</a:t>
            </a:r>
            <a:r>
              <a:rPr lang="en-GB" dirty="0" smtClean="0"/>
              <a:t>. </a:t>
            </a:r>
            <a:r>
              <a:rPr lang="en-MY" dirty="0" smtClean="0"/>
              <a:t>Used </a:t>
            </a:r>
            <a:r>
              <a:rPr lang="en-MY" dirty="0"/>
              <a:t>in traditional of Client/Server models.</a:t>
            </a:r>
            <a:endParaRPr lang="en-GB" dirty="0" smtClean="0"/>
          </a:p>
          <a:p>
            <a:pPr lvl="1"/>
            <a:r>
              <a:rPr lang="en-GB" b="1" dirty="0" smtClean="0"/>
              <a:t>Fat server </a:t>
            </a:r>
            <a:r>
              <a:rPr lang="en-MY" dirty="0" smtClean="0"/>
              <a:t>contains more </a:t>
            </a:r>
            <a:r>
              <a:rPr lang="en-MY" dirty="0"/>
              <a:t>application </a:t>
            </a:r>
            <a:r>
              <a:rPr lang="en-MY" dirty="0" smtClean="0"/>
              <a:t>functionalities, provides </a:t>
            </a:r>
            <a:r>
              <a:rPr lang="en-MY" dirty="0"/>
              <a:t>more abstract, higher level services</a:t>
            </a:r>
            <a:r>
              <a:rPr lang="en-MY" dirty="0" smtClean="0"/>
              <a:t>. Client </a:t>
            </a:r>
            <a:r>
              <a:rPr lang="en-MY" dirty="0"/>
              <a:t>is often </a:t>
            </a:r>
            <a:r>
              <a:rPr lang="en-MY" dirty="0" smtClean="0"/>
              <a:t>using </a:t>
            </a:r>
            <a:r>
              <a:rPr lang="en-MY" dirty="0"/>
              <a:t>a fast web browser. </a:t>
            </a:r>
            <a:r>
              <a:rPr lang="en-MY" b="1" dirty="0" smtClean="0"/>
              <a:t>Advantage</a:t>
            </a:r>
            <a:r>
              <a:rPr lang="en-MY" dirty="0" smtClean="0"/>
              <a:t>: easier </a:t>
            </a:r>
            <a:r>
              <a:rPr lang="en-MY" dirty="0"/>
              <a:t>to </a:t>
            </a:r>
            <a:r>
              <a:rPr lang="en-MY" dirty="0" smtClean="0"/>
              <a:t>manage because only the software on the servers needs to be changed.</a:t>
            </a:r>
            <a:endParaRPr lang="en-GB" dirty="0" smtClean="0"/>
          </a:p>
        </p:txBody>
      </p:sp>
    </p:spTree>
    <p:extLst>
      <p:ext uri="{BB962C8B-B14F-4D97-AF65-F5344CB8AC3E}">
        <p14:creationId xmlns:p14="http://schemas.microsoft.com/office/powerpoint/2010/main" val="1688225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Topologies</a:t>
            </a:r>
            <a:endParaRPr lang="en-GB" noProof="0" dirty="0"/>
          </a:p>
        </p:txBody>
      </p:sp>
      <p:sp>
        <p:nvSpPr>
          <p:cNvPr id="3" name="Content Placeholder 2"/>
          <p:cNvSpPr>
            <a:spLocks noGrp="1"/>
          </p:cNvSpPr>
          <p:nvPr>
            <p:ph idx="1"/>
          </p:nvPr>
        </p:nvSpPr>
        <p:spPr/>
        <p:txBody>
          <a:bodyPr>
            <a:normAutofit/>
          </a:bodyPr>
          <a:lstStyle/>
          <a:p>
            <a:r>
              <a:rPr lang="en-GB" dirty="0" smtClean="0"/>
              <a:t>Physical </a:t>
            </a:r>
            <a:r>
              <a:rPr lang="en-GB" dirty="0"/>
              <a:t>layout of the Client/Server network in which all the clients and servers are connected to each other</a:t>
            </a:r>
            <a:r>
              <a:rPr lang="en-GB" dirty="0" smtClean="0"/>
              <a:t>.</a:t>
            </a:r>
          </a:p>
          <a:p>
            <a:pPr lvl="1"/>
            <a:r>
              <a:rPr lang="en-GB" dirty="0"/>
              <a:t>Single client, single server </a:t>
            </a:r>
          </a:p>
          <a:p>
            <a:pPr lvl="1"/>
            <a:r>
              <a:rPr lang="en-GB" dirty="0"/>
              <a:t>Multiple clients, single server </a:t>
            </a:r>
          </a:p>
          <a:p>
            <a:pPr lvl="1"/>
            <a:r>
              <a:rPr lang="en-GB" dirty="0" smtClean="0"/>
              <a:t>Multiple </a:t>
            </a:r>
            <a:r>
              <a:rPr lang="en-GB" dirty="0"/>
              <a:t>clients, multiple servers</a:t>
            </a:r>
            <a:endParaRPr lang="en-GB" dirty="0" smtClean="0"/>
          </a:p>
        </p:txBody>
      </p:sp>
      <p:grpSp>
        <p:nvGrpSpPr>
          <p:cNvPr id="15" name="Group 14"/>
          <p:cNvGrpSpPr/>
          <p:nvPr/>
        </p:nvGrpSpPr>
        <p:grpSpPr>
          <a:xfrm>
            <a:off x="6096000" y="2881296"/>
            <a:ext cx="5428138" cy="3666667"/>
            <a:chOff x="5930218" y="2625264"/>
            <a:chExt cx="5428138" cy="3666667"/>
          </a:xfrm>
        </p:grpSpPr>
        <p:grpSp>
          <p:nvGrpSpPr>
            <p:cNvPr id="4" name="Group 3"/>
            <p:cNvGrpSpPr>
              <a:grpSpLocks/>
            </p:cNvGrpSpPr>
            <p:nvPr/>
          </p:nvGrpSpPr>
          <p:grpSpPr bwMode="auto">
            <a:xfrm>
              <a:off x="9396984" y="4992066"/>
              <a:ext cx="1626870" cy="838200"/>
              <a:chOff x="3264" y="1344"/>
              <a:chExt cx="2112" cy="1728"/>
            </a:xfrm>
          </p:grpSpPr>
          <p:pic>
            <p:nvPicPr>
              <p:cNvPr id="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1352"/>
                <a:ext cx="1278" cy="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 y="1344"/>
                <a:ext cx="1278"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5584" y="3010866"/>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218" y="3521406"/>
              <a:ext cx="1231265" cy="94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8"/>
            <p:cNvSpPr txBox="1">
              <a:spLocks noChangeArrowheads="1"/>
            </p:cNvSpPr>
            <p:nvPr/>
          </p:nvSpPr>
          <p:spPr bwMode="auto">
            <a:xfrm>
              <a:off x="9042162" y="2625264"/>
              <a:ext cx="23161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smtClean="0"/>
                <a:t>Application logic</a:t>
              </a:r>
              <a:endParaRPr lang="en-US" altLang="en-US" dirty="0"/>
            </a:p>
          </p:txBody>
        </p:sp>
        <p:sp>
          <p:nvSpPr>
            <p:cNvPr id="10" name="Text Box 9"/>
            <p:cNvSpPr txBox="1">
              <a:spLocks noChangeArrowheads="1"/>
            </p:cNvSpPr>
            <p:nvPr/>
          </p:nvSpPr>
          <p:spPr bwMode="auto">
            <a:xfrm>
              <a:off x="9499853" y="5830266"/>
              <a:ext cx="16919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smtClean="0"/>
                <a:t>Shared data</a:t>
              </a:r>
              <a:endParaRPr lang="en-US" altLang="en-US" dirty="0"/>
            </a:p>
          </p:txBody>
        </p:sp>
        <p:pic>
          <p:nvPicPr>
            <p:cNvPr id="1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542" y="3231846"/>
              <a:ext cx="1479531" cy="124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1"/>
            <p:cNvSpPr>
              <a:spLocks noChangeShapeType="1"/>
            </p:cNvSpPr>
            <p:nvPr/>
          </p:nvSpPr>
          <p:spPr bwMode="auto">
            <a:xfrm>
              <a:off x="6989064" y="3836366"/>
              <a:ext cx="2331720" cy="1270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3" name="Freeform 12"/>
            <p:cNvSpPr>
              <a:spLocks/>
            </p:cNvSpPr>
            <p:nvPr/>
          </p:nvSpPr>
          <p:spPr bwMode="auto">
            <a:xfrm>
              <a:off x="8101584" y="4230066"/>
              <a:ext cx="1295400" cy="1066800"/>
            </a:xfrm>
            <a:custGeom>
              <a:avLst/>
              <a:gdLst>
                <a:gd name="T0" fmla="*/ 624 w 816"/>
                <a:gd name="T1" fmla="*/ 672 h 672"/>
                <a:gd name="T2" fmla="*/ 0 w 816"/>
                <a:gd name="T3" fmla="*/ 0 h 672"/>
                <a:gd name="T4" fmla="*/ 816 w 816"/>
                <a:gd name="T5" fmla="*/ 0 h 672"/>
              </a:gdLst>
              <a:ahLst/>
              <a:cxnLst>
                <a:cxn ang="0">
                  <a:pos x="T0" y="T1"/>
                </a:cxn>
                <a:cxn ang="0">
                  <a:pos x="T2" y="T3"/>
                </a:cxn>
                <a:cxn ang="0">
                  <a:pos x="T4" y="T5"/>
                </a:cxn>
              </a:cxnLst>
              <a:rect l="0" t="0" r="r" b="b"/>
              <a:pathLst>
                <a:path w="816" h="672">
                  <a:moveTo>
                    <a:pt x="624" y="672"/>
                  </a:moveTo>
                  <a:lnTo>
                    <a:pt x="0" y="0"/>
                  </a:lnTo>
                  <a:lnTo>
                    <a:pt x="816" y="0"/>
                  </a:lnTo>
                </a:path>
              </a:pathLst>
            </a:custGeom>
            <a:noFill/>
            <a:ln w="76200" cap="flat" cmpd="sng">
              <a:solidFill>
                <a:schemeClr val="accent2"/>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4" name="Text Box 13"/>
            <p:cNvSpPr txBox="1">
              <a:spLocks noChangeArrowheads="1"/>
            </p:cNvSpPr>
            <p:nvPr/>
          </p:nvSpPr>
          <p:spPr bwMode="auto">
            <a:xfrm>
              <a:off x="7825380" y="2874341"/>
              <a:ext cx="817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smtClean="0"/>
                <a:t>LAN</a:t>
              </a:r>
              <a:endParaRPr lang="en-US" altLang="en-US" dirty="0"/>
            </a:p>
          </p:txBody>
        </p:sp>
      </p:grpSp>
      <p:sp>
        <p:nvSpPr>
          <p:cNvPr id="16" name="Text Box 14"/>
          <p:cNvSpPr txBox="1">
            <a:spLocks noChangeArrowheads="1"/>
          </p:cNvSpPr>
          <p:nvPr/>
        </p:nvSpPr>
        <p:spPr bwMode="blackWhite">
          <a:xfrm>
            <a:off x="2804160" y="4923963"/>
            <a:ext cx="5516546" cy="1477328"/>
          </a:xfrm>
          <a:prstGeom prst="rect">
            <a:avLst/>
          </a:prstGeom>
          <a:solidFill>
            <a:schemeClr val="bg1">
              <a:lumMod val="85000"/>
            </a:schemeClr>
          </a:solidFill>
          <a:ln>
            <a:noFill/>
          </a:ln>
          <a:effectLs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000" dirty="0">
                <a:latin typeface="+mn-lt"/>
              </a:rPr>
              <a:t>Note: many clients per</a:t>
            </a:r>
          </a:p>
          <a:p>
            <a:r>
              <a:rPr lang="en-US" altLang="en-US" sz="3000" dirty="0">
                <a:latin typeface="+mn-lt"/>
              </a:rPr>
              <a:t>application server, several</a:t>
            </a:r>
          </a:p>
          <a:p>
            <a:r>
              <a:rPr lang="en-US" altLang="en-US" sz="3000" dirty="0">
                <a:latin typeface="+mn-lt"/>
              </a:rPr>
              <a:t>application servers per data server</a:t>
            </a:r>
          </a:p>
        </p:txBody>
      </p:sp>
    </p:spTree>
    <p:extLst>
      <p:ext uri="{BB962C8B-B14F-4D97-AF65-F5344CB8AC3E}">
        <p14:creationId xmlns:p14="http://schemas.microsoft.com/office/powerpoint/2010/main" val="3083359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pic>
        <p:nvPicPr>
          <p:cNvPr id="17" name="Picture 16"/>
          <p:cNvPicPr>
            <a:picLocks noChangeAspect="1"/>
          </p:cNvPicPr>
          <p:nvPr/>
        </p:nvPicPr>
        <p:blipFill rotWithShape="1">
          <a:blip r:embed="rId3"/>
          <a:srcRect l="6818" r="4572"/>
          <a:stretch/>
        </p:blipFill>
        <p:spPr>
          <a:xfrm>
            <a:off x="7876031" y="1885989"/>
            <a:ext cx="4157473" cy="3834770"/>
          </a:xfrm>
          <a:prstGeom prst="rect">
            <a:avLst/>
          </a:prstGeom>
        </p:spPr>
      </p:pic>
      <p:sp>
        <p:nvSpPr>
          <p:cNvPr id="3" name="Content Placeholder 2"/>
          <p:cNvSpPr>
            <a:spLocks noGrp="1"/>
          </p:cNvSpPr>
          <p:nvPr>
            <p:ph idx="1"/>
          </p:nvPr>
        </p:nvSpPr>
        <p:spPr>
          <a:xfrm>
            <a:off x="60960" y="954157"/>
            <a:ext cx="8031480" cy="5698434"/>
          </a:xfrm>
        </p:spPr>
        <p:txBody>
          <a:bodyPr>
            <a:normAutofit/>
          </a:bodyPr>
          <a:lstStyle/>
          <a:p>
            <a:r>
              <a:rPr lang="en-GB" dirty="0"/>
              <a:t>Two Tier</a:t>
            </a:r>
            <a:endParaRPr lang="en-GB" dirty="0" smtClean="0"/>
          </a:p>
          <a:p>
            <a:pPr lvl="1"/>
            <a:r>
              <a:rPr lang="en-GB" dirty="0"/>
              <a:t>Client first tier, server second </a:t>
            </a:r>
            <a:r>
              <a:rPr lang="en-GB" dirty="0" smtClean="0"/>
              <a:t>tier.</a:t>
            </a:r>
            <a:endParaRPr lang="en-GB" dirty="0"/>
          </a:p>
          <a:p>
            <a:pPr lvl="1"/>
            <a:r>
              <a:rPr lang="en-GB" dirty="0"/>
              <a:t>SQL statements are issued by the application and then handed on by the driver to the database for execution</a:t>
            </a:r>
            <a:r>
              <a:rPr lang="en-GB" dirty="0" smtClean="0"/>
              <a:t>.</a:t>
            </a:r>
            <a:endParaRPr lang="en-GB" dirty="0"/>
          </a:p>
          <a:p>
            <a:pPr lvl="1"/>
            <a:r>
              <a:rPr lang="en-GB" dirty="0"/>
              <a:t>The results are then sent back via the same mechanism, but in the reverse direction. It is the responsibility of the </a:t>
            </a:r>
            <a:r>
              <a:rPr lang="en-GB" dirty="0" smtClean="0"/>
              <a:t>driver (</a:t>
            </a:r>
            <a:r>
              <a:rPr lang="en-GB" dirty="0"/>
              <a:t>ODBC) to present the SQL </a:t>
            </a:r>
            <a:r>
              <a:rPr lang="en-GB" dirty="0" smtClean="0"/>
              <a:t>statement.</a:t>
            </a:r>
            <a:endParaRPr lang="en-GB" dirty="0"/>
          </a:p>
        </p:txBody>
      </p:sp>
    </p:spTree>
    <p:extLst>
      <p:ext uri="{BB962C8B-B14F-4D97-AF65-F5344CB8AC3E}">
        <p14:creationId xmlns:p14="http://schemas.microsoft.com/office/powerpoint/2010/main" val="979551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Two tier</a:t>
            </a:r>
            <a:endParaRPr lang="en-GB" dirty="0"/>
          </a:p>
          <a:p>
            <a:pPr lvl="1"/>
            <a:r>
              <a:rPr lang="en-GB" dirty="0" smtClean="0"/>
              <a:t>Advantages:</a:t>
            </a:r>
          </a:p>
          <a:p>
            <a:pPr lvl="2"/>
            <a:r>
              <a:rPr lang="en-GB" dirty="0"/>
              <a:t>Availability of well-integrated PC-based tools like, Power Builder, MS Access, 4 </a:t>
            </a:r>
            <a:r>
              <a:rPr lang="en-GB" dirty="0" smtClean="0"/>
              <a:t>GL tools </a:t>
            </a:r>
            <a:r>
              <a:rPr lang="en-GB" dirty="0"/>
              <a:t>provided by the RDBMS manufacturer, remote SQL, ODBC</a:t>
            </a:r>
            <a:r>
              <a:rPr lang="en-GB" dirty="0" smtClean="0"/>
              <a:t>.</a:t>
            </a:r>
            <a:endParaRPr lang="en-GB" dirty="0"/>
          </a:p>
          <a:p>
            <a:pPr lvl="2"/>
            <a:r>
              <a:rPr lang="en-GB" dirty="0"/>
              <a:t>Tools are relatively inexpensive.</a:t>
            </a:r>
          </a:p>
          <a:p>
            <a:pPr lvl="2"/>
            <a:r>
              <a:rPr lang="en-GB" dirty="0" smtClean="0"/>
              <a:t>Least </a:t>
            </a:r>
            <a:r>
              <a:rPr lang="en-GB" dirty="0"/>
              <a:t>complicated to implement.</a:t>
            </a:r>
          </a:p>
          <a:p>
            <a:pPr lvl="2"/>
            <a:r>
              <a:rPr lang="en-GB" dirty="0" smtClean="0"/>
              <a:t>Provides </a:t>
            </a:r>
            <a:r>
              <a:rPr lang="en-GB" dirty="0"/>
              <a:t>much more attractive graphical user </a:t>
            </a:r>
            <a:r>
              <a:rPr lang="en-GB" dirty="0" smtClean="0"/>
              <a:t>interface (</a:t>
            </a:r>
            <a:r>
              <a:rPr lang="en-GB" dirty="0"/>
              <a:t>GUI) </a:t>
            </a:r>
            <a:r>
              <a:rPr lang="en-GB" dirty="0" smtClean="0"/>
              <a:t>applications.</a:t>
            </a:r>
          </a:p>
        </p:txBody>
      </p:sp>
    </p:spTree>
    <p:extLst>
      <p:ext uri="{BB962C8B-B14F-4D97-AF65-F5344CB8AC3E}">
        <p14:creationId xmlns:p14="http://schemas.microsoft.com/office/powerpoint/2010/main" val="2720101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Two tier</a:t>
            </a:r>
            <a:endParaRPr lang="en-GB" dirty="0"/>
          </a:p>
          <a:p>
            <a:pPr lvl="1"/>
            <a:r>
              <a:rPr lang="en-GB" dirty="0" smtClean="0"/>
              <a:t>Disadvantages:</a:t>
            </a:r>
          </a:p>
          <a:p>
            <a:pPr lvl="2"/>
            <a:r>
              <a:rPr lang="en-GB" dirty="0" smtClean="0"/>
              <a:t>High maintenance </a:t>
            </a:r>
            <a:r>
              <a:rPr lang="en-GB" dirty="0"/>
              <a:t>cost of application, as well as client side </a:t>
            </a:r>
            <a:r>
              <a:rPr lang="en-GB" dirty="0" smtClean="0"/>
              <a:t>tools. </a:t>
            </a:r>
            <a:endParaRPr lang="en-GB" dirty="0"/>
          </a:p>
          <a:p>
            <a:pPr lvl="2"/>
            <a:r>
              <a:rPr lang="en-GB" dirty="0" smtClean="0"/>
              <a:t>Increased </a:t>
            </a:r>
            <a:r>
              <a:rPr lang="en-GB" dirty="0"/>
              <a:t>network </a:t>
            </a:r>
            <a:r>
              <a:rPr lang="en-GB" dirty="0" smtClean="0"/>
              <a:t>load.</a:t>
            </a:r>
          </a:p>
          <a:p>
            <a:pPr lvl="2"/>
            <a:r>
              <a:rPr lang="en-GB" dirty="0" smtClean="0"/>
              <a:t>Application </a:t>
            </a:r>
            <a:r>
              <a:rPr lang="en-GB" dirty="0"/>
              <a:t>is bound to </a:t>
            </a:r>
            <a:r>
              <a:rPr lang="en-GB" dirty="0" smtClean="0"/>
              <a:t>an individual PC, application </a:t>
            </a:r>
            <a:r>
              <a:rPr lang="en-GB" dirty="0"/>
              <a:t>logic cannot be reused.</a:t>
            </a:r>
          </a:p>
          <a:p>
            <a:pPr lvl="2"/>
            <a:r>
              <a:rPr lang="en-GB" dirty="0" smtClean="0"/>
              <a:t>Changes made to business </a:t>
            </a:r>
            <a:r>
              <a:rPr lang="en-GB" dirty="0"/>
              <a:t>processes/logic have to be </a:t>
            </a:r>
            <a:r>
              <a:rPr lang="en-GB" dirty="0" smtClean="0"/>
              <a:t>implemented in all individual PCs.</a:t>
            </a:r>
            <a:endParaRPr lang="en-GB" dirty="0"/>
          </a:p>
          <a:p>
            <a:pPr lvl="2"/>
            <a:r>
              <a:rPr lang="en-GB" dirty="0"/>
              <a:t>Software </a:t>
            </a:r>
            <a:r>
              <a:rPr lang="en-GB" dirty="0" smtClean="0"/>
              <a:t>distribution (to all PCs) </a:t>
            </a:r>
            <a:r>
              <a:rPr lang="en-GB" dirty="0"/>
              <a:t>procedure </a:t>
            </a:r>
            <a:r>
              <a:rPr lang="en-GB" dirty="0" smtClean="0"/>
              <a:t>is complicated.</a:t>
            </a:r>
          </a:p>
          <a:p>
            <a:pPr lvl="2"/>
            <a:r>
              <a:rPr lang="en-GB" dirty="0" smtClean="0"/>
              <a:t>PCs are considered to be weak in terms of security.</a:t>
            </a:r>
          </a:p>
        </p:txBody>
      </p:sp>
    </p:spTree>
    <p:extLst>
      <p:ext uri="{BB962C8B-B14F-4D97-AF65-F5344CB8AC3E}">
        <p14:creationId xmlns:p14="http://schemas.microsoft.com/office/powerpoint/2010/main" val="176837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Three tier</a:t>
            </a:r>
            <a:r>
              <a:rPr lang="en-GB" dirty="0"/>
              <a:t>: application responsibilities are divided into </a:t>
            </a:r>
            <a:r>
              <a:rPr lang="en-GB" dirty="0" smtClean="0"/>
              <a:t>3 logical categories:</a:t>
            </a:r>
            <a:endParaRPr lang="en-GB" dirty="0"/>
          </a:p>
          <a:p>
            <a:pPr marL="571500" lvl="1" indent="-371475">
              <a:buFont typeface="+mj-lt"/>
              <a:buAutoNum type="arabicPeriod"/>
            </a:pPr>
            <a:r>
              <a:rPr lang="en-GB" dirty="0"/>
              <a:t>Presentation (GUI) or user services</a:t>
            </a:r>
            <a:r>
              <a:rPr lang="en-GB" dirty="0" smtClean="0"/>
              <a:t>:</a:t>
            </a:r>
            <a:endParaRPr lang="en-GB" dirty="0"/>
          </a:p>
          <a:p>
            <a:pPr lvl="2"/>
            <a:r>
              <a:rPr lang="en-GB" dirty="0"/>
              <a:t>Screen formatting</a:t>
            </a:r>
          </a:p>
          <a:p>
            <a:pPr lvl="2"/>
            <a:r>
              <a:rPr lang="en-GB" dirty="0"/>
              <a:t>Windows management</a:t>
            </a:r>
          </a:p>
          <a:p>
            <a:pPr lvl="2"/>
            <a:r>
              <a:rPr lang="en-GB" dirty="0" smtClean="0"/>
              <a:t>Input </a:t>
            </a:r>
            <a:r>
              <a:rPr lang="en-GB" dirty="0"/>
              <a:t>editing</a:t>
            </a:r>
          </a:p>
          <a:p>
            <a:pPr lvl="2"/>
            <a:r>
              <a:rPr lang="en-GB" dirty="0"/>
              <a:t>What-if </a:t>
            </a:r>
            <a:r>
              <a:rPr lang="en-GB" dirty="0" smtClean="0"/>
              <a:t>analysis</a:t>
            </a:r>
          </a:p>
        </p:txBody>
      </p:sp>
      <p:grpSp>
        <p:nvGrpSpPr>
          <p:cNvPr id="8" name="Group 7"/>
          <p:cNvGrpSpPr/>
          <p:nvPr/>
        </p:nvGrpSpPr>
        <p:grpSpPr>
          <a:xfrm>
            <a:off x="5218175" y="2714069"/>
            <a:ext cx="6754370" cy="3671389"/>
            <a:chOff x="5218175" y="2885519"/>
            <a:chExt cx="6754370" cy="3671389"/>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175" y="2885796"/>
              <a:ext cx="6754370" cy="3671112"/>
            </a:xfrm>
            <a:prstGeom prst="rect">
              <a:avLst/>
            </a:prstGeom>
            <a:effectLst>
              <a:glow rad="63500">
                <a:schemeClr val="accent2">
                  <a:satMod val="175000"/>
                  <a:alpha val="40000"/>
                </a:schemeClr>
              </a:glow>
            </a:effectLst>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r="67049" b="93669"/>
            <a:stretch/>
          </p:blipFill>
          <p:spPr>
            <a:xfrm>
              <a:off x="9746932" y="2885519"/>
              <a:ext cx="2225613" cy="232436"/>
            </a:xfrm>
            <a:prstGeom prst="rect">
              <a:avLst/>
            </a:prstGeom>
            <a:noFill/>
            <a:ln>
              <a:noFill/>
            </a:ln>
            <a:effectLst/>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68699" t="7" b="93758"/>
            <a:stretch/>
          </p:blipFill>
          <p:spPr>
            <a:xfrm>
              <a:off x="5318191" y="2885796"/>
              <a:ext cx="2114170" cy="228879"/>
            </a:xfrm>
            <a:prstGeom prst="rect">
              <a:avLst/>
            </a:prstGeom>
            <a:noFill/>
            <a:ln>
              <a:noFill/>
            </a:ln>
            <a:effectLst/>
          </p:spPr>
        </p:pic>
      </p:grpSp>
    </p:spTree>
    <p:extLst>
      <p:ext uri="{BB962C8B-B14F-4D97-AF65-F5344CB8AC3E}">
        <p14:creationId xmlns:p14="http://schemas.microsoft.com/office/powerpoint/2010/main" val="3957616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Three tier</a:t>
            </a:r>
            <a:r>
              <a:rPr lang="en-GB" dirty="0"/>
              <a:t>: application responsibilities are divided into </a:t>
            </a:r>
            <a:r>
              <a:rPr lang="en-GB" dirty="0" smtClean="0"/>
              <a:t>3 logical categories:</a:t>
            </a:r>
            <a:endParaRPr lang="en-GB" dirty="0"/>
          </a:p>
          <a:p>
            <a:pPr marL="571500" lvl="1" indent="-371475">
              <a:buFont typeface="+mj-lt"/>
              <a:buAutoNum type="arabicPeriod" startAt="2"/>
            </a:pPr>
            <a:r>
              <a:rPr lang="en-GB" dirty="0"/>
              <a:t>Application services or business rules: </a:t>
            </a:r>
          </a:p>
          <a:p>
            <a:pPr lvl="2"/>
            <a:r>
              <a:rPr lang="en-GB" dirty="0"/>
              <a:t>Domain and range validation</a:t>
            </a:r>
          </a:p>
          <a:p>
            <a:pPr lvl="2"/>
            <a:r>
              <a:rPr lang="en-GB" dirty="0"/>
              <a:t>Data dependency validation</a:t>
            </a:r>
          </a:p>
          <a:p>
            <a:pPr lvl="2"/>
            <a:r>
              <a:rPr lang="en-GB" dirty="0"/>
              <a:t>Request/response architecture of Inter Process Communication </a:t>
            </a:r>
            <a:r>
              <a:rPr lang="en-GB" dirty="0" smtClean="0"/>
              <a:t>level</a:t>
            </a:r>
            <a:endParaRPr lang="en-GB" dirty="0"/>
          </a:p>
        </p:txBody>
      </p:sp>
    </p:spTree>
    <p:extLst>
      <p:ext uri="{BB962C8B-B14F-4D97-AF65-F5344CB8AC3E}">
        <p14:creationId xmlns:p14="http://schemas.microsoft.com/office/powerpoint/2010/main" val="1952100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Course outcomes</a:t>
            </a:r>
            <a:endParaRPr lang="en-GB" noProof="0" dirty="0"/>
          </a:p>
        </p:txBody>
      </p:sp>
      <p:sp>
        <p:nvSpPr>
          <p:cNvPr id="3" name="Content Placeholder 2"/>
          <p:cNvSpPr>
            <a:spLocks noGrp="1"/>
          </p:cNvSpPr>
          <p:nvPr>
            <p:ph sz="half" idx="1"/>
          </p:nvPr>
        </p:nvSpPr>
        <p:spPr/>
        <p:txBody>
          <a:bodyPr>
            <a:normAutofit fontScale="62500" lnSpcReduction="20000"/>
          </a:bodyPr>
          <a:lstStyle/>
          <a:p>
            <a:r>
              <a:rPr lang="en-GB" noProof="0" dirty="0" smtClean="0"/>
              <a:t>Explain the roles of various servers and Network Operating Systems</a:t>
            </a:r>
          </a:p>
          <a:p>
            <a:r>
              <a:rPr lang="en-GB" noProof="0" dirty="0" smtClean="0"/>
              <a:t>Apply network management concepts on server administration</a:t>
            </a:r>
          </a:p>
          <a:p>
            <a:r>
              <a:rPr lang="en-GB" noProof="0" dirty="0" smtClean="0"/>
              <a:t>Make use of sniffing and diagnostic tools for analysing server traffic and protocol</a:t>
            </a:r>
          </a:p>
          <a:p>
            <a:r>
              <a:rPr lang="en-GB" noProof="0" dirty="0" smtClean="0"/>
              <a:t>Explain the importance of IT governance in implementing the right policies, monitoring mechanisms, and control practices in server management</a:t>
            </a:r>
            <a:endParaRPr lang="en-GB" noProof="0" dirty="0"/>
          </a:p>
        </p:txBody>
      </p:sp>
      <p:sp>
        <p:nvSpPr>
          <p:cNvPr id="6" name="Content Placeholder 5"/>
          <p:cNvSpPr>
            <a:spLocks noGrp="1"/>
          </p:cNvSpPr>
          <p:nvPr>
            <p:ph sz="half" idx="2"/>
          </p:nvPr>
        </p:nvSpPr>
        <p:spPr/>
        <p:txBody>
          <a:bodyPr>
            <a:normAutofit fontScale="62500" lnSpcReduction="20000"/>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044" y="2538483"/>
            <a:ext cx="4421544" cy="25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263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Three tier</a:t>
            </a:r>
            <a:r>
              <a:rPr lang="en-GB" dirty="0"/>
              <a:t>: application responsibilities are divided into </a:t>
            </a:r>
            <a:r>
              <a:rPr lang="en-GB" dirty="0" smtClean="0"/>
              <a:t>3 logical categories:</a:t>
            </a:r>
            <a:endParaRPr lang="en-GB" dirty="0"/>
          </a:p>
          <a:p>
            <a:pPr marL="571500" lvl="1" indent="-371475">
              <a:buFont typeface="+mj-lt"/>
              <a:buAutoNum type="arabicPeriod" startAt="3"/>
            </a:pPr>
            <a:r>
              <a:rPr lang="en-GB" dirty="0"/>
              <a:t>Database services or data server:</a:t>
            </a:r>
          </a:p>
          <a:p>
            <a:pPr lvl="2"/>
            <a:r>
              <a:rPr lang="en-GB" dirty="0"/>
              <a:t>Data access</a:t>
            </a:r>
          </a:p>
          <a:p>
            <a:pPr lvl="2"/>
            <a:r>
              <a:rPr lang="en-GB" dirty="0"/>
              <a:t>Data management</a:t>
            </a:r>
          </a:p>
          <a:p>
            <a:pPr lvl="2"/>
            <a:r>
              <a:rPr lang="en-GB" dirty="0"/>
              <a:t>Data security</a:t>
            </a:r>
          </a:p>
          <a:p>
            <a:pPr lvl="2"/>
            <a:r>
              <a:rPr lang="en-GB" dirty="0"/>
              <a:t>SQL </a:t>
            </a:r>
            <a:r>
              <a:rPr lang="en-GB" dirty="0" smtClean="0"/>
              <a:t>parsing</a:t>
            </a:r>
          </a:p>
          <a:p>
            <a:pPr lvl="2"/>
            <a:endParaRPr lang="en-GB" dirty="0" smtClean="0"/>
          </a:p>
        </p:txBody>
      </p:sp>
      <p:grpSp>
        <p:nvGrpSpPr>
          <p:cNvPr id="10" name="Group 9"/>
          <p:cNvGrpSpPr/>
          <p:nvPr/>
        </p:nvGrpSpPr>
        <p:grpSpPr>
          <a:xfrm>
            <a:off x="5218175" y="2742644"/>
            <a:ext cx="6754370" cy="3671389"/>
            <a:chOff x="5218175" y="2885519"/>
            <a:chExt cx="6754370" cy="3671389"/>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175" y="2885796"/>
              <a:ext cx="6754370" cy="3671112"/>
            </a:xfrm>
            <a:prstGeom prst="rect">
              <a:avLst/>
            </a:prstGeom>
            <a:effectLst>
              <a:glow rad="63500">
                <a:schemeClr val="accent2">
                  <a:satMod val="175000"/>
                  <a:alpha val="40000"/>
                </a:schemeClr>
              </a:glow>
            </a:effectLst>
          </p:spPr>
        </p:pic>
        <p:pic>
          <p:nvPicPr>
            <p:cNvPr id="12" name="Picture 11" descr="Screen Clipping"/>
            <p:cNvPicPr>
              <a:picLocks noChangeAspect="1"/>
            </p:cNvPicPr>
            <p:nvPr/>
          </p:nvPicPr>
          <p:blipFill rotWithShape="1">
            <a:blip r:embed="rId3">
              <a:extLst>
                <a:ext uri="{28A0092B-C50C-407E-A947-70E740481C1C}">
                  <a14:useLocalDpi xmlns:a14="http://schemas.microsoft.com/office/drawing/2010/main" val="0"/>
                </a:ext>
              </a:extLst>
            </a:blip>
            <a:srcRect r="67049" b="93669"/>
            <a:stretch/>
          </p:blipFill>
          <p:spPr>
            <a:xfrm>
              <a:off x="9746932" y="2885519"/>
              <a:ext cx="2225613" cy="232436"/>
            </a:xfrm>
            <a:prstGeom prst="rect">
              <a:avLst/>
            </a:prstGeom>
            <a:noFill/>
            <a:ln>
              <a:noFill/>
            </a:ln>
            <a:effectLst/>
          </p:spPr>
        </p:pic>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68699" t="7" b="93758"/>
            <a:stretch/>
          </p:blipFill>
          <p:spPr>
            <a:xfrm>
              <a:off x="5318191" y="2885796"/>
              <a:ext cx="2114170" cy="228879"/>
            </a:xfrm>
            <a:prstGeom prst="rect">
              <a:avLst/>
            </a:prstGeom>
            <a:noFill/>
            <a:ln>
              <a:noFill/>
            </a:ln>
            <a:effectLst/>
          </p:spPr>
        </p:pic>
      </p:grpSp>
    </p:spTree>
    <p:extLst>
      <p:ext uri="{BB962C8B-B14F-4D97-AF65-F5344CB8AC3E}">
        <p14:creationId xmlns:p14="http://schemas.microsoft.com/office/powerpoint/2010/main" val="1232790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688" y="2712266"/>
            <a:ext cx="5423891" cy="3848236"/>
          </a:xfrm>
          <a:prstGeom prst="rect">
            <a:avLst/>
          </a:prstGeom>
        </p:spPr>
      </p:pic>
      <p:sp>
        <p:nvSpPr>
          <p:cNvPr id="3" name="Content Placeholder 2"/>
          <p:cNvSpPr>
            <a:spLocks noGrp="1"/>
          </p:cNvSpPr>
          <p:nvPr>
            <p:ph idx="1"/>
          </p:nvPr>
        </p:nvSpPr>
        <p:spPr>
          <a:xfrm>
            <a:off x="60960" y="954157"/>
            <a:ext cx="6890980" cy="5698434"/>
          </a:xfrm>
        </p:spPr>
        <p:txBody>
          <a:bodyPr>
            <a:normAutofit/>
          </a:bodyPr>
          <a:lstStyle/>
          <a:p>
            <a:r>
              <a:rPr lang="en-GB" dirty="0" smtClean="0"/>
              <a:t>Three tier</a:t>
            </a:r>
            <a:endParaRPr lang="en-GB" dirty="0"/>
          </a:p>
          <a:p>
            <a:pPr marL="457200" lvl="1" indent="-285750"/>
            <a:r>
              <a:rPr lang="en-GB" dirty="0" smtClean="0"/>
              <a:t>A </a:t>
            </a:r>
            <a:r>
              <a:rPr lang="en-GB" dirty="0"/>
              <a:t>third server is employed to handle requests from the </a:t>
            </a:r>
            <a:r>
              <a:rPr lang="en-GB" dirty="0" smtClean="0"/>
              <a:t>client (</a:t>
            </a:r>
            <a:r>
              <a:rPr lang="en-GB" dirty="0"/>
              <a:t>acts as proxy for all client </a:t>
            </a:r>
            <a:r>
              <a:rPr lang="en-GB" dirty="0" smtClean="0"/>
              <a:t>requests</a:t>
            </a:r>
            <a:r>
              <a:rPr lang="en-GB" dirty="0"/>
              <a:t>, create more secure environment for the database)</a:t>
            </a:r>
            <a:endParaRPr lang="en-GB" dirty="0" smtClean="0"/>
          </a:p>
          <a:p>
            <a:pPr marL="457200" lvl="1" indent="-285750"/>
            <a:r>
              <a:rPr lang="en-GB" dirty="0"/>
              <a:t>The Request is then passed off to the database server</a:t>
            </a:r>
            <a:r>
              <a:rPr lang="en-GB" dirty="0" smtClean="0"/>
              <a:t>.</a:t>
            </a:r>
          </a:p>
        </p:txBody>
      </p:sp>
    </p:spTree>
    <p:extLst>
      <p:ext uri="{BB962C8B-B14F-4D97-AF65-F5344CB8AC3E}">
        <p14:creationId xmlns:p14="http://schemas.microsoft.com/office/powerpoint/2010/main" val="2774542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Generally</a:t>
            </a:r>
            <a:endParaRPr lang="en-GB" dirty="0"/>
          </a:p>
          <a:p>
            <a:pPr marL="465138" lvl="1" indent="-265113"/>
            <a:r>
              <a:rPr lang="en-GB" dirty="0" smtClean="0"/>
              <a:t>First tier </a:t>
            </a:r>
            <a:r>
              <a:rPr lang="en-GB" dirty="0"/>
              <a:t>(client-tier</a:t>
            </a:r>
            <a:r>
              <a:rPr lang="en-GB" dirty="0" smtClean="0"/>
              <a:t>) is to </a:t>
            </a:r>
            <a:r>
              <a:rPr lang="en-GB" dirty="0"/>
              <a:t>receive user events and to control the user interface and presentation of data</a:t>
            </a:r>
            <a:r>
              <a:rPr lang="en-GB" dirty="0" smtClean="0"/>
              <a:t>.</a:t>
            </a:r>
          </a:p>
          <a:p>
            <a:pPr marL="648018" lvl="2" indent="-265113"/>
            <a:r>
              <a:rPr lang="en-GB" dirty="0"/>
              <a:t>The client is called “Thin Client”. </a:t>
            </a:r>
            <a:r>
              <a:rPr lang="en-GB" dirty="0" smtClean="0"/>
              <a:t>Browser </a:t>
            </a:r>
            <a:r>
              <a:rPr lang="en-GB" dirty="0"/>
              <a:t>and presentation code resides on this </a:t>
            </a:r>
            <a:r>
              <a:rPr lang="en-GB" dirty="0" smtClean="0"/>
              <a:t>tier.</a:t>
            </a:r>
          </a:p>
          <a:p>
            <a:pPr marL="465138" lvl="1" indent="-265113"/>
            <a:r>
              <a:rPr lang="en-GB" dirty="0" smtClean="0"/>
              <a:t>Second tier </a:t>
            </a:r>
            <a:r>
              <a:rPr lang="en-GB" dirty="0"/>
              <a:t>(application-server-tier</a:t>
            </a:r>
            <a:r>
              <a:rPr lang="en-GB" dirty="0" smtClean="0"/>
              <a:t>) contains </a:t>
            </a:r>
            <a:r>
              <a:rPr lang="en-GB" dirty="0"/>
              <a:t>complex application logic </a:t>
            </a:r>
            <a:r>
              <a:rPr lang="en-GB" dirty="0" smtClean="0"/>
              <a:t>and </a:t>
            </a:r>
            <a:r>
              <a:rPr lang="en-GB" dirty="0"/>
              <a:t>available to the client tier on request from </a:t>
            </a:r>
            <a:r>
              <a:rPr lang="en-GB" dirty="0" smtClean="0"/>
              <a:t>client. It can </a:t>
            </a:r>
            <a:r>
              <a:rPr lang="en-GB" dirty="0"/>
              <a:t>protect direct access of </a:t>
            </a:r>
            <a:r>
              <a:rPr lang="en-GB" dirty="0" smtClean="0"/>
              <a:t>data.</a:t>
            </a:r>
            <a:endParaRPr lang="en-GB" dirty="0"/>
          </a:p>
          <a:p>
            <a:pPr marL="465138" lvl="1" indent="-265113"/>
            <a:r>
              <a:rPr lang="en-GB" dirty="0" smtClean="0"/>
              <a:t>Third tier </a:t>
            </a:r>
            <a:r>
              <a:rPr lang="en-GB" dirty="0"/>
              <a:t>(database-server-tier</a:t>
            </a:r>
            <a:r>
              <a:rPr lang="en-GB" dirty="0" smtClean="0"/>
              <a:t>) </a:t>
            </a:r>
            <a:r>
              <a:rPr lang="en-GB" dirty="0"/>
              <a:t>is responsible for data </a:t>
            </a:r>
            <a:r>
              <a:rPr lang="en-GB" dirty="0" smtClean="0"/>
              <a:t>storage, </a:t>
            </a:r>
            <a:r>
              <a:rPr lang="en-GB" dirty="0"/>
              <a:t>mostly operates on a relational </a:t>
            </a:r>
            <a:r>
              <a:rPr lang="en-GB" dirty="0" smtClean="0"/>
              <a:t>database.</a:t>
            </a:r>
          </a:p>
        </p:txBody>
      </p:sp>
    </p:spTree>
    <p:extLst>
      <p:ext uri="{BB962C8B-B14F-4D97-AF65-F5344CB8AC3E}">
        <p14:creationId xmlns:p14="http://schemas.microsoft.com/office/powerpoint/2010/main" val="2195234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N-Tier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a:t>Design components according to a business schema that represents entities, relationship, activities roles, and rules</a:t>
            </a:r>
            <a:r>
              <a:rPr lang="en-GB" dirty="0" smtClean="0"/>
              <a:t>.</a:t>
            </a:r>
          </a:p>
          <a:p>
            <a:pPr marL="347663" indent="-347663">
              <a:buFont typeface="Courier New" panose="02070309020205020404" pitchFamily="49" charset="0"/>
              <a:buChar char="o"/>
            </a:pPr>
            <a:r>
              <a:rPr lang="en-GB" dirty="0"/>
              <a:t>Distribute functionality across logical and physical tiers, allowing better utilization of hardware and platform </a:t>
            </a:r>
            <a:r>
              <a:rPr lang="en-GB" dirty="0" smtClean="0"/>
              <a:t>resources.</a:t>
            </a:r>
          </a:p>
          <a:p>
            <a:pPr marL="347663" indent="-347663">
              <a:buFont typeface="Courier New" panose="02070309020205020404" pitchFamily="49" charset="0"/>
              <a:buChar char="o"/>
            </a:pPr>
            <a:r>
              <a:rPr lang="en-GB" dirty="0"/>
              <a:t>Splitting may be between application logic components, security logic, and presentation logic, computational-intensive and I/O-intensive </a:t>
            </a:r>
            <a:r>
              <a:rPr lang="en-GB" dirty="0" smtClean="0"/>
              <a:t>components</a:t>
            </a:r>
            <a:r>
              <a:rPr lang="en-GB" dirty="0"/>
              <a:t>.</a:t>
            </a:r>
          </a:p>
        </p:txBody>
      </p:sp>
    </p:spTree>
    <p:extLst>
      <p:ext uri="{BB962C8B-B14F-4D97-AF65-F5344CB8AC3E}">
        <p14:creationId xmlns:p14="http://schemas.microsoft.com/office/powerpoint/2010/main" val="1695795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N-Tier Client-Server Model</a:t>
            </a:r>
            <a:endParaRPr lang="en-GB" noProof="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339" y="2910543"/>
            <a:ext cx="7158701" cy="3742048"/>
          </a:xfrm>
          <a:prstGeom prst="rect">
            <a:avLst/>
          </a:prstGeom>
        </p:spPr>
      </p:pic>
      <p:sp>
        <p:nvSpPr>
          <p:cNvPr id="3" name="Content Placeholder 2"/>
          <p:cNvSpPr>
            <a:spLocks noGrp="1"/>
          </p:cNvSpPr>
          <p:nvPr>
            <p:ph idx="1"/>
          </p:nvPr>
        </p:nvSpPr>
        <p:spPr/>
        <p:txBody>
          <a:bodyPr>
            <a:normAutofit/>
          </a:bodyPr>
          <a:lstStyle/>
          <a:p>
            <a:r>
              <a:rPr lang="en-GB" dirty="0" smtClean="0"/>
              <a:t>Advantages:</a:t>
            </a:r>
            <a:endParaRPr lang="en-GB" dirty="0"/>
          </a:p>
          <a:p>
            <a:pPr marL="465138" lvl="1" indent="-265113"/>
            <a:r>
              <a:rPr lang="en-MY" dirty="0">
                <a:solidFill>
                  <a:schemeClr val="tx1"/>
                </a:solidFill>
              </a:rPr>
              <a:t>Overall performance has been </a:t>
            </a:r>
            <a:r>
              <a:rPr lang="en-MY" dirty="0" smtClean="0">
                <a:solidFill>
                  <a:schemeClr val="tx1"/>
                </a:solidFill>
              </a:rPr>
              <a:t>improved.</a:t>
            </a:r>
          </a:p>
          <a:p>
            <a:pPr marL="465138" lvl="1" indent="-265113"/>
            <a:r>
              <a:rPr lang="en-MY" dirty="0">
                <a:solidFill>
                  <a:schemeClr val="tx1"/>
                </a:solidFill>
              </a:rPr>
              <a:t>The business logic is </a:t>
            </a:r>
            <a:r>
              <a:rPr lang="en-MY" dirty="0" smtClean="0">
                <a:solidFill>
                  <a:schemeClr val="tx1"/>
                </a:solidFill>
              </a:rPr>
              <a:t>centralized.</a:t>
            </a:r>
          </a:p>
          <a:p>
            <a:pPr marL="465138" lvl="1" indent="-265113"/>
            <a:r>
              <a:rPr lang="en-MY" dirty="0">
                <a:solidFill>
                  <a:schemeClr val="tx1"/>
                </a:solidFill>
              </a:rPr>
              <a:t>Enhanced security level is </a:t>
            </a:r>
            <a:r>
              <a:rPr lang="en-MY" dirty="0" smtClean="0">
                <a:solidFill>
                  <a:schemeClr val="tx1"/>
                </a:solidFill>
              </a:rPr>
              <a:t>attained.</a:t>
            </a:r>
            <a:endParaRPr lang="en-GB" dirty="0" smtClean="0">
              <a:solidFill>
                <a:schemeClr val="tx1"/>
              </a:solidFill>
            </a:endParaRPr>
          </a:p>
        </p:txBody>
      </p:sp>
    </p:spTree>
    <p:extLst>
      <p:ext uri="{BB962C8B-B14F-4D97-AF65-F5344CB8AC3E}">
        <p14:creationId xmlns:p14="http://schemas.microsoft.com/office/powerpoint/2010/main" val="3996386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Distributed workload improve performance</a:t>
            </a:r>
          </a:p>
          <a:p>
            <a:pPr marL="640271" lvl="1" indent="-347663">
              <a:buFont typeface="Courier New" panose="02070309020205020404" pitchFamily="49" charset="0"/>
              <a:buChar char="o"/>
            </a:pPr>
            <a:r>
              <a:rPr lang="en-US" dirty="0" smtClean="0"/>
              <a:t>Back-end processing is done in the server whereas client workstation is running the front-end software.</a:t>
            </a:r>
          </a:p>
          <a:p>
            <a:pPr marL="347663" indent="-347663">
              <a:buFont typeface="Courier New" panose="02070309020205020404" pitchFamily="49" charset="0"/>
              <a:buChar char="o"/>
            </a:pPr>
            <a:r>
              <a:rPr lang="en-US" dirty="0" smtClean="0"/>
              <a:t>Client workstation independence (any platform any operating system)</a:t>
            </a:r>
          </a:p>
          <a:p>
            <a:pPr marL="347663" indent="-347663">
              <a:buFont typeface="Courier New" panose="02070309020205020404" pitchFamily="49" charset="0"/>
              <a:buChar char="o"/>
            </a:pPr>
            <a:r>
              <a:rPr lang="en-US" dirty="0" smtClean="0"/>
              <a:t>System interoperability.</a:t>
            </a:r>
          </a:p>
          <a:p>
            <a:pPr marL="640271" lvl="1" indent="-347663">
              <a:buFont typeface="Courier New" panose="02070309020205020404" pitchFamily="49" charset="0"/>
              <a:buChar char="o"/>
            </a:pPr>
            <a:r>
              <a:rPr lang="en-US" dirty="0" smtClean="0"/>
              <a:t>Different type of components systems (client, network, server) can work together and any component can be changed.</a:t>
            </a:r>
            <a:endParaRPr lang="en-GB" dirty="0"/>
          </a:p>
        </p:txBody>
      </p:sp>
    </p:spTree>
    <p:extLst>
      <p:ext uri="{BB962C8B-B14F-4D97-AF65-F5344CB8AC3E}">
        <p14:creationId xmlns:p14="http://schemas.microsoft.com/office/powerpoint/2010/main" val="309536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Scalability.</a:t>
            </a:r>
          </a:p>
          <a:p>
            <a:pPr marL="640271" lvl="1" indent="-347663">
              <a:buFont typeface="Courier New" panose="02070309020205020404" pitchFamily="49" charset="0"/>
              <a:buChar char="o"/>
            </a:pPr>
            <a:r>
              <a:rPr lang="en-US" dirty="0" smtClean="0"/>
              <a:t>Client-server system may be replaced without affecting the rest of the system, E.g. upgrade / replace the hardware/ software.</a:t>
            </a:r>
          </a:p>
          <a:p>
            <a:pPr marL="347663" indent="-347663">
              <a:buFont typeface="Courier New" panose="02070309020205020404" pitchFamily="49" charset="0"/>
              <a:buChar char="o"/>
            </a:pPr>
            <a:r>
              <a:rPr lang="en-US" dirty="0" smtClean="0"/>
              <a:t>Data integrity.</a:t>
            </a:r>
          </a:p>
          <a:p>
            <a:pPr marL="640271" lvl="1" indent="-347663">
              <a:buFont typeface="Courier New" panose="02070309020205020404" pitchFamily="49" charset="0"/>
              <a:buChar char="o"/>
            </a:pPr>
            <a:r>
              <a:rPr lang="en-US" dirty="0" smtClean="0"/>
              <a:t>DBMS can provide data protection like encrypted storage, real time backup, disk mirroring (duplicate to another partition), disk duplexing (duplicate to another hard disk), keeps track changes made and corrects problems if the server crashes.</a:t>
            </a:r>
            <a:endParaRPr lang="en-GB" dirty="0"/>
          </a:p>
        </p:txBody>
      </p:sp>
    </p:spTree>
    <p:extLst>
      <p:ext uri="{BB962C8B-B14F-4D97-AF65-F5344CB8AC3E}">
        <p14:creationId xmlns:p14="http://schemas.microsoft.com/office/powerpoint/2010/main" val="1901544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Data accessibility.</a:t>
            </a:r>
          </a:p>
          <a:p>
            <a:pPr marL="640271" lvl="1" indent="-347663">
              <a:buFont typeface="Courier New" panose="02070309020205020404" pitchFamily="49" charset="0"/>
              <a:buChar char="o"/>
            </a:pPr>
            <a:r>
              <a:rPr lang="en-US" dirty="0" smtClean="0"/>
              <a:t>Server holds data in centralized location, multiple users can access and work on the data simultaneously.</a:t>
            </a:r>
          </a:p>
          <a:p>
            <a:pPr marL="347663" indent="-347663">
              <a:buFont typeface="Courier New" panose="02070309020205020404" pitchFamily="49" charset="0"/>
              <a:buChar char="o"/>
            </a:pPr>
            <a:r>
              <a:rPr lang="en-GB" dirty="0" smtClean="0"/>
              <a:t>Centralised</a:t>
            </a:r>
            <a:r>
              <a:rPr lang="en-US" dirty="0" smtClean="0"/>
              <a:t> system administration.</a:t>
            </a:r>
            <a:endParaRPr lang="en-GB" dirty="0"/>
          </a:p>
        </p:txBody>
      </p:sp>
    </p:spTree>
    <p:extLst>
      <p:ext uri="{BB962C8B-B14F-4D97-AF65-F5344CB8AC3E}">
        <p14:creationId xmlns:p14="http://schemas.microsoft.com/office/powerpoint/2010/main" val="3204827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High maintenance cost.</a:t>
            </a:r>
          </a:p>
          <a:p>
            <a:pPr marL="347663" indent="-347663">
              <a:buFont typeface="Courier New" panose="02070309020205020404" pitchFamily="49" charset="0"/>
              <a:buChar char="o"/>
            </a:pPr>
            <a:r>
              <a:rPr lang="en-US" dirty="0" smtClean="0"/>
              <a:t>High hardware and software cost.</a:t>
            </a:r>
          </a:p>
          <a:p>
            <a:pPr marL="347663" indent="-347663">
              <a:buFont typeface="Courier New" panose="02070309020205020404" pitchFamily="49" charset="0"/>
              <a:buChar char="o"/>
            </a:pPr>
            <a:r>
              <a:rPr lang="en-US" dirty="0" smtClean="0"/>
              <a:t>High complexity (setting up, troubleshooting, etc. requires experience personnel or longer time / effort).</a:t>
            </a:r>
            <a:endParaRPr lang="en-GB" dirty="0"/>
          </a:p>
        </p:txBody>
      </p:sp>
    </p:spTree>
    <p:extLst>
      <p:ext uri="{BB962C8B-B14F-4D97-AF65-F5344CB8AC3E}">
        <p14:creationId xmlns:p14="http://schemas.microsoft.com/office/powerpoint/2010/main" val="2134705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A collection of independent computers that appears to users as a single coherent system.</a:t>
            </a:r>
          </a:p>
          <a:p>
            <a:pPr marL="640271" lvl="1" indent="-347663">
              <a:buFont typeface="Courier New" panose="02070309020205020404" pitchFamily="49" charset="0"/>
              <a:buChar char="o"/>
            </a:pPr>
            <a:r>
              <a:rPr lang="en-US" dirty="0" smtClean="0"/>
              <a:t>Hardware differences and communication methods are hidden from users.</a:t>
            </a:r>
          </a:p>
          <a:p>
            <a:pPr marL="347663" indent="-347663">
              <a:buFont typeface="Courier New" panose="02070309020205020404" pitchFamily="49" charset="0"/>
              <a:buChar char="o"/>
            </a:pPr>
            <a:r>
              <a:rPr lang="en-GB" dirty="0" smtClean="0"/>
              <a:t>Easier to expand or scale.</a:t>
            </a:r>
          </a:p>
          <a:p>
            <a:pPr marL="640271" lvl="1" indent="-347663">
              <a:buFont typeface="Courier New" panose="02070309020205020404" pitchFamily="49" charset="0"/>
              <a:buChar char="o"/>
            </a:pPr>
            <a:r>
              <a:rPr lang="en-GB" dirty="0" smtClean="0"/>
              <a:t>Users should not be able to notice that parts are being replaced / fixed or new parts being added.</a:t>
            </a:r>
          </a:p>
        </p:txBody>
      </p:sp>
    </p:spTree>
    <p:extLst>
      <p:ext uri="{BB962C8B-B14F-4D97-AF65-F5344CB8AC3E}">
        <p14:creationId xmlns:p14="http://schemas.microsoft.com/office/powerpoint/2010/main" val="4170115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Course Evaluation</a:t>
            </a:r>
            <a:endParaRPr lang="en-GB" noProof="0" dirty="0"/>
          </a:p>
        </p:txBody>
      </p:sp>
      <p:sp>
        <p:nvSpPr>
          <p:cNvPr id="3" name="Content Placeholder 2"/>
          <p:cNvSpPr>
            <a:spLocks noGrp="1"/>
          </p:cNvSpPr>
          <p:nvPr>
            <p:ph idx="1"/>
          </p:nvPr>
        </p:nvSpPr>
        <p:spPr/>
        <p:txBody>
          <a:bodyPr>
            <a:normAutofit/>
          </a:bodyPr>
          <a:lstStyle/>
          <a:p>
            <a:r>
              <a:rPr lang="en-GB" noProof="0" dirty="0" smtClean="0"/>
              <a:t>Coursework 50%</a:t>
            </a:r>
          </a:p>
          <a:p>
            <a:pPr lvl="1"/>
            <a:r>
              <a:rPr lang="en-GB" noProof="0" dirty="0" smtClean="0"/>
              <a:t>Practical - 30%</a:t>
            </a:r>
          </a:p>
          <a:p>
            <a:pPr lvl="2"/>
            <a:r>
              <a:rPr lang="en-GB" noProof="0" dirty="0" smtClean="0"/>
              <a:t>Practical Test 1 - 15%</a:t>
            </a:r>
          </a:p>
          <a:p>
            <a:pPr lvl="2"/>
            <a:r>
              <a:rPr lang="en-GB" noProof="0" dirty="0" smtClean="0"/>
              <a:t>Practical Test 2 - 15%</a:t>
            </a:r>
          </a:p>
          <a:p>
            <a:pPr lvl="1"/>
            <a:r>
              <a:rPr lang="en-GB" noProof="0" dirty="0" smtClean="0"/>
              <a:t>Midterm Test - 15%</a:t>
            </a:r>
          </a:p>
          <a:p>
            <a:pPr lvl="1"/>
            <a:r>
              <a:rPr lang="en-GB" noProof="0" dirty="0" smtClean="0"/>
              <a:t>Quiz 5%</a:t>
            </a:r>
          </a:p>
          <a:p>
            <a:r>
              <a:rPr lang="en-GB" noProof="0" dirty="0" smtClean="0"/>
              <a:t>Final Exam 50%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37" y="593583"/>
            <a:ext cx="3133725" cy="2857500"/>
          </a:xfrm>
          <a:prstGeom prst="rect">
            <a:avLst/>
          </a:prstGeom>
        </p:spPr>
      </p:pic>
      <p:sp>
        <p:nvSpPr>
          <p:cNvPr id="5" name="TextBox 4"/>
          <p:cNvSpPr txBox="1"/>
          <p:nvPr/>
        </p:nvSpPr>
        <p:spPr>
          <a:xfrm>
            <a:off x="6858000" y="3560812"/>
            <a:ext cx="4430025" cy="2308324"/>
          </a:xfrm>
          <a:prstGeom prst="rect">
            <a:avLst/>
          </a:prstGeom>
          <a:solidFill>
            <a:srgbClr val="00B0F0"/>
          </a:solidFill>
        </p:spPr>
        <p:txBody>
          <a:bodyPr wrap="square" rtlCol="0">
            <a:spAutoFit/>
          </a:bodyPr>
          <a:lstStyle/>
          <a:p>
            <a:r>
              <a:rPr lang="en-US" sz="2400" b="1" dirty="0" smtClean="0"/>
              <a:t>Engineering Students Only</a:t>
            </a:r>
          </a:p>
          <a:p>
            <a:endParaRPr lang="en-US" sz="2400" dirty="0"/>
          </a:p>
          <a:p>
            <a:pPr marL="285750" indent="-285750">
              <a:buFont typeface="Arial" pitchFamily="34" charset="0"/>
              <a:buChar char="•"/>
            </a:pPr>
            <a:r>
              <a:rPr lang="en-US" sz="2400" dirty="0" smtClean="0"/>
              <a:t>Compulsory pass for final exam.</a:t>
            </a:r>
          </a:p>
          <a:p>
            <a:pPr marL="285750" indent="-285750">
              <a:buFont typeface="Arial" pitchFamily="34" charset="0"/>
              <a:buChar char="•"/>
            </a:pPr>
            <a:r>
              <a:rPr lang="en-US" sz="2400" dirty="0" smtClean="0">
                <a:solidFill>
                  <a:srgbClr val="FF0000"/>
                </a:solidFill>
              </a:rPr>
              <a:t>49% and below for final exam considered fail</a:t>
            </a:r>
          </a:p>
          <a:p>
            <a:pPr marL="285750" indent="-285750">
              <a:buFont typeface="Arial" pitchFamily="34" charset="0"/>
              <a:buChar char="•"/>
            </a:pPr>
            <a:r>
              <a:rPr lang="en-US" sz="2400" dirty="0" smtClean="0"/>
              <a:t>EAC requirement</a:t>
            </a:r>
          </a:p>
        </p:txBody>
      </p:sp>
    </p:spTree>
    <p:extLst>
      <p:ext uri="{BB962C8B-B14F-4D97-AF65-F5344CB8AC3E}">
        <p14:creationId xmlns:p14="http://schemas.microsoft.com/office/powerpoint/2010/main" val="1208881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Distributed system is usually organised by layers.</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0000">
            <a:off x="2731008" y="1758274"/>
            <a:ext cx="6729984" cy="2829388"/>
          </a:xfrm>
          <a:prstGeom prst="rect">
            <a:avLst/>
          </a:prstGeom>
        </p:spPr>
      </p:pic>
    </p:spTree>
    <p:extLst>
      <p:ext uri="{BB962C8B-B14F-4D97-AF65-F5344CB8AC3E}">
        <p14:creationId xmlns:p14="http://schemas.microsoft.com/office/powerpoint/2010/main" val="3448746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The goals:</a:t>
            </a:r>
          </a:p>
          <a:p>
            <a:pPr marL="640271" lvl="1" indent="-347663">
              <a:buFont typeface="Courier New" panose="02070309020205020404" pitchFamily="49" charset="0"/>
              <a:buChar char="o"/>
            </a:pPr>
            <a:r>
              <a:rPr lang="en-GB" b="1" dirty="0" smtClean="0"/>
              <a:t>Resources sharing</a:t>
            </a:r>
            <a:r>
              <a:rPr lang="en-GB" dirty="0" smtClean="0"/>
              <a:t>: allow users to access and share remote resources like printer, storage, supercomputer, etc.</a:t>
            </a:r>
          </a:p>
          <a:p>
            <a:pPr marL="640271" lvl="1" indent="-347663">
              <a:buFont typeface="Courier New" panose="02070309020205020404" pitchFamily="49" charset="0"/>
              <a:buChar char="o"/>
            </a:pPr>
            <a:r>
              <a:rPr lang="en-GB" b="1" dirty="0" smtClean="0"/>
              <a:t>Distribution transparency</a:t>
            </a:r>
            <a:r>
              <a:rPr lang="en-GB" dirty="0" smtClean="0"/>
              <a:t>: hide the fact that the processes and resources are physically distributed across multiple computers. Might affect the performance.</a:t>
            </a:r>
          </a:p>
        </p:txBody>
      </p:sp>
    </p:spTree>
    <p:extLst>
      <p:ext uri="{BB962C8B-B14F-4D97-AF65-F5344CB8AC3E}">
        <p14:creationId xmlns:p14="http://schemas.microsoft.com/office/powerpoint/2010/main" val="34647168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The goals:</a:t>
            </a:r>
          </a:p>
          <a:p>
            <a:pPr marL="640271" lvl="1" indent="-347663">
              <a:buFont typeface="Courier New" panose="02070309020205020404" pitchFamily="49" charset="0"/>
              <a:buChar char="o"/>
            </a:pPr>
            <a:r>
              <a:rPr lang="en-US" b="1" dirty="0" smtClean="0"/>
              <a:t>Openness</a:t>
            </a:r>
            <a:r>
              <a:rPr lang="en-US" dirty="0" smtClean="0"/>
              <a:t>: offer services according to the standard rules that describe the syntax and semantics of the services.</a:t>
            </a:r>
          </a:p>
          <a:p>
            <a:pPr marL="823151" lvl="2" indent="-347663">
              <a:buFont typeface="Courier New" panose="02070309020205020404" pitchFamily="49" charset="0"/>
              <a:buChar char="o"/>
            </a:pPr>
            <a:r>
              <a:rPr lang="en-US" dirty="0" smtClean="0"/>
              <a:t>Example, rules in computer networks that govern the format, contents and meaning of messages.</a:t>
            </a:r>
          </a:p>
          <a:p>
            <a:pPr marL="823151" lvl="2" indent="-347663">
              <a:buFont typeface="Courier New" panose="02070309020205020404" pitchFamily="49" charset="0"/>
              <a:buChar char="o"/>
            </a:pPr>
            <a:r>
              <a:rPr lang="en-US" dirty="0" smtClean="0"/>
              <a:t>Distributed systems services are specified through interfaces, defined in Interface Definition Language.</a:t>
            </a:r>
          </a:p>
          <a:p>
            <a:pPr marL="823151" lvl="2" indent="-347663">
              <a:buFont typeface="Courier New" panose="02070309020205020404" pitchFamily="49" charset="0"/>
              <a:buChar char="o"/>
            </a:pPr>
            <a:r>
              <a:rPr lang="en-US" dirty="0" smtClean="0"/>
              <a:t>A complete interface specification enables</a:t>
            </a:r>
          </a:p>
          <a:p>
            <a:pPr marL="1006031" lvl="3" indent="-347663">
              <a:buFont typeface="Courier New" panose="02070309020205020404" pitchFamily="49" charset="0"/>
              <a:buChar char="o"/>
            </a:pPr>
            <a:r>
              <a:rPr lang="en-US" dirty="0" smtClean="0"/>
              <a:t>Interoperability: 2 implementations of systems can work together</a:t>
            </a:r>
          </a:p>
          <a:p>
            <a:pPr marL="1006031" lvl="3" indent="-347663">
              <a:buFont typeface="Courier New" panose="02070309020205020404" pitchFamily="49" charset="0"/>
              <a:buChar char="o"/>
            </a:pPr>
            <a:r>
              <a:rPr lang="en-US" dirty="0" smtClean="0"/>
              <a:t>Portability: application for system A can be executed on system B that implements the same interfaces</a:t>
            </a:r>
            <a:r>
              <a:rPr lang="en-GB" dirty="0" smtClean="0"/>
              <a:t> without modification.</a:t>
            </a:r>
            <a:endParaRPr lang="en-US" dirty="0" smtClean="0"/>
          </a:p>
        </p:txBody>
      </p:sp>
    </p:spTree>
    <p:extLst>
      <p:ext uri="{BB962C8B-B14F-4D97-AF65-F5344CB8AC3E}">
        <p14:creationId xmlns:p14="http://schemas.microsoft.com/office/powerpoint/2010/main" val="3729777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The goals:</a:t>
            </a:r>
          </a:p>
          <a:p>
            <a:pPr marL="640271" lvl="1" indent="-347663">
              <a:buFont typeface="Courier New" panose="02070309020205020404" pitchFamily="49" charset="0"/>
              <a:buChar char="o"/>
            </a:pPr>
            <a:r>
              <a:rPr lang="en-US" b="1" dirty="0" smtClean="0"/>
              <a:t>Scalability</a:t>
            </a:r>
            <a:endParaRPr lang="en-US" dirty="0"/>
          </a:p>
          <a:p>
            <a:pPr marL="823151" lvl="2" indent="-347663">
              <a:buFont typeface="Courier New" panose="02070309020205020404" pitchFamily="49" charset="0"/>
              <a:buChar char="o"/>
            </a:pPr>
            <a:r>
              <a:rPr lang="en-US" dirty="0" smtClean="0"/>
              <a:t>Easily add more users and resources.</a:t>
            </a:r>
          </a:p>
          <a:p>
            <a:pPr marL="823151" lvl="2" indent="-347663">
              <a:buFont typeface="Courier New" panose="02070309020205020404" pitchFamily="49" charset="0"/>
              <a:buChar char="o"/>
            </a:pPr>
            <a:r>
              <a:rPr lang="en-US" dirty="0" smtClean="0"/>
              <a:t>Users and resources may lie far apart.</a:t>
            </a:r>
          </a:p>
          <a:p>
            <a:pPr marL="823151" lvl="2" indent="-347663">
              <a:buFont typeface="Courier New" panose="02070309020205020404" pitchFamily="49" charset="0"/>
              <a:buChar char="o"/>
            </a:pPr>
            <a:r>
              <a:rPr lang="en-US" dirty="0" smtClean="0"/>
              <a:t>Easy to manage even the system spans many independent administrative </a:t>
            </a:r>
            <a:r>
              <a:rPr lang="en-GB" dirty="0" smtClean="0"/>
              <a:t>organisations</a:t>
            </a:r>
            <a:r>
              <a:rPr lang="en-US" dirty="0" smtClean="0"/>
              <a:t>.</a:t>
            </a:r>
          </a:p>
          <a:p>
            <a:pPr marL="823151" lvl="2" indent="-347663">
              <a:buFont typeface="Courier New" panose="02070309020205020404" pitchFamily="49" charset="0"/>
              <a:buChar char="o"/>
            </a:pPr>
            <a:r>
              <a:rPr lang="en-US" dirty="0" smtClean="0"/>
              <a:t>Drawback: loss of performance as the system scales up (</a:t>
            </a:r>
            <a:r>
              <a:rPr lang="en-GB" dirty="0" smtClean="0"/>
              <a:t>centralised server</a:t>
            </a:r>
            <a:r>
              <a:rPr lang="en-US" dirty="0" smtClean="0"/>
              <a:t>), difficulty in geographical scaling due to synchronous communication</a:t>
            </a:r>
          </a:p>
        </p:txBody>
      </p:sp>
    </p:spTree>
    <p:extLst>
      <p:ext uri="{BB962C8B-B14F-4D97-AF65-F5344CB8AC3E}">
        <p14:creationId xmlns:p14="http://schemas.microsoft.com/office/powerpoint/2010/main" val="3303091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0850" y="1474787"/>
            <a:ext cx="6210300" cy="4657726"/>
          </a:xfrm>
        </p:spPr>
      </p:pic>
    </p:spTree>
    <p:extLst>
      <p:ext uri="{BB962C8B-B14F-4D97-AF65-F5344CB8AC3E}">
        <p14:creationId xmlns:p14="http://schemas.microsoft.com/office/powerpoint/2010/main" val="1107923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Consultation</a:t>
            </a:r>
            <a:endParaRPr lang="en-GB" noProof="0" dirty="0"/>
          </a:p>
        </p:txBody>
      </p:sp>
      <p:sp>
        <p:nvSpPr>
          <p:cNvPr id="3" name="Content Placeholder 2"/>
          <p:cNvSpPr>
            <a:spLocks noGrp="1"/>
          </p:cNvSpPr>
          <p:nvPr>
            <p:ph idx="1"/>
          </p:nvPr>
        </p:nvSpPr>
        <p:spPr/>
        <p:txBody>
          <a:bodyPr/>
          <a:lstStyle/>
          <a:p>
            <a:r>
              <a:rPr lang="en-GB" noProof="0" dirty="0" smtClean="0"/>
              <a:t>By appointment</a:t>
            </a:r>
          </a:p>
          <a:p>
            <a:endParaRPr lang="en-GB" noProof="0" dirty="0" smtClean="0"/>
          </a:p>
          <a:p>
            <a:pPr marL="1778000" indent="-1778000"/>
            <a:r>
              <a:rPr lang="en-GB" noProof="0" dirty="0" smtClean="0"/>
              <a:t>016-2927502</a:t>
            </a:r>
            <a:endParaRPr lang="en-GB"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2235200"/>
            <a:ext cx="1092200" cy="1092200"/>
          </a:xfrm>
          <a:prstGeom prst="rect">
            <a:avLst/>
          </a:prstGeom>
        </p:spPr>
      </p:pic>
    </p:spTree>
    <p:extLst>
      <p:ext uri="{BB962C8B-B14F-4D97-AF65-F5344CB8AC3E}">
        <p14:creationId xmlns:p14="http://schemas.microsoft.com/office/powerpoint/2010/main" val="5124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Introduction</a:t>
            </a:r>
            <a:endParaRPr lang="en-GB" noProof="0" dirty="0"/>
          </a:p>
        </p:txBody>
      </p:sp>
      <p:sp>
        <p:nvSpPr>
          <p:cNvPr id="3" name="Content Placeholder 2"/>
          <p:cNvSpPr>
            <a:spLocks noGrp="1"/>
          </p:cNvSpPr>
          <p:nvPr>
            <p:ph idx="1"/>
          </p:nvPr>
        </p:nvSpPr>
        <p:spPr>
          <a:xfrm>
            <a:off x="165100" y="965201"/>
            <a:ext cx="10990580" cy="5233554"/>
          </a:xfrm>
        </p:spPr>
        <p:txBody>
          <a:bodyPr/>
          <a:lstStyle/>
          <a:p>
            <a:r>
              <a:rPr lang="en-GB" noProof="0" dirty="0" smtClean="0">
                <a:solidFill>
                  <a:schemeClr val="accent1">
                    <a:lumMod val="75000"/>
                  </a:schemeClr>
                </a:solidFill>
              </a:rPr>
              <a:t>Client/Server</a:t>
            </a:r>
            <a:endParaRPr lang="en-GB" noProof="0" dirty="0">
              <a:solidFill>
                <a:schemeClr val="accent1">
                  <a:lumMod val="75000"/>
                </a:schemeClr>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1737085"/>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889" y="3413485"/>
            <a:ext cx="1149350"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Group 5"/>
          <p:cNvGrpSpPr>
            <a:grpSpLocks/>
          </p:cNvGrpSpPr>
          <p:nvPr/>
        </p:nvGrpSpPr>
        <p:grpSpPr bwMode="auto">
          <a:xfrm>
            <a:off x="2406650" y="1737090"/>
            <a:ext cx="292100" cy="552451"/>
            <a:chOff x="283" y="1598"/>
            <a:chExt cx="184" cy="348"/>
          </a:xfrm>
        </p:grpSpPr>
        <p:sp>
          <p:nvSpPr>
            <p:cNvPr id="20" name="Freeform 1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1" name="Freeform 2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2" name="Rectangle 21"/>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3" name="Rectangle 22"/>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4" name="Oval 23"/>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450" y="1737085"/>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 name="Group 7"/>
          <p:cNvGrpSpPr>
            <a:grpSpLocks/>
          </p:cNvGrpSpPr>
          <p:nvPr/>
        </p:nvGrpSpPr>
        <p:grpSpPr bwMode="auto">
          <a:xfrm flipH="1">
            <a:off x="9493250" y="1813290"/>
            <a:ext cx="292100" cy="552451"/>
            <a:chOff x="283" y="1598"/>
            <a:chExt cx="184" cy="348"/>
          </a:xfrm>
        </p:grpSpPr>
        <p:sp>
          <p:nvSpPr>
            <p:cNvPr id="15" name="Freeform 14"/>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6" name="Freeform 15"/>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7" name="Rectangle 16"/>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8" name="Rectangle 17"/>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9" name="Oval 18"/>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sp>
        <p:nvSpPr>
          <p:cNvPr id="9" name="Text Box 17"/>
          <p:cNvSpPr txBox="1">
            <a:spLocks noChangeArrowheads="1"/>
          </p:cNvSpPr>
          <p:nvPr/>
        </p:nvSpPr>
        <p:spPr bwMode="auto">
          <a:xfrm>
            <a:off x="646682" y="1798470"/>
            <a:ext cx="1721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3000" u="sng" dirty="0" smtClean="0">
                <a:latin typeface="+mn-lt"/>
              </a:rPr>
              <a:t>Client host</a:t>
            </a:r>
            <a:endParaRPr lang="en-US" altLang="en-US" sz="3000" u="sng" dirty="0">
              <a:latin typeface="+mn-lt"/>
            </a:endParaRPr>
          </a:p>
        </p:txBody>
      </p:sp>
      <p:sp>
        <p:nvSpPr>
          <p:cNvPr id="10" name="Text Box 18"/>
          <p:cNvSpPr txBox="1">
            <a:spLocks noChangeArrowheads="1"/>
          </p:cNvSpPr>
          <p:nvPr/>
        </p:nvSpPr>
        <p:spPr bwMode="auto">
          <a:xfrm>
            <a:off x="5141914" y="5039444"/>
            <a:ext cx="190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3000" u="sng" dirty="0" smtClean="0">
                <a:latin typeface="+mn-lt"/>
              </a:rPr>
              <a:t>Server host</a:t>
            </a:r>
            <a:endParaRPr lang="en-US" altLang="en-US" sz="3000" u="sng" dirty="0">
              <a:latin typeface="+mn-lt"/>
            </a:endParaRPr>
          </a:p>
        </p:txBody>
      </p:sp>
      <p:sp>
        <p:nvSpPr>
          <p:cNvPr id="11" name="Text Box 19"/>
          <p:cNvSpPr txBox="1">
            <a:spLocks noChangeArrowheads="1"/>
          </p:cNvSpPr>
          <p:nvPr/>
        </p:nvSpPr>
        <p:spPr bwMode="auto">
          <a:xfrm>
            <a:off x="9818688" y="1887252"/>
            <a:ext cx="1721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3000" u="sng" dirty="0" smtClean="0">
                <a:latin typeface="+mn-lt"/>
              </a:rPr>
              <a:t>Client host</a:t>
            </a:r>
            <a:endParaRPr lang="en-US" altLang="en-US" sz="3000" u="sng" dirty="0">
              <a:latin typeface="+mn-lt"/>
            </a:endParaRPr>
          </a:p>
        </p:txBody>
      </p:sp>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1203685"/>
            <a:ext cx="1905000"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Freeform 12"/>
          <p:cNvSpPr>
            <a:spLocks/>
          </p:cNvSpPr>
          <p:nvPr/>
        </p:nvSpPr>
        <p:spPr bwMode="auto">
          <a:xfrm>
            <a:off x="4006850" y="2041885"/>
            <a:ext cx="1890713" cy="1371600"/>
          </a:xfrm>
          <a:custGeom>
            <a:avLst/>
            <a:gdLst>
              <a:gd name="T0" fmla="*/ 0 w 1191"/>
              <a:gd name="T1" fmla="*/ 0 h 864"/>
              <a:gd name="T2" fmla="*/ 960 w 1191"/>
              <a:gd name="T3" fmla="*/ 0 h 864"/>
              <a:gd name="T4" fmla="*/ 1191 w 1191"/>
              <a:gd name="T5" fmla="*/ 864 h 864"/>
            </a:gdLst>
            <a:ahLst/>
            <a:cxnLst>
              <a:cxn ang="0">
                <a:pos x="T0" y="T1"/>
              </a:cxn>
              <a:cxn ang="0">
                <a:pos x="T2" y="T3"/>
              </a:cxn>
              <a:cxn ang="0">
                <a:pos x="T4" y="T5"/>
              </a:cxn>
            </a:cxnLst>
            <a:rect l="0" t="0" r="r" b="b"/>
            <a:pathLst>
              <a:path w="1191" h="864">
                <a:moveTo>
                  <a:pt x="0" y="0"/>
                </a:moveTo>
                <a:lnTo>
                  <a:pt x="960" y="0"/>
                </a:lnTo>
                <a:lnTo>
                  <a:pt x="1191" y="864"/>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4" name="Freeform 13"/>
          <p:cNvSpPr>
            <a:spLocks/>
          </p:cNvSpPr>
          <p:nvPr/>
        </p:nvSpPr>
        <p:spPr bwMode="auto">
          <a:xfrm>
            <a:off x="6173788" y="2118085"/>
            <a:ext cx="2252662" cy="1295400"/>
          </a:xfrm>
          <a:custGeom>
            <a:avLst/>
            <a:gdLst>
              <a:gd name="T0" fmla="*/ 1419 w 1419"/>
              <a:gd name="T1" fmla="*/ 0 h 816"/>
              <a:gd name="T2" fmla="*/ 219 w 1419"/>
              <a:gd name="T3" fmla="*/ 0 h 816"/>
              <a:gd name="T4" fmla="*/ 0 w 1419"/>
              <a:gd name="T5" fmla="*/ 816 h 816"/>
            </a:gdLst>
            <a:ahLst/>
            <a:cxnLst>
              <a:cxn ang="0">
                <a:pos x="T0" y="T1"/>
              </a:cxn>
              <a:cxn ang="0">
                <a:pos x="T2" y="T3"/>
              </a:cxn>
              <a:cxn ang="0">
                <a:pos x="T4" y="T5"/>
              </a:cxn>
            </a:cxnLst>
            <a:rect l="0" t="0" r="r" b="b"/>
            <a:pathLst>
              <a:path w="1419" h="816">
                <a:moveTo>
                  <a:pt x="1419" y="0"/>
                </a:moveTo>
                <a:lnTo>
                  <a:pt x="219" y="0"/>
                </a:lnTo>
                <a:lnTo>
                  <a:pt x="0" y="816"/>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6" name="TextBox 25"/>
          <p:cNvSpPr txBox="1"/>
          <p:nvPr/>
        </p:nvSpPr>
        <p:spPr>
          <a:xfrm>
            <a:off x="317500" y="2613290"/>
            <a:ext cx="4635790" cy="3785652"/>
          </a:xfrm>
          <a:prstGeom prst="rect">
            <a:avLst/>
          </a:prstGeom>
          <a:noFill/>
          <a:ln>
            <a:solidFill>
              <a:schemeClr val="bg1">
                <a:lumMod val="65000"/>
              </a:schemeClr>
            </a:solidFill>
          </a:ln>
        </p:spPr>
        <p:txBody>
          <a:bodyPr wrap="square" lIns="18288" tIns="0" rIns="18288" bIns="0" rtlCol="0">
            <a:spAutoFit/>
          </a:bodyPr>
          <a:lstStyle/>
          <a:p>
            <a:r>
              <a:rPr lang="en-MY" sz="3000" dirty="0" smtClean="0"/>
              <a:t>A </a:t>
            </a:r>
            <a:r>
              <a:rPr lang="en-MY" sz="3000" b="1" dirty="0"/>
              <a:t>Client</a:t>
            </a:r>
            <a:r>
              <a:rPr lang="en-MY" sz="3000" dirty="0"/>
              <a:t> is any process that requests specific services from the server process. </a:t>
            </a:r>
            <a:r>
              <a:rPr lang="en-MY" sz="3000" dirty="0" smtClean="0"/>
              <a:t>Client </a:t>
            </a:r>
            <a:r>
              <a:rPr lang="en-MY" sz="3000" dirty="0"/>
              <a:t>and Server processes can reside in </a:t>
            </a:r>
            <a:r>
              <a:rPr lang="en-MY" sz="3000" dirty="0" smtClean="0"/>
              <a:t>the same </a:t>
            </a:r>
            <a:r>
              <a:rPr lang="en-MY" sz="3000" dirty="0"/>
              <a:t>computer or in different computers linked by a network. </a:t>
            </a:r>
          </a:p>
        </p:txBody>
      </p:sp>
      <p:sp>
        <p:nvSpPr>
          <p:cNvPr id="27" name="TextBox 26"/>
          <p:cNvSpPr txBox="1"/>
          <p:nvPr/>
        </p:nvSpPr>
        <p:spPr>
          <a:xfrm>
            <a:off x="7583920" y="2646618"/>
            <a:ext cx="4303279" cy="3693319"/>
          </a:xfrm>
          <a:prstGeom prst="rect">
            <a:avLst/>
          </a:prstGeom>
          <a:noFill/>
          <a:ln>
            <a:solidFill>
              <a:schemeClr val="bg1">
                <a:lumMod val="65000"/>
              </a:schemeClr>
            </a:solidFill>
          </a:ln>
        </p:spPr>
        <p:txBody>
          <a:bodyPr wrap="square" lIns="18288" tIns="0" rIns="18288" bIns="0" rtlCol="0">
            <a:spAutoFit/>
          </a:bodyPr>
          <a:lstStyle/>
          <a:p>
            <a:r>
              <a:rPr lang="en-MY" sz="3000" dirty="0" smtClean="0"/>
              <a:t>A </a:t>
            </a:r>
            <a:r>
              <a:rPr lang="en-MY" sz="3000" b="1" dirty="0"/>
              <a:t>Server</a:t>
            </a:r>
            <a:r>
              <a:rPr lang="en-MY" sz="3000" dirty="0"/>
              <a:t> is a process that provides requested services for the Client. Client and Server processes can reside in </a:t>
            </a:r>
            <a:r>
              <a:rPr lang="en-MY" sz="3000" dirty="0" smtClean="0"/>
              <a:t>the same </a:t>
            </a:r>
            <a:r>
              <a:rPr lang="en-MY" sz="3000" dirty="0"/>
              <a:t>computer or in different computers linked by a network. </a:t>
            </a:r>
          </a:p>
        </p:txBody>
      </p:sp>
    </p:spTree>
    <p:extLst>
      <p:ext uri="{BB962C8B-B14F-4D97-AF65-F5344CB8AC3E}">
        <p14:creationId xmlns:p14="http://schemas.microsoft.com/office/powerpoint/2010/main" val="3046363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Why client server architecture?</a:t>
            </a:r>
            <a:endParaRPr lang="en-GB" noProof="0" dirty="0"/>
          </a:p>
        </p:txBody>
      </p:sp>
      <p:sp>
        <p:nvSpPr>
          <p:cNvPr id="3" name="Content Placeholder 2"/>
          <p:cNvSpPr>
            <a:spLocks noGrp="1"/>
          </p:cNvSpPr>
          <p:nvPr>
            <p:ph idx="1"/>
          </p:nvPr>
        </p:nvSpPr>
        <p:spPr/>
        <p:txBody>
          <a:bodyPr>
            <a:normAutofit lnSpcReduction="10000"/>
          </a:bodyPr>
          <a:lstStyle/>
          <a:p>
            <a:r>
              <a:rPr lang="en-GB" altLang="en-US" noProof="0" dirty="0" smtClean="0"/>
              <a:t>Specialisation:</a:t>
            </a:r>
          </a:p>
          <a:p>
            <a:pPr lvl="1"/>
            <a:r>
              <a:rPr lang="en-GB" altLang="en-US" b="1" noProof="0" dirty="0" smtClean="0"/>
              <a:t>Clients</a:t>
            </a:r>
            <a:r>
              <a:rPr lang="en-GB" altLang="en-US" noProof="0" dirty="0" smtClean="0"/>
              <a:t> specialise in user interface</a:t>
            </a:r>
          </a:p>
          <a:p>
            <a:pPr lvl="1"/>
            <a:r>
              <a:rPr lang="en-GB" altLang="en-US" b="1" noProof="0" dirty="0" smtClean="0"/>
              <a:t>Servers</a:t>
            </a:r>
            <a:r>
              <a:rPr lang="en-GB" altLang="en-US" noProof="0" dirty="0" smtClean="0"/>
              <a:t> specialise in managing data and application logic</a:t>
            </a:r>
          </a:p>
          <a:p>
            <a:r>
              <a:rPr lang="en-GB" altLang="en-US" noProof="0" dirty="0" smtClean="0"/>
              <a:t>Sharing:</a:t>
            </a:r>
          </a:p>
          <a:p>
            <a:pPr lvl="1"/>
            <a:r>
              <a:rPr lang="en-GB" altLang="en-US" noProof="0" dirty="0" smtClean="0"/>
              <a:t>Many clients can be supported by few servers</a:t>
            </a:r>
          </a:p>
          <a:p>
            <a:pPr lvl="1"/>
            <a:r>
              <a:rPr lang="en-GB" altLang="en-US" noProof="0" dirty="0" smtClean="0"/>
              <a:t>Often data and logic are shared among applications and users</a:t>
            </a:r>
          </a:p>
          <a:p>
            <a:r>
              <a:rPr lang="en-GB" noProof="0" dirty="0" smtClean="0"/>
              <a:t>Solution</a:t>
            </a:r>
          </a:p>
          <a:p>
            <a:pPr lvl="1"/>
            <a:r>
              <a:rPr lang="en-GB" noProof="0" dirty="0" smtClean="0"/>
              <a:t>Many data management problems faced by modern organisations</a:t>
            </a:r>
            <a:endParaRPr lang="en-GB" noProof="0" dirty="0"/>
          </a:p>
        </p:txBody>
      </p:sp>
    </p:spTree>
    <p:extLst>
      <p:ext uri="{BB962C8B-B14F-4D97-AF65-F5344CB8AC3E}">
        <p14:creationId xmlns:p14="http://schemas.microsoft.com/office/powerpoint/2010/main" val="748426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How it Looks</a:t>
            </a:r>
            <a:endParaRPr lang="en-GB" noProof="0" dirty="0"/>
          </a:p>
        </p:txBody>
      </p:sp>
      <p:grpSp>
        <p:nvGrpSpPr>
          <p:cNvPr id="83" name="Group 82"/>
          <p:cNvGrpSpPr/>
          <p:nvPr/>
        </p:nvGrpSpPr>
        <p:grpSpPr>
          <a:xfrm>
            <a:off x="5751514" y="1870367"/>
            <a:ext cx="6051809" cy="3654425"/>
            <a:chOff x="5751514" y="1870367"/>
            <a:chExt cx="6051809" cy="3654425"/>
          </a:xfrm>
        </p:grpSpPr>
        <p:sp>
          <p:nvSpPr>
            <p:cNvPr id="4" name="Rectangle 3"/>
            <p:cNvSpPr>
              <a:spLocks noChangeArrowheads="1"/>
            </p:cNvSpPr>
            <p:nvPr/>
          </p:nvSpPr>
          <p:spPr bwMode="auto">
            <a:xfrm>
              <a:off x="9060123" y="5070767"/>
              <a:ext cx="1893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a:solidFill>
                    <a:schemeClr val="tx2"/>
                  </a:solidFill>
                  <a:latin typeface="Arial" panose="020B0604020202020204" pitchFamily="34" charset="0"/>
                </a:rPr>
                <a:t>Peer-to-peer</a:t>
              </a:r>
            </a:p>
          </p:txBody>
        </p:sp>
        <p:grpSp>
          <p:nvGrpSpPr>
            <p:cNvPr id="7" name="Group 6"/>
            <p:cNvGrpSpPr>
              <a:grpSpLocks/>
            </p:cNvGrpSpPr>
            <p:nvPr/>
          </p:nvGrpSpPr>
          <p:grpSpPr bwMode="auto">
            <a:xfrm>
              <a:off x="8450523" y="1870367"/>
              <a:ext cx="1295400" cy="762000"/>
              <a:chOff x="3216" y="768"/>
              <a:chExt cx="816" cy="480"/>
            </a:xfrm>
          </p:grpSpPr>
          <p:pic>
            <p:nvPicPr>
              <p:cNvPr id="76"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7" name="Group 76"/>
              <p:cNvGrpSpPr>
                <a:grpSpLocks/>
              </p:cNvGrpSpPr>
              <p:nvPr/>
            </p:nvGrpSpPr>
            <p:grpSpPr bwMode="auto">
              <a:xfrm>
                <a:off x="3216" y="816"/>
                <a:ext cx="184" cy="348"/>
                <a:chOff x="283" y="1598"/>
                <a:chExt cx="184" cy="348"/>
              </a:xfrm>
            </p:grpSpPr>
            <p:sp>
              <p:nvSpPr>
                <p:cNvPr id="78" name="Freeform 77"/>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9" name="Freeform 78"/>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80" name="Rectangle 79"/>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81" name="Rectangle 80"/>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82" name="Oval 81"/>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0123" y="2708567"/>
              <a:ext cx="19050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 name="Group 8"/>
            <p:cNvGrpSpPr>
              <a:grpSpLocks/>
            </p:cNvGrpSpPr>
            <p:nvPr/>
          </p:nvGrpSpPr>
          <p:grpSpPr bwMode="auto">
            <a:xfrm>
              <a:off x="7764723" y="3013367"/>
              <a:ext cx="1295400" cy="762000"/>
              <a:chOff x="3216" y="768"/>
              <a:chExt cx="816" cy="480"/>
            </a:xfrm>
          </p:grpSpPr>
          <p:pic>
            <p:nvPicPr>
              <p:cNvPr id="69"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0" name="Group 69"/>
              <p:cNvGrpSpPr>
                <a:grpSpLocks/>
              </p:cNvGrpSpPr>
              <p:nvPr/>
            </p:nvGrpSpPr>
            <p:grpSpPr bwMode="auto">
              <a:xfrm>
                <a:off x="3216" y="816"/>
                <a:ext cx="184" cy="348"/>
                <a:chOff x="283" y="1598"/>
                <a:chExt cx="184" cy="348"/>
              </a:xfrm>
            </p:grpSpPr>
            <p:sp>
              <p:nvSpPr>
                <p:cNvPr id="71" name="Freeform 70"/>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2" name="Freeform 71"/>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3" name="Rectangle 72"/>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4" name="Rectangle 73"/>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5" name="Oval 74"/>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0" name="Group 9"/>
            <p:cNvGrpSpPr>
              <a:grpSpLocks/>
            </p:cNvGrpSpPr>
            <p:nvPr/>
          </p:nvGrpSpPr>
          <p:grpSpPr bwMode="auto">
            <a:xfrm>
              <a:off x="7993323" y="4156367"/>
              <a:ext cx="1295400" cy="762000"/>
              <a:chOff x="3216" y="768"/>
              <a:chExt cx="816" cy="480"/>
            </a:xfrm>
          </p:grpSpPr>
          <p:pic>
            <p:nvPicPr>
              <p:cNvPr id="62"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3" name="Group 62"/>
              <p:cNvGrpSpPr>
                <a:grpSpLocks/>
              </p:cNvGrpSpPr>
              <p:nvPr/>
            </p:nvGrpSpPr>
            <p:grpSpPr bwMode="auto">
              <a:xfrm>
                <a:off x="3216" y="816"/>
                <a:ext cx="184" cy="348"/>
                <a:chOff x="283" y="1598"/>
                <a:chExt cx="184" cy="348"/>
              </a:xfrm>
            </p:grpSpPr>
            <p:sp>
              <p:nvSpPr>
                <p:cNvPr id="64" name="Freeform 63"/>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5" name="Freeform 64"/>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6" name="Rectangle 65"/>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7" name="Rectangle 66"/>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8" name="Oval 67"/>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1" name="Group 10"/>
            <p:cNvGrpSpPr>
              <a:grpSpLocks/>
            </p:cNvGrpSpPr>
            <p:nvPr/>
          </p:nvGrpSpPr>
          <p:grpSpPr bwMode="auto">
            <a:xfrm>
              <a:off x="10431723" y="1946567"/>
              <a:ext cx="1295400" cy="762000"/>
              <a:chOff x="3216" y="768"/>
              <a:chExt cx="816" cy="480"/>
            </a:xfrm>
          </p:grpSpPr>
          <p:pic>
            <p:nvPicPr>
              <p:cNvPr id="55"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6" name="Group 55"/>
              <p:cNvGrpSpPr>
                <a:grpSpLocks/>
              </p:cNvGrpSpPr>
              <p:nvPr/>
            </p:nvGrpSpPr>
            <p:grpSpPr bwMode="auto">
              <a:xfrm>
                <a:off x="3216" y="816"/>
                <a:ext cx="184" cy="348"/>
                <a:chOff x="283" y="1598"/>
                <a:chExt cx="184" cy="348"/>
              </a:xfrm>
            </p:grpSpPr>
            <p:sp>
              <p:nvSpPr>
                <p:cNvPr id="57" name="Freeform 56"/>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8" name="Freeform 57"/>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9" name="Rectangle 58"/>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0" name="Rectangle 59"/>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1" name="Oval 60"/>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2" name="Group 11"/>
            <p:cNvGrpSpPr>
              <a:grpSpLocks/>
            </p:cNvGrpSpPr>
            <p:nvPr/>
          </p:nvGrpSpPr>
          <p:grpSpPr bwMode="auto">
            <a:xfrm>
              <a:off x="10507923" y="4308767"/>
              <a:ext cx="1295400" cy="762000"/>
              <a:chOff x="3216" y="768"/>
              <a:chExt cx="816" cy="480"/>
            </a:xfrm>
          </p:grpSpPr>
          <p:pic>
            <p:nvPicPr>
              <p:cNvPr id="48"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9" name="Group 48"/>
              <p:cNvGrpSpPr>
                <a:grpSpLocks/>
              </p:cNvGrpSpPr>
              <p:nvPr/>
            </p:nvGrpSpPr>
            <p:grpSpPr bwMode="auto">
              <a:xfrm>
                <a:off x="3216" y="816"/>
                <a:ext cx="184" cy="348"/>
                <a:chOff x="283" y="1598"/>
                <a:chExt cx="184" cy="348"/>
              </a:xfrm>
            </p:grpSpPr>
            <p:sp>
              <p:nvSpPr>
                <p:cNvPr id="50" name="Freeform 4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1" name="Freeform 5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2" name="Rectangle 51"/>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3" name="Rectangle 52"/>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4" name="Oval 53"/>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cxnSp>
          <p:nvCxnSpPr>
            <p:cNvPr id="20" name="AutoShape 75"/>
            <p:cNvCxnSpPr>
              <a:cxnSpLocks noChangeShapeType="1"/>
              <a:stCxn id="76" idx="3"/>
              <a:endCxn id="76" idx="0"/>
            </p:cNvCxnSpPr>
            <p:nvPr/>
          </p:nvCxnSpPr>
          <p:spPr bwMode="auto">
            <a:xfrm>
              <a:off x="9060123" y="3394367"/>
              <a:ext cx="2247900" cy="9144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76"/>
            <p:cNvCxnSpPr>
              <a:cxnSpLocks noChangeShapeType="1"/>
              <a:endCxn id="76" idx="3"/>
            </p:cNvCxnSpPr>
            <p:nvPr/>
          </p:nvCxnSpPr>
          <p:spPr bwMode="auto">
            <a:xfrm flipH="1" flipV="1">
              <a:off x="9745923" y="2251367"/>
              <a:ext cx="1524000" cy="19812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77"/>
            <p:cNvCxnSpPr>
              <a:cxnSpLocks noChangeShapeType="1"/>
              <a:stCxn id="76" idx="3"/>
              <a:endCxn id="76" idx="2"/>
            </p:cNvCxnSpPr>
            <p:nvPr/>
          </p:nvCxnSpPr>
          <p:spPr bwMode="auto">
            <a:xfrm flipH="1" flipV="1">
              <a:off x="9250623" y="2632367"/>
              <a:ext cx="38100" cy="19050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78"/>
            <p:cNvCxnSpPr>
              <a:cxnSpLocks noChangeShapeType="1"/>
              <a:stCxn id="76" idx="3"/>
              <a:endCxn id="76" idx="2"/>
            </p:cNvCxnSpPr>
            <p:nvPr/>
          </p:nvCxnSpPr>
          <p:spPr bwMode="auto">
            <a:xfrm flipV="1">
              <a:off x="9288723" y="2708567"/>
              <a:ext cx="1943100" cy="18288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0"/>
            <p:cNvSpPr>
              <a:spLocks noChangeArrowheads="1"/>
            </p:cNvSpPr>
            <p:nvPr/>
          </p:nvSpPr>
          <p:spPr bwMode="blackWhite">
            <a:xfrm flipH="1">
              <a:off x="5751514" y="2076742"/>
              <a:ext cx="1556009" cy="1698625"/>
            </a:xfrm>
            <a:prstGeom prst="wedgeRoundRectCallout">
              <a:avLst>
                <a:gd name="adj1" fmla="val -98407"/>
                <a:gd name="adj2" fmla="val 75875"/>
                <a:gd name="adj3" fmla="val 16667"/>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a:solidFill>
                    <a:schemeClr val="bg1"/>
                  </a:solidFill>
                  <a:latin typeface="+mn-lt"/>
                </a:rPr>
                <a:t>“I want to </a:t>
              </a:r>
            </a:p>
            <a:p>
              <a:pPr algn="ctr"/>
              <a:r>
                <a:rPr lang="en-US" altLang="en-US">
                  <a:solidFill>
                    <a:schemeClr val="bg1"/>
                  </a:solidFill>
                  <a:latin typeface="+mn-lt"/>
                </a:rPr>
                <a:t>collaborate </a:t>
              </a:r>
            </a:p>
            <a:p>
              <a:pPr algn="ctr"/>
              <a:r>
                <a:rPr lang="en-US" altLang="en-US">
                  <a:solidFill>
                    <a:schemeClr val="bg1"/>
                  </a:solidFill>
                  <a:latin typeface="+mn-lt"/>
                </a:rPr>
                <a:t>with my </a:t>
              </a:r>
            </a:p>
            <a:p>
              <a:pPr algn="ctr"/>
              <a:r>
                <a:rPr lang="en-US" altLang="en-US">
                  <a:solidFill>
                    <a:schemeClr val="bg1"/>
                  </a:solidFill>
                  <a:latin typeface="+mn-lt"/>
                </a:rPr>
                <a:t>colleague”</a:t>
              </a:r>
            </a:p>
          </p:txBody>
        </p:sp>
      </p:grpSp>
      <p:grpSp>
        <p:nvGrpSpPr>
          <p:cNvPr id="3" name="Group 2"/>
          <p:cNvGrpSpPr/>
          <p:nvPr/>
        </p:nvGrpSpPr>
        <p:grpSpPr>
          <a:xfrm>
            <a:off x="195072" y="1780032"/>
            <a:ext cx="5353242" cy="4257085"/>
            <a:chOff x="195072" y="1780032"/>
            <a:chExt cx="5353242" cy="4257085"/>
          </a:xfrm>
        </p:grpSpPr>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64" y="4284517"/>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5"/>
            <p:cNvSpPr txBox="1">
              <a:spLocks noChangeArrowheads="1"/>
            </p:cNvSpPr>
            <p:nvPr/>
          </p:nvSpPr>
          <p:spPr bwMode="auto">
            <a:xfrm>
              <a:off x="4297623" y="379351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cs typeface="Times New Roman" panose="02020603050405020304" pitchFamily="18" charset="0"/>
                </a:rPr>
                <a:t>Server</a:t>
              </a:r>
            </a:p>
          </p:txBody>
        </p:sp>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7764" y="4284517"/>
              <a:ext cx="19050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 name="Group 13"/>
            <p:cNvGrpSpPr>
              <a:grpSpLocks/>
            </p:cNvGrpSpPr>
            <p:nvPr/>
          </p:nvGrpSpPr>
          <p:grpSpPr bwMode="auto">
            <a:xfrm>
              <a:off x="1808164" y="3370117"/>
              <a:ext cx="1295400" cy="762000"/>
              <a:chOff x="3216" y="768"/>
              <a:chExt cx="816" cy="480"/>
            </a:xfrm>
          </p:grpSpPr>
          <p:pic>
            <p:nvPicPr>
              <p:cNvPr id="41"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2" name="Group 41"/>
              <p:cNvGrpSpPr>
                <a:grpSpLocks/>
              </p:cNvGrpSpPr>
              <p:nvPr/>
            </p:nvGrpSpPr>
            <p:grpSpPr bwMode="auto">
              <a:xfrm>
                <a:off x="3216" y="816"/>
                <a:ext cx="184" cy="348"/>
                <a:chOff x="283" y="1598"/>
                <a:chExt cx="184" cy="348"/>
              </a:xfrm>
            </p:grpSpPr>
            <p:sp>
              <p:nvSpPr>
                <p:cNvPr id="43" name="Freeform 4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4" name="Freeform 4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5" name="Rectangle 44"/>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6" name="Rectangle 45"/>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7" name="Oval 46"/>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5" name="Group 14"/>
            <p:cNvGrpSpPr>
              <a:grpSpLocks/>
            </p:cNvGrpSpPr>
            <p:nvPr/>
          </p:nvGrpSpPr>
          <p:grpSpPr bwMode="auto">
            <a:xfrm>
              <a:off x="969964" y="4284517"/>
              <a:ext cx="1295400" cy="762000"/>
              <a:chOff x="3216" y="768"/>
              <a:chExt cx="816" cy="480"/>
            </a:xfrm>
          </p:grpSpPr>
          <p:pic>
            <p:nvPicPr>
              <p:cNvPr id="34"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 name="Group 34"/>
              <p:cNvGrpSpPr>
                <a:grpSpLocks/>
              </p:cNvGrpSpPr>
              <p:nvPr/>
            </p:nvGrpSpPr>
            <p:grpSpPr bwMode="auto">
              <a:xfrm>
                <a:off x="3216" y="816"/>
                <a:ext cx="184" cy="348"/>
                <a:chOff x="283" y="1598"/>
                <a:chExt cx="184" cy="348"/>
              </a:xfrm>
            </p:grpSpPr>
            <p:sp>
              <p:nvSpPr>
                <p:cNvPr id="36" name="Freeform 3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7" name="Freeform 3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8" name="Rectangle 37"/>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9" name="Rectangle 38"/>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0" name="Oval 39"/>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6" name="Group 15"/>
            <p:cNvGrpSpPr>
              <a:grpSpLocks/>
            </p:cNvGrpSpPr>
            <p:nvPr/>
          </p:nvGrpSpPr>
          <p:grpSpPr bwMode="auto">
            <a:xfrm>
              <a:off x="1122364" y="5275117"/>
              <a:ext cx="1295400" cy="762000"/>
              <a:chOff x="3216" y="768"/>
              <a:chExt cx="816" cy="480"/>
            </a:xfrm>
          </p:grpSpPr>
          <p:pic>
            <p:nvPicPr>
              <p:cNvPr id="2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 name="Group 27"/>
              <p:cNvGrpSpPr>
                <a:grpSpLocks/>
              </p:cNvGrpSpPr>
              <p:nvPr/>
            </p:nvGrpSpPr>
            <p:grpSpPr bwMode="auto">
              <a:xfrm>
                <a:off x="3216" y="816"/>
                <a:ext cx="184" cy="348"/>
                <a:chOff x="283" y="1598"/>
                <a:chExt cx="184" cy="348"/>
              </a:xfrm>
            </p:grpSpPr>
            <p:sp>
              <p:nvSpPr>
                <p:cNvPr id="29" name="Freeform 28"/>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0" name="Freeform 29"/>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1" name="Rectangle 30"/>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2" name="Rectangle 31"/>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3" name="Oval 32"/>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cxnSp>
          <p:nvCxnSpPr>
            <p:cNvPr id="17" name="AutoShape 72"/>
            <p:cNvCxnSpPr>
              <a:cxnSpLocks noChangeShapeType="1"/>
            </p:cNvCxnSpPr>
            <p:nvPr/>
          </p:nvCxnSpPr>
          <p:spPr bwMode="auto">
            <a:xfrm>
              <a:off x="2608264" y="4132117"/>
              <a:ext cx="1714500" cy="955675"/>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73"/>
            <p:cNvCxnSpPr>
              <a:cxnSpLocks noChangeShapeType="1"/>
            </p:cNvCxnSpPr>
            <p:nvPr/>
          </p:nvCxnSpPr>
          <p:spPr bwMode="auto">
            <a:xfrm flipV="1">
              <a:off x="2417764" y="5087792"/>
              <a:ext cx="1905000" cy="568325"/>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74"/>
            <p:cNvCxnSpPr>
              <a:cxnSpLocks noChangeShapeType="1"/>
            </p:cNvCxnSpPr>
            <p:nvPr/>
          </p:nvCxnSpPr>
          <p:spPr bwMode="auto">
            <a:xfrm>
              <a:off x="2265364" y="4665517"/>
              <a:ext cx="2057400" cy="422275"/>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AutoShape 79"/>
            <p:cNvSpPr>
              <a:spLocks noChangeArrowheads="1"/>
            </p:cNvSpPr>
            <p:nvPr/>
          </p:nvSpPr>
          <p:spPr bwMode="blackWhite">
            <a:xfrm flipH="1">
              <a:off x="195072" y="1780032"/>
              <a:ext cx="2706624" cy="1056685"/>
            </a:xfrm>
            <a:prstGeom prst="wedgeRoundRectCallout">
              <a:avLst>
                <a:gd name="adj1" fmla="val -12573"/>
                <a:gd name="adj2" fmla="val 99568"/>
                <a:gd name="adj3" fmla="val 16667"/>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dirty="0">
                  <a:solidFill>
                    <a:schemeClr val="bg1"/>
                  </a:solidFill>
                  <a:latin typeface="+mn-lt"/>
                </a:rPr>
                <a:t>“I want to access </a:t>
              </a:r>
            </a:p>
            <a:p>
              <a:pPr algn="ctr"/>
              <a:r>
                <a:rPr lang="en-US" altLang="en-US" dirty="0">
                  <a:solidFill>
                    <a:schemeClr val="bg1"/>
                  </a:solidFill>
                  <a:latin typeface="+mn-lt"/>
                </a:rPr>
                <a:t>some information”</a:t>
              </a:r>
            </a:p>
          </p:txBody>
        </p:sp>
        <p:sp>
          <p:nvSpPr>
            <p:cNvPr id="26" name="Text Box 81"/>
            <p:cNvSpPr txBox="1">
              <a:spLocks noChangeArrowheads="1"/>
            </p:cNvSpPr>
            <p:nvPr/>
          </p:nvSpPr>
          <p:spPr bwMode="auto">
            <a:xfrm>
              <a:off x="2405064" y="2804159"/>
              <a:ext cx="92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cs typeface="Times New Roman" panose="02020603050405020304" pitchFamily="18" charset="0"/>
                </a:rPr>
                <a:t>Client</a:t>
              </a:r>
            </a:p>
          </p:txBody>
        </p:sp>
      </p:grpSp>
    </p:spTree>
    <p:extLst>
      <p:ext uri="{BB962C8B-B14F-4D97-AF65-F5344CB8AC3E}">
        <p14:creationId xmlns:p14="http://schemas.microsoft.com/office/powerpoint/2010/main" val="401143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Types of Servers</a:t>
            </a:r>
            <a:endParaRPr lang="en-GB" noProof="0" dirty="0"/>
          </a:p>
        </p:txBody>
      </p:sp>
      <p:sp>
        <p:nvSpPr>
          <p:cNvPr id="3" name="Content Placeholder 2"/>
          <p:cNvSpPr>
            <a:spLocks noGrp="1"/>
          </p:cNvSpPr>
          <p:nvPr>
            <p:ph idx="1"/>
          </p:nvPr>
        </p:nvSpPr>
        <p:spPr/>
        <p:txBody>
          <a:bodyPr>
            <a:normAutofit/>
          </a:bodyPr>
          <a:lstStyle/>
          <a:p>
            <a:r>
              <a:rPr lang="en-GB" sz="4300" noProof="0" dirty="0" smtClean="0"/>
              <a:t>File Server</a:t>
            </a:r>
          </a:p>
          <a:p>
            <a:pPr lvl="1"/>
            <a:r>
              <a:rPr lang="en-GB" noProof="0" dirty="0" smtClean="0"/>
              <a:t>All the files reside on the server machine. </a:t>
            </a:r>
          </a:p>
          <a:p>
            <a:pPr lvl="1"/>
            <a:r>
              <a:rPr lang="en-GB" noProof="0" dirty="0" smtClean="0"/>
              <a:t>Provides clients access to records within files from the server machine. </a:t>
            </a:r>
          </a:p>
          <a:p>
            <a:pPr lvl="1"/>
            <a:r>
              <a:rPr lang="en-GB" noProof="0" dirty="0" smtClean="0"/>
              <a:t>Useful for sharing files across a network among different client process requesting the services.</a:t>
            </a:r>
          </a:p>
          <a:p>
            <a:pPr lvl="1"/>
            <a:r>
              <a:rPr lang="en-GB" dirty="0" smtClean="0"/>
              <a:t>Examples:</a:t>
            </a:r>
          </a:p>
          <a:p>
            <a:pPr lvl="2"/>
            <a:r>
              <a:rPr lang="en-GB" dirty="0"/>
              <a:t>UNIX: Network File Services (NFS</a:t>
            </a:r>
            <a:r>
              <a:rPr lang="en-GB" dirty="0" smtClean="0"/>
              <a:t>)</a:t>
            </a:r>
          </a:p>
          <a:p>
            <a:pPr lvl="2"/>
            <a:r>
              <a:rPr lang="en-GB" dirty="0"/>
              <a:t>Samba: An open Source/Free Software </a:t>
            </a:r>
            <a:r>
              <a:rPr lang="en-GB" dirty="0" smtClean="0"/>
              <a:t>suite that provides seamless file and print services to SMB/CIFS clients</a:t>
            </a:r>
            <a:endParaRPr lang="en-GB" noProof="0" dirty="0" smtClean="0"/>
          </a:p>
        </p:txBody>
      </p:sp>
    </p:spTree>
    <p:extLst>
      <p:ext uri="{BB962C8B-B14F-4D97-AF65-F5344CB8AC3E}">
        <p14:creationId xmlns:p14="http://schemas.microsoft.com/office/powerpoint/2010/main" val="33654889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2072</TotalTime>
  <Words>2101</Words>
  <Application>Microsoft Office PowerPoint</Application>
  <PresentationFormat>Widescreen</PresentationFormat>
  <Paragraphs>298</Paragraphs>
  <Slides>44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Times New Roman</vt:lpstr>
      <vt:lpstr>Retrospect</vt:lpstr>
      <vt:lpstr>UEEN 3113 / 3413</vt:lpstr>
      <vt:lpstr>Course Outline</vt:lpstr>
      <vt:lpstr>Course outcomes</vt:lpstr>
      <vt:lpstr>Course Evaluation</vt:lpstr>
      <vt:lpstr>Consultation</vt:lpstr>
      <vt:lpstr>Introduction</vt:lpstr>
      <vt:lpstr>Why client server architecture?</vt:lpstr>
      <vt:lpstr>How it Looks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Client-Server: Fat / Thin</vt:lpstr>
      <vt:lpstr>Client-Server Topologies</vt:lpstr>
      <vt:lpstr>Client-Server Classification</vt:lpstr>
      <vt:lpstr>Client-Server Classification</vt:lpstr>
      <vt:lpstr>Client-Server Classification</vt:lpstr>
      <vt:lpstr>Client-Server Classification</vt:lpstr>
      <vt:lpstr>Client-Server Classification</vt:lpstr>
      <vt:lpstr>Client-Server Classification</vt:lpstr>
      <vt:lpstr>Client-Server Classification</vt:lpstr>
      <vt:lpstr>Client-Server Classification</vt:lpstr>
      <vt:lpstr>N-Tier Client-Server Model</vt:lpstr>
      <vt:lpstr>N-Tier Client-Server Model</vt:lpstr>
      <vt:lpstr>Advantages of Client-Server Model</vt:lpstr>
      <vt:lpstr>Advantages of Client-Server Model</vt:lpstr>
      <vt:lpstr>Advantages of Client-Server Model</vt:lpstr>
      <vt:lpstr>Disadvantages of Client-Server Model</vt:lpstr>
      <vt:lpstr>Distributed Systems</vt:lpstr>
      <vt:lpstr>Distributed Systems</vt:lpstr>
      <vt:lpstr>Distributed Systems</vt:lpstr>
      <vt:lpstr>Distributed Systems</vt:lpstr>
      <vt:lpstr>Distributed Systems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UEEN 3113</dc:title>
  <dc:creator>Madhavan Nair</dc:creator>
  <cp:lastModifiedBy>user</cp:lastModifiedBy>
  <cp:revision>145</cp:revision>
  <cp:lastPrinted>2017-01-17T01:46:07Z</cp:lastPrinted>
  <dcterms:created xsi:type="dcterms:W3CDTF">2015-01-11T01:51:28Z</dcterms:created>
  <dcterms:modified xsi:type="dcterms:W3CDTF">2018-01-16T00:12:07Z</dcterms:modified>
</cp:coreProperties>
</file>