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306" r:id="rId3"/>
    <p:sldId id="261" r:id="rId4"/>
    <p:sldId id="305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9" r:id="rId19"/>
    <p:sldId id="322" r:id="rId20"/>
    <p:sldId id="330" r:id="rId21"/>
    <p:sldId id="331" r:id="rId22"/>
    <p:sldId id="324" r:id="rId23"/>
    <p:sldId id="334" r:id="rId24"/>
    <p:sldId id="338" r:id="rId25"/>
    <p:sldId id="333" r:id="rId26"/>
    <p:sldId id="335" r:id="rId27"/>
    <p:sldId id="339" r:id="rId28"/>
    <p:sldId id="340" r:id="rId29"/>
    <p:sldId id="325" r:id="rId30"/>
    <p:sldId id="326" r:id="rId31"/>
    <p:sldId id="337" r:id="rId32"/>
    <p:sldId id="327" r:id="rId33"/>
    <p:sldId id="328" r:id="rId34"/>
    <p:sldId id="341" r:id="rId35"/>
    <p:sldId id="307" r:id="rId36"/>
    <p:sldId id="308" r:id="rId37"/>
    <p:sldId id="304" r:id="rId3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434" autoAdjust="0"/>
  </p:normalViewPr>
  <p:slideViewPr>
    <p:cSldViewPr snapToGrid="0">
      <p:cViewPr varScale="1">
        <p:scale>
          <a:sx n="62" d="100"/>
          <a:sy n="62" d="100"/>
        </p:scale>
        <p:origin x="132" y="2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0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021D94D-22D8-4287-94AA-A73A6DF43D2D}" type="datetimeFigureOut">
              <a:rPr lang="en-US" smtClean="0"/>
              <a:t>1/23/2018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A9CB65B-AFAB-4F35-A1B7-D66430AC73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619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8931C-8281-40FE-BCD9-58CB512BA01D}" type="datetimeFigureOut">
              <a:rPr lang="en-GB" smtClean="0"/>
              <a:t>23/01/2018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C5694-1ED9-492D-84B6-DB127ED24E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773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33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270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480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699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778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694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228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18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514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48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334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* From</a:t>
            </a:r>
            <a:r>
              <a:rPr lang="en-GB" baseline="0" dirty="0" smtClean="0"/>
              <a:t> Linux Readme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371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3271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7161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8662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4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3493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2038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9807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7007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4671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689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2723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2331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3876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8702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1235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0699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6757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766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302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172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896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823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300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C5694-1ED9-492D-84B6-DB127ED24ED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02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1" y="6652590"/>
            <a:ext cx="12192000" cy="2054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E2D6473-DF6D-4702-B328-E0DD40540A4E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E26F7E3A-B166-407D-9866-32884E7D5B3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" y="39756"/>
            <a:ext cx="12131040" cy="804672"/>
          </a:xfrm>
        </p:spPr>
        <p:txBody>
          <a:bodyPr/>
          <a:lstStyle>
            <a:lvl1pPr marL="0" algn="ctr"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" y="954157"/>
            <a:ext cx="12070080" cy="5698434"/>
          </a:xfrm>
          <a:noFill/>
        </p:spPr>
        <p:txBody>
          <a:bodyPr/>
          <a:lstStyle>
            <a:lvl1pPr>
              <a:defRPr sz="4000"/>
            </a:lvl1pPr>
            <a:lvl2pPr>
              <a:defRPr sz="3700"/>
            </a:lvl2pPr>
            <a:lvl3pPr>
              <a:defRPr sz="3400"/>
            </a:lvl3pPr>
            <a:lvl4pPr>
              <a:defRPr sz="31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20EBB0C4-6273-4C6E-B9BD-2EDC30F1CD52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C9CAD897-D46E-4AD2-BD9B-49DD3E640873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652590"/>
            <a:ext cx="12192000" cy="2054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" y="35004"/>
            <a:ext cx="12131040" cy="804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" y="950976"/>
            <a:ext cx="12070080" cy="570161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480" y="892684"/>
            <a:ext cx="12131040" cy="0"/>
          </a:xfrm>
          <a:prstGeom prst="line">
            <a:avLst/>
          </a:prstGeom>
          <a:ln w="28575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4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 smtClean="0"/>
              <a:t>UEEN 3113 / 3413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 smtClean="0"/>
              <a:t>Server Configuration and management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61" y="4384343"/>
            <a:ext cx="3810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84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File system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noProof="0" dirty="0" smtClean="0"/>
              <a:t>Swap – special type for virtual memory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err="1" smtClean="0"/>
              <a:t>exFAT</a:t>
            </a:r>
            <a:r>
              <a:rPr lang="en-GB" altLang="en-US" dirty="0" smtClean="0"/>
              <a:t> – ideal file system for storage device that is to be used in Linux, Windows and Mac OS.</a:t>
            </a:r>
            <a:endParaRPr lang="en-GB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66317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Package Manager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err="1" smtClean="0"/>
              <a:t>dpkg</a:t>
            </a:r>
            <a:r>
              <a:rPr lang="en-GB" altLang="en-US" dirty="0" smtClean="0"/>
              <a:t> (</a:t>
            </a:r>
            <a:r>
              <a:rPr lang="en-GB" altLang="en-US" dirty="0" err="1" smtClean="0"/>
              <a:t>Debian</a:t>
            </a:r>
            <a:r>
              <a:rPr lang="en-GB" altLang="en-US" dirty="0" smtClean="0"/>
              <a:t> Package Management System)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For </a:t>
            </a:r>
            <a:r>
              <a:rPr lang="en-GB" altLang="en-US" dirty="0" err="1" smtClean="0"/>
              <a:t>Debian</a:t>
            </a:r>
            <a:r>
              <a:rPr lang="en-GB" altLang="en-US" dirty="0" smtClean="0"/>
              <a:t> Linux or </a:t>
            </a:r>
            <a:r>
              <a:rPr lang="en-GB" altLang="en-US" dirty="0" err="1" smtClean="0"/>
              <a:t>Debian</a:t>
            </a:r>
            <a:r>
              <a:rPr lang="en-GB" altLang="en-US" dirty="0" smtClean="0"/>
              <a:t>-based Linux like Ubuntu.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Front-end tools for </a:t>
            </a:r>
            <a:r>
              <a:rPr lang="en-GB" altLang="en-US" dirty="0" err="1" smtClean="0"/>
              <a:t>dpkg</a:t>
            </a:r>
            <a:r>
              <a:rPr lang="en-GB" altLang="en-US" dirty="0" smtClean="0"/>
              <a:t>: APT (Advanced Packaging Tool), Aptitude, Synaptic Package Manager, Ubuntu Software Centre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RPM (Red Hat Package Manager)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Created by Red Hat, used in </a:t>
            </a:r>
            <a:r>
              <a:rPr lang="en-GB" altLang="en-US" dirty="0" err="1" smtClean="0"/>
              <a:t>RedHat</a:t>
            </a:r>
            <a:r>
              <a:rPr lang="en-GB" altLang="en-US" dirty="0" smtClean="0"/>
              <a:t> Enterprise Linux or </a:t>
            </a:r>
            <a:r>
              <a:rPr lang="en-GB" altLang="en-US" dirty="0" err="1" smtClean="0"/>
              <a:t>RedHat</a:t>
            </a:r>
            <a:r>
              <a:rPr lang="en-GB" altLang="en-US" dirty="0" smtClean="0"/>
              <a:t> Linux-fork such as Fedora and </a:t>
            </a:r>
            <a:r>
              <a:rPr lang="en-GB" altLang="en-US" dirty="0" err="1" smtClean="0"/>
              <a:t>CentOS</a:t>
            </a:r>
            <a:endParaRPr lang="en-GB" altLang="en-US" dirty="0" smtClean="0"/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Front-end tools: YUM (</a:t>
            </a:r>
            <a:r>
              <a:rPr lang="en-GB" altLang="en-US" dirty="0" err="1"/>
              <a:t>Yellowdog</a:t>
            </a:r>
            <a:r>
              <a:rPr lang="en-GB" altLang="en-US" dirty="0"/>
              <a:t> Updater, Modified), DNF – Dandified </a:t>
            </a:r>
            <a:r>
              <a:rPr lang="en-GB" altLang="en-US" dirty="0" smtClean="0"/>
              <a:t>Yum, </a:t>
            </a:r>
            <a:r>
              <a:rPr lang="en-GB" altLang="en-US" dirty="0" err="1" smtClean="0"/>
              <a:t>YaST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Zypper</a:t>
            </a:r>
            <a:r>
              <a:rPr lang="en-GB" altLang="en-US" smtClean="0"/>
              <a:t>, etc.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552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Directories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/bin - </a:t>
            </a:r>
            <a:r>
              <a:rPr lang="en-GB" dirty="0" smtClean="0"/>
              <a:t>contains </a:t>
            </a:r>
            <a:r>
              <a:rPr lang="en-GB" dirty="0"/>
              <a:t>essential user command </a:t>
            </a:r>
            <a:r>
              <a:rPr lang="en-GB" dirty="0" smtClean="0"/>
              <a:t>binaries for all users</a:t>
            </a:r>
            <a:endParaRPr lang="en-GB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/boot - </a:t>
            </a:r>
            <a:r>
              <a:rPr lang="en-GB" dirty="0" smtClean="0"/>
              <a:t>contains </a:t>
            </a:r>
            <a:r>
              <a:rPr lang="en-GB" dirty="0"/>
              <a:t>static files of the boot loader</a:t>
            </a:r>
            <a:endParaRPr lang="en-GB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/dev - </a:t>
            </a:r>
            <a:r>
              <a:rPr lang="en-GB" dirty="0" smtClean="0"/>
              <a:t>contains </a:t>
            </a:r>
            <a:r>
              <a:rPr lang="en-GB" dirty="0"/>
              <a:t>device files for all the devices in the Linux file system</a:t>
            </a:r>
            <a:endParaRPr lang="en-GB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/</a:t>
            </a:r>
            <a:r>
              <a:rPr lang="en-GB" altLang="en-US" dirty="0" err="1" smtClean="0"/>
              <a:t>etc</a:t>
            </a:r>
            <a:r>
              <a:rPr lang="en-GB" altLang="en-US" dirty="0" smtClean="0"/>
              <a:t> - </a:t>
            </a:r>
            <a:r>
              <a:rPr lang="en-GB" dirty="0" smtClean="0"/>
              <a:t>holds </a:t>
            </a:r>
            <a:r>
              <a:rPr lang="en-GB" dirty="0"/>
              <a:t>configuration </a:t>
            </a:r>
            <a:r>
              <a:rPr lang="en-GB" dirty="0" smtClean="0"/>
              <a:t>files, </a:t>
            </a:r>
            <a:r>
              <a:rPr lang="en-GB" dirty="0"/>
              <a:t>many are </a:t>
            </a:r>
            <a:r>
              <a:rPr lang="en-GB" dirty="0" smtClean="0"/>
              <a:t>shell scripts</a:t>
            </a:r>
            <a:endParaRPr lang="en-GB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/home - </a:t>
            </a:r>
            <a:r>
              <a:rPr lang="en-GB" dirty="0" smtClean="0"/>
              <a:t>default </a:t>
            </a:r>
            <a:r>
              <a:rPr lang="en-GB" dirty="0"/>
              <a:t>location which contains user directories</a:t>
            </a:r>
            <a:endParaRPr lang="en-GB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/lib - </a:t>
            </a:r>
            <a:r>
              <a:rPr lang="en-GB" dirty="0" smtClean="0"/>
              <a:t>contains </a:t>
            </a:r>
            <a:r>
              <a:rPr lang="en-GB" dirty="0"/>
              <a:t>essential shared </a:t>
            </a:r>
            <a:r>
              <a:rPr lang="en-GB" dirty="0" smtClean="0"/>
              <a:t>libraries and kernel modules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/media - </a:t>
            </a:r>
            <a:r>
              <a:rPr lang="en-GB" dirty="0" smtClean="0"/>
              <a:t>mount point for removable media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/</a:t>
            </a:r>
            <a:r>
              <a:rPr lang="en-GB" altLang="en-US" dirty="0" err="1" smtClean="0"/>
              <a:t>mnt</a:t>
            </a:r>
            <a:r>
              <a:rPr lang="en-GB" altLang="en-US" dirty="0" smtClean="0"/>
              <a:t> - </a:t>
            </a:r>
            <a:r>
              <a:rPr lang="en-GB" dirty="0" smtClean="0"/>
              <a:t>contains temporarily mounted filesystem. E.g. NFS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195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Directories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/opt - </a:t>
            </a:r>
            <a:r>
              <a:rPr lang="en-GB" dirty="0" smtClean="0"/>
              <a:t>reserved </a:t>
            </a:r>
            <a:r>
              <a:rPr lang="en-GB" dirty="0"/>
              <a:t>for the installation of add-on application software </a:t>
            </a:r>
            <a:r>
              <a:rPr lang="en-GB" dirty="0" smtClean="0"/>
              <a:t>packages.</a:t>
            </a:r>
            <a:endParaRPr lang="en-GB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/root - </a:t>
            </a:r>
            <a:r>
              <a:rPr lang="en-GB" dirty="0" smtClean="0"/>
              <a:t>the </a:t>
            </a:r>
            <a:r>
              <a:rPr lang="en-GB" dirty="0"/>
              <a:t>Linux </a:t>
            </a:r>
            <a:r>
              <a:rPr lang="en-GB" dirty="0" err="1" smtClean="0"/>
              <a:t>superuser</a:t>
            </a:r>
            <a:r>
              <a:rPr lang="en-GB" dirty="0" smtClean="0"/>
              <a:t> </a:t>
            </a:r>
            <a:r>
              <a:rPr lang="en-GB" dirty="0"/>
              <a:t>or root user's home </a:t>
            </a:r>
            <a:r>
              <a:rPr lang="en-GB" dirty="0" smtClean="0"/>
              <a:t>directory.</a:t>
            </a:r>
            <a:endParaRPr lang="en-GB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/run - </a:t>
            </a:r>
            <a:r>
              <a:rPr lang="en-GB" dirty="0" smtClean="0"/>
              <a:t>contains </a:t>
            </a:r>
            <a:r>
              <a:rPr lang="en-GB" dirty="0"/>
              <a:t>system information data since the system was booted. Cleared at beginning of the boot </a:t>
            </a:r>
            <a:r>
              <a:rPr lang="en-GB" dirty="0" smtClean="0"/>
              <a:t>process.</a:t>
            </a:r>
            <a:endParaRPr lang="en-GB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/</a:t>
            </a:r>
            <a:r>
              <a:rPr lang="en-GB" altLang="en-US" dirty="0" err="1" smtClean="0"/>
              <a:t>sbin</a:t>
            </a:r>
            <a:r>
              <a:rPr lang="en-GB" altLang="en-US" dirty="0" smtClean="0"/>
              <a:t> - </a:t>
            </a:r>
            <a:r>
              <a:rPr lang="en-GB" dirty="0" smtClean="0"/>
              <a:t>contains </a:t>
            </a:r>
            <a:r>
              <a:rPr lang="en-GB" dirty="0"/>
              <a:t>additional binary executable programs normally used by root </a:t>
            </a:r>
            <a:r>
              <a:rPr lang="en-GB" dirty="0" smtClean="0"/>
              <a:t>user.</a:t>
            </a:r>
            <a:endParaRPr lang="en-GB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/</a:t>
            </a:r>
            <a:r>
              <a:rPr lang="en-GB" altLang="en-US" dirty="0" err="1" smtClean="0"/>
              <a:t>srv</a:t>
            </a:r>
            <a:r>
              <a:rPr lang="en-GB" altLang="en-US" dirty="0" smtClean="0"/>
              <a:t> - </a:t>
            </a:r>
            <a:r>
              <a:rPr lang="en-GB" dirty="0" smtClean="0"/>
              <a:t>contains </a:t>
            </a:r>
            <a:r>
              <a:rPr lang="en-GB" dirty="0"/>
              <a:t>data for services provided by the </a:t>
            </a:r>
            <a:r>
              <a:rPr lang="en-GB" dirty="0" smtClean="0"/>
              <a:t>system.</a:t>
            </a:r>
            <a:endParaRPr lang="en-GB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/</a:t>
            </a:r>
            <a:r>
              <a:rPr lang="en-GB" altLang="en-US" dirty="0" err="1" smtClean="0"/>
              <a:t>tmp</a:t>
            </a:r>
            <a:r>
              <a:rPr lang="en-GB" altLang="en-US" dirty="0" smtClean="0"/>
              <a:t> - </a:t>
            </a:r>
            <a:r>
              <a:rPr lang="en-GB" dirty="0" smtClean="0"/>
              <a:t>used </a:t>
            </a:r>
            <a:r>
              <a:rPr lang="en-GB" dirty="0"/>
              <a:t>for temporary file and directory </a:t>
            </a:r>
            <a:r>
              <a:rPr lang="en-GB" dirty="0" smtClean="0"/>
              <a:t>storage.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684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Directories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/</a:t>
            </a:r>
            <a:r>
              <a:rPr lang="en-GB" altLang="en-US" dirty="0" err="1" smtClean="0"/>
              <a:t>usr</a:t>
            </a:r>
            <a:r>
              <a:rPr lang="en-GB" altLang="en-US" dirty="0" smtClean="0"/>
              <a:t> - </a:t>
            </a:r>
            <a:r>
              <a:rPr lang="en-GB" dirty="0" smtClean="0"/>
              <a:t>contains </a:t>
            </a:r>
            <a:r>
              <a:rPr lang="en-GB" dirty="0"/>
              <a:t>other subdirectories for applications, such as X11, library files, header </a:t>
            </a:r>
            <a:r>
              <a:rPr lang="en-GB" dirty="0" smtClean="0"/>
              <a:t>files, etc.</a:t>
            </a:r>
            <a:endParaRPr lang="en-GB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/</a:t>
            </a:r>
            <a:r>
              <a:rPr lang="en-GB" altLang="en-US" dirty="0" err="1" smtClean="0"/>
              <a:t>var</a:t>
            </a:r>
            <a:r>
              <a:rPr lang="en-GB" altLang="en-US" dirty="0" smtClean="0"/>
              <a:t> - </a:t>
            </a:r>
            <a:r>
              <a:rPr lang="en-GB" dirty="0" smtClean="0"/>
              <a:t>contains </a:t>
            </a:r>
            <a:r>
              <a:rPr lang="en-GB" dirty="0"/>
              <a:t>both files and directories; </a:t>
            </a:r>
            <a:r>
              <a:rPr lang="en-GB" dirty="0" smtClean="0"/>
              <a:t>log </a:t>
            </a:r>
            <a:r>
              <a:rPr lang="en-GB" dirty="0"/>
              <a:t>files for various processes located in /</a:t>
            </a:r>
            <a:r>
              <a:rPr lang="en-GB" dirty="0" err="1"/>
              <a:t>var</a:t>
            </a:r>
            <a:r>
              <a:rPr lang="en-GB" dirty="0"/>
              <a:t>/log. The system log </a:t>
            </a:r>
            <a:r>
              <a:rPr lang="en-GB" dirty="0" smtClean="0"/>
              <a:t>file located in /</a:t>
            </a:r>
            <a:r>
              <a:rPr lang="en-GB" dirty="0" err="1" smtClean="0"/>
              <a:t>var</a:t>
            </a:r>
            <a:r>
              <a:rPr lang="en-GB" dirty="0" smtClean="0"/>
              <a:t>/log/messages.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alt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/boot and /home usually can be located in separated partitions instead of in /.</a:t>
            </a:r>
          </a:p>
        </p:txBody>
      </p:sp>
    </p:spTree>
    <p:extLst>
      <p:ext uri="{BB962C8B-B14F-4D97-AF65-F5344CB8AC3E}">
        <p14:creationId xmlns:p14="http://schemas.microsoft.com/office/powerpoint/2010/main" val="113963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Storage – RAID (</a:t>
            </a:r>
            <a:r>
              <a:rPr lang="en-US" dirty="0"/>
              <a:t>Redundant Array of Independent </a:t>
            </a:r>
            <a:r>
              <a:rPr lang="en-US" dirty="0" smtClean="0"/>
              <a:t>Disks)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combines multiple </a:t>
            </a:r>
            <a:r>
              <a:rPr lang="en-US" altLang="en-US" dirty="0" smtClean="0"/>
              <a:t>disks into one/more </a:t>
            </a:r>
            <a:r>
              <a:rPr lang="en-US" altLang="en-US" dirty="0"/>
              <a:t>logical units for </a:t>
            </a:r>
            <a:r>
              <a:rPr lang="en-US" altLang="en-US" dirty="0" smtClean="0"/>
              <a:t>data redundancy and/or performance improvement.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7 levels of RAID, can be </a:t>
            </a:r>
            <a:r>
              <a:rPr lang="en-GB" altLang="en-US" dirty="0" smtClean="0"/>
              <a:t>categorised</a:t>
            </a:r>
            <a:r>
              <a:rPr lang="en-US" altLang="en-US" dirty="0" smtClean="0"/>
              <a:t> into 4 categories.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72729"/>
              </p:ext>
            </p:extLst>
          </p:nvPr>
        </p:nvGraphicFramePr>
        <p:xfrm>
          <a:off x="2032000" y="3339299"/>
          <a:ext cx="8128000" cy="312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500" dirty="0" smtClean="0">
                          <a:solidFill>
                            <a:sysClr val="windowText" lastClr="000000"/>
                          </a:solidFill>
                        </a:rPr>
                        <a:t>Category</a:t>
                      </a:r>
                      <a:endParaRPr lang="en-GB" sz="35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500" dirty="0" smtClean="0">
                          <a:solidFill>
                            <a:sysClr val="windowText" lastClr="000000"/>
                          </a:solidFill>
                        </a:rPr>
                        <a:t>RAID level</a:t>
                      </a:r>
                      <a:endParaRPr lang="en-GB" sz="35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3500" dirty="0" smtClean="0">
                          <a:solidFill>
                            <a:sysClr val="windowText" lastClr="000000"/>
                          </a:solidFill>
                        </a:rPr>
                        <a:t>Stripping</a:t>
                      </a:r>
                      <a:endParaRPr lang="en-GB" sz="35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5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GB" sz="35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3500" dirty="0" smtClean="0">
                          <a:solidFill>
                            <a:sysClr val="windowText" lastClr="000000"/>
                          </a:solidFill>
                        </a:rPr>
                        <a:t>Mirroring</a:t>
                      </a:r>
                      <a:endParaRPr lang="en-GB" sz="35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5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GB" sz="35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3500" dirty="0" smtClean="0">
                          <a:solidFill>
                            <a:sysClr val="windowText" lastClr="000000"/>
                          </a:solidFill>
                        </a:rPr>
                        <a:t>Parallel</a:t>
                      </a:r>
                      <a:r>
                        <a:rPr lang="en-GB" sz="3500" baseline="0" dirty="0" smtClean="0">
                          <a:solidFill>
                            <a:sysClr val="windowText" lastClr="000000"/>
                          </a:solidFill>
                        </a:rPr>
                        <a:t> access</a:t>
                      </a:r>
                      <a:endParaRPr lang="en-GB" sz="35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500" dirty="0" smtClean="0">
                          <a:solidFill>
                            <a:sysClr val="windowText" lastClr="000000"/>
                          </a:solidFill>
                        </a:rPr>
                        <a:t>2, 3</a:t>
                      </a:r>
                      <a:endParaRPr lang="en-GB" sz="35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3500" dirty="0" smtClean="0">
                          <a:solidFill>
                            <a:sysClr val="windowText" lastClr="000000"/>
                          </a:solidFill>
                        </a:rPr>
                        <a:t>Independent access</a:t>
                      </a:r>
                      <a:endParaRPr lang="en-GB" sz="35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500" dirty="0" smtClean="0">
                          <a:solidFill>
                            <a:sysClr val="windowText" lastClr="000000"/>
                          </a:solidFill>
                        </a:rPr>
                        <a:t>4, 5, 6</a:t>
                      </a:r>
                      <a:endParaRPr lang="en-GB" sz="35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97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RAID 0 (minimum 2 disks)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Does </a:t>
            </a:r>
            <a:r>
              <a:rPr lang="en-US" dirty="0"/>
              <a:t>not </a:t>
            </a:r>
            <a:r>
              <a:rPr lang="en-US" dirty="0" smtClean="0"/>
              <a:t>include redundancy </a:t>
            </a:r>
            <a:r>
              <a:rPr lang="en-US" dirty="0"/>
              <a:t>to improve performance or provide data </a:t>
            </a:r>
            <a:r>
              <a:rPr lang="en-US" dirty="0" smtClean="0"/>
              <a:t>protection – not a true RAID family member.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/>
              <a:t>are </a:t>
            </a:r>
            <a:r>
              <a:rPr lang="en-US" b="1" dirty="0" smtClean="0"/>
              <a:t>stripped</a:t>
            </a:r>
            <a:r>
              <a:rPr lang="en-US" dirty="0" smtClean="0"/>
              <a:t> across </a:t>
            </a:r>
            <a:r>
              <a:rPr lang="en-US" dirty="0"/>
              <a:t>all </a:t>
            </a:r>
            <a:r>
              <a:rPr lang="en-US" dirty="0" smtClean="0"/>
              <a:t>the </a:t>
            </a:r>
            <a:r>
              <a:rPr lang="en-US" dirty="0"/>
              <a:t>disks </a:t>
            </a:r>
            <a:r>
              <a:rPr lang="en-US" dirty="0" smtClean="0"/>
              <a:t>in the array.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Two I/O requests can be served in parallel in the requested blocks of data are located on different disks (different strips).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Strips are mapped physical disks in round robin style.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668164" y="4820775"/>
            <a:ext cx="5313406" cy="1831816"/>
            <a:chOff x="1668164" y="4820775"/>
            <a:chExt cx="5313406" cy="1831816"/>
          </a:xfrm>
        </p:grpSpPr>
        <p:pic>
          <p:nvPicPr>
            <p:cNvPr id="6" name="Picture 5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869" y="4820775"/>
              <a:ext cx="4069094" cy="1831816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668164" y="4820775"/>
              <a:ext cx="5313406" cy="542057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3200" dirty="0" smtClean="0">
                  <a:solidFill>
                    <a:schemeClr val="tx1"/>
                  </a:solidFill>
                </a:rPr>
                <a:t>Stripe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556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RAID </a:t>
            </a:r>
            <a:r>
              <a:rPr lang="en-GB" altLang="en-US" dirty="0"/>
              <a:t>1 (minimum 2 </a:t>
            </a:r>
            <a:r>
              <a:rPr lang="en-GB" altLang="en-US" dirty="0" smtClean="0"/>
              <a:t>disks)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Redundancy </a:t>
            </a:r>
            <a:r>
              <a:rPr lang="en-US" dirty="0"/>
              <a:t>is achieved by </a:t>
            </a:r>
            <a:r>
              <a:rPr lang="en-US" dirty="0" smtClean="0"/>
              <a:t>simple expedient </a:t>
            </a:r>
            <a:r>
              <a:rPr lang="en-US" dirty="0"/>
              <a:t>of duplicating all the data</a:t>
            </a:r>
            <a:r>
              <a:rPr lang="en-US" dirty="0" smtClean="0"/>
              <a:t>. (</a:t>
            </a:r>
            <a:r>
              <a:rPr lang="en-US" dirty="0"/>
              <a:t>Levels </a:t>
            </a:r>
            <a:r>
              <a:rPr lang="en-US" dirty="0" smtClean="0"/>
              <a:t>2 </a:t>
            </a:r>
            <a:r>
              <a:rPr lang="en-US" dirty="0"/>
              <a:t>through </a:t>
            </a:r>
            <a:r>
              <a:rPr lang="en-US" dirty="0" smtClean="0"/>
              <a:t>6 use parity calculation to achieve redundancy)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Each </a:t>
            </a:r>
            <a:r>
              <a:rPr lang="en-US" dirty="0"/>
              <a:t>logical strip is mapped to two separate </a:t>
            </a:r>
            <a:r>
              <a:rPr lang="en-US" dirty="0" smtClean="0"/>
              <a:t>physical disks </a:t>
            </a:r>
            <a:r>
              <a:rPr lang="en-US" dirty="0"/>
              <a:t>so that every disk in the array has a </a:t>
            </a:r>
            <a:r>
              <a:rPr lang="en-US" b="1" dirty="0"/>
              <a:t>mirror</a:t>
            </a:r>
            <a:r>
              <a:rPr lang="en-US" dirty="0"/>
              <a:t> disk that contains the same </a:t>
            </a:r>
            <a:r>
              <a:rPr lang="en-US" dirty="0" smtClean="0"/>
              <a:t>data.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853" y="4637006"/>
            <a:ext cx="8659951" cy="192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1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RAID 1 - impacts of disk mirroring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A read request can be serviced by either of the 2 disks, whichever one involves the minimum seek time plus rotational latency.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write request requires </a:t>
            </a:r>
            <a:r>
              <a:rPr lang="en-US" dirty="0" smtClean="0"/>
              <a:t>both </a:t>
            </a:r>
            <a:r>
              <a:rPr lang="en-US" dirty="0"/>
              <a:t>corresponding strips be updated, but </a:t>
            </a:r>
            <a:r>
              <a:rPr lang="en-US" dirty="0" smtClean="0"/>
              <a:t>this can </a:t>
            </a:r>
            <a:r>
              <a:rPr lang="en-US" dirty="0"/>
              <a:t>be done in parallel</a:t>
            </a:r>
            <a:r>
              <a:rPr lang="en-US" dirty="0" smtClean="0"/>
              <a:t>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Failure recovery is simple: when a </a:t>
            </a:r>
            <a:r>
              <a:rPr lang="en-US" dirty="0"/>
              <a:t>drive fails, the data may still </a:t>
            </a:r>
            <a:r>
              <a:rPr lang="en-US" dirty="0" smtClean="0"/>
              <a:t>be accessed </a:t>
            </a:r>
            <a:r>
              <a:rPr lang="en-US" dirty="0"/>
              <a:t>from the second drive</a:t>
            </a:r>
            <a:r>
              <a:rPr lang="en-US" dirty="0" smtClean="0"/>
              <a:t>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Disadvantage: costly as requires twice </a:t>
            </a:r>
            <a:r>
              <a:rPr lang="en-US" dirty="0" smtClean="0"/>
              <a:t>the disk space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9037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RAID 2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Strips are often as small as a single byte or word.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All disks participate in the execution of every I/O request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Disks are synchronised so that each disk head is in the same position on each disk at any given time.</a:t>
            </a:r>
            <a:endParaRPr lang="en-US" dirty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An </a:t>
            </a:r>
            <a:r>
              <a:rPr lang="en-US" dirty="0"/>
              <a:t>error-correcting </a:t>
            </a:r>
            <a:r>
              <a:rPr lang="en-US" dirty="0" smtClean="0"/>
              <a:t>code (typically Hamming code) </a:t>
            </a:r>
            <a:r>
              <a:rPr lang="en-US" dirty="0"/>
              <a:t>is calculated across corresponding bits on </a:t>
            </a:r>
            <a:r>
              <a:rPr lang="en-US" dirty="0" smtClean="0"/>
              <a:t>each disk</a:t>
            </a:r>
            <a:r>
              <a:rPr lang="en-US" dirty="0"/>
              <a:t>, and the bits of the code are stored in the corresponding bit positions </a:t>
            </a:r>
            <a:r>
              <a:rPr lang="en-US" dirty="0" smtClean="0"/>
              <a:t>on multiple </a:t>
            </a:r>
            <a:r>
              <a:rPr lang="en-US" dirty="0"/>
              <a:t>parity disks.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8171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Categories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Linux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Unix / Unix-based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Windows server</a:t>
            </a:r>
          </a:p>
        </p:txBody>
      </p:sp>
    </p:spTree>
    <p:extLst>
      <p:ext uri="{BB962C8B-B14F-4D97-AF65-F5344CB8AC3E}">
        <p14:creationId xmlns:p14="http://schemas.microsoft.com/office/powerpoint/2010/main" val="264627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RAID 2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On a read, all disks are simultaneously accessed, requested data and the associated error-correcting code are delivered to the array controller.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If there is a single-bit error, the controller can recognise and correct it instantly.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On a write, all data disks and parity disks must be accessed for the write operation.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Effective </a:t>
            </a:r>
            <a:r>
              <a:rPr lang="en-US" dirty="0"/>
              <a:t>choice in an environment </a:t>
            </a:r>
            <a:r>
              <a:rPr lang="en-US" dirty="0" smtClean="0"/>
              <a:t>with many disk errors.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Minimum 3 disks.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9119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RAID 2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402649" y="1655806"/>
            <a:ext cx="11496908" cy="4139514"/>
            <a:chOff x="402649" y="1655806"/>
            <a:chExt cx="11496908" cy="4139514"/>
          </a:xfrm>
        </p:grpSpPr>
        <p:pic>
          <p:nvPicPr>
            <p:cNvPr id="4" name="Picture 3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649" y="1742303"/>
              <a:ext cx="11386702" cy="2903838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6944497" y="1655806"/>
              <a:ext cx="4955060" cy="4139514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GB" sz="3500" dirty="0" smtClean="0">
                  <a:solidFill>
                    <a:schemeClr val="tx1"/>
                  </a:solidFill>
                </a:rPr>
                <a:t>Parity disks to store error correction codes</a:t>
              </a:r>
              <a:endParaRPr lang="en-GB" sz="35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23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RAID 3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Similar to RAID 2 but requires only a </a:t>
            </a:r>
            <a:r>
              <a:rPr lang="en-GB" smtClean="0"/>
              <a:t>single </a:t>
            </a:r>
            <a:r>
              <a:rPr lang="en-GB" smtClean="0"/>
              <a:t>parity disk</a:t>
            </a:r>
            <a:r>
              <a:rPr lang="en-GB" dirty="0" smtClean="0"/>
              <a:t>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Data are distributed in small strips, can achieve very high transfer rate but </a:t>
            </a:r>
            <a:r>
              <a:rPr lang="en-GB" b="1" dirty="0" smtClean="0"/>
              <a:t>ONLY ONE </a:t>
            </a:r>
            <a:r>
              <a:rPr lang="en-GB" dirty="0" smtClean="0"/>
              <a:t>I/O request can executed at a time.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Not suitable for transaction-oriented environment.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A parity </a:t>
            </a:r>
            <a:r>
              <a:rPr lang="en-US" dirty="0"/>
              <a:t>bit is computed for the set of individual bits in </a:t>
            </a:r>
            <a:r>
              <a:rPr lang="en-US" dirty="0" smtClean="0"/>
              <a:t>the same </a:t>
            </a:r>
            <a:r>
              <a:rPr lang="en-US" dirty="0"/>
              <a:t>position on all of the data </a:t>
            </a:r>
            <a:r>
              <a:rPr lang="en-US" dirty="0" smtClean="0"/>
              <a:t>disks.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Enable data to be reconstructed from the remaining disks.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Minimum 3 disks.</a:t>
            </a:r>
          </a:p>
        </p:txBody>
      </p:sp>
    </p:spTree>
    <p:extLst>
      <p:ext uri="{BB962C8B-B14F-4D97-AF65-F5344CB8AC3E}">
        <p14:creationId xmlns:p14="http://schemas.microsoft.com/office/powerpoint/2010/main" val="148927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RAID 3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Calculation for </a:t>
            </a:r>
            <a:r>
              <a:rPr lang="en-US" dirty="0"/>
              <a:t>parity for the </a:t>
            </a:r>
            <a:r>
              <a:rPr lang="en-US" i="1" dirty="0" err="1" smtClean="0"/>
              <a:t>i-</a:t>
            </a:r>
            <a:r>
              <a:rPr lang="en-US" dirty="0" err="1" smtClean="0"/>
              <a:t>th</a:t>
            </a:r>
            <a:r>
              <a:rPr lang="en-US" dirty="0" smtClean="0"/>
              <a:t> bit</a:t>
            </a:r>
          </a:p>
          <a:p>
            <a:pPr marL="47548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X</a:t>
            </a:r>
            <a:r>
              <a:rPr lang="en-US" baseline="-25000" dirty="0" smtClean="0"/>
              <a:t>4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) = X</a:t>
            </a:r>
            <a:r>
              <a:rPr lang="en-US" baseline="-25000" dirty="0" smtClean="0"/>
              <a:t>3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</a:t>
            </a:r>
            <a:r>
              <a:rPr lang="en-US" dirty="0" smtClean="0"/>
              <a:t> X</a:t>
            </a:r>
            <a:r>
              <a:rPr lang="en-US" baseline="-25000" dirty="0" smtClean="0"/>
              <a:t>2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/>
              <a:t>) </a:t>
            </a:r>
            <a:r>
              <a:rPr lang="en-US" dirty="0" smtClean="0">
                <a:sym typeface="Symbol" panose="05050102010706020507" pitchFamily="18" charset="2"/>
              </a:rPr>
              <a:t></a:t>
            </a:r>
            <a:r>
              <a:rPr lang="en-US" dirty="0" smtClean="0"/>
              <a:t> X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/>
              <a:t>) </a:t>
            </a:r>
            <a:r>
              <a:rPr lang="en-US" dirty="0" smtClean="0">
                <a:sym typeface="Symbol" panose="05050102010706020507" pitchFamily="18" charset="2"/>
              </a:rPr>
              <a:t></a:t>
            </a:r>
            <a:r>
              <a:rPr lang="en-US" dirty="0" smtClean="0"/>
              <a:t> X</a:t>
            </a:r>
            <a:r>
              <a:rPr lang="en-US" baseline="-25000" dirty="0" smtClean="0"/>
              <a:t>0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)</a:t>
            </a:r>
          </a:p>
          <a:p>
            <a:pPr marL="47548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 is </a:t>
            </a:r>
            <a:r>
              <a:rPr lang="en-US" b="1" dirty="0" smtClean="0">
                <a:sym typeface="Symbol" panose="05050102010706020507" pitchFamily="18" charset="2"/>
              </a:rPr>
              <a:t>exclusive-OR</a:t>
            </a:r>
            <a:r>
              <a:rPr lang="en-US" dirty="0" smtClean="0">
                <a:sym typeface="Symbol" panose="05050102010706020507" pitchFamily="18" charset="2"/>
              </a:rPr>
              <a:t> function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208637" y="3803374"/>
            <a:ext cx="5774726" cy="2160211"/>
            <a:chOff x="3208637" y="3803374"/>
            <a:chExt cx="5774726" cy="2160211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8637" y="3803374"/>
              <a:ext cx="5774726" cy="178607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505973" y="5625031"/>
              <a:ext cx="240450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2200" dirty="0" smtClean="0"/>
                <a:t>X</a:t>
              </a:r>
              <a:r>
                <a:rPr lang="en-GB" sz="2200" baseline="-25000" dirty="0" smtClean="0"/>
                <a:t>0</a:t>
              </a:r>
              <a:endParaRPr lang="en-GB" sz="2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40874" y="5625031"/>
              <a:ext cx="240450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2200" dirty="0" smtClean="0"/>
                <a:t>X</a:t>
              </a:r>
              <a:r>
                <a:rPr lang="en-GB" sz="2200" baseline="-25000" dirty="0" smtClean="0"/>
                <a:t>1</a:t>
              </a:r>
              <a:endParaRPr lang="en-GB" sz="2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75775" y="5625031"/>
              <a:ext cx="240450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2200" dirty="0" smtClean="0"/>
                <a:t>X</a:t>
              </a:r>
              <a:r>
                <a:rPr lang="en-GB" sz="2200" baseline="-25000" dirty="0" smtClean="0"/>
                <a:t>2</a:t>
              </a:r>
              <a:endParaRPr lang="en-GB" sz="2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10676" y="5625031"/>
              <a:ext cx="240450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2200" dirty="0" smtClean="0"/>
                <a:t>X</a:t>
              </a:r>
              <a:r>
                <a:rPr lang="en-GB" sz="2200" baseline="-25000" dirty="0" smtClean="0"/>
                <a:t>3</a:t>
              </a:r>
              <a:endParaRPr lang="en-GB" sz="2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445577" y="5625031"/>
              <a:ext cx="240450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2200" dirty="0" smtClean="0"/>
                <a:t>X</a:t>
              </a:r>
              <a:r>
                <a:rPr lang="en-GB" sz="2200" baseline="-25000" dirty="0" smtClean="0"/>
                <a:t>4</a:t>
              </a:r>
              <a:endParaRPr lang="en-GB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226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RAID 3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Suppose that X</a:t>
            </a:r>
            <a:r>
              <a:rPr lang="en-GB" baseline="-25000" dirty="0"/>
              <a:t>1</a:t>
            </a:r>
            <a:r>
              <a:rPr lang="en-GB" dirty="0"/>
              <a:t> failed, to reconstruct data, </a:t>
            </a:r>
            <a:r>
              <a:rPr lang="en-US" dirty="0"/>
              <a:t>add X</a:t>
            </a:r>
            <a:r>
              <a:rPr lang="en-US" baseline="-25000" dirty="0"/>
              <a:t>4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 ⊕ X</a:t>
            </a:r>
            <a:r>
              <a:rPr lang="en-US" baseline="-25000" dirty="0"/>
              <a:t>1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to both sides of the equation in the preceding slide:</a:t>
            </a:r>
          </a:p>
          <a:p>
            <a:pPr marL="475488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 X</a:t>
            </a:r>
            <a:r>
              <a:rPr lang="en-US" baseline="-25000" dirty="0"/>
              <a:t>1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 = X</a:t>
            </a:r>
            <a:r>
              <a:rPr lang="en-US" baseline="-25000" dirty="0"/>
              <a:t>4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dirty="0"/>
              <a:t> X</a:t>
            </a:r>
            <a:r>
              <a:rPr lang="en-US" baseline="-25000" dirty="0"/>
              <a:t>3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dirty="0"/>
              <a:t> X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dirty="0"/>
              <a:t> X</a:t>
            </a:r>
            <a:r>
              <a:rPr lang="en-US" baseline="-25000" dirty="0"/>
              <a:t>0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This is applicable to RAID 3 to RAID 6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208637" y="4347071"/>
            <a:ext cx="5774726" cy="2160211"/>
            <a:chOff x="3208637" y="3803374"/>
            <a:chExt cx="5774726" cy="2160211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8637" y="3803374"/>
              <a:ext cx="5774726" cy="178607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505973" y="5625031"/>
              <a:ext cx="240450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2200" dirty="0" smtClean="0"/>
                <a:t>X</a:t>
              </a:r>
              <a:r>
                <a:rPr lang="en-GB" sz="2200" baseline="-25000" dirty="0" smtClean="0"/>
                <a:t>0</a:t>
              </a:r>
              <a:endParaRPr lang="en-GB" sz="2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40874" y="5625031"/>
              <a:ext cx="240450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2200" dirty="0" smtClean="0"/>
                <a:t>X</a:t>
              </a:r>
              <a:r>
                <a:rPr lang="en-GB" sz="2200" baseline="-25000" dirty="0" smtClean="0"/>
                <a:t>1</a:t>
              </a:r>
              <a:endParaRPr lang="en-GB" sz="2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75775" y="5625031"/>
              <a:ext cx="240450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2200" dirty="0" smtClean="0"/>
                <a:t>X</a:t>
              </a:r>
              <a:r>
                <a:rPr lang="en-GB" sz="2200" baseline="-25000" dirty="0" smtClean="0"/>
                <a:t>2</a:t>
              </a:r>
              <a:endParaRPr lang="en-GB" sz="2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10676" y="5625031"/>
              <a:ext cx="240450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2200" dirty="0" smtClean="0"/>
                <a:t>X</a:t>
              </a:r>
              <a:r>
                <a:rPr lang="en-GB" sz="2200" baseline="-25000" dirty="0" smtClean="0"/>
                <a:t>3</a:t>
              </a:r>
              <a:endParaRPr lang="en-GB" sz="2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445577" y="5625031"/>
              <a:ext cx="240450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2200" dirty="0" smtClean="0"/>
                <a:t>X</a:t>
              </a:r>
              <a:r>
                <a:rPr lang="en-GB" sz="2200" baseline="-25000" dirty="0" smtClean="0"/>
                <a:t>4</a:t>
              </a:r>
              <a:endParaRPr lang="en-GB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411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RAID 4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Each </a:t>
            </a:r>
            <a:r>
              <a:rPr lang="en-US" dirty="0"/>
              <a:t>member disk operates </a:t>
            </a:r>
            <a:r>
              <a:rPr lang="en-US" dirty="0" smtClean="0"/>
              <a:t>independently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Separate I/O </a:t>
            </a:r>
            <a:r>
              <a:rPr lang="en-US" dirty="0"/>
              <a:t>requests can be satisfied in </a:t>
            </a:r>
            <a:r>
              <a:rPr lang="en-US" dirty="0" smtClean="0"/>
              <a:t>parallel.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Suitable for high I/O request rates applications.</a:t>
            </a:r>
            <a:endParaRPr lang="en-GB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Bit-by-bit </a:t>
            </a:r>
            <a:r>
              <a:rPr lang="en-US" dirty="0"/>
              <a:t>parity strip is </a:t>
            </a:r>
            <a:r>
              <a:rPr lang="en-US" dirty="0" smtClean="0"/>
              <a:t>calculated across </a:t>
            </a:r>
            <a:r>
              <a:rPr lang="en-US" dirty="0"/>
              <a:t>corresponding strips on each </a:t>
            </a:r>
            <a:r>
              <a:rPr lang="en-US" dirty="0" smtClean="0"/>
              <a:t>data disk</a:t>
            </a:r>
            <a:r>
              <a:rPr lang="en-US" dirty="0"/>
              <a:t>, and </a:t>
            </a:r>
            <a:r>
              <a:rPr lang="en-US" dirty="0" smtClean="0"/>
              <a:t>stored in </a:t>
            </a:r>
            <a:r>
              <a:rPr lang="en-US" dirty="0"/>
              <a:t>the </a:t>
            </a:r>
            <a:r>
              <a:rPr lang="en-US" dirty="0" smtClean="0"/>
              <a:t>corresponding </a:t>
            </a:r>
            <a:r>
              <a:rPr lang="en-US" dirty="0"/>
              <a:t>strip on the parity disk</a:t>
            </a:r>
            <a:r>
              <a:rPr lang="en-US" dirty="0" smtClean="0"/>
              <a:t>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On a write, both data and corresponding parity bits must be updated by the array management software – a write penalty for small size writing request.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5624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RAID 4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1772900" algn="r"/>
              </a:tabLst>
            </a:pPr>
            <a:r>
              <a:rPr lang="en-GB" dirty="0" smtClean="0"/>
              <a:t>Initial bit calculation: </a:t>
            </a:r>
            <a:r>
              <a:rPr lang="en-US" dirty="0"/>
              <a:t>X</a:t>
            </a:r>
            <a:r>
              <a:rPr lang="en-US" baseline="-25000" dirty="0"/>
              <a:t>4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 = X</a:t>
            </a:r>
            <a:r>
              <a:rPr lang="en-US" baseline="-25000" dirty="0"/>
              <a:t>3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dirty="0"/>
              <a:t> X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dirty="0"/>
              <a:t> 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dirty="0"/>
              <a:t> X</a:t>
            </a:r>
            <a:r>
              <a:rPr lang="en-US" baseline="-25000" dirty="0"/>
              <a:t>0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 smtClean="0"/>
              <a:t>)	---C1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Suppose that a strip on disk X</a:t>
            </a:r>
            <a:r>
              <a:rPr lang="en-US" baseline="-25000" dirty="0" smtClean="0"/>
              <a:t>1</a:t>
            </a:r>
            <a:r>
              <a:rPr lang="en-US" dirty="0"/>
              <a:t> </a:t>
            </a:r>
            <a:r>
              <a:rPr lang="en-US" dirty="0" smtClean="0"/>
              <a:t>is updated, bits potentially changed (indicated by prime symbol)</a:t>
            </a:r>
          </a:p>
          <a:p>
            <a:pPr marL="2921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  <a:tab pos="11772900" algn="r"/>
              </a:tabLst>
            </a:pPr>
            <a:r>
              <a:rPr lang="en-US" dirty="0"/>
              <a:t>	 </a:t>
            </a:r>
            <a:r>
              <a:rPr lang="en-US" dirty="0" smtClean="0"/>
              <a:t>X</a:t>
            </a:r>
            <a:r>
              <a:rPr lang="en-US" baseline="-25000" dirty="0" smtClean="0"/>
              <a:t>4</a:t>
            </a:r>
            <a:r>
              <a:rPr lang="en-US" dirty="0" smtClean="0"/>
              <a:t>’(</a:t>
            </a:r>
            <a:r>
              <a:rPr lang="en-US" i="1" dirty="0" err="1" smtClean="0"/>
              <a:t>i</a:t>
            </a:r>
            <a:r>
              <a:rPr lang="en-US" dirty="0"/>
              <a:t>) = X</a:t>
            </a:r>
            <a:r>
              <a:rPr lang="en-US" baseline="-25000" dirty="0"/>
              <a:t>3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dirty="0"/>
              <a:t> X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dirty="0"/>
              <a:t> 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’(</a:t>
            </a:r>
            <a:r>
              <a:rPr lang="en-US" i="1" dirty="0" err="1" smtClean="0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dirty="0"/>
              <a:t> X</a:t>
            </a:r>
            <a:r>
              <a:rPr lang="en-US" baseline="-25000" dirty="0"/>
              <a:t>0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 smtClean="0"/>
              <a:t>) 	------C2</a:t>
            </a:r>
          </a:p>
          <a:p>
            <a:pPr marL="2921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  <a:tab pos="11772900" algn="r"/>
              </a:tabLst>
            </a:pPr>
            <a:r>
              <a:rPr lang="en-US" dirty="0"/>
              <a:t>	 X</a:t>
            </a:r>
            <a:r>
              <a:rPr lang="en-US" baseline="-25000" dirty="0"/>
              <a:t>4</a:t>
            </a:r>
            <a:r>
              <a:rPr lang="en-US" dirty="0"/>
              <a:t>’(</a:t>
            </a:r>
            <a:r>
              <a:rPr lang="en-US" i="1" dirty="0" err="1"/>
              <a:t>i</a:t>
            </a:r>
            <a:r>
              <a:rPr lang="en-US" dirty="0"/>
              <a:t>) = X</a:t>
            </a:r>
            <a:r>
              <a:rPr lang="en-US" baseline="-25000" dirty="0"/>
              <a:t>3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dirty="0"/>
              <a:t> X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dirty="0"/>
              <a:t> X</a:t>
            </a:r>
            <a:r>
              <a:rPr lang="en-US" baseline="-25000" dirty="0"/>
              <a:t>1</a:t>
            </a:r>
            <a:r>
              <a:rPr lang="en-US" dirty="0"/>
              <a:t>’(</a:t>
            </a:r>
            <a:r>
              <a:rPr lang="en-US" i="1" dirty="0" err="1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dirty="0"/>
              <a:t> X</a:t>
            </a:r>
            <a:r>
              <a:rPr lang="en-US" baseline="-25000" dirty="0"/>
              <a:t>0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dirty="0"/>
              <a:t> X</a:t>
            </a:r>
            <a:r>
              <a:rPr lang="en-US" baseline="-25000" dirty="0"/>
              <a:t>1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dirty="0"/>
              <a:t> 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)	------C3</a:t>
            </a:r>
          </a:p>
          <a:p>
            <a:pPr marL="2921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  <a:tab pos="11772900" algn="r"/>
              </a:tabLst>
            </a:pPr>
            <a:r>
              <a:rPr lang="en-US" dirty="0"/>
              <a:t>	 X</a:t>
            </a:r>
            <a:r>
              <a:rPr lang="en-US" baseline="-25000" dirty="0"/>
              <a:t>4</a:t>
            </a:r>
            <a:r>
              <a:rPr lang="en-US" dirty="0"/>
              <a:t>’(</a:t>
            </a:r>
            <a:r>
              <a:rPr lang="en-US" i="1" dirty="0" err="1"/>
              <a:t>i</a:t>
            </a:r>
            <a:r>
              <a:rPr lang="en-US" dirty="0"/>
              <a:t>) = X</a:t>
            </a:r>
            <a:r>
              <a:rPr lang="en-US" baseline="-25000" dirty="0"/>
              <a:t>3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dirty="0"/>
              <a:t> X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dirty="0"/>
              <a:t> 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dirty="0"/>
              <a:t> X</a:t>
            </a:r>
            <a:r>
              <a:rPr lang="en-US" baseline="-25000" dirty="0"/>
              <a:t>0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dirty="0"/>
              <a:t> X</a:t>
            </a:r>
            <a:r>
              <a:rPr lang="en-US" baseline="-25000" dirty="0"/>
              <a:t>1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dirty="0"/>
              <a:t> 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’(</a:t>
            </a:r>
            <a:r>
              <a:rPr lang="en-US" i="1" dirty="0" err="1" smtClean="0"/>
              <a:t>i</a:t>
            </a:r>
            <a:r>
              <a:rPr lang="en-US" dirty="0"/>
              <a:t>)	------</a:t>
            </a:r>
            <a:r>
              <a:rPr lang="en-US" dirty="0" smtClean="0"/>
              <a:t>C4</a:t>
            </a:r>
          </a:p>
          <a:p>
            <a:pPr marL="2921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  <a:tab pos="11772900" algn="r"/>
              </a:tabLst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Replace first 4 terms in C4 with C1</a:t>
            </a:r>
            <a:endParaRPr lang="en-US" dirty="0" smtClean="0">
              <a:solidFill>
                <a:srgbClr val="0000FF"/>
              </a:solidFill>
            </a:endParaRPr>
          </a:p>
          <a:p>
            <a:pPr marL="2921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  <a:tab pos="11772900" algn="r"/>
              </a:tabLst>
            </a:pPr>
            <a:r>
              <a:rPr lang="en-US" dirty="0"/>
              <a:t>	 X</a:t>
            </a:r>
            <a:r>
              <a:rPr lang="en-US" baseline="-25000" dirty="0"/>
              <a:t>4</a:t>
            </a:r>
            <a:r>
              <a:rPr lang="en-US" dirty="0"/>
              <a:t>’(</a:t>
            </a:r>
            <a:r>
              <a:rPr lang="en-US" i="1" dirty="0" err="1"/>
              <a:t>i</a:t>
            </a:r>
            <a:r>
              <a:rPr lang="en-US" dirty="0"/>
              <a:t>) = </a:t>
            </a:r>
            <a:r>
              <a:rPr lang="en-US" dirty="0" smtClean="0"/>
              <a:t>X</a:t>
            </a:r>
            <a:r>
              <a:rPr lang="en-US" baseline="-25000" dirty="0" smtClean="0"/>
              <a:t>4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dirty="0"/>
              <a:t> 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dirty="0"/>
              <a:t> X</a:t>
            </a:r>
            <a:r>
              <a:rPr lang="en-US" baseline="-25000" dirty="0"/>
              <a:t>1</a:t>
            </a:r>
            <a:r>
              <a:rPr lang="en-US" dirty="0"/>
              <a:t>’(</a:t>
            </a:r>
            <a:r>
              <a:rPr lang="en-US" i="1" dirty="0" err="1"/>
              <a:t>i</a:t>
            </a:r>
            <a:r>
              <a:rPr lang="en-US" dirty="0" smtClean="0"/>
              <a:t>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7215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RAID 4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C2 shows that a change in X</a:t>
            </a:r>
            <a:r>
              <a:rPr lang="en-GB" baseline="-25000" dirty="0" smtClean="0"/>
              <a:t>1</a:t>
            </a:r>
            <a:r>
              <a:rPr lang="en-GB" dirty="0" smtClean="0"/>
              <a:t> will affect the parity disk X</a:t>
            </a:r>
            <a:r>
              <a:rPr lang="en-GB" baseline="-25000" dirty="0" smtClean="0"/>
              <a:t>4</a:t>
            </a:r>
            <a:r>
              <a:rPr lang="en-GB" dirty="0" smtClean="0"/>
              <a:t>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In C3, [X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dirty="0"/>
              <a:t> X</a:t>
            </a:r>
            <a:r>
              <a:rPr lang="en-US" baseline="-25000" dirty="0"/>
              <a:t>1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 smtClean="0"/>
              <a:t>)], which is 0, is added to C2 in order to produce C4 by reordering the terms.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Finally, replace the first 4 terms with C1 to obtain the final equation for new parity.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Must read old user strip and old parity strip to calculate new parity, then update them with new data and new parity – requires 2 reads and 2 writes.</a:t>
            </a:r>
          </a:p>
        </p:txBody>
      </p:sp>
    </p:spTree>
    <p:extLst>
      <p:ext uri="{BB962C8B-B14F-4D97-AF65-F5344CB8AC3E}">
        <p14:creationId xmlns:p14="http://schemas.microsoft.com/office/powerpoint/2010/main" val="158820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RAID 4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If a write involves strips on all disks, then the new parity can be calculated easily by using all new data bits.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Every write involves parity disk which might become a bottleneck.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Minimum 3 disks.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157" y="4134477"/>
            <a:ext cx="7773485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9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RAID 5 (minimum 3 disks)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Similar to RAID 4 but the parity strips are distributed across all disks, typically using round robin scheme.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For </a:t>
            </a:r>
            <a:r>
              <a:rPr lang="en-GB" i="1" dirty="0" smtClean="0"/>
              <a:t>n</a:t>
            </a:r>
            <a:r>
              <a:rPr lang="en-GB" dirty="0" smtClean="0"/>
              <a:t>-disk array, the parity strip is on a different disk for the first </a:t>
            </a:r>
            <a:r>
              <a:rPr lang="en-GB" i="1" dirty="0" smtClean="0"/>
              <a:t>n</a:t>
            </a:r>
            <a:r>
              <a:rPr lang="en-GB" dirty="0" smtClean="0"/>
              <a:t> stripes, and the pattern then repeats. Avoid bottleneck.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86137" y="3984912"/>
            <a:ext cx="7989633" cy="2466688"/>
            <a:chOff x="2687637" y="3984912"/>
            <a:chExt cx="7989633" cy="246668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87637" y="3984912"/>
              <a:ext cx="6816725" cy="2466688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687637" y="3997612"/>
              <a:ext cx="7989633" cy="612488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3200" dirty="0" smtClean="0">
                  <a:solidFill>
                    <a:schemeClr val="tx1"/>
                  </a:solidFill>
                </a:rPr>
                <a:t>Stripe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559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Linux is a clone of the </a:t>
            </a:r>
            <a:r>
              <a:rPr lang="en-GB" altLang="en-US" dirty="0" smtClean="0"/>
              <a:t>Unix operating </a:t>
            </a:r>
            <a:r>
              <a:rPr lang="en-GB" altLang="en-US" dirty="0"/>
              <a:t>system, written from </a:t>
            </a:r>
            <a:r>
              <a:rPr lang="en-GB" altLang="en-US" dirty="0" smtClean="0"/>
              <a:t>scratch, </a:t>
            </a:r>
            <a:r>
              <a:rPr lang="en-GB" dirty="0"/>
              <a:t>distributed under the </a:t>
            </a:r>
            <a:r>
              <a:rPr lang="en-GB" b="1" dirty="0"/>
              <a:t>GNU General Public License </a:t>
            </a:r>
            <a:r>
              <a:rPr lang="en-GB" b="1" dirty="0" smtClean="0"/>
              <a:t>v2</a:t>
            </a:r>
            <a:r>
              <a:rPr lang="en-GB" dirty="0" smtClean="0"/>
              <a:t>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GNU </a:t>
            </a:r>
            <a:r>
              <a:rPr lang="en-GB" dirty="0"/>
              <a:t>GPL is the most widely used free software license and has a strong </a:t>
            </a:r>
            <a:r>
              <a:rPr lang="en-GB" dirty="0" err="1"/>
              <a:t>copyleft</a:t>
            </a:r>
            <a:r>
              <a:rPr lang="en-GB" dirty="0"/>
              <a:t> requirement. When distributing </a:t>
            </a:r>
            <a:r>
              <a:rPr lang="en-GB" dirty="0" smtClean="0"/>
              <a:t>derived works, the source code of the work must be made available under the same license. Different variants </a:t>
            </a:r>
            <a:r>
              <a:rPr lang="en-GB" dirty="0"/>
              <a:t>of </a:t>
            </a:r>
            <a:r>
              <a:rPr lang="en-GB" dirty="0" smtClean="0"/>
              <a:t>GNU GPL with different requirements.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noProof="0" dirty="0" smtClean="0"/>
              <a:t>Able to run on various hardware platforms.</a:t>
            </a:r>
          </a:p>
        </p:txBody>
      </p:sp>
    </p:spTree>
    <p:extLst>
      <p:ext uri="{BB962C8B-B14F-4D97-AF65-F5344CB8AC3E}">
        <p14:creationId xmlns:p14="http://schemas.microsoft.com/office/powerpoint/2010/main" val="74842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RAID 6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Uses 2 different parity calculations and stores the parity in separate blocks on different disks.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One of the calculations is the exclusive-OR (used in RAID 4 &amp; 5).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The other is an independent data check algorithm.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Possible to regenerate data even if two data disks failed.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i="1" dirty="0" smtClean="0"/>
              <a:t>N</a:t>
            </a:r>
            <a:r>
              <a:rPr lang="en-GB" dirty="0" smtClean="0"/>
              <a:t> disks user data array consists of </a:t>
            </a:r>
            <a:r>
              <a:rPr lang="en-GB" i="1" dirty="0" smtClean="0"/>
              <a:t>N</a:t>
            </a:r>
            <a:r>
              <a:rPr lang="en-GB" dirty="0" smtClean="0"/>
              <a:t>+2 disks.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Incur write penalty as a write affects 2 parity blocks.</a:t>
            </a:r>
          </a:p>
        </p:txBody>
      </p:sp>
    </p:spTree>
    <p:extLst>
      <p:ext uri="{BB962C8B-B14F-4D97-AF65-F5344CB8AC3E}">
        <p14:creationId xmlns:p14="http://schemas.microsoft.com/office/powerpoint/2010/main" val="136498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RAID 6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67" y="2598293"/>
            <a:ext cx="9431066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6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Nested / hybrid RAID: RAID 10 or RAID 1+0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Is a </a:t>
            </a:r>
            <a:r>
              <a:rPr lang="en-GB" dirty="0"/>
              <a:t>stripe </a:t>
            </a:r>
            <a:r>
              <a:rPr lang="en-GB" dirty="0" smtClean="0"/>
              <a:t>of mirrors.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Suitable for database, email and web server which require high disk performance.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Minimum 4 disks.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3301437" y="3217726"/>
            <a:ext cx="8687363" cy="3242114"/>
            <a:chOff x="3301437" y="3217726"/>
            <a:chExt cx="8687363" cy="3242114"/>
          </a:xfrm>
        </p:grpSpPr>
        <p:grpSp>
          <p:nvGrpSpPr>
            <p:cNvPr id="40" name="Group 39"/>
            <p:cNvGrpSpPr/>
            <p:nvPr/>
          </p:nvGrpSpPr>
          <p:grpSpPr>
            <a:xfrm>
              <a:off x="3301437" y="3997751"/>
              <a:ext cx="1917700" cy="2462089"/>
              <a:chOff x="3301437" y="3997751"/>
              <a:chExt cx="1917700" cy="2462089"/>
            </a:xfrm>
          </p:grpSpPr>
          <p:pic>
            <p:nvPicPr>
              <p:cNvPr id="4" name="Picture 3" descr="Screen Clippi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9235"/>
              <a:stretch/>
            </p:blipFill>
            <p:spPr>
              <a:xfrm>
                <a:off x="3301437" y="4535406"/>
                <a:ext cx="932247" cy="1924434"/>
              </a:xfrm>
              <a:prstGeom prst="rect">
                <a:avLst/>
              </a:prstGeom>
            </p:spPr>
          </p:pic>
          <p:pic>
            <p:nvPicPr>
              <p:cNvPr id="5" name="Picture 4" descr="Screen Clippi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95" r="37906"/>
              <a:stretch/>
            </p:blipFill>
            <p:spPr>
              <a:xfrm>
                <a:off x="4266637" y="4535406"/>
                <a:ext cx="952500" cy="1924434"/>
              </a:xfrm>
              <a:prstGeom prst="rect">
                <a:avLst/>
              </a:prstGeom>
            </p:spPr>
          </p:pic>
          <p:cxnSp>
            <p:nvCxnSpPr>
              <p:cNvPr id="14" name="Elbow Connector 13"/>
              <p:cNvCxnSpPr>
                <a:stCxn id="4" idx="0"/>
                <a:endCxn id="5" idx="0"/>
              </p:cNvCxnSpPr>
              <p:nvPr/>
            </p:nvCxnSpPr>
            <p:spPr>
              <a:xfrm rot="5400000" flipH="1" flipV="1">
                <a:off x="4255224" y="4047743"/>
                <a:ext cx="12700" cy="975326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3877654" y="3997751"/>
                <a:ext cx="767839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2200" dirty="0" smtClean="0"/>
                  <a:t>RAID 1</a:t>
                </a:r>
                <a:endParaRPr lang="en-GB" sz="2200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548031" y="3997751"/>
              <a:ext cx="1917700" cy="2462089"/>
              <a:chOff x="5548031" y="3997751"/>
              <a:chExt cx="1917700" cy="2462089"/>
            </a:xfrm>
          </p:grpSpPr>
          <p:pic>
            <p:nvPicPr>
              <p:cNvPr id="6" name="Picture 5" descr="Screen Clippi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671" r="76330"/>
              <a:stretch/>
            </p:blipFill>
            <p:spPr>
              <a:xfrm>
                <a:off x="5548031" y="4535406"/>
                <a:ext cx="952500" cy="1924434"/>
              </a:xfrm>
              <a:prstGeom prst="rect">
                <a:avLst/>
              </a:prstGeom>
            </p:spPr>
          </p:pic>
          <p:pic>
            <p:nvPicPr>
              <p:cNvPr id="7" name="Picture 6" descr="Screen Clippi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707" r="25147"/>
              <a:stretch/>
            </p:blipFill>
            <p:spPr>
              <a:xfrm>
                <a:off x="6500531" y="4535406"/>
                <a:ext cx="965200" cy="1924434"/>
              </a:xfrm>
              <a:prstGeom prst="rect">
                <a:avLst/>
              </a:prstGeom>
            </p:spPr>
          </p:pic>
          <p:cxnSp>
            <p:nvCxnSpPr>
              <p:cNvPr id="15" name="Elbow Connector 14"/>
              <p:cNvCxnSpPr>
                <a:stCxn id="6" idx="0"/>
                <a:endCxn id="7" idx="0"/>
              </p:cNvCxnSpPr>
              <p:nvPr/>
            </p:nvCxnSpPr>
            <p:spPr>
              <a:xfrm rot="5400000" flipH="1" flipV="1">
                <a:off x="6503706" y="4055981"/>
                <a:ext cx="12700" cy="958850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6126136" y="3997751"/>
                <a:ext cx="767839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2200" dirty="0" smtClean="0"/>
                  <a:t>RAID 1</a:t>
                </a:r>
                <a:endParaRPr lang="en-GB" sz="2200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794625" y="3997751"/>
              <a:ext cx="1943101" cy="2462089"/>
              <a:chOff x="7794625" y="3997751"/>
              <a:chExt cx="1943101" cy="2462089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4"/>
              <a:srcRect l="25385" r="63480"/>
              <a:stretch/>
            </p:blipFill>
            <p:spPr>
              <a:xfrm>
                <a:off x="7794625" y="4535790"/>
                <a:ext cx="965200" cy="1924050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4"/>
              <a:srcRect l="76520" r="12344"/>
              <a:stretch/>
            </p:blipFill>
            <p:spPr>
              <a:xfrm>
                <a:off x="8772525" y="4535790"/>
                <a:ext cx="965201" cy="1924050"/>
              </a:xfrm>
              <a:prstGeom prst="rect">
                <a:avLst/>
              </a:prstGeom>
            </p:spPr>
          </p:pic>
          <p:cxnSp>
            <p:nvCxnSpPr>
              <p:cNvPr id="18" name="Elbow Connector 17"/>
              <p:cNvCxnSpPr>
                <a:stCxn id="8" idx="0"/>
                <a:endCxn id="9" idx="0"/>
              </p:cNvCxnSpPr>
              <p:nvPr/>
            </p:nvCxnSpPr>
            <p:spPr>
              <a:xfrm rot="5400000" flipH="1" flipV="1">
                <a:off x="8766175" y="4046840"/>
                <a:ext cx="12700" cy="97790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8388605" y="3997751"/>
                <a:ext cx="767839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2200" dirty="0" smtClean="0"/>
                  <a:t>RAID 1</a:t>
                </a:r>
                <a:endParaRPr lang="en-GB" sz="2200" dirty="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0071100" y="3997751"/>
              <a:ext cx="1917700" cy="2462089"/>
              <a:chOff x="10071100" y="3997751"/>
              <a:chExt cx="1917700" cy="2462089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4"/>
              <a:srcRect l="37985" r="50733"/>
              <a:stretch/>
            </p:blipFill>
            <p:spPr>
              <a:xfrm>
                <a:off x="10071100" y="4535790"/>
                <a:ext cx="977899" cy="192405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89119" r="38"/>
              <a:stretch/>
            </p:blipFill>
            <p:spPr>
              <a:xfrm>
                <a:off x="11049000" y="4535790"/>
                <a:ext cx="939800" cy="1924050"/>
              </a:xfrm>
              <a:prstGeom prst="rect">
                <a:avLst/>
              </a:prstGeom>
            </p:spPr>
          </p:pic>
          <p:cxnSp>
            <p:nvCxnSpPr>
              <p:cNvPr id="19" name="Elbow Connector 18"/>
              <p:cNvCxnSpPr>
                <a:stCxn id="10" idx="0"/>
                <a:endCxn id="11" idx="0"/>
              </p:cNvCxnSpPr>
              <p:nvPr/>
            </p:nvCxnSpPr>
            <p:spPr>
              <a:xfrm rot="5400000" flipH="1" flipV="1">
                <a:off x="11039475" y="4056365"/>
                <a:ext cx="12700" cy="958850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661905" y="3997751"/>
                <a:ext cx="767839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2200" dirty="0" smtClean="0"/>
                  <a:t>RAID 1</a:t>
                </a:r>
                <a:endParaRPr lang="en-GB" sz="2200" dirty="0"/>
              </a:p>
            </p:txBody>
          </p:sp>
        </p:grpSp>
        <p:cxnSp>
          <p:nvCxnSpPr>
            <p:cNvPr id="28" name="Elbow Connector 27"/>
            <p:cNvCxnSpPr>
              <a:stCxn id="25" idx="0"/>
              <a:endCxn id="26" idx="0"/>
            </p:cNvCxnSpPr>
            <p:nvPr/>
          </p:nvCxnSpPr>
          <p:spPr>
            <a:xfrm rot="5400000" flipH="1" flipV="1">
              <a:off x="7641290" y="2866517"/>
              <a:ext cx="12700" cy="2262469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24" idx="0"/>
              <a:endCxn id="27" idx="0"/>
            </p:cNvCxnSpPr>
            <p:nvPr/>
          </p:nvCxnSpPr>
          <p:spPr>
            <a:xfrm rot="5400000" flipH="1" flipV="1">
              <a:off x="7653699" y="605626"/>
              <a:ext cx="12700" cy="6784251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263720" y="3217726"/>
              <a:ext cx="767839" cy="3385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2200" dirty="0" smtClean="0"/>
                <a:t>RAID 0</a:t>
              </a:r>
              <a:endParaRPr lang="en-GB" sz="2200" dirty="0"/>
            </a:p>
          </p:txBody>
        </p:sp>
        <p:cxnSp>
          <p:nvCxnSpPr>
            <p:cNvPr id="36" name="Elbow Connector 35"/>
            <p:cNvCxnSpPr>
              <a:stCxn id="35" idx="2"/>
              <a:endCxn id="26" idx="0"/>
            </p:cNvCxnSpPr>
            <p:nvPr/>
          </p:nvCxnSpPr>
          <p:spPr>
            <a:xfrm rot="16200000" flipH="1">
              <a:off x="7989347" y="3214572"/>
              <a:ext cx="441471" cy="1124885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795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Shell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SH (Bourne Shell) – original UNIX shell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 smtClean="0"/>
              <a:t>BASH</a:t>
            </a:r>
            <a:r>
              <a:rPr lang="en-GB" dirty="0" smtClean="0"/>
              <a:t> (Bourne Again Shell) – most commonly used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CSH (C Shell) – </a:t>
            </a:r>
            <a:r>
              <a:rPr lang="en-US" dirty="0" smtClean="0"/>
              <a:t>syntax and </a:t>
            </a:r>
            <a:r>
              <a:rPr lang="en-US" dirty="0"/>
              <a:t>usage are very similar to</a:t>
            </a:r>
            <a:br>
              <a:rPr lang="en-US" dirty="0"/>
            </a:br>
            <a:r>
              <a:rPr lang="en-US" dirty="0"/>
              <a:t>the C programming </a:t>
            </a:r>
            <a:r>
              <a:rPr lang="en-US" dirty="0" smtClean="0"/>
              <a:t>language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KSH (</a:t>
            </a:r>
            <a:r>
              <a:rPr lang="en-US" dirty="0" err="1" smtClean="0"/>
              <a:t>Korn</a:t>
            </a:r>
            <a:r>
              <a:rPr lang="en-US" dirty="0" smtClean="0"/>
              <a:t> Shell) – features built-in </a:t>
            </a:r>
            <a:r>
              <a:rPr lang="en-US" dirty="0"/>
              <a:t>arithmetic evaluation and advanced scripting capabilities</a:t>
            </a:r>
            <a:endParaRPr lang="en-US" dirty="0" smtClean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smtClean="0"/>
              <a:t>To check for available shell: </a:t>
            </a:r>
            <a:r>
              <a:rPr lang="en-GB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/</a:t>
            </a:r>
            <a:r>
              <a:rPr lang="en-GB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GB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/shells</a:t>
            </a:r>
          </a:p>
        </p:txBody>
      </p:sp>
    </p:spTree>
    <p:extLst>
      <p:ext uri="{BB962C8B-B14F-4D97-AF65-F5344CB8AC3E}">
        <p14:creationId xmlns:p14="http://schemas.microsoft.com/office/powerpoint/2010/main" val="390762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You may want to look at </a:t>
            </a:r>
            <a:r>
              <a:rPr lang="en-GB" altLang="en-US" dirty="0"/>
              <a:t>Linux distributions at https://</a:t>
            </a:r>
            <a:r>
              <a:rPr lang="en-GB" altLang="en-US" dirty="0" smtClean="0"/>
              <a:t>www.distrowatch.com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4753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AT&amp;T: Unix System V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Berkeley Software Distribution: BSD Unix</a:t>
            </a:r>
            <a:endParaRPr lang="en-GB" altLang="en-US" dirty="0"/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Other variants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/>
              <a:t>IBM </a:t>
            </a:r>
            <a:r>
              <a:rPr lang="en-GB" altLang="en-US" dirty="0" smtClean="0"/>
              <a:t>AIX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Hewlett-Packard's HP-UX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Sun's Solaris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noProof="0" dirty="0" smtClean="0"/>
              <a:t>FreeBSD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err="1" smtClean="0"/>
              <a:t>OpenBSD</a:t>
            </a:r>
            <a:endParaRPr lang="en-GB" altLang="en-US" dirty="0" smtClean="0"/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noProof="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6788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Microsoft Windows Server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noProof="0" dirty="0" smtClean="0"/>
              <a:t>Windows NT Server (3.5, 3.5.1, 4.0)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Windows 2000 Server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noProof="0" dirty="0" smtClean="0"/>
              <a:t>Windows Server 2003, 2003 R2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noProof="0" dirty="0" smtClean="0"/>
              <a:t>Windows Server 2008, 2008 R2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noProof="0" dirty="0" smtClean="0"/>
              <a:t>Windows Server 2012, 2012 R2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Windows Server 2016</a:t>
            </a:r>
            <a:endParaRPr lang="en-GB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70829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1143276"/>
            <a:ext cx="7416800" cy="5320748"/>
          </a:xfrm>
        </p:spPr>
      </p:pic>
    </p:spTree>
    <p:extLst>
      <p:ext uri="{BB962C8B-B14F-4D97-AF65-F5344CB8AC3E}">
        <p14:creationId xmlns:p14="http://schemas.microsoft.com/office/powerpoint/2010/main" val="110792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noProof="0" dirty="0" smtClean="0"/>
              <a:t>The core: Linux kernel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noProof="0" dirty="0" smtClean="0"/>
              <a:t>By the kernel version: latest stable version is 4.14.14 (14/1/2018)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https</a:t>
            </a:r>
            <a:r>
              <a:rPr lang="en-GB" altLang="en-US" dirty="0"/>
              <a:t>://</a:t>
            </a:r>
            <a:r>
              <a:rPr lang="en-GB" altLang="en-US" dirty="0" smtClean="0"/>
              <a:t>www.kernel.org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noProof="0" dirty="0" err="1" smtClean="0"/>
              <a:t>Github</a:t>
            </a:r>
            <a:r>
              <a:rPr lang="en-GB" altLang="en-US" noProof="0" dirty="0" smtClean="0"/>
              <a:t> of the creator, </a:t>
            </a:r>
            <a:r>
              <a:rPr lang="en-GB" altLang="en-US" dirty="0"/>
              <a:t>Linus Torvalds: https://</a:t>
            </a:r>
            <a:r>
              <a:rPr lang="en-GB" altLang="en-US" dirty="0" smtClean="0"/>
              <a:t>github.com/torvalds/linux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8980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noProof="0" dirty="0" smtClean="0"/>
              <a:t>Kernel components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837" y="1590333"/>
            <a:ext cx="7354326" cy="489653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206752" y="2889504"/>
            <a:ext cx="7656576" cy="2950464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18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noProof="0" dirty="0" smtClean="0"/>
              <a:t>Android software architecture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47" y="1540011"/>
            <a:ext cx="7154273" cy="5039428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851" y="1540010"/>
            <a:ext cx="4377663" cy="15201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Rounded Rectangle 5"/>
          <p:cNvSpPr/>
          <p:nvPr/>
        </p:nvSpPr>
        <p:spPr>
          <a:xfrm>
            <a:off x="243840" y="5510785"/>
            <a:ext cx="7466011" cy="1105230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97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File system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noProof="0" dirty="0" smtClean="0"/>
              <a:t>Ext4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noProof="0" dirty="0" smtClean="0"/>
              <a:t>Journaling file system evolved from ext3 file system.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Reduce file fragmentation, support larger volumes and files, improve flash memory life by delayed allocation.</a:t>
            </a:r>
            <a:endParaRPr lang="en-GB" altLang="en-US" noProof="0" dirty="0" smtClean="0"/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Default file system for many distributions.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Backwards compatible – can mount as ext3, or mount ext2 / ext3 as ext4.</a:t>
            </a:r>
          </a:p>
        </p:txBody>
      </p:sp>
    </p:spTree>
    <p:extLst>
      <p:ext uri="{BB962C8B-B14F-4D97-AF65-F5344CB8AC3E}">
        <p14:creationId xmlns:p14="http://schemas.microsoft.com/office/powerpoint/2010/main" val="385567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File system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noProof="0" dirty="0" err="1" smtClean="0"/>
              <a:t>BtrFS</a:t>
            </a:r>
            <a:r>
              <a:rPr lang="en-GB" altLang="en-US" noProof="0" dirty="0" smtClean="0"/>
              <a:t> (B-Tree File System), designed by Oracle for Linux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Enable drive </a:t>
            </a:r>
            <a:r>
              <a:rPr lang="en-US" dirty="0"/>
              <a:t>pooling, on the fly snapshots, transparent compression, and online defragmentation</a:t>
            </a:r>
            <a:r>
              <a:rPr lang="en-US" dirty="0" smtClean="0"/>
              <a:t>.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noProof="0" dirty="0" smtClean="0"/>
              <a:t>The maintainer of ext4 file system stated that </a:t>
            </a:r>
            <a:r>
              <a:rPr lang="en-GB" altLang="en-US" noProof="0" dirty="0" err="1" smtClean="0"/>
              <a:t>BtrFS</a:t>
            </a:r>
            <a:r>
              <a:rPr lang="en-GB" altLang="en-US" noProof="0" dirty="0" smtClean="0"/>
              <a:t> is a better direction because of its </a:t>
            </a:r>
            <a:r>
              <a:rPr lang="en-US" dirty="0"/>
              <a:t>scalability, reliability, and ease of </a:t>
            </a:r>
            <a:r>
              <a:rPr lang="en-US" dirty="0" smtClean="0"/>
              <a:t>management.</a:t>
            </a:r>
            <a:endParaRPr lang="en-GB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41487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File system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noProof="0" dirty="0" smtClean="0"/>
              <a:t>XFS - </a:t>
            </a:r>
            <a:r>
              <a:rPr lang="en-US" dirty="0"/>
              <a:t>developed by Silicon Graphics for SGI IRX </a:t>
            </a:r>
            <a:r>
              <a:rPr lang="en-US" dirty="0" smtClean="0"/>
              <a:t>OS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noProof="0" dirty="0" smtClean="0"/>
              <a:t>It uses </a:t>
            </a:r>
            <a:r>
              <a:rPr lang="en-US" dirty="0" smtClean="0"/>
              <a:t>delayed allocation.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noProof="0" dirty="0" smtClean="0"/>
              <a:t>Can be enlarged on the fly but not shrunk.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/>
              <a:t>Good performance in handling large files.</a:t>
            </a:r>
          </a:p>
          <a:p>
            <a:pPr marL="524383" lvl="1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noProof="0" dirty="0" smtClean="0"/>
              <a:t>JFS (</a:t>
            </a:r>
            <a:r>
              <a:rPr lang="en-US" dirty="0" err="1"/>
              <a:t>Journaled</a:t>
            </a:r>
            <a:r>
              <a:rPr lang="en-US" dirty="0"/>
              <a:t> File </a:t>
            </a:r>
            <a:r>
              <a:rPr lang="en-US" dirty="0" smtClean="0"/>
              <a:t>System)</a:t>
            </a:r>
            <a:r>
              <a:rPr lang="en-US" altLang="en-US" noProof="0" dirty="0" smtClean="0"/>
              <a:t> – developed by IBM for AIX OS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noProof="0" dirty="0" smtClean="0"/>
              <a:t>Good performance for large and small files.</a:t>
            </a:r>
          </a:p>
          <a:p>
            <a:pPr marL="707263" lvl="2" indent="-231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altLang="en-US" dirty="0" smtClean="0"/>
              <a:t>Can be enlarged dynamically but not shrunk.</a:t>
            </a:r>
            <a:endParaRPr lang="en-GB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464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3627</TotalTime>
  <Words>1783</Words>
  <Application>Microsoft Office PowerPoint</Application>
  <PresentationFormat>Widescreen</PresentationFormat>
  <Paragraphs>267</Paragraphs>
  <Slides>37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Symbol</vt:lpstr>
      <vt:lpstr>Retrospect</vt:lpstr>
      <vt:lpstr>UEEN 3113 / 3413</vt:lpstr>
      <vt:lpstr>Categories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Linux</vt:lpstr>
      <vt:lpstr>Unix</vt:lpstr>
      <vt:lpstr>Microsoft Windows Server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UEEN 3113</dc:title>
  <dc:creator>Madhavan Nair</dc:creator>
  <cp:lastModifiedBy>user</cp:lastModifiedBy>
  <cp:revision>254</cp:revision>
  <cp:lastPrinted>2017-01-17T01:46:07Z</cp:lastPrinted>
  <dcterms:created xsi:type="dcterms:W3CDTF">2015-01-11T01:51:28Z</dcterms:created>
  <dcterms:modified xsi:type="dcterms:W3CDTF">2018-01-23T01:27:36Z</dcterms:modified>
</cp:coreProperties>
</file>