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handoutMasterIdLst>
    <p:handoutMasterId r:id="rId31"/>
  </p:handoutMasterIdLst>
  <p:sldIdLst>
    <p:sldId id="256" r:id="rId2"/>
    <p:sldId id="335" r:id="rId3"/>
    <p:sldId id="309" r:id="rId4"/>
    <p:sldId id="310" r:id="rId5"/>
    <p:sldId id="311" r:id="rId6"/>
    <p:sldId id="313" r:id="rId7"/>
    <p:sldId id="314" r:id="rId8"/>
    <p:sldId id="316" r:id="rId9"/>
    <p:sldId id="317" r:id="rId10"/>
    <p:sldId id="318" r:id="rId11"/>
    <p:sldId id="324" r:id="rId12"/>
    <p:sldId id="325" r:id="rId13"/>
    <p:sldId id="326" r:id="rId14"/>
    <p:sldId id="327" r:id="rId15"/>
    <p:sldId id="315" r:id="rId16"/>
    <p:sldId id="319" r:id="rId17"/>
    <p:sldId id="320" r:id="rId18"/>
    <p:sldId id="321" r:id="rId19"/>
    <p:sldId id="322" r:id="rId20"/>
    <p:sldId id="323" r:id="rId21"/>
    <p:sldId id="328" r:id="rId22"/>
    <p:sldId id="329" r:id="rId23"/>
    <p:sldId id="330" r:id="rId24"/>
    <p:sldId id="331" r:id="rId25"/>
    <p:sldId id="332" r:id="rId26"/>
    <p:sldId id="333" r:id="rId27"/>
    <p:sldId id="334" r:id="rId28"/>
    <p:sldId id="304" r:id="rId29"/>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434" autoAdjust="0"/>
  </p:normalViewPr>
  <p:slideViewPr>
    <p:cSldViewPr snapToGrid="0">
      <p:cViewPr>
        <p:scale>
          <a:sx n="75" d="100"/>
          <a:sy n="75" d="100"/>
        </p:scale>
        <p:origin x="1174" y="609"/>
      </p:cViewPr>
      <p:guideLst>
        <p:guide orient="horz" pos="2160"/>
        <p:guide pos="3840"/>
      </p:guideLst>
    </p:cSldViewPr>
  </p:slideViewPr>
  <p:outlineViewPr>
    <p:cViewPr>
      <p:scale>
        <a:sx n="33" d="100"/>
        <a:sy n="33" d="100"/>
      </p:scale>
      <p:origin x="0" y="-210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021D94D-22D8-4287-94AA-A73A6DF43D2D}" type="datetimeFigureOut">
              <a:rPr lang="en-US" smtClean="0"/>
              <a:t>2/12/2019</a:t>
            </a:fld>
            <a:endParaRPr lang="en-GB"/>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A9CB65B-AFAB-4F35-A1B7-D66430AC7381}" type="slidenum">
              <a:rPr lang="en-GB" smtClean="0"/>
              <a:t>‹#›</a:t>
            </a:fld>
            <a:endParaRPr lang="en-GB"/>
          </a:p>
        </p:txBody>
      </p:sp>
    </p:spTree>
    <p:extLst>
      <p:ext uri="{BB962C8B-B14F-4D97-AF65-F5344CB8AC3E}">
        <p14:creationId xmlns:p14="http://schemas.microsoft.com/office/powerpoint/2010/main" val="4271619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BA8931C-8281-40FE-BCD9-58CB512BA01D}" type="datetimeFigureOut">
              <a:rPr lang="en-GB" smtClean="0"/>
              <a:t>12/02/2019</a:t>
            </a:fld>
            <a:endParaRPr lang="en-GB"/>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43AC5694-1ED9-492D-84B6-DB127ED24EDD}" type="slidenum">
              <a:rPr lang="en-GB" smtClean="0"/>
              <a:t>‹#›</a:t>
            </a:fld>
            <a:endParaRPr lang="en-GB"/>
          </a:p>
        </p:txBody>
      </p:sp>
    </p:spTree>
    <p:extLst>
      <p:ext uri="{BB962C8B-B14F-4D97-AF65-F5344CB8AC3E}">
        <p14:creationId xmlns:p14="http://schemas.microsoft.com/office/powerpoint/2010/main" val="369277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a:t>
            </a:fld>
            <a:endParaRPr lang="en-GB"/>
          </a:p>
        </p:txBody>
      </p:sp>
    </p:spTree>
    <p:extLst>
      <p:ext uri="{BB962C8B-B14F-4D97-AF65-F5344CB8AC3E}">
        <p14:creationId xmlns:p14="http://schemas.microsoft.com/office/powerpoint/2010/main" val="664523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11</a:t>
            </a:fld>
            <a:endParaRPr lang="en-GB"/>
          </a:p>
        </p:txBody>
      </p:sp>
    </p:spTree>
    <p:extLst>
      <p:ext uri="{BB962C8B-B14F-4D97-AF65-F5344CB8AC3E}">
        <p14:creationId xmlns:p14="http://schemas.microsoft.com/office/powerpoint/2010/main" val="3135192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12</a:t>
            </a:fld>
            <a:endParaRPr lang="en-GB"/>
          </a:p>
        </p:txBody>
      </p:sp>
    </p:spTree>
    <p:extLst>
      <p:ext uri="{BB962C8B-B14F-4D97-AF65-F5344CB8AC3E}">
        <p14:creationId xmlns:p14="http://schemas.microsoft.com/office/powerpoint/2010/main" val="3827030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13</a:t>
            </a:fld>
            <a:endParaRPr lang="en-GB"/>
          </a:p>
        </p:txBody>
      </p:sp>
    </p:spTree>
    <p:extLst>
      <p:ext uri="{BB962C8B-B14F-4D97-AF65-F5344CB8AC3E}">
        <p14:creationId xmlns:p14="http://schemas.microsoft.com/office/powerpoint/2010/main" val="2157150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14</a:t>
            </a:fld>
            <a:endParaRPr lang="en-GB"/>
          </a:p>
        </p:txBody>
      </p:sp>
    </p:spTree>
    <p:extLst>
      <p:ext uri="{BB962C8B-B14F-4D97-AF65-F5344CB8AC3E}">
        <p14:creationId xmlns:p14="http://schemas.microsoft.com/office/powerpoint/2010/main" val="1204204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15</a:t>
            </a:fld>
            <a:endParaRPr lang="en-GB"/>
          </a:p>
        </p:txBody>
      </p:sp>
    </p:spTree>
    <p:extLst>
      <p:ext uri="{BB962C8B-B14F-4D97-AF65-F5344CB8AC3E}">
        <p14:creationId xmlns:p14="http://schemas.microsoft.com/office/powerpoint/2010/main" val="67499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16</a:t>
            </a:fld>
            <a:endParaRPr lang="en-GB"/>
          </a:p>
        </p:txBody>
      </p:sp>
    </p:spTree>
    <p:extLst>
      <p:ext uri="{BB962C8B-B14F-4D97-AF65-F5344CB8AC3E}">
        <p14:creationId xmlns:p14="http://schemas.microsoft.com/office/powerpoint/2010/main" val="2209323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17</a:t>
            </a:fld>
            <a:endParaRPr lang="en-GB"/>
          </a:p>
        </p:txBody>
      </p:sp>
    </p:spTree>
    <p:extLst>
      <p:ext uri="{BB962C8B-B14F-4D97-AF65-F5344CB8AC3E}">
        <p14:creationId xmlns:p14="http://schemas.microsoft.com/office/powerpoint/2010/main" val="1626665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18</a:t>
            </a:fld>
            <a:endParaRPr lang="en-GB"/>
          </a:p>
        </p:txBody>
      </p:sp>
    </p:spTree>
    <p:extLst>
      <p:ext uri="{BB962C8B-B14F-4D97-AF65-F5344CB8AC3E}">
        <p14:creationId xmlns:p14="http://schemas.microsoft.com/office/powerpoint/2010/main" val="3512937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19</a:t>
            </a:fld>
            <a:endParaRPr lang="en-GB"/>
          </a:p>
        </p:txBody>
      </p:sp>
    </p:spTree>
    <p:extLst>
      <p:ext uri="{BB962C8B-B14F-4D97-AF65-F5344CB8AC3E}">
        <p14:creationId xmlns:p14="http://schemas.microsoft.com/office/powerpoint/2010/main" val="260520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20</a:t>
            </a:fld>
            <a:endParaRPr lang="en-GB"/>
          </a:p>
        </p:txBody>
      </p:sp>
    </p:spTree>
    <p:extLst>
      <p:ext uri="{BB962C8B-B14F-4D97-AF65-F5344CB8AC3E}">
        <p14:creationId xmlns:p14="http://schemas.microsoft.com/office/powerpoint/2010/main" val="3640662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a:t>
            </a:fld>
            <a:endParaRPr lang="en-GB"/>
          </a:p>
        </p:txBody>
      </p:sp>
    </p:spTree>
    <p:extLst>
      <p:ext uri="{BB962C8B-B14F-4D97-AF65-F5344CB8AC3E}">
        <p14:creationId xmlns:p14="http://schemas.microsoft.com/office/powerpoint/2010/main" val="205770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21</a:t>
            </a:fld>
            <a:endParaRPr lang="en-GB"/>
          </a:p>
        </p:txBody>
      </p:sp>
    </p:spTree>
    <p:extLst>
      <p:ext uri="{BB962C8B-B14F-4D97-AF65-F5344CB8AC3E}">
        <p14:creationId xmlns:p14="http://schemas.microsoft.com/office/powerpoint/2010/main" val="552498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22</a:t>
            </a:fld>
            <a:endParaRPr lang="en-GB"/>
          </a:p>
        </p:txBody>
      </p:sp>
    </p:spTree>
    <p:extLst>
      <p:ext uri="{BB962C8B-B14F-4D97-AF65-F5344CB8AC3E}">
        <p14:creationId xmlns:p14="http://schemas.microsoft.com/office/powerpoint/2010/main" val="687378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23</a:t>
            </a:fld>
            <a:endParaRPr lang="en-GB"/>
          </a:p>
        </p:txBody>
      </p:sp>
    </p:spTree>
    <p:extLst>
      <p:ext uri="{BB962C8B-B14F-4D97-AF65-F5344CB8AC3E}">
        <p14:creationId xmlns:p14="http://schemas.microsoft.com/office/powerpoint/2010/main" val="3028323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24</a:t>
            </a:fld>
            <a:endParaRPr lang="en-GB"/>
          </a:p>
        </p:txBody>
      </p:sp>
    </p:spTree>
    <p:extLst>
      <p:ext uri="{BB962C8B-B14F-4D97-AF65-F5344CB8AC3E}">
        <p14:creationId xmlns:p14="http://schemas.microsoft.com/office/powerpoint/2010/main" val="1221710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25</a:t>
            </a:fld>
            <a:endParaRPr lang="en-GB"/>
          </a:p>
        </p:txBody>
      </p:sp>
    </p:spTree>
    <p:extLst>
      <p:ext uri="{BB962C8B-B14F-4D97-AF65-F5344CB8AC3E}">
        <p14:creationId xmlns:p14="http://schemas.microsoft.com/office/powerpoint/2010/main" val="3410420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26</a:t>
            </a:fld>
            <a:endParaRPr lang="en-GB"/>
          </a:p>
        </p:txBody>
      </p:sp>
    </p:spTree>
    <p:extLst>
      <p:ext uri="{BB962C8B-B14F-4D97-AF65-F5344CB8AC3E}">
        <p14:creationId xmlns:p14="http://schemas.microsoft.com/office/powerpoint/2010/main" val="3719858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27</a:t>
            </a:fld>
            <a:endParaRPr lang="en-GB"/>
          </a:p>
        </p:txBody>
      </p:sp>
    </p:spTree>
    <p:extLst>
      <p:ext uri="{BB962C8B-B14F-4D97-AF65-F5344CB8AC3E}">
        <p14:creationId xmlns:p14="http://schemas.microsoft.com/office/powerpoint/2010/main" val="447353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28</a:t>
            </a:fld>
            <a:endParaRPr lang="en-GB"/>
          </a:p>
        </p:txBody>
      </p:sp>
    </p:spTree>
    <p:extLst>
      <p:ext uri="{BB962C8B-B14F-4D97-AF65-F5344CB8AC3E}">
        <p14:creationId xmlns:p14="http://schemas.microsoft.com/office/powerpoint/2010/main" val="2025766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4</a:t>
            </a:fld>
            <a:endParaRPr lang="en-GB"/>
          </a:p>
        </p:txBody>
      </p:sp>
    </p:spTree>
    <p:extLst>
      <p:ext uri="{BB962C8B-B14F-4D97-AF65-F5344CB8AC3E}">
        <p14:creationId xmlns:p14="http://schemas.microsoft.com/office/powerpoint/2010/main" val="1406969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5</a:t>
            </a:fld>
            <a:endParaRPr lang="en-GB"/>
          </a:p>
        </p:txBody>
      </p:sp>
    </p:spTree>
    <p:extLst>
      <p:ext uri="{BB962C8B-B14F-4D97-AF65-F5344CB8AC3E}">
        <p14:creationId xmlns:p14="http://schemas.microsoft.com/office/powerpoint/2010/main" val="118645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6</a:t>
            </a:fld>
            <a:endParaRPr lang="en-GB"/>
          </a:p>
        </p:txBody>
      </p:sp>
    </p:spTree>
    <p:extLst>
      <p:ext uri="{BB962C8B-B14F-4D97-AF65-F5344CB8AC3E}">
        <p14:creationId xmlns:p14="http://schemas.microsoft.com/office/powerpoint/2010/main" val="1845023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7</a:t>
            </a:fld>
            <a:endParaRPr lang="en-GB"/>
          </a:p>
        </p:txBody>
      </p:sp>
    </p:spTree>
    <p:extLst>
      <p:ext uri="{BB962C8B-B14F-4D97-AF65-F5344CB8AC3E}">
        <p14:creationId xmlns:p14="http://schemas.microsoft.com/office/powerpoint/2010/main" val="92325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8</a:t>
            </a:fld>
            <a:endParaRPr lang="en-GB"/>
          </a:p>
        </p:txBody>
      </p:sp>
    </p:spTree>
    <p:extLst>
      <p:ext uri="{BB962C8B-B14F-4D97-AF65-F5344CB8AC3E}">
        <p14:creationId xmlns:p14="http://schemas.microsoft.com/office/powerpoint/2010/main" val="2295939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9</a:t>
            </a:fld>
            <a:endParaRPr lang="en-GB"/>
          </a:p>
        </p:txBody>
      </p:sp>
    </p:spTree>
    <p:extLst>
      <p:ext uri="{BB962C8B-B14F-4D97-AF65-F5344CB8AC3E}">
        <p14:creationId xmlns:p14="http://schemas.microsoft.com/office/powerpoint/2010/main" val="3705469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10</a:t>
            </a:fld>
            <a:endParaRPr lang="en-GB"/>
          </a:p>
        </p:txBody>
      </p:sp>
    </p:spTree>
    <p:extLst>
      <p:ext uri="{BB962C8B-B14F-4D97-AF65-F5344CB8AC3E}">
        <p14:creationId xmlns:p14="http://schemas.microsoft.com/office/powerpoint/2010/main" val="4115528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 y="6652590"/>
            <a:ext cx="12192000" cy="2054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E2D6473-DF6D-4702-B328-E0DD40540A4E}" type="datetimeFigureOut">
              <a:rPr lang="en-US" dirty="0"/>
              <a:pPr/>
              <a:t>2/12/2019</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E26F7E3A-B166-407D-9866-32884E7D5B37}" type="datetimeFigureOut">
              <a:rPr lang="en-US" dirty="0"/>
              <a:pPr/>
              <a:t>2/12/2019</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 y="39756"/>
            <a:ext cx="12131040" cy="804672"/>
          </a:xfrm>
        </p:spPr>
        <p:txBody>
          <a:bodyPr/>
          <a:lstStyle>
            <a:lvl1pPr marL="0" algn="ctr">
              <a:defRPr>
                <a:latin typeface="+mn-lt"/>
              </a:defRPr>
            </a:lvl1pPr>
          </a:lstStyle>
          <a:p>
            <a:r>
              <a:rPr lang="en-US" dirty="0"/>
              <a:t>Click to edit Master title style</a:t>
            </a:r>
          </a:p>
        </p:txBody>
      </p:sp>
      <p:sp>
        <p:nvSpPr>
          <p:cNvPr id="3" name="Content Placeholder 2"/>
          <p:cNvSpPr>
            <a:spLocks noGrp="1"/>
          </p:cNvSpPr>
          <p:nvPr>
            <p:ph idx="1"/>
          </p:nvPr>
        </p:nvSpPr>
        <p:spPr>
          <a:xfrm>
            <a:off x="60960" y="954157"/>
            <a:ext cx="12070080" cy="5698434"/>
          </a:xfrm>
          <a:noFill/>
        </p:spPr>
        <p:txBody>
          <a:bodyPr/>
          <a:lstStyle>
            <a:lvl1pPr>
              <a:defRPr sz="4000"/>
            </a:lvl1pPr>
            <a:lvl2pPr>
              <a:defRPr sz="3700"/>
            </a:lvl2pPr>
            <a:lvl3pPr>
              <a:defRPr sz="3400"/>
            </a:lvl3pPr>
            <a:lvl4pPr>
              <a:defRPr sz="31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0EBB0C4-6273-4C6E-B9BD-2EDC30F1CD52}" type="datetimeFigureOut">
              <a:rPr lang="en-US" dirty="0"/>
              <a:pPr/>
              <a:t>2/12/2019</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32ABBEA6-7C60-4B02-AE87-00D78D8422AF}" type="datetimeFigureOut">
              <a:rPr lang="en-US" dirty="0"/>
              <a:pPr/>
              <a:t>2/12/2019</a:t>
            </a:fld>
            <a:endParaRPr lang="en-US" dirty="0"/>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9CAD897-D46E-4AD2-BD9B-49DD3E640873}" type="datetimeFigureOut">
              <a:rPr lang="en-US" dirty="0"/>
              <a:pPr/>
              <a:t>2/12/2019</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652590"/>
            <a:ext cx="12192000" cy="2054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0480" y="35004"/>
            <a:ext cx="12131040" cy="80467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0960" y="950976"/>
            <a:ext cx="12070080" cy="570161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a:xfrm>
            <a:off x="30480" y="892684"/>
            <a:ext cx="12131040" cy="0"/>
          </a:xfrm>
          <a:prstGeom prst="line">
            <a:avLst/>
          </a:prstGeom>
          <a:ln w="28575"/>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85000"/>
        </a:lnSpc>
        <a:spcBef>
          <a:spcPct val="0"/>
        </a:spcBef>
        <a:buNone/>
        <a:defRPr sz="4800" kern="1200" spc="-50" baseline="0">
          <a:solidFill>
            <a:schemeClr val="tx1">
              <a:lumMod val="75000"/>
              <a:lumOff val="25000"/>
            </a:schemeClr>
          </a:solidFill>
          <a:effectLst>
            <a:outerShdw blurRad="38100" dist="38100" dir="2700000" algn="tl">
              <a:srgbClr val="000000">
                <a:alpha val="43137"/>
              </a:srgbClr>
            </a:outerShdw>
          </a:effectLst>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3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31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noProof="0" dirty="0"/>
              <a:t>UEEN 3113 / 3413</a:t>
            </a:r>
          </a:p>
        </p:txBody>
      </p:sp>
      <p:sp>
        <p:nvSpPr>
          <p:cNvPr id="3" name="Subtitle 2"/>
          <p:cNvSpPr>
            <a:spLocks noGrp="1"/>
          </p:cNvSpPr>
          <p:nvPr>
            <p:ph type="subTitle" idx="1"/>
          </p:nvPr>
        </p:nvSpPr>
        <p:spPr/>
        <p:txBody>
          <a:bodyPr/>
          <a:lstStyle/>
          <a:p>
            <a:r>
              <a:rPr lang="en-GB" noProof="0" dirty="0"/>
              <a:t>Server Configuration and management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1361" y="4384343"/>
            <a:ext cx="3810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4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a:t>Next, enter </a:t>
            </a:r>
            <a:r>
              <a:rPr lang="en-US" altLang="en-US" i="1" dirty="0"/>
              <a:t>n</a:t>
            </a:r>
            <a:r>
              <a:rPr lang="en-US" altLang="en-US" dirty="0"/>
              <a:t> in </a:t>
            </a:r>
            <a:r>
              <a:rPr lang="en-US" altLang="en-US" dirty="0" err="1"/>
              <a:t>fdisk</a:t>
            </a:r>
            <a:r>
              <a:rPr lang="en-US" altLang="en-US" dirty="0"/>
              <a:t> prompt to add a new partition.</a:t>
            </a:r>
          </a:p>
          <a:p>
            <a:pPr marL="231775" indent="-231775">
              <a:lnSpc>
                <a:spcPct val="100000"/>
              </a:lnSpc>
              <a:spcBef>
                <a:spcPts val="0"/>
              </a:spcBef>
              <a:spcAft>
                <a:spcPts val="0"/>
              </a:spcAft>
              <a:buFont typeface="Arial" panose="020B0604020202020204" pitchFamily="34" charset="0"/>
              <a:buChar char="•"/>
            </a:pPr>
            <a:endParaRPr lang="en-US" altLang="en-US" dirty="0"/>
          </a:p>
          <a:p>
            <a:pPr marL="231775" indent="-231775">
              <a:lnSpc>
                <a:spcPct val="100000"/>
              </a:lnSpc>
              <a:spcBef>
                <a:spcPts val="0"/>
              </a:spcBef>
              <a:spcAft>
                <a:spcPts val="0"/>
              </a:spcAft>
              <a:buFont typeface="Arial" panose="020B0604020202020204" pitchFamily="34" charset="0"/>
              <a:buChar char="•"/>
            </a:pPr>
            <a:endParaRPr lang="en-US" altLang="en-US" dirty="0"/>
          </a:p>
          <a:p>
            <a:pPr marL="231775" indent="-231775">
              <a:lnSpc>
                <a:spcPct val="100000"/>
              </a:lnSpc>
              <a:spcBef>
                <a:spcPts val="0"/>
              </a:spcBef>
              <a:spcAft>
                <a:spcPts val="0"/>
              </a:spcAft>
              <a:buFont typeface="Arial" panose="020B0604020202020204" pitchFamily="34" charset="0"/>
              <a:buChar char="•"/>
            </a:pPr>
            <a:r>
              <a:rPr lang="en-US" altLang="en-US" dirty="0"/>
              <a:t>Press [Enter] to accept the default partition number.</a:t>
            </a:r>
          </a:p>
          <a:p>
            <a:pPr marL="231775" indent="-231775">
              <a:lnSpc>
                <a:spcPct val="100000"/>
              </a:lnSpc>
              <a:spcBef>
                <a:spcPts val="0"/>
              </a:spcBef>
              <a:spcAft>
                <a:spcPts val="0"/>
              </a:spcAft>
              <a:buFont typeface="Arial" panose="020B0604020202020204" pitchFamily="34" charset="0"/>
              <a:buChar char="•"/>
            </a:pPr>
            <a:endParaRPr lang="en-US" altLang="en-US" dirty="0"/>
          </a:p>
          <a:p>
            <a:pPr marL="231775" indent="-231775">
              <a:lnSpc>
                <a:spcPct val="100000"/>
              </a:lnSpc>
              <a:spcBef>
                <a:spcPts val="0"/>
              </a:spcBef>
              <a:spcAft>
                <a:spcPts val="0"/>
              </a:spcAft>
              <a:buFont typeface="Arial" panose="020B0604020202020204" pitchFamily="34" charset="0"/>
              <a:buChar char="•"/>
            </a:pPr>
            <a:endParaRPr lang="en-US" altLang="en-US" dirty="0"/>
          </a:p>
          <a:p>
            <a:pPr marL="231775" indent="-231775">
              <a:lnSpc>
                <a:spcPct val="100000"/>
              </a:lnSpc>
              <a:spcBef>
                <a:spcPts val="0"/>
              </a:spcBef>
              <a:spcAft>
                <a:spcPts val="0"/>
              </a:spcAft>
              <a:buFont typeface="Arial" panose="020B0604020202020204" pitchFamily="34" charset="0"/>
              <a:buChar char="•"/>
            </a:pPr>
            <a:r>
              <a:rPr lang="en-US" altLang="en-US" dirty="0"/>
              <a:t>Press [Enter] again to accept the default first sector.</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309" y="1957588"/>
            <a:ext cx="6127382" cy="701898"/>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5460" y="3662917"/>
            <a:ext cx="6241080" cy="913750"/>
          </a:xfrm>
          <a:prstGeom prst="rect">
            <a:avLst/>
          </a:prstGeom>
        </p:spPr>
      </p:pic>
    </p:spTree>
    <p:extLst>
      <p:ext uri="{BB962C8B-B14F-4D97-AF65-F5344CB8AC3E}">
        <p14:creationId xmlns:p14="http://schemas.microsoft.com/office/powerpoint/2010/main" val="1198030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err="1"/>
              <a:t>fdisk</a:t>
            </a:r>
            <a:r>
              <a:rPr lang="en-US" altLang="en-US" dirty="0"/>
              <a:t> will prompt to enter the last sector.</a:t>
            </a:r>
          </a:p>
          <a:p>
            <a:pPr marL="231775" indent="-231775">
              <a:lnSpc>
                <a:spcPct val="100000"/>
              </a:lnSpc>
              <a:spcBef>
                <a:spcPts val="0"/>
              </a:spcBef>
              <a:spcAft>
                <a:spcPts val="0"/>
              </a:spcAft>
              <a:buFont typeface="Arial" panose="020B0604020202020204" pitchFamily="34" charset="0"/>
              <a:buChar char="•"/>
            </a:pPr>
            <a:endParaRPr lang="en-US" altLang="en-US" dirty="0"/>
          </a:p>
          <a:p>
            <a:pPr marL="231775" indent="-231775">
              <a:lnSpc>
                <a:spcPct val="100000"/>
              </a:lnSpc>
              <a:spcBef>
                <a:spcPts val="0"/>
              </a:spcBef>
              <a:spcAft>
                <a:spcPts val="0"/>
              </a:spcAft>
              <a:buFont typeface="Arial" panose="020B0604020202020204" pitchFamily="34" charset="0"/>
              <a:buChar char="•"/>
            </a:pPr>
            <a:endParaRPr lang="en-US" altLang="en-US" dirty="0"/>
          </a:p>
          <a:p>
            <a:pPr marL="231775" indent="-231775">
              <a:lnSpc>
                <a:spcPct val="100000"/>
              </a:lnSpc>
              <a:spcBef>
                <a:spcPts val="0"/>
              </a:spcBef>
              <a:spcAft>
                <a:spcPts val="0"/>
              </a:spcAft>
              <a:buFont typeface="Arial" panose="020B0604020202020204" pitchFamily="34" charset="0"/>
              <a:buChar char="•"/>
            </a:pPr>
            <a:r>
              <a:rPr lang="en-US" altLang="en-US" dirty="0"/>
              <a:t>If we press [Enter] to accept the default last sector, the entire free space will used for the new partition.</a:t>
            </a:r>
          </a:p>
          <a:p>
            <a:pPr marL="231775" indent="-231775">
              <a:lnSpc>
                <a:spcPct val="100000"/>
              </a:lnSpc>
              <a:spcBef>
                <a:spcPts val="0"/>
              </a:spcBef>
              <a:spcAft>
                <a:spcPts val="0"/>
              </a:spcAft>
              <a:buFont typeface="Arial" panose="020B0604020202020204" pitchFamily="34" charset="0"/>
              <a:buChar char="•"/>
            </a:pPr>
            <a:r>
              <a:rPr lang="en-US" altLang="en-US" dirty="0"/>
              <a:t>If we wish to create a new partition with desired size, enter the size in the prompt.</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010" y="1661374"/>
            <a:ext cx="10447980" cy="113978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843" y="5241701"/>
            <a:ext cx="10440314" cy="1371602"/>
          </a:xfrm>
          <a:prstGeom prst="rect">
            <a:avLst/>
          </a:prstGeom>
        </p:spPr>
      </p:pic>
    </p:spTree>
    <p:extLst>
      <p:ext uri="{BB962C8B-B14F-4D97-AF65-F5344CB8AC3E}">
        <p14:creationId xmlns:p14="http://schemas.microsoft.com/office/powerpoint/2010/main" val="82799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a:t>Enter </a:t>
            </a:r>
            <a:r>
              <a:rPr lang="en-US" altLang="en-US" i="1" dirty="0"/>
              <a:t>w</a:t>
            </a:r>
            <a:r>
              <a:rPr lang="en-US" altLang="en-US" dirty="0"/>
              <a:t> in </a:t>
            </a:r>
            <a:r>
              <a:rPr lang="en-US" altLang="en-US" dirty="0" err="1"/>
              <a:t>fdisk</a:t>
            </a:r>
            <a:r>
              <a:rPr lang="en-US" altLang="en-US" dirty="0"/>
              <a:t> prompt to write the changes and exit </a:t>
            </a:r>
            <a:r>
              <a:rPr lang="en-US" altLang="en-US" dirty="0" err="1"/>
              <a:t>fdisk</a:t>
            </a:r>
            <a:r>
              <a:rPr lang="en-US" altLang="en-US" dirty="0"/>
              <a:t>.</a:t>
            </a:r>
          </a:p>
          <a:p>
            <a:pPr marL="231775" indent="-231775">
              <a:lnSpc>
                <a:spcPct val="100000"/>
              </a:lnSpc>
              <a:spcBef>
                <a:spcPts val="0"/>
              </a:spcBef>
              <a:spcAft>
                <a:spcPts val="0"/>
              </a:spcAft>
              <a:buFont typeface="Arial" panose="020B0604020202020204" pitchFamily="34" charset="0"/>
              <a:buChar char="•"/>
            </a:pPr>
            <a:r>
              <a:rPr lang="en-US" altLang="en-US" dirty="0"/>
              <a:t>Run </a:t>
            </a:r>
            <a:r>
              <a:rPr lang="en-US" altLang="en-US" dirty="0" err="1"/>
              <a:t>fdisk</a:t>
            </a:r>
            <a:r>
              <a:rPr lang="en-US" altLang="en-US" dirty="0"/>
              <a:t> -l to view the new partition.</a:t>
            </a:r>
          </a:p>
          <a:p>
            <a:pPr marL="231775" indent="-231775">
              <a:lnSpc>
                <a:spcPct val="100000"/>
              </a:lnSpc>
              <a:spcBef>
                <a:spcPts val="0"/>
              </a:spcBef>
              <a:spcAft>
                <a:spcPts val="0"/>
              </a:spcAft>
              <a:buFont typeface="Arial" panose="020B0604020202020204" pitchFamily="34" charset="0"/>
              <a:buChar char="•"/>
            </a:pPr>
            <a:endParaRPr lang="en-US" alt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119" y="3142446"/>
            <a:ext cx="7427762" cy="2530696"/>
          </a:xfrm>
          <a:prstGeom prst="rect">
            <a:avLst/>
          </a:prstGeom>
        </p:spPr>
      </p:pic>
    </p:spTree>
    <p:extLst>
      <p:ext uri="{BB962C8B-B14F-4D97-AF65-F5344CB8AC3E}">
        <p14:creationId xmlns:p14="http://schemas.microsoft.com/office/powerpoint/2010/main" val="236277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a:t>After we have created all necessary partitions, we need to format the partitions, using the </a:t>
            </a:r>
            <a:r>
              <a:rPr lang="en-US" altLang="en-US" i="1" dirty="0" err="1"/>
              <a:t>mkfs</a:t>
            </a:r>
            <a:r>
              <a:rPr lang="en-US" altLang="en-US" dirty="0"/>
              <a:t> command.</a:t>
            </a:r>
          </a:p>
          <a:p>
            <a:pPr marL="231775" indent="-231775">
              <a:lnSpc>
                <a:spcPct val="100000"/>
              </a:lnSpc>
              <a:spcBef>
                <a:spcPts val="0"/>
              </a:spcBef>
              <a:spcAft>
                <a:spcPts val="0"/>
              </a:spcAft>
              <a:buFont typeface="Arial" panose="020B0604020202020204" pitchFamily="34" charset="0"/>
              <a:buChar char="•"/>
            </a:pPr>
            <a:r>
              <a:rPr lang="en-US" altLang="en-US" dirty="0"/>
              <a:t>Example, to format the partition with ext4 filesystem</a:t>
            </a:r>
          </a:p>
          <a:p>
            <a:pPr marL="524383" lvl="1" indent="-231775">
              <a:lnSpc>
                <a:spcPct val="100000"/>
              </a:lnSpc>
              <a:spcBef>
                <a:spcPts val="0"/>
              </a:spcBef>
              <a:spcAft>
                <a:spcPts val="0"/>
              </a:spcAft>
              <a:buFont typeface="Arial" panose="020B0604020202020204" pitchFamily="34" charset="0"/>
              <a:buChar char="•"/>
            </a:pPr>
            <a:r>
              <a:rPr lang="en-US" altLang="en-US" dirty="0"/>
              <a:t>mkfs.ext4 /dev/sdd1</a:t>
            </a:r>
          </a:p>
          <a:p>
            <a:pPr marL="231775" indent="-231775">
              <a:lnSpc>
                <a:spcPct val="100000"/>
              </a:lnSpc>
              <a:spcBef>
                <a:spcPts val="0"/>
              </a:spcBef>
              <a:spcAft>
                <a:spcPts val="0"/>
              </a:spcAft>
              <a:buFont typeface="Arial" panose="020B0604020202020204" pitchFamily="34" charset="0"/>
              <a:buChar char="•"/>
            </a:pPr>
            <a:endParaRPr lang="en-US" alt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718" y="3403748"/>
            <a:ext cx="8800564" cy="3035852"/>
          </a:xfrm>
          <a:prstGeom prst="rect">
            <a:avLst/>
          </a:prstGeom>
        </p:spPr>
      </p:pic>
    </p:spTree>
    <p:extLst>
      <p:ext uri="{BB962C8B-B14F-4D97-AF65-F5344CB8AC3E}">
        <p14:creationId xmlns:p14="http://schemas.microsoft.com/office/powerpoint/2010/main" val="70775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a:t>In order to use the new partition, we need to mount it.</a:t>
            </a:r>
          </a:p>
          <a:p>
            <a:pPr marL="231775" indent="-231775">
              <a:lnSpc>
                <a:spcPct val="100000"/>
              </a:lnSpc>
              <a:spcBef>
                <a:spcPts val="0"/>
              </a:spcBef>
              <a:spcAft>
                <a:spcPts val="0"/>
              </a:spcAft>
              <a:buFont typeface="Arial" panose="020B0604020202020204" pitchFamily="34" charset="0"/>
              <a:buChar char="•"/>
            </a:pPr>
            <a:r>
              <a:rPr lang="en-US" altLang="en-US" dirty="0"/>
              <a:t>First, we need decide the mount point. For example, /</a:t>
            </a:r>
            <a:r>
              <a:rPr lang="en-US" altLang="en-US" dirty="0" err="1"/>
              <a:t>mnt</a:t>
            </a:r>
            <a:r>
              <a:rPr lang="en-US" altLang="en-US" dirty="0"/>
              <a:t>/data (the data folder in /</a:t>
            </a:r>
            <a:r>
              <a:rPr lang="en-US" altLang="en-US" dirty="0" err="1"/>
              <a:t>mnt</a:t>
            </a:r>
            <a:r>
              <a:rPr lang="en-US" altLang="en-US" dirty="0"/>
              <a:t> must be created manually)</a:t>
            </a:r>
          </a:p>
          <a:p>
            <a:pPr marL="524383" lvl="1" indent="-231775">
              <a:lnSpc>
                <a:spcPct val="100000"/>
              </a:lnSpc>
              <a:spcBef>
                <a:spcPts val="0"/>
              </a:spcBef>
              <a:spcAft>
                <a:spcPts val="0"/>
              </a:spcAft>
              <a:buFont typeface="Arial" panose="020B0604020202020204" pitchFamily="34" charset="0"/>
              <a:buChar char="•"/>
            </a:pPr>
            <a:r>
              <a:rPr lang="en-US" altLang="en-US" dirty="0"/>
              <a:t>mount /dev/sdd1 /</a:t>
            </a:r>
            <a:r>
              <a:rPr lang="en-US" altLang="en-US" dirty="0" err="1"/>
              <a:t>mnt</a:t>
            </a:r>
            <a:r>
              <a:rPr lang="en-US" altLang="en-US" dirty="0"/>
              <a:t>/data</a:t>
            </a:r>
          </a:p>
          <a:p>
            <a:pPr marL="231775" indent="-231775">
              <a:lnSpc>
                <a:spcPct val="100000"/>
              </a:lnSpc>
              <a:spcBef>
                <a:spcPts val="0"/>
              </a:spcBef>
              <a:spcAft>
                <a:spcPts val="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123832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a:t>To mount disk automatically when the system starts, we need to configure the /</a:t>
            </a:r>
            <a:r>
              <a:rPr lang="en-US" altLang="en-US" dirty="0" err="1"/>
              <a:t>etc</a:t>
            </a:r>
            <a:r>
              <a:rPr lang="en-US" altLang="en-US" dirty="0"/>
              <a:t>/</a:t>
            </a:r>
            <a:r>
              <a:rPr lang="en-US" altLang="en-US" dirty="0" err="1"/>
              <a:t>fstab</a:t>
            </a:r>
            <a:r>
              <a:rPr lang="en-US" altLang="en-US" dirty="0"/>
              <a:t> file.</a:t>
            </a:r>
          </a:p>
          <a:p>
            <a:pPr marL="231775" indent="-231775">
              <a:lnSpc>
                <a:spcPct val="100000"/>
              </a:lnSpc>
              <a:spcBef>
                <a:spcPts val="0"/>
              </a:spcBef>
              <a:spcAft>
                <a:spcPts val="0"/>
              </a:spcAft>
              <a:buFont typeface="Arial" panose="020B0604020202020204" pitchFamily="34" charset="0"/>
              <a:buChar char="•"/>
            </a:pPr>
            <a:r>
              <a:rPr lang="en-US" altLang="en-US" dirty="0"/>
              <a:t>Example of /</a:t>
            </a:r>
            <a:r>
              <a:rPr lang="en-US" altLang="en-US" dirty="0" err="1"/>
              <a:t>etc</a:t>
            </a:r>
            <a:r>
              <a:rPr lang="en-US" altLang="en-US" dirty="0"/>
              <a:t>/</a:t>
            </a:r>
            <a:r>
              <a:rPr lang="en-US" altLang="en-US" dirty="0" err="1"/>
              <a:t>fstab</a:t>
            </a:r>
            <a:endParaRPr lang="en-US" alt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45" y="2814412"/>
            <a:ext cx="10783910" cy="3753436"/>
          </a:xfrm>
          <a:prstGeom prst="rect">
            <a:avLst/>
          </a:prstGeom>
        </p:spPr>
      </p:pic>
    </p:spTree>
    <p:extLst>
      <p:ext uri="{BB962C8B-B14F-4D97-AF65-F5344CB8AC3E}">
        <p14:creationId xmlns:p14="http://schemas.microsoft.com/office/powerpoint/2010/main" val="156717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lnSpcReduction="10000"/>
          </a:bodyPr>
          <a:lstStyle/>
          <a:p>
            <a:pPr marL="231775" indent="-231775">
              <a:lnSpc>
                <a:spcPct val="100000"/>
              </a:lnSpc>
              <a:spcBef>
                <a:spcPts val="0"/>
              </a:spcBef>
              <a:spcAft>
                <a:spcPts val="0"/>
              </a:spcAft>
              <a:buFont typeface="Arial" panose="020B0604020202020204" pitchFamily="34" charset="0"/>
              <a:buChar char="•"/>
            </a:pPr>
            <a:r>
              <a:rPr lang="en-US" altLang="en-US" dirty="0"/>
              <a:t>There are 6 columns in /</a:t>
            </a:r>
            <a:r>
              <a:rPr lang="en-US" altLang="en-US" dirty="0" err="1"/>
              <a:t>etc</a:t>
            </a:r>
            <a:r>
              <a:rPr lang="en-US" altLang="en-US" dirty="0"/>
              <a:t>/</a:t>
            </a:r>
            <a:r>
              <a:rPr lang="en-US" altLang="en-US" dirty="0" err="1"/>
              <a:t>fstab</a:t>
            </a:r>
            <a:r>
              <a:rPr lang="en-US" altLang="en-US" dirty="0"/>
              <a:t>:</a:t>
            </a:r>
          </a:p>
          <a:p>
            <a:pPr marL="524383" lvl="1" indent="-231775">
              <a:lnSpc>
                <a:spcPct val="100000"/>
              </a:lnSpc>
              <a:spcBef>
                <a:spcPts val="0"/>
              </a:spcBef>
              <a:spcAft>
                <a:spcPts val="0"/>
              </a:spcAft>
              <a:buFont typeface="Arial" panose="020B0604020202020204" pitchFamily="34" charset="0"/>
              <a:buChar char="•"/>
            </a:pPr>
            <a:r>
              <a:rPr lang="en-US" altLang="en-US" dirty="0"/>
              <a:t>File system (partition): identified by </a:t>
            </a:r>
            <a:r>
              <a:rPr lang="en-US" altLang="en-US" b="1" dirty="0"/>
              <a:t>UUID</a:t>
            </a:r>
            <a:r>
              <a:rPr lang="en-US" altLang="en-US" dirty="0"/>
              <a:t> (can be obtained by running </a:t>
            </a:r>
            <a:r>
              <a:rPr lang="en-US" altLang="en-US" i="1" dirty="0" err="1"/>
              <a:t>blkid</a:t>
            </a:r>
            <a:r>
              <a:rPr lang="en-US" altLang="en-US" dirty="0"/>
              <a:t> command)</a:t>
            </a:r>
          </a:p>
          <a:p>
            <a:pPr marL="524383" lvl="1" indent="-231775">
              <a:lnSpc>
                <a:spcPct val="100000"/>
              </a:lnSpc>
              <a:spcBef>
                <a:spcPts val="0"/>
              </a:spcBef>
              <a:spcAft>
                <a:spcPts val="0"/>
              </a:spcAft>
              <a:buFont typeface="Arial" panose="020B0604020202020204" pitchFamily="34" charset="0"/>
              <a:buChar char="•"/>
            </a:pPr>
            <a:r>
              <a:rPr lang="en-US" altLang="en-US" dirty="0"/>
              <a:t>Mount point</a:t>
            </a:r>
          </a:p>
          <a:p>
            <a:pPr marL="524383" lvl="1" indent="-231775">
              <a:lnSpc>
                <a:spcPct val="100000"/>
              </a:lnSpc>
              <a:spcBef>
                <a:spcPts val="0"/>
              </a:spcBef>
              <a:spcAft>
                <a:spcPts val="0"/>
              </a:spcAft>
              <a:buFont typeface="Arial" panose="020B0604020202020204" pitchFamily="34" charset="0"/>
              <a:buChar char="•"/>
            </a:pPr>
            <a:r>
              <a:rPr lang="en-US" altLang="en-US" dirty="0"/>
              <a:t>Type (ext4, ext3, etc.)</a:t>
            </a:r>
          </a:p>
          <a:p>
            <a:pPr marL="524383" lvl="1" indent="-231775">
              <a:lnSpc>
                <a:spcPct val="100000"/>
              </a:lnSpc>
              <a:spcBef>
                <a:spcPts val="0"/>
              </a:spcBef>
              <a:spcAft>
                <a:spcPts val="0"/>
              </a:spcAft>
              <a:buFont typeface="Arial" panose="020B0604020202020204" pitchFamily="34" charset="0"/>
              <a:buChar char="•"/>
            </a:pPr>
            <a:r>
              <a:rPr lang="en-US" altLang="en-US" dirty="0"/>
              <a:t>Options: examples, </a:t>
            </a:r>
            <a:r>
              <a:rPr lang="en-GB" altLang="en-US" b="1" dirty="0"/>
              <a:t>errors=remount-</a:t>
            </a:r>
            <a:r>
              <a:rPr lang="en-GB" altLang="en-US" b="1" dirty="0" err="1"/>
              <a:t>ro</a:t>
            </a:r>
            <a:r>
              <a:rPr lang="en-GB" altLang="en-US" dirty="0"/>
              <a:t>, tells the system to remount the filesystem as read-only if an error occurs, </a:t>
            </a:r>
            <a:r>
              <a:rPr lang="en-GB" altLang="en-US" b="1" dirty="0"/>
              <a:t>auto</a:t>
            </a:r>
            <a:r>
              <a:rPr lang="en-GB" altLang="en-US" dirty="0"/>
              <a:t>: automatically mount the device at boot time</a:t>
            </a:r>
            <a:endParaRPr lang="en-US" altLang="en-US" dirty="0"/>
          </a:p>
          <a:p>
            <a:pPr marL="524383" lvl="1" indent="-231775">
              <a:lnSpc>
                <a:spcPct val="100000"/>
              </a:lnSpc>
              <a:spcBef>
                <a:spcPts val="0"/>
              </a:spcBef>
              <a:spcAft>
                <a:spcPts val="0"/>
              </a:spcAft>
              <a:buFont typeface="Arial" panose="020B0604020202020204" pitchFamily="34" charset="0"/>
              <a:buChar char="•"/>
            </a:pPr>
            <a:r>
              <a:rPr lang="en-US" altLang="en-US" dirty="0"/>
              <a:t>Dump: rarely used, always set to 0 (zero)</a:t>
            </a:r>
          </a:p>
          <a:p>
            <a:pPr marL="524383" lvl="1" indent="-231775">
              <a:lnSpc>
                <a:spcPct val="100000"/>
              </a:lnSpc>
              <a:spcBef>
                <a:spcPts val="0"/>
              </a:spcBef>
              <a:spcAft>
                <a:spcPts val="0"/>
              </a:spcAft>
              <a:buFont typeface="Arial" panose="020B0604020202020204" pitchFamily="34" charset="0"/>
              <a:buChar char="•"/>
            </a:pPr>
            <a:r>
              <a:rPr lang="en-US" altLang="en-US" dirty="0"/>
              <a:t>Pass: </a:t>
            </a:r>
            <a:r>
              <a:rPr lang="en-GB" altLang="en-US" dirty="0"/>
              <a:t>the order in which </a:t>
            </a:r>
            <a:r>
              <a:rPr lang="en-GB" altLang="en-US" i="1" dirty="0" err="1"/>
              <a:t>fsck</a:t>
            </a:r>
            <a:r>
              <a:rPr lang="en-GB" altLang="en-US" dirty="0"/>
              <a:t> will check the file systems</a:t>
            </a:r>
            <a:endParaRPr lang="en-US" altLang="en-US" dirty="0"/>
          </a:p>
          <a:p>
            <a:pPr marL="707263" lvl="2" indent="-231775">
              <a:lnSpc>
                <a:spcPct val="100000"/>
              </a:lnSpc>
              <a:spcBef>
                <a:spcPts val="0"/>
              </a:spcBef>
              <a:spcAft>
                <a:spcPts val="0"/>
              </a:spcAft>
              <a:buFont typeface="Arial" panose="020B0604020202020204" pitchFamily="34" charset="0"/>
              <a:buChar char="•"/>
            </a:pPr>
            <a:r>
              <a:rPr lang="en-US" altLang="en-US" dirty="0"/>
              <a:t>0: never check, 1: check first, 2: check last</a:t>
            </a:r>
          </a:p>
        </p:txBody>
      </p:sp>
    </p:spTree>
    <p:extLst>
      <p:ext uri="{BB962C8B-B14F-4D97-AF65-F5344CB8AC3E}">
        <p14:creationId xmlns:p14="http://schemas.microsoft.com/office/powerpoint/2010/main" val="79812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fontScale="92500"/>
          </a:bodyPr>
          <a:lstStyle/>
          <a:p>
            <a:pPr marL="231775" indent="-231775">
              <a:lnSpc>
                <a:spcPct val="100000"/>
              </a:lnSpc>
              <a:spcBef>
                <a:spcPts val="0"/>
              </a:spcBef>
              <a:spcAft>
                <a:spcPts val="0"/>
              </a:spcAft>
              <a:buFont typeface="Arial" panose="020B0604020202020204" pitchFamily="34" charset="0"/>
              <a:buChar char="•"/>
            </a:pPr>
            <a:r>
              <a:rPr lang="en-US" altLang="en-US" dirty="0"/>
              <a:t>With LVM (</a:t>
            </a:r>
            <a:r>
              <a:rPr lang="en-GB" dirty="0"/>
              <a:t>Logical Volume Management), we are able to resize filesystems without needing to reboot server.</a:t>
            </a:r>
          </a:p>
          <a:p>
            <a:pPr marL="524383" lvl="1" indent="-231775">
              <a:lnSpc>
                <a:spcPct val="100000"/>
              </a:lnSpc>
              <a:spcBef>
                <a:spcPts val="0"/>
              </a:spcBef>
              <a:spcAft>
                <a:spcPts val="0"/>
              </a:spcAft>
              <a:buFont typeface="Arial" panose="020B0604020202020204" pitchFamily="34" charset="0"/>
              <a:buChar char="•"/>
            </a:pPr>
            <a:r>
              <a:rPr lang="en-GB" altLang="en-US" b="1" dirty="0"/>
              <a:t>Volume group </a:t>
            </a:r>
            <a:r>
              <a:rPr lang="en-GB" altLang="en-US" dirty="0"/>
              <a:t>is a namespace given to all the physical and logical volumes on system. Examples: vg-backup</a:t>
            </a:r>
          </a:p>
          <a:p>
            <a:pPr marL="524383" lvl="1" indent="-231775">
              <a:lnSpc>
                <a:spcPct val="100000"/>
              </a:lnSpc>
              <a:spcBef>
                <a:spcPts val="0"/>
              </a:spcBef>
              <a:spcAft>
                <a:spcPts val="0"/>
              </a:spcAft>
              <a:buFont typeface="Arial" panose="020B0604020202020204" pitchFamily="34" charset="0"/>
              <a:buChar char="•"/>
            </a:pPr>
            <a:r>
              <a:rPr lang="en-GB" altLang="en-US" b="1" dirty="0"/>
              <a:t>Physical</a:t>
            </a:r>
            <a:r>
              <a:rPr lang="en-GB" altLang="en-US" dirty="0"/>
              <a:t> </a:t>
            </a:r>
            <a:r>
              <a:rPr lang="en-GB" altLang="en-US" b="1" dirty="0"/>
              <a:t>volume</a:t>
            </a:r>
            <a:r>
              <a:rPr lang="en-GB" altLang="en-US" dirty="0"/>
              <a:t> is a physical or virtual hard disk that is a member of a volume group.</a:t>
            </a:r>
          </a:p>
          <a:p>
            <a:pPr marL="524383" lvl="1" indent="-231775">
              <a:lnSpc>
                <a:spcPct val="100000"/>
              </a:lnSpc>
              <a:spcBef>
                <a:spcPts val="0"/>
              </a:spcBef>
              <a:spcAft>
                <a:spcPts val="0"/>
              </a:spcAft>
              <a:buFont typeface="Arial" panose="020B0604020202020204" pitchFamily="34" charset="0"/>
              <a:buChar char="•"/>
            </a:pPr>
            <a:r>
              <a:rPr lang="en-GB" altLang="en-US" b="1" dirty="0"/>
              <a:t>Logical volumes </a:t>
            </a:r>
            <a:r>
              <a:rPr lang="en-GB" altLang="en-US" dirty="0"/>
              <a:t>(similar to partitions), can take up a portion of, or an entire disk, but unlike standard partitions, they may span multiple disks. Example, a logical volume include three 100 GB disks and configured to be cumulative total of 300 GB.</a:t>
            </a:r>
            <a:endParaRPr lang="en-US" altLang="en-US" dirty="0"/>
          </a:p>
        </p:txBody>
      </p:sp>
    </p:spTree>
    <p:extLst>
      <p:ext uri="{BB962C8B-B14F-4D97-AF65-F5344CB8AC3E}">
        <p14:creationId xmlns:p14="http://schemas.microsoft.com/office/powerpoint/2010/main" val="1824031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a:t>In order to use LVM, make sure the lvm2 package is installed. It can be installed by running</a:t>
            </a:r>
          </a:p>
          <a:p>
            <a:pPr marL="524383" lvl="1" indent="-231775">
              <a:lnSpc>
                <a:spcPct val="100000"/>
              </a:lnSpc>
              <a:spcBef>
                <a:spcPts val="0"/>
              </a:spcBef>
              <a:spcAft>
                <a:spcPts val="0"/>
              </a:spcAft>
              <a:buFont typeface="Arial" panose="020B0604020202020204" pitchFamily="34" charset="0"/>
              <a:buChar char="•"/>
            </a:pPr>
            <a:r>
              <a:rPr lang="en-US" altLang="en-US" dirty="0"/>
              <a:t>apt install lvm2</a:t>
            </a:r>
          </a:p>
          <a:p>
            <a:pPr marL="231775" indent="-231775">
              <a:lnSpc>
                <a:spcPct val="100000"/>
              </a:lnSpc>
              <a:spcBef>
                <a:spcPts val="0"/>
              </a:spcBef>
              <a:spcAft>
                <a:spcPts val="0"/>
              </a:spcAft>
              <a:buFont typeface="Arial" panose="020B0604020202020204" pitchFamily="34" charset="0"/>
              <a:buChar char="•"/>
            </a:pPr>
            <a:r>
              <a:rPr lang="en-GB" altLang="en-US" dirty="0"/>
              <a:t>We need to configure each disk to be used with </a:t>
            </a:r>
            <a:r>
              <a:rPr lang="en-GB" altLang="en-US" dirty="0" err="1"/>
              <a:t>lvm</a:t>
            </a:r>
            <a:r>
              <a:rPr lang="en-GB" altLang="en-US" dirty="0"/>
              <a:t>, by setting up each one as a physical volume with </a:t>
            </a:r>
            <a:r>
              <a:rPr lang="en-GB" altLang="en-US" i="1" dirty="0" err="1"/>
              <a:t>pvcreate</a:t>
            </a:r>
            <a:r>
              <a:rPr lang="en-GB" altLang="en-US" dirty="0"/>
              <a:t> command. Examples:</a:t>
            </a:r>
          </a:p>
          <a:p>
            <a:pPr marL="524383" lvl="1" indent="-231775">
              <a:lnSpc>
                <a:spcPct val="100000"/>
              </a:lnSpc>
              <a:spcBef>
                <a:spcPts val="0"/>
              </a:spcBef>
              <a:spcAft>
                <a:spcPts val="0"/>
              </a:spcAft>
              <a:buFont typeface="Arial" panose="020B0604020202020204" pitchFamily="34" charset="0"/>
              <a:buChar char="•"/>
            </a:pPr>
            <a:r>
              <a:rPr lang="en-GB" altLang="en-US" dirty="0" err="1"/>
              <a:t>pvcreate</a:t>
            </a:r>
            <a:r>
              <a:rPr lang="en-GB" altLang="en-US" dirty="0"/>
              <a:t> /dev/</a:t>
            </a:r>
            <a:r>
              <a:rPr lang="en-GB" altLang="en-US" dirty="0" err="1"/>
              <a:t>sdb</a:t>
            </a:r>
            <a:endParaRPr lang="en-GB" altLang="en-US" dirty="0"/>
          </a:p>
          <a:p>
            <a:pPr marL="524383" lvl="1" indent="-231775">
              <a:lnSpc>
                <a:spcPct val="100000"/>
              </a:lnSpc>
              <a:spcBef>
                <a:spcPts val="0"/>
              </a:spcBef>
              <a:spcAft>
                <a:spcPts val="0"/>
              </a:spcAft>
              <a:buFont typeface="Arial" panose="020B0604020202020204" pitchFamily="34" charset="0"/>
              <a:buChar char="•"/>
            </a:pPr>
            <a:r>
              <a:rPr lang="en-GB" altLang="en-US" dirty="0" err="1"/>
              <a:t>pvcreate</a:t>
            </a:r>
            <a:r>
              <a:rPr lang="en-GB" altLang="en-US" dirty="0"/>
              <a:t> /dev/</a:t>
            </a:r>
            <a:r>
              <a:rPr lang="en-GB" altLang="en-US" dirty="0" err="1"/>
              <a:t>sdc</a:t>
            </a:r>
            <a:endParaRPr lang="en-US" altLang="en-US" dirty="0"/>
          </a:p>
        </p:txBody>
      </p:sp>
    </p:spTree>
    <p:extLst>
      <p:ext uri="{BB962C8B-B14F-4D97-AF65-F5344CB8AC3E}">
        <p14:creationId xmlns:p14="http://schemas.microsoft.com/office/powerpoint/2010/main" val="2721729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a:t>To list the physical volumes, run the </a:t>
            </a:r>
            <a:r>
              <a:rPr lang="en-US" altLang="en-US" i="1" dirty="0" err="1"/>
              <a:t>pvdisplay</a:t>
            </a:r>
            <a:r>
              <a:rPr lang="en-US" altLang="en-US" dirty="0"/>
              <a:t> command.</a:t>
            </a:r>
          </a:p>
          <a:p>
            <a:pPr marL="231775" indent="-231775">
              <a:lnSpc>
                <a:spcPct val="100000"/>
              </a:lnSpc>
              <a:spcBef>
                <a:spcPts val="0"/>
              </a:spcBef>
              <a:spcAft>
                <a:spcPts val="0"/>
              </a:spcAft>
              <a:buFont typeface="Arial" panose="020B0604020202020204" pitchFamily="34" charset="0"/>
              <a:buChar char="•"/>
            </a:pPr>
            <a:r>
              <a:rPr lang="en-US" altLang="en-US" dirty="0"/>
              <a:t>Next, we need to create volume group, with </a:t>
            </a:r>
            <a:r>
              <a:rPr lang="en-US" altLang="en-US" i="1" dirty="0" err="1"/>
              <a:t>vgcreate</a:t>
            </a:r>
            <a:r>
              <a:rPr lang="en-US" altLang="en-US" dirty="0"/>
              <a:t> command.</a:t>
            </a:r>
          </a:p>
          <a:p>
            <a:pPr marL="524383" lvl="1" indent="-231775">
              <a:lnSpc>
                <a:spcPct val="100000"/>
              </a:lnSpc>
              <a:spcBef>
                <a:spcPts val="0"/>
              </a:spcBef>
              <a:spcAft>
                <a:spcPts val="0"/>
              </a:spcAft>
              <a:buFont typeface="Arial" panose="020B0604020202020204" pitchFamily="34" charset="0"/>
              <a:buChar char="•"/>
            </a:pPr>
            <a:r>
              <a:rPr lang="en-US" altLang="en-US" dirty="0"/>
              <a:t>Syntax: </a:t>
            </a:r>
            <a:r>
              <a:rPr lang="en-US" altLang="en-US" dirty="0" err="1"/>
              <a:t>vgcreate</a:t>
            </a:r>
            <a:r>
              <a:rPr lang="en-US" altLang="en-US" dirty="0"/>
              <a:t> </a:t>
            </a:r>
            <a:r>
              <a:rPr lang="en-US" altLang="en-US" dirty="0" err="1"/>
              <a:t>group_name</a:t>
            </a:r>
            <a:r>
              <a:rPr lang="en-US" altLang="en-US" dirty="0"/>
              <a:t> </a:t>
            </a:r>
            <a:r>
              <a:rPr lang="en-US" altLang="en-US" dirty="0" err="1"/>
              <a:t>physical_volume</a:t>
            </a:r>
            <a:endParaRPr lang="en-US" altLang="en-US" dirty="0"/>
          </a:p>
          <a:p>
            <a:pPr marL="231775" indent="-231775">
              <a:lnSpc>
                <a:spcPct val="100000"/>
              </a:lnSpc>
              <a:spcBef>
                <a:spcPts val="0"/>
              </a:spcBef>
              <a:spcAft>
                <a:spcPts val="0"/>
              </a:spcAft>
              <a:buFont typeface="Arial" panose="020B0604020202020204" pitchFamily="34" charset="0"/>
              <a:buChar char="•"/>
            </a:pPr>
            <a:r>
              <a:rPr lang="en-US" altLang="en-US" dirty="0"/>
              <a:t>Example:</a:t>
            </a:r>
          </a:p>
          <a:p>
            <a:pPr marL="524383" lvl="1" indent="-231775">
              <a:lnSpc>
                <a:spcPct val="100000"/>
              </a:lnSpc>
              <a:spcBef>
                <a:spcPts val="0"/>
              </a:spcBef>
              <a:spcAft>
                <a:spcPts val="0"/>
              </a:spcAft>
              <a:buFont typeface="Arial" panose="020B0604020202020204" pitchFamily="34" charset="0"/>
              <a:buChar char="•"/>
            </a:pPr>
            <a:r>
              <a:rPr lang="en-US" altLang="en-US" dirty="0" err="1"/>
              <a:t>vgcreate</a:t>
            </a:r>
            <a:r>
              <a:rPr lang="en-US" altLang="en-US" dirty="0"/>
              <a:t> vg-data /dev/</a:t>
            </a:r>
            <a:r>
              <a:rPr lang="en-US" altLang="en-US" dirty="0" err="1"/>
              <a:t>sdb</a:t>
            </a:r>
            <a:endParaRPr lang="en-US" altLang="en-US" dirty="0"/>
          </a:p>
          <a:p>
            <a:pPr marL="231775" indent="-231775">
              <a:lnSpc>
                <a:spcPct val="100000"/>
              </a:lnSpc>
              <a:spcBef>
                <a:spcPts val="0"/>
              </a:spcBef>
              <a:spcAft>
                <a:spcPts val="0"/>
              </a:spcAft>
              <a:buFont typeface="Arial" panose="020B0604020202020204" pitchFamily="34" charset="0"/>
              <a:buChar char="•"/>
            </a:pPr>
            <a:endParaRPr lang="en-US" altLang="en-US" dirty="0"/>
          </a:p>
          <a:p>
            <a:pPr marL="231775" indent="-231775">
              <a:lnSpc>
                <a:spcPct val="100000"/>
              </a:lnSpc>
              <a:spcBef>
                <a:spcPts val="0"/>
              </a:spcBef>
              <a:spcAft>
                <a:spcPts val="0"/>
              </a:spcAft>
              <a:buFont typeface="Arial" panose="020B0604020202020204" pitchFamily="34" charset="0"/>
              <a:buChar char="•"/>
            </a:pPr>
            <a:r>
              <a:rPr lang="en-US" altLang="en-US" dirty="0"/>
              <a:t>Use </a:t>
            </a:r>
            <a:r>
              <a:rPr lang="en-US" altLang="en-US" i="1" dirty="0" err="1"/>
              <a:t>vgdisplay</a:t>
            </a:r>
            <a:r>
              <a:rPr lang="en-US" altLang="en-US" dirty="0"/>
              <a:t> to view all volume groups.</a:t>
            </a:r>
          </a:p>
        </p:txBody>
      </p:sp>
    </p:spTree>
    <p:extLst>
      <p:ext uri="{BB962C8B-B14F-4D97-AF65-F5344CB8AC3E}">
        <p14:creationId xmlns:p14="http://schemas.microsoft.com/office/powerpoint/2010/main" val="310255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a:t>To view disk space usage:</a:t>
            </a:r>
          </a:p>
          <a:p>
            <a:pPr marL="524383" lvl="1" indent="-231775">
              <a:lnSpc>
                <a:spcPct val="100000"/>
              </a:lnSpc>
              <a:spcBef>
                <a:spcPts val="0"/>
              </a:spcBef>
              <a:spcAft>
                <a:spcPts val="0"/>
              </a:spcAft>
              <a:buFont typeface="Arial" panose="020B0604020202020204" pitchFamily="34" charset="0"/>
              <a:buChar char="•"/>
            </a:pPr>
            <a:r>
              <a:rPr lang="en-US" altLang="en-US" dirty="0" err="1"/>
              <a:t>df</a:t>
            </a:r>
            <a:r>
              <a:rPr lang="en-US" altLang="en-US" dirty="0"/>
              <a:t> -h</a:t>
            </a:r>
          </a:p>
          <a:p>
            <a:pPr marL="231775" indent="-231775">
              <a:lnSpc>
                <a:spcPct val="100000"/>
              </a:lnSpc>
              <a:spcBef>
                <a:spcPts val="0"/>
              </a:spcBef>
              <a:spcAft>
                <a:spcPts val="0"/>
              </a:spcAft>
              <a:buFont typeface="Arial" panose="020B0604020202020204" pitchFamily="34" charset="0"/>
              <a:buChar char="•"/>
            </a:pPr>
            <a:endParaRPr lang="en-US" altLang="en-US" dirty="0"/>
          </a:p>
          <a:p>
            <a:pPr marL="231775" indent="-231775">
              <a:lnSpc>
                <a:spcPct val="100000"/>
              </a:lnSpc>
              <a:spcBef>
                <a:spcPts val="0"/>
              </a:spcBef>
              <a:spcAft>
                <a:spcPts val="0"/>
              </a:spcAft>
              <a:buFont typeface="Arial" panose="020B0604020202020204" pitchFamily="34" charset="0"/>
              <a:buChar char="•"/>
            </a:pPr>
            <a:r>
              <a:rPr lang="en-US" altLang="en-US" dirty="0"/>
              <a:t>Scenario:</a:t>
            </a:r>
          </a:p>
          <a:p>
            <a:pPr marL="524383" lvl="1" indent="-231775">
              <a:lnSpc>
                <a:spcPct val="100000"/>
              </a:lnSpc>
              <a:spcBef>
                <a:spcPts val="0"/>
              </a:spcBef>
              <a:spcAft>
                <a:spcPts val="0"/>
              </a:spcAft>
              <a:buFont typeface="Arial" panose="020B0604020202020204" pitchFamily="34" charset="0"/>
              <a:buChar char="•"/>
            </a:pPr>
            <a:r>
              <a:rPr lang="en-US" altLang="en-US" dirty="0"/>
              <a:t>Error occurs while creating a file, error message states that the disk is full.</a:t>
            </a:r>
          </a:p>
          <a:p>
            <a:pPr marL="524383" lvl="1" indent="-231775">
              <a:lnSpc>
                <a:spcPct val="100000"/>
              </a:lnSpc>
              <a:spcBef>
                <a:spcPts val="0"/>
              </a:spcBef>
              <a:spcAft>
                <a:spcPts val="0"/>
              </a:spcAft>
              <a:buFont typeface="Arial" panose="020B0604020202020204" pitchFamily="34" charset="0"/>
              <a:buChar char="•"/>
            </a:pPr>
            <a:r>
              <a:rPr lang="en-US" altLang="en-US" dirty="0"/>
              <a:t>However, output from </a:t>
            </a:r>
            <a:r>
              <a:rPr lang="en-US" altLang="en-US" dirty="0" err="1"/>
              <a:t>df</a:t>
            </a:r>
            <a:r>
              <a:rPr lang="en-US" altLang="en-US" dirty="0"/>
              <a:t> -h shows that the disk still contain free space!</a:t>
            </a:r>
          </a:p>
          <a:p>
            <a:pPr marL="524383" lvl="1" indent="-231775">
              <a:lnSpc>
                <a:spcPct val="100000"/>
              </a:lnSpc>
              <a:spcBef>
                <a:spcPts val="0"/>
              </a:spcBef>
              <a:spcAft>
                <a:spcPts val="0"/>
              </a:spcAft>
              <a:buFont typeface="Arial" panose="020B0604020202020204" pitchFamily="34" charset="0"/>
              <a:buChar char="•"/>
            </a:pPr>
            <a:r>
              <a:rPr lang="en-US" altLang="en-US" dirty="0"/>
              <a:t>The reason: out of </a:t>
            </a:r>
            <a:r>
              <a:rPr lang="en-US" altLang="en-US" dirty="0" err="1"/>
              <a:t>inodes</a:t>
            </a:r>
            <a:r>
              <a:rPr lang="en-US" altLang="en-US" dirty="0"/>
              <a:t>!</a:t>
            </a:r>
          </a:p>
        </p:txBody>
      </p:sp>
    </p:spTree>
    <p:extLst>
      <p:ext uri="{BB962C8B-B14F-4D97-AF65-F5344CB8AC3E}">
        <p14:creationId xmlns:p14="http://schemas.microsoft.com/office/powerpoint/2010/main" val="790742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a:t>Then, create logical volume with </a:t>
            </a:r>
            <a:r>
              <a:rPr lang="en-US" altLang="en-US" i="1" dirty="0" err="1"/>
              <a:t>lvcreate</a:t>
            </a:r>
            <a:r>
              <a:rPr lang="en-US" altLang="en-US" dirty="0"/>
              <a:t> command.</a:t>
            </a:r>
          </a:p>
          <a:p>
            <a:pPr marL="524383" lvl="1" indent="-231775">
              <a:lnSpc>
                <a:spcPct val="100000"/>
              </a:lnSpc>
              <a:spcBef>
                <a:spcPts val="0"/>
              </a:spcBef>
              <a:spcAft>
                <a:spcPts val="0"/>
              </a:spcAft>
              <a:buFont typeface="Arial" panose="020B0604020202020204" pitchFamily="34" charset="0"/>
              <a:buChar char="•"/>
            </a:pPr>
            <a:r>
              <a:rPr lang="en-US" altLang="en-US" dirty="0"/>
              <a:t>Syntax:</a:t>
            </a:r>
            <a:r>
              <a:rPr lang="en-GB" altLang="en-US" dirty="0"/>
              <a:t> </a:t>
            </a:r>
            <a:r>
              <a:rPr lang="en-GB" altLang="en-US" dirty="0" err="1"/>
              <a:t>lvcreate</a:t>
            </a:r>
            <a:r>
              <a:rPr lang="en-GB" altLang="en-US" dirty="0"/>
              <a:t> -n </a:t>
            </a:r>
            <a:r>
              <a:rPr lang="en-GB" altLang="en-US" dirty="0" err="1"/>
              <a:t>volume_name</a:t>
            </a:r>
            <a:r>
              <a:rPr lang="en-GB" altLang="en-US" dirty="0"/>
              <a:t> -L size </a:t>
            </a:r>
            <a:r>
              <a:rPr lang="en-GB" altLang="en-US" dirty="0" err="1"/>
              <a:t>volume_group_name</a:t>
            </a:r>
            <a:endParaRPr lang="en-GB" altLang="en-US" dirty="0"/>
          </a:p>
          <a:p>
            <a:pPr marL="231775" indent="-231775">
              <a:lnSpc>
                <a:spcPct val="100000"/>
              </a:lnSpc>
              <a:spcBef>
                <a:spcPts val="0"/>
              </a:spcBef>
              <a:spcAft>
                <a:spcPts val="0"/>
              </a:spcAft>
              <a:buFont typeface="Arial" panose="020B0604020202020204" pitchFamily="34" charset="0"/>
              <a:buChar char="•"/>
            </a:pPr>
            <a:r>
              <a:rPr lang="en-GB" altLang="en-US" dirty="0"/>
              <a:t>Example:</a:t>
            </a:r>
          </a:p>
          <a:p>
            <a:pPr marL="524383" lvl="1" indent="-231775">
              <a:lnSpc>
                <a:spcPct val="100000"/>
              </a:lnSpc>
              <a:spcBef>
                <a:spcPts val="0"/>
              </a:spcBef>
              <a:spcAft>
                <a:spcPts val="0"/>
              </a:spcAft>
              <a:buFont typeface="Arial" panose="020B0604020202020204" pitchFamily="34" charset="0"/>
              <a:buChar char="•"/>
            </a:pPr>
            <a:r>
              <a:rPr lang="it-IT" altLang="en-US" dirty="0"/>
              <a:t>lvcreate -n datavol -L 3g vg-data</a:t>
            </a:r>
          </a:p>
          <a:p>
            <a:pPr marL="231775" indent="-231775">
              <a:lnSpc>
                <a:spcPct val="100000"/>
              </a:lnSpc>
              <a:spcBef>
                <a:spcPts val="0"/>
              </a:spcBef>
              <a:spcAft>
                <a:spcPts val="0"/>
              </a:spcAft>
              <a:buFont typeface="Arial" panose="020B0604020202020204" pitchFamily="34" charset="0"/>
              <a:buChar char="•"/>
            </a:pPr>
            <a:endParaRPr lang="it-IT" altLang="en-US" dirty="0"/>
          </a:p>
          <a:p>
            <a:pPr marL="231775" indent="-231775">
              <a:lnSpc>
                <a:spcPct val="100000"/>
              </a:lnSpc>
              <a:spcBef>
                <a:spcPts val="0"/>
              </a:spcBef>
              <a:spcAft>
                <a:spcPts val="0"/>
              </a:spcAft>
              <a:buFont typeface="Arial" panose="020B0604020202020204" pitchFamily="34" charset="0"/>
              <a:buChar char="•"/>
            </a:pPr>
            <a:r>
              <a:rPr lang="it-IT" altLang="en-US" dirty="0"/>
              <a:t>Use </a:t>
            </a:r>
            <a:r>
              <a:rPr lang="it-IT" altLang="en-US" i="1" dirty="0"/>
              <a:t>lvdisplay</a:t>
            </a:r>
            <a:r>
              <a:rPr lang="it-IT" altLang="en-US" dirty="0"/>
              <a:t> command to view all logical volumes.</a:t>
            </a:r>
            <a:endParaRPr lang="en-US" altLang="en-US" dirty="0"/>
          </a:p>
        </p:txBody>
      </p:sp>
    </p:spTree>
    <p:extLst>
      <p:ext uri="{BB962C8B-B14F-4D97-AF65-F5344CB8AC3E}">
        <p14:creationId xmlns:p14="http://schemas.microsoft.com/office/powerpoint/2010/main" val="3974908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GB" altLang="en-US" dirty="0"/>
              <a:t>In order to format the logical volume, we need to find the full name for logical volume.</a:t>
            </a:r>
          </a:p>
          <a:p>
            <a:pPr marL="524383" lvl="1" indent="-231775">
              <a:lnSpc>
                <a:spcPct val="100000"/>
              </a:lnSpc>
              <a:spcBef>
                <a:spcPts val="0"/>
              </a:spcBef>
              <a:spcAft>
                <a:spcPts val="0"/>
              </a:spcAft>
              <a:buFont typeface="Arial" panose="020B0604020202020204" pitchFamily="34" charset="0"/>
              <a:buChar char="•"/>
            </a:pPr>
            <a:r>
              <a:rPr lang="en-US" altLang="en-US" dirty="0"/>
              <a:t>ls /dev/mapper</a:t>
            </a:r>
          </a:p>
          <a:p>
            <a:pPr marL="524383" lvl="1" indent="-231775">
              <a:lnSpc>
                <a:spcPct val="100000"/>
              </a:lnSpc>
              <a:spcBef>
                <a:spcPts val="0"/>
              </a:spcBef>
              <a:spcAft>
                <a:spcPts val="0"/>
              </a:spcAft>
              <a:buFont typeface="Arial" panose="020B0604020202020204" pitchFamily="34" charset="0"/>
              <a:buChar char="•"/>
            </a:pPr>
            <a:r>
              <a:rPr lang="en-US" altLang="en-US" dirty="0"/>
              <a:t>We should be able to identity the logical volume from the output.</a:t>
            </a:r>
          </a:p>
          <a:p>
            <a:pPr marL="524383" lvl="1" indent="-231775">
              <a:lnSpc>
                <a:spcPct val="100000"/>
              </a:lnSpc>
              <a:spcBef>
                <a:spcPts val="0"/>
              </a:spcBef>
              <a:spcAft>
                <a:spcPts val="0"/>
              </a:spcAft>
              <a:buFont typeface="Arial" panose="020B0604020202020204" pitchFamily="34" charset="0"/>
              <a:buChar char="•"/>
            </a:pPr>
            <a:r>
              <a:rPr lang="en-US" altLang="en-US" dirty="0"/>
              <a:t>Use </a:t>
            </a:r>
            <a:r>
              <a:rPr lang="en-US" altLang="en-US" i="1" dirty="0" err="1"/>
              <a:t>mkfs</a:t>
            </a:r>
            <a:r>
              <a:rPr lang="en-US" altLang="en-US" dirty="0"/>
              <a:t> command to format logical volume.</a:t>
            </a:r>
          </a:p>
          <a:p>
            <a:pPr marL="707263" lvl="2" indent="-231775">
              <a:lnSpc>
                <a:spcPct val="100000"/>
              </a:lnSpc>
              <a:spcBef>
                <a:spcPts val="0"/>
              </a:spcBef>
              <a:spcAft>
                <a:spcPts val="0"/>
              </a:spcAft>
              <a:buFont typeface="Arial" panose="020B0604020202020204" pitchFamily="34" charset="0"/>
              <a:buChar char="•"/>
            </a:pPr>
            <a:r>
              <a:rPr lang="en-US" altLang="en-US" dirty="0"/>
              <a:t>mkfs.ext4 /dev/mapper/</a:t>
            </a:r>
            <a:r>
              <a:rPr lang="en-US" altLang="en-US" dirty="0" err="1"/>
              <a:t>logical_volume_name</a:t>
            </a:r>
            <a:endParaRPr lang="en-US" altLang="en-US" dirty="0"/>
          </a:p>
        </p:txBody>
      </p:sp>
    </p:spTree>
    <p:extLst>
      <p:ext uri="{BB962C8B-B14F-4D97-AF65-F5344CB8AC3E}">
        <p14:creationId xmlns:p14="http://schemas.microsoft.com/office/powerpoint/2010/main" val="3114646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GB" altLang="en-US" dirty="0"/>
              <a:t>Once formatted, it is ready to mount the device.</a:t>
            </a:r>
          </a:p>
          <a:p>
            <a:pPr marL="524383" lvl="1" indent="-231775">
              <a:lnSpc>
                <a:spcPct val="100000"/>
              </a:lnSpc>
              <a:spcBef>
                <a:spcPts val="0"/>
              </a:spcBef>
              <a:spcAft>
                <a:spcPts val="0"/>
              </a:spcAft>
              <a:buFont typeface="Arial" panose="020B0604020202020204" pitchFamily="34" charset="0"/>
              <a:buChar char="•"/>
            </a:pPr>
            <a:r>
              <a:rPr lang="en-GB" altLang="en-US" dirty="0"/>
              <a:t>assume that the logical volume is to be mounted at /</a:t>
            </a:r>
            <a:r>
              <a:rPr lang="en-GB" altLang="en-US" dirty="0" err="1"/>
              <a:t>mnt</a:t>
            </a:r>
            <a:r>
              <a:rPr lang="en-GB" altLang="en-US" dirty="0"/>
              <a:t>/</a:t>
            </a:r>
            <a:r>
              <a:rPr lang="en-GB" altLang="en-US" dirty="0" err="1"/>
              <a:t>lvm</a:t>
            </a:r>
            <a:r>
              <a:rPr lang="en-GB" altLang="en-US" dirty="0"/>
              <a:t>/data, which must be created before we mount it</a:t>
            </a:r>
          </a:p>
          <a:p>
            <a:pPr marL="707263" lvl="2" indent="-231775">
              <a:lnSpc>
                <a:spcPct val="100000"/>
              </a:lnSpc>
              <a:spcBef>
                <a:spcPts val="0"/>
              </a:spcBef>
              <a:spcAft>
                <a:spcPts val="0"/>
              </a:spcAft>
              <a:buFont typeface="Arial" panose="020B0604020202020204" pitchFamily="34" charset="0"/>
              <a:buChar char="•"/>
            </a:pPr>
            <a:r>
              <a:rPr lang="en-GB" altLang="en-US" dirty="0"/>
              <a:t>mount /dev/mapper/</a:t>
            </a:r>
            <a:r>
              <a:rPr lang="en-GB" altLang="en-US" dirty="0" err="1"/>
              <a:t>logical_volume_name</a:t>
            </a:r>
            <a:r>
              <a:rPr lang="en-GB" altLang="en-US" dirty="0"/>
              <a:t> /</a:t>
            </a:r>
            <a:r>
              <a:rPr lang="en-GB" altLang="en-US" dirty="0" err="1"/>
              <a:t>mnt</a:t>
            </a:r>
            <a:r>
              <a:rPr lang="en-GB" altLang="en-US" dirty="0"/>
              <a:t>/</a:t>
            </a:r>
            <a:r>
              <a:rPr lang="en-GB" altLang="en-US" dirty="0" err="1"/>
              <a:t>lvm</a:t>
            </a:r>
            <a:r>
              <a:rPr lang="en-GB" altLang="en-US" dirty="0"/>
              <a:t>/data</a:t>
            </a:r>
          </a:p>
          <a:p>
            <a:pPr marL="231775" indent="-231775">
              <a:lnSpc>
                <a:spcPct val="100000"/>
              </a:lnSpc>
              <a:spcBef>
                <a:spcPts val="0"/>
              </a:spcBef>
              <a:spcAft>
                <a:spcPts val="0"/>
              </a:spcAft>
              <a:buFont typeface="Arial" panose="020B0604020202020204" pitchFamily="34" charset="0"/>
              <a:buChar char="•"/>
            </a:pPr>
            <a:endParaRPr lang="en-GB" altLang="en-US" dirty="0"/>
          </a:p>
          <a:p>
            <a:pPr marL="231775" indent="-231775">
              <a:lnSpc>
                <a:spcPct val="100000"/>
              </a:lnSpc>
              <a:spcBef>
                <a:spcPts val="0"/>
              </a:spcBef>
              <a:spcAft>
                <a:spcPts val="0"/>
              </a:spcAft>
              <a:buFont typeface="Arial" panose="020B0604020202020204" pitchFamily="34" charset="0"/>
              <a:buChar char="•"/>
            </a:pPr>
            <a:r>
              <a:rPr lang="en-GB" altLang="en-US" dirty="0"/>
              <a:t>We might want to edit the /</a:t>
            </a:r>
            <a:r>
              <a:rPr lang="en-GB" altLang="en-US" dirty="0" err="1"/>
              <a:t>etc</a:t>
            </a:r>
            <a:r>
              <a:rPr lang="en-GB" altLang="en-US" dirty="0"/>
              <a:t>/</a:t>
            </a:r>
            <a:r>
              <a:rPr lang="en-GB" altLang="en-US" dirty="0" err="1"/>
              <a:t>fstab</a:t>
            </a:r>
            <a:r>
              <a:rPr lang="en-GB" altLang="en-US" dirty="0"/>
              <a:t> file as well, but we must get the UUID by running </a:t>
            </a:r>
            <a:r>
              <a:rPr lang="en-GB" altLang="en-US" dirty="0" err="1"/>
              <a:t>blkid</a:t>
            </a:r>
            <a:r>
              <a:rPr lang="en-GB" altLang="en-US" dirty="0"/>
              <a:t>.</a:t>
            </a:r>
            <a:endParaRPr lang="en-US" altLang="en-US" dirty="0"/>
          </a:p>
        </p:txBody>
      </p:sp>
    </p:spTree>
    <p:extLst>
      <p:ext uri="{BB962C8B-B14F-4D97-AF65-F5344CB8AC3E}">
        <p14:creationId xmlns:p14="http://schemas.microsoft.com/office/powerpoint/2010/main" val="2026666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GB" altLang="en-US" dirty="0"/>
              <a:t>To check free space on physical volume, use </a:t>
            </a:r>
            <a:r>
              <a:rPr lang="en-GB" altLang="en-US" i="1" dirty="0" err="1"/>
              <a:t>pvs</a:t>
            </a:r>
            <a:r>
              <a:rPr lang="en-GB" altLang="en-US" dirty="0"/>
              <a:t> command.</a:t>
            </a:r>
          </a:p>
          <a:p>
            <a:pPr marL="231775" indent="-231775">
              <a:lnSpc>
                <a:spcPct val="100000"/>
              </a:lnSpc>
              <a:spcBef>
                <a:spcPts val="0"/>
              </a:spcBef>
              <a:spcAft>
                <a:spcPts val="0"/>
              </a:spcAft>
              <a:buFont typeface="Arial" panose="020B0604020202020204" pitchFamily="34" charset="0"/>
              <a:buChar char="•"/>
            </a:pPr>
            <a:r>
              <a:rPr lang="en-GB" altLang="en-US" dirty="0"/>
              <a:t>To extend the size of logical volume, use </a:t>
            </a:r>
            <a:r>
              <a:rPr lang="en-GB" altLang="en-US" i="1" dirty="0" err="1"/>
              <a:t>lvextend</a:t>
            </a:r>
            <a:r>
              <a:rPr lang="en-GB" altLang="en-US" dirty="0"/>
              <a:t> command with -l or -L option. Examples:</a:t>
            </a:r>
          </a:p>
          <a:p>
            <a:pPr marL="524383" lvl="1" indent="-231775">
              <a:lnSpc>
                <a:spcPct val="100000"/>
              </a:lnSpc>
              <a:spcBef>
                <a:spcPts val="0"/>
              </a:spcBef>
              <a:spcAft>
                <a:spcPts val="0"/>
              </a:spcAft>
              <a:buFont typeface="Arial" panose="020B0604020202020204" pitchFamily="34" charset="0"/>
              <a:buChar char="•"/>
            </a:pPr>
            <a:r>
              <a:rPr lang="en-GB" altLang="en-US" dirty="0"/>
              <a:t>extend by taking up the remainder of a physical volume:</a:t>
            </a:r>
          </a:p>
          <a:p>
            <a:pPr marL="707263" lvl="2" indent="-231775">
              <a:lnSpc>
                <a:spcPct val="100000"/>
              </a:lnSpc>
              <a:spcBef>
                <a:spcPts val="0"/>
              </a:spcBef>
              <a:spcAft>
                <a:spcPts val="0"/>
              </a:spcAft>
              <a:buFont typeface="Arial" panose="020B0604020202020204" pitchFamily="34" charset="0"/>
              <a:buChar char="•"/>
            </a:pPr>
            <a:r>
              <a:rPr lang="en-GB" altLang="en-US" dirty="0" err="1"/>
              <a:t>lvextend</a:t>
            </a:r>
            <a:r>
              <a:rPr lang="en-GB" altLang="en-US" dirty="0"/>
              <a:t> -n /dev/mapper/</a:t>
            </a:r>
            <a:r>
              <a:rPr lang="en-GB" altLang="en-US" dirty="0" err="1"/>
              <a:t>logical_volume_name</a:t>
            </a:r>
            <a:r>
              <a:rPr lang="en-GB" altLang="en-US" dirty="0"/>
              <a:t> -l 100%FREE</a:t>
            </a:r>
          </a:p>
          <a:p>
            <a:pPr marL="524383" lvl="1" indent="-231775">
              <a:lnSpc>
                <a:spcPct val="100000"/>
              </a:lnSpc>
              <a:spcBef>
                <a:spcPts val="0"/>
              </a:spcBef>
              <a:spcAft>
                <a:spcPts val="0"/>
              </a:spcAft>
              <a:buFont typeface="Arial" panose="020B0604020202020204" pitchFamily="34" charset="0"/>
              <a:buChar char="•"/>
            </a:pPr>
            <a:r>
              <a:rPr lang="en-US" altLang="en-US" dirty="0"/>
              <a:t>extend 1GB:</a:t>
            </a:r>
          </a:p>
          <a:p>
            <a:pPr marL="707263" lvl="2" indent="-231775">
              <a:lnSpc>
                <a:spcPct val="100000"/>
              </a:lnSpc>
              <a:spcBef>
                <a:spcPts val="0"/>
              </a:spcBef>
              <a:spcAft>
                <a:spcPts val="0"/>
              </a:spcAft>
              <a:buFont typeface="Arial" panose="020B0604020202020204" pitchFamily="34" charset="0"/>
              <a:buChar char="•"/>
            </a:pPr>
            <a:r>
              <a:rPr lang="en-GB" altLang="en-US" dirty="0" err="1"/>
              <a:t>lvextend</a:t>
            </a:r>
            <a:r>
              <a:rPr lang="en-GB" altLang="en-US" dirty="0"/>
              <a:t> -n /dev/mapper/</a:t>
            </a:r>
            <a:r>
              <a:rPr lang="en-GB" altLang="en-US" dirty="0" err="1"/>
              <a:t>logical_volume_name</a:t>
            </a:r>
            <a:r>
              <a:rPr lang="en-GB" altLang="en-US" dirty="0"/>
              <a:t> -L +1g /dev/</a:t>
            </a:r>
            <a:r>
              <a:rPr lang="en-GB" altLang="en-US" dirty="0" err="1"/>
              <a:t>disk_to_be_used</a:t>
            </a:r>
            <a:endParaRPr lang="en-US" altLang="en-US" dirty="0"/>
          </a:p>
        </p:txBody>
      </p:sp>
    </p:spTree>
    <p:extLst>
      <p:ext uri="{BB962C8B-B14F-4D97-AF65-F5344CB8AC3E}">
        <p14:creationId xmlns:p14="http://schemas.microsoft.com/office/powerpoint/2010/main" val="328938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GB" altLang="en-US" dirty="0"/>
              <a:t>If we run the </a:t>
            </a:r>
            <a:r>
              <a:rPr lang="en-GB" altLang="en-US" dirty="0" err="1"/>
              <a:t>df</a:t>
            </a:r>
            <a:r>
              <a:rPr lang="en-GB" altLang="en-US" dirty="0"/>
              <a:t> -h command after </a:t>
            </a:r>
            <a:r>
              <a:rPr lang="en-GB" altLang="en-US" i="1" dirty="0" err="1"/>
              <a:t>lvextend</a:t>
            </a:r>
            <a:r>
              <a:rPr lang="en-GB" altLang="en-US" dirty="0"/>
              <a:t>, the output shows that the size of the logical volume has not been changed, because the ext4 file system has not been resized.</a:t>
            </a:r>
          </a:p>
          <a:p>
            <a:pPr marL="231775" indent="-231775">
              <a:lnSpc>
                <a:spcPct val="100000"/>
              </a:lnSpc>
              <a:spcBef>
                <a:spcPts val="0"/>
              </a:spcBef>
              <a:spcAft>
                <a:spcPts val="0"/>
              </a:spcAft>
              <a:buFont typeface="Arial" panose="020B0604020202020204" pitchFamily="34" charset="0"/>
              <a:buChar char="•"/>
            </a:pPr>
            <a:r>
              <a:rPr lang="en-GB" altLang="en-US" dirty="0"/>
              <a:t>We need resize it using </a:t>
            </a:r>
            <a:r>
              <a:rPr lang="en-GB" altLang="en-US" i="1" dirty="0"/>
              <a:t>resize2fs</a:t>
            </a:r>
            <a:r>
              <a:rPr lang="en-GB" altLang="en-US" dirty="0"/>
              <a:t> command. Example</a:t>
            </a:r>
          </a:p>
          <a:p>
            <a:pPr marL="524383" lvl="1" indent="-231775">
              <a:lnSpc>
                <a:spcPct val="100000"/>
              </a:lnSpc>
              <a:spcBef>
                <a:spcPts val="0"/>
              </a:spcBef>
              <a:spcAft>
                <a:spcPts val="0"/>
              </a:spcAft>
              <a:buFont typeface="Arial" panose="020B0604020202020204" pitchFamily="34" charset="0"/>
              <a:buChar char="•"/>
            </a:pPr>
            <a:r>
              <a:rPr lang="en-US" altLang="en-US" dirty="0"/>
              <a:t>resize2fs /dev/mapper/</a:t>
            </a:r>
            <a:r>
              <a:rPr lang="en-US" altLang="en-US" dirty="0" err="1"/>
              <a:t>logical_volume_name</a:t>
            </a:r>
            <a:endParaRPr lang="en-US" altLang="en-US" dirty="0"/>
          </a:p>
          <a:p>
            <a:pPr marL="231775" indent="-231775">
              <a:lnSpc>
                <a:spcPct val="100000"/>
              </a:lnSpc>
              <a:spcBef>
                <a:spcPts val="0"/>
              </a:spcBef>
              <a:spcAft>
                <a:spcPts val="0"/>
              </a:spcAft>
              <a:buFont typeface="Arial" panose="020B0604020202020204" pitchFamily="34" charset="0"/>
              <a:buChar char="•"/>
            </a:pPr>
            <a:r>
              <a:rPr lang="en-US" altLang="en-US" dirty="0"/>
              <a:t>Then r</a:t>
            </a:r>
            <a:r>
              <a:rPr lang="en-GB" altLang="en-US" dirty="0"/>
              <a:t>un the </a:t>
            </a:r>
            <a:r>
              <a:rPr lang="en-GB" altLang="en-US" dirty="0" err="1"/>
              <a:t>df</a:t>
            </a:r>
            <a:r>
              <a:rPr lang="en-GB" altLang="en-US" dirty="0"/>
              <a:t> -h command again to view the updated size.</a:t>
            </a:r>
            <a:endParaRPr lang="en-US" altLang="en-US" dirty="0"/>
          </a:p>
        </p:txBody>
      </p:sp>
    </p:spTree>
    <p:extLst>
      <p:ext uri="{BB962C8B-B14F-4D97-AF65-F5344CB8AC3E}">
        <p14:creationId xmlns:p14="http://schemas.microsoft.com/office/powerpoint/2010/main" val="645650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GB" altLang="en-US" dirty="0"/>
              <a:t>We can always add new physical volume to a volume group by using </a:t>
            </a:r>
            <a:r>
              <a:rPr lang="en-GB" altLang="en-US" i="1" dirty="0" err="1"/>
              <a:t>vgextend</a:t>
            </a:r>
            <a:r>
              <a:rPr lang="en-GB" altLang="en-US" dirty="0"/>
              <a:t> command. Example:</a:t>
            </a:r>
          </a:p>
          <a:p>
            <a:pPr marL="524383" lvl="1" indent="-231775">
              <a:lnSpc>
                <a:spcPct val="100000"/>
              </a:lnSpc>
              <a:spcBef>
                <a:spcPts val="0"/>
              </a:spcBef>
              <a:spcAft>
                <a:spcPts val="0"/>
              </a:spcAft>
              <a:buFont typeface="Arial" panose="020B0604020202020204" pitchFamily="34" charset="0"/>
              <a:buChar char="•"/>
            </a:pPr>
            <a:r>
              <a:rPr lang="en-GB" altLang="en-US" dirty="0" err="1"/>
              <a:t>vgextend</a:t>
            </a:r>
            <a:r>
              <a:rPr lang="en-GB" altLang="en-US" dirty="0"/>
              <a:t> vg-data /dev/</a:t>
            </a:r>
            <a:r>
              <a:rPr lang="en-GB" altLang="en-US" dirty="0" err="1"/>
              <a:t>sdc</a:t>
            </a:r>
            <a:endParaRPr lang="en-GB" altLang="en-US" dirty="0"/>
          </a:p>
          <a:p>
            <a:pPr marL="231775" indent="-231775">
              <a:lnSpc>
                <a:spcPct val="100000"/>
              </a:lnSpc>
              <a:spcBef>
                <a:spcPts val="0"/>
              </a:spcBef>
              <a:spcAft>
                <a:spcPts val="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1041651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GB" altLang="en-US" dirty="0"/>
              <a:t>Another capability of LVM is snapshot.</a:t>
            </a:r>
          </a:p>
          <a:p>
            <a:pPr marL="524383" lvl="1" indent="-231775">
              <a:lnSpc>
                <a:spcPct val="100000"/>
              </a:lnSpc>
              <a:spcBef>
                <a:spcPts val="0"/>
              </a:spcBef>
              <a:spcAft>
                <a:spcPts val="0"/>
              </a:spcAft>
              <a:buFont typeface="Arial" panose="020B0604020202020204" pitchFamily="34" charset="0"/>
              <a:buChar char="•"/>
            </a:pPr>
            <a:r>
              <a:rPr lang="en-GB" altLang="en-US" dirty="0"/>
              <a:t>Snapshots allow us to capture a logical volume at certain point in time and preserve it. We can mount a snapshot like other logical volume and even revert the volume group to the snapshot in case something fails.</a:t>
            </a:r>
          </a:p>
          <a:p>
            <a:pPr marL="524383" lvl="1" indent="-231775">
              <a:lnSpc>
                <a:spcPct val="100000"/>
              </a:lnSpc>
              <a:spcBef>
                <a:spcPts val="0"/>
              </a:spcBef>
              <a:spcAft>
                <a:spcPts val="0"/>
              </a:spcAft>
              <a:buFont typeface="Arial" panose="020B0604020202020204" pitchFamily="34" charset="0"/>
              <a:buChar char="•"/>
            </a:pPr>
            <a:r>
              <a:rPr lang="en-GB" altLang="en-US" dirty="0"/>
              <a:t>It is useful if you want to test some potentially risky changes to files stored within a volume, but want the insurance that if something goes wrong, you can always undo your changes and go back to how things were.</a:t>
            </a:r>
          </a:p>
        </p:txBody>
      </p:sp>
    </p:spTree>
    <p:extLst>
      <p:ext uri="{BB962C8B-B14F-4D97-AF65-F5344CB8AC3E}">
        <p14:creationId xmlns:p14="http://schemas.microsoft.com/office/powerpoint/2010/main" val="3101429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GB" altLang="en-US" dirty="0"/>
              <a:t>Another capability of LVM is snapshot.</a:t>
            </a:r>
          </a:p>
          <a:p>
            <a:pPr marL="524383" lvl="1" indent="-231775">
              <a:lnSpc>
                <a:spcPct val="100000"/>
              </a:lnSpc>
              <a:spcBef>
                <a:spcPts val="0"/>
              </a:spcBef>
              <a:spcAft>
                <a:spcPts val="0"/>
              </a:spcAft>
              <a:buFont typeface="Arial" panose="020B0604020202020204" pitchFamily="34" charset="0"/>
              <a:buChar char="•"/>
            </a:pPr>
            <a:r>
              <a:rPr lang="en-GB" altLang="en-US" dirty="0"/>
              <a:t>Snapshots require the volume group to have some unallocated space.</a:t>
            </a:r>
          </a:p>
          <a:p>
            <a:pPr marL="524383" lvl="1" indent="-231775">
              <a:lnSpc>
                <a:spcPct val="100000"/>
              </a:lnSpc>
              <a:spcBef>
                <a:spcPts val="0"/>
              </a:spcBef>
              <a:spcAft>
                <a:spcPts val="0"/>
              </a:spcAft>
              <a:buFont typeface="Arial" panose="020B0604020202020204" pitchFamily="34" charset="0"/>
              <a:buChar char="•"/>
            </a:pPr>
            <a:r>
              <a:rPr lang="en-GB" altLang="en-US" dirty="0"/>
              <a:t>We can use snapshots to test how security updates will affect the server if LVM is used for the root file system. If the new updates start to cause problems, we can always revert back. When testing is done, we should merge or </a:t>
            </a:r>
            <a:r>
              <a:rPr lang="en-GB" altLang="en-US"/>
              <a:t>remove the snapshot</a:t>
            </a:r>
            <a:r>
              <a:rPr lang="en-GB" altLang="en-US" dirty="0"/>
              <a:t>.</a:t>
            </a:r>
          </a:p>
        </p:txBody>
      </p:sp>
    </p:spTree>
    <p:extLst>
      <p:ext uri="{BB962C8B-B14F-4D97-AF65-F5344CB8AC3E}">
        <p14:creationId xmlns:p14="http://schemas.microsoft.com/office/powerpoint/2010/main" val="4083547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7600" y="1143276"/>
            <a:ext cx="7416800" cy="5320748"/>
          </a:xfrm>
        </p:spPr>
      </p:pic>
    </p:spTree>
    <p:extLst>
      <p:ext uri="{BB962C8B-B14F-4D97-AF65-F5344CB8AC3E}">
        <p14:creationId xmlns:p14="http://schemas.microsoft.com/office/powerpoint/2010/main" val="1107923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err="1"/>
              <a:t>Inode</a:t>
            </a:r>
            <a:r>
              <a:rPr lang="en-US" altLang="en-US" dirty="0"/>
              <a:t> </a:t>
            </a:r>
            <a:r>
              <a:rPr lang="en-GB" altLang="en-US" dirty="0"/>
              <a:t>holds all the information about a file except its name and the actual data contents of the file.</a:t>
            </a:r>
          </a:p>
          <a:p>
            <a:pPr marL="231775" indent="-231775">
              <a:lnSpc>
                <a:spcPct val="100000"/>
              </a:lnSpc>
              <a:spcBef>
                <a:spcPts val="0"/>
              </a:spcBef>
              <a:spcAft>
                <a:spcPts val="0"/>
              </a:spcAft>
              <a:buFont typeface="Arial" panose="020B0604020202020204" pitchFamily="34" charset="0"/>
              <a:buChar char="•"/>
            </a:pPr>
            <a:r>
              <a:rPr lang="en-GB" altLang="en-US" dirty="0" err="1"/>
              <a:t>Inode</a:t>
            </a:r>
            <a:r>
              <a:rPr lang="en-GB" altLang="en-US" dirty="0"/>
              <a:t> is associated with each file.</a:t>
            </a:r>
          </a:p>
          <a:p>
            <a:pPr marL="231775" indent="-231775">
              <a:lnSpc>
                <a:spcPct val="100000"/>
              </a:lnSpc>
              <a:spcBef>
                <a:spcPts val="0"/>
              </a:spcBef>
              <a:spcAft>
                <a:spcPts val="0"/>
              </a:spcAft>
              <a:buFont typeface="Arial" panose="020B0604020202020204" pitchFamily="34" charset="0"/>
              <a:buChar char="•"/>
            </a:pPr>
            <a:r>
              <a:rPr lang="en-GB" altLang="en-US" dirty="0"/>
              <a:t>There are limited number of </a:t>
            </a:r>
            <a:r>
              <a:rPr lang="en-GB" altLang="en-US" dirty="0" err="1"/>
              <a:t>inodes</a:t>
            </a:r>
            <a:r>
              <a:rPr lang="en-GB" altLang="en-US" dirty="0"/>
              <a:t> (set when the filesystem is first created), but the number is extremely large and hard to reach.</a:t>
            </a:r>
          </a:p>
          <a:p>
            <a:pPr marL="231775" indent="-231775">
              <a:lnSpc>
                <a:spcPct val="100000"/>
              </a:lnSpc>
              <a:spcBef>
                <a:spcPts val="0"/>
              </a:spcBef>
              <a:spcAft>
                <a:spcPts val="0"/>
              </a:spcAft>
              <a:buFont typeface="Arial" panose="020B0604020202020204" pitchFamily="34" charset="0"/>
              <a:buChar char="•"/>
            </a:pPr>
            <a:r>
              <a:rPr lang="en-GB" altLang="en-US" dirty="0"/>
              <a:t>To display the usage of </a:t>
            </a:r>
            <a:r>
              <a:rPr lang="en-GB" altLang="en-US" dirty="0" err="1"/>
              <a:t>inodes</a:t>
            </a:r>
            <a:r>
              <a:rPr lang="en-GB" altLang="en-US" dirty="0"/>
              <a:t>:</a:t>
            </a:r>
          </a:p>
          <a:p>
            <a:pPr marL="524383" lvl="1" indent="-231775">
              <a:lnSpc>
                <a:spcPct val="100000"/>
              </a:lnSpc>
              <a:spcBef>
                <a:spcPts val="0"/>
              </a:spcBef>
              <a:spcAft>
                <a:spcPts val="0"/>
              </a:spcAft>
              <a:buFont typeface="Arial" panose="020B0604020202020204" pitchFamily="34" charset="0"/>
              <a:buChar char="•"/>
            </a:pPr>
            <a:r>
              <a:rPr lang="en-GB" altLang="en-US" dirty="0" err="1"/>
              <a:t>df</a:t>
            </a:r>
            <a:r>
              <a:rPr lang="en-GB" altLang="en-US" dirty="0"/>
              <a:t> -</a:t>
            </a:r>
            <a:r>
              <a:rPr lang="en-GB" altLang="en-US" dirty="0" err="1"/>
              <a:t>i</a:t>
            </a:r>
            <a:endParaRPr lang="en-GB" altLang="en-US" dirty="0"/>
          </a:p>
        </p:txBody>
      </p:sp>
    </p:spTree>
    <p:extLst>
      <p:ext uri="{BB962C8B-B14F-4D97-AF65-F5344CB8AC3E}">
        <p14:creationId xmlns:p14="http://schemas.microsoft.com/office/powerpoint/2010/main" val="48281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GB" dirty="0"/>
              <a:t>Created a lots of directories, </a:t>
            </a:r>
            <a:r>
              <a:rPr lang="en-GB" dirty="0" err="1"/>
              <a:t>symlinks</a:t>
            </a:r>
            <a:r>
              <a:rPr lang="en-GB" dirty="0"/>
              <a:t>, and small files can cause the system runs low on </a:t>
            </a:r>
            <a:r>
              <a:rPr lang="en-GB" dirty="0" err="1"/>
              <a:t>inodes</a:t>
            </a:r>
            <a:r>
              <a:rPr lang="en-GB" dirty="0"/>
              <a:t>.</a:t>
            </a:r>
          </a:p>
          <a:p>
            <a:pPr marL="231775" indent="-231775">
              <a:lnSpc>
                <a:spcPct val="100000"/>
              </a:lnSpc>
              <a:spcBef>
                <a:spcPts val="0"/>
              </a:spcBef>
              <a:spcAft>
                <a:spcPts val="0"/>
              </a:spcAft>
              <a:buFont typeface="Arial" panose="020B0604020202020204" pitchFamily="34" charset="0"/>
              <a:buChar char="•"/>
            </a:pPr>
            <a:r>
              <a:rPr lang="en-GB" altLang="en-US" dirty="0"/>
              <a:t>Solutions:</a:t>
            </a:r>
          </a:p>
          <a:p>
            <a:pPr marL="524383" lvl="1" indent="-231775">
              <a:lnSpc>
                <a:spcPct val="100000"/>
              </a:lnSpc>
              <a:spcBef>
                <a:spcPts val="0"/>
              </a:spcBef>
              <a:spcAft>
                <a:spcPts val="0"/>
              </a:spcAft>
              <a:buFont typeface="Arial" panose="020B0604020202020204" pitchFamily="34" charset="0"/>
              <a:buChar char="•"/>
            </a:pPr>
            <a:r>
              <a:rPr lang="en-GB" altLang="en-US" dirty="0"/>
              <a:t>Increase the size of volume in LVM (if it is used)</a:t>
            </a:r>
          </a:p>
          <a:p>
            <a:pPr marL="524383" lvl="1" indent="-231775">
              <a:lnSpc>
                <a:spcPct val="100000"/>
              </a:lnSpc>
              <a:spcBef>
                <a:spcPts val="0"/>
              </a:spcBef>
              <a:spcAft>
                <a:spcPts val="0"/>
              </a:spcAft>
              <a:buFont typeface="Arial" panose="020B0604020202020204" pitchFamily="34" charset="0"/>
              <a:buChar char="•"/>
            </a:pPr>
            <a:r>
              <a:rPr lang="en-GB" altLang="en-US" dirty="0"/>
              <a:t>Back up and create a new filesystem with higher limit of </a:t>
            </a:r>
            <a:r>
              <a:rPr lang="en-GB" altLang="en-US" dirty="0" err="1"/>
              <a:t>inodes</a:t>
            </a:r>
            <a:r>
              <a:rPr lang="en-GB" altLang="en-US" dirty="0"/>
              <a:t>.</a:t>
            </a:r>
          </a:p>
          <a:p>
            <a:pPr marL="524383" lvl="1" indent="-231775">
              <a:lnSpc>
                <a:spcPct val="100000"/>
              </a:lnSpc>
              <a:spcBef>
                <a:spcPts val="0"/>
              </a:spcBef>
              <a:spcAft>
                <a:spcPts val="0"/>
              </a:spcAft>
              <a:buFont typeface="Arial" panose="020B0604020202020204" pitchFamily="34" charset="0"/>
              <a:buChar char="•"/>
            </a:pPr>
            <a:r>
              <a:rPr lang="en-GB" altLang="en-US" dirty="0"/>
              <a:t>Use other filesystem such as </a:t>
            </a:r>
            <a:r>
              <a:rPr lang="en-GB" altLang="en-US" dirty="0" err="1"/>
              <a:t>btrfs</a:t>
            </a:r>
            <a:r>
              <a:rPr lang="en-GB" altLang="en-US" dirty="0"/>
              <a:t>, which uses dynamic </a:t>
            </a:r>
            <a:r>
              <a:rPr lang="en-GB" altLang="en-US" dirty="0" err="1"/>
              <a:t>inodes</a:t>
            </a:r>
            <a:r>
              <a:rPr lang="en-GB" altLang="en-US" dirty="0"/>
              <a:t>.</a:t>
            </a:r>
            <a:endParaRPr lang="en-US" altLang="en-US" dirty="0"/>
          </a:p>
        </p:txBody>
      </p:sp>
    </p:spTree>
    <p:extLst>
      <p:ext uri="{BB962C8B-B14F-4D97-AF65-F5344CB8AC3E}">
        <p14:creationId xmlns:p14="http://schemas.microsoft.com/office/powerpoint/2010/main" val="280747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a:t>In order to know which file or directory that uses a lot of space:</a:t>
            </a:r>
          </a:p>
          <a:p>
            <a:pPr marL="524383" lvl="1" indent="-231775">
              <a:lnSpc>
                <a:spcPct val="100000"/>
              </a:lnSpc>
              <a:spcBef>
                <a:spcPts val="0"/>
              </a:spcBef>
              <a:spcAft>
                <a:spcPts val="0"/>
              </a:spcAft>
              <a:buFont typeface="Arial" panose="020B0604020202020204" pitchFamily="34" charset="0"/>
              <a:buChar char="•"/>
            </a:pPr>
            <a:r>
              <a:rPr lang="en-US" altLang="en-US" dirty="0"/>
              <a:t>du -</a:t>
            </a:r>
            <a:r>
              <a:rPr lang="en-US" altLang="en-US" dirty="0" err="1"/>
              <a:t>hsc</a:t>
            </a:r>
            <a:r>
              <a:rPr lang="en-US" altLang="en-US" dirty="0"/>
              <a:t> *</a:t>
            </a:r>
          </a:p>
          <a:p>
            <a:pPr marL="231775" indent="-231775">
              <a:lnSpc>
                <a:spcPct val="100000"/>
              </a:lnSpc>
              <a:spcBef>
                <a:spcPts val="0"/>
              </a:spcBef>
              <a:spcAft>
                <a:spcPts val="0"/>
              </a:spcAft>
              <a:buFont typeface="Arial" panose="020B0604020202020204" pitchFamily="34" charset="0"/>
              <a:buChar char="•"/>
            </a:pPr>
            <a:endParaRPr lang="en-US" altLang="en-US" dirty="0"/>
          </a:p>
          <a:p>
            <a:pPr marL="231775" indent="-231775">
              <a:lnSpc>
                <a:spcPct val="100000"/>
              </a:lnSpc>
              <a:spcBef>
                <a:spcPts val="0"/>
              </a:spcBef>
              <a:spcAft>
                <a:spcPts val="0"/>
              </a:spcAft>
              <a:buFont typeface="Arial" panose="020B0604020202020204" pitchFamily="34" charset="0"/>
              <a:buChar char="•"/>
            </a:pPr>
            <a:r>
              <a:rPr lang="en-GB" altLang="en-US" dirty="0"/>
              <a:t>Run du -</a:t>
            </a:r>
            <a:r>
              <a:rPr lang="en-GB" altLang="en-US" dirty="0" err="1"/>
              <a:t>hsc</a:t>
            </a:r>
            <a:r>
              <a:rPr lang="en-GB" altLang="en-US" dirty="0"/>
              <a:t> * within a directory that's as close as possible to where the problem is.</a:t>
            </a:r>
          </a:p>
          <a:p>
            <a:pPr marL="231775" indent="-231775">
              <a:lnSpc>
                <a:spcPct val="100000"/>
              </a:lnSpc>
              <a:spcBef>
                <a:spcPts val="0"/>
              </a:spcBef>
              <a:spcAft>
                <a:spcPts val="0"/>
              </a:spcAft>
              <a:buFont typeface="Arial" panose="020B0604020202020204" pitchFamily="34" charset="0"/>
              <a:buChar char="•"/>
            </a:pPr>
            <a:r>
              <a:rPr lang="en-GB" altLang="en-US" dirty="0"/>
              <a:t>The du command is only able to scan directories that its calling user has permission to scan.</a:t>
            </a:r>
          </a:p>
        </p:txBody>
      </p:sp>
    </p:spTree>
    <p:extLst>
      <p:ext uri="{BB962C8B-B14F-4D97-AF65-F5344CB8AC3E}">
        <p14:creationId xmlns:p14="http://schemas.microsoft.com/office/powerpoint/2010/main" val="39909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GB" altLang="en-US" dirty="0"/>
              <a:t>Another useful application: </a:t>
            </a:r>
            <a:r>
              <a:rPr lang="en-GB" altLang="en-US" dirty="0" err="1"/>
              <a:t>Ncurses</a:t>
            </a:r>
            <a:r>
              <a:rPr lang="en-GB" altLang="en-US" dirty="0"/>
              <a:t> Disk Usage Utility (</a:t>
            </a:r>
            <a:r>
              <a:rPr lang="en-GB" altLang="en-US" dirty="0" err="1"/>
              <a:t>ncdu</a:t>
            </a:r>
            <a:r>
              <a:rPr lang="en-GB" altLang="en-US" dirty="0"/>
              <a:t>), with the ability to traverse the results without having to run a command over and over again.</a:t>
            </a:r>
            <a:endParaRPr lang="en-US" altLang="en-US" dirty="0"/>
          </a:p>
          <a:p>
            <a:pPr marL="231775" indent="-231775">
              <a:lnSpc>
                <a:spcPct val="100000"/>
              </a:lnSpc>
              <a:spcBef>
                <a:spcPts val="0"/>
              </a:spcBef>
              <a:spcAft>
                <a:spcPts val="0"/>
              </a:spcAft>
              <a:buFont typeface="Arial" panose="020B0604020202020204" pitchFamily="34" charset="0"/>
              <a:buChar char="•"/>
            </a:pPr>
            <a:r>
              <a:rPr lang="en-US" altLang="en-US" dirty="0"/>
              <a:t>Sample output from </a:t>
            </a:r>
            <a:r>
              <a:rPr lang="en-US" altLang="en-US" dirty="0" err="1"/>
              <a:t>ncdu</a:t>
            </a:r>
            <a:endParaRPr lang="en-US" altLang="en-US" dirty="0"/>
          </a:p>
        </p:txBody>
      </p:sp>
      <p:pic>
        <p:nvPicPr>
          <p:cNvPr id="4"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420" y="3456440"/>
            <a:ext cx="7461160" cy="3064132"/>
          </a:xfrm>
          <a:prstGeom prst="rect">
            <a:avLst/>
          </a:prstGeom>
          <a:noFill/>
        </p:spPr>
      </p:pic>
    </p:spTree>
    <p:extLst>
      <p:ext uri="{BB962C8B-B14F-4D97-AF65-F5344CB8AC3E}">
        <p14:creationId xmlns:p14="http://schemas.microsoft.com/office/powerpoint/2010/main" val="159236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a:t>To view all the disks and the partitions:</a:t>
            </a:r>
          </a:p>
          <a:p>
            <a:pPr marL="524383" lvl="1" indent="-231775">
              <a:lnSpc>
                <a:spcPct val="100000"/>
              </a:lnSpc>
              <a:spcBef>
                <a:spcPts val="0"/>
              </a:spcBef>
              <a:spcAft>
                <a:spcPts val="0"/>
              </a:spcAft>
              <a:buFont typeface="Arial" panose="020B0604020202020204" pitchFamily="34" charset="0"/>
              <a:buChar char="•"/>
            </a:pPr>
            <a:r>
              <a:rPr lang="en-US" altLang="en-US" dirty="0" err="1"/>
              <a:t>fdisk</a:t>
            </a:r>
            <a:r>
              <a:rPr lang="en-US" altLang="en-US" dirty="0"/>
              <a:t> -l</a:t>
            </a:r>
          </a:p>
          <a:p>
            <a:pPr marL="231775" indent="-231775">
              <a:lnSpc>
                <a:spcPct val="100000"/>
              </a:lnSpc>
              <a:spcBef>
                <a:spcPts val="0"/>
              </a:spcBef>
              <a:spcAft>
                <a:spcPts val="0"/>
              </a:spcAft>
              <a:buFont typeface="Arial" panose="020B0604020202020204" pitchFamily="34" charset="0"/>
              <a:buChar char="•"/>
            </a:pPr>
            <a:endParaRPr lang="en-US" altLang="en-US" dirty="0"/>
          </a:p>
          <a:p>
            <a:pPr marL="231775" indent="-231775">
              <a:lnSpc>
                <a:spcPct val="100000"/>
              </a:lnSpc>
              <a:spcBef>
                <a:spcPts val="0"/>
              </a:spcBef>
              <a:spcAft>
                <a:spcPts val="0"/>
              </a:spcAft>
              <a:buFont typeface="Arial" panose="020B0604020202020204" pitchFamily="34" charset="0"/>
              <a:buChar char="•"/>
            </a:pPr>
            <a:r>
              <a:rPr lang="en-US" altLang="en-US" dirty="0"/>
              <a:t>To configure a disk, for example a new disk /dev/</a:t>
            </a:r>
            <a:r>
              <a:rPr lang="en-US" altLang="en-US" dirty="0" err="1"/>
              <a:t>sdd</a:t>
            </a:r>
            <a:r>
              <a:rPr lang="en-US" altLang="en-US" dirty="0"/>
              <a:t>:</a:t>
            </a:r>
          </a:p>
          <a:p>
            <a:pPr marL="524383" lvl="1" indent="-231775">
              <a:lnSpc>
                <a:spcPct val="100000"/>
              </a:lnSpc>
              <a:spcBef>
                <a:spcPts val="0"/>
              </a:spcBef>
              <a:spcAft>
                <a:spcPts val="0"/>
              </a:spcAft>
              <a:buFont typeface="Arial" panose="020B0604020202020204" pitchFamily="34" charset="0"/>
              <a:buChar char="•"/>
            </a:pPr>
            <a:r>
              <a:rPr lang="en-US" altLang="en-US" dirty="0" err="1"/>
              <a:t>fdisk</a:t>
            </a:r>
            <a:r>
              <a:rPr lang="en-US" altLang="en-US" dirty="0"/>
              <a:t> /dev/</a:t>
            </a:r>
            <a:r>
              <a:rPr lang="en-US" altLang="en-US" dirty="0" err="1"/>
              <a:t>sdd</a:t>
            </a:r>
            <a:endParaRPr lang="en-US" alt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265" y="4042193"/>
            <a:ext cx="8491470" cy="2508488"/>
          </a:xfrm>
          <a:prstGeom prst="rect">
            <a:avLst/>
          </a:prstGeom>
        </p:spPr>
      </p:pic>
    </p:spTree>
    <p:extLst>
      <p:ext uri="{BB962C8B-B14F-4D97-AF65-F5344CB8AC3E}">
        <p14:creationId xmlns:p14="http://schemas.microsoft.com/office/powerpoint/2010/main" val="298605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a:t>By default, </a:t>
            </a:r>
            <a:r>
              <a:rPr lang="en-US" altLang="en-US" dirty="0" err="1"/>
              <a:t>fdisk</a:t>
            </a:r>
            <a:r>
              <a:rPr lang="en-US" altLang="en-US" dirty="0"/>
              <a:t> will create MBR partition table which has limitations:</a:t>
            </a:r>
          </a:p>
          <a:p>
            <a:pPr marL="524383" lvl="1" indent="-231775">
              <a:lnSpc>
                <a:spcPct val="100000"/>
              </a:lnSpc>
              <a:spcBef>
                <a:spcPts val="0"/>
              </a:spcBef>
              <a:spcAft>
                <a:spcPts val="0"/>
              </a:spcAft>
              <a:buFont typeface="Arial" panose="020B0604020202020204" pitchFamily="34" charset="0"/>
              <a:buChar char="•"/>
            </a:pPr>
            <a:r>
              <a:rPr lang="en-US" altLang="en-US" dirty="0"/>
              <a:t>Maximum 4 primary partitions</a:t>
            </a:r>
          </a:p>
          <a:p>
            <a:pPr marL="524383" lvl="1" indent="-231775">
              <a:lnSpc>
                <a:spcPct val="100000"/>
              </a:lnSpc>
              <a:spcBef>
                <a:spcPts val="0"/>
              </a:spcBef>
              <a:spcAft>
                <a:spcPts val="0"/>
              </a:spcAft>
              <a:buFont typeface="Arial" panose="020B0604020202020204" pitchFamily="34" charset="0"/>
              <a:buChar char="•"/>
            </a:pPr>
            <a:r>
              <a:rPr lang="en-US" altLang="en-US" dirty="0"/>
              <a:t>Maximum disk size can be handled is 2TB</a:t>
            </a:r>
          </a:p>
          <a:p>
            <a:pPr marL="231775" indent="-231775">
              <a:lnSpc>
                <a:spcPct val="100000"/>
              </a:lnSpc>
              <a:spcBef>
                <a:spcPts val="0"/>
              </a:spcBef>
              <a:spcAft>
                <a:spcPts val="0"/>
              </a:spcAft>
              <a:buFont typeface="Arial" panose="020B0604020202020204" pitchFamily="34" charset="0"/>
              <a:buChar char="•"/>
            </a:pPr>
            <a:endParaRPr lang="en-US" altLang="en-US" dirty="0"/>
          </a:p>
          <a:p>
            <a:pPr marL="231775" indent="-231775">
              <a:lnSpc>
                <a:spcPct val="100000"/>
              </a:lnSpc>
              <a:spcBef>
                <a:spcPts val="0"/>
              </a:spcBef>
              <a:spcAft>
                <a:spcPts val="0"/>
              </a:spcAft>
              <a:buFont typeface="Arial" panose="020B0604020202020204" pitchFamily="34" charset="0"/>
              <a:buChar char="•"/>
            </a:pPr>
            <a:r>
              <a:rPr lang="en-US" altLang="en-US" dirty="0"/>
              <a:t>It’s better to use a newer partition table: GPT partition table.</a:t>
            </a:r>
          </a:p>
        </p:txBody>
      </p:sp>
    </p:spTree>
    <p:extLst>
      <p:ext uri="{BB962C8B-B14F-4D97-AF65-F5344CB8AC3E}">
        <p14:creationId xmlns:p14="http://schemas.microsoft.com/office/powerpoint/2010/main" val="232978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Storage Management</a:t>
            </a:r>
            <a:endParaRPr lang="en-GB" noProof="0" dirty="0"/>
          </a:p>
        </p:txBody>
      </p:sp>
      <p:sp>
        <p:nvSpPr>
          <p:cNvPr id="3" name="Content Placeholder 2"/>
          <p:cNvSpPr>
            <a:spLocks noGrp="1"/>
          </p:cNvSpPr>
          <p:nvPr>
            <p:ph idx="1"/>
          </p:nvPr>
        </p:nvSpPr>
        <p:spPr/>
        <p:txBody>
          <a:bodyPr>
            <a:normAutofit/>
          </a:bodyPr>
          <a:lstStyle/>
          <a:p>
            <a:pPr marL="231775" indent="-231775">
              <a:lnSpc>
                <a:spcPct val="100000"/>
              </a:lnSpc>
              <a:spcBef>
                <a:spcPts val="0"/>
              </a:spcBef>
              <a:spcAft>
                <a:spcPts val="0"/>
              </a:spcAft>
              <a:buFont typeface="Arial" panose="020B0604020202020204" pitchFamily="34" charset="0"/>
              <a:buChar char="•"/>
            </a:pPr>
            <a:r>
              <a:rPr lang="en-US" altLang="en-US" dirty="0"/>
              <a:t>In order to create GPT partition table, run command </a:t>
            </a:r>
            <a:r>
              <a:rPr lang="en-US" altLang="en-US" i="1" dirty="0"/>
              <a:t>g</a:t>
            </a:r>
            <a:r>
              <a:rPr lang="en-US" altLang="en-US" dirty="0"/>
              <a:t> in </a:t>
            </a:r>
            <a:r>
              <a:rPr lang="en-US" altLang="en-US" dirty="0" err="1"/>
              <a:t>fdisk</a:t>
            </a:r>
            <a:r>
              <a:rPr lang="en-US" altLang="en-US" dirty="0"/>
              <a:t> prompt</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494" y="2524260"/>
            <a:ext cx="8537012" cy="2558228"/>
          </a:xfrm>
          <a:prstGeom prst="rect">
            <a:avLst/>
          </a:prstGeom>
        </p:spPr>
      </p:pic>
    </p:spTree>
    <p:extLst>
      <p:ext uri="{BB962C8B-B14F-4D97-AF65-F5344CB8AC3E}">
        <p14:creationId xmlns:p14="http://schemas.microsoft.com/office/powerpoint/2010/main" val="40349978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5126</TotalTime>
  <Words>1503</Words>
  <Application>Microsoft Office PowerPoint</Application>
  <PresentationFormat>Widescreen</PresentationFormat>
  <Paragraphs>170</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Retrospect</vt:lpstr>
      <vt:lpstr>UEEN 3113 / 3413</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UEEN 3113</dc:title>
  <dc:creator>Madhavan Nair</dc:creator>
  <cp:lastModifiedBy>KV Sor</cp:lastModifiedBy>
  <cp:revision>452</cp:revision>
  <cp:lastPrinted>2017-01-17T01:46:07Z</cp:lastPrinted>
  <dcterms:created xsi:type="dcterms:W3CDTF">2015-01-11T01:51:28Z</dcterms:created>
  <dcterms:modified xsi:type="dcterms:W3CDTF">2019-02-12T08:20:15Z</dcterms:modified>
</cp:coreProperties>
</file>