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8" r:id="rId3"/>
    <p:sldId id="326" r:id="rId4"/>
    <p:sldId id="331" r:id="rId5"/>
    <p:sldId id="327" r:id="rId6"/>
    <p:sldId id="330" r:id="rId7"/>
    <p:sldId id="332" r:id="rId8"/>
    <p:sldId id="329" r:id="rId9"/>
    <p:sldId id="333" r:id="rId10"/>
    <p:sldId id="334" r:id="rId11"/>
    <p:sldId id="335" r:id="rId12"/>
    <p:sldId id="336" r:id="rId13"/>
    <p:sldId id="337" r:id="rId14"/>
    <p:sldId id="338" r:id="rId15"/>
    <p:sldId id="342" r:id="rId16"/>
    <p:sldId id="343" r:id="rId17"/>
    <p:sldId id="344" r:id="rId18"/>
    <p:sldId id="345" r:id="rId19"/>
    <p:sldId id="346" r:id="rId20"/>
    <p:sldId id="339" r:id="rId21"/>
    <p:sldId id="347" r:id="rId22"/>
    <p:sldId id="348" r:id="rId23"/>
    <p:sldId id="340" r:id="rId24"/>
    <p:sldId id="341" r:id="rId25"/>
    <p:sldId id="304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34" autoAdjust="0"/>
  </p:normalViewPr>
  <p:slideViewPr>
    <p:cSldViewPr snapToGrid="0">
      <p:cViewPr>
        <p:scale>
          <a:sx n="90" d="100"/>
          <a:sy n="90" d="100"/>
        </p:scale>
        <p:origin x="592" y="5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3/13/2019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1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9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27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3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7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6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53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5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42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5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129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34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70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82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2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41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2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63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9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8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UEEN 3113 / 3413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send a process to background, press </a:t>
            </a:r>
            <a:r>
              <a:rPr lang="en-US" altLang="en-US" dirty="0" err="1"/>
              <a:t>Ctrl+Z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Example, press </a:t>
            </a:r>
            <a:r>
              <a:rPr lang="en-US" altLang="en-US" dirty="0" err="1"/>
              <a:t>Ctrl+Z</a:t>
            </a:r>
            <a:r>
              <a:rPr lang="en-US" altLang="en-US" dirty="0"/>
              <a:t> while using </a:t>
            </a:r>
            <a:r>
              <a:rPr lang="en-US" altLang="en-US" dirty="0" err="1"/>
              <a:t>nano</a:t>
            </a:r>
            <a:r>
              <a:rPr lang="en-US" altLang="en-US" dirty="0"/>
              <a:t> will send it to background and return to the prompt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4" y="3155325"/>
            <a:ext cx="11839352" cy="106250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62" y="4584002"/>
            <a:ext cx="9341476" cy="17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there is only one background process, we can use the </a:t>
            </a:r>
            <a:r>
              <a:rPr lang="en-US" altLang="en-US" b="1" dirty="0" err="1"/>
              <a:t>fg</a:t>
            </a:r>
            <a:r>
              <a:rPr lang="en-US" altLang="en-US" dirty="0"/>
              <a:t> command to bring back the process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there are a few background processes, </a:t>
            </a:r>
            <a:r>
              <a:rPr lang="en-US" altLang="en-US" dirty="0" err="1"/>
              <a:t>fg</a:t>
            </a:r>
            <a:r>
              <a:rPr lang="en-US" altLang="en-US" dirty="0"/>
              <a:t> will bring back the most recently working process.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list all background processes, use the </a:t>
            </a:r>
            <a:r>
              <a:rPr lang="en-US" altLang="en-US" b="1" dirty="0"/>
              <a:t>jobs</a:t>
            </a:r>
            <a:r>
              <a:rPr lang="en-US" altLang="en-US" dirty="0"/>
              <a:t> command.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bring a process, use the job ID in </a:t>
            </a:r>
            <a:r>
              <a:rPr lang="en-US" altLang="en-US" dirty="0" err="1"/>
              <a:t>fg</a:t>
            </a:r>
            <a:r>
              <a:rPr lang="en-US" altLang="en-US" dirty="0"/>
              <a:t> command, for example to bring back </a:t>
            </a:r>
            <a:r>
              <a:rPr lang="en-US" altLang="en-US" dirty="0" err="1"/>
              <a:t>nano</a:t>
            </a:r>
            <a:r>
              <a:rPr lang="en-US" altLang="en-US" dirty="0"/>
              <a:t>: </a:t>
            </a:r>
            <a:r>
              <a:rPr lang="en-US" altLang="en-US" b="1" dirty="0" err="1"/>
              <a:t>fg</a:t>
            </a:r>
            <a:r>
              <a:rPr lang="en-US" altLang="en-US" b="1" dirty="0"/>
              <a:t> 1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57" y="5229477"/>
            <a:ext cx="9457886" cy="13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can start a process in the background by executing the command with &amp; at the end of command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For example: </a:t>
            </a:r>
            <a:r>
              <a:rPr lang="en-US" altLang="en-US" dirty="0" err="1"/>
              <a:t>htop</a:t>
            </a:r>
            <a:r>
              <a:rPr lang="en-US" altLang="en-US" dirty="0"/>
              <a:t> &amp;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Caution!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When we exit the shell / logout, all background processes will close, unsaved work will be lost.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1" y="2902150"/>
            <a:ext cx="4061138" cy="10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9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Ubuntu 16.04 uses </a:t>
            </a:r>
            <a:r>
              <a:rPr lang="en-US" altLang="en-US" dirty="0" err="1"/>
              <a:t>systemd</a:t>
            </a:r>
            <a:r>
              <a:rPr lang="en-US" altLang="en-US" dirty="0"/>
              <a:t> for </a:t>
            </a:r>
            <a:r>
              <a:rPr lang="en-US" altLang="en-US" dirty="0" err="1"/>
              <a:t>init</a:t>
            </a:r>
            <a:r>
              <a:rPr lang="en-US" altLang="en-US" dirty="0"/>
              <a:t> system. It uses </a:t>
            </a:r>
            <a:r>
              <a:rPr lang="en-US" altLang="en-US" b="1" dirty="0" err="1"/>
              <a:t>systemctl</a:t>
            </a:r>
            <a:r>
              <a:rPr lang="en-US" altLang="en-US" dirty="0"/>
              <a:t> command to manage services.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Ubuntu 14.04 and earlier use Upstart for </a:t>
            </a:r>
            <a:r>
              <a:rPr lang="en-US" altLang="en-US" dirty="0" err="1"/>
              <a:t>init</a:t>
            </a:r>
            <a:r>
              <a:rPr lang="en-US" altLang="en-US" dirty="0"/>
              <a:t> system. It uses </a:t>
            </a:r>
            <a:r>
              <a:rPr lang="en-US" altLang="en-US" b="1" dirty="0"/>
              <a:t>service</a:t>
            </a:r>
            <a:r>
              <a:rPr lang="en-US" altLang="en-US" dirty="0"/>
              <a:t> command to manage services. Examples: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service </a:t>
            </a:r>
            <a:r>
              <a:rPr lang="en-US" altLang="en-US" dirty="0" err="1"/>
              <a:t>ssh</a:t>
            </a:r>
            <a:r>
              <a:rPr lang="en-US" altLang="en-US" dirty="0"/>
              <a:t> status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service </a:t>
            </a:r>
            <a:r>
              <a:rPr lang="en-US" altLang="en-US" dirty="0" err="1"/>
              <a:t>ssh</a:t>
            </a:r>
            <a:r>
              <a:rPr lang="en-US" altLang="en-US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304758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Some services are started by the scripts in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</a:t>
            </a:r>
            <a:r>
              <a:rPr lang="en-US" altLang="en-US" dirty="0"/>
              <a:t>/, not by Upstart or </a:t>
            </a:r>
            <a:r>
              <a:rPr lang="en-US" altLang="en-US" dirty="0" err="1"/>
              <a:t>systemd</a:t>
            </a:r>
            <a:r>
              <a:rPr lang="en-US" altLang="en-US" dirty="0"/>
              <a:t> commands. Examples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</a:t>
            </a:r>
            <a:r>
              <a:rPr lang="en-US" altLang="en-US" dirty="0"/>
              <a:t>/</a:t>
            </a:r>
            <a:r>
              <a:rPr lang="en-US" altLang="en-US" dirty="0" err="1"/>
              <a:t>ssh</a:t>
            </a:r>
            <a:r>
              <a:rPr lang="en-US" altLang="en-US" dirty="0"/>
              <a:t> start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</a:t>
            </a:r>
            <a:r>
              <a:rPr lang="en-US" altLang="en-US" dirty="0"/>
              <a:t>/</a:t>
            </a:r>
            <a:r>
              <a:rPr lang="en-US" altLang="en-US" dirty="0" err="1"/>
              <a:t>ssh</a:t>
            </a:r>
            <a:r>
              <a:rPr lang="en-US" altLang="en-US" dirty="0"/>
              <a:t> stop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</a:t>
            </a:r>
            <a:r>
              <a:rPr lang="en-US" altLang="en-US" dirty="0"/>
              <a:t>/</a:t>
            </a:r>
            <a:r>
              <a:rPr lang="en-US" altLang="en-US" dirty="0" err="1"/>
              <a:t>ssh</a:t>
            </a:r>
            <a:r>
              <a:rPr lang="en-US" altLang="en-US" dirty="0"/>
              <a:t> status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</a:t>
            </a:r>
            <a:r>
              <a:rPr lang="en-US" altLang="en-US" dirty="0"/>
              <a:t>/</a:t>
            </a:r>
            <a:r>
              <a:rPr lang="en-US" altLang="en-US" dirty="0" err="1"/>
              <a:t>ssh</a:t>
            </a:r>
            <a:r>
              <a:rPr lang="en-US" altLang="en-US" dirty="0"/>
              <a:t> reload</a:t>
            </a:r>
          </a:p>
        </p:txBody>
      </p:sp>
    </p:spTree>
    <p:extLst>
      <p:ext uri="{BB962C8B-B14F-4D97-AF65-F5344CB8AC3E}">
        <p14:creationId xmlns:p14="http://schemas.microsoft.com/office/powerpoint/2010/main" val="149662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kill a process, use the </a:t>
            </a:r>
            <a:r>
              <a:rPr lang="en-US" altLang="en-US" b="1" dirty="0"/>
              <a:t>kill</a:t>
            </a:r>
            <a:r>
              <a:rPr lang="en-US" altLang="en-US" dirty="0"/>
              <a:t> command. By default, kill will send SIGTERM (value=15) signal to the process.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SIGTERM unable to terminate a process, then we can forcibly terminate the process by sending the SIGKILL signal (value=9).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kill 2634 (this will send SIGTERM signal to process 2634)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kill -9 2644 (this will send SIGKILL signal to process 2644)</a:t>
            </a:r>
          </a:p>
        </p:txBody>
      </p:sp>
    </p:spTree>
    <p:extLst>
      <p:ext uri="{BB962C8B-B14F-4D97-AF65-F5344CB8AC3E}">
        <p14:creationId xmlns:p14="http://schemas.microsoft.com/office/powerpoint/2010/main" val="114275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Other commonly used signals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SIGHUP (1) – </a:t>
            </a:r>
            <a:r>
              <a:rPr lang="en-US" altLang="en-US" dirty="0" err="1"/>
              <a:t>hangup</a:t>
            </a:r>
            <a:r>
              <a:rPr lang="en-US" altLang="en-US" dirty="0"/>
              <a:t> detected terminal, terminate process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SIGINT (2) – Interrupt from keyboard, terminate process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SIGALRM (14) – timer signal from alarm()</a:t>
            </a:r>
          </a:p>
        </p:txBody>
      </p:sp>
    </p:spTree>
    <p:extLst>
      <p:ext uri="{BB962C8B-B14F-4D97-AF65-F5344CB8AC3E}">
        <p14:creationId xmlns:p14="http://schemas.microsoft.com/office/powerpoint/2010/main" val="349438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System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There is a tool to monitor server performance, </a:t>
            </a:r>
            <a:r>
              <a:rPr lang="en-US" altLang="en-US" b="1" dirty="0" err="1"/>
              <a:t>htop</a:t>
            </a:r>
            <a:r>
              <a:rPr lang="en-US" altLang="en-US" dirty="0"/>
              <a:t>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30" y="1539055"/>
            <a:ext cx="6883792" cy="50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System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uptime</a:t>
            </a:r>
            <a:r>
              <a:rPr lang="en-US" altLang="en-US" dirty="0"/>
              <a:t> command shows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how long the system has been running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the number of currently logged in users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load average for </a:t>
            </a:r>
            <a:r>
              <a:rPr lang="en-GB" b="1" dirty="0"/>
              <a:t>1, 5</a:t>
            </a:r>
            <a:r>
              <a:rPr lang="en-GB" dirty="0"/>
              <a:t> and </a:t>
            </a:r>
            <a:r>
              <a:rPr lang="en-GB" b="1" dirty="0"/>
              <a:t>15</a:t>
            </a:r>
            <a:r>
              <a:rPr lang="en-GB" dirty="0"/>
              <a:t> minutes intervals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w</a:t>
            </a:r>
            <a:r>
              <a:rPr lang="en-US" altLang="en-US" dirty="0"/>
              <a:t> command shows all currently logged in users</a:t>
            </a:r>
            <a:endParaRPr lang="en-US" alt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4" y="3370203"/>
            <a:ext cx="9054352" cy="5974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3" y="5147405"/>
            <a:ext cx="9054354" cy="13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2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System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last</a:t>
            </a:r>
            <a:r>
              <a:rPr lang="en-US" altLang="en-US" dirty="0"/>
              <a:t> command shows </a:t>
            </a:r>
            <a:r>
              <a:rPr lang="en-GB" dirty="0"/>
              <a:t>last logged in users</a:t>
            </a:r>
            <a:endParaRPr lang="en-US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0" y="1853549"/>
            <a:ext cx="9554140" cy="3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Process Monitoring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view running processes, use </a:t>
            </a:r>
            <a:r>
              <a:rPr lang="en-US" altLang="en-US" b="1" dirty="0" err="1"/>
              <a:t>ps</a:t>
            </a:r>
            <a:r>
              <a:rPr lang="en-US" altLang="en-US" dirty="0"/>
              <a:t> command. E.g. </a:t>
            </a:r>
            <a:r>
              <a:rPr lang="en-US" altLang="en-US" b="1" dirty="0" err="1"/>
              <a:t>ps</a:t>
            </a:r>
            <a:r>
              <a:rPr lang="en-US" altLang="en-US" b="1" dirty="0"/>
              <a:t> a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016013"/>
            <a:ext cx="10210802" cy="39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</a:t>
            </a:r>
            <a:r>
              <a:rPr lang="en-GB" noProof="0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err="1"/>
              <a:t>netstat</a:t>
            </a:r>
            <a:r>
              <a:rPr lang="en-GB" b="1" dirty="0"/>
              <a:t> - </a:t>
            </a:r>
            <a:r>
              <a:rPr lang="en-GB" dirty="0"/>
              <a:t>display the status of all network connections on a host. Examples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list all ports that are listening and connected, for TCP and UDP: </a:t>
            </a:r>
            <a:r>
              <a:rPr lang="en-US" altLang="en-US" b="1" dirty="0" err="1"/>
              <a:t>netstat</a:t>
            </a:r>
            <a:r>
              <a:rPr lang="en-US" altLang="en-US" b="1" dirty="0"/>
              <a:t> -</a:t>
            </a:r>
            <a:r>
              <a:rPr lang="en-US" altLang="en-US" b="1" dirty="0" err="1"/>
              <a:t>natu</a:t>
            </a:r>
            <a:endParaRPr lang="en-US" altLang="en-US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list only TCP connections: </a:t>
            </a:r>
            <a:r>
              <a:rPr lang="en-GB" b="1" dirty="0" err="1"/>
              <a:t>netstat</a:t>
            </a:r>
            <a:r>
              <a:rPr lang="en-GB" b="1" dirty="0"/>
              <a:t> -at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list only UDP connections: </a:t>
            </a:r>
            <a:r>
              <a:rPr lang="en-GB" b="1" dirty="0" err="1"/>
              <a:t>netstat</a:t>
            </a:r>
            <a:r>
              <a:rPr lang="en-GB" b="1" dirty="0"/>
              <a:t> -au</a:t>
            </a:r>
            <a:endParaRPr lang="en-GB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display IPv6 routing table: </a:t>
            </a:r>
            <a:r>
              <a:rPr lang="en-GB" b="1" dirty="0" err="1"/>
              <a:t>netstat</a:t>
            </a:r>
            <a:r>
              <a:rPr lang="en-GB" b="1" dirty="0"/>
              <a:t> -</a:t>
            </a:r>
            <a:r>
              <a:rPr lang="en-GB" b="1" dirty="0" err="1"/>
              <a:t>rn</a:t>
            </a:r>
            <a:r>
              <a:rPr lang="en-GB" b="1" dirty="0"/>
              <a:t> -A inet6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470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</a:t>
            </a:r>
            <a:r>
              <a:rPr lang="en-GB" noProof="0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err="1"/>
              <a:t>nmap</a:t>
            </a:r>
            <a:r>
              <a:rPr lang="en-GB" b="1" dirty="0"/>
              <a:t> – </a:t>
            </a:r>
            <a:r>
              <a:rPr lang="en-GB" dirty="0"/>
              <a:t>explore network, scan port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nmap</a:t>
            </a:r>
            <a:r>
              <a:rPr lang="en-US" altLang="en-US" b="1" dirty="0"/>
              <a:t> </a:t>
            </a:r>
            <a:r>
              <a:rPr lang="en-US" altLang="en-US" b="1" i="1" dirty="0"/>
              <a:t>IP</a:t>
            </a:r>
            <a:endParaRPr lang="en-US" altLang="en-US" b="1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err="1"/>
              <a:t>nmap</a:t>
            </a:r>
            <a:r>
              <a:rPr lang="en-GB" b="1" dirty="0"/>
              <a:t> </a:t>
            </a:r>
            <a:r>
              <a:rPr lang="en-GB" b="1" i="1" dirty="0"/>
              <a:t>domain</a:t>
            </a:r>
            <a:endParaRPr lang="en-GB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44ABF-E908-4339-8541-E75D49CD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89" y="1551851"/>
            <a:ext cx="6538764" cy="246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149349-615C-474D-9CA0-8708D393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89" y="4128068"/>
            <a:ext cx="6481012" cy="24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4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</a:t>
            </a:r>
            <a:r>
              <a:rPr lang="en-GB" noProof="0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err="1"/>
              <a:t>nmap</a:t>
            </a:r>
            <a:r>
              <a:rPr lang="en-GB" b="1" dirty="0"/>
              <a:t> – </a:t>
            </a:r>
            <a:r>
              <a:rPr lang="en-GB" dirty="0"/>
              <a:t>explore network, scan port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nmap</a:t>
            </a:r>
            <a:r>
              <a:rPr lang="en-US" altLang="en-US" b="1" dirty="0"/>
              <a:t> –p </a:t>
            </a:r>
            <a:r>
              <a:rPr lang="en-US" altLang="en-US" b="1" i="1" dirty="0" err="1"/>
              <a:t>port_number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IP_range</a:t>
            </a:r>
            <a:endParaRPr lang="en-US" altLang="en-US" b="1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CC9C2-A38A-42BB-AC8B-C0F39723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851" y="2333999"/>
            <a:ext cx="7886298" cy="364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7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</a:t>
            </a:r>
            <a:r>
              <a:rPr lang="en-GB" noProof="0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6"/>
            <a:ext cx="12070080" cy="5903843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Network sniffer captures packets for analysis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Default sniffer installed in Ubuntu server is </a:t>
            </a:r>
            <a:r>
              <a:rPr lang="en-US" altLang="en-US" b="1" dirty="0" err="1"/>
              <a:t>tcpdump</a:t>
            </a:r>
            <a:endParaRPr lang="en-US" altLang="en-US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Capture on specific interface: </a:t>
            </a:r>
            <a:r>
              <a:rPr lang="en-US" altLang="en-US" b="1" dirty="0" err="1"/>
              <a:t>tcpdump</a:t>
            </a:r>
            <a:r>
              <a:rPr lang="en-US" altLang="en-US" b="1" dirty="0"/>
              <a:t> -</a:t>
            </a:r>
            <a:r>
              <a:rPr lang="en-US" altLang="en-US" b="1" dirty="0" err="1"/>
              <a:t>i</a:t>
            </a:r>
            <a:r>
              <a:rPr lang="en-US" altLang="en-US" b="1" dirty="0"/>
              <a:t> eth0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List available interfaces on the system: </a:t>
            </a:r>
            <a:r>
              <a:rPr lang="en-GB" b="1" dirty="0" err="1"/>
              <a:t>tcpdump</a:t>
            </a:r>
            <a:r>
              <a:rPr lang="en-GB" b="1" dirty="0"/>
              <a:t> -D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Capture packets based on TCP port: </a:t>
            </a:r>
            <a:r>
              <a:rPr lang="en-US" altLang="en-US" b="1" dirty="0" err="1"/>
              <a:t>tcpdump</a:t>
            </a:r>
            <a:r>
              <a:rPr lang="en-US" altLang="en-US" b="1" dirty="0"/>
              <a:t> -</a:t>
            </a:r>
            <a:r>
              <a:rPr lang="en-US" altLang="en-US" b="1" dirty="0" err="1"/>
              <a:t>i</a:t>
            </a:r>
            <a:r>
              <a:rPr lang="en-US" altLang="en-US" b="1" dirty="0"/>
              <a:t> eth0 </a:t>
            </a:r>
            <a:r>
              <a:rPr lang="en-US" altLang="en-US" b="1" dirty="0" err="1"/>
              <a:t>tcp</a:t>
            </a:r>
            <a:endParaRPr lang="en-GB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Capture Packet from Specific Port: </a:t>
            </a:r>
            <a:r>
              <a:rPr lang="en-US" altLang="en-US" b="1" dirty="0" err="1"/>
              <a:t>tcpdump</a:t>
            </a:r>
            <a:r>
              <a:rPr lang="en-US" altLang="en-US" b="1" dirty="0"/>
              <a:t> -</a:t>
            </a:r>
            <a:r>
              <a:rPr lang="en-US" altLang="en-US" b="1" dirty="0" err="1"/>
              <a:t>i</a:t>
            </a:r>
            <a:r>
              <a:rPr lang="en-US" altLang="en-US" b="1" dirty="0"/>
              <a:t> eth0 port 22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Capture Packets from source IP: </a:t>
            </a:r>
            <a:r>
              <a:rPr lang="en-US" altLang="en-US" b="1" dirty="0" err="1"/>
              <a:t>tcpdump</a:t>
            </a:r>
            <a:r>
              <a:rPr lang="en-US" altLang="en-US" b="1" dirty="0"/>
              <a:t> -</a:t>
            </a:r>
            <a:r>
              <a:rPr lang="en-US" altLang="en-US" b="1" dirty="0" err="1"/>
              <a:t>i</a:t>
            </a:r>
            <a:r>
              <a:rPr lang="en-US" altLang="en-US" b="1" dirty="0"/>
              <a:t> eth0 </a:t>
            </a:r>
            <a:r>
              <a:rPr lang="en-US" altLang="en-US" b="1" dirty="0" err="1"/>
              <a:t>src</a:t>
            </a:r>
            <a:r>
              <a:rPr lang="en-US" altLang="en-US" b="1" dirty="0"/>
              <a:t> 192.168.30.5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Capture Packets from destination IP: </a:t>
            </a:r>
            <a:r>
              <a:rPr lang="en-US" altLang="en-US" b="1" dirty="0" err="1"/>
              <a:t>tcpdump</a:t>
            </a:r>
            <a:r>
              <a:rPr lang="en-US" altLang="en-US" b="1" dirty="0"/>
              <a:t> -</a:t>
            </a:r>
            <a:r>
              <a:rPr lang="en-US" altLang="en-US" b="1" dirty="0" err="1"/>
              <a:t>i</a:t>
            </a:r>
            <a:r>
              <a:rPr lang="en-US" altLang="en-US" b="1" dirty="0"/>
              <a:t> eth0 </a:t>
            </a:r>
            <a:r>
              <a:rPr lang="en-US" altLang="en-US" b="1" dirty="0" err="1"/>
              <a:t>dst</a:t>
            </a:r>
            <a:r>
              <a:rPr lang="en-US" altLang="en-US" b="1" dirty="0"/>
              <a:t> 192.168.30.5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454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</a:t>
            </a:r>
            <a:r>
              <a:rPr lang="en-GB" noProof="0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Other useful tools (require installation)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iftop</a:t>
            </a:r>
            <a:r>
              <a:rPr lang="en-US" altLang="en-US" dirty="0"/>
              <a:t> - </a:t>
            </a:r>
            <a:r>
              <a:rPr lang="en-GB" dirty="0"/>
              <a:t>measures the data flow on individual socket connections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iptraf</a:t>
            </a:r>
            <a:r>
              <a:rPr lang="en-US" altLang="en-US" dirty="0"/>
              <a:t> - </a:t>
            </a:r>
            <a:r>
              <a:rPr lang="en-GB" dirty="0"/>
              <a:t>interactive and </a:t>
            </a:r>
            <a:r>
              <a:rPr lang="en-GB" dirty="0" err="1"/>
              <a:t>colorful</a:t>
            </a:r>
            <a:r>
              <a:rPr lang="en-GB" dirty="0"/>
              <a:t> IP Lan monitor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vnstat</a:t>
            </a:r>
            <a:r>
              <a:rPr lang="en-US" altLang="en-US" dirty="0"/>
              <a:t> - </a:t>
            </a:r>
            <a:r>
              <a:rPr lang="en-GB" altLang="en-US" dirty="0"/>
              <a:t>runs a background service/daemon and keeps recording the size of data transfer all the time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pktstat</a:t>
            </a:r>
            <a:r>
              <a:rPr lang="en-US" altLang="en-US" dirty="0"/>
              <a:t> - </a:t>
            </a:r>
            <a:r>
              <a:rPr lang="en-GB" altLang="en-US" dirty="0"/>
              <a:t>displays all active connections in real time, and the speed at which data is being transferred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347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Process status is indicated in the </a:t>
            </a:r>
            <a:r>
              <a:rPr lang="en-US" altLang="en-US" b="1" dirty="0"/>
              <a:t>STAT</a:t>
            </a:r>
            <a:r>
              <a:rPr lang="en-US" altLang="en-US" dirty="0"/>
              <a:t> column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D: uninterruptible sleep (</a:t>
            </a:r>
            <a:r>
              <a:rPr lang="en-GB" altLang="en-US" dirty="0"/>
              <a:t>waiting on input and cannot handle additional signals)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Z: defunct (zombie), </a:t>
            </a:r>
            <a:r>
              <a:rPr lang="en-GB" altLang="en-US" dirty="0"/>
              <a:t>finished its job but not terminated properly by its parent, if its parent exits, </a:t>
            </a:r>
            <a:r>
              <a:rPr lang="en-GB" altLang="en-US" dirty="0" err="1"/>
              <a:t>init</a:t>
            </a:r>
            <a:r>
              <a:rPr lang="en-GB" altLang="en-US" dirty="0"/>
              <a:t>() will destroy it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T: stopped by job control signal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S: interruptible sleep (</a:t>
            </a:r>
            <a:r>
              <a:rPr lang="en-GB" altLang="en-US" dirty="0"/>
              <a:t>waiting for event to complete)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R: in the run queue</a:t>
            </a:r>
          </a:p>
        </p:txBody>
      </p:sp>
    </p:spTree>
    <p:extLst>
      <p:ext uri="{BB962C8B-B14F-4D97-AF65-F5344CB8AC3E}">
        <p14:creationId xmlns:p14="http://schemas.microsoft.com/office/powerpoint/2010/main" val="6464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Additional characters that might be displayed for process status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&lt;: high-priority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N: low-priority 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L: has pages lock into memory (for real-time / custom I/O)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s: is a session leader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l: is multi-threaded (using CLONE_THREAD)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+: in the foreground process group</a:t>
            </a:r>
          </a:p>
        </p:txBody>
      </p:sp>
    </p:spTree>
    <p:extLst>
      <p:ext uri="{BB962C8B-B14F-4D97-AF65-F5344CB8AC3E}">
        <p14:creationId xmlns:p14="http://schemas.microsoft.com/office/powerpoint/2010/main" val="236204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TIME</a:t>
            </a:r>
            <a:r>
              <a:rPr lang="en-US" altLang="en-US" dirty="0"/>
              <a:t> column display </a:t>
            </a:r>
            <a:r>
              <a:rPr lang="en-GB" altLang="en-US" dirty="0"/>
              <a:t>the total amount of time the CPU has been utilised (amount of time the process has been actively engaging with the CPU).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Run </a:t>
            </a:r>
            <a:r>
              <a:rPr lang="en-US" altLang="en-US" b="1" dirty="0" err="1"/>
              <a:t>ps</a:t>
            </a:r>
            <a:r>
              <a:rPr lang="en-US" altLang="en-US" b="1" dirty="0"/>
              <a:t> au </a:t>
            </a:r>
            <a:r>
              <a:rPr lang="en-US" altLang="en-US" dirty="0"/>
              <a:t>will list processes started by other users as well.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RSS</a:t>
            </a:r>
            <a:r>
              <a:rPr lang="en-US" altLang="en-US" dirty="0"/>
              <a:t> means resident set size (non-swap physical memory that has been used)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VSZ</a:t>
            </a:r>
            <a:r>
              <a:rPr lang="en-US" altLang="en-US" dirty="0"/>
              <a:t> means virtual memory size of the process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NI</a:t>
            </a:r>
            <a:r>
              <a:rPr lang="en-US" altLang="en-US" dirty="0"/>
              <a:t> is the nice vale (19 to -20)</a:t>
            </a:r>
          </a:p>
        </p:txBody>
      </p:sp>
    </p:spTree>
    <p:extLst>
      <p:ext uri="{BB962C8B-B14F-4D97-AF65-F5344CB8AC3E}">
        <p14:creationId xmlns:p14="http://schemas.microsoft.com/office/powerpoint/2010/main" val="3692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list all processes including system processes: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ps</a:t>
            </a:r>
            <a:r>
              <a:rPr lang="en-US" altLang="en-US" dirty="0"/>
              <a:t> aux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Processes in the […] bracket are </a:t>
            </a:r>
            <a:r>
              <a:rPr lang="en-GB" dirty="0"/>
              <a:t>processes that do not have an associated command line (kernel threads / system services / daemon).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PRI</a:t>
            </a:r>
            <a:r>
              <a:rPr lang="en-US" altLang="en-US" dirty="0"/>
              <a:t> is the priority, higher number means lower priority.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START</a:t>
            </a:r>
            <a:r>
              <a:rPr lang="en-US" altLang="en-US" dirty="0"/>
              <a:t> is the starting time of the process.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%CPU</a:t>
            </a:r>
            <a:r>
              <a:rPr lang="en-US" altLang="en-US" dirty="0"/>
              <a:t> is CPU time used divide by the time the process has been running.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94898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%MEM</a:t>
            </a:r>
            <a:r>
              <a:rPr lang="en-US" altLang="en-US" dirty="0"/>
              <a:t> is the ratio of the process’s resident set size to the physical memory.</a:t>
            </a: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646801"/>
            <a:ext cx="11868150" cy="3318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81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view processes belong to specific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ps</a:t>
            </a:r>
            <a:r>
              <a:rPr lang="en-US" altLang="en-US" dirty="0"/>
              <a:t> -u </a:t>
            </a:r>
            <a:r>
              <a:rPr lang="en-US" altLang="en-US" i="1" dirty="0" err="1"/>
              <a:t>user_name</a:t>
            </a:r>
            <a:endParaRPr lang="en-US" altLang="en-US" i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 the </a:t>
            </a:r>
            <a:r>
              <a:rPr lang="en-US" altLang="en-US" b="1" dirty="0"/>
              <a:t>--sort</a:t>
            </a:r>
            <a:r>
              <a:rPr lang="en-US" altLang="en-US" dirty="0"/>
              <a:t> option to sort the output based on field specified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ps</a:t>
            </a:r>
            <a:r>
              <a:rPr lang="en-US" altLang="en-US" dirty="0"/>
              <a:t> au --</a:t>
            </a:r>
            <a:r>
              <a:rPr lang="en-US" altLang="en-US" i="1" dirty="0"/>
              <a:t>sort=field</a:t>
            </a:r>
          </a:p>
        </p:txBody>
      </p:sp>
    </p:spTree>
    <p:extLst>
      <p:ext uri="{BB962C8B-B14F-4D97-AF65-F5344CB8AC3E}">
        <p14:creationId xmlns:p14="http://schemas.microsoft.com/office/powerpoint/2010/main" val="110741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Process Monitoring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1959648"/>
            <a:ext cx="11553826" cy="3688004"/>
          </a:xfrm>
        </p:spPr>
      </p:pic>
    </p:spTree>
    <p:extLst>
      <p:ext uri="{BB962C8B-B14F-4D97-AF65-F5344CB8AC3E}">
        <p14:creationId xmlns:p14="http://schemas.microsoft.com/office/powerpoint/2010/main" val="3046406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10837</TotalTime>
  <Words>1058</Words>
  <Application>Microsoft Office PowerPoint</Application>
  <PresentationFormat>Widescreen</PresentationFormat>
  <Paragraphs>147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UEEN 3113 / 3413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Process Monitoring</vt:lpstr>
      <vt:lpstr>System Monitoring</vt:lpstr>
      <vt:lpstr>System Monitoring</vt:lpstr>
      <vt:lpstr>System Monitoring</vt:lpstr>
      <vt:lpstr>Network Monitoring</vt:lpstr>
      <vt:lpstr>Network Monitoring</vt:lpstr>
      <vt:lpstr>Network Monitoring</vt:lpstr>
      <vt:lpstr>Network Monitoring</vt:lpstr>
      <vt:lpstr>Network Monitoring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KV Sor</cp:lastModifiedBy>
  <cp:revision>793</cp:revision>
  <cp:lastPrinted>2017-01-17T01:46:07Z</cp:lastPrinted>
  <dcterms:created xsi:type="dcterms:W3CDTF">2015-01-11T01:51:28Z</dcterms:created>
  <dcterms:modified xsi:type="dcterms:W3CDTF">2019-03-12T19:28:33Z</dcterms:modified>
</cp:coreProperties>
</file>