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26" r:id="rId11"/>
    <p:sldId id="316" r:id="rId12"/>
    <p:sldId id="317" r:id="rId13"/>
    <p:sldId id="318" r:id="rId14"/>
    <p:sldId id="319" r:id="rId15"/>
    <p:sldId id="321" r:id="rId16"/>
    <p:sldId id="327" r:id="rId17"/>
    <p:sldId id="328" r:id="rId18"/>
    <p:sldId id="329" r:id="rId19"/>
    <p:sldId id="330" r:id="rId20"/>
    <p:sldId id="320" r:id="rId21"/>
    <p:sldId id="322" r:id="rId22"/>
    <p:sldId id="331" r:id="rId23"/>
    <p:sldId id="323" r:id="rId24"/>
    <p:sldId id="332" r:id="rId25"/>
    <p:sldId id="324" r:id="rId26"/>
    <p:sldId id="325" r:id="rId27"/>
    <p:sldId id="333" r:id="rId28"/>
    <p:sldId id="334" r:id="rId29"/>
    <p:sldId id="336" r:id="rId30"/>
    <p:sldId id="335" r:id="rId31"/>
    <p:sldId id="337" r:id="rId32"/>
    <p:sldId id="338" r:id="rId33"/>
    <p:sldId id="340" r:id="rId34"/>
    <p:sldId id="341" r:id="rId35"/>
    <p:sldId id="339" r:id="rId36"/>
    <p:sldId id="343" r:id="rId37"/>
    <p:sldId id="342" r:id="rId38"/>
    <p:sldId id="345" r:id="rId39"/>
    <p:sldId id="351" r:id="rId40"/>
    <p:sldId id="344" r:id="rId41"/>
    <p:sldId id="346" r:id="rId42"/>
    <p:sldId id="352" r:id="rId43"/>
    <p:sldId id="353" r:id="rId44"/>
    <p:sldId id="347" r:id="rId45"/>
    <p:sldId id="348" r:id="rId46"/>
    <p:sldId id="349" r:id="rId47"/>
    <p:sldId id="350" r:id="rId48"/>
    <p:sldId id="354" r:id="rId49"/>
    <p:sldId id="355" r:id="rId50"/>
    <p:sldId id="356" r:id="rId51"/>
    <p:sldId id="357" r:id="rId52"/>
    <p:sldId id="358" r:id="rId53"/>
    <p:sldId id="376" r:id="rId54"/>
    <p:sldId id="359" r:id="rId55"/>
    <p:sldId id="360" r:id="rId56"/>
    <p:sldId id="377" r:id="rId57"/>
    <p:sldId id="378" r:id="rId58"/>
    <p:sldId id="361" r:id="rId59"/>
    <p:sldId id="362" r:id="rId60"/>
    <p:sldId id="366" r:id="rId61"/>
    <p:sldId id="367" r:id="rId62"/>
    <p:sldId id="365" r:id="rId63"/>
    <p:sldId id="368" r:id="rId64"/>
    <p:sldId id="363" r:id="rId65"/>
    <p:sldId id="371" r:id="rId66"/>
    <p:sldId id="372" r:id="rId67"/>
    <p:sldId id="373" r:id="rId68"/>
    <p:sldId id="374" r:id="rId69"/>
    <p:sldId id="375" r:id="rId70"/>
    <p:sldId id="304" r:id="rId7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869" autoAdjust="0"/>
  </p:normalViewPr>
  <p:slideViewPr>
    <p:cSldViewPr snapToGrid="0">
      <p:cViewPr>
        <p:scale>
          <a:sx n="82" d="100"/>
          <a:sy n="82" d="100"/>
        </p:scale>
        <p:origin x="918" y="2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2/26/2019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2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7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4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6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6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3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55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7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is</a:t>
            </a:r>
            <a:r>
              <a:rPr lang="en-US" baseline="0" dirty="0"/>
              <a:t> wildcard, means </a:t>
            </a:r>
            <a:r>
              <a:rPr lang="en-US" baseline="0" dirty="0" err="1"/>
              <a:t>stadmin</a:t>
            </a:r>
            <a:r>
              <a:rPr lang="en-US" baseline="0" dirty="0"/>
              <a:t> can connect from any host.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5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level</a:t>
            </a:r>
            <a:r>
              <a:rPr lang="en-US" baseline="0" dirty="0"/>
              <a:t> </a:t>
            </a:r>
            <a:r>
              <a:rPr lang="en-US" dirty="0"/>
              <a:t>example: mySQL605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07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1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29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3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98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86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8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92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06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02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3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9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01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21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66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17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02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67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81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26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9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298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14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563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74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30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08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130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247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853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6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72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5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113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612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95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45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44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7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77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949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7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776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086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06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48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2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512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822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365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598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93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5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5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3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table-maintenance-sql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UEEN 3113 / 3413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Reserved users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debian</a:t>
            </a:r>
            <a:r>
              <a:rPr lang="en-US" altLang="en-US" dirty="0"/>
              <a:t>-sys-</a:t>
            </a:r>
            <a:r>
              <a:rPr lang="en-US" altLang="en-US" dirty="0" err="1"/>
              <a:t>maint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Used by the </a:t>
            </a:r>
            <a:r>
              <a:rPr lang="en-GB" altLang="en-US" dirty="0" err="1"/>
              <a:t>init</a:t>
            </a:r>
            <a:r>
              <a:rPr lang="en-GB" altLang="en-US" dirty="0"/>
              <a:t> scripts to stop the server.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mysql.sys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Used as the DEFINER for sys schema objects, avoids problems that occur if root account is removed / renamed.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locked and cannot be used for client connections.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mysql.session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internally by plugins to access to the server.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locked and can’t be used for client connections.</a:t>
            </a:r>
          </a:p>
        </p:txBody>
      </p:sp>
    </p:spTree>
    <p:extLst>
      <p:ext uri="{BB962C8B-B14F-4D97-AF65-F5344CB8AC3E}">
        <p14:creationId xmlns:p14="http://schemas.microsoft.com/office/powerpoint/2010/main" val="148634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 all databases: show databases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88" y="1705999"/>
            <a:ext cx="4159624" cy="3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Output might not fix into screen (depend on the resolution), in order to view all the lines, we can pipe the output to </a:t>
            </a:r>
            <a:r>
              <a:rPr lang="en-US" altLang="en-US" i="1" dirty="0"/>
              <a:t>less</a:t>
            </a:r>
            <a:r>
              <a:rPr lang="en-US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pager less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This is only effective in current logged in session.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list in vertical mode, use \G, example: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select * from </a:t>
            </a:r>
            <a:r>
              <a:rPr lang="en-US" altLang="en-US" dirty="0" err="1"/>
              <a:t>mysql.user</a:t>
            </a:r>
            <a:r>
              <a:rPr lang="en-US" altLang="en-US" dirty="0"/>
              <a:t> \G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46" y="3977823"/>
            <a:ext cx="3934508" cy="13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Passwords can be written as plain text in SQL statements that invoke the PASSWORD() function.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it is l</a:t>
            </a:r>
            <a:r>
              <a:rPr lang="en-GB" dirty="0" err="1"/>
              <a:t>ogged</a:t>
            </a:r>
            <a:r>
              <a:rPr lang="en-GB" dirty="0"/>
              <a:t> by the MySQL server, it is visible to anyone that can access to the log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However, logging will avoid writing passwords in clear text for a the following statements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USER, ALTER USER, GRANT, SET PASSWORD, SLAVE START, CREATE SERVER, ALTER SERVER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637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a database: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DATABASE </a:t>
            </a:r>
            <a:r>
              <a:rPr lang="en-US" altLang="en-US" i="1" dirty="0" err="1"/>
              <a:t>database_name</a:t>
            </a:r>
            <a:r>
              <a:rPr lang="en-US" altLang="en-US" dirty="0"/>
              <a:t>;</a:t>
            </a:r>
            <a:endParaRPr lang="en-US" altLang="en-US" i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CREATE DATABASE </a:t>
            </a:r>
            <a:r>
              <a:rPr lang="en-US" altLang="en-US" dirty="0" err="1"/>
              <a:t>stdb</a:t>
            </a:r>
            <a:r>
              <a:rPr lang="en-US" altLang="en-US" dirty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make a database as current database: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</a:t>
            </a:r>
            <a:r>
              <a:rPr lang="en-US" altLang="en-US" i="1" dirty="0" err="1"/>
              <a:t>database_name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USE </a:t>
            </a:r>
            <a:r>
              <a:rPr lang="en-US" altLang="en-US" dirty="0" err="1"/>
              <a:t>stdb</a:t>
            </a:r>
            <a:r>
              <a:rPr lang="en-US" altLang="en-US" dirty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know the current database in use: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SELECT database();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70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TABLE </a:t>
            </a:r>
            <a:r>
              <a:rPr lang="en-US" altLang="en-US" i="1" dirty="0" err="1"/>
              <a:t>table_name</a:t>
            </a:r>
            <a:r>
              <a:rPr lang="en-US" altLang="en-US" dirty="0"/>
              <a:t> (</a:t>
            </a:r>
            <a:r>
              <a:rPr lang="en-US" altLang="en-US" i="1" dirty="0" err="1"/>
              <a:t>field_name</a:t>
            </a:r>
            <a:r>
              <a:rPr lang="en-US" altLang="en-US" i="1" dirty="0"/>
              <a:t> </a:t>
            </a:r>
            <a:r>
              <a:rPr lang="en-US" altLang="en-US" i="1" dirty="0" err="1"/>
              <a:t>field_type</a:t>
            </a:r>
            <a:r>
              <a:rPr lang="en-US" altLang="en-US" dirty="0"/>
              <a:t>(</a:t>
            </a:r>
            <a:r>
              <a:rPr lang="en-US" altLang="en-US" i="1" dirty="0"/>
              <a:t>length</a:t>
            </a:r>
            <a:r>
              <a:rPr lang="en-US" altLang="en-US" dirty="0"/>
              <a:t>));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TABLE </a:t>
            </a:r>
            <a:r>
              <a:rPr lang="en-US" altLang="en-US" i="1" dirty="0" err="1"/>
              <a:t>st_item</a:t>
            </a:r>
            <a:r>
              <a:rPr lang="en-US" altLang="en-US" dirty="0"/>
              <a:t> (</a:t>
            </a:r>
            <a:r>
              <a:rPr lang="en-US" altLang="en-US" i="1" dirty="0" err="1"/>
              <a:t>item_id</a:t>
            </a:r>
            <a:r>
              <a:rPr lang="en-US" altLang="en-US" i="1" dirty="0"/>
              <a:t> </a:t>
            </a:r>
            <a:r>
              <a:rPr lang="en-US" altLang="en-US" dirty="0"/>
              <a:t>varchar(15), </a:t>
            </a:r>
            <a:r>
              <a:rPr lang="en-US" altLang="en-US" i="1" dirty="0"/>
              <a:t>name </a:t>
            </a:r>
            <a:r>
              <a:rPr lang="en-US" altLang="en-US" dirty="0"/>
              <a:t>varchar(25), </a:t>
            </a:r>
            <a:r>
              <a:rPr lang="en-US" altLang="en-US" i="1" dirty="0"/>
              <a:t>location</a:t>
            </a:r>
            <a:r>
              <a:rPr lang="en-US" altLang="en-US" dirty="0"/>
              <a:t> varchar(20));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Add primary key after a table is create: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table_name</a:t>
            </a:r>
            <a:r>
              <a:rPr lang="en-US" altLang="en-US" i="1" dirty="0"/>
              <a:t> </a:t>
            </a:r>
            <a:r>
              <a:rPr lang="en-US" altLang="en-US" dirty="0"/>
              <a:t> ADD PRIMARY KEY(</a:t>
            </a:r>
            <a:r>
              <a:rPr lang="en-US" altLang="en-US" i="1" dirty="0" err="1"/>
              <a:t>filed_name</a:t>
            </a:r>
            <a:r>
              <a:rPr lang="en-US" altLang="en-US" dirty="0"/>
              <a:t>);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marL="890143" lvl="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st_item</a:t>
            </a:r>
            <a:r>
              <a:rPr lang="en-US" altLang="en-US" dirty="0"/>
              <a:t> ADD PRIMARY KEY(</a:t>
            </a:r>
            <a:r>
              <a:rPr lang="en-US" altLang="en-US" i="1" dirty="0" err="1"/>
              <a:t>item_id</a:t>
            </a:r>
            <a:r>
              <a:rPr lang="en-US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724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 to create a table with primary key: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TABLE </a:t>
            </a:r>
            <a:r>
              <a:rPr lang="en-US" altLang="en-US" i="1" dirty="0" err="1"/>
              <a:t>st_item</a:t>
            </a:r>
            <a:r>
              <a:rPr lang="en-US" altLang="en-US" dirty="0"/>
              <a:t> (</a:t>
            </a:r>
            <a:r>
              <a:rPr lang="en-US" altLang="en-US" i="1" dirty="0" err="1"/>
              <a:t>item_id</a:t>
            </a:r>
            <a:r>
              <a:rPr lang="en-US" altLang="en-US" i="1" dirty="0"/>
              <a:t> </a:t>
            </a:r>
            <a:r>
              <a:rPr lang="en-US" altLang="en-US" dirty="0"/>
              <a:t>varchar(15), </a:t>
            </a:r>
            <a:r>
              <a:rPr lang="en-US" altLang="en-US" i="1" dirty="0"/>
              <a:t>name </a:t>
            </a:r>
            <a:r>
              <a:rPr lang="en-US" altLang="en-US" dirty="0"/>
              <a:t>varchar(25), </a:t>
            </a:r>
            <a:r>
              <a:rPr lang="en-US" altLang="en-US" i="1" dirty="0"/>
              <a:t>location</a:t>
            </a:r>
            <a:r>
              <a:rPr lang="en-US" altLang="en-US" dirty="0"/>
              <a:t> varchar(20), primary key(</a:t>
            </a:r>
            <a:r>
              <a:rPr lang="en-US" altLang="en-US" i="1" dirty="0" err="1"/>
              <a:t>item_id</a:t>
            </a:r>
            <a:r>
              <a:rPr lang="en-US" altLang="en-US" dirty="0"/>
              <a:t>));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TABLE </a:t>
            </a:r>
            <a:r>
              <a:rPr lang="en-US" altLang="en-US" i="1" dirty="0" err="1"/>
              <a:t>st_order</a:t>
            </a:r>
            <a:r>
              <a:rPr lang="en-US" altLang="en-US" dirty="0"/>
              <a:t> (</a:t>
            </a:r>
            <a:r>
              <a:rPr lang="en-US" altLang="en-US" i="1" dirty="0" err="1"/>
              <a:t>order_id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auto_increment</a:t>
            </a:r>
            <a:r>
              <a:rPr lang="en-US" altLang="en-US" dirty="0"/>
              <a:t>, </a:t>
            </a:r>
            <a:r>
              <a:rPr lang="en-US" altLang="en-US" i="1" dirty="0"/>
              <a:t>name</a:t>
            </a:r>
            <a:r>
              <a:rPr lang="en-US" altLang="en-US" dirty="0"/>
              <a:t> varchar(30), primary key(</a:t>
            </a:r>
            <a:r>
              <a:rPr lang="en-US" altLang="en-US" i="1" dirty="0" err="1"/>
              <a:t>order_id</a:t>
            </a:r>
            <a:r>
              <a:rPr lang="en-US" alt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343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display the structure of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DESCRIBE </a:t>
            </a:r>
            <a:r>
              <a:rPr lang="en-US" altLang="en-US" i="1" dirty="0" err="1"/>
              <a:t>table_name</a:t>
            </a:r>
            <a:r>
              <a:rPr lang="en-US" altLang="en-US" dirty="0"/>
              <a:t>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4644695"/>
            <a:ext cx="7104416" cy="17590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2221055"/>
            <a:ext cx="7104416" cy="21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DROP TABLE </a:t>
            </a:r>
            <a:r>
              <a:rPr lang="en-US" altLang="en-US" i="1" dirty="0" err="1"/>
              <a:t>table_name</a:t>
            </a:r>
            <a:r>
              <a:rPr lang="en-US" altLang="en-US" dirty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rename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table_name</a:t>
            </a:r>
            <a:r>
              <a:rPr lang="en-US" altLang="en-US" i="1" dirty="0"/>
              <a:t> </a:t>
            </a:r>
            <a:r>
              <a:rPr lang="en-US" altLang="en-US" dirty="0"/>
              <a:t> RENAME </a:t>
            </a:r>
            <a:r>
              <a:rPr lang="en-US" altLang="en-US" i="1" dirty="0" err="1"/>
              <a:t>new_table_name</a:t>
            </a:r>
            <a:r>
              <a:rPr lang="en-US" altLang="en-US" dirty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can be used to modify fields in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st_item</a:t>
            </a:r>
            <a:r>
              <a:rPr lang="en-US" altLang="en-US" dirty="0"/>
              <a:t> MODIFY </a:t>
            </a:r>
            <a:r>
              <a:rPr lang="en-US" altLang="en-US" i="1" dirty="0" err="1"/>
              <a:t>st_item</a:t>
            </a:r>
            <a:r>
              <a:rPr lang="en-US" altLang="en-US" dirty="0"/>
              <a:t> varchar(10), CHANGE </a:t>
            </a:r>
            <a:r>
              <a:rPr lang="en-US" altLang="en-US" i="1" dirty="0"/>
              <a:t>name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varchar(20);</a:t>
            </a:r>
          </a:p>
        </p:txBody>
      </p:sp>
    </p:spTree>
    <p:extLst>
      <p:ext uri="{BB962C8B-B14F-4D97-AF65-F5344CB8AC3E}">
        <p14:creationId xmlns:p14="http://schemas.microsoft.com/office/powerpoint/2010/main" val="213537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a field/column: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table_name</a:t>
            </a:r>
            <a:r>
              <a:rPr lang="en-US" altLang="en-US" dirty="0"/>
              <a:t> DROP </a:t>
            </a:r>
            <a:r>
              <a:rPr lang="en-US" altLang="en-US" i="1" dirty="0" err="1"/>
              <a:t>field_name</a:t>
            </a:r>
            <a:r>
              <a:rPr lang="en-US" altLang="en-US" dirty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add a field/column: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table_name</a:t>
            </a:r>
            <a:r>
              <a:rPr lang="en-US" altLang="en-US" i="1" dirty="0"/>
              <a:t> </a:t>
            </a:r>
            <a:r>
              <a:rPr lang="en-US" altLang="en-US" dirty="0"/>
              <a:t> ADD </a:t>
            </a:r>
            <a:r>
              <a:rPr lang="en-US" altLang="en-US" i="1" dirty="0" err="1"/>
              <a:t>new_field_name</a:t>
            </a:r>
            <a:r>
              <a:rPr lang="en-US" altLang="en-US" i="1" dirty="0"/>
              <a:t> </a:t>
            </a:r>
            <a:r>
              <a:rPr lang="en-US" altLang="en-US" dirty="0"/>
              <a:t>type;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st_item</a:t>
            </a:r>
            <a:r>
              <a:rPr lang="en-US" altLang="en-US" dirty="0"/>
              <a:t> ADD </a:t>
            </a:r>
            <a:r>
              <a:rPr lang="en-US" altLang="en-US" i="1" dirty="0"/>
              <a:t>pic </a:t>
            </a:r>
            <a:r>
              <a:rPr lang="en-US" altLang="en-US" dirty="0"/>
              <a:t>varchar(20);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st_item</a:t>
            </a:r>
            <a:r>
              <a:rPr lang="en-US" altLang="en-US" i="1" dirty="0"/>
              <a:t> </a:t>
            </a:r>
            <a:r>
              <a:rPr lang="en-US" altLang="en-US" dirty="0"/>
              <a:t>ADD </a:t>
            </a:r>
            <a:r>
              <a:rPr lang="en-US" altLang="en-US" i="1" dirty="0" err="1"/>
              <a:t>item_brand</a:t>
            </a:r>
            <a:r>
              <a:rPr lang="en-US" altLang="en-US" dirty="0"/>
              <a:t> varchar(20) AFTER </a:t>
            </a:r>
            <a:r>
              <a:rPr lang="en-US" altLang="en-US" i="1" dirty="0" err="1"/>
              <a:t>item_name</a:t>
            </a:r>
            <a:r>
              <a:rPr lang="en-US" altLang="en-US" dirty="0"/>
              <a:t>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TABLE </a:t>
            </a:r>
            <a:r>
              <a:rPr lang="en-US" altLang="en-US" i="1" dirty="0" err="1"/>
              <a:t>st_item</a:t>
            </a:r>
            <a:r>
              <a:rPr lang="en-US" altLang="en-US" dirty="0"/>
              <a:t> ADD </a:t>
            </a:r>
            <a:r>
              <a:rPr lang="en-US" altLang="en-US" i="1" dirty="0" err="1"/>
              <a:t>sup_id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AFTER </a:t>
            </a:r>
            <a:r>
              <a:rPr lang="en-US" altLang="en-US" i="1" dirty="0" err="1"/>
              <a:t>item_name</a:t>
            </a:r>
            <a:r>
              <a:rPr lang="en-US" altLang="en-US" dirty="0"/>
              <a:t>, ADD foreign key(</a:t>
            </a:r>
            <a:r>
              <a:rPr lang="en-US" altLang="en-US" i="1" dirty="0" err="1"/>
              <a:t>sup_id</a:t>
            </a:r>
            <a:r>
              <a:rPr lang="en-US" altLang="en-US" dirty="0"/>
              <a:t>) references </a:t>
            </a:r>
            <a:r>
              <a:rPr lang="en-US" altLang="en-US" i="1" dirty="0" err="1"/>
              <a:t>item_sup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94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setup </a:t>
            </a:r>
            <a:r>
              <a:rPr lang="en-US" altLang="en-US" dirty="0" err="1"/>
              <a:t>mysql</a:t>
            </a:r>
            <a:r>
              <a:rPr lang="en-US" altLang="en-US" dirty="0"/>
              <a:t> after the installation: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mysql_secure_installation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First, we need to set the password for </a:t>
            </a:r>
            <a:r>
              <a:rPr lang="en-US" altLang="en-US" dirty="0" err="1"/>
              <a:t>mysql</a:t>
            </a:r>
            <a:r>
              <a:rPr lang="en-US" altLang="en-US" dirty="0"/>
              <a:t> root user.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123979"/>
            <a:ext cx="8650942" cy="35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USER ‘</a:t>
            </a:r>
            <a:r>
              <a:rPr lang="en-US" altLang="en-US" i="1" dirty="0" err="1"/>
              <a:t>username’</a:t>
            </a:r>
            <a:r>
              <a:rPr lang="en-US" altLang="en-US" dirty="0" err="1"/>
              <a:t>@</a:t>
            </a:r>
            <a:r>
              <a:rPr lang="en-US" altLang="en-US" i="1" dirty="0" err="1"/>
              <a:t>’host</a:t>
            </a:r>
            <a:r>
              <a:rPr lang="en-US" altLang="en-US" i="1" dirty="0"/>
              <a:t>’</a:t>
            </a:r>
            <a:r>
              <a:rPr lang="en-US" altLang="en-US" dirty="0"/>
              <a:t> IDENTIFIED BY </a:t>
            </a:r>
            <a:r>
              <a:rPr lang="en-US" altLang="en-US" i="1" dirty="0"/>
              <a:t>‘password’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USER ‘</a:t>
            </a:r>
            <a:r>
              <a:rPr lang="en-US" altLang="en-US" i="1" dirty="0" err="1"/>
              <a:t>stadmin</a:t>
            </a:r>
            <a:r>
              <a:rPr lang="en-US" altLang="en-US" i="1" dirty="0"/>
              <a:t>’</a:t>
            </a:r>
            <a:r>
              <a:rPr lang="en-US" altLang="en-US" dirty="0"/>
              <a:t>@</a:t>
            </a:r>
            <a:r>
              <a:rPr lang="en-US" altLang="en-US" i="1" dirty="0"/>
              <a:t>’localhost’</a:t>
            </a:r>
            <a:r>
              <a:rPr lang="en-US" altLang="en-US" dirty="0"/>
              <a:t> IDENTIFIED BY </a:t>
            </a:r>
            <a:r>
              <a:rPr lang="en-US" altLang="en-US" i="1" dirty="0"/>
              <a:t>‘stmin605’</a:t>
            </a:r>
            <a:r>
              <a:rPr lang="en-US" altLang="en-US" dirty="0"/>
              <a:t>;</a:t>
            </a:r>
            <a:endParaRPr lang="en-US" altLang="en-US" i="1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USER ‘</a:t>
            </a:r>
            <a:r>
              <a:rPr lang="en-US" altLang="en-US" i="1" dirty="0" err="1"/>
              <a:t>stadmin</a:t>
            </a:r>
            <a:r>
              <a:rPr lang="en-US" altLang="en-US" i="1" dirty="0"/>
              <a:t>’</a:t>
            </a:r>
            <a:r>
              <a:rPr lang="en-US" altLang="en-US" dirty="0"/>
              <a:t>@</a:t>
            </a:r>
            <a:r>
              <a:rPr lang="en-US" altLang="en-US" i="1" dirty="0"/>
              <a:t>’%’</a:t>
            </a:r>
            <a:r>
              <a:rPr lang="en-US" altLang="en-US" dirty="0"/>
              <a:t> IDENTIFIED </a:t>
            </a:r>
            <a:r>
              <a:rPr lang="en-US" altLang="en-US"/>
              <a:t>BY </a:t>
            </a:r>
            <a:r>
              <a:rPr lang="en-US" altLang="en-US" i="1"/>
              <a:t>‘stmin605’</a:t>
            </a:r>
            <a:r>
              <a:rPr lang="en-US" altLang="en-US"/>
              <a:t>;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Then, grant privileges to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GRANT </a:t>
            </a:r>
            <a:r>
              <a:rPr lang="en-US" altLang="en-US" i="1" dirty="0" err="1"/>
              <a:t>privileges_list</a:t>
            </a:r>
            <a:r>
              <a:rPr lang="en-US" altLang="en-US" dirty="0"/>
              <a:t> ON </a:t>
            </a:r>
            <a:r>
              <a:rPr lang="en-US" altLang="en-US" i="1" dirty="0" err="1"/>
              <a:t>database</a:t>
            </a:r>
            <a:r>
              <a:rPr lang="en-US" altLang="en-US" dirty="0" err="1"/>
              <a:t>.</a:t>
            </a:r>
            <a:r>
              <a:rPr lang="en-US" altLang="en-US" i="1" dirty="0" err="1"/>
              <a:t>table</a:t>
            </a:r>
            <a:r>
              <a:rPr lang="en-US" altLang="en-US" dirty="0"/>
              <a:t> TO ‘</a:t>
            </a:r>
            <a:r>
              <a:rPr lang="en-US" altLang="en-US" i="1" dirty="0" err="1"/>
              <a:t>user’</a:t>
            </a:r>
            <a:r>
              <a:rPr lang="en-US" altLang="en-US" dirty="0" err="1"/>
              <a:t>@</a:t>
            </a:r>
            <a:r>
              <a:rPr lang="en-US" altLang="en-US" i="1" dirty="0" err="1"/>
              <a:t>’host</a:t>
            </a:r>
            <a:r>
              <a:rPr lang="en-US" altLang="en-US" i="1" dirty="0"/>
              <a:t>’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GRANT </a:t>
            </a:r>
            <a:r>
              <a:rPr lang="en-US" altLang="en-US" i="1" dirty="0"/>
              <a:t>all privileges </a:t>
            </a:r>
            <a:r>
              <a:rPr lang="en-US" altLang="en-US" dirty="0"/>
              <a:t>ON </a:t>
            </a:r>
            <a:r>
              <a:rPr lang="en-US" altLang="en-US" i="1" dirty="0"/>
              <a:t>stdb.* </a:t>
            </a:r>
            <a:r>
              <a:rPr lang="en-US" altLang="en-US" dirty="0"/>
              <a:t>TO </a:t>
            </a:r>
            <a:r>
              <a:rPr lang="en-US" altLang="en-US" i="1" dirty="0"/>
              <a:t>‘</a:t>
            </a:r>
            <a:r>
              <a:rPr lang="en-US" altLang="en-US" i="1" dirty="0" err="1"/>
              <a:t>stdmin</a:t>
            </a:r>
            <a:r>
              <a:rPr lang="en-US" altLang="en-US" i="1" dirty="0"/>
              <a:t>’@’localhost’</a:t>
            </a:r>
            <a:r>
              <a:rPr lang="en-US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7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show the privileges granted to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 GRANTS FOR </a:t>
            </a:r>
            <a:r>
              <a:rPr lang="en-US" altLang="en-US" i="1" dirty="0"/>
              <a:t>‘</a:t>
            </a:r>
            <a:r>
              <a:rPr lang="en-US" altLang="en-US" i="1" dirty="0" err="1"/>
              <a:t>user_name’@’host</a:t>
            </a:r>
            <a:r>
              <a:rPr lang="en-US" altLang="en-US" i="1" dirty="0"/>
              <a:t>’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 GRANTS FOR </a:t>
            </a:r>
            <a:r>
              <a:rPr lang="en-US" altLang="en-US" i="1" dirty="0"/>
              <a:t>‘</a:t>
            </a:r>
            <a:r>
              <a:rPr lang="en-US" altLang="en-US" i="1" dirty="0" err="1"/>
              <a:t>stadmin</a:t>
            </a:r>
            <a:r>
              <a:rPr lang="en-US" altLang="en-US" i="1" dirty="0"/>
              <a:t>’@’localhost’</a:t>
            </a:r>
            <a:r>
              <a:rPr lang="en-US" altLang="en-US" dirty="0"/>
              <a:t>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90" y="3546161"/>
            <a:ext cx="9567620" cy="25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privileges granted: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REVOKE </a:t>
            </a:r>
            <a:r>
              <a:rPr lang="en-US" altLang="en-US" i="1" dirty="0" err="1"/>
              <a:t>privilges_list</a:t>
            </a:r>
            <a:r>
              <a:rPr lang="en-US" altLang="en-US" i="1" dirty="0"/>
              <a:t> </a:t>
            </a:r>
            <a:r>
              <a:rPr lang="en-US" altLang="en-US" dirty="0"/>
              <a:t>ON </a:t>
            </a:r>
            <a:r>
              <a:rPr lang="en-US" altLang="en-US" i="1" dirty="0" err="1"/>
              <a:t>database.table</a:t>
            </a:r>
            <a:r>
              <a:rPr lang="en-US" altLang="en-US" dirty="0"/>
              <a:t> FROM </a:t>
            </a:r>
            <a:r>
              <a:rPr lang="en-US" altLang="en-US" i="1" dirty="0"/>
              <a:t>‘</a:t>
            </a:r>
            <a:r>
              <a:rPr lang="en-US" altLang="en-US" i="1" dirty="0" err="1"/>
              <a:t>user_name’@’host</a:t>
            </a:r>
            <a:r>
              <a:rPr lang="en-US" altLang="en-US" i="1" dirty="0"/>
              <a:t>’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REVOKE </a:t>
            </a:r>
            <a:r>
              <a:rPr lang="en-US" altLang="en-US" i="1" dirty="0"/>
              <a:t>all privileges </a:t>
            </a:r>
            <a:r>
              <a:rPr lang="en-US" altLang="en-US" dirty="0"/>
              <a:t>ON </a:t>
            </a:r>
            <a:r>
              <a:rPr lang="en-US" altLang="en-US" i="1" dirty="0"/>
              <a:t>*.* </a:t>
            </a:r>
            <a:r>
              <a:rPr lang="en-US" altLang="en-US" dirty="0"/>
              <a:t>FROM </a:t>
            </a:r>
            <a:r>
              <a:rPr lang="en-US" altLang="en-US" i="1" dirty="0"/>
              <a:t>‘</a:t>
            </a:r>
            <a:r>
              <a:rPr lang="en-US" altLang="en-US" i="1" dirty="0" err="1"/>
              <a:t>stadmin</a:t>
            </a:r>
            <a:r>
              <a:rPr lang="en-US" altLang="en-US" i="1" dirty="0"/>
              <a:t>’@’localhost’</a:t>
            </a:r>
            <a:r>
              <a:rPr lang="en-US" altLang="en-US" dirty="0"/>
              <a:t>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following will remove </a:t>
            </a:r>
            <a:r>
              <a:rPr lang="en-GB" altLang="en-US" dirty="0"/>
              <a:t>all privileges (all global, database, table, column, and routine privileges)</a:t>
            </a:r>
          </a:p>
          <a:p>
            <a:pPr marL="890143" lvl="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REVOKE </a:t>
            </a:r>
            <a:r>
              <a:rPr lang="en-US" altLang="en-US" i="1" dirty="0"/>
              <a:t>all privileges, grant option</a:t>
            </a:r>
            <a:r>
              <a:rPr lang="en-US" altLang="en-US" dirty="0"/>
              <a:t> FROM </a:t>
            </a:r>
            <a:r>
              <a:rPr lang="en-US" altLang="en-US" i="1" dirty="0"/>
              <a:t>‘</a:t>
            </a:r>
            <a:r>
              <a:rPr lang="en-US" altLang="en-US" i="1" dirty="0" err="1"/>
              <a:t>user_name’@’host</a:t>
            </a:r>
            <a:r>
              <a:rPr lang="en-US" altLang="en-US" i="1" dirty="0"/>
              <a:t>’</a:t>
            </a:r>
            <a:r>
              <a:rPr lang="en-US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703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69110"/>
              </p:ext>
            </p:extLst>
          </p:nvPr>
        </p:nvGraphicFramePr>
        <p:xfrm>
          <a:off x="60959" y="1000651"/>
          <a:ext cx="12070080" cy="5358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Privilege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Column (in </a:t>
                      </a:r>
                      <a:r>
                        <a:rPr lang="en-GB" sz="3000" dirty="0" err="1">
                          <a:solidFill>
                            <a:sysClr val="windowText" lastClr="000000"/>
                          </a:solidFill>
                        </a:rPr>
                        <a:t>mysql.user</a:t>
                      </a:r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Context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ALL PRIVILEGES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Synonym for “all privileges”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Server administration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ALTER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Alter_priv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Databases, tables, or indexes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TABLESPACE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Create_tablespace_priv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USER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Create_user_priv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VIEW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Create_view_priv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Views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DELETE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Delete_priv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DROP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Drop_priv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Databases, tables, or views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01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8458"/>
              </p:ext>
            </p:extLst>
          </p:nvPr>
        </p:nvGraphicFramePr>
        <p:xfrm>
          <a:off x="60959" y="1000651"/>
          <a:ext cx="12070080" cy="5340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Privilege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Column (in </a:t>
                      </a:r>
                      <a:r>
                        <a:rPr lang="en-GB" sz="3000" dirty="0" err="1">
                          <a:solidFill>
                            <a:sysClr val="windowText" lastClr="000000"/>
                          </a:solidFill>
                        </a:rPr>
                        <a:t>mysql.user</a:t>
                      </a:r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Context</a:t>
                      </a:r>
                    </a:p>
                  </a:txBody>
                  <a:tcPr marL="18288" marR="18288" marT="18288" marB="182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GRANT 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Grant_priv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Databases, tables, or stored routines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Index_priv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Insert_priv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Tables or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Select_priv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 or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SHOW 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Show_db_priv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Server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SHOW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Show_view_priv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Update_priv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 or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Synonym for “no privileges”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8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For the full list of privileges, visit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https://dev.mysql.com/doc/refman/5.7/en/privileges-provided.html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05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mysqldump</a:t>
            </a:r>
            <a:r>
              <a:rPr lang="en-US" altLang="en-US" dirty="0"/>
              <a:t> can be used to backup databases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</a:t>
            </a:r>
            <a:r>
              <a:rPr lang="en-US" altLang="en-US" dirty="0" err="1"/>
              <a:t>mysqldump</a:t>
            </a:r>
            <a:r>
              <a:rPr lang="en-US" altLang="en-US" dirty="0"/>
              <a:t> writes output to standard output, we need to redirect the output to a file in order to backup the databases into file.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mysqldump</a:t>
            </a:r>
            <a:r>
              <a:rPr lang="en-US" altLang="en-US" dirty="0"/>
              <a:t> </a:t>
            </a:r>
            <a:r>
              <a:rPr lang="en-US" altLang="en-US" i="1" dirty="0"/>
              <a:t>option </a:t>
            </a:r>
            <a:r>
              <a:rPr lang="en-US" altLang="en-US" dirty="0"/>
              <a:t>&gt; </a:t>
            </a:r>
            <a:r>
              <a:rPr lang="en-US" altLang="en-US" i="1" dirty="0"/>
              <a:t>filename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mysqldump</a:t>
            </a:r>
            <a:r>
              <a:rPr lang="en-US" altLang="en-US" dirty="0"/>
              <a:t> --all-databases &gt; </a:t>
            </a:r>
            <a:r>
              <a:rPr lang="en-US" altLang="en-US" dirty="0" err="1"/>
              <a:t>backup.sql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mysqldump</a:t>
            </a:r>
            <a:r>
              <a:rPr lang="en-US" altLang="en-US" dirty="0"/>
              <a:t> --databases </a:t>
            </a:r>
            <a:r>
              <a:rPr lang="en-US" altLang="en-US" dirty="0" err="1"/>
              <a:t>stdb</a:t>
            </a:r>
            <a:r>
              <a:rPr lang="en-US" altLang="en-US" dirty="0"/>
              <a:t> </a:t>
            </a:r>
            <a:r>
              <a:rPr lang="en-US" altLang="en-US" dirty="0" err="1"/>
              <a:t>salesdb</a:t>
            </a:r>
            <a:r>
              <a:rPr lang="en-US" altLang="en-US" dirty="0"/>
              <a:t> &gt; </a:t>
            </a:r>
            <a:r>
              <a:rPr lang="en-US" altLang="en-US" dirty="0" err="1"/>
              <a:t>dump.sql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mysqldump</a:t>
            </a:r>
            <a:r>
              <a:rPr lang="en-US" altLang="en-US" dirty="0"/>
              <a:t> –u root –p --all-databases &gt; </a:t>
            </a:r>
            <a:r>
              <a:rPr lang="en-US" altLang="en-US" dirty="0" err="1"/>
              <a:t>dumpall.sql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27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reload from dump file: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shell: </a:t>
            </a:r>
            <a:r>
              <a:rPr lang="en-US" altLang="en-US" dirty="0" err="1"/>
              <a:t>mysql</a:t>
            </a:r>
            <a:r>
              <a:rPr lang="en-US" altLang="en-US" dirty="0"/>
              <a:t> &lt; </a:t>
            </a:r>
            <a:r>
              <a:rPr lang="en-US" altLang="en-US" i="1" dirty="0" err="1"/>
              <a:t>dump_file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within </a:t>
            </a:r>
            <a:r>
              <a:rPr lang="en-US" altLang="en-US" dirty="0" err="1"/>
              <a:t>mysql</a:t>
            </a:r>
            <a:r>
              <a:rPr lang="en-US" altLang="en-US" dirty="0"/>
              <a:t>: source </a:t>
            </a:r>
            <a:r>
              <a:rPr lang="en-US" altLang="en-US" i="1" dirty="0" err="1"/>
              <a:t>dump_file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4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 - </a:t>
            </a:r>
            <a:r>
              <a:rPr lang="en-US" noProof="0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schedule the database backup using </a:t>
            </a:r>
            <a:r>
              <a:rPr lang="en-US" altLang="en-US" b="1" dirty="0" err="1"/>
              <a:t>Cron</a:t>
            </a:r>
            <a:r>
              <a:rPr lang="en-US" altLang="en-US" dirty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user has their own set of </a:t>
            </a:r>
            <a:r>
              <a:rPr lang="en-US" altLang="en-US" dirty="0" err="1"/>
              <a:t>Cron</a:t>
            </a:r>
            <a:r>
              <a:rPr lang="en-US" altLang="en-US" dirty="0"/>
              <a:t> jobs.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list the tasks scheduled by current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crontab</a:t>
            </a:r>
            <a:r>
              <a:rPr lang="en-US" altLang="en-US" dirty="0"/>
              <a:t> -l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list the tasks scheduled by other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crontab</a:t>
            </a:r>
            <a:r>
              <a:rPr lang="en-US" altLang="en-US" dirty="0"/>
              <a:t> –u </a:t>
            </a:r>
            <a:r>
              <a:rPr lang="en-US" altLang="en-US" i="1" dirty="0" err="1"/>
              <a:t>user_name</a:t>
            </a:r>
            <a:r>
              <a:rPr lang="en-US" altLang="en-US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377611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</a:t>
            </a:r>
            <a:r>
              <a:rPr lang="en-US" altLang="en-US" dirty="0" err="1"/>
              <a:t>Cron</a:t>
            </a:r>
            <a:r>
              <a:rPr lang="en-US" altLang="en-US" dirty="0"/>
              <a:t> job: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crontab</a:t>
            </a:r>
            <a:r>
              <a:rPr lang="en-US" altLang="en-US" dirty="0"/>
              <a:t> –e (for current user)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crontab</a:t>
            </a:r>
            <a:r>
              <a:rPr lang="en-US" altLang="en-US" dirty="0"/>
              <a:t> –e (for root user)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are required to choose an editor if there are more than one editor.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56" y="3962283"/>
            <a:ext cx="7118888" cy="25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Set the password validation policy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case we need to remove the validation policy in a later time, login to </a:t>
            </a:r>
            <a:r>
              <a:rPr lang="en-US" altLang="en-US" dirty="0" err="1"/>
              <a:t>mysql</a:t>
            </a:r>
            <a:r>
              <a:rPr lang="en-US" altLang="en-US" dirty="0"/>
              <a:t> and run the command: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uninstall plugin </a:t>
            </a:r>
            <a:r>
              <a:rPr lang="en-US" altLang="en-US" dirty="0" err="1"/>
              <a:t>validate_password</a:t>
            </a:r>
            <a:r>
              <a:rPr lang="en-US" altLang="en-US"/>
              <a:t>;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9" y="1680883"/>
            <a:ext cx="11772722" cy="17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</a:t>
            </a:r>
            <a:r>
              <a:rPr lang="en-US" altLang="en-US" dirty="0" err="1"/>
              <a:t>Cron</a:t>
            </a:r>
            <a:r>
              <a:rPr lang="en-US" altLang="en-US" dirty="0"/>
              <a:t> job is specified in one line, which consists of 6 fields, separated by at least one space or tab.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 h </a:t>
            </a:r>
            <a:r>
              <a:rPr lang="en-US" altLang="en-US" dirty="0" err="1"/>
              <a:t>dom</a:t>
            </a:r>
            <a:r>
              <a:rPr lang="en-US" altLang="en-US" dirty="0"/>
              <a:t> mon </a:t>
            </a:r>
            <a:r>
              <a:rPr lang="en-US" altLang="en-US" dirty="0" err="1"/>
              <a:t>dow</a:t>
            </a:r>
            <a:r>
              <a:rPr lang="en-US" altLang="en-US" dirty="0"/>
              <a:t> command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 – minute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 – hour in 24-hour format (0 – 23)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dom</a:t>
            </a:r>
            <a:r>
              <a:rPr lang="en-US" altLang="en-US" dirty="0"/>
              <a:t> – day of month (1 – 31)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mon – month (1 – 12)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dow</a:t>
            </a:r>
            <a:r>
              <a:rPr lang="en-US" altLang="en-US" dirty="0"/>
              <a:t> – day of the week (0 – 6, represent Monday – Sunday)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might want to use full path in command to make sure that it will run.</a:t>
            </a:r>
          </a:p>
        </p:txBody>
      </p:sp>
    </p:spTree>
    <p:extLst>
      <p:ext uri="{BB962C8B-B14F-4D97-AF65-F5344CB8AC3E}">
        <p14:creationId xmlns:p14="http://schemas.microsoft.com/office/powerpoint/2010/main" val="397961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0 0 * * * /</a:t>
            </a:r>
            <a:r>
              <a:rPr lang="en-US" altLang="en-US" dirty="0" err="1"/>
              <a:t>usr</a:t>
            </a:r>
            <a:r>
              <a:rPr lang="en-US" altLang="en-US" dirty="0"/>
              <a:t>/bin/apt-get update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Run the apt update everyday at 12am. (* is a wildcard)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0 1 1 * * /usr/local/bin/monthly_cleanup.sh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Run a script on the first day of every month at 1am.</a:t>
            </a:r>
          </a:p>
        </p:txBody>
      </p:sp>
    </p:spTree>
    <p:extLst>
      <p:ext uri="{BB962C8B-B14F-4D97-AF65-F5344CB8AC3E}">
        <p14:creationId xmlns:p14="http://schemas.microsoft.com/office/powerpoint/2010/main" val="418308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However, </a:t>
            </a:r>
            <a:r>
              <a:rPr lang="en-US" altLang="en-US" dirty="0" err="1"/>
              <a:t>mysqldump</a:t>
            </a:r>
            <a:r>
              <a:rPr lang="en-US" altLang="en-US" dirty="0"/>
              <a:t> requires user name and password and definitely is unsafe to include password in the </a:t>
            </a:r>
            <a:r>
              <a:rPr lang="en-US" altLang="en-US" dirty="0" err="1"/>
              <a:t>Cron</a:t>
            </a:r>
            <a:r>
              <a:rPr lang="en-US" altLang="en-US" dirty="0"/>
              <a:t> job’s command.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Solution: place the password in user configuration file for </a:t>
            </a:r>
            <a:r>
              <a:rPr lang="en-US" altLang="en-US" dirty="0" err="1"/>
              <a:t>mysql</a:t>
            </a:r>
            <a:r>
              <a:rPr lang="en-US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Copy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/alternatives/</a:t>
            </a:r>
            <a:r>
              <a:rPr lang="en-US" altLang="en-US" b="1" dirty="0" err="1"/>
              <a:t>my.cnf</a:t>
            </a:r>
            <a:r>
              <a:rPr lang="en-US" altLang="en-US" b="1" dirty="0"/>
              <a:t> </a:t>
            </a:r>
            <a:r>
              <a:rPr lang="en-US" altLang="en-US" dirty="0"/>
              <a:t>to home directory as store as </a:t>
            </a:r>
            <a:r>
              <a:rPr lang="en-US" altLang="en-US" b="1" dirty="0"/>
              <a:t>.</a:t>
            </a:r>
            <a:r>
              <a:rPr lang="en-US" altLang="en-US" b="1" dirty="0" err="1"/>
              <a:t>my.cnf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3361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Open .</a:t>
            </a:r>
            <a:r>
              <a:rPr lang="en-US" altLang="en-US" dirty="0" err="1"/>
              <a:t>my.cnf</a:t>
            </a:r>
            <a:r>
              <a:rPr lang="en-US" altLang="en-US" dirty="0"/>
              <a:t> and add a [client] section.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place the password under this section. Example: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Make sure that this file can only read by our own.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chmod</a:t>
            </a:r>
            <a:r>
              <a:rPr lang="en-US" altLang="en-US" dirty="0"/>
              <a:t> 600 .</a:t>
            </a:r>
            <a:r>
              <a:rPr lang="en-US" altLang="en-US" dirty="0" err="1"/>
              <a:t>my.cnf</a:t>
            </a: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51" y="2427900"/>
            <a:ext cx="6371698" cy="1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- </a:t>
            </a:r>
            <a:r>
              <a:rPr lang="en-US" dirty="0" err="1"/>
              <a:t>Cron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Now we can create a </a:t>
            </a:r>
            <a:r>
              <a:rPr lang="en-US" altLang="en-US" dirty="0" err="1"/>
              <a:t>Cron</a:t>
            </a:r>
            <a:r>
              <a:rPr lang="en-US" altLang="en-US" dirty="0"/>
              <a:t> job for </a:t>
            </a:r>
            <a:r>
              <a:rPr lang="en-US" altLang="en-US" dirty="0" err="1"/>
              <a:t>mysqldump</a:t>
            </a:r>
            <a:r>
              <a:rPr lang="en-US" altLang="en-US" dirty="0"/>
              <a:t>. Example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8" y="2278251"/>
            <a:ext cx="119571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7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Table maintenance statements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CHECK TABLE </a:t>
            </a:r>
            <a:r>
              <a:rPr lang="en-GB" altLang="en-US" dirty="0"/>
              <a:t>checks a table or tables for error.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CHECK TABLE </a:t>
            </a:r>
            <a:r>
              <a:rPr lang="en-US" altLang="en-US" dirty="0" err="1"/>
              <a:t>mysql.user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OPTIMIZE TABLE </a:t>
            </a:r>
            <a:r>
              <a:rPr lang="en-GB" altLang="en-US" dirty="0"/>
              <a:t>reorganises the physical storage of table data and associated index data, to reduce storage space and improve I/O efficiency.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REPAIR TABLE </a:t>
            </a:r>
            <a:r>
              <a:rPr lang="en-GB" altLang="en-US" dirty="0"/>
              <a:t>repairs a possibly corrupted table.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Visit </a:t>
            </a:r>
            <a:r>
              <a:rPr lang="en-GB" altLang="en-US" dirty="0">
                <a:hlinkClick r:id="rId3"/>
              </a:rPr>
              <a:t>https://dev.mysql.com/doc/refman/5.7/en/table-maintenance-sql.html</a:t>
            </a:r>
            <a:r>
              <a:rPr lang="en-GB" alt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527520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remote access to MySQL server is disabled.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enable remote access, open and edit the configuration file: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mysql</a:t>
            </a:r>
            <a:r>
              <a:rPr lang="en-US" altLang="en-US" dirty="0"/>
              <a:t>/</a:t>
            </a:r>
            <a:r>
              <a:rPr lang="en-US" altLang="en-US" dirty="0" err="1"/>
              <a:t>mysql.conf.d</a:t>
            </a:r>
            <a:r>
              <a:rPr lang="en-US" altLang="en-US" dirty="0"/>
              <a:t>/</a:t>
            </a:r>
            <a:r>
              <a:rPr lang="en-US" altLang="en-US" dirty="0" err="1"/>
              <a:t>mysqld.cnf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Look for the line: </a:t>
            </a:r>
            <a:r>
              <a:rPr lang="en-US" altLang="en-US" b="1" dirty="0"/>
              <a:t>bind-address 127.0.0.1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This means MySQL can only be accessed from localhost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enable remote access, change the </a:t>
            </a:r>
            <a:r>
              <a:rPr lang="en-US" altLang="en-US" dirty="0" err="1"/>
              <a:t>adress</a:t>
            </a:r>
            <a:r>
              <a:rPr lang="en-US" altLang="en-US" dirty="0"/>
              <a:t> to </a:t>
            </a:r>
            <a:r>
              <a:rPr lang="en-US" altLang="en-US" b="1" dirty="0"/>
              <a:t>0.0.0.0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have MySQL support in PHP, install the </a:t>
            </a:r>
            <a:r>
              <a:rPr lang="en-US" altLang="en-US" b="1" dirty="0"/>
              <a:t>php7.0-mysql</a:t>
            </a:r>
            <a:r>
              <a:rPr lang="en-US" altLang="en-US" dirty="0"/>
              <a:t> package.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1" y="4671321"/>
            <a:ext cx="5839638" cy="4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Apache support virtual hosts to host multiple websites from a single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check the status of apache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systemctl</a:t>
            </a:r>
            <a:r>
              <a:rPr lang="en-GB" altLang="en-US" dirty="0"/>
              <a:t> status apache2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Each virtual host consist of a configuration file, differentiate based on name or IP address.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The default configuration file located at /</a:t>
            </a:r>
            <a:r>
              <a:rPr lang="en-GB" altLang="en-US" dirty="0" err="1"/>
              <a:t>etc</a:t>
            </a:r>
            <a:r>
              <a:rPr lang="en-GB" altLang="en-US" dirty="0"/>
              <a:t>/apache2/sites-available, named </a:t>
            </a:r>
            <a:r>
              <a:rPr lang="en-GB" altLang="en-US" b="1" dirty="0"/>
              <a:t>000-default.conf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Can be duplicated and modified for different virtual hosts.</a:t>
            </a:r>
          </a:p>
        </p:txBody>
      </p:sp>
    </p:spTree>
    <p:extLst>
      <p:ext uri="{BB962C8B-B14F-4D97-AF65-F5344CB8AC3E}">
        <p14:creationId xmlns:p14="http://schemas.microsoft.com/office/powerpoint/2010/main" val="351668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Content of configuration file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&lt;</a:t>
            </a:r>
            <a:r>
              <a:rPr lang="en-GB" altLang="en-US" dirty="0" err="1"/>
              <a:t>VirtualHost</a:t>
            </a:r>
            <a:r>
              <a:rPr lang="en-GB" altLang="en-US" dirty="0"/>
              <a:t> *:80&gt;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ServerAdmin</a:t>
            </a:r>
            <a:r>
              <a:rPr lang="en-GB" altLang="en-US" dirty="0"/>
              <a:t> </a:t>
            </a:r>
            <a:r>
              <a:rPr lang="en-GB" altLang="en-US" dirty="0" err="1"/>
              <a:t>webmaster@localhost</a:t>
            </a:r>
            <a:endParaRPr lang="en-GB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DocumentRoot</a:t>
            </a:r>
            <a:r>
              <a:rPr lang="en-GB" altLang="en-US" dirty="0"/>
              <a:t> /</a:t>
            </a:r>
            <a:r>
              <a:rPr lang="en-GB" altLang="en-US" dirty="0" err="1"/>
              <a:t>var</a:t>
            </a:r>
            <a:r>
              <a:rPr lang="en-GB" altLang="en-US" dirty="0"/>
              <a:t>/www/html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ErrorLog</a:t>
            </a:r>
            <a:r>
              <a:rPr lang="en-GB" altLang="en-US" dirty="0"/>
              <a:t> ${APACHE_LOG_DIR}/error.log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CustomLog</a:t>
            </a:r>
            <a:r>
              <a:rPr lang="en-GB" altLang="en-US" dirty="0"/>
              <a:t> ${APACHE_LOG_DIR}/access.log combined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&lt;/</a:t>
            </a:r>
            <a:r>
              <a:rPr lang="en-GB" altLang="en-US" dirty="0" err="1"/>
              <a:t>VirtualHost</a:t>
            </a:r>
            <a:r>
              <a:rPr lang="en-GB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7940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The </a:t>
            </a:r>
            <a:r>
              <a:rPr lang="en-GB" altLang="en-US" b="1" dirty="0"/>
              <a:t>access log </a:t>
            </a:r>
            <a:r>
              <a:rPr lang="en-GB" altLang="en-US" dirty="0"/>
              <a:t>contains information relating to incoming HTTP requests, by default it is stored in /</a:t>
            </a:r>
            <a:r>
              <a:rPr lang="en-GB" altLang="en-US" dirty="0" err="1"/>
              <a:t>var</a:t>
            </a:r>
            <a:r>
              <a:rPr lang="en-GB" altLang="en-US" dirty="0"/>
              <a:t>/log/access.log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Default </a:t>
            </a:r>
            <a:r>
              <a:rPr lang="en-GB" altLang="en-US" b="1" dirty="0"/>
              <a:t>Document Root </a:t>
            </a:r>
            <a:r>
              <a:rPr lang="en-GB" altLang="en-US" dirty="0"/>
              <a:t>located at /</a:t>
            </a:r>
            <a:r>
              <a:rPr lang="en-GB" altLang="en-US" dirty="0" err="1"/>
              <a:t>var</a:t>
            </a:r>
            <a:r>
              <a:rPr lang="en-GB" altLang="en-US" dirty="0"/>
              <a:t>/www/html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a separate directory for each virtual host in the document root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Change the permission of the directory accordingly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6257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Remove anonymous users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4" y="1627583"/>
            <a:ext cx="11968552" cy="28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07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Steps in creating a virtual host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a directory for virtual host in /</a:t>
            </a:r>
            <a:r>
              <a:rPr lang="en-GB" altLang="en-US" dirty="0" err="1"/>
              <a:t>var</a:t>
            </a:r>
            <a:r>
              <a:rPr lang="en-GB" altLang="en-US" dirty="0"/>
              <a:t>/www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Change the ownership of the directory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a configuration file for the virtual host in /</a:t>
            </a:r>
            <a:r>
              <a:rPr lang="en-GB" altLang="en-US" dirty="0" err="1"/>
              <a:t>etc</a:t>
            </a:r>
            <a:r>
              <a:rPr lang="en-GB" altLang="en-US" dirty="0"/>
              <a:t>/apache2/sites-available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Enable the site with: a2ensite </a:t>
            </a:r>
            <a:r>
              <a:rPr lang="en-GB" altLang="en-US" i="1" dirty="0" err="1"/>
              <a:t>configuration_file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Reload apache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disable a site: a2dissite </a:t>
            </a:r>
            <a:r>
              <a:rPr lang="en-GB" altLang="en-US" i="1" dirty="0" err="1"/>
              <a:t>configuration_file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7698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Example, create a virtual host for </a:t>
            </a:r>
            <a:r>
              <a:rPr lang="en-GB" altLang="en-US" b="1" dirty="0"/>
              <a:t>scm.org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a directory for the virtual host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</a:t>
            </a:r>
            <a:r>
              <a:rPr lang="en-GB" altLang="en-US" dirty="0" err="1"/>
              <a:t>mkdir</a:t>
            </a:r>
            <a:r>
              <a:rPr lang="en-GB" altLang="en-US" dirty="0"/>
              <a:t> -p /</a:t>
            </a:r>
            <a:r>
              <a:rPr lang="en-GB" altLang="en-US" dirty="0" err="1"/>
              <a:t>var</a:t>
            </a:r>
            <a:r>
              <a:rPr lang="en-GB" altLang="en-US" dirty="0"/>
              <a:t>/www/</a:t>
            </a:r>
            <a:r>
              <a:rPr lang="en-GB" altLang="en-US" dirty="0" err="1"/>
              <a:t>scm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Change the ownership of the directory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</a:t>
            </a:r>
            <a:r>
              <a:rPr lang="en-GB" altLang="en-US" dirty="0" err="1"/>
              <a:t>chown</a:t>
            </a:r>
            <a:r>
              <a:rPr lang="en-GB" altLang="en-US" dirty="0"/>
              <a:t> –R $USER:$USER /</a:t>
            </a:r>
            <a:r>
              <a:rPr lang="en-GB" altLang="en-US" dirty="0" err="1"/>
              <a:t>var</a:t>
            </a:r>
            <a:r>
              <a:rPr lang="en-GB" altLang="en-US" dirty="0"/>
              <a:t>/www/</a:t>
            </a:r>
            <a:r>
              <a:rPr lang="en-GB" altLang="en-US" dirty="0" err="1"/>
              <a:t>scm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Copy the configuration file for virtual host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cd /</a:t>
            </a:r>
            <a:r>
              <a:rPr lang="en-GB" altLang="en-US" dirty="0" err="1"/>
              <a:t>etc</a:t>
            </a:r>
            <a:r>
              <a:rPr lang="en-GB" altLang="en-US" dirty="0"/>
              <a:t>/apache2/sites-available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</a:t>
            </a:r>
            <a:r>
              <a:rPr lang="en-GB" altLang="en-US" dirty="0" err="1"/>
              <a:t>cp</a:t>
            </a:r>
            <a:r>
              <a:rPr lang="en-GB" altLang="en-US" dirty="0"/>
              <a:t> 000-default.conf </a:t>
            </a:r>
            <a:r>
              <a:rPr lang="en-GB" altLang="en-US" dirty="0" err="1"/>
              <a:t>scm.conf</a:t>
            </a:r>
            <a:endParaRPr lang="en-GB" altLang="en-US" dirty="0"/>
          </a:p>
          <a:p>
            <a:pPr marL="890143" lvl="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Copy the default configuration as </a:t>
            </a:r>
            <a:r>
              <a:rPr lang="en-GB" altLang="en-US" dirty="0" err="1"/>
              <a:t>scm.conf</a:t>
            </a:r>
            <a:r>
              <a:rPr lang="en-GB" altLang="en-US" dirty="0"/>
              <a:t> (match with virtual host name for easier maintenance)</a:t>
            </a:r>
          </a:p>
        </p:txBody>
      </p:sp>
    </p:spTree>
    <p:extLst>
      <p:ext uri="{BB962C8B-B14F-4D97-AF65-F5344CB8AC3E}">
        <p14:creationId xmlns:p14="http://schemas.microsoft.com/office/powerpoint/2010/main" val="1312105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Example, create a virtual host for </a:t>
            </a:r>
            <a:r>
              <a:rPr lang="en-GB" altLang="en-US" b="1" dirty="0"/>
              <a:t>scm.org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Edit </a:t>
            </a:r>
            <a:r>
              <a:rPr lang="en-GB" altLang="en-US" dirty="0" err="1"/>
              <a:t>scm.conf</a:t>
            </a:r>
            <a:r>
              <a:rPr lang="en-GB" altLang="en-US" dirty="0"/>
              <a:t> with </a:t>
            </a:r>
            <a:r>
              <a:rPr lang="en-GB" altLang="en-US" dirty="0" err="1"/>
              <a:t>nano</a:t>
            </a:r>
            <a:r>
              <a:rPr lang="en-GB" altLang="en-US" dirty="0"/>
              <a:t>, change the following lines: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ServerName</a:t>
            </a:r>
            <a:r>
              <a:rPr lang="en-GB" altLang="en-US" dirty="0"/>
              <a:t> 	www.scm.org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ServerAdmin</a:t>
            </a:r>
            <a:r>
              <a:rPr lang="en-GB" altLang="en-US" dirty="0"/>
              <a:t>	webmaster@scm.org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DocumentRoot</a:t>
            </a:r>
            <a:r>
              <a:rPr lang="en-GB" altLang="en-US" dirty="0"/>
              <a:t>	/</a:t>
            </a:r>
            <a:r>
              <a:rPr lang="en-GB" altLang="en-US" dirty="0" err="1"/>
              <a:t>var</a:t>
            </a:r>
            <a:r>
              <a:rPr lang="en-GB" altLang="en-US" dirty="0"/>
              <a:t>/www/</a:t>
            </a:r>
            <a:r>
              <a:rPr lang="en-GB" altLang="en-US" dirty="0" err="1"/>
              <a:t>scm</a:t>
            </a:r>
            <a:endParaRPr lang="en-GB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ErrorLog</a:t>
            </a:r>
            <a:r>
              <a:rPr lang="en-GB" altLang="en-US" dirty="0"/>
              <a:t>		${APACHE_LOG_DIR}/scm_error.log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CustomLog</a:t>
            </a:r>
            <a:r>
              <a:rPr lang="en-GB" altLang="en-US" dirty="0"/>
              <a:t>		${APACHE_LOG_DIR}/scm_access.log combined</a:t>
            </a:r>
          </a:p>
        </p:txBody>
      </p:sp>
    </p:spTree>
    <p:extLst>
      <p:ext uri="{BB962C8B-B14F-4D97-AF65-F5344CB8AC3E}">
        <p14:creationId xmlns:p14="http://schemas.microsoft.com/office/powerpoint/2010/main" val="3133736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Example, create a virtual host for </a:t>
            </a:r>
            <a:r>
              <a:rPr lang="en-GB" altLang="en-US" b="1" dirty="0"/>
              <a:t>scm.org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an index.html in /</a:t>
            </a:r>
            <a:r>
              <a:rPr lang="en-GB" altLang="en-US" dirty="0" err="1"/>
              <a:t>var</a:t>
            </a:r>
            <a:r>
              <a:rPr lang="en-GB" altLang="en-US" dirty="0"/>
              <a:t>/www/</a:t>
            </a:r>
            <a:r>
              <a:rPr lang="en-GB" altLang="en-US" dirty="0" err="1"/>
              <a:t>scm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Enable the site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a2ensite </a:t>
            </a:r>
            <a:r>
              <a:rPr lang="en-GB" altLang="en-US" dirty="0" err="1"/>
              <a:t>scm.conf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Reload apache service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</a:t>
            </a:r>
            <a:r>
              <a:rPr lang="en-GB" altLang="en-US" dirty="0" err="1"/>
              <a:t>systemctl</a:t>
            </a:r>
            <a:r>
              <a:rPr lang="en-GB" altLang="en-US" dirty="0"/>
              <a:t> reload apache2</a:t>
            </a:r>
          </a:p>
        </p:txBody>
      </p:sp>
    </p:spTree>
    <p:extLst>
      <p:ext uri="{BB962C8B-B14F-4D97-AF65-F5344CB8AC3E}">
        <p14:creationId xmlns:p14="http://schemas.microsoft.com/office/powerpoint/2010/main" val="68659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We can enable additional modules in apache. To view available modules: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a2enmod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enable a module: a2enmod </a:t>
            </a:r>
            <a:r>
              <a:rPr lang="en-GB" altLang="en-US" i="1" dirty="0" err="1"/>
              <a:t>mod_name</a:t>
            </a:r>
            <a:endParaRPr lang="en-GB" altLang="en-US" i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disable a module: a2dismod </a:t>
            </a:r>
            <a:r>
              <a:rPr lang="en-GB" altLang="en-US" i="1" dirty="0" err="1"/>
              <a:t>mod_name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Restart apache after enable / disable </a:t>
            </a:r>
            <a:r>
              <a:rPr lang="en-GB" altLang="en-US"/>
              <a:t>a module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73733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Apache is listening to port 80, not port 443 for HTTPS.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Check with: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netstat</a:t>
            </a:r>
            <a:r>
              <a:rPr lang="en-US" altLang="en-US" dirty="0"/>
              <a:t> –</a:t>
            </a:r>
            <a:r>
              <a:rPr lang="en-US" altLang="en-US" dirty="0" err="1"/>
              <a:t>tulpn</a:t>
            </a:r>
            <a:r>
              <a:rPr lang="en-US" altLang="en-US" dirty="0"/>
              <a:t> | grep apache</a:t>
            </a:r>
            <a:endParaRPr lang="en-GB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" y="3003750"/>
            <a:ext cx="11713286" cy="10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enable HTTPS, we need to enable SSL module and restart Apache.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a2enmod </a:t>
            </a:r>
            <a:r>
              <a:rPr lang="en-US" altLang="en-US" dirty="0" err="1"/>
              <a:t>ssl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restart apache2</a:t>
            </a:r>
            <a:endParaRPr lang="en-GB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4" y="3334391"/>
            <a:ext cx="11675392" cy="32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7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default site configuration for </a:t>
            </a:r>
            <a:r>
              <a:rPr lang="en-US" altLang="en-US" dirty="0" err="1"/>
              <a:t>ssl</a:t>
            </a:r>
            <a:r>
              <a:rPr lang="en-US" altLang="en-US" dirty="0"/>
              <a:t> is located at /</a:t>
            </a:r>
            <a:r>
              <a:rPr lang="en-US" altLang="en-US" dirty="0" err="1"/>
              <a:t>etc</a:t>
            </a:r>
            <a:r>
              <a:rPr lang="en-US" altLang="en-US" dirty="0"/>
              <a:t>/apache2/sites-available, named </a:t>
            </a:r>
            <a:r>
              <a:rPr lang="en-US" altLang="en-US" b="1" dirty="0"/>
              <a:t>default-</a:t>
            </a:r>
            <a:r>
              <a:rPr lang="en-US" altLang="en-US" b="1" dirty="0" err="1"/>
              <a:t>ssl.conf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_default_</a:t>
            </a:r>
            <a:r>
              <a:rPr lang="en-US" altLang="en-US" dirty="0"/>
              <a:t>: </a:t>
            </a:r>
            <a:r>
              <a:rPr lang="en-GB" altLang="en-US" dirty="0"/>
              <a:t>apply to unspecified traffic on port 443, which hasn't been identified in any other virtual host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 err="1"/>
              <a:t>SSLEngine</a:t>
            </a:r>
            <a:r>
              <a:rPr lang="en-GB" altLang="en-US" b="1" dirty="0"/>
              <a:t> on</a:t>
            </a:r>
            <a:r>
              <a:rPr lang="en-GB" altLang="en-US" dirty="0"/>
              <a:t>: enables SSL traffic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&lt;Directory&gt; </a:t>
            </a:r>
            <a:r>
              <a:rPr lang="en-GB" altLang="en-US" dirty="0"/>
              <a:t>clause allows us to apply specific options to a directory.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The /</a:t>
            </a:r>
            <a:r>
              <a:rPr lang="en-GB" altLang="en-US" dirty="0" err="1"/>
              <a:t>usr</a:t>
            </a:r>
            <a:r>
              <a:rPr lang="en-GB" altLang="en-US" dirty="0"/>
              <a:t>/lib/</a:t>
            </a:r>
            <a:r>
              <a:rPr lang="en-GB" altLang="en-US" dirty="0" err="1"/>
              <a:t>cgi</a:t>
            </a:r>
            <a:r>
              <a:rPr lang="en-GB" altLang="en-US" dirty="0"/>
              <a:t>-bin directory is being applied to the </a:t>
            </a:r>
            <a:r>
              <a:rPr lang="en-GB" altLang="en-US" b="1" dirty="0" err="1"/>
              <a:t>SSLOptions</a:t>
            </a:r>
            <a:r>
              <a:rPr lang="en-GB" altLang="en-US" b="1" dirty="0"/>
              <a:t> +</a:t>
            </a:r>
            <a:r>
              <a:rPr lang="en-GB" altLang="en-US" b="1" dirty="0" err="1"/>
              <a:t>StdEnvVars</a:t>
            </a:r>
            <a:r>
              <a:rPr lang="en-GB" altLang="en-US" dirty="0"/>
              <a:t> setting, which enables default environment variables for use with SSL</a:t>
            </a:r>
          </a:p>
        </p:txBody>
      </p:sp>
    </p:spTree>
    <p:extLst>
      <p:ext uri="{BB962C8B-B14F-4D97-AF65-F5344CB8AC3E}">
        <p14:creationId xmlns:p14="http://schemas.microsoft.com/office/powerpoint/2010/main" val="1724177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1" y="1012137"/>
            <a:ext cx="9970578" cy="5583028"/>
          </a:xfrm>
        </p:spPr>
      </p:pic>
    </p:spTree>
    <p:extLst>
      <p:ext uri="{BB962C8B-B14F-4D97-AF65-F5344CB8AC3E}">
        <p14:creationId xmlns:p14="http://schemas.microsoft.com/office/powerpoint/2010/main" val="4137504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default site configuration for </a:t>
            </a:r>
            <a:r>
              <a:rPr lang="en-US" altLang="en-US" dirty="0" err="1"/>
              <a:t>ssl</a:t>
            </a:r>
            <a:r>
              <a:rPr lang="en-US" altLang="en-US" dirty="0"/>
              <a:t> is located at /</a:t>
            </a:r>
            <a:r>
              <a:rPr lang="en-US" altLang="en-US" dirty="0" err="1"/>
              <a:t>etc</a:t>
            </a:r>
            <a:r>
              <a:rPr lang="en-US" altLang="en-US" dirty="0"/>
              <a:t>/apache2/sites-available, named </a:t>
            </a:r>
            <a:r>
              <a:rPr lang="en-US" altLang="en-US" b="1" dirty="0"/>
              <a:t>default-</a:t>
            </a:r>
            <a:r>
              <a:rPr lang="en-US" altLang="en-US" b="1" dirty="0" err="1"/>
              <a:t>ssl.conf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&lt;</a:t>
            </a:r>
            <a:r>
              <a:rPr lang="en-GB" altLang="en-US" b="1" dirty="0" err="1"/>
              <a:t>FilesMatch</a:t>
            </a:r>
            <a:r>
              <a:rPr lang="en-GB" altLang="en-US" b="1" dirty="0"/>
              <a:t>&gt;</a:t>
            </a:r>
            <a:r>
              <a:rPr lang="en-GB" altLang="en-US" dirty="0"/>
              <a:t>: allow us to apply specific options to files.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Files with extension of .</a:t>
            </a:r>
            <a:r>
              <a:rPr lang="en-GB" altLang="en-US" dirty="0" err="1"/>
              <a:t>cgi</a:t>
            </a:r>
            <a:r>
              <a:rPr lang="en-GB" altLang="en-US" dirty="0"/>
              <a:t>, .</a:t>
            </a:r>
            <a:r>
              <a:rPr lang="en-GB" altLang="en-US" dirty="0" err="1"/>
              <a:t>shtml</a:t>
            </a:r>
            <a:r>
              <a:rPr lang="en-GB" altLang="en-US" dirty="0"/>
              <a:t>, .</a:t>
            </a:r>
            <a:r>
              <a:rPr lang="en-GB" altLang="en-US" dirty="0" err="1"/>
              <a:t>phtml</a:t>
            </a:r>
            <a:r>
              <a:rPr lang="en-GB" altLang="en-US" dirty="0"/>
              <a:t>, or .</a:t>
            </a:r>
            <a:r>
              <a:rPr lang="en-GB" altLang="en-US" dirty="0" err="1"/>
              <a:t>php</a:t>
            </a:r>
            <a:r>
              <a:rPr lang="en-GB" altLang="en-US" dirty="0"/>
              <a:t> are being applied to the </a:t>
            </a:r>
            <a:r>
              <a:rPr lang="en-GB" altLang="en-US" b="1" dirty="0" err="1"/>
              <a:t>SSLOptions</a:t>
            </a:r>
            <a:r>
              <a:rPr lang="en-GB" altLang="en-US" b="1" dirty="0"/>
              <a:t> +</a:t>
            </a:r>
            <a:r>
              <a:rPr lang="en-GB" altLang="en-US" b="1" dirty="0" err="1"/>
              <a:t>StdEnvVars</a:t>
            </a:r>
            <a:r>
              <a:rPr lang="en-GB" altLang="en-US" b="1" dirty="0"/>
              <a:t> </a:t>
            </a:r>
            <a:r>
              <a:rPr lang="en-GB" altLang="en-US" dirty="0"/>
              <a:t>setting.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use the </a:t>
            </a:r>
            <a:r>
              <a:rPr lang="en-US" altLang="en-US" b="1" dirty="0"/>
              <a:t>default-</a:t>
            </a:r>
            <a:r>
              <a:rPr lang="en-US" altLang="en-US" b="1" dirty="0" err="1"/>
              <a:t>ssl.conf</a:t>
            </a:r>
            <a:r>
              <a:rPr lang="en-US" altLang="en-US" dirty="0"/>
              <a:t> as template for each virtual host and include the server name in the file: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ServerName</a:t>
            </a:r>
            <a:r>
              <a:rPr lang="en-US" altLang="en-US" b="1" dirty="0"/>
              <a:t> mydomain.com:443</a:t>
            </a:r>
          </a:p>
        </p:txBody>
      </p:sp>
    </p:spTree>
    <p:extLst>
      <p:ext uri="{BB962C8B-B14F-4D97-AF65-F5344CB8AC3E}">
        <p14:creationId xmlns:p14="http://schemas.microsoft.com/office/powerpoint/2010/main" val="344117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Disable remote root login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5" y="2003613"/>
            <a:ext cx="11609650" cy="19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0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91" y="950042"/>
            <a:ext cx="9598618" cy="5676220"/>
          </a:xfrm>
        </p:spPr>
      </p:pic>
    </p:spTree>
    <p:extLst>
      <p:ext uri="{BB962C8B-B14F-4D97-AF65-F5344CB8AC3E}">
        <p14:creationId xmlns:p14="http://schemas.microsoft.com/office/powerpoint/2010/main" val="3902065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configured, we need to enable it: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a2ensite </a:t>
            </a:r>
            <a:r>
              <a:rPr lang="en-US" altLang="en-US" dirty="0" err="1"/>
              <a:t>ssl_conf_file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sudo</a:t>
            </a:r>
            <a:r>
              <a:rPr lang="en-US" altLang="en-US" dirty="0"/>
              <a:t> a2ensite </a:t>
            </a:r>
            <a:r>
              <a:rPr lang="en-US" altLang="en-US" dirty="0" err="1"/>
              <a:t>scm-ssl.conf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Next, we need to install SSL certificates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Self-signed certificates (won’t be trusted by most browsers)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Vendor-signed certificates</a:t>
            </a:r>
          </a:p>
        </p:txBody>
      </p:sp>
    </p:spTree>
    <p:extLst>
      <p:ext uri="{BB962C8B-B14F-4D97-AF65-F5344CB8AC3E}">
        <p14:creationId xmlns:p14="http://schemas.microsoft.com/office/powerpoint/2010/main" val="3327161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directory to store the certificates. Example,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mkdir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/apache2/</a:t>
            </a:r>
            <a:r>
              <a:rPr lang="en-US" altLang="en-US" dirty="0" err="1"/>
              <a:t>ssl</a:t>
            </a:r>
            <a:r>
              <a:rPr lang="en-US" altLang="en-US" dirty="0"/>
              <a:t>-certs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Generate self-signed certificate and key: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openssl</a:t>
            </a:r>
            <a:r>
              <a:rPr lang="en-US" altLang="en-US" dirty="0"/>
              <a:t> </a:t>
            </a:r>
            <a:r>
              <a:rPr lang="en-US" altLang="en-US" dirty="0" err="1"/>
              <a:t>req</a:t>
            </a:r>
            <a:r>
              <a:rPr lang="en-US" altLang="en-US" dirty="0"/>
              <a:t> -x509 -nodes -days 365 -</a:t>
            </a:r>
            <a:r>
              <a:rPr lang="en-US" altLang="en-US" dirty="0" err="1"/>
              <a:t>newkey</a:t>
            </a:r>
            <a:r>
              <a:rPr lang="en-US" altLang="en-US" dirty="0"/>
              <a:t> rsa:2048 -</a:t>
            </a:r>
            <a:r>
              <a:rPr lang="en-US" altLang="en-US" dirty="0" err="1"/>
              <a:t>keyout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/apache2/certs/</a:t>
            </a:r>
            <a:r>
              <a:rPr lang="en-US" altLang="en-US" dirty="0" err="1"/>
              <a:t>mysite.key</a:t>
            </a:r>
            <a:r>
              <a:rPr lang="en-US" altLang="en-US" dirty="0"/>
              <a:t> -out /</a:t>
            </a:r>
            <a:r>
              <a:rPr lang="en-US" altLang="en-US" dirty="0" err="1"/>
              <a:t>etc</a:t>
            </a:r>
            <a:r>
              <a:rPr lang="en-US" altLang="en-US" dirty="0"/>
              <a:t>/apache2/certs/mysite.crt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need to provide some information during the generating process.</a:t>
            </a:r>
          </a:p>
        </p:txBody>
      </p:sp>
    </p:spTree>
    <p:extLst>
      <p:ext uri="{BB962C8B-B14F-4D97-AF65-F5344CB8AC3E}">
        <p14:creationId xmlns:p14="http://schemas.microsoft.com/office/powerpoint/2010/main" val="2992524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need to provide some information during the generating process.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" y="2324636"/>
            <a:ext cx="11978616" cy="39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1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Configure Apache to use them. Comments out the following lines in configuration file: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Duplicate the two lines and change the paths to our certificate and key accordingly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1" y="2347993"/>
            <a:ext cx="11556718" cy="79816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" y="4773479"/>
            <a:ext cx="12085016" cy="14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7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Reload the apache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</a:t>
            </a:r>
            <a:r>
              <a:rPr lang="en-US" altLang="en-US"/>
              <a:t>reload apache2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920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95" y="954088"/>
            <a:ext cx="6369610" cy="5699125"/>
          </a:xfr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979572" y="5499279"/>
            <a:ext cx="2730321" cy="321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7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SSL</a:t>
            </a:r>
            <a:endParaRPr lang="en-GB" noProof="0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40" y="1022628"/>
            <a:ext cx="7486920" cy="55620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21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 err="1"/>
              <a:t>keepalived</a:t>
            </a:r>
            <a:r>
              <a:rPr lang="en-GB" altLang="en-US" dirty="0"/>
              <a:t> allows us to configure a floating IP (Virtual IP or VIP) for a pool of servers, with the VIP being applied to a single server at a time.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server in </a:t>
            </a:r>
            <a:r>
              <a:rPr lang="en-GB" altLang="en-US" dirty="0"/>
              <a:t>the same group able to detect when another server isn't available, and claim ownership of the floating IP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Allows us to run a service on multiple servers, with a server taking over in the event another becomes unavailable.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Each server would need to contain the same Apache configuration and site files.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6694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</a:t>
            </a:r>
            <a:r>
              <a:rPr lang="en-US" altLang="en-US" dirty="0" err="1"/>
              <a:t>keepalived</a:t>
            </a:r>
            <a:r>
              <a:rPr lang="en-US" altLang="en-US" dirty="0"/>
              <a:t> is not install, we need to install it: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</a:t>
            </a:r>
            <a:r>
              <a:rPr lang="en-US" altLang="en-US" dirty="0" err="1"/>
              <a:t>keepalived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apt-get install </a:t>
            </a:r>
            <a:r>
              <a:rPr lang="en-US" altLang="en-US" dirty="0" err="1"/>
              <a:t>keepalived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is no default configuration available, we need to create one, and store in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keepalived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nano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keepalived</a:t>
            </a:r>
            <a:r>
              <a:rPr lang="en-US" altLang="en-US" dirty="0"/>
              <a:t>/</a:t>
            </a:r>
            <a:r>
              <a:rPr lang="en-US" altLang="en-US" dirty="0" err="1"/>
              <a:t>keepalived.conf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915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Remove “test” database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21228"/>
            <a:ext cx="11663082" cy="47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1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</a:t>
            </a:r>
            <a:r>
              <a:rPr lang="en-US" altLang="en-US" b="1" dirty="0" err="1"/>
              <a:t>global_defs</a:t>
            </a:r>
            <a:r>
              <a:rPr lang="en-US" altLang="en-US" dirty="0"/>
              <a:t> section, we specify the email address that will receive alert email from </a:t>
            </a:r>
            <a:r>
              <a:rPr lang="en-US" altLang="en-US" dirty="0" err="1"/>
              <a:t>keepalived</a:t>
            </a:r>
            <a:r>
              <a:rPr lang="en-US" altLang="en-US" dirty="0"/>
              <a:t> if issues occur.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keepliaved</a:t>
            </a:r>
            <a:r>
              <a:rPr lang="en-US" altLang="en-US" dirty="0"/>
              <a:t> still can work without this section.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75" y="3434544"/>
            <a:ext cx="7321250" cy="2644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3345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Interface</a:t>
            </a:r>
            <a:r>
              <a:rPr lang="en-US" altLang="en-US" dirty="0"/>
              <a:t> is the network interface </a:t>
            </a:r>
            <a:r>
              <a:rPr lang="en-GB" altLang="en-US" dirty="0"/>
              <a:t>where we would like </a:t>
            </a:r>
            <a:r>
              <a:rPr lang="en-GB" altLang="en-US" dirty="0" err="1"/>
              <a:t>keepalived</a:t>
            </a:r>
            <a:r>
              <a:rPr lang="en-GB" altLang="en-US" dirty="0"/>
              <a:t> to be bound to.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 err="1"/>
              <a:t>virtual_router_id</a:t>
            </a:r>
            <a:r>
              <a:rPr lang="en-GB" altLang="en-US" dirty="0"/>
              <a:t> is a special number from 0-255, used to differentiate multiple instances of </a:t>
            </a:r>
            <a:r>
              <a:rPr lang="en-GB" altLang="en-US" dirty="0" err="1"/>
              <a:t>keepalived</a:t>
            </a:r>
            <a:r>
              <a:rPr lang="en-GB" altLang="en-US" dirty="0"/>
              <a:t> running on the same subnet.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32" y="3640408"/>
            <a:ext cx="3802250" cy="28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68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Each member of a </a:t>
            </a:r>
            <a:r>
              <a:rPr lang="en-GB" altLang="en-US" dirty="0" err="1"/>
              <a:t>keepalived</a:t>
            </a:r>
            <a:r>
              <a:rPr lang="en-GB" altLang="en-US" dirty="0"/>
              <a:t> cluster should have the same </a:t>
            </a:r>
            <a:r>
              <a:rPr lang="en-GB" altLang="en-US" dirty="0" err="1"/>
              <a:t>virtual_router_id</a:t>
            </a:r>
            <a:r>
              <a:rPr lang="en-GB" altLang="en-US" dirty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If there are multiple groups of servers on the same subnet, each group should have their own </a:t>
            </a:r>
            <a:r>
              <a:rPr lang="en-GB" altLang="en-US" dirty="0" err="1"/>
              <a:t>virtual_router_id</a:t>
            </a:r>
            <a:r>
              <a:rPr lang="en-GB" altLang="en-US" dirty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priority</a:t>
            </a:r>
            <a:r>
              <a:rPr lang="en-US" altLang="en-US" dirty="0"/>
              <a:t> must </a:t>
            </a:r>
            <a:r>
              <a:rPr lang="en-GB" altLang="en-US" dirty="0"/>
              <a:t>be different on each server. Example,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Main server, priority = 100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Second server, priority = 90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Third server, priority = 80, and so 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5663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Virtual IP must not be used by any other machine or in the IP range of </a:t>
            </a:r>
            <a:r>
              <a:rPr lang="en-US" altLang="en-US" dirty="0" err="1"/>
              <a:t>dhcp</a:t>
            </a:r>
            <a:r>
              <a:rPr lang="en-US" altLang="en-US" dirty="0"/>
              <a:t>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configured, we can start </a:t>
            </a:r>
            <a:r>
              <a:rPr lang="en-US" altLang="en-US" dirty="0" err="1"/>
              <a:t>keepalived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start </a:t>
            </a:r>
            <a:r>
              <a:rPr lang="en-US" altLang="en-US" dirty="0" err="1"/>
              <a:t>keepalived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virtual IP should be listed within the interface.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3" y="4035848"/>
            <a:ext cx="10931474" cy="24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Apache with </a:t>
            </a:r>
            <a:r>
              <a:rPr lang="en-US" noProof="0" dirty="0" err="1"/>
              <a:t>keepalived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same configure file can be used in other servers in the same group with little modification, for example the priority number.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line </a:t>
            </a:r>
            <a:r>
              <a:rPr lang="en-US" altLang="en-US" b="1" dirty="0" err="1"/>
              <a:t>advert_int</a:t>
            </a:r>
            <a:r>
              <a:rPr lang="en-US" altLang="en-US" b="1" dirty="0"/>
              <a:t> 5</a:t>
            </a:r>
            <a:r>
              <a:rPr lang="en-US" altLang="en-US" dirty="0"/>
              <a:t> in configuration means other server should take over within 5 seconds if the main server fails.</a:t>
            </a:r>
          </a:p>
        </p:txBody>
      </p:sp>
    </p:spTree>
    <p:extLst>
      <p:ext uri="{BB962C8B-B14F-4D97-AF65-F5344CB8AC3E}">
        <p14:creationId xmlns:p14="http://schemas.microsoft.com/office/powerpoint/2010/main" val="560542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FTP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Installation of </a:t>
            </a:r>
            <a:r>
              <a:rPr lang="en-US" altLang="en-US" dirty="0" err="1"/>
              <a:t>vsftp</a:t>
            </a:r>
            <a:r>
              <a:rPr lang="en-US" altLang="en-US" dirty="0"/>
              <a:t> (very secure FTP):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</a:t>
            </a:r>
            <a:r>
              <a:rPr lang="en-US" altLang="en-US" dirty="0" err="1"/>
              <a:t>vsftp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configuration file is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vsftpd.conf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Remember to duplicate the file before modification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configure, restart the </a:t>
            </a:r>
            <a:r>
              <a:rPr lang="en-US" altLang="en-US" dirty="0" err="1"/>
              <a:t>vsftp</a:t>
            </a:r>
            <a:r>
              <a:rPr lang="en-US" altLang="en-US" dirty="0"/>
              <a:t> service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restart </a:t>
            </a:r>
            <a:r>
              <a:rPr lang="en-US" altLang="en-US" dirty="0" err="1"/>
              <a:t>vsftpd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566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FTP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Installation of </a:t>
            </a:r>
            <a:r>
              <a:rPr lang="en-US" altLang="en-US" dirty="0" err="1"/>
              <a:t>vsftp</a:t>
            </a:r>
            <a:r>
              <a:rPr lang="en-US" altLang="en-US" dirty="0"/>
              <a:t> (very secure FTP):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</a:t>
            </a:r>
            <a:r>
              <a:rPr lang="en-US" altLang="en-US" dirty="0" err="1"/>
              <a:t>vsftpd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configuration file is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vsftpd.conf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Remember to duplicate the file before modification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configure, restart the </a:t>
            </a:r>
            <a:r>
              <a:rPr lang="en-US" altLang="en-US" dirty="0" err="1"/>
              <a:t>vsftp</a:t>
            </a:r>
            <a:r>
              <a:rPr lang="en-US" altLang="en-US" dirty="0"/>
              <a:t> service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restart </a:t>
            </a:r>
            <a:r>
              <a:rPr lang="en-US" altLang="en-US" dirty="0" err="1"/>
              <a:t>vsftpd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062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FTP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anonymous FTP is disable: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anonymous_enable</a:t>
            </a:r>
            <a:r>
              <a:rPr lang="en-US" altLang="en-US" dirty="0"/>
              <a:t>=NO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order to enable FTP write command, i.e. transfer files to server, we need to uncomment the following line in the configuration file: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write_enable</a:t>
            </a:r>
            <a:r>
              <a:rPr lang="en-US" altLang="en-US" dirty="0"/>
              <a:t>=YES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restrict user to their home directory or certain directory: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chroot_local_user</a:t>
            </a:r>
            <a:r>
              <a:rPr lang="en-US" alt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811183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FTP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specify the directory for which the user is restricted to, add the following lines to configuration file: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local_root</a:t>
            </a:r>
            <a:r>
              <a:rPr lang="en-US" altLang="en-US" dirty="0"/>
              <a:t>=/</a:t>
            </a:r>
            <a:r>
              <a:rPr lang="en-US" altLang="en-US" dirty="0" err="1"/>
              <a:t>var</a:t>
            </a:r>
            <a:r>
              <a:rPr lang="en-US" altLang="en-US" dirty="0"/>
              <a:t>/www/$USER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user_sub_token</a:t>
            </a:r>
            <a:r>
              <a:rPr lang="en-US" altLang="en-US" dirty="0"/>
              <a:t>=$USER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directory specified in </a:t>
            </a:r>
            <a:r>
              <a:rPr lang="en-US" altLang="en-US" dirty="0" err="1"/>
              <a:t>local_root</a:t>
            </a:r>
            <a:r>
              <a:rPr lang="en-US" altLang="en-US" dirty="0"/>
              <a:t> must NOT be writable by user. We need to remove the writable permission. Example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chmod</a:t>
            </a:r>
            <a:r>
              <a:rPr lang="en-US" altLang="en-US" dirty="0"/>
              <a:t> a-w /</a:t>
            </a:r>
            <a:r>
              <a:rPr lang="en-US" altLang="en-US" dirty="0" err="1"/>
              <a:t>var</a:t>
            </a:r>
            <a:r>
              <a:rPr lang="en-US" altLang="en-US" dirty="0"/>
              <a:t>/www/$USER</a:t>
            </a:r>
          </a:p>
        </p:txBody>
      </p:sp>
    </p:spTree>
    <p:extLst>
      <p:ext uri="{BB962C8B-B14F-4D97-AF65-F5344CB8AC3E}">
        <p14:creationId xmlns:p14="http://schemas.microsoft.com/office/powerpoint/2010/main" val="1484430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FTP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configure, we can restart the </a:t>
            </a:r>
            <a:r>
              <a:rPr lang="en-US" altLang="en-US" dirty="0" err="1"/>
              <a:t>vsftp</a:t>
            </a:r>
            <a:r>
              <a:rPr lang="en-US" altLang="en-US" dirty="0"/>
              <a:t> service and try connect from </a:t>
            </a:r>
            <a:r>
              <a:rPr lang="en-US" altLang="en-US"/>
              <a:t>other machine.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86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Reload privilege tables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4" y="1761565"/>
            <a:ext cx="11277272" cy="15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13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Start the </a:t>
            </a:r>
            <a:r>
              <a:rPr lang="en-US" altLang="en-US" dirty="0" err="1"/>
              <a:t>mysql</a:t>
            </a:r>
            <a:r>
              <a:rPr lang="en-US" altLang="en-US" dirty="0"/>
              <a:t> command prompt: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mysql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1" y="1797619"/>
            <a:ext cx="11042158" cy="42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view user: select user, host from </a:t>
            </a:r>
            <a:r>
              <a:rPr lang="en-US" altLang="en-US" dirty="0" err="1"/>
              <a:t>mysql.user</a:t>
            </a:r>
            <a:r>
              <a:rPr lang="en-US" altLang="en-US" dirty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1617643"/>
            <a:ext cx="7494496" cy="36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5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13270</TotalTime>
  <Words>3182</Words>
  <Application>Microsoft Office PowerPoint</Application>
  <PresentationFormat>Widescreen</PresentationFormat>
  <Paragraphs>536</Paragraphs>
  <Slides>70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Retrospect</vt:lpstr>
      <vt:lpstr>UEEN 3113 / 3413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 - Cron</vt:lpstr>
      <vt:lpstr>MySQL - Cron</vt:lpstr>
      <vt:lpstr>MySQL - Cron</vt:lpstr>
      <vt:lpstr>MySQL - Cron</vt:lpstr>
      <vt:lpstr>MySQL - Cron</vt:lpstr>
      <vt:lpstr>MySQL - Cron</vt:lpstr>
      <vt:lpstr>MySQL - Cron</vt:lpstr>
      <vt:lpstr>MySQL</vt:lpstr>
      <vt:lpstr>MySQL</vt:lpstr>
      <vt:lpstr>Apache</vt:lpstr>
      <vt:lpstr>Apache</vt:lpstr>
      <vt:lpstr>Apache</vt:lpstr>
      <vt:lpstr>Apache</vt:lpstr>
      <vt:lpstr>Apache</vt:lpstr>
      <vt:lpstr>Apache</vt:lpstr>
      <vt:lpstr>Apache</vt:lpstr>
      <vt:lpstr>Apache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SSL</vt:lpstr>
      <vt:lpstr>Apache with keepalived</vt:lpstr>
      <vt:lpstr>Apache with keepalived</vt:lpstr>
      <vt:lpstr>Apache with keepalived</vt:lpstr>
      <vt:lpstr>Apache with keepalived</vt:lpstr>
      <vt:lpstr>Apache with keepalived</vt:lpstr>
      <vt:lpstr>Apache with keepalived</vt:lpstr>
      <vt:lpstr>Apache with keepalived</vt:lpstr>
      <vt:lpstr>FTP server</vt:lpstr>
      <vt:lpstr>FTP server</vt:lpstr>
      <vt:lpstr>FTP server</vt:lpstr>
      <vt:lpstr>FTP server</vt:lpstr>
      <vt:lpstr>FTP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 Sor</cp:lastModifiedBy>
  <cp:revision>591</cp:revision>
  <cp:lastPrinted>2017-01-17T01:46:07Z</cp:lastPrinted>
  <dcterms:created xsi:type="dcterms:W3CDTF">2015-01-11T01:51:28Z</dcterms:created>
  <dcterms:modified xsi:type="dcterms:W3CDTF">2019-02-26T08:49:17Z</dcterms:modified>
</cp:coreProperties>
</file>