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8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40" r:id="rId15"/>
    <p:sldId id="339" r:id="rId16"/>
    <p:sldId id="341" r:id="rId17"/>
    <p:sldId id="342" r:id="rId18"/>
    <p:sldId id="343" r:id="rId19"/>
    <p:sldId id="344" r:id="rId20"/>
    <p:sldId id="346" r:id="rId21"/>
    <p:sldId id="347" r:id="rId22"/>
    <p:sldId id="345" r:id="rId23"/>
    <p:sldId id="348" r:id="rId24"/>
    <p:sldId id="349" r:id="rId25"/>
    <p:sldId id="350" r:id="rId26"/>
    <p:sldId id="325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2" r:id="rId40"/>
    <p:sldId id="321" r:id="rId41"/>
    <p:sldId id="323" r:id="rId42"/>
    <p:sldId id="324" r:id="rId43"/>
    <p:sldId id="304" r:id="rId4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434" autoAdjust="0"/>
  </p:normalViewPr>
  <p:slideViewPr>
    <p:cSldViewPr snapToGrid="0">
      <p:cViewPr>
        <p:scale>
          <a:sx n="85" d="100"/>
          <a:sy n="85" d="100"/>
        </p:scale>
        <p:origin x="772" y="2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2/19/2019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8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92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4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49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3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66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0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5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02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1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49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31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0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9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2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13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54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5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460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3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31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26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241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40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24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62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2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83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54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2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5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08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041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98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3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6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3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6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68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UEEN 3113 / 3413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DHCP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configuration file with default configuration for DHCP server is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</a:t>
            </a:r>
            <a:r>
              <a:rPr lang="en-US" altLang="en-US" b="1" dirty="0" err="1"/>
              <a:t>dhcp</a:t>
            </a:r>
            <a:r>
              <a:rPr lang="en-US" altLang="en-US" b="1" dirty="0"/>
              <a:t>/</a:t>
            </a:r>
            <a:r>
              <a:rPr lang="en-US" altLang="en-US" b="1" dirty="0" err="1"/>
              <a:t>dhcpd.conf</a:t>
            </a:r>
            <a:endParaRPr lang="en-US" altLang="en-US" b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It’s better to make a backup copy of this file before we change the configuration.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 options in </a:t>
            </a:r>
            <a:r>
              <a:rPr lang="en-US" altLang="en-US" dirty="0" err="1"/>
              <a:t>dhcpd.conf</a:t>
            </a:r>
            <a:r>
              <a:rPr lang="en-US" altLang="en-US" dirty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default-lease-time </a:t>
            </a:r>
            <a:r>
              <a:rPr lang="en-US" altLang="en-US" b="1" i="1" dirty="0"/>
              <a:t>xxx</a:t>
            </a:r>
            <a:r>
              <a:rPr lang="en-US" altLang="en-US" dirty="0"/>
              <a:t>: a </a:t>
            </a:r>
            <a:r>
              <a:rPr lang="en-GB" dirty="0"/>
              <a:t>device need to renew IP address every </a:t>
            </a:r>
            <a:r>
              <a:rPr lang="en-GB" i="1" dirty="0"/>
              <a:t>xxx</a:t>
            </a:r>
            <a:r>
              <a:rPr lang="en-GB" dirty="0"/>
              <a:t> seconds, unless it asks for a longer duration.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max-lease-time </a:t>
            </a:r>
            <a:r>
              <a:rPr lang="en-US" altLang="en-US" b="1" i="1" dirty="0"/>
              <a:t>xxx</a:t>
            </a:r>
            <a:r>
              <a:rPr lang="en-US" altLang="en-US" dirty="0"/>
              <a:t>: a device can’t hold the lease longer than </a:t>
            </a:r>
            <a:r>
              <a:rPr lang="en-US" altLang="en-US" i="1" dirty="0"/>
              <a:t>xxx</a:t>
            </a:r>
            <a:r>
              <a:rPr lang="en-US" altLang="en-US" dirty="0"/>
              <a:t> </a:t>
            </a:r>
            <a:r>
              <a:rPr lang="en-GB" dirty="0"/>
              <a:t>seconds.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721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DHCP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 options in </a:t>
            </a:r>
            <a:r>
              <a:rPr lang="en-US" altLang="en-US" dirty="0" err="1"/>
              <a:t>dhcpd.conf</a:t>
            </a:r>
            <a:r>
              <a:rPr lang="en-US" altLang="en-US" dirty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option subnet-mask 255.255.255.0</a:t>
            </a:r>
            <a:r>
              <a:rPr lang="en-US" altLang="en-US" dirty="0"/>
              <a:t>: </a:t>
            </a:r>
            <a:r>
              <a:rPr lang="en-GB" altLang="en-US" dirty="0"/>
              <a:t>inform clients that their subnet mask should be set to 255.255.255.0 for a default 24-bit network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option broadcast-address X.X.X.255</a:t>
            </a:r>
            <a:r>
              <a:rPr lang="en-US" altLang="en-US" dirty="0"/>
              <a:t>: </a:t>
            </a:r>
            <a:r>
              <a:rPr lang="en-GB" altLang="en-US" dirty="0"/>
              <a:t>inform the client to use X.X.X.255 as the broadcast address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option domain-name “mydomain.com”</a:t>
            </a:r>
            <a:r>
              <a:rPr lang="en-US" altLang="en-US" dirty="0"/>
              <a:t>: </a:t>
            </a:r>
            <a:r>
              <a:rPr lang="en-GB" altLang="en-US" dirty="0"/>
              <a:t>sett the domain name of all hosts that connect to the server, can leave it as is if we don't have one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257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DHCP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 options in </a:t>
            </a:r>
            <a:r>
              <a:rPr lang="en-US" altLang="en-US" dirty="0" err="1"/>
              <a:t>dhcpd.conf</a:t>
            </a:r>
            <a:r>
              <a:rPr lang="en-US" altLang="en-US" dirty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authoritative</a:t>
            </a:r>
            <a:r>
              <a:rPr lang="en-US" altLang="en-US" dirty="0"/>
              <a:t>: </a:t>
            </a:r>
            <a:r>
              <a:rPr lang="en-GB" altLang="en-US" dirty="0"/>
              <a:t>declare the DHCP server as authoritative to our network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subnet X.X.X.0 netmask 255.255.255.0{…}</a:t>
            </a:r>
            <a:r>
              <a:rPr lang="en-GB" dirty="0"/>
              <a:t>: specify information that will be provided to clients. For example: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subnet 192.168.30.0 netmask 255.255.255.0{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	range 192.168.30.51 192.168.30.230;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	option router 192.168.30.1;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	option domain-name-servers 192.168.30.1;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}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41337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DHCP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assign which network interfaces should the DHCP server serves the requests, specify the interfaces in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/default/</a:t>
            </a:r>
            <a:r>
              <a:rPr lang="en-US" altLang="en-US" b="1" dirty="0" err="1"/>
              <a:t>isc</a:t>
            </a:r>
            <a:r>
              <a:rPr lang="en-US" altLang="en-US" b="1" dirty="0"/>
              <a:t>-</a:t>
            </a:r>
            <a:r>
              <a:rPr lang="en-US" altLang="en-US" b="1" dirty="0" err="1"/>
              <a:t>dhcp</a:t>
            </a:r>
            <a:r>
              <a:rPr lang="en-US" altLang="en-US" b="1" dirty="0"/>
              <a:t>-server</a:t>
            </a:r>
            <a:r>
              <a:rPr lang="en-US" altLang="en-US" dirty="0"/>
              <a:t>, look for the line </a:t>
            </a:r>
            <a:r>
              <a:rPr lang="en-US" altLang="en-US" b="1" dirty="0"/>
              <a:t>INTERFACES=“”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INTERFACES=“enp0s3”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INTERFACES=“eth0”</a:t>
            </a:r>
          </a:p>
        </p:txBody>
      </p:sp>
    </p:spTree>
    <p:extLst>
      <p:ext uri="{BB962C8B-B14F-4D97-AF65-F5344CB8AC3E}">
        <p14:creationId xmlns:p14="http://schemas.microsoft.com/office/powerpoint/2010/main" val="314319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DHCP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configured. We can start the </a:t>
            </a:r>
            <a:r>
              <a:rPr lang="en-US" altLang="en-US" dirty="0" err="1"/>
              <a:t>dhcp</a:t>
            </a:r>
            <a:r>
              <a:rPr lang="en-US" altLang="en-US" dirty="0"/>
              <a:t> service: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start </a:t>
            </a:r>
            <a:r>
              <a:rPr lang="en-US" altLang="en-US" dirty="0" err="1"/>
              <a:t>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 start (for older Ubuntu servers)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When </a:t>
            </a:r>
            <a:r>
              <a:rPr lang="en-GB" altLang="en-US" dirty="0"/>
              <a:t>an IP lease is assigned to a client, it will be recorded in </a:t>
            </a:r>
            <a:r>
              <a:rPr lang="en-GB" altLang="en-US" b="1" dirty="0"/>
              <a:t>/</a:t>
            </a:r>
            <a:r>
              <a:rPr lang="en-GB" altLang="en-US" b="1" dirty="0" err="1"/>
              <a:t>var</a:t>
            </a:r>
            <a:r>
              <a:rPr lang="en-GB" altLang="en-US" b="1" dirty="0"/>
              <a:t>/lib/</a:t>
            </a:r>
            <a:r>
              <a:rPr lang="en-GB" altLang="en-US" b="1" dirty="0" err="1"/>
              <a:t>dhcp</a:t>
            </a:r>
            <a:r>
              <a:rPr lang="en-GB" altLang="en-US" b="1" dirty="0"/>
              <a:t>/</a:t>
            </a:r>
            <a:r>
              <a:rPr lang="en-GB" altLang="en-US" b="1" dirty="0" err="1"/>
              <a:t>dhcpd.leases</a:t>
            </a:r>
            <a:endParaRPr lang="en-GB" altLang="en-US" b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Information of DHCP server will be stored to system log located at </a:t>
            </a:r>
            <a:r>
              <a:rPr lang="en-GB" b="1" dirty="0"/>
              <a:t>/</a:t>
            </a:r>
            <a:r>
              <a:rPr lang="en-GB" b="1" dirty="0" err="1"/>
              <a:t>var</a:t>
            </a:r>
            <a:r>
              <a:rPr lang="en-GB" b="1" dirty="0"/>
              <a:t>/log/syslog</a:t>
            </a:r>
          </a:p>
        </p:txBody>
      </p:sp>
    </p:spTree>
    <p:extLst>
      <p:ext uri="{BB962C8B-B14F-4D97-AF65-F5344CB8AC3E}">
        <p14:creationId xmlns:p14="http://schemas.microsoft.com/office/powerpoint/2010/main" val="424263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Local DNS server allows us to resolve local hostnames based on </a:t>
            </a:r>
            <a:r>
              <a:rPr lang="en-GB" altLang="en-US" b="1" dirty="0"/>
              <a:t>Zone File</a:t>
            </a:r>
            <a:r>
              <a:rPr lang="en-GB" altLang="en-US" dirty="0"/>
              <a:t> which contains IP-host matching.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If our local DNS server is unable to fulfil a request (e.g. external website), the server would pass the request</a:t>
            </a:r>
            <a:br>
              <a:rPr lang="en-GB" dirty="0"/>
            </a:br>
            <a:r>
              <a:rPr lang="en-GB" dirty="0"/>
              <a:t>to an external DNS 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First of all, we need to install </a:t>
            </a:r>
            <a:r>
              <a:rPr lang="en-GB" b="1" dirty="0"/>
              <a:t>Berkeley Internet Name Daemon </a:t>
            </a:r>
            <a:r>
              <a:rPr lang="en-GB" dirty="0"/>
              <a:t>(</a:t>
            </a:r>
            <a:r>
              <a:rPr lang="en-GB" b="1" dirty="0"/>
              <a:t>BIND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and start it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apt install bind9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sudo</a:t>
            </a:r>
            <a:r>
              <a:rPr lang="en-GB" altLang="en-US" dirty="0"/>
              <a:t> </a:t>
            </a:r>
            <a:r>
              <a:rPr lang="en-GB" altLang="en-US" dirty="0" err="1"/>
              <a:t>systemctl</a:t>
            </a:r>
            <a:r>
              <a:rPr lang="en-GB" altLang="en-US" dirty="0"/>
              <a:t> start bind9 </a:t>
            </a:r>
            <a:r>
              <a:rPr lang="en-GB" altLang="en-US" b="1" i="1" dirty="0"/>
              <a:t>OR</a:t>
            </a:r>
            <a:r>
              <a:rPr lang="en-GB" altLang="en-US" dirty="0"/>
              <a:t> /</a:t>
            </a:r>
            <a:r>
              <a:rPr lang="en-GB" altLang="en-US" dirty="0" err="1"/>
              <a:t>etc</a:t>
            </a:r>
            <a:r>
              <a:rPr lang="en-GB" altLang="en-US" dirty="0"/>
              <a:t>/</a:t>
            </a:r>
            <a:r>
              <a:rPr lang="en-GB" altLang="en-US" dirty="0" err="1"/>
              <a:t>init.d</a:t>
            </a:r>
            <a:r>
              <a:rPr lang="en-GB" altLang="en-US" dirty="0"/>
              <a:t>/bind9 start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47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In order to pass a request to external DNS server, we need to configure the file /</a:t>
            </a:r>
            <a:r>
              <a:rPr lang="en-GB" altLang="en-US" dirty="0" err="1"/>
              <a:t>etc</a:t>
            </a:r>
            <a:r>
              <a:rPr lang="en-GB" altLang="en-US" dirty="0"/>
              <a:t>/bind/</a:t>
            </a:r>
            <a:r>
              <a:rPr lang="en-GB" altLang="en-US" dirty="0" err="1"/>
              <a:t>named.conf.options</a:t>
            </a: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There is a block of configuration named </a:t>
            </a:r>
            <a:r>
              <a:rPr lang="en-GB" altLang="en-US" b="1" dirty="0"/>
              <a:t>forwarders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Replace 0.0.0.0 with the IP of external DNS server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30" y="2865550"/>
            <a:ext cx="2798740" cy="117841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30" y="4861227"/>
            <a:ext cx="2798740" cy="13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If we are using a separate DNS server, remember to set the IP address in DHCP configuration: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option domain-name-servers X.X.X.X;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resolve local host, we need to create a zone file and tell bind where to find the file, by adding the following block of code in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/bind/</a:t>
            </a:r>
            <a:r>
              <a:rPr lang="en-US" altLang="en-US" b="1" dirty="0" err="1"/>
              <a:t>named.conf.local</a:t>
            </a:r>
            <a:endParaRPr lang="en-US" altLang="en-US" b="1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	zone "</a:t>
            </a:r>
            <a:r>
              <a:rPr lang="en-GB" sz="3200" dirty="0" err="1"/>
              <a:t>mydomain</a:t>
            </a:r>
            <a:r>
              <a:rPr lang="en-GB" sz="3200" dirty="0"/>
              <a:t>" IN { </a:t>
            </a:r>
            <a:br>
              <a:rPr lang="en-GB" sz="3200" dirty="0"/>
            </a:br>
            <a:r>
              <a:rPr lang="en-GB" sz="3200" dirty="0"/>
              <a:t>		type master;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200" dirty="0"/>
              <a:t>		file "/</a:t>
            </a:r>
            <a:r>
              <a:rPr lang="en-GB" altLang="en-US" sz="3200" dirty="0" err="1"/>
              <a:t>etc</a:t>
            </a:r>
            <a:r>
              <a:rPr lang="en-GB" altLang="en-US" sz="3200" dirty="0"/>
              <a:t>/bind/</a:t>
            </a:r>
            <a:r>
              <a:rPr lang="en-GB" altLang="en-US" sz="3200" dirty="0" err="1"/>
              <a:t>mydomain</a:t>
            </a:r>
            <a:r>
              <a:rPr lang="en-GB" altLang="en-US" sz="3200" dirty="0"/>
              <a:t>";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200" dirty="0"/>
              <a:t>	}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832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An example of zone file "/</a:t>
            </a:r>
            <a:r>
              <a:rPr lang="en-GB" altLang="en-US" dirty="0" err="1"/>
              <a:t>etc</a:t>
            </a:r>
            <a:r>
              <a:rPr lang="en-GB" altLang="en-US" dirty="0"/>
              <a:t>/bind/</a:t>
            </a:r>
            <a:r>
              <a:rPr lang="en-GB" altLang="en-US" dirty="0" err="1"/>
              <a:t>mydomain</a:t>
            </a:r>
            <a:r>
              <a:rPr lang="en-GB" altLang="en-US" dirty="0"/>
              <a:t>“: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/>
              <a:t>$TTL 1D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/>
              <a:t>@ IN SOA </a:t>
            </a:r>
            <a:r>
              <a:rPr lang="en-GB" altLang="en-US" sz="2600" dirty="0" err="1"/>
              <a:t>mydomain</a:t>
            </a:r>
            <a:r>
              <a:rPr lang="en-GB" altLang="en-US" sz="2600" dirty="0"/>
              <a:t>. </a:t>
            </a:r>
            <a:r>
              <a:rPr lang="en-GB" altLang="en-US" sz="2600" dirty="0" err="1"/>
              <a:t>hostmaster.mydomain</a:t>
            </a:r>
            <a:r>
              <a:rPr lang="en-GB" altLang="en-US" sz="2600" dirty="0"/>
              <a:t>. (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201803121 ; serial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8H ; refresh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4H ; retry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4W ; expire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1D ) ; minimum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IN A 192.168.1.1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/>
              <a:t>@ IN NS </a:t>
            </a:r>
            <a:r>
              <a:rPr lang="en-GB" altLang="en-US" sz="2600" dirty="0" err="1"/>
              <a:t>mydns.mydomain</a:t>
            </a:r>
            <a:r>
              <a:rPr lang="en-GB" altLang="en-US" sz="2600" dirty="0"/>
              <a:t>.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 err="1"/>
              <a:t>fileserv</a:t>
            </a:r>
            <a:r>
              <a:rPr lang="en-GB" altLang="en-US" sz="2600" dirty="0"/>
              <a:t> IN A 192.168.1.3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 err="1"/>
              <a:t>mailserv</a:t>
            </a:r>
            <a:r>
              <a:rPr lang="en-GB" altLang="en-US" sz="2600" dirty="0"/>
              <a:t> IN A 192.168.1.5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/>
              <a:t>mail IN CNAME </a:t>
            </a:r>
            <a:r>
              <a:rPr lang="en-GB" altLang="en-US" sz="2600" dirty="0" err="1"/>
              <a:t>mailserv</a:t>
            </a:r>
            <a:r>
              <a:rPr lang="en-GB" altLang="en-US" sz="2600" dirty="0"/>
              <a:t>.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7801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Time to Live </a:t>
            </a:r>
            <a:r>
              <a:rPr lang="en-GB" altLang="en-US" dirty="0"/>
              <a:t>(</a:t>
            </a:r>
            <a:r>
              <a:rPr lang="en-GB" altLang="en-US" b="1" dirty="0"/>
              <a:t>TTL</a:t>
            </a:r>
            <a:r>
              <a:rPr lang="en-GB" altLang="en-US" dirty="0"/>
              <a:t>) determines how long a record may be cached within a DNS server.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With the </a:t>
            </a:r>
            <a:r>
              <a:rPr lang="en-GB" altLang="en-US" b="1" dirty="0"/>
              <a:t>Start of Authority (SOA)</a:t>
            </a:r>
            <a:r>
              <a:rPr lang="en-GB" altLang="en-US" dirty="0"/>
              <a:t>, the DNS server is authoritative over the </a:t>
            </a:r>
            <a:r>
              <a:rPr lang="en-GB" altLang="en-US" dirty="0" err="1"/>
              <a:t>mydomain</a:t>
            </a:r>
            <a:r>
              <a:rPr lang="en-GB" altLang="en-US" dirty="0"/>
              <a:t> domain.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hostmaster@mydomain</a:t>
            </a:r>
            <a:r>
              <a:rPr lang="en-GB" altLang="en-US" dirty="0"/>
              <a:t> (bind format is </a:t>
            </a:r>
            <a:r>
              <a:rPr lang="en-GB" altLang="en-US" dirty="0" err="1"/>
              <a:t>hostmater.mydomain</a:t>
            </a:r>
            <a:r>
              <a:rPr lang="en-GB" altLang="en-US" dirty="0"/>
              <a:t>) as the e-mail address of the responsible party for the DNS server</a:t>
            </a:r>
          </a:p>
        </p:txBody>
      </p:sp>
    </p:spTree>
    <p:extLst>
      <p:ext uri="{BB962C8B-B14F-4D97-AF65-F5344CB8AC3E}">
        <p14:creationId xmlns:p14="http://schemas.microsoft.com/office/powerpoint/2010/main" val="20792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Host name is usually set during installation.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Host name is stored in /</a:t>
            </a:r>
            <a:r>
              <a:rPr lang="en-US" altLang="en-US" dirty="0" err="1"/>
              <a:t>etc</a:t>
            </a:r>
            <a:r>
              <a:rPr lang="en-US" altLang="en-US" dirty="0"/>
              <a:t>/hostname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Host name is display in the shell prompt, but it may not be the entire host name.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Default prompt </a:t>
            </a:r>
            <a:r>
              <a:rPr lang="en-GB" altLang="en-US" dirty="0"/>
              <a:t>shows the hostname only until it reaches the first period.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4794723"/>
            <a:ext cx="4724402" cy="7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201803121 ; serial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 serial number (any number) to tell bind that the file has been changed. The number must be increased by at least one whenever we make changes to the file.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8H ; refresh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instruct any slave DNS servers have to check for update in zone records in every 8 hours.</a:t>
            </a:r>
          </a:p>
        </p:txBody>
      </p:sp>
    </p:spTree>
    <p:extLst>
      <p:ext uri="{BB962C8B-B14F-4D97-AF65-F5344CB8AC3E}">
        <p14:creationId xmlns:p14="http://schemas.microsoft.com/office/powerpoint/2010/main" val="98954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4H ; retry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dictates how long the slave will wait to check in, in case there was an error doing so the last time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4W ; expire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maximum age of the zone file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1D ) ; minimum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minimum age of the zone file</a:t>
            </a:r>
          </a:p>
        </p:txBody>
      </p:sp>
    </p:spTree>
    <p:extLst>
      <p:ext uri="{BB962C8B-B14F-4D97-AF65-F5344CB8AC3E}">
        <p14:creationId xmlns:p14="http://schemas.microsoft.com/office/powerpoint/2010/main" val="1237341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dirty="0"/>
              <a:t>IN A 192.168.1.1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@ IN NS </a:t>
            </a:r>
            <a:r>
              <a:rPr lang="en-GB" altLang="en-US" dirty="0" err="1"/>
              <a:t>mydns.mydomain</a:t>
            </a:r>
            <a:r>
              <a:rPr lang="en-GB" altLang="en-US" dirty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Identify the server itself, named </a:t>
            </a:r>
            <a:r>
              <a:rPr lang="en-GB" altLang="en-US" dirty="0" err="1"/>
              <a:t>mydns</a:t>
            </a:r>
            <a:r>
              <a:rPr lang="en-GB" altLang="en-US" dirty="0"/>
              <a:t> at IP 192.168.1.1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 err="1"/>
              <a:t>fileserv</a:t>
            </a:r>
            <a:r>
              <a:rPr lang="en-GB" altLang="en-US" dirty="0"/>
              <a:t> IN A 192.168.1.3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 err="1"/>
              <a:t>mailserv</a:t>
            </a:r>
            <a:r>
              <a:rPr lang="en-GB" altLang="en-US" dirty="0"/>
              <a:t> IN A 192.168.1.5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i="1" dirty="0"/>
              <a:t>mail</a:t>
            </a:r>
            <a:r>
              <a:rPr lang="en-GB" altLang="en-US" dirty="0"/>
              <a:t> IN CNAME </a:t>
            </a:r>
            <a:r>
              <a:rPr lang="en-GB" altLang="en-US" dirty="0" err="1"/>
              <a:t>mailserv</a:t>
            </a:r>
            <a:r>
              <a:rPr lang="en-GB" altLang="en-US" dirty="0"/>
              <a:t>.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 list of hosts and their IP addresses.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i="1" dirty="0"/>
              <a:t>mail</a:t>
            </a:r>
            <a:r>
              <a:rPr lang="en-GB" altLang="en-US" dirty="0"/>
              <a:t> is a Canonical Name (</a:t>
            </a:r>
            <a:r>
              <a:rPr lang="en-GB" altLang="en-US" b="1" dirty="0"/>
              <a:t>CNAME</a:t>
            </a:r>
            <a:r>
              <a:rPr lang="en-GB" altLang="en-US" dirty="0"/>
              <a:t>) record, points back to </a:t>
            </a:r>
            <a:r>
              <a:rPr lang="en-GB" altLang="en-US" dirty="0" err="1"/>
              <a:t>mailserv</a:t>
            </a:r>
            <a:r>
              <a:rPr lang="en-GB" altLang="en-US" dirty="0"/>
              <a:t>. Access to </a:t>
            </a:r>
            <a:r>
              <a:rPr lang="en-GB" altLang="en-US" i="1" dirty="0"/>
              <a:t>mail</a:t>
            </a:r>
            <a:r>
              <a:rPr lang="en-GB" altLang="en-US" dirty="0"/>
              <a:t> will be redirected to </a:t>
            </a:r>
            <a:r>
              <a:rPr lang="en-GB" altLang="en-US" dirty="0" err="1"/>
              <a:t>mailserv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90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set up a secondary DNS server, edit the </a:t>
            </a:r>
            <a:r>
              <a:rPr lang="en-GB" altLang="en-US" b="1" dirty="0"/>
              <a:t>/</a:t>
            </a:r>
            <a:r>
              <a:rPr lang="en-GB" altLang="en-US" b="1" dirty="0" err="1"/>
              <a:t>etc</a:t>
            </a:r>
            <a:r>
              <a:rPr lang="en-GB" altLang="en-US" b="1" dirty="0"/>
              <a:t>/bind/</a:t>
            </a:r>
            <a:r>
              <a:rPr lang="en-GB" altLang="en-US" b="1" dirty="0" err="1"/>
              <a:t>named.conf.options</a:t>
            </a:r>
            <a:r>
              <a:rPr lang="en-GB" altLang="en-US" dirty="0"/>
              <a:t> to allow zone transfer to secondary DNS server.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76387" y="3044765"/>
            <a:ext cx="9039226" cy="1254244"/>
            <a:chOff x="1576387" y="3044765"/>
            <a:chExt cx="9039226" cy="1254244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387" y="3044765"/>
              <a:ext cx="9039226" cy="12542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28912" y="3800475"/>
              <a:ext cx="7872413" cy="3714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221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On the secondary DNS server, edit the </a:t>
            </a:r>
            <a:r>
              <a:rPr lang="en-GB" altLang="en-US" b="1" dirty="0"/>
              <a:t>/</a:t>
            </a:r>
            <a:r>
              <a:rPr lang="en-GB" altLang="en-US" b="1" dirty="0" err="1"/>
              <a:t>etc</a:t>
            </a:r>
            <a:r>
              <a:rPr lang="en-GB" altLang="en-US" b="1" dirty="0"/>
              <a:t>/bind/</a:t>
            </a:r>
            <a:r>
              <a:rPr lang="en-GB" altLang="en-US" b="1" dirty="0" err="1"/>
              <a:t>named.conf.options</a:t>
            </a:r>
            <a:r>
              <a:rPr lang="en-GB" altLang="en-US" dirty="0"/>
              <a:t> to create a zone entry.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zone "</a:t>
            </a:r>
            <a:r>
              <a:rPr lang="en-GB" sz="4000" dirty="0" err="1"/>
              <a:t>mydomain</a:t>
            </a:r>
            <a:r>
              <a:rPr lang="en-GB" sz="4000" dirty="0"/>
              <a:t>" IN { </a:t>
            </a:r>
            <a:br>
              <a:rPr lang="en-GB" sz="4000" dirty="0"/>
            </a:br>
            <a:r>
              <a:rPr lang="en-GB" sz="4000" dirty="0"/>
              <a:t>		type </a:t>
            </a:r>
            <a:r>
              <a:rPr lang="en-GB" sz="4000" b="1" dirty="0"/>
              <a:t>slave</a:t>
            </a:r>
            <a:r>
              <a:rPr lang="en-GB" sz="4000" dirty="0"/>
              <a:t>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		master { 192.168.30.1; };</a:t>
            </a:r>
            <a:endParaRPr lang="en-GB" sz="4000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4000" dirty="0"/>
              <a:t>		file "/</a:t>
            </a:r>
            <a:r>
              <a:rPr lang="en-GB" altLang="en-US" sz="4000" dirty="0" err="1"/>
              <a:t>var</a:t>
            </a:r>
            <a:r>
              <a:rPr lang="en-GB" altLang="en-US" sz="4000" dirty="0"/>
              <a:t>/lib/bind/</a:t>
            </a:r>
            <a:r>
              <a:rPr lang="en-GB" altLang="en-US" sz="4000" dirty="0" err="1"/>
              <a:t>mydomain</a:t>
            </a:r>
            <a:r>
              <a:rPr lang="en-GB" altLang="en-US" sz="4000" dirty="0"/>
              <a:t>";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4000" dirty="0"/>
              <a:t>	}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65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need to inform client to use the secondary DNS server as well.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Edit the </a:t>
            </a:r>
            <a:r>
              <a:rPr lang="en-US" altLang="en-US" dirty="0" err="1"/>
              <a:t>dhcp</a:t>
            </a:r>
            <a:r>
              <a:rPr lang="en-US" altLang="en-US" dirty="0"/>
              <a:t> server configuration file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</a:t>
            </a:r>
            <a:r>
              <a:rPr lang="en-US" altLang="en-US" b="1" dirty="0" err="1"/>
              <a:t>dhcp</a:t>
            </a:r>
            <a:r>
              <a:rPr lang="en-US" altLang="en-US" b="1" dirty="0"/>
              <a:t>/</a:t>
            </a:r>
            <a:r>
              <a:rPr lang="en-US" altLang="en-US" b="1" dirty="0" err="1"/>
              <a:t>dhcpd.conf</a:t>
            </a:r>
            <a:r>
              <a:rPr lang="en-US" altLang="en-US" b="1" dirty="0"/>
              <a:t> </a:t>
            </a:r>
            <a:r>
              <a:rPr lang="en-US" altLang="en-US" dirty="0"/>
              <a:t>to include the IP address of secondary DNS server at line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option domain-name-servers </a:t>
            </a:r>
            <a:r>
              <a:rPr lang="en-GB" altLang="en-US" i="1" dirty="0"/>
              <a:t>DNS_1_IP</a:t>
            </a:r>
            <a:r>
              <a:rPr lang="en-GB" altLang="en-US" dirty="0"/>
              <a:t>, </a:t>
            </a:r>
            <a:r>
              <a:rPr lang="en-GB" altLang="en-US" i="1" dirty="0"/>
              <a:t>DNS_2_IP</a:t>
            </a:r>
            <a:r>
              <a:rPr lang="en-GB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1789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 suite of network communication tools that allows users to connect to a remote server with encrypted session.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There are 2 packages for SSH in Ubuntu (other distributions might use different name for the packages):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openssh</a:t>
            </a:r>
            <a:r>
              <a:rPr lang="en-US" altLang="en-US" dirty="0"/>
              <a:t>-server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openssh</a:t>
            </a:r>
            <a:r>
              <a:rPr lang="en-US" altLang="en-US" dirty="0"/>
              <a:t>-client (usually installed by default)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will install </a:t>
            </a:r>
            <a:r>
              <a:rPr lang="en-US" altLang="en-US" dirty="0" err="1"/>
              <a:t>openssh</a:t>
            </a:r>
            <a:r>
              <a:rPr lang="en-US" altLang="en-US" dirty="0"/>
              <a:t>-server in the server.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Any client that needs to connect to server using SSH must install </a:t>
            </a:r>
            <a:r>
              <a:rPr lang="en-US" altLang="en-US" dirty="0" err="1"/>
              <a:t>openssh</a:t>
            </a:r>
            <a:r>
              <a:rPr lang="en-US" altLang="en-US" dirty="0"/>
              <a:t>-client.</a:t>
            </a:r>
          </a:p>
        </p:txBody>
      </p:sp>
    </p:spTree>
    <p:extLst>
      <p:ext uri="{BB962C8B-B14F-4D97-AF65-F5344CB8AC3E}">
        <p14:creationId xmlns:p14="http://schemas.microsoft.com/office/powerpoint/2010/main" val="61175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check if the SSH server is running / installed: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service </a:t>
            </a:r>
            <a:r>
              <a:rPr lang="en-US" altLang="en-US" dirty="0" err="1"/>
              <a:t>ssh</a:t>
            </a:r>
            <a:r>
              <a:rPr lang="en-US" altLang="en-US" dirty="0"/>
              <a:t> status </a:t>
            </a:r>
            <a:r>
              <a:rPr lang="en-US" altLang="en-US" i="1" dirty="0"/>
              <a:t>OR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status </a:t>
            </a:r>
            <a:r>
              <a:rPr lang="en-US" altLang="en-US" dirty="0" err="1"/>
              <a:t>ssh</a:t>
            </a:r>
            <a:r>
              <a:rPr lang="en-US" altLang="en-US" dirty="0"/>
              <a:t> </a:t>
            </a:r>
            <a:r>
              <a:rPr lang="en-US" altLang="en-US" i="1" dirty="0"/>
              <a:t>OR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which </a:t>
            </a:r>
            <a:r>
              <a:rPr lang="en-US" altLang="en-US" dirty="0" err="1"/>
              <a:t>sshd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SSH is disabled, we can enable it by: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enable </a:t>
            </a:r>
            <a:r>
              <a:rPr lang="en-US" altLang="en-US" dirty="0" err="1"/>
              <a:t>ssh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336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check the listening port (default port is 22):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netstat</a:t>
            </a:r>
            <a:r>
              <a:rPr lang="en-US" altLang="en-US" dirty="0"/>
              <a:t> -</a:t>
            </a:r>
            <a:r>
              <a:rPr lang="en-US" altLang="en-US" dirty="0" err="1"/>
              <a:t>tulpn</a:t>
            </a:r>
            <a:r>
              <a:rPr lang="en-US" altLang="en-US" dirty="0"/>
              <a:t> | grep </a:t>
            </a:r>
            <a:r>
              <a:rPr lang="en-US" altLang="en-US" dirty="0" err="1"/>
              <a:t>ssh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connect to server / other machine, using currently logged in username: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ssh</a:t>
            </a:r>
            <a:r>
              <a:rPr lang="en-US" altLang="en-US" dirty="0"/>
              <a:t> </a:t>
            </a:r>
            <a:r>
              <a:rPr lang="en-US" altLang="en-US" dirty="0" err="1"/>
              <a:t>host_name</a:t>
            </a:r>
            <a:r>
              <a:rPr lang="en-US" altLang="en-US" dirty="0"/>
              <a:t> </a:t>
            </a:r>
            <a:r>
              <a:rPr lang="en-US" altLang="en-US" i="1" dirty="0"/>
              <a:t>OR</a:t>
            </a:r>
            <a:r>
              <a:rPr lang="en-US" altLang="en-US" dirty="0"/>
              <a:t> </a:t>
            </a:r>
            <a:r>
              <a:rPr lang="en-US" altLang="en-US" dirty="0" err="1"/>
              <a:t>ssh</a:t>
            </a:r>
            <a:r>
              <a:rPr lang="en-US" altLang="en-US" dirty="0"/>
              <a:t> </a:t>
            </a:r>
            <a:r>
              <a:rPr lang="en-US" altLang="en-US" dirty="0" err="1"/>
              <a:t>ip_address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  <a:r>
              <a:rPr lang="en-US" altLang="en-US" dirty="0" err="1"/>
              <a:t>ssh</a:t>
            </a:r>
            <a:r>
              <a:rPr lang="en-US" altLang="en-US" dirty="0"/>
              <a:t> u-server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4" y="2228045"/>
            <a:ext cx="11920012" cy="10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38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connect with other username: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ssh</a:t>
            </a:r>
            <a:r>
              <a:rPr lang="en-US" altLang="en-US" dirty="0"/>
              <a:t> </a:t>
            </a:r>
            <a:r>
              <a:rPr lang="en-US" altLang="en-US" dirty="0" err="1"/>
              <a:t>username@host_name</a:t>
            </a:r>
            <a:r>
              <a:rPr lang="en-US" altLang="en-US" dirty="0"/>
              <a:t> </a:t>
            </a:r>
            <a:r>
              <a:rPr lang="en-US" altLang="en-US" i="1" dirty="0"/>
              <a:t>OR</a:t>
            </a:r>
            <a:r>
              <a:rPr lang="en-US" altLang="en-US" dirty="0"/>
              <a:t> </a:t>
            </a:r>
            <a:r>
              <a:rPr lang="en-US" altLang="en-US" dirty="0" err="1"/>
              <a:t>ssh</a:t>
            </a:r>
            <a:r>
              <a:rPr lang="en-US" altLang="en-US" dirty="0"/>
              <a:t> </a:t>
            </a:r>
            <a:r>
              <a:rPr lang="en-US" altLang="en-US" dirty="0" err="1"/>
              <a:t>username@ip_address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9200" y="1064219"/>
            <a:ext cx="9753600" cy="4245468"/>
            <a:chOff x="1219200" y="1064219"/>
            <a:chExt cx="9753600" cy="4245468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064219"/>
              <a:ext cx="9753600" cy="424546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219200" y="1064219"/>
              <a:ext cx="4684059" cy="60321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4881281"/>
              <a:ext cx="4684059" cy="4168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8058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change host name: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hostnamectl</a:t>
            </a:r>
            <a:r>
              <a:rPr lang="en-US" altLang="en-US" dirty="0"/>
              <a:t> set-hostname </a:t>
            </a:r>
            <a:r>
              <a:rPr lang="en-US" altLang="en-US" dirty="0" err="1"/>
              <a:t>new_hostname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change the hostname in /</a:t>
            </a:r>
            <a:r>
              <a:rPr lang="en-US" altLang="en-US" dirty="0" err="1"/>
              <a:t>etc</a:t>
            </a:r>
            <a:r>
              <a:rPr lang="en-US" altLang="en-US" dirty="0"/>
              <a:t>/hostname manually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There is another file that we need to update as well,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/hosts</a:t>
            </a:r>
            <a:r>
              <a:rPr lang="en-US" altLang="en-US" dirty="0"/>
              <a:t>, which is use to resolve local hostname. </a:t>
            </a:r>
            <a:r>
              <a:rPr lang="en-US" altLang="en-US" dirty="0" err="1"/>
              <a:t>hostnamectl</a:t>
            </a:r>
            <a:r>
              <a:rPr lang="en-US" altLang="en-US" dirty="0"/>
              <a:t> does not update /</a:t>
            </a:r>
            <a:r>
              <a:rPr lang="en-US" altLang="en-US" dirty="0" err="1"/>
              <a:t>etc</a:t>
            </a:r>
            <a:r>
              <a:rPr lang="en-US" altLang="en-US" dirty="0"/>
              <a:t>/hosts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28" y="4550051"/>
            <a:ext cx="4536144" cy="20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2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the </a:t>
            </a:r>
            <a:r>
              <a:rPr lang="en-US" altLang="en-US" dirty="0" err="1"/>
              <a:t>ssh</a:t>
            </a:r>
            <a:r>
              <a:rPr lang="en-US" altLang="en-US" dirty="0"/>
              <a:t> is listening to a non-standard port (other than 22), we need to specify the port number with the -p option.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ssh</a:t>
            </a:r>
            <a:r>
              <a:rPr lang="en-US" altLang="en-US" dirty="0"/>
              <a:t> -p </a:t>
            </a:r>
            <a:r>
              <a:rPr lang="en-US" altLang="en-US" dirty="0" err="1"/>
              <a:t>port_number</a:t>
            </a:r>
            <a:r>
              <a:rPr lang="en-US" altLang="en-US" dirty="0"/>
              <a:t> </a:t>
            </a:r>
            <a:r>
              <a:rPr lang="en-US" altLang="en-US" dirty="0" err="1"/>
              <a:t>username@hostname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Example, </a:t>
            </a:r>
            <a:r>
              <a:rPr lang="en-US" altLang="en-US" dirty="0" err="1"/>
              <a:t>ssh</a:t>
            </a:r>
            <a:r>
              <a:rPr lang="en-US" altLang="en-US" dirty="0"/>
              <a:t> –p 13300 user2@u-server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disconnect: enter the </a:t>
            </a:r>
            <a:r>
              <a:rPr lang="en-US" altLang="en-US" b="1" dirty="0"/>
              <a:t>exit</a:t>
            </a:r>
            <a:r>
              <a:rPr lang="en-US" altLang="en-US" dirty="0"/>
              <a:t> command or press </a:t>
            </a:r>
            <a:r>
              <a:rPr lang="en-US" altLang="en-US" dirty="0" err="1"/>
              <a:t>Ctrl+D</a:t>
            </a:r>
            <a:r>
              <a:rPr lang="en-US" altLang="en-US" dirty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we started background processes on target machine via </a:t>
            </a:r>
            <a:r>
              <a:rPr lang="en-US" altLang="en-US" dirty="0" err="1"/>
              <a:t>ssh</a:t>
            </a:r>
            <a:r>
              <a:rPr lang="en-US" altLang="en-US" dirty="0"/>
              <a:t>, use </a:t>
            </a:r>
            <a:r>
              <a:rPr lang="en-US" altLang="en-US" dirty="0" err="1"/>
              <a:t>Ctrl+D</a:t>
            </a:r>
            <a:r>
              <a:rPr lang="en-US" altLang="en-US" dirty="0"/>
              <a:t> to end the session, otherwise the processes will be terminated.</a:t>
            </a:r>
          </a:p>
        </p:txBody>
      </p:sp>
    </p:spTree>
    <p:extLst>
      <p:ext uri="{BB962C8B-B14F-4D97-AF65-F5344CB8AC3E}">
        <p14:creationId xmlns:p14="http://schemas.microsoft.com/office/powerpoint/2010/main" val="334134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Notice that we are asked for password when we connect to server / machine, which means the password will be transmitted during the connecting process. (Is this risky?)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It’s better to disable </a:t>
            </a:r>
            <a:r>
              <a:rPr lang="en-US" altLang="en-US" b="1" dirty="0"/>
              <a:t>password authentication</a:t>
            </a:r>
            <a:r>
              <a:rPr lang="en-US" altLang="en-US" dirty="0"/>
              <a:t> and implement </a:t>
            </a:r>
            <a:r>
              <a:rPr lang="en-US" altLang="en-US" b="1" dirty="0"/>
              <a:t>Public Key Authentication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513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First, we nee to generate a public/private key pair 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ssh-keygen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2" y="1713414"/>
            <a:ext cx="6929720" cy="46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98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passphrase can be empty but it’s recommended to provide one, which should be different from system password.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2 files will be generated and stored in the default directory (/home/</a:t>
            </a:r>
            <a:r>
              <a:rPr lang="en-US" altLang="en-US" dirty="0" err="1"/>
              <a:t>user_name</a:t>
            </a:r>
            <a:r>
              <a:rPr lang="en-US" altLang="en-US" dirty="0"/>
              <a:t>/.</a:t>
            </a:r>
            <a:r>
              <a:rPr lang="en-US" altLang="en-US" dirty="0" err="1"/>
              <a:t>ssh</a:t>
            </a:r>
            <a:r>
              <a:rPr lang="en-US" altLang="en-US" dirty="0"/>
              <a:t>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id_rsa</a:t>
            </a:r>
            <a:r>
              <a:rPr lang="en-US" altLang="en-US" dirty="0"/>
              <a:t> (private key)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id_rsa.pub (public key)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Private key (</a:t>
            </a:r>
            <a:r>
              <a:rPr lang="en-US" altLang="en-US" dirty="0" err="1"/>
              <a:t>id_rsa</a:t>
            </a:r>
            <a:r>
              <a:rPr lang="en-US" altLang="en-US" dirty="0"/>
              <a:t>) should never leave the machine, be given to someone or stored on external storage media.</a:t>
            </a:r>
          </a:p>
        </p:txBody>
      </p:sp>
    </p:spTree>
    <p:extLst>
      <p:ext uri="{BB962C8B-B14F-4D97-AF65-F5344CB8AC3E}">
        <p14:creationId xmlns:p14="http://schemas.microsoft.com/office/powerpoint/2010/main" val="923720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public key is to be copied to target servers / machines that we wish to connect to using </a:t>
            </a:r>
            <a:r>
              <a:rPr lang="en-US" altLang="en-US" dirty="0" err="1"/>
              <a:t>ssh</a:t>
            </a:r>
            <a:r>
              <a:rPr lang="en-US" altLang="en-US" dirty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ssh</a:t>
            </a:r>
            <a:r>
              <a:rPr lang="en-US" altLang="en-US" dirty="0"/>
              <a:t>-copy-id -</a:t>
            </a:r>
            <a:r>
              <a:rPr lang="en-US" altLang="en-US" dirty="0" err="1"/>
              <a:t>i</a:t>
            </a:r>
            <a:r>
              <a:rPr lang="en-US" altLang="en-US" dirty="0"/>
              <a:t> ~/.</a:t>
            </a:r>
            <a:r>
              <a:rPr lang="en-US" altLang="en-US" dirty="0" err="1"/>
              <a:t>ssh</a:t>
            </a:r>
            <a:r>
              <a:rPr lang="en-US" altLang="en-US" dirty="0"/>
              <a:t>/id_rsa.pub </a:t>
            </a:r>
            <a:r>
              <a:rPr lang="en-US" altLang="en-US" dirty="0" err="1"/>
              <a:t>host_name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  <a:r>
              <a:rPr lang="en-US" altLang="en-US" dirty="0" err="1"/>
              <a:t>ssh</a:t>
            </a:r>
            <a:r>
              <a:rPr lang="en-US" altLang="en-US" dirty="0"/>
              <a:t>-copy-id -</a:t>
            </a:r>
            <a:r>
              <a:rPr lang="en-US" altLang="en-US" dirty="0" err="1"/>
              <a:t>i</a:t>
            </a:r>
            <a:r>
              <a:rPr lang="en-US" altLang="en-US" dirty="0"/>
              <a:t> ~/.</a:t>
            </a:r>
            <a:r>
              <a:rPr lang="en-US" altLang="en-US" dirty="0" err="1"/>
              <a:t>ssh</a:t>
            </a:r>
            <a:r>
              <a:rPr lang="en-US" altLang="en-US" dirty="0"/>
              <a:t>/id_rsa.pub u-server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7" y="3345087"/>
            <a:ext cx="11286566" cy="31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the target server / machine, .</a:t>
            </a:r>
            <a:r>
              <a:rPr lang="en-US" altLang="en-US" dirty="0" err="1"/>
              <a:t>ssh</a:t>
            </a:r>
            <a:r>
              <a:rPr lang="en-US" altLang="en-US" dirty="0"/>
              <a:t> directory will be created to store the public key in a file named </a:t>
            </a:r>
            <a:r>
              <a:rPr lang="en-US" altLang="en-US" b="1" dirty="0" err="1"/>
              <a:t>authorized_keys</a:t>
            </a:r>
            <a:endParaRPr lang="en-US" altLang="en-US" b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we connect from multiple machines (a key is generated by each machine), additional keys will be appended to the bottom of this file, one per line.</a:t>
            </a:r>
          </a:p>
        </p:txBody>
      </p:sp>
    </p:spTree>
    <p:extLst>
      <p:ext uri="{BB962C8B-B14F-4D97-AF65-F5344CB8AC3E}">
        <p14:creationId xmlns:p14="http://schemas.microsoft.com/office/powerpoint/2010/main" val="226578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simplify </a:t>
            </a:r>
            <a:r>
              <a:rPr lang="en-US" altLang="en-US" dirty="0" err="1"/>
              <a:t>ssh</a:t>
            </a:r>
            <a:r>
              <a:rPr lang="en-US" altLang="en-US" dirty="0"/>
              <a:t> connection, we can create a </a:t>
            </a:r>
            <a:r>
              <a:rPr lang="en-US" altLang="en-US" b="1" dirty="0" err="1"/>
              <a:t>config</a:t>
            </a:r>
            <a:r>
              <a:rPr lang="en-US" altLang="en-US" dirty="0"/>
              <a:t> file in .</a:t>
            </a:r>
            <a:r>
              <a:rPr lang="en-US" altLang="en-US" dirty="0" err="1"/>
              <a:t>ssh</a:t>
            </a:r>
            <a:r>
              <a:rPr lang="en-US" altLang="en-US" dirty="0"/>
              <a:t> directory to store all necessary information for </a:t>
            </a:r>
            <a:r>
              <a:rPr lang="en-US" altLang="en-US" dirty="0" err="1"/>
              <a:t>ssh</a:t>
            </a:r>
            <a:r>
              <a:rPr lang="en-US" altLang="en-US" dirty="0"/>
              <a:t> connection.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nano</a:t>
            </a:r>
            <a:r>
              <a:rPr lang="en-US" altLang="en-US" dirty="0"/>
              <a:t> ~/.</a:t>
            </a:r>
            <a:r>
              <a:rPr lang="en-US" altLang="en-US" dirty="0" err="1"/>
              <a:t>ssh</a:t>
            </a:r>
            <a:r>
              <a:rPr lang="en-US" altLang="en-US" dirty="0"/>
              <a:t>/</a:t>
            </a:r>
            <a:r>
              <a:rPr lang="en-US" altLang="en-US" dirty="0" err="1"/>
              <a:t>config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Content of </a:t>
            </a:r>
            <a:r>
              <a:rPr lang="en-US" altLang="en-US" dirty="0" err="1"/>
              <a:t>config</a:t>
            </a:r>
            <a:r>
              <a:rPr lang="en-US" altLang="en-US" dirty="0"/>
              <a:t> file: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host </a:t>
            </a:r>
            <a:r>
              <a:rPr lang="en-US" altLang="en-US" i="1" dirty="0" err="1"/>
              <a:t>host_name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host_name</a:t>
            </a:r>
            <a:r>
              <a:rPr lang="en-US" altLang="en-US" dirty="0"/>
              <a:t> here serves as shortcut)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Hostname </a:t>
            </a:r>
            <a:r>
              <a:rPr lang="en-US" altLang="en-US" dirty="0" err="1"/>
              <a:t>actual_host_name</a:t>
            </a:r>
            <a:r>
              <a:rPr lang="en-US" altLang="en-US" dirty="0"/>
              <a:t> </a:t>
            </a:r>
            <a:r>
              <a:rPr lang="en-US" altLang="en-US" i="1" dirty="0"/>
              <a:t>OR</a:t>
            </a:r>
            <a:r>
              <a:rPr lang="en-US" altLang="en-US" dirty="0"/>
              <a:t> </a:t>
            </a:r>
            <a:r>
              <a:rPr lang="en-US" altLang="en-US" dirty="0" err="1"/>
              <a:t>ip_address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Port </a:t>
            </a:r>
            <a:r>
              <a:rPr lang="en-US" altLang="en-US" dirty="0" err="1"/>
              <a:t>port_number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User </a:t>
            </a:r>
            <a:r>
              <a:rPr lang="en-US" altLang="en-US" dirty="0" err="1"/>
              <a:t>user_name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3280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 of </a:t>
            </a:r>
            <a:r>
              <a:rPr lang="en-US" altLang="en-US" i="1" dirty="0" err="1"/>
              <a:t>config</a:t>
            </a:r>
            <a:r>
              <a:rPr lang="en-US" altLang="en-US" dirty="0"/>
              <a:t> file: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host server1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Hostname u-server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Port 22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User </a:t>
            </a:r>
            <a:r>
              <a:rPr lang="en-US" altLang="en-US" dirty="0" err="1"/>
              <a:t>user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connect to u-server, with </a:t>
            </a:r>
            <a:r>
              <a:rPr lang="en-US" altLang="en-US" i="1" dirty="0" err="1"/>
              <a:t>config</a:t>
            </a:r>
            <a:r>
              <a:rPr lang="en-US" altLang="en-US" dirty="0"/>
              <a:t> file created: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/>
              <a:t>ssh</a:t>
            </a:r>
            <a:r>
              <a:rPr lang="en-US" altLang="en-US" dirty="0"/>
              <a:t> server1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74" y="2956208"/>
            <a:ext cx="8080066" cy="19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57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Configuration file for </a:t>
            </a:r>
            <a:r>
              <a:rPr lang="en-US" altLang="en-US" dirty="0" err="1"/>
              <a:t>ssh</a:t>
            </a:r>
            <a:r>
              <a:rPr lang="en-US" altLang="en-US" dirty="0"/>
              <a:t> daemon is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ssh</a:t>
            </a:r>
            <a:r>
              <a:rPr lang="en-US" altLang="en-US" dirty="0"/>
              <a:t>/</a:t>
            </a:r>
            <a:r>
              <a:rPr lang="en-US" altLang="en-US" dirty="0" err="1"/>
              <a:t>sshd_config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It’s safer to create a backup copy of the configuration file before we change the configuration.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Some suggestions to secure the </a:t>
            </a:r>
            <a:r>
              <a:rPr lang="en-US" altLang="en-US" dirty="0" err="1"/>
              <a:t>ssh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Change the port number (</a:t>
            </a:r>
            <a:r>
              <a:rPr lang="en-GB" altLang="en-US" dirty="0"/>
              <a:t>preferably a high number that's above 10000 and not in use by any other service).</a:t>
            </a:r>
            <a:endParaRPr lang="en-US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06" y="4488238"/>
            <a:ext cx="7521388" cy="21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8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Some suggestions to secure the </a:t>
            </a:r>
            <a:r>
              <a:rPr lang="en-US" altLang="en-US" dirty="0" err="1"/>
              <a:t>ssh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Change the port number (</a:t>
            </a:r>
            <a:r>
              <a:rPr lang="en-GB" altLang="en-US" dirty="0"/>
              <a:t>preferably a high number that's above 10000 and not in use by any other service).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Make sure that </a:t>
            </a:r>
            <a:r>
              <a:rPr lang="en-US" altLang="en-US" dirty="0" err="1"/>
              <a:t>ssh</a:t>
            </a:r>
            <a:r>
              <a:rPr lang="en-US" altLang="en-US" dirty="0"/>
              <a:t> is listening to </a:t>
            </a:r>
            <a:r>
              <a:rPr lang="en-US" altLang="en-US" b="1" dirty="0"/>
              <a:t>Protocol 2</a:t>
            </a:r>
            <a:r>
              <a:rPr lang="en-US" altLang="en-US" dirty="0"/>
              <a:t> (should be default in newer server)</a:t>
            </a:r>
            <a:endParaRPr lang="en-US" altLang="en-US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Allow only specified users / groups to connect via </a:t>
            </a:r>
            <a:r>
              <a:rPr lang="en-US" altLang="en-US" dirty="0" err="1"/>
              <a:t>ssh</a:t>
            </a:r>
            <a:r>
              <a:rPr lang="en-US" altLang="en-US" dirty="0"/>
              <a:t> (by default every user created is allowed) by adding the following sections in </a:t>
            </a:r>
            <a:r>
              <a:rPr lang="en-US" altLang="en-US" dirty="0" err="1"/>
              <a:t>config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AllowUsers</a:t>
            </a:r>
            <a:r>
              <a:rPr lang="en-US" altLang="en-US" dirty="0"/>
              <a:t> </a:t>
            </a:r>
            <a:r>
              <a:rPr lang="en-US" altLang="en-US" dirty="0" err="1"/>
              <a:t>users_separated_by_a_space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AllowGroups</a:t>
            </a:r>
            <a:r>
              <a:rPr lang="en-US" altLang="en-US" dirty="0"/>
              <a:t> </a:t>
            </a:r>
            <a:r>
              <a:rPr lang="en-US" altLang="en-US" dirty="0" err="1"/>
              <a:t>groups_separated_by_a_space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79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There might be multiple network interfaces available, to view the IP addresses, run the command </a:t>
            </a:r>
            <a:r>
              <a:rPr lang="en-US" altLang="en-US" b="1" dirty="0" err="1"/>
              <a:t>ip</a:t>
            </a:r>
            <a:r>
              <a:rPr lang="en-US" altLang="en-US" b="1" dirty="0"/>
              <a:t> </a:t>
            </a:r>
            <a:r>
              <a:rPr lang="en-US" altLang="en-US" b="1" dirty="0" err="1"/>
              <a:t>addr</a:t>
            </a:r>
            <a:r>
              <a:rPr lang="en-US" altLang="en-US" b="1" dirty="0"/>
              <a:t> show </a:t>
            </a:r>
            <a:r>
              <a:rPr lang="en-US" altLang="en-US" dirty="0"/>
              <a:t>or </a:t>
            </a:r>
            <a:r>
              <a:rPr lang="en-US" altLang="en-US" b="1" dirty="0" err="1"/>
              <a:t>ip</a:t>
            </a:r>
            <a:r>
              <a:rPr lang="en-US" altLang="en-US" b="1" dirty="0"/>
              <a:t> a</a:t>
            </a:r>
            <a:r>
              <a:rPr lang="en-US" altLang="en-US" dirty="0"/>
              <a:t> or </a:t>
            </a:r>
            <a:r>
              <a:rPr lang="en-US" altLang="en-US" b="1" dirty="0" err="1"/>
              <a:t>ifconfig</a:t>
            </a:r>
            <a:r>
              <a:rPr lang="en-US" altLang="en-US" dirty="0"/>
              <a:t> (deprecated but still widely used)</a:t>
            </a:r>
            <a:endParaRPr lang="en-US" altLang="en-US" b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bring down a network interface: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ip</a:t>
            </a:r>
            <a:r>
              <a:rPr lang="en-US" altLang="en-US" dirty="0"/>
              <a:t> link set </a:t>
            </a:r>
            <a:r>
              <a:rPr lang="en-US" altLang="en-US" i="1" dirty="0"/>
              <a:t>interface</a:t>
            </a:r>
            <a:r>
              <a:rPr lang="en-US" altLang="en-US" dirty="0"/>
              <a:t> down </a:t>
            </a:r>
            <a:r>
              <a:rPr lang="en-US" altLang="en-US" i="1" dirty="0"/>
              <a:t>OR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ifconfig</a:t>
            </a:r>
            <a:r>
              <a:rPr lang="en-US" altLang="en-US" dirty="0"/>
              <a:t> </a:t>
            </a:r>
            <a:r>
              <a:rPr lang="en-US" altLang="en-US" i="1" dirty="0"/>
              <a:t>interface</a:t>
            </a:r>
            <a:r>
              <a:rPr lang="en-US" altLang="en-US" dirty="0"/>
              <a:t> down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bring up a network interface: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ip</a:t>
            </a:r>
            <a:r>
              <a:rPr lang="en-US" altLang="en-US" dirty="0"/>
              <a:t> link set </a:t>
            </a:r>
            <a:r>
              <a:rPr lang="en-US" altLang="en-US" i="1" dirty="0"/>
              <a:t>interface</a:t>
            </a:r>
            <a:r>
              <a:rPr lang="en-US" altLang="en-US" dirty="0"/>
              <a:t> up </a:t>
            </a:r>
            <a:r>
              <a:rPr lang="en-US" altLang="en-US" i="1" dirty="0"/>
              <a:t>OR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ifconfig</a:t>
            </a:r>
            <a:r>
              <a:rPr lang="en-US" altLang="en-US" dirty="0"/>
              <a:t> </a:t>
            </a:r>
            <a:r>
              <a:rPr lang="en-US" altLang="en-US" i="1" dirty="0"/>
              <a:t>interface</a:t>
            </a:r>
            <a:r>
              <a:rPr lang="en-US" altLang="en-US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723645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Some suggestions to secure the </a:t>
            </a:r>
            <a:r>
              <a:rPr lang="en-US" altLang="en-US" dirty="0" err="1"/>
              <a:t>ssh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Examples for </a:t>
            </a:r>
            <a:r>
              <a:rPr lang="en-US" altLang="en-US" dirty="0" err="1"/>
              <a:t>AllowUsers</a:t>
            </a:r>
            <a:r>
              <a:rPr lang="en-US" altLang="en-US" dirty="0"/>
              <a:t> and </a:t>
            </a:r>
            <a:r>
              <a:rPr lang="en-US" altLang="en-US" dirty="0" err="1"/>
              <a:t>AllowGroups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AllowUsers</a:t>
            </a:r>
            <a:r>
              <a:rPr lang="en-US" altLang="en-US" dirty="0"/>
              <a:t> user user2 john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AllowGroups</a:t>
            </a:r>
            <a:r>
              <a:rPr lang="en-US" altLang="en-US" dirty="0"/>
              <a:t> admins </a:t>
            </a:r>
            <a:r>
              <a:rPr lang="en-US" altLang="en-US" dirty="0" err="1"/>
              <a:t>sshuser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Turn off </a:t>
            </a:r>
            <a:r>
              <a:rPr lang="en-US" altLang="en-US" dirty="0" err="1"/>
              <a:t>PermitRootLogin</a:t>
            </a:r>
            <a:endParaRPr lang="en-US" altLang="en-US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Default setting is </a:t>
            </a:r>
            <a:r>
              <a:rPr lang="en-US" altLang="en-US" i="1" dirty="0"/>
              <a:t>prohibit-password</a:t>
            </a:r>
            <a:r>
              <a:rPr lang="en-US" altLang="en-US" dirty="0"/>
              <a:t>, means </a:t>
            </a:r>
            <a:r>
              <a:rPr lang="en-GB" altLang="en-US" dirty="0"/>
              <a:t>key authentication is allowed for root but passwords for root aren't accepted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turn off, replace </a:t>
            </a:r>
            <a:r>
              <a:rPr lang="en-US" altLang="en-US" i="1" dirty="0"/>
              <a:t>prohibit-password</a:t>
            </a:r>
            <a:r>
              <a:rPr lang="en-US" altLang="en-US" dirty="0"/>
              <a:t> with </a:t>
            </a:r>
            <a:r>
              <a:rPr lang="en-US" altLang="en-US" i="1" dirty="0"/>
              <a:t>no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81" y="5361510"/>
            <a:ext cx="7306238" cy="9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46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Some suggestions to secure the </a:t>
            </a:r>
            <a:r>
              <a:rPr lang="en-US" altLang="en-US" dirty="0" err="1"/>
              <a:t>ssh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Disable password authentication after key authentication has been setup successfully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Restart the </a:t>
            </a:r>
            <a:r>
              <a:rPr lang="en-US" altLang="en-US" dirty="0" err="1"/>
              <a:t>ssh</a:t>
            </a:r>
            <a:r>
              <a:rPr lang="en-US" altLang="en-US" dirty="0"/>
              <a:t> service whenever we change the configuration.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restart </a:t>
            </a:r>
            <a:r>
              <a:rPr lang="en-US" altLang="en-US" dirty="0" err="1"/>
              <a:t>ssh</a:t>
            </a:r>
            <a:endParaRPr lang="en-US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70" y="2801838"/>
            <a:ext cx="9027460" cy="7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67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firewall is enable, make sure that we enable traffic via SSH.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check if firewall is enabled and running in Ubuntu: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ufw</a:t>
            </a:r>
            <a:r>
              <a:rPr lang="en-US" altLang="en-US" dirty="0"/>
              <a:t> status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allow traffic from specific machine to SSH port (TCP and UDP):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ufw</a:t>
            </a:r>
            <a:r>
              <a:rPr lang="en-US" altLang="en-US" dirty="0"/>
              <a:t> allow from </a:t>
            </a:r>
            <a:r>
              <a:rPr lang="en-US" altLang="en-US" i="1" dirty="0" err="1"/>
              <a:t>ip_address</a:t>
            </a:r>
            <a:r>
              <a:rPr lang="en-US" altLang="en-US" dirty="0"/>
              <a:t> to </a:t>
            </a:r>
            <a:r>
              <a:rPr lang="en-US" altLang="en-US" i="1" dirty="0"/>
              <a:t>any</a:t>
            </a:r>
            <a:r>
              <a:rPr lang="en-US" altLang="en-US" dirty="0"/>
              <a:t> port </a:t>
            </a:r>
            <a:r>
              <a:rPr lang="en-US" altLang="en-US" i="1" dirty="0" err="1"/>
              <a:t>port_number</a:t>
            </a:r>
            <a:endParaRPr lang="en-US" altLang="en-US" i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allow traffic from a subnet: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ufw</a:t>
            </a:r>
            <a:r>
              <a:rPr lang="en-US" altLang="en-US" dirty="0"/>
              <a:t> allow from </a:t>
            </a:r>
            <a:r>
              <a:rPr lang="en-US" altLang="en-US" i="1" dirty="0"/>
              <a:t>subnet</a:t>
            </a:r>
            <a:r>
              <a:rPr lang="en-US" altLang="en-US" dirty="0"/>
              <a:t> to </a:t>
            </a:r>
            <a:r>
              <a:rPr lang="en-US" altLang="en-US" i="1" dirty="0"/>
              <a:t>any</a:t>
            </a:r>
            <a:r>
              <a:rPr lang="en-US" altLang="en-US" dirty="0"/>
              <a:t> port </a:t>
            </a:r>
            <a:r>
              <a:rPr lang="en-US" altLang="en-US" i="1" dirty="0" err="1"/>
              <a:t>port_number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227957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By default, dynamic IP is assigned from a DHCP server.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assign a static IP to a machine, we need to configure it in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/network/interfaces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95998" y="1613646"/>
            <a:ext cx="5800004" cy="1210238"/>
            <a:chOff x="3195998" y="1613646"/>
            <a:chExt cx="5800004" cy="1210238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5998" y="1613646"/>
              <a:ext cx="5800004" cy="121023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12541" y="2299447"/>
              <a:ext cx="968188" cy="52443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95998" y="4055789"/>
            <a:ext cx="5800004" cy="2565386"/>
            <a:chOff x="3195998" y="4055789"/>
            <a:chExt cx="5800004" cy="2565386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5998" y="4055789"/>
              <a:ext cx="5800004" cy="256538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09446" y="4356847"/>
              <a:ext cx="1313329" cy="403414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080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need to restart the network service after the configuration is done.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systemctl</a:t>
            </a:r>
            <a:r>
              <a:rPr lang="en-US" altLang="en-US" b="1" dirty="0"/>
              <a:t> restart </a:t>
            </a:r>
            <a:r>
              <a:rPr lang="en-US" altLang="en-US" b="1" dirty="0" err="1"/>
              <a:t>networking.service</a:t>
            </a:r>
            <a:r>
              <a:rPr lang="en-US" altLang="en-US" b="1" dirty="0"/>
              <a:t> </a:t>
            </a:r>
            <a:r>
              <a:rPr lang="en-US" altLang="en-US" i="1" dirty="0"/>
              <a:t>OR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</a:t>
            </a:r>
            <a:r>
              <a:rPr lang="en-US" altLang="en-US" b="1" dirty="0" err="1"/>
              <a:t>init.d</a:t>
            </a:r>
            <a:r>
              <a:rPr lang="en-US" altLang="en-US" b="1" dirty="0"/>
              <a:t>/networking restart </a:t>
            </a:r>
            <a:r>
              <a:rPr lang="en-US" altLang="en-US" dirty="0"/>
              <a:t>(on older system)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we connect via SSH to configure the network, restarting network service will cause the connection terminated (processes will be terminated as well).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tmux</a:t>
            </a:r>
            <a:r>
              <a:rPr lang="en-US" altLang="en-US" dirty="0"/>
              <a:t> (terminal multiplexer), able to </a:t>
            </a:r>
            <a:r>
              <a:rPr lang="en-GB" altLang="en-US" dirty="0"/>
              <a:t>keep commands running in the background, even if connection dropped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189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Ubuntu resolves names based on (the default order, specified in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nsswitch.conf</a:t>
            </a:r>
            <a:r>
              <a:rPr lang="en-US" altLang="en-US" dirty="0"/>
              <a:t>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/hosts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DNS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Adding new server requires /</a:t>
            </a:r>
            <a:r>
              <a:rPr lang="en-US" altLang="en-US" dirty="0" err="1"/>
              <a:t>etc</a:t>
            </a:r>
            <a:r>
              <a:rPr lang="en-US" altLang="en-US" dirty="0"/>
              <a:t>/hosts in all machines that need to connect to it to be updated.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70" y="2337891"/>
            <a:ext cx="8362682" cy="25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0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DHCP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install </a:t>
            </a:r>
            <a:r>
              <a:rPr lang="en-US" altLang="en-US" dirty="0" err="1"/>
              <a:t>dhcp</a:t>
            </a:r>
            <a:r>
              <a:rPr lang="en-US" altLang="en-US" dirty="0"/>
              <a:t>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apt-get install </a:t>
            </a:r>
            <a:r>
              <a:rPr lang="en-US" altLang="en-US" dirty="0" err="1"/>
              <a:t>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check the status of </a:t>
            </a:r>
            <a:r>
              <a:rPr lang="en-US" altLang="en-US" dirty="0" err="1"/>
              <a:t>dhcp</a:t>
            </a:r>
            <a:r>
              <a:rPr lang="en-US" altLang="en-US" dirty="0"/>
              <a:t>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status </a:t>
            </a:r>
            <a:r>
              <a:rPr lang="en-US" altLang="en-US" dirty="0" err="1"/>
              <a:t>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stop the </a:t>
            </a:r>
            <a:r>
              <a:rPr lang="en-US" altLang="en-US" dirty="0" err="1"/>
              <a:t>dhcp</a:t>
            </a:r>
            <a:r>
              <a:rPr lang="en-US" altLang="en-US" dirty="0"/>
              <a:t>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stop </a:t>
            </a:r>
            <a:r>
              <a:rPr lang="en-US" altLang="en-US" dirty="0" err="1"/>
              <a:t>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</a:t>
            </a:r>
            <a:r>
              <a:rPr lang="en-US" altLang="en-US" dirty="0"/>
              <a:t>/</a:t>
            </a:r>
            <a:r>
              <a:rPr lang="en-US" altLang="en-US" dirty="0" err="1"/>
              <a:t>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 stop (for older server)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636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DHCP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It’s better to have a planning on IP scheme, for example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IP range X.X.X.1 – X.X.X.10 reserved for network devices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IP range X.X.X.11 – X.X.X.50 reserved for servers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IP range X.X.X.51 – X.X.X.230 will be assigned to client on request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organization might have their own scheme.</a:t>
            </a:r>
          </a:p>
        </p:txBody>
      </p:sp>
    </p:spTree>
    <p:extLst>
      <p:ext uri="{BB962C8B-B14F-4D97-AF65-F5344CB8AC3E}">
        <p14:creationId xmlns:p14="http://schemas.microsoft.com/office/powerpoint/2010/main" val="1076225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10715</TotalTime>
  <Words>2402</Words>
  <Application>Microsoft Office PowerPoint</Application>
  <PresentationFormat>Widescreen</PresentationFormat>
  <Paragraphs>312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Retrospect</vt:lpstr>
      <vt:lpstr>UEEN 3113 / 3413</vt:lpstr>
      <vt:lpstr>Configure Network</vt:lpstr>
      <vt:lpstr>Configure Network</vt:lpstr>
      <vt:lpstr>Configure Network</vt:lpstr>
      <vt:lpstr>Configure Network</vt:lpstr>
      <vt:lpstr>Configure Network</vt:lpstr>
      <vt:lpstr>Configure Network</vt:lpstr>
      <vt:lpstr>DHCP Server</vt:lpstr>
      <vt:lpstr>DHCP Server</vt:lpstr>
      <vt:lpstr>DHCP Server</vt:lpstr>
      <vt:lpstr>DHCP Server</vt:lpstr>
      <vt:lpstr>DHCP Server</vt:lpstr>
      <vt:lpstr>DHCP Server</vt:lpstr>
      <vt:lpstr>DHCP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SSH (Secure Shell)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KV Sor</cp:lastModifiedBy>
  <cp:revision>680</cp:revision>
  <cp:lastPrinted>2017-01-17T01:46:07Z</cp:lastPrinted>
  <dcterms:created xsi:type="dcterms:W3CDTF">2015-01-11T01:51:28Z</dcterms:created>
  <dcterms:modified xsi:type="dcterms:W3CDTF">2019-02-19T04:28:45Z</dcterms:modified>
</cp:coreProperties>
</file>