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</p:sldIdLst>
  <p:sldSz cy="5143500" cx="9144000"/>
  <p:notesSz cx="6858000" cy="9144000"/>
  <p:embeddedFontLst>
    <p:embeddedFont>
      <p:font typeface="Inconsolata"/>
      <p:regular r:id="rId86"/>
      <p:bold r:id="rId87"/>
    </p:embeddedFont>
    <p:embeddedFont>
      <p:font typeface="Montserrat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42" Type="http://schemas.openxmlformats.org/officeDocument/2006/relationships/slide" Target="slides/slide38.xml"/><Relationship Id="rId86" Type="http://schemas.openxmlformats.org/officeDocument/2006/relationships/font" Target="fonts/Inconsolata-regular.fntdata"/><Relationship Id="rId41" Type="http://schemas.openxmlformats.org/officeDocument/2006/relationships/slide" Target="slides/slide37.xml"/><Relationship Id="rId85" Type="http://schemas.openxmlformats.org/officeDocument/2006/relationships/slide" Target="slides/slide81.xml"/><Relationship Id="rId44" Type="http://schemas.openxmlformats.org/officeDocument/2006/relationships/slide" Target="slides/slide40.xml"/><Relationship Id="rId88" Type="http://schemas.openxmlformats.org/officeDocument/2006/relationships/font" Target="fonts/Montserrat-regular.fntdata"/><Relationship Id="rId43" Type="http://schemas.openxmlformats.org/officeDocument/2006/relationships/slide" Target="slides/slide39.xml"/><Relationship Id="rId87" Type="http://schemas.openxmlformats.org/officeDocument/2006/relationships/font" Target="fonts/Inconsolata-bold.fntdata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font" Target="fonts/Montserrat-bold.fntdata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91" Type="http://schemas.openxmlformats.org/officeDocument/2006/relationships/font" Target="fonts/Montserrat-boldItalic.fntdata"/><Relationship Id="rId90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3ddf83d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3ddf83d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3ddf83d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3ddf83d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3e28ca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3e28c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3e28ca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3e28ca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437e67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437e67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3e28ca2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3e28ca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3e28ca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3e28ca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3e28ca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3e28ca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3e28ca2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3e28ca2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3e28ca2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3e28ca2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3e28ca2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c3e28ca2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c3e28ca2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c3e28ca2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3e28ca2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3e28ca2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3e28ca2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c3e28ca2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3e28ca2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c3e28ca2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c3e28ca2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c3e28ca2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3e28ca2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c3e28ca2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c407f75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c407f7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c407f75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c407f75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c407f75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c407f75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3ddf83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3ddf83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407f75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c407f75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c407f750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c407f75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c407f750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c407f750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407f750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c407f750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c407f750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c407f750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c407f75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c407f75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c407f750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c407f750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c407f750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c407f750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c407f750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c407f750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c407f750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c407f750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3ddf83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3ddf83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c407f750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c407f750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c407f750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c407f750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437e67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c437e67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c437e67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c437e67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c437e67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c437e67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c437e675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c437e675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c437e675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c437e67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c437e675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c437e675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c48a628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c48a628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c48a628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c48a628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3ddf83d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3ddf83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c48a628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c48a628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c48a628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c48a628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c48a628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c48a628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c48a628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c48a628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c48a628b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c48a628b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c48a628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c48a628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c48a62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c48a62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c48a628b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c48a628b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c48a628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c48a628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c48a628b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c48a628b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3ddf83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3ddf83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c48a628b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c48a628b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c48a628b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c48a628b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c48a628b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c48a628b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c48a628b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c48a628b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c48a628b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c48a628b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c48a628b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c48a628b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c48a628b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c48a628b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c48a628b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c48a628b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c4ac3cd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c4ac3cd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c4ac3cd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c4ac3cd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3ddf83d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3ddf83d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c4ac3cd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c4ac3cd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c4ac3cd7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c4ac3cd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c4ac3cd7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c4ac3cd7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c4ac3cd7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c4ac3cd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c4ac3cd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c4ac3cd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c4ac3cd7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c4ac3cd7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c4ac3cd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c4ac3cd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c4ac3cd7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c4ac3cd7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c4ac3cd7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c4ac3cd7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c4ac3cd7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c4ac3cd7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3ddf83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3ddf83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c4ac3cd7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c4ac3cd7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c4ac3cd7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c4ac3cd7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3ddf83d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3ddf83d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127.0.0.1:8000/" TargetMode="External"/><Relationship Id="rId4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www.domainname.com/first_app/%E2%80%A6" TargetMode="External"/><Relationship Id="rId4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Level One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Django!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create a virtual environment that contains the newer version of the package.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Luckily, Anaconda makes this really easy for us!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virtual environment handler is included!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use a virtual environment with conda we use these commands: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conda create --name myEnv django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we created an environment called “myEnv” with the latest version of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then activate the environment: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activate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myEnv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Now, anything installed with pip or conda when this environment is activated, will only be installed for this environment.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then deactivate the environment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de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activate myEnv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Its encouraged to use virtual environments for your projects to keep them self-contained and not run into issues when packages update!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first django project!</a:t>
            </a:r>
            <a:endParaRPr/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install Django with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conda install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Or for normal python distributions: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pip install django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When you install Django, it actually also installed a command line tool called: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django-admin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create our first project. Type: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django-admin startproject first_project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then get something that looks like this: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186" name="Google Shape;186;p29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2937600" y="1992725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what is going on here!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195" name="Google Shape;195;p30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2937600" y="1992725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__init__.py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blank Python script that due to its special name let’s Python know that this directory can be treated as a package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04" name="Google Shape;204;p31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finally reached the moment we’ve been waiting for -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dive into the technical details of Django, let’s learn a little more about it and it's interesting background!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you will store all your project settings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13" name="Google Shape;213;p32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urls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will store all the URL patterns for your project. Basically the different pages of your web application.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22" name="Google Shape;222;p33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wsgi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acts as the Web Server Gateway Interface. It will later on help us deploy our web app to production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31" name="Google Shape;231;p34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manage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we will use a lot. It will be associates with many commands as we build our web app!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40" name="Google Shape;240;p35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use manage.py now: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runserver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see a bunch of stuff but at the bottom you will see something like: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Django version 1.10.5, using settings 'first_project.settings'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Starting development server at http://127.0.0.1:8000/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Copy and paste that url into your browser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http://127.0.0.1:8000/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see your very first web page being locally hosted on your computer.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Congratulations!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have also noticed a warning about migrations.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has to do with databases and how to connect them to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is a Migration?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migration allows you to move databases from one design to another, this is also reversible.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you can “migrate” your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touch back on this later, for now you can ignore this warning.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was the basics of getting started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Up next we will continue by creating a very simple Hello World Django Application!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first django application!</a:t>
            </a:r>
            <a:endParaRPr/>
          </a:p>
        </p:txBody>
      </p:sp>
      <p:pic>
        <p:nvPicPr>
          <p:cNvPr descr="watermark.jpg" id="287" name="Google Shape;28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is a free and open source web framework.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used by many sites, including Pinterest, PBS, Instagram, BitBucket, Washington Times, Mozilla, and more!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 have been able to use runserver to test our installation of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move on to creating our first Django Application.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learn about views and how to use them.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terminology straight: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Django Project is a collection of applications and configurations that when combined together will make up the full web application (your complete website running with Django)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terminology straight: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Django Application is created to perform a particular functionality for your entire web application. For example you could have a registration app, a polling app, comments app,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Django Apps can then be plugged into other Django Projects, so you can reuse them! (Or use other people’s apps)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create a simple application with: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startapp first_app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discuss all of these files!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29" name="Google Shape;329;p46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996975" y="1878000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7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__init__.py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blank Python script that due to its special name let’s Python know that this directory can be treated as a package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38" name="Google Shape;338;p47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admin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register your models here which Django will then use them with Django’s admin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47" name="Google Shape;347;p48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9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apps.py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can place application specific configurations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4" name="Google Shape;35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56" name="Google Shape;356;p49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50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store the application’s data models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65" name="Google Shape;365;p50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1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sts.py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can store test functions to test your code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74" name="Google Shape;374;p51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was created in 2003 when the web developers at the Lawrence Journal-World newspaper started using Python for their development.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fact that is originated at a newspaper is important!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52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view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you have functions that handle requests and return responses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83" name="Google Shape;383;p52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3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Migrations folder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directory stores database specific information as it relates to the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92" name="Google Shape;392;p53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learn the process of creating a view and mapping it to a URL!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Challenge!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put your skills to the test</a:t>
            </a:r>
            <a:r>
              <a:rPr lang="en"/>
              <a:t>!</a:t>
            </a:r>
            <a:endParaRPr/>
          </a:p>
        </p:txBody>
      </p:sp>
      <p:pic>
        <p:nvPicPr>
          <p:cNvPr descr="watermark.jpg" id="407" name="Google Shape;40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5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enough now that before we continue to learn about URL mappings, we should challenge you to make sure you can test your new skills!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Google Shape;41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Google Shape;41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Complete the following tasks: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Django Project: “ProTwo”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Django App: “AppTwo”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an Index View that returns: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&lt;em&gt;My Second App &lt;/em&gt;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Link this view to the urls.py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next lecture we will go through the steps of this challenge task!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Best of luck, you already have all the knowledge needed to complete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Challenge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through the solutions together!</a:t>
            </a:r>
            <a:endParaRPr/>
          </a:p>
        </p:txBody>
      </p:sp>
      <p:pic>
        <p:nvPicPr>
          <p:cNvPr descr="watermark.jpg" id="439" name="Google Shape;43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Mapping URLS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quickly cover some more URL mappings!</a:t>
            </a:r>
            <a:endParaRPr/>
          </a:p>
        </p:txBody>
      </p:sp>
      <p:pic>
        <p:nvPicPr>
          <p:cNvPr descr="watermark.jpg" id="447" name="Google Shape;44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6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we continue on through the course we are going to be dealing with mapping URLs quite a bit!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several ways of doing this, let’s briefly touch upon another way!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Because the original developers were surrounded by writers, good written documentation is a key part of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means you have excellent references to check on the official Django docs!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6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previously showed a very direct mapping from the views.py to the urls.py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want to show the ability of using the include() function from django.conf.urls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6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include() function allows us to look for a match with regular expressions and link back to our application’s own urls.py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have to manually add in this urls.py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6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we would add the following to the project’s urls.py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Char char="○"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from django.conf.urls import include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Char char="○"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urlpatterns = [ ... url(r’^first_app/’,include(‘first_app.urls’)), ...]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6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would allow us to look for any url that has the pattern: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www.domainname.com/first_app/…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we match that pattern, the include() function basically tells Django to go look at the urls.py file inside of first_app folder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6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might seem like a lot of work for a simple mapping, but later on we will want to try to keep our project’s urls.py clean and modular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we set the reference to the app, instead of listing them all in the main 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5" name="Google Shape;495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6" name="Google Shape;496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6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walk through an example of all of this to show how it works!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 note: We’ve covered everything in Part 1 of Django’s Official Tutorial, so after this lecture you may want to go visit Part One and browse through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3" name="Google Shape;503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4" name="Google Shape;504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8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how to use Templates!</a:t>
            </a:r>
            <a:endParaRPr/>
          </a:p>
        </p:txBody>
      </p:sp>
      <p:pic>
        <p:nvPicPr>
          <p:cNvPr descr="watermark.jpg" id="511" name="Google Shape;51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Google Shape;512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6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are a key part to understanding how Django really works and interacts with your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learn about how to connect templates with models so you can display data created dynamically.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9" name="Google Shape;519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0" name="Google Shape;520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7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now, let’s focus on the basics of templates and template tags.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template will contain the static parts of an html page (parts that are always the same)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7" name="Google Shape;52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8" name="Google Shape;52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7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there are template tags, which have their own special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syntax allows you to inject dynamic content that your Django App’s views will produce, effecting the final 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5" name="Google Shape;53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6" name="Google Shape;53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has its own excellent basic tutorial where you are walked through creating a basic polling web app.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reason it is a poll also extends back to its newspaper roots!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7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started with templates you first need to create a templates directory and then a subdirectory for each specific app’s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goes inside of your top level directory: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first_project/templates/first_app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7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next step is to let Django know of the templates by editing the DIR key inside of the TEMPLATES dictionary in the settings.py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However, there is an issue we have to deal with before we do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Google Shape;55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Google Shape;55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Google Shape;558;p7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Django Project to be easily transferrable from one computer to another, but the DIR key will require a “hard-coded” path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do we resolve this?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9" name="Google Shape;55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0" name="Google Shape;56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7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use Python’s os module to dynamically generate the correct file path strings, regardless of computer!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Import os and try out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print(__file__)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print(os.path.dirname(__file__)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7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this os module to feed the path to the DIR key inside of the TEMPLATES dictionary.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 we can create an html file called index.html inside of the templates/first_app directory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5" name="Google Shape;575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6" name="Google Shape;576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7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this HTML file we will insert template tags (a.k.a Django Template Variable).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template variables will allow us to inject content into the HTML directly from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3" name="Google Shape;58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4" name="Google Shape;58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7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now starting to reveal the power of why we would use a Web Framework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will be able to inject content into the 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Which means we can later on use Python code to inject content from a database!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1" name="Google Shape;591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2" name="Google Shape;592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8" name="Google Shape;598;p7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achieve this, we will use the render() function and place it into our original index() function inside of our views.py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code through everything we just discussed!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9" name="Google Shape;599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0" name="Google Shape;600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0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knowledge of Templates!</a:t>
            </a:r>
            <a:endParaRPr/>
          </a:p>
        </p:txBody>
      </p:sp>
      <p:pic>
        <p:nvPicPr>
          <p:cNvPr descr="watermark.jpg" id="607" name="Google Shape;607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8" name="Google Shape;608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8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is a big leap forward for us, so it is a good time to quickly practice using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your older ProTwo project (recreate it if you no longer have it)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Complete the following tasks...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5" name="Google Shape;615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6" name="Google Shape;616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When encountering Django tutorials you will often read that you should create a virtual environment or an “venv”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talk about what this is and how to use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2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-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p8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knowledge of</a:t>
            </a:r>
            <a:r>
              <a:rPr lang="en"/>
              <a:t> Templates!</a:t>
            </a:r>
            <a:endParaRPr/>
          </a:p>
        </p:txBody>
      </p:sp>
      <p:pic>
        <p:nvPicPr>
          <p:cNvPr descr="watermark.jpg" id="623" name="Google Shape;623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4" name="Google Shape;624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8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templates directory and connect it to the settings.py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view called help and use url mapping to render it for any page with the extension /help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 template tags to return “Help Page”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8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Best of luck and in the next lecture we will code through the solution!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9" name="Google Shape;63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0" name="Google Shape;64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5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Static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8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insert static media files.</a:t>
            </a:r>
            <a:endParaRPr/>
          </a:p>
        </p:txBody>
      </p:sp>
      <p:pic>
        <p:nvPicPr>
          <p:cNvPr descr="watermark.jpg" id="647" name="Google Shape;64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8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used templates to insert simple text.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we don’t always just want text, what about other types of media, for example, returning a User’s Photo?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static media files!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Google Shape;662;p8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do this, we will create a new directory inside of the project called static ( just like we did for templates)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add this directory path to the project’s settings.py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add a STATIC_URL variable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3" name="Google Shape;66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4" name="Google Shape;66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8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 we need a place to store our static image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create a directory inside of static called images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Place a favorite .jpg file inside this images directory (or just download one)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1" name="Google Shape;67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2" name="Google Shape;67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8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test that this all worked you can go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127.0.0.1:8000/static/images/pict.jpg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will confirm that the paths are set up and connected properly.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what we really want to do is set up a template tag for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9" name="Google Shape;679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9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do this inside an html file, we add in a few specific tags, at the top: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{% load staticfiles %}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want to insert the image with an HTML &lt;img src= &gt; style tag using: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&lt;img src={%static “images/pic.jpg” %} /&gt;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687" name="Google Shape;687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8" name="Google Shape;688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9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Notice how this template tag is a little different in that it uses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{% %}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instead of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{{ }}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695" name="Google Shape;69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6" name="Google Shape;69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virtual environment allows you to have a virtual installation of Python and packages on your computer.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why would you ever want or need this?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9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discuss and show these differences more clearly in future lectures, but for now consider {{ }} as being used for simple text injection, and we can use {% %} for more complex injections and logic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703" name="Google Shape;703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4" name="Google Shape;704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9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code through an example of serving up a static image!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we can dive into models and databases!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711" name="Google Shape;71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2" name="Google Shape;71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Packages change and get updated often!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changes that break backwards compatibility.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what do you do if you want to test out new features but not break your web app?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