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2.xml" ContentType="application/vnd.openxmlformats-officedocument.drawingml.chartshape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5" r:id="rId10"/>
    <p:sldId id="267" r:id="rId11"/>
    <p:sldId id="268" r:id="rId12"/>
    <p:sldId id="269" r:id="rId13"/>
    <p:sldId id="270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88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ad%20hoc\ad_hoc%20request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ad%20hoc\ad_hoc%20request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ad%20hoc\ad_hoc%20request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ad%20hoc\ad_hoc%20request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adhocmokkaaaaaaa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ad%20hoc\ad_hoc%20request%20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ad%20hoc\ad_hoc%20request%20data.xlsx" TargetMode="Externa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2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ad%20hoc\ad_hoc%20request%20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2025371828521432E-2"/>
          <c:y val="0.13976642561936398"/>
          <c:w val="0.57947434382190555"/>
          <c:h val="0.80930758516776879"/>
        </c:manualLayout>
      </c:layout>
      <c:barChart>
        <c:barDir val="col"/>
        <c:grouping val="clustered"/>
        <c:varyColors val="0"/>
        <c:ser>
          <c:idx val="0"/>
          <c:order val="0"/>
          <c:tx>
            <c:v>total_uniqueproducts_2020</c:v>
          </c:tx>
          <c:spPr>
            <a:solidFill>
              <a:schemeClr val="accent4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0.2629543696829079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E91-4F16-A881-72AF67A8DB0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245</c:v>
              </c:pt>
            </c:numLit>
          </c:val>
          <c:extLst>
            <c:ext xmlns:c16="http://schemas.microsoft.com/office/drawing/2014/chart" uri="{C3380CC4-5D6E-409C-BE32-E72D297353CC}">
              <c16:uniqueId val="{00000001-5E91-4F16-A881-72AF67A8DB07}"/>
            </c:ext>
          </c:extLst>
        </c:ser>
        <c:ser>
          <c:idx val="1"/>
          <c:order val="1"/>
          <c:tx>
            <c:v>total_uniqueproducts_2021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0.2629543696829079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E91-4F16-A881-72AF67A8DB0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334</c:v>
              </c:pt>
            </c:numLit>
          </c:val>
          <c:extLst>
            <c:ext xmlns:c16="http://schemas.microsoft.com/office/drawing/2014/chart" uri="{C3380CC4-5D6E-409C-BE32-E72D297353CC}">
              <c16:uniqueId val="{00000003-5E91-4F16-A881-72AF67A8DB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4484336"/>
        <c:axId val="484485648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v> percentage_change</c:v>
                </c:tx>
                <c:spPr>
                  <a:solidFill>
                    <a:schemeClr val="accent4">
                      <a:tint val="65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Lit>
                    <c:ptCount val="1"/>
                    <c:pt idx="0">
                      <c:v>Total</c:v>
                    </c:pt>
                  </c:strLit>
                </c:cat>
                <c:val>
                  <c:numLit>
                    <c:formatCode>General</c:formatCode>
                    <c:ptCount val="1"/>
                    <c:pt idx="0">
                      <c:v>26.646699999999999</c:v>
                    </c:pt>
                  </c:numLit>
                </c:val>
                <c:extLst>
                  <c:ext xmlns:c16="http://schemas.microsoft.com/office/drawing/2014/chart" uri="{C3380CC4-5D6E-409C-BE32-E72D297353CC}">
                    <c16:uniqueId val="{00000004-5E91-4F16-A881-72AF67A8DB07}"/>
                  </c:ext>
                </c:extLst>
              </c15:ser>
            </c15:filteredBarSeries>
          </c:ext>
        </c:extLst>
      </c:barChart>
      <c:catAx>
        <c:axId val="4844843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84485648"/>
        <c:crosses val="autoZero"/>
        <c:auto val="1"/>
        <c:lblAlgn val="ctr"/>
        <c:lblOffset val="100"/>
        <c:noMultiLvlLbl val="0"/>
      </c:catAx>
      <c:valAx>
        <c:axId val="4844856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484336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tr"/>
      <c:layout>
        <c:manualLayout>
          <c:xMode val="edge"/>
          <c:yMode val="edge"/>
          <c:x val="0.68333527465871502"/>
          <c:y val="0.24578134229741003"/>
          <c:w val="0.29008914566152605"/>
          <c:h val="0.391659338038844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gradFill>
        <a:gsLst>
          <a:gs pos="0">
            <a:schemeClr val="accent1">
              <a:lumMod val="14000"/>
              <a:lumOff val="86000"/>
              <a:alpha val="96000"/>
            </a:schemeClr>
          </a:gs>
          <a:gs pos="55000">
            <a:schemeClr val="accent1">
              <a:lumMod val="14000"/>
              <a:lumOff val="86000"/>
              <a:alpha val="96000"/>
            </a:schemeClr>
          </a:gs>
          <a:gs pos="74000">
            <a:schemeClr val="accent1">
              <a:lumMod val="45000"/>
              <a:lumOff val="55000"/>
            </a:schemeClr>
          </a:gs>
          <a:gs pos="83000">
            <a:schemeClr val="accent1">
              <a:lumMod val="45000"/>
              <a:lumOff val="55000"/>
            </a:schemeClr>
          </a:gs>
          <a:gs pos="100000">
            <a:schemeClr val="accent1">
              <a:lumMod val="30000"/>
              <a:lumOff val="70000"/>
            </a:schemeClr>
          </a:gs>
        </a:gsLst>
        <a:lin ang="5400000" scaled="1"/>
      </a:gradFill>
      <a:round/>
    </a:ln>
    <a:effectLst/>
  </c:spPr>
  <c:txPr>
    <a:bodyPr/>
    <a:lstStyle/>
    <a:p>
      <a:pPr>
        <a:defRPr>
          <a:ln>
            <a:noFill/>
          </a:ln>
        </a:defRPr>
      </a:pPr>
      <a:endParaRPr lang="en-US"/>
    </a:p>
  </c:txPr>
  <c:externalData r:id="rId3">
    <c:autoUpdate val="0"/>
  </c:externalData>
  <c:userShapes r:id="rId4"/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ivotFmts>
      <c:pivotFmt>
        <c:idx val="0"/>
        <c:spPr>
          <a:solidFill>
            <a:schemeClr val="accent1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3"/>
        <c:spPr>
          <a:solidFill>
            <a:schemeClr val="accent1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4"/>
        <c:spPr>
          <a:solidFill>
            <a:schemeClr val="accent1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5"/>
        <c:spPr>
          <a:solidFill>
            <a:schemeClr val="accent1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6"/>
        <c:spPr>
          <a:solidFill>
            <a:schemeClr val="accent1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7"/>
        <c:spPr>
          <a:solidFill>
            <a:schemeClr val="accent1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8"/>
        <c:spPr>
          <a:solidFill>
            <a:schemeClr val="accent1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0"/>
        <c:spPr>
          <a:solidFill>
            <a:schemeClr val="accent1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1"/>
        <c:spPr>
          <a:solidFill>
            <a:schemeClr val="accent1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2"/>
        <c:spPr>
          <a:solidFill>
            <a:schemeClr val="accent1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3"/>
        <c:spPr>
          <a:solidFill>
            <a:schemeClr val="accent1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4"/>
        <c:spPr>
          <a:solidFill>
            <a:schemeClr val="accent1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</c:pivotFmts>
    <c:plotArea>
      <c:layout>
        <c:manualLayout>
          <c:layoutTarget val="inner"/>
          <c:xMode val="edge"/>
          <c:yMode val="edge"/>
          <c:x val="0.12242549766588738"/>
          <c:y val="0.15021039804868414"/>
          <c:w val="0.54293552553470581"/>
          <c:h val="0.74939346637992643"/>
        </c:manualLayout>
      </c:layout>
      <c:pieChart>
        <c:varyColors val="1"/>
        <c:ser>
          <c:idx val="0"/>
          <c:order val="0"/>
          <c:tx>
            <c:v>Total</c:v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EDEC-488D-9FD3-9192B3721301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EDEC-488D-9FD3-9192B3721301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4000"/>
                    </a:schemeClr>
                  </a:gs>
                  <a:gs pos="100000">
                    <a:schemeClr val="accent3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5-EDEC-488D-9FD3-9192B3721301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lumMod val="114000"/>
                    </a:schemeClr>
                  </a:gs>
                  <a:gs pos="100000">
                    <a:schemeClr val="accent4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7-EDEC-488D-9FD3-9192B3721301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8000"/>
                      <a:lumMod val="114000"/>
                    </a:schemeClr>
                  </a:gs>
                  <a:gs pos="100000">
                    <a:schemeClr val="accent5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9-EDEC-488D-9FD3-9192B3721301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8000"/>
                      <a:lumMod val="114000"/>
                    </a:schemeClr>
                  </a:gs>
                  <a:gs pos="100000">
                    <a:schemeClr val="accent6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B-EDEC-488D-9FD3-9192B3721301}"/>
              </c:ext>
            </c:extLst>
          </c:dPt>
          <c:cat>
            <c:strLit>
              <c:ptCount val="6"/>
              <c:pt idx="0">
                <c:v>Accessories</c:v>
              </c:pt>
              <c:pt idx="1">
                <c:v>Desktop</c:v>
              </c:pt>
              <c:pt idx="2">
                <c:v>Networking</c:v>
              </c:pt>
              <c:pt idx="3">
                <c:v>Notebook</c:v>
              </c:pt>
              <c:pt idx="4">
                <c:v>Peripherals</c:v>
              </c:pt>
              <c:pt idx="5">
                <c:v>Storage</c:v>
              </c:pt>
            </c:strLit>
          </c:cat>
          <c:val>
            <c:numLit>
              <c:formatCode>General</c:formatCode>
              <c:ptCount val="6"/>
              <c:pt idx="0">
                <c:v>116</c:v>
              </c:pt>
              <c:pt idx="1">
                <c:v>32</c:v>
              </c:pt>
              <c:pt idx="2">
                <c:v>9</c:v>
              </c:pt>
              <c:pt idx="3">
                <c:v>129</c:v>
              </c:pt>
              <c:pt idx="4">
                <c:v>84</c:v>
              </c:pt>
              <c:pt idx="5">
                <c:v>27</c:v>
              </c:pt>
            </c:numLit>
          </c:val>
          <c:extLst>
            <c:ext xmlns:c16="http://schemas.microsoft.com/office/drawing/2014/chart" uri="{C3380CC4-5D6E-409C-BE32-E72D297353CC}">
              <c16:uniqueId val="{0000000C-EDEC-488D-9FD3-9192B37213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7872251584162269"/>
          <c:y val="0.3816161266256024"/>
          <c:w val="0.27107057030642967"/>
          <c:h val="0.3834664307963259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[ad_hoc request data.xlsx]ad4!PivotTable5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7037870266216728E-2"/>
          <c:y val="0.23804739024791274"/>
          <c:w val="0.57476289086285892"/>
          <c:h val="0.548262534807674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'ad4'!$G$12</c:f>
              <c:strCache>
                <c:ptCount val="1"/>
                <c:pt idx="0">
                  <c:v>total_no_of_products2020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'ad4'!$F$13:$F$19</c:f>
              <c:strCache>
                <c:ptCount val="6"/>
                <c:pt idx="0">
                  <c:v>Accessories</c:v>
                </c:pt>
                <c:pt idx="1">
                  <c:v>Desktop</c:v>
                </c:pt>
                <c:pt idx="2">
                  <c:v>Networking</c:v>
                </c:pt>
                <c:pt idx="3">
                  <c:v>Notebook</c:v>
                </c:pt>
                <c:pt idx="4">
                  <c:v>Peripherals</c:v>
                </c:pt>
                <c:pt idx="5">
                  <c:v>Storage</c:v>
                </c:pt>
              </c:strCache>
            </c:strRef>
          </c:cat>
          <c:val>
            <c:numRef>
              <c:f>'ad4'!$G$13:$G$19</c:f>
              <c:numCache>
                <c:formatCode>General</c:formatCode>
                <c:ptCount val="6"/>
                <c:pt idx="0">
                  <c:v>69</c:v>
                </c:pt>
                <c:pt idx="1">
                  <c:v>7</c:v>
                </c:pt>
                <c:pt idx="2">
                  <c:v>6</c:v>
                </c:pt>
                <c:pt idx="3">
                  <c:v>92</c:v>
                </c:pt>
                <c:pt idx="4">
                  <c:v>59</c:v>
                </c:pt>
                <c:pt idx="5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A1-4F1F-B01C-B2AEF8BAC6C5}"/>
            </c:ext>
          </c:extLst>
        </c:ser>
        <c:ser>
          <c:idx val="1"/>
          <c:order val="1"/>
          <c:tx>
            <c:strRef>
              <c:f>'ad4'!$H$12</c:f>
              <c:strCache>
                <c:ptCount val="1"/>
                <c:pt idx="0">
                  <c:v>total_no_of_products2021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'ad4'!$F$13:$F$19</c:f>
              <c:strCache>
                <c:ptCount val="6"/>
                <c:pt idx="0">
                  <c:v>Accessories</c:v>
                </c:pt>
                <c:pt idx="1">
                  <c:v>Desktop</c:v>
                </c:pt>
                <c:pt idx="2">
                  <c:v>Networking</c:v>
                </c:pt>
                <c:pt idx="3">
                  <c:v>Notebook</c:v>
                </c:pt>
                <c:pt idx="4">
                  <c:v>Peripherals</c:v>
                </c:pt>
                <c:pt idx="5">
                  <c:v>Storage</c:v>
                </c:pt>
              </c:strCache>
            </c:strRef>
          </c:cat>
          <c:val>
            <c:numRef>
              <c:f>'ad4'!$H$13:$H$19</c:f>
              <c:numCache>
                <c:formatCode>General</c:formatCode>
                <c:ptCount val="6"/>
                <c:pt idx="0">
                  <c:v>103</c:v>
                </c:pt>
                <c:pt idx="1">
                  <c:v>22</c:v>
                </c:pt>
                <c:pt idx="2">
                  <c:v>9</c:v>
                </c:pt>
                <c:pt idx="3">
                  <c:v>108</c:v>
                </c:pt>
                <c:pt idx="4">
                  <c:v>75</c:v>
                </c:pt>
                <c:pt idx="5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A1-4F1F-B01C-B2AEF8BAC6C5}"/>
            </c:ext>
          </c:extLst>
        </c:ser>
        <c:ser>
          <c:idx val="2"/>
          <c:order val="2"/>
          <c:tx>
            <c:strRef>
              <c:f>'ad4'!$I$12</c:f>
              <c:strCache>
                <c:ptCount val="1"/>
                <c:pt idx="0">
                  <c:v>products_difference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'ad4'!$F$13:$F$19</c:f>
              <c:strCache>
                <c:ptCount val="6"/>
                <c:pt idx="0">
                  <c:v>Accessories</c:v>
                </c:pt>
                <c:pt idx="1">
                  <c:v>Desktop</c:v>
                </c:pt>
                <c:pt idx="2">
                  <c:v>Networking</c:v>
                </c:pt>
                <c:pt idx="3">
                  <c:v>Notebook</c:v>
                </c:pt>
                <c:pt idx="4">
                  <c:v>Peripherals</c:v>
                </c:pt>
                <c:pt idx="5">
                  <c:v>Storage</c:v>
                </c:pt>
              </c:strCache>
            </c:strRef>
          </c:cat>
          <c:val>
            <c:numRef>
              <c:f>'ad4'!$I$13:$I$19</c:f>
              <c:numCache>
                <c:formatCode>General</c:formatCode>
                <c:ptCount val="6"/>
                <c:pt idx="0">
                  <c:v>34</c:v>
                </c:pt>
                <c:pt idx="1">
                  <c:v>15</c:v>
                </c:pt>
                <c:pt idx="2">
                  <c:v>3</c:v>
                </c:pt>
                <c:pt idx="3">
                  <c:v>16</c:v>
                </c:pt>
                <c:pt idx="4">
                  <c:v>16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DA1-4F1F-B01C-B2AEF8BAC6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4515688"/>
        <c:axId val="424517000"/>
      </c:barChart>
      <c:catAx>
        <c:axId val="424515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517000"/>
        <c:crosses val="autoZero"/>
        <c:auto val="1"/>
        <c:lblAlgn val="ctr"/>
        <c:lblOffset val="100"/>
        <c:noMultiLvlLbl val="0"/>
      </c:catAx>
      <c:valAx>
        <c:axId val="424517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515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235602286718601"/>
          <c:y val="0.25873237960657963"/>
          <c:w val="0.21303308238722402"/>
          <c:h val="0.521265834401976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[ad_hoc request data.xlsx]ad6!PivotTable2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5 Customer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lumMod val="50000"/>
            </a:schemeClr>
          </a:solidFill>
          <a:ln w="63500">
            <a:solidFill>
              <a:schemeClr val="accent1">
                <a:lumMod val="50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lumMod val="50000"/>
            </a:schemeClr>
          </a:solidFill>
          <a:ln w="63500">
            <a:solidFill>
              <a:schemeClr val="accent1">
                <a:lumMod val="50000"/>
              </a:schemeClr>
            </a:solidFill>
          </a:ln>
          <a:effectLst/>
        </c:spPr>
      </c:pivotFmt>
      <c:pivotFmt>
        <c:idx val="2"/>
        <c:spPr>
          <a:solidFill>
            <a:schemeClr val="accent1">
              <a:lumMod val="50000"/>
            </a:schemeClr>
          </a:solidFill>
          <a:ln w="63500">
            <a:solidFill>
              <a:schemeClr val="accent1">
                <a:lumMod val="50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lumMod val="50000"/>
            </a:schemeClr>
          </a:solidFill>
          <a:ln w="63500">
            <a:solidFill>
              <a:schemeClr val="accent1">
                <a:lumMod val="50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8219816272965874E-2"/>
          <c:y val="0.26328484981044037"/>
          <c:w val="0.8242615923009623"/>
          <c:h val="0.48681794983960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'ad6'!$G$8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'ad6'!$F$9:$F$14</c:f>
              <c:strCache>
                <c:ptCount val="5"/>
                <c:pt idx="0">
                  <c:v>Amazon </c:v>
                </c:pt>
                <c:pt idx="1">
                  <c:v>Croma</c:v>
                </c:pt>
                <c:pt idx="2">
                  <c:v>Ezone</c:v>
                </c:pt>
                <c:pt idx="3">
                  <c:v>Flipkart</c:v>
                </c:pt>
                <c:pt idx="4">
                  <c:v>Viveks</c:v>
                </c:pt>
              </c:strCache>
            </c:strRef>
          </c:cat>
          <c:val>
            <c:numRef>
              <c:f>'ad6'!$G$9:$G$14</c:f>
              <c:numCache>
                <c:formatCode>General</c:formatCode>
                <c:ptCount val="5"/>
                <c:pt idx="0">
                  <c:v>0.29330000000000001</c:v>
                </c:pt>
                <c:pt idx="1">
                  <c:v>0.30249999999999999</c:v>
                </c:pt>
                <c:pt idx="2">
                  <c:v>0.30280000000000001</c:v>
                </c:pt>
                <c:pt idx="3">
                  <c:v>0.30830000000000002</c:v>
                </c:pt>
                <c:pt idx="4">
                  <c:v>0.30380000000000001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8B-4FD6-B196-1815FD3055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7539480"/>
        <c:axId val="697540136"/>
      </c:barChart>
      <c:catAx>
        <c:axId val="697539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7540136"/>
        <c:crosses val="autoZero"/>
        <c:auto val="1"/>
        <c:lblAlgn val="ctr"/>
        <c:lblOffset val="100"/>
        <c:noMultiLvlLbl val="0"/>
      </c:catAx>
      <c:valAx>
        <c:axId val="697540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7539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[adhocmokkaaaaaaa.csv]adhocmokkaaaaaaa!PivotTable2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adhocmokkaaaaaaa!$H$6:$H$7</c:f>
              <c:strCache>
                <c:ptCount val="1"/>
                <c:pt idx="0">
                  <c:v>2019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adhocmokkaaaaaaa!$G$8:$G$20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adhocmokkaaaaaaa!$H$8:$H$20</c:f>
              <c:numCache>
                <c:formatCode>General</c:formatCode>
                <c:ptCount val="12"/>
                <c:pt idx="8">
                  <c:v>442.93999999999994</c:v>
                </c:pt>
                <c:pt idx="9">
                  <c:v>486.94999999999993</c:v>
                </c:pt>
                <c:pt idx="10">
                  <c:v>712.46</c:v>
                </c:pt>
                <c:pt idx="11">
                  <c:v>463.5200000000001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A1-4783-890F-001ECCF7CF1D}"/>
            </c:ext>
          </c:extLst>
        </c:ser>
        <c:ser>
          <c:idx val="1"/>
          <c:order val="1"/>
          <c:tx>
            <c:strRef>
              <c:f>adhocmokkaaaaaaa!$I$6:$I$7</c:f>
              <c:strCache>
                <c:ptCount val="1"/>
                <c:pt idx="0">
                  <c:v>2020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adhocmokkaaaaaaa!$G$8:$G$20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adhocmokkaaaaaaa!$I$8:$I$20</c:f>
              <c:numCache>
                <c:formatCode>General</c:formatCode>
                <c:ptCount val="12"/>
                <c:pt idx="0">
                  <c:v>447.12999999999988</c:v>
                </c:pt>
                <c:pt idx="1">
                  <c:v>367.48999999999984</c:v>
                </c:pt>
                <c:pt idx="2">
                  <c:v>40.22999999999999</c:v>
                </c:pt>
                <c:pt idx="3">
                  <c:v>41.519999999999996</c:v>
                </c:pt>
                <c:pt idx="4">
                  <c:v>85.710000000000008</c:v>
                </c:pt>
                <c:pt idx="5">
                  <c:v>160.57000000000002</c:v>
                </c:pt>
                <c:pt idx="6">
                  <c:v>235.78999999999996</c:v>
                </c:pt>
                <c:pt idx="7">
                  <c:v>239.73000000000002</c:v>
                </c:pt>
                <c:pt idx="8">
                  <c:v>617.78</c:v>
                </c:pt>
                <c:pt idx="9">
                  <c:v>663.41</c:v>
                </c:pt>
                <c:pt idx="10">
                  <c:v>965.42000000000019</c:v>
                </c:pt>
                <c:pt idx="11">
                  <c:v>688.32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2A1-4783-890F-001ECCF7CF1D}"/>
            </c:ext>
          </c:extLst>
        </c:ser>
        <c:ser>
          <c:idx val="2"/>
          <c:order val="2"/>
          <c:tx>
            <c:strRef>
              <c:f>adhocmokkaaaaaaa!$J$6:$J$7</c:f>
              <c:strCache>
                <c:ptCount val="1"/>
                <c:pt idx="0">
                  <c:v>2021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adhocmokkaaaaaaa!$G$8:$G$20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adhocmokkaaaaaaa!$J$8:$J$20</c:f>
              <c:numCache>
                <c:formatCode>General</c:formatCode>
                <c:ptCount val="12"/>
                <c:pt idx="0">
                  <c:v>598.61999999999989</c:v>
                </c:pt>
                <c:pt idx="1">
                  <c:v>492.48</c:v>
                </c:pt>
                <c:pt idx="2">
                  <c:v>557.26</c:v>
                </c:pt>
                <c:pt idx="3">
                  <c:v>339.35</c:v>
                </c:pt>
                <c:pt idx="4">
                  <c:v>587.69000000000005</c:v>
                </c:pt>
                <c:pt idx="5">
                  <c:v>452.89000000000004</c:v>
                </c:pt>
                <c:pt idx="6">
                  <c:v>580.71</c:v>
                </c:pt>
                <c:pt idx="7">
                  <c:v>332.84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2A1-4783-890F-001ECCF7CF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4393584"/>
        <c:axId val="694391616"/>
      </c:lineChart>
      <c:catAx>
        <c:axId val="694393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391616"/>
        <c:crosses val="autoZero"/>
        <c:auto val="1"/>
        <c:lblAlgn val="ctr"/>
        <c:lblOffset val="100"/>
        <c:noMultiLvlLbl val="0"/>
      </c:catAx>
      <c:valAx>
        <c:axId val="6943916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94393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>
          <a:lumMod val="50000"/>
        </a:schemeClr>
      </a:solidFill>
      <a:round/>
    </a:ln>
    <a:effectLst/>
  </c:spPr>
  <c:txPr>
    <a:bodyPr/>
    <a:lstStyle/>
    <a:p>
      <a:pPr>
        <a:defRPr baseline="0">
          <a:solidFill>
            <a:schemeClr val="tx2">
              <a:lumMod val="75000"/>
            </a:schemeClr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Sold Quantity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5228974240815326E-2"/>
          <c:y val="0.15718868474773987"/>
          <c:w val="0.88160325379174931"/>
          <c:h val="0.71362542100538084"/>
        </c:manualLayout>
      </c:layout>
      <c:lineChart>
        <c:grouping val="standard"/>
        <c:varyColors val="0"/>
        <c:ser>
          <c:idx val="0"/>
          <c:order val="0"/>
          <c:tx>
            <c:strRef>
              <c:f>'ad8'!$B$1</c:f>
              <c:strCache>
                <c:ptCount val="1"/>
                <c:pt idx="0">
                  <c:v>sold_quantity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'ad8'!$A$2:$A$5</c:f>
              <c:strCache>
                <c:ptCount val="4"/>
                <c:pt idx="0">
                  <c:v>Quarter1</c:v>
                </c:pt>
                <c:pt idx="1">
                  <c:v>Quarter2</c:v>
                </c:pt>
                <c:pt idx="2">
                  <c:v>Quarter3</c:v>
                </c:pt>
                <c:pt idx="3">
                  <c:v>Quarter4</c:v>
                </c:pt>
              </c:strCache>
            </c:strRef>
          </c:cat>
          <c:val>
            <c:numRef>
              <c:f>'ad8'!$B$2:$B$5</c:f>
              <c:numCache>
                <c:formatCode>General</c:formatCode>
                <c:ptCount val="4"/>
                <c:pt idx="0">
                  <c:v>7.01</c:v>
                </c:pt>
                <c:pt idx="1">
                  <c:v>6.65</c:v>
                </c:pt>
                <c:pt idx="2">
                  <c:v>2.08</c:v>
                </c:pt>
                <c:pt idx="3">
                  <c:v>5.04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62-418A-B786-1AB6160A684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28332280"/>
        <c:axId val="328336216"/>
      </c:lineChart>
      <c:catAx>
        <c:axId val="328332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336216"/>
        <c:crosses val="autoZero"/>
        <c:auto val="1"/>
        <c:lblAlgn val="ctr"/>
        <c:lblOffset val="100"/>
        <c:noMultiLvlLbl val="0"/>
      </c:catAx>
      <c:valAx>
        <c:axId val="328336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332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[ad_hoc request data.xlsx]ad9 !PivotTable9</c:name>
    <c:fmtId val="10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>
              <a:outerShdw blurRad="50800" dist="50800" dir="5400000" sx="2000" sy="2000" algn="ctr" rotWithShape="0">
                <a:srgbClr val="000000">
                  <a:alpha val="43137"/>
                </a:srgb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separator> </c:separator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7.957084005012495E-17"/>
              <c:y val="-0.3037569944044764"/>
            </c:manualLayout>
          </c:layout>
          <c:spPr>
            <a:noFill/>
            <a:ln>
              <a:noFill/>
            </a:ln>
            <a:effectLst>
              <a:outerShdw blurRad="50800" dist="50800" dir="5400000" sx="2000" sy="2000" algn="ctr" rotWithShape="0">
                <a:srgbClr val="000000">
                  <a:alpha val="43137"/>
                </a:srgb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separator> </c:separator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-0.27178257394084732"/>
            </c:manualLayout>
          </c:layout>
          <c:spPr>
            <a:noFill/>
            <a:ln>
              <a:noFill/>
            </a:ln>
            <a:effectLst>
              <a:outerShdw blurRad="50800" dist="50800" dir="5400000" sx="2000" sy="2000" algn="ctr" rotWithShape="0">
                <a:srgbClr val="000000">
                  <a:alpha val="43137"/>
                </a:srgb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separator> </c:separator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0.19097222222222221"/>
              <c:y val="-0.19184652278177458"/>
            </c:manualLayout>
          </c:layout>
          <c:spPr>
            <a:noFill/>
            <a:ln>
              <a:noFill/>
            </a:ln>
            <a:effectLst>
              <a:outerShdw blurRad="50800" dist="50800" dir="5400000" sx="2000" sy="2000" algn="ctr" rotWithShape="0">
                <a:srgbClr val="000000">
                  <a:alpha val="43137"/>
                </a:srgb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separator> </c:separator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337042341522235"/>
          <c:y val="7.3341078189980341E-2"/>
          <c:w val="0.8117152585656523"/>
          <c:h val="0.7426197624577503"/>
        </c:manualLayout>
      </c:layout>
      <c:areaChart>
        <c:grouping val="standard"/>
        <c:varyColors val="0"/>
        <c:ser>
          <c:idx val="0"/>
          <c:order val="0"/>
          <c:tx>
            <c:strRef>
              <c:f>'ad9 '!$G$5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  <a:effectLst/>
          </c:spPr>
          <c:cat>
            <c:strRef>
              <c:f>'ad9 '!$F$6:$F$9</c:f>
              <c:strCache>
                <c:ptCount val="3"/>
                <c:pt idx="0">
                  <c:v>Direct</c:v>
                </c:pt>
                <c:pt idx="1">
                  <c:v>Distributor</c:v>
                </c:pt>
                <c:pt idx="2">
                  <c:v>Retailer</c:v>
                </c:pt>
              </c:strCache>
            </c:strRef>
          </c:cat>
          <c:val>
            <c:numRef>
              <c:f>'ad9 '!$G$6:$G$9</c:f>
              <c:numCache>
                <c:formatCode>General</c:formatCode>
                <c:ptCount val="3"/>
                <c:pt idx="0">
                  <c:v>406686873.90329999</c:v>
                </c:pt>
                <c:pt idx="1">
                  <c:v>297175879.71880001</c:v>
                </c:pt>
                <c:pt idx="2">
                  <c:v>1924170397.9096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24-4225-B568-28DA262DA9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5619880"/>
        <c:axId val="665617256"/>
      </c:areaChart>
      <c:catAx>
        <c:axId val="665619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617256"/>
        <c:crosses val="autoZero"/>
        <c:auto val="1"/>
        <c:lblAlgn val="ctr"/>
        <c:lblOffset val="100"/>
        <c:noMultiLvlLbl val="0"/>
      </c:catAx>
      <c:valAx>
        <c:axId val="6656172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65619880"/>
        <c:crosses val="autoZero"/>
        <c:crossBetween val="midCat"/>
      </c:valAx>
      <c:spPr>
        <a:noFill/>
        <a:ln>
          <a:solidFill>
            <a:schemeClr val="bg1">
              <a:lumMod val="50000"/>
              <a:lumOff val="50000"/>
            </a:schemeClr>
          </a:solidFill>
        </a:ln>
        <a:effectLst>
          <a:glow rad="38100">
            <a:schemeClr val="accent1">
              <a:alpha val="40000"/>
            </a:schemeClr>
          </a:glow>
        </a:effectLst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[ad_hoc request data.xlsx]ad10!PivotTable10</c:name>
    <c:fmtId val="10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50800" dist="50800" dir="5400000" algn="ctr" rotWithShape="0">
              <a:schemeClr val="accent1">
                <a:lumMod val="60000"/>
                <a:lumOff val="4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50800" dist="50800" dir="5400000" algn="ctr" rotWithShape="0">
              <a:schemeClr val="accent1">
                <a:lumMod val="60000"/>
                <a:lumOff val="4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50800" dist="50800" dir="5400000" algn="ctr" rotWithShape="0">
              <a:schemeClr val="accent1">
                <a:lumMod val="60000"/>
                <a:lumOff val="4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5955776932574026"/>
          <c:y val="7.8526772526743477E-2"/>
          <c:w val="0.62796124472371506"/>
          <c:h val="0.768491911986335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'ad10'!$E$13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tx1">
                <a:lumMod val="75000"/>
              </a:schemeClr>
            </a:solidFill>
            <a:ln>
              <a:noFill/>
            </a:ln>
            <a:effectLst>
              <a:outerShdw blurRad="50800" dist="50800" dir="5400000" algn="ctr" rotWithShape="0">
                <a:schemeClr val="accent1">
                  <a:lumMod val="60000"/>
                  <a:lumOff val="40000"/>
                </a:schemeClr>
              </a:outerShdw>
            </a:effectLst>
          </c:spPr>
          <c:invertIfNegative val="0"/>
          <c:cat>
            <c:strRef>
              <c:f>'ad10'!$D$14:$D$17</c:f>
              <c:strCache>
                <c:ptCount val="3"/>
                <c:pt idx="0">
                  <c:v>N &amp; S</c:v>
                </c:pt>
                <c:pt idx="1">
                  <c:v>P &amp; A</c:v>
                </c:pt>
                <c:pt idx="2">
                  <c:v>PC</c:v>
                </c:pt>
              </c:strCache>
            </c:strRef>
          </c:cat>
          <c:val>
            <c:numRef>
              <c:f>'ad10'!$E$14:$E$17</c:f>
              <c:numCache>
                <c:formatCode>General</c:formatCode>
                <c:ptCount val="3"/>
                <c:pt idx="0">
                  <c:v>2065621</c:v>
                </c:pt>
                <c:pt idx="1">
                  <c:v>1267834</c:v>
                </c:pt>
                <c:pt idx="2">
                  <c:v>51989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BD-487F-9A62-85158392BE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4"/>
        <c:axId val="728280448"/>
        <c:axId val="728282088"/>
      </c:barChart>
      <c:catAx>
        <c:axId val="728280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8282088"/>
        <c:crosses val="autoZero"/>
        <c:auto val="1"/>
        <c:lblAlgn val="ctr"/>
        <c:lblOffset val="100"/>
        <c:noMultiLvlLbl val="0"/>
      </c:catAx>
      <c:valAx>
        <c:axId val="7282820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28280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0.2369</cdr:x>
      <cdr:y>0.33411</cdr:y>
    </cdr:from>
    <cdr:to>
      <cdr:x>0.35991</cdr:x>
      <cdr:y>0.47796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951FD415-D150-9B5E-48E2-2AE4F0CA9F75}"/>
            </a:ext>
          </a:extLst>
        </cdr:cNvPr>
        <cdr:cNvCxnSpPr/>
      </cdr:nvCxnSpPr>
      <cdr:spPr>
        <a:xfrm xmlns:a="http://schemas.openxmlformats.org/drawingml/2006/main" flipV="1">
          <a:off x="792480" y="548640"/>
          <a:ext cx="411480" cy="236220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accent6"/>
          </a:solidFill>
          <a:headEnd type="triangle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0.14806</cdr:x>
      <cdr:y>0.26914</cdr:y>
    </cdr:from>
    <cdr:to>
      <cdr:x>0.42141</cdr:x>
      <cdr:y>0.82599</cdr:y>
    </cdr:to>
    <cdr:sp macro="" textlink="">
      <cdr:nvSpPr>
        <cdr:cNvPr id="8" name="TextBox 7">
          <a:extLst xmlns:a="http://schemas.openxmlformats.org/drawingml/2006/main">
            <a:ext uri="{FF2B5EF4-FFF2-40B4-BE49-F238E27FC236}">
              <a16:creationId xmlns:a16="http://schemas.microsoft.com/office/drawing/2014/main" id="{971A3348-A9D6-7E38-E560-CA2DF130DB1E}"/>
            </a:ext>
          </a:extLst>
        </cdr:cNvPr>
        <cdr:cNvSpPr txBox="1"/>
      </cdr:nvSpPr>
      <cdr:spPr>
        <a:xfrm xmlns:a="http://schemas.openxmlformats.org/drawingml/2006/main">
          <a:off x="495300" y="44196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0.19822</cdr:x>
      <cdr:y>0.20408</cdr:y>
    </cdr:from>
    <cdr:to>
      <cdr:x>0.37601</cdr:x>
      <cdr:y>0.41837</cdr:y>
    </cdr:to>
    <cdr:sp macro="" textlink="">
      <cdr:nvSpPr>
        <cdr:cNvPr id="9" name="TextBox 8">
          <a:extLst xmlns:a="http://schemas.openxmlformats.org/drawingml/2006/main">
            <a:ext uri="{FF2B5EF4-FFF2-40B4-BE49-F238E27FC236}">
              <a16:creationId xmlns:a16="http://schemas.microsoft.com/office/drawing/2014/main" id="{301F1527-2F37-FC1F-682A-870F50BC414F}"/>
            </a:ext>
          </a:extLst>
        </cdr:cNvPr>
        <cdr:cNvSpPr txBox="1"/>
      </cdr:nvSpPr>
      <cdr:spPr>
        <a:xfrm xmlns:a="http://schemas.openxmlformats.org/drawingml/2006/main">
          <a:off x="833204" y="537446"/>
          <a:ext cx="747344" cy="56433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000" dirty="0">
              <a:solidFill>
                <a:schemeClr val="accent3">
                  <a:lumMod val="75000"/>
                </a:schemeClr>
              </a:solidFill>
            </a:rPr>
            <a:t>percentage</a:t>
          </a:r>
        </a:p>
        <a:p xmlns:a="http://schemas.openxmlformats.org/drawingml/2006/main">
          <a:pPr algn="ctr"/>
          <a:r>
            <a:rPr lang="en-US" sz="1000" dirty="0">
              <a:solidFill>
                <a:schemeClr val="accent3">
                  <a:lumMod val="75000"/>
                </a:schemeClr>
              </a:solidFill>
            </a:rPr>
            <a:t>change 36.33 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0.44271</cdr:x>
      <cdr:y>0.18465</cdr:y>
    </cdr:from>
    <cdr:to>
      <cdr:x>0.67188</cdr:x>
      <cdr:y>0.29017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A99C4859-67FA-606A-39D3-213BF05BAB30}"/>
            </a:ext>
          </a:extLst>
        </cdr:cNvPr>
        <cdr:cNvSpPr txBox="1"/>
      </cdr:nvSpPr>
      <cdr:spPr>
        <a:xfrm xmlns:a="http://schemas.openxmlformats.org/drawingml/2006/main">
          <a:off x="1295400" y="293370"/>
          <a:ext cx="670560" cy="1676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0.69607</cdr:x>
      <cdr:y>0.14333</cdr:y>
    </cdr:from>
    <cdr:to>
      <cdr:x>0.8924</cdr:x>
      <cdr:y>0.30405</cdr:y>
    </cdr:to>
    <cdr:sp macro="" textlink="">
      <cdr:nvSpPr>
        <cdr:cNvPr id="3" name="Oval 2">
          <a:extLst xmlns:a="http://schemas.openxmlformats.org/drawingml/2006/main">
            <a:ext uri="{FF2B5EF4-FFF2-40B4-BE49-F238E27FC236}">
              <a16:creationId xmlns:a16="http://schemas.microsoft.com/office/drawing/2014/main" id="{E1BC8761-2470-BD91-D0A3-309DA50B557E}"/>
            </a:ext>
          </a:extLst>
        </cdr:cNvPr>
        <cdr:cNvSpPr/>
      </cdr:nvSpPr>
      <cdr:spPr>
        <a:xfrm xmlns:a="http://schemas.openxmlformats.org/drawingml/2006/main">
          <a:off x="3144975" y="362611"/>
          <a:ext cx="887077" cy="406598"/>
        </a:xfrm>
        <a:prstGeom xmlns:a="http://schemas.openxmlformats.org/drawingml/2006/main" prst="ellipse">
          <a:avLst/>
        </a:prstGeom>
        <a:solidFill xmlns:a="http://schemas.openxmlformats.org/drawingml/2006/main">
          <a:schemeClr val="accent1">
            <a:lumMod val="40000"/>
            <a:lumOff val="60000"/>
          </a:schemeClr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sz="1000" b="1" dirty="0"/>
            <a:t>73.22</a:t>
          </a:r>
          <a:r>
            <a:rPr lang="en-US" sz="800" dirty="0"/>
            <a:t>%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28/02/2023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5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28/02/2023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41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28/02/2023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8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28/02/2023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96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28/02/2023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7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28/02/2023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48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28/02/2023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58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28/02/2023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0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28/02/2023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9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28/02/2023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8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28/02/2023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9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28/02/2023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3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28/02/2023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5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28/02/2023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28/02/2023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5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28/02/2023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3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28/02/2023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2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28/02/2023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151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E02C4F2-22C7-D533-73B3-5F5CE79FC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0964" y="4069780"/>
            <a:ext cx="10190072" cy="2056618"/>
          </a:xfrm>
        </p:spPr>
        <p:txBody>
          <a:bodyPr anchor="t">
            <a:normAutofit/>
          </a:bodyPr>
          <a:lstStyle/>
          <a:p>
            <a:endParaRPr lang="en-US" sz="2200" dirty="0">
              <a:solidFill>
                <a:srgbClr val="FFFFFF"/>
              </a:solidFill>
            </a:endParaRPr>
          </a:p>
          <a:p>
            <a:pPr algn="ctr"/>
            <a:r>
              <a:rPr lang="en-US" sz="3200" b="1" cap="none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Consumer Goods </a:t>
            </a:r>
          </a:p>
          <a:p>
            <a:pPr algn="ctr"/>
            <a:r>
              <a:rPr lang="en-US" sz="3200" b="1" cap="none" dirty="0" err="1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Ad_Hoc</a:t>
            </a:r>
            <a:r>
              <a:rPr lang="en-US" sz="3200" b="1" cap="none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Insights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F61929-A584-7836-98CB-7A174E4E7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1" y="5409992"/>
            <a:ext cx="1119264" cy="1134224"/>
          </a:xfrm>
          <a:prstGeom prst="rect">
            <a:avLst/>
          </a:prstGeom>
        </p:spPr>
      </p:pic>
      <p:pic>
        <p:nvPicPr>
          <p:cNvPr id="10" name="Picture 9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37EEAB46-4C58-0202-75E1-808BCEECA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697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02FB13-D8BE-6275-3B96-1BF951163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580" y="5219924"/>
            <a:ext cx="1348154" cy="132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7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BE1E56-5B6D-9EF6-45B7-3609603295F1}"/>
              </a:ext>
            </a:extLst>
          </p:cNvPr>
          <p:cNvSpPr txBox="1"/>
          <p:nvPr/>
        </p:nvSpPr>
        <p:spPr>
          <a:xfrm>
            <a:off x="625642" y="577515"/>
            <a:ext cx="9709484" cy="2644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8255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33400" algn="l"/>
              </a:tabLst>
            </a:pP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7.Get</a:t>
            </a:r>
            <a:r>
              <a:rPr lang="en-US" sz="18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the</a:t>
            </a:r>
            <a:r>
              <a:rPr lang="en-US" sz="18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complete</a:t>
            </a:r>
            <a:r>
              <a:rPr lang="en-US" sz="18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report</a:t>
            </a:r>
            <a:r>
              <a:rPr lang="en-US" sz="18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of</a:t>
            </a:r>
            <a:r>
              <a:rPr lang="en-US" sz="18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the</a:t>
            </a:r>
            <a:r>
              <a:rPr lang="en-US" sz="18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Gross</a:t>
            </a:r>
            <a:r>
              <a:rPr lang="en-US" sz="18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sales</a:t>
            </a:r>
            <a:r>
              <a:rPr lang="en-US" sz="18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amount</a:t>
            </a:r>
            <a:r>
              <a:rPr lang="en-US" sz="18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for</a:t>
            </a:r>
            <a:r>
              <a:rPr lang="en-US" sz="18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the</a:t>
            </a:r>
            <a:r>
              <a:rPr lang="en-US" sz="18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customer</a:t>
            </a:r>
            <a:r>
              <a:rPr lang="en-US" sz="18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“</a:t>
            </a:r>
            <a:r>
              <a:rPr lang="en-US" sz="1800" dirty="0" err="1">
                <a:effectLst/>
                <a:latin typeface="+mj-lt"/>
                <a:ea typeface="Arial MT"/>
                <a:cs typeface="Arial MT"/>
              </a:rPr>
              <a:t>Atliq</a:t>
            </a:r>
            <a:r>
              <a:rPr lang="en-US" sz="1800" spc="-350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Exclusive” for each month. This analysis helps to get an idea of low and</a:t>
            </a:r>
            <a:r>
              <a:rPr lang="en-US" sz="1800" spc="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high-performing</a:t>
            </a:r>
            <a:r>
              <a:rPr lang="en-US" sz="18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months</a:t>
            </a:r>
            <a:r>
              <a:rPr lang="en-US" sz="18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and</a:t>
            </a:r>
            <a:r>
              <a:rPr lang="en-US" sz="18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take</a:t>
            </a:r>
            <a:r>
              <a:rPr lang="en-US" sz="18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strategic</a:t>
            </a:r>
            <a:r>
              <a:rPr lang="en-US" sz="18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 err="1">
                <a:effectLst/>
                <a:latin typeface="+mj-lt"/>
                <a:ea typeface="Arial MT"/>
                <a:cs typeface="Arial MT"/>
              </a:rPr>
              <a:t>decisions.The</a:t>
            </a:r>
            <a:r>
              <a:rPr lang="en-US" sz="18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final</a:t>
            </a:r>
            <a:r>
              <a:rPr lang="en-US" sz="18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report</a:t>
            </a:r>
            <a:r>
              <a:rPr lang="en-US" sz="18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contains</a:t>
            </a:r>
            <a:r>
              <a:rPr lang="en-US" sz="18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these</a:t>
            </a:r>
            <a:r>
              <a:rPr lang="en-US" sz="18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columns:</a:t>
            </a:r>
          </a:p>
          <a:p>
            <a:pPr marL="1904365" marR="3681730">
              <a:lnSpc>
                <a:spcPct val="115000"/>
              </a:lnSpc>
              <a:spcBef>
                <a:spcPts val="225"/>
              </a:spcBef>
              <a:spcAft>
                <a:spcPts val="0"/>
              </a:spcAft>
            </a:pP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Month</a:t>
            </a:r>
            <a:r>
              <a:rPr lang="en-US" sz="1800" spc="-350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Year</a:t>
            </a:r>
          </a:p>
          <a:p>
            <a:pPr marL="1904365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Gross</a:t>
            </a:r>
            <a:r>
              <a:rPr lang="en-US" sz="18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sales</a:t>
            </a:r>
            <a:r>
              <a:rPr lang="en-US" sz="18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Amount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 </a:t>
            </a:r>
          </a:p>
          <a:p>
            <a:pPr marR="173990" lvl="0">
              <a:lnSpc>
                <a:spcPct val="115000"/>
              </a:lnSpc>
              <a:spcBef>
                <a:spcPts val="650"/>
              </a:spcBef>
              <a:spcAft>
                <a:spcPts val="0"/>
              </a:spcAft>
              <a:tabLst>
                <a:tab pos="533400" algn="l"/>
              </a:tabLst>
            </a:pPr>
            <a:endParaRPr lang="en-US" sz="1800" dirty="0">
              <a:effectLst/>
              <a:latin typeface="+mj-lt"/>
              <a:ea typeface="Arial MT"/>
              <a:cs typeface="Arial M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7EE88-ACB6-E83C-9B90-05627031635C}"/>
              </a:ext>
            </a:extLst>
          </p:cNvPr>
          <p:cNvSpPr txBox="1"/>
          <p:nvPr/>
        </p:nvSpPr>
        <p:spPr>
          <a:xfrm>
            <a:off x="757989" y="2355601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Output: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EB0FE343-0BF7-AB6F-00CF-663A087B8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815" y="2899611"/>
            <a:ext cx="2981325" cy="3648075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C4BB6DA-0281-03C4-E738-8288FA2528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1577624"/>
              </p:ext>
            </p:extLst>
          </p:nvPr>
        </p:nvGraphicFramePr>
        <p:xfrm>
          <a:off x="5357877" y="1740558"/>
          <a:ext cx="5499176" cy="2760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795D8C3-524E-5682-B165-FEC42DEAB63D}"/>
              </a:ext>
            </a:extLst>
          </p:cNvPr>
          <p:cNvSpPr txBox="1"/>
          <p:nvPr/>
        </p:nvSpPr>
        <p:spPr>
          <a:xfrm>
            <a:off x="5440101" y="4896090"/>
            <a:ext cx="54991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The sales amount was stable from September 2019 to 2020,but then dropped Significantly in March &amp; April 2020,which may be due to the COVID-19 pandemic </a:t>
            </a:r>
          </a:p>
          <a:p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The sales amount in Nov 2020 was much higher than in previous months at 32 M dollars </a:t>
            </a:r>
          </a:p>
        </p:txBody>
      </p:sp>
    </p:spTree>
    <p:extLst>
      <p:ext uri="{BB962C8B-B14F-4D97-AF65-F5344CB8AC3E}">
        <p14:creationId xmlns:p14="http://schemas.microsoft.com/office/powerpoint/2010/main" val="362112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BE1E56-5B6D-9EF6-45B7-3609603295F1}"/>
              </a:ext>
            </a:extLst>
          </p:cNvPr>
          <p:cNvSpPr txBox="1"/>
          <p:nvPr/>
        </p:nvSpPr>
        <p:spPr>
          <a:xfrm>
            <a:off x="625642" y="577515"/>
            <a:ext cx="9709484" cy="1656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201295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33400" algn="l"/>
              </a:tabLst>
            </a:pPr>
            <a:r>
              <a:rPr lang="en-US" dirty="0">
                <a:latin typeface="+mj-lt"/>
                <a:ea typeface="Arial MT"/>
                <a:cs typeface="Arial MT"/>
              </a:rPr>
              <a:t>8.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 In</a:t>
            </a:r>
            <a:r>
              <a:rPr lang="en-US" sz="18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which</a:t>
            </a:r>
            <a:r>
              <a:rPr lang="en-US" sz="18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quarter</a:t>
            </a:r>
            <a:r>
              <a:rPr lang="en-US" sz="18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of</a:t>
            </a:r>
            <a:r>
              <a:rPr lang="en-US" sz="18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2020,</a:t>
            </a:r>
            <a:r>
              <a:rPr lang="en-US" sz="18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got</a:t>
            </a:r>
            <a:r>
              <a:rPr lang="en-US" sz="18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the</a:t>
            </a:r>
            <a:r>
              <a:rPr lang="en-US" sz="18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maximum</a:t>
            </a:r>
            <a:r>
              <a:rPr lang="en-US" sz="18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 err="1">
                <a:effectLst/>
                <a:latin typeface="+mj-lt"/>
                <a:ea typeface="Arial MT"/>
                <a:cs typeface="Arial MT"/>
              </a:rPr>
              <a:t>total_sold_quantity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?</a:t>
            </a:r>
            <a:r>
              <a:rPr lang="en-US" sz="18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The</a:t>
            </a:r>
            <a:r>
              <a:rPr lang="en-US" sz="18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final</a:t>
            </a:r>
            <a:r>
              <a:rPr lang="en-US" sz="1800" spc="-350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output</a:t>
            </a:r>
            <a:r>
              <a:rPr lang="en-US" sz="1800" spc="-10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contains</a:t>
            </a:r>
            <a:r>
              <a:rPr lang="en-US" sz="1800" spc="-10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these</a:t>
            </a:r>
            <a:r>
              <a:rPr lang="en-US" sz="1800" spc="-10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fields</a:t>
            </a:r>
            <a:r>
              <a:rPr lang="en-US" sz="1800" spc="-10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sorted</a:t>
            </a:r>
            <a:r>
              <a:rPr lang="en-US" sz="18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by</a:t>
            </a:r>
            <a:r>
              <a:rPr lang="en-US" sz="1800" spc="-10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the</a:t>
            </a:r>
            <a:r>
              <a:rPr lang="en-US" sz="1800" spc="-10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 err="1">
                <a:effectLst/>
                <a:latin typeface="+mj-lt"/>
                <a:ea typeface="Arial MT"/>
                <a:cs typeface="Arial MT"/>
              </a:rPr>
              <a:t>total_sold_quantity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,</a:t>
            </a:r>
          </a:p>
          <a:p>
            <a:pPr marL="1904365" marR="276352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Quarter</a:t>
            </a:r>
            <a:r>
              <a:rPr lang="en-US" sz="1800" spc="5" dirty="0">
                <a:effectLst/>
                <a:latin typeface="+mj-lt"/>
                <a:ea typeface="Arial MT"/>
                <a:cs typeface="Arial MT"/>
              </a:rPr>
              <a:t> </a:t>
            </a:r>
          </a:p>
          <a:p>
            <a:pPr marL="1904365" marR="276352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+mj-lt"/>
                <a:ea typeface="Arial MT"/>
                <a:cs typeface="Arial MT"/>
              </a:rPr>
              <a:t>total_sold_quantity</a:t>
            </a:r>
            <a:endParaRPr lang="en-US" sz="1800" dirty="0">
              <a:effectLst/>
              <a:latin typeface="+mj-lt"/>
              <a:ea typeface="Arial MT"/>
              <a:cs typeface="Arial MT"/>
            </a:endParaRPr>
          </a:p>
          <a:p>
            <a:pPr marR="8255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33400" algn="l"/>
              </a:tabLst>
            </a:pPr>
            <a:endParaRPr lang="en-US" sz="1800" dirty="0">
              <a:effectLst/>
              <a:latin typeface="+mj-lt"/>
              <a:ea typeface="Arial MT"/>
              <a:cs typeface="Arial M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7EE88-ACB6-E83C-9B90-05627031635C}"/>
              </a:ext>
            </a:extLst>
          </p:cNvPr>
          <p:cNvSpPr txBox="1"/>
          <p:nvPr/>
        </p:nvSpPr>
        <p:spPr>
          <a:xfrm>
            <a:off x="757989" y="2529221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Output:</a:t>
            </a:r>
          </a:p>
        </p:txBody>
      </p:sp>
      <p:pic>
        <p:nvPicPr>
          <p:cNvPr id="2" name="Picture 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6B73A9E-1B78-7BB2-86F3-7E90EED67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434" y="3143250"/>
            <a:ext cx="2200275" cy="571500"/>
          </a:xfrm>
          <a:prstGeom prst="rect">
            <a:avLst/>
          </a:prstGeom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2973AAD-4735-E14A-02AE-6670EB0052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1733953"/>
              </p:ext>
            </p:extLst>
          </p:nvPr>
        </p:nvGraphicFramePr>
        <p:xfrm>
          <a:off x="4236333" y="2577464"/>
          <a:ext cx="3541853" cy="2712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94EEF0E-1E47-7E41-BF86-775DCD12A22A}"/>
              </a:ext>
            </a:extLst>
          </p:cNvPr>
          <p:cNvSpPr txBox="1"/>
          <p:nvPr/>
        </p:nvSpPr>
        <p:spPr>
          <a:xfrm>
            <a:off x="7928658" y="3154824"/>
            <a:ext cx="35400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During the 3</a:t>
            </a:r>
            <a:r>
              <a:rPr lang="en-US" sz="1400" baseline="30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Quarter of FY2020, COVID-19 was at its peak the sold quantity is dropped to 2.08 M which months are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March,April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May.</a:t>
            </a:r>
          </a:p>
          <a:p>
            <a:endParaRPr lang="en-US" sz="1400" dirty="0">
              <a:solidFill>
                <a:schemeClr val="accent3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 Quarter has the most amount of quantities sold as we know that the first quarter comes with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September,October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November</a:t>
            </a:r>
          </a:p>
        </p:txBody>
      </p:sp>
    </p:spTree>
    <p:extLst>
      <p:ext uri="{BB962C8B-B14F-4D97-AF65-F5344CB8AC3E}">
        <p14:creationId xmlns:p14="http://schemas.microsoft.com/office/powerpoint/2010/main" val="300587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BE1E56-5B6D-9EF6-45B7-3609603295F1}"/>
              </a:ext>
            </a:extLst>
          </p:cNvPr>
          <p:cNvSpPr txBox="1"/>
          <p:nvPr/>
        </p:nvSpPr>
        <p:spPr>
          <a:xfrm>
            <a:off x="625642" y="577515"/>
            <a:ext cx="9709484" cy="1975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54305" lvl="0">
              <a:lnSpc>
                <a:spcPct val="115000"/>
              </a:lnSpc>
              <a:spcBef>
                <a:spcPts val="5"/>
              </a:spcBef>
              <a:spcAft>
                <a:spcPts val="0"/>
              </a:spcAft>
              <a:tabLst>
                <a:tab pos="533400" algn="l"/>
              </a:tabLst>
            </a:pPr>
            <a:r>
              <a:rPr lang="en-US" dirty="0">
                <a:latin typeface="+mj-lt"/>
                <a:ea typeface="Arial MT"/>
                <a:cs typeface="Arial MT"/>
              </a:rPr>
              <a:t>9.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 Which channel helped to bring more gross sales in the fiscal year 2021</a:t>
            </a:r>
            <a:r>
              <a:rPr lang="en-US" sz="1800" spc="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and</a:t>
            </a:r>
            <a:r>
              <a:rPr lang="en-US" sz="18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the</a:t>
            </a:r>
            <a:r>
              <a:rPr lang="en-US" sz="18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percentage</a:t>
            </a:r>
            <a:r>
              <a:rPr lang="en-US" sz="18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of</a:t>
            </a:r>
            <a:r>
              <a:rPr lang="en-US" sz="18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contribution? The</a:t>
            </a:r>
            <a:r>
              <a:rPr lang="en-US" sz="18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final</a:t>
            </a:r>
            <a:r>
              <a:rPr lang="en-US" sz="18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output</a:t>
            </a:r>
            <a:r>
              <a:rPr lang="en-US" sz="18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contains</a:t>
            </a:r>
            <a:r>
              <a:rPr lang="en-US" sz="18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these</a:t>
            </a:r>
            <a:r>
              <a:rPr lang="en-US" sz="18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fields,</a:t>
            </a:r>
          </a:p>
          <a:p>
            <a:pPr marL="1904365" marR="2901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Channel</a:t>
            </a:r>
          </a:p>
          <a:p>
            <a:pPr marL="1904365" marR="2901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+mj-lt"/>
                <a:ea typeface="Arial MT"/>
                <a:cs typeface="Arial MT"/>
              </a:rPr>
              <a:t>gross_sales_mln</a:t>
            </a:r>
            <a:endParaRPr lang="en-US" sz="1800" dirty="0">
              <a:effectLst/>
              <a:latin typeface="+mj-lt"/>
              <a:ea typeface="Arial MT"/>
              <a:cs typeface="Arial MT"/>
            </a:endParaRPr>
          </a:p>
          <a:p>
            <a:pPr marL="1904365" marR="2901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pc="-350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percentage</a:t>
            </a:r>
          </a:p>
          <a:p>
            <a:pPr marR="201295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33400" algn="l"/>
              </a:tabLst>
            </a:pPr>
            <a:endParaRPr lang="en-US" sz="1800" dirty="0">
              <a:effectLst/>
              <a:latin typeface="+mj-lt"/>
              <a:ea typeface="Arial MT"/>
              <a:cs typeface="Arial M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7EE88-ACB6-E83C-9B90-05627031635C}"/>
              </a:ext>
            </a:extLst>
          </p:cNvPr>
          <p:cNvSpPr txBox="1"/>
          <p:nvPr/>
        </p:nvSpPr>
        <p:spPr>
          <a:xfrm>
            <a:off x="757989" y="2529221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4EEF0E-1E47-7E41-BF86-775DCD12A22A}"/>
              </a:ext>
            </a:extLst>
          </p:cNvPr>
          <p:cNvSpPr txBox="1"/>
          <p:nvPr/>
        </p:nvSpPr>
        <p:spPr>
          <a:xfrm>
            <a:off x="6771504" y="3154824"/>
            <a:ext cx="40052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Retailer channel has high percentage of contribution towards sales FY2021 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sales contribution of other channels, Direct and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Ditributer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Comparatively very low </a:t>
            </a:r>
          </a:p>
        </p:txBody>
      </p:sp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D1E0C73F-932F-4BC1-06ED-A6B27C41C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727" y="3181350"/>
            <a:ext cx="3839715" cy="580422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0B6A14F-9141-A0D1-980A-77BC8BEC88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5723131"/>
              </p:ext>
            </p:extLst>
          </p:nvPr>
        </p:nvGraphicFramePr>
        <p:xfrm>
          <a:off x="1280727" y="4139942"/>
          <a:ext cx="4518189" cy="2529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176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BE1E56-5B6D-9EF6-45B7-3609603295F1}"/>
              </a:ext>
            </a:extLst>
          </p:cNvPr>
          <p:cNvSpPr txBox="1"/>
          <p:nvPr/>
        </p:nvSpPr>
        <p:spPr>
          <a:xfrm>
            <a:off x="625642" y="577515"/>
            <a:ext cx="9709484" cy="2881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62865" lvl="0">
              <a:lnSpc>
                <a:spcPct val="115000"/>
              </a:lnSpc>
              <a:spcBef>
                <a:spcPts val="5"/>
              </a:spcBef>
              <a:spcAft>
                <a:spcPts val="0"/>
              </a:spcAft>
              <a:tabLst>
                <a:tab pos="761365" algn="l"/>
                <a:tab pos="762000" algn="l"/>
              </a:tabLst>
            </a:pPr>
            <a:r>
              <a:rPr lang="en-US" dirty="0">
                <a:effectLst/>
                <a:latin typeface="+mj-lt"/>
                <a:ea typeface="Arial MT"/>
                <a:cs typeface="Arial MT"/>
              </a:rPr>
              <a:t>10</a:t>
            </a:r>
            <a:r>
              <a:rPr lang="en-US" dirty="0">
                <a:latin typeface="+mj-lt"/>
                <a:ea typeface="Arial MT"/>
                <a:cs typeface="Arial MT"/>
              </a:rPr>
              <a:t>.</a:t>
            </a:r>
            <a:r>
              <a:rPr lang="en-US" dirty="0">
                <a:effectLst/>
                <a:latin typeface="+mj-lt"/>
                <a:ea typeface="Arial MT"/>
                <a:cs typeface="Arial MT"/>
              </a:rPr>
              <a:t> Get the Top 3 products in each division that have a high</a:t>
            </a:r>
            <a:r>
              <a:rPr lang="en-US" spc="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dirty="0" err="1">
                <a:effectLst/>
                <a:latin typeface="+mj-lt"/>
                <a:ea typeface="Arial MT"/>
                <a:cs typeface="Arial MT"/>
              </a:rPr>
              <a:t>total_sold_quantity</a:t>
            </a:r>
            <a:r>
              <a:rPr lang="en-US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+mj-lt"/>
                <a:ea typeface="Arial MT"/>
                <a:cs typeface="Arial MT"/>
              </a:rPr>
              <a:t>in</a:t>
            </a:r>
            <a:r>
              <a:rPr lang="en-US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+mj-lt"/>
                <a:ea typeface="Arial MT"/>
                <a:cs typeface="Arial MT"/>
              </a:rPr>
              <a:t>the</a:t>
            </a:r>
            <a:r>
              <a:rPr lang="en-US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dirty="0" err="1">
                <a:effectLst/>
                <a:latin typeface="+mj-lt"/>
                <a:ea typeface="Arial MT"/>
                <a:cs typeface="Arial MT"/>
              </a:rPr>
              <a:t>fiscal_year</a:t>
            </a:r>
            <a:r>
              <a:rPr lang="en-US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+mj-lt"/>
                <a:ea typeface="Arial MT"/>
                <a:cs typeface="Arial MT"/>
              </a:rPr>
              <a:t>2021?</a:t>
            </a:r>
            <a:r>
              <a:rPr lang="en-US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+mj-lt"/>
                <a:ea typeface="Arial MT"/>
                <a:cs typeface="Arial MT"/>
              </a:rPr>
              <a:t>The</a:t>
            </a:r>
            <a:r>
              <a:rPr lang="en-US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+mj-lt"/>
                <a:ea typeface="Arial MT"/>
                <a:cs typeface="Arial MT"/>
              </a:rPr>
              <a:t>final</a:t>
            </a:r>
            <a:r>
              <a:rPr lang="en-US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+mj-lt"/>
                <a:ea typeface="Arial MT"/>
                <a:cs typeface="Arial MT"/>
              </a:rPr>
              <a:t>output</a:t>
            </a:r>
            <a:r>
              <a:rPr lang="en-US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+mj-lt"/>
                <a:ea typeface="Arial MT"/>
                <a:cs typeface="Arial MT"/>
              </a:rPr>
              <a:t>contains</a:t>
            </a:r>
            <a:r>
              <a:rPr lang="en-US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+mj-lt"/>
                <a:ea typeface="Arial MT"/>
                <a:cs typeface="Arial MT"/>
              </a:rPr>
              <a:t>these</a:t>
            </a:r>
            <a:r>
              <a:rPr lang="en-US" spc="-350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+mj-lt"/>
                <a:ea typeface="Arial MT"/>
                <a:cs typeface="Arial MT"/>
              </a:rPr>
              <a:t>fields,</a:t>
            </a:r>
          </a:p>
          <a:p>
            <a:pPr marL="1447165" marR="359727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+mj-lt"/>
                <a:ea typeface="Arial MT"/>
                <a:cs typeface="Arial MT"/>
              </a:rPr>
              <a:t>Division</a:t>
            </a:r>
          </a:p>
          <a:p>
            <a:pPr marL="1447165" marR="359727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+mj-lt"/>
                <a:ea typeface="Arial MT"/>
                <a:cs typeface="Arial MT"/>
              </a:rPr>
              <a:t>product_code</a:t>
            </a:r>
            <a:endParaRPr lang="en-US" dirty="0">
              <a:effectLst/>
              <a:latin typeface="+mj-lt"/>
              <a:ea typeface="Arial MT"/>
              <a:cs typeface="Arial MT"/>
            </a:endParaRPr>
          </a:p>
          <a:p>
            <a:pPr marL="1447165" marR="3220720">
              <a:lnSpc>
                <a:spcPct val="115000"/>
              </a:lnSpc>
              <a:spcBef>
                <a:spcPts val="650"/>
              </a:spcBef>
              <a:spcAft>
                <a:spcPts val="0"/>
              </a:spcAft>
            </a:pPr>
            <a:r>
              <a:rPr lang="en-US" dirty="0">
                <a:effectLst/>
                <a:latin typeface="+mj-lt"/>
                <a:ea typeface="Arial MT"/>
                <a:cs typeface="Arial MT"/>
              </a:rPr>
              <a:t>product</a:t>
            </a:r>
            <a:r>
              <a:rPr lang="en-US" spc="5" dirty="0">
                <a:effectLst/>
                <a:latin typeface="+mj-lt"/>
                <a:ea typeface="Arial MT"/>
                <a:cs typeface="Arial MT"/>
              </a:rPr>
              <a:t> </a:t>
            </a:r>
          </a:p>
          <a:p>
            <a:pPr marL="1447165" marR="3220720">
              <a:lnSpc>
                <a:spcPct val="115000"/>
              </a:lnSpc>
              <a:spcBef>
                <a:spcPts val="650"/>
              </a:spcBef>
              <a:spcAft>
                <a:spcPts val="0"/>
              </a:spcAft>
            </a:pPr>
            <a:r>
              <a:rPr lang="en-US" dirty="0" err="1">
                <a:effectLst/>
                <a:latin typeface="+mj-lt"/>
                <a:ea typeface="Arial MT"/>
                <a:cs typeface="Arial MT"/>
              </a:rPr>
              <a:t>total_sold_quantity</a:t>
            </a:r>
            <a:endParaRPr lang="en-US" dirty="0">
              <a:effectLst/>
              <a:latin typeface="+mj-lt"/>
              <a:ea typeface="Arial MT"/>
              <a:cs typeface="Arial MT"/>
            </a:endParaRPr>
          </a:p>
          <a:p>
            <a:pPr marL="1447165" marR="3220720">
              <a:lnSpc>
                <a:spcPct val="115000"/>
              </a:lnSpc>
              <a:spcBef>
                <a:spcPts val="650"/>
              </a:spcBef>
              <a:spcAft>
                <a:spcPts val="0"/>
              </a:spcAft>
            </a:pPr>
            <a:r>
              <a:rPr lang="en-US" spc="-35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dirty="0" err="1">
                <a:effectLst/>
                <a:latin typeface="+mj-lt"/>
                <a:ea typeface="Arial MT"/>
                <a:cs typeface="Arial MT"/>
              </a:rPr>
              <a:t>rank_order</a:t>
            </a:r>
            <a:endParaRPr lang="en-US" dirty="0">
              <a:effectLst/>
              <a:latin typeface="+mj-lt"/>
              <a:ea typeface="Arial MT"/>
              <a:cs typeface="Arial MT"/>
            </a:endParaRPr>
          </a:p>
          <a:p>
            <a:pPr marR="154305" lvl="0">
              <a:lnSpc>
                <a:spcPct val="115000"/>
              </a:lnSpc>
              <a:spcBef>
                <a:spcPts val="5"/>
              </a:spcBef>
              <a:spcAft>
                <a:spcPts val="0"/>
              </a:spcAft>
              <a:tabLst>
                <a:tab pos="533400" algn="l"/>
              </a:tabLst>
            </a:pPr>
            <a:endParaRPr lang="en-US" sz="1800" dirty="0">
              <a:effectLst/>
              <a:latin typeface="+mj-lt"/>
              <a:ea typeface="Arial MT"/>
              <a:cs typeface="Arial M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7EE88-ACB6-E83C-9B90-05627031635C}"/>
              </a:ext>
            </a:extLst>
          </p:cNvPr>
          <p:cNvSpPr txBox="1"/>
          <p:nvPr/>
        </p:nvSpPr>
        <p:spPr>
          <a:xfrm>
            <a:off x="757989" y="3429000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4EEF0E-1E47-7E41-BF86-775DCD12A22A}"/>
              </a:ext>
            </a:extLst>
          </p:cNvPr>
          <p:cNvSpPr txBox="1"/>
          <p:nvPr/>
        </p:nvSpPr>
        <p:spPr>
          <a:xfrm>
            <a:off x="6771504" y="1539553"/>
            <a:ext cx="40052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largest amount of products got sold in the division N &amp; S ,whereas their products are cheaper than the products in the division P &amp; A and PC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Division PC is the lowest amount of products sold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F2D34D-39F8-E52B-749B-EE950E83A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0" y="3900523"/>
            <a:ext cx="6999510" cy="2760919"/>
          </a:xfrm>
          <a:prstGeom prst="rect">
            <a:avLst/>
          </a:prstGeom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EB14019-76E2-54AB-BC2F-BD4E024D4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0524487"/>
              </p:ext>
            </p:extLst>
          </p:nvPr>
        </p:nvGraphicFramePr>
        <p:xfrm>
          <a:off x="8557899" y="4215495"/>
          <a:ext cx="4118665" cy="1692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5653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B17AFA-D30C-8338-3E44-8C6CCEB3062C}"/>
              </a:ext>
            </a:extLst>
          </p:cNvPr>
          <p:cNvSpPr txBox="1"/>
          <p:nvPr/>
        </p:nvSpPr>
        <p:spPr>
          <a:xfrm>
            <a:off x="2755232" y="2967335"/>
            <a:ext cx="5342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4134674723"/>
      </p:ext>
    </p:extLst>
  </p:cSld>
  <p:clrMapOvr>
    <a:masterClrMapping/>
  </p:clrMapOvr>
  <p:transition spd="slow" advClick="0" advTm="300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9EE71B-CD6C-67AE-8BE8-3FF366DB4323}"/>
              </a:ext>
            </a:extLst>
          </p:cNvPr>
          <p:cNvSpPr txBox="1"/>
          <p:nvPr/>
        </p:nvSpPr>
        <p:spPr>
          <a:xfrm>
            <a:off x="293668" y="1046745"/>
            <a:ext cx="190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INTRODUCTION: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95D73A-8E99-FC3F-C235-62268FC4B197}"/>
              </a:ext>
            </a:extLst>
          </p:cNvPr>
          <p:cNvSpPr txBox="1"/>
          <p:nvPr/>
        </p:nvSpPr>
        <p:spPr>
          <a:xfrm>
            <a:off x="2079245" y="1522689"/>
            <a:ext cx="7774618" cy="641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 err="1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Atlic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Hardware is leading computer hardware producer in India and its expanded world </a:t>
            </a:r>
            <a:r>
              <a:rPr lang="en-US" sz="1600" dirty="0" err="1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wide</a:t>
            </a:r>
            <a:r>
              <a:rPr lang="en-US" sz="1600" dirty="0" err="1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company has a head office in </a:t>
            </a:r>
            <a:r>
              <a:rPr lang="en-US" sz="1600" dirty="0" err="1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Delhli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regional offices throughout India.</a:t>
            </a:r>
            <a:endParaRPr lang="en-US" sz="1600" dirty="0">
              <a:solidFill>
                <a:schemeClr val="tx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F9A2EE-AF55-34FC-2D20-E2F34C5E4FDC}"/>
              </a:ext>
            </a:extLst>
          </p:cNvPr>
          <p:cNvSpPr txBox="1"/>
          <p:nvPr/>
        </p:nvSpPr>
        <p:spPr>
          <a:xfrm>
            <a:off x="293667" y="2543761"/>
            <a:ext cx="2028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dirty="0">
                <a:latin typeface="+mj-lt"/>
                <a:cs typeface="Calibri" panose="020F0502020204030204" pitchFamily="34" charset="0"/>
              </a:rPr>
              <a:t>BACKGROUND</a:t>
            </a:r>
            <a:r>
              <a:rPr lang="en-US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8AF606-550E-C0BE-CE02-F003364099E6}"/>
              </a:ext>
            </a:extLst>
          </p:cNvPr>
          <p:cNvSpPr txBox="1"/>
          <p:nvPr/>
        </p:nvSpPr>
        <p:spPr>
          <a:xfrm>
            <a:off x="2060637" y="3217336"/>
            <a:ext cx="6963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management wants to get insights on their company products and sales too.</a:t>
            </a:r>
          </a:p>
          <a:p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insights will help the management to make data driven decisions.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C43C2A-C271-A19B-EB26-8EA39AFF39F4}"/>
              </a:ext>
            </a:extLst>
          </p:cNvPr>
          <p:cNvSpPr txBox="1"/>
          <p:nvPr/>
        </p:nvSpPr>
        <p:spPr>
          <a:xfrm>
            <a:off x="293668" y="3944908"/>
            <a:ext cx="1352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 GOALS: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678604-5C90-5FE9-E210-EF26A13E2031}"/>
              </a:ext>
            </a:extLst>
          </p:cNvPr>
          <p:cNvSpPr txBox="1"/>
          <p:nvPr/>
        </p:nvSpPr>
        <p:spPr>
          <a:xfrm>
            <a:off x="2079245" y="4523874"/>
            <a:ext cx="7257260" cy="1619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 err="1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Atliq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Hardware wants to do ad-hoc analysis therefore analytical team assigned us a task to generate a report by running 10 </a:t>
            </a:r>
            <a:r>
              <a:rPr lang="en-US" sz="1600" dirty="0" err="1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ad_hoc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requests.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ran 10 </a:t>
            </a:r>
            <a:r>
              <a:rPr lang="en-US" sz="1600" dirty="0" err="1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ad_hoc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requests using SQL to present meaningful insights to our Stakeholders when will help our Company to make data -driven decisions for their business growth.</a:t>
            </a:r>
          </a:p>
        </p:txBody>
      </p:sp>
    </p:spTree>
    <p:extLst>
      <p:ext uri="{BB962C8B-B14F-4D97-AF65-F5344CB8AC3E}">
        <p14:creationId xmlns:p14="http://schemas.microsoft.com/office/powerpoint/2010/main" val="336739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AF8F7B-34CB-7179-726A-D34742041B74}"/>
              </a:ext>
            </a:extLst>
          </p:cNvPr>
          <p:cNvSpPr txBox="1"/>
          <p:nvPr/>
        </p:nvSpPr>
        <p:spPr>
          <a:xfrm>
            <a:off x="247650" y="355600"/>
            <a:ext cx="9925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1.Provide</a:t>
            </a:r>
            <a:r>
              <a:rPr lang="en-US" sz="1800" spc="-7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the</a:t>
            </a:r>
            <a:r>
              <a:rPr lang="en-US" sz="1800" spc="-70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list</a:t>
            </a:r>
            <a:r>
              <a:rPr lang="en-US" sz="1800" spc="-70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of</a:t>
            </a:r>
            <a:r>
              <a:rPr lang="en-US" sz="1800" spc="-7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markets</a:t>
            </a:r>
            <a:r>
              <a:rPr lang="en-US" sz="1800" spc="-70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in</a:t>
            </a:r>
            <a:r>
              <a:rPr lang="en-US" sz="1800" spc="-70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which</a:t>
            </a:r>
            <a:r>
              <a:rPr lang="en-US" sz="1800" spc="-70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customer</a:t>
            </a:r>
            <a:r>
              <a:rPr lang="en-US" sz="1800" spc="-7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"</a:t>
            </a:r>
            <a:r>
              <a:rPr lang="en-US" sz="1800" dirty="0" err="1">
                <a:effectLst/>
                <a:latin typeface="+mj-lt"/>
                <a:ea typeface="Arial MT"/>
                <a:cs typeface="Arial MT"/>
              </a:rPr>
              <a:t>Atliq</a:t>
            </a:r>
            <a:r>
              <a:rPr lang="en-US" sz="1800" spc="-70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Exclusive"</a:t>
            </a:r>
            <a:r>
              <a:rPr lang="en-US" sz="1800" spc="-70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operates</a:t>
            </a:r>
            <a:r>
              <a:rPr lang="en-US" sz="1800" spc="-70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its</a:t>
            </a:r>
            <a:r>
              <a:rPr lang="en-US" sz="1800" spc="-31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business</a:t>
            </a:r>
            <a:r>
              <a:rPr lang="en-US" sz="1800" spc="-10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in</a:t>
            </a:r>
            <a:r>
              <a:rPr lang="en-US" sz="1800" spc="-10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the</a:t>
            </a:r>
            <a:r>
              <a:rPr lang="en-US" sz="18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APAC</a:t>
            </a:r>
            <a:r>
              <a:rPr lang="en-US" sz="1800" spc="-10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region.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9E7D2F-9FAD-8F30-0175-97CAE5A7EDEF}"/>
              </a:ext>
            </a:extLst>
          </p:cNvPr>
          <p:cNvSpPr txBox="1"/>
          <p:nvPr/>
        </p:nvSpPr>
        <p:spPr>
          <a:xfrm>
            <a:off x="419100" y="1549400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7B8A97-6051-6BC6-2709-23568DD54728}"/>
              </a:ext>
            </a:extLst>
          </p:cNvPr>
          <p:cNvSpPr txBox="1"/>
          <p:nvPr/>
        </p:nvSpPr>
        <p:spPr>
          <a:xfrm>
            <a:off x="4328933" y="2910183"/>
            <a:ext cx="71531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Atliq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store has established its presence in 8 major markets in the APAC region</a:t>
            </a:r>
          </a:p>
          <a:p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Among this 8 countries, India is the most active market.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771E9-6D60-DB73-8661-1E64AA08F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79" y="2220367"/>
            <a:ext cx="1899731" cy="285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5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BE1E56-5B6D-9EF6-45B7-3609603295F1}"/>
              </a:ext>
            </a:extLst>
          </p:cNvPr>
          <p:cNvSpPr txBox="1"/>
          <p:nvPr/>
        </p:nvSpPr>
        <p:spPr>
          <a:xfrm>
            <a:off x="625642" y="577515"/>
            <a:ext cx="9709484" cy="13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5494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33400" algn="l"/>
              </a:tabLst>
            </a:pPr>
            <a:r>
              <a:rPr lang="en-US" sz="1800" dirty="0">
                <a:effectLst/>
                <a:ea typeface="Arial MT"/>
                <a:cs typeface="Arial MT"/>
              </a:rPr>
              <a:t>2. What is the percentage of unique product increase in 2021 vs. 2020? The</a:t>
            </a:r>
            <a:r>
              <a:rPr lang="en-US" sz="1800" spc="-355" dirty="0">
                <a:effectLst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ea typeface="Arial MT"/>
                <a:cs typeface="Arial MT"/>
              </a:rPr>
              <a:t>final</a:t>
            </a:r>
            <a:r>
              <a:rPr lang="en-US" sz="1800" spc="-5" dirty="0">
                <a:effectLst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ea typeface="Arial MT"/>
                <a:cs typeface="Arial MT"/>
              </a:rPr>
              <a:t>output</a:t>
            </a:r>
            <a:r>
              <a:rPr lang="en-US" sz="1800" spc="-5" dirty="0">
                <a:effectLst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ea typeface="Arial MT"/>
                <a:cs typeface="Arial MT"/>
              </a:rPr>
              <a:t>contains</a:t>
            </a:r>
            <a:r>
              <a:rPr lang="en-US" sz="1800" spc="-5" dirty="0">
                <a:effectLst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ea typeface="Arial MT"/>
                <a:cs typeface="Arial MT"/>
              </a:rPr>
              <a:t>these</a:t>
            </a:r>
            <a:r>
              <a:rPr lang="en-US" sz="1800" spc="-5" dirty="0">
                <a:effectLst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ea typeface="Arial MT"/>
                <a:cs typeface="Arial MT"/>
              </a:rPr>
              <a:t>fields,</a:t>
            </a:r>
          </a:p>
          <a:p>
            <a:pPr marL="1904365" marR="247142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ea typeface="Arial MT"/>
                <a:cs typeface="Arial MT"/>
              </a:rPr>
              <a:t>unique_products_2020</a:t>
            </a:r>
            <a:r>
              <a:rPr lang="en-US" sz="1800" spc="-350" dirty="0">
                <a:effectLst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ea typeface="Arial MT"/>
                <a:cs typeface="Arial MT"/>
              </a:rPr>
              <a:t>unique_products_2021</a:t>
            </a:r>
            <a:r>
              <a:rPr lang="en-US" sz="1800" spc="-350" dirty="0">
                <a:effectLst/>
                <a:ea typeface="Arial MT"/>
                <a:cs typeface="Arial MT"/>
              </a:rPr>
              <a:t> </a:t>
            </a:r>
            <a:r>
              <a:rPr lang="en-US" sz="1800" dirty="0" err="1">
                <a:effectLst/>
                <a:ea typeface="Arial MT"/>
                <a:cs typeface="Arial MT"/>
              </a:rPr>
              <a:t>percentage_chg</a:t>
            </a:r>
            <a:endParaRPr lang="en-US" sz="1800" dirty="0">
              <a:effectLst/>
              <a:ea typeface="Arial MT"/>
              <a:cs typeface="Arial MT"/>
            </a:endParaRPr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5095263-5C54-2149-9430-0BD739511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066" y="3874670"/>
            <a:ext cx="4610100" cy="552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27EE88-ACB6-E83C-9B90-05627031635C}"/>
              </a:ext>
            </a:extLst>
          </p:cNvPr>
          <p:cNvSpPr txBox="1"/>
          <p:nvPr/>
        </p:nvSpPr>
        <p:spPr>
          <a:xfrm>
            <a:off x="757989" y="2899611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Output: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BB280F2-0D07-1F9D-C953-FB40F4B530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2201855"/>
              </p:ext>
            </p:extLst>
          </p:nvPr>
        </p:nvGraphicFramePr>
        <p:xfrm>
          <a:off x="6709210" y="2744608"/>
          <a:ext cx="4492190" cy="2633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FE27D41-5D2E-F6B3-344D-37136C131062}"/>
              </a:ext>
            </a:extLst>
          </p:cNvPr>
          <p:cNvSpPr txBox="1"/>
          <p:nvPr/>
        </p:nvSpPr>
        <p:spPr>
          <a:xfrm>
            <a:off x="925975" y="4649949"/>
            <a:ext cx="52664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36.33 % increase in the unique Product count from 2020 to 2021 indicates that the business has grown significantly in the past year</a:t>
            </a:r>
          </a:p>
        </p:txBody>
      </p:sp>
    </p:spTree>
    <p:extLst>
      <p:ext uri="{BB962C8B-B14F-4D97-AF65-F5344CB8AC3E}">
        <p14:creationId xmlns:p14="http://schemas.microsoft.com/office/powerpoint/2010/main" val="107682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BE1E56-5B6D-9EF6-45B7-3609603295F1}"/>
              </a:ext>
            </a:extLst>
          </p:cNvPr>
          <p:cNvSpPr txBox="1"/>
          <p:nvPr/>
        </p:nvSpPr>
        <p:spPr>
          <a:xfrm>
            <a:off x="625642" y="577515"/>
            <a:ext cx="9709484" cy="1656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36525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33400" algn="l"/>
              </a:tabLst>
            </a:pPr>
            <a:r>
              <a:rPr lang="en-US" dirty="0">
                <a:ea typeface="Arial MT"/>
                <a:cs typeface="Arial MT"/>
              </a:rPr>
              <a:t>3.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Provide a report with all the unique product counts for each </a:t>
            </a:r>
            <a:r>
              <a:rPr lang="en-US" sz="1800" u="heavy" dirty="0">
                <a:effectLst/>
                <a:latin typeface="Arial MT"/>
                <a:ea typeface="Arial MT"/>
                <a:cs typeface="Arial MT"/>
              </a:rPr>
              <a:t>segment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 and</a:t>
            </a:r>
            <a:r>
              <a:rPr lang="en-US" sz="1800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sort them in         descending order of product counts. The final output contains</a:t>
            </a:r>
            <a:r>
              <a:rPr lang="en-US" sz="1800" spc="-35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2</a:t>
            </a:r>
            <a:r>
              <a:rPr lang="en-US" sz="18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fields,</a:t>
            </a:r>
          </a:p>
          <a:p>
            <a:pPr marL="1904365" marR="309435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segment</a:t>
            </a:r>
            <a:r>
              <a:rPr lang="en-US" sz="1800" spc="5" dirty="0">
                <a:effectLst/>
                <a:latin typeface="Arial MT"/>
                <a:ea typeface="Arial MT"/>
                <a:cs typeface="Arial MT"/>
              </a:rPr>
              <a:t> </a:t>
            </a:r>
          </a:p>
          <a:p>
            <a:pPr marL="1904365" marR="309435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Arial MT"/>
                <a:ea typeface="Arial MT"/>
                <a:cs typeface="Arial MT"/>
              </a:rPr>
              <a:t>product_count</a:t>
            </a:r>
            <a:endParaRPr lang="en-US" sz="1800" dirty="0">
              <a:effectLst/>
              <a:latin typeface="Arial MT"/>
              <a:ea typeface="Arial MT"/>
              <a:cs typeface="Arial MT"/>
            </a:endParaRPr>
          </a:p>
          <a:p>
            <a:pPr marR="15494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33400" algn="l"/>
              </a:tabLst>
            </a:pPr>
            <a:endParaRPr lang="en-US" sz="1800" dirty="0">
              <a:effectLst/>
              <a:ea typeface="Arial MT"/>
              <a:cs typeface="Arial M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7EE88-ACB6-E83C-9B90-05627031635C}"/>
              </a:ext>
            </a:extLst>
          </p:cNvPr>
          <p:cNvSpPr txBox="1"/>
          <p:nvPr/>
        </p:nvSpPr>
        <p:spPr>
          <a:xfrm>
            <a:off x="757989" y="2899611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Output:</a:t>
            </a:r>
          </a:p>
        </p:txBody>
      </p:sp>
      <p:pic>
        <p:nvPicPr>
          <p:cNvPr id="2" name="Picture 1" descr="Table&#10;&#10;Description automatically generated">
            <a:extLst>
              <a:ext uri="{FF2B5EF4-FFF2-40B4-BE49-F238E27FC236}">
                <a16:creationId xmlns:a16="http://schemas.microsoft.com/office/drawing/2014/main" id="{BBB8A1B5-1924-E1FE-C364-664E52F26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68" y="3749674"/>
            <a:ext cx="3511550" cy="2410471"/>
          </a:xfrm>
          <a:prstGeom prst="rect">
            <a:avLst/>
          </a:prstGeom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70C8D1D-C67F-14DF-2BCD-7C786D6B8C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2918312"/>
              </p:ext>
            </p:extLst>
          </p:nvPr>
        </p:nvGraphicFramePr>
        <p:xfrm>
          <a:off x="5509549" y="1446835"/>
          <a:ext cx="5000264" cy="33798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30A53F7-57F3-7A5E-1322-EC6CFE2372EB}"/>
              </a:ext>
            </a:extLst>
          </p:cNvPr>
          <p:cNvSpPr txBox="1"/>
          <p:nvPr/>
        </p:nvSpPr>
        <p:spPr>
          <a:xfrm>
            <a:off x="5344160" y="4954909"/>
            <a:ext cx="6001307" cy="1369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Notebooks and accounts have the highest number of unique products ,129 and 116 respectively which reveals they have a good performance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Networks Segment has only 9 unique Products suggesting poor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33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BE1E56-5B6D-9EF6-45B7-3609603295F1}"/>
              </a:ext>
            </a:extLst>
          </p:cNvPr>
          <p:cNvSpPr txBox="1"/>
          <p:nvPr/>
        </p:nvSpPr>
        <p:spPr>
          <a:xfrm>
            <a:off x="625642" y="577515"/>
            <a:ext cx="9709484" cy="1656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33909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33400" algn="l"/>
              </a:tabLst>
            </a:pPr>
            <a:r>
              <a:rPr lang="en-US" sz="1800" dirty="0">
                <a:effectLst/>
                <a:ea typeface="Arial MT"/>
                <a:cs typeface="Arial MT"/>
              </a:rPr>
              <a:t>4.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 Follow-up:</a:t>
            </a:r>
            <a:r>
              <a:rPr lang="en-US" sz="18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Which</a:t>
            </a:r>
            <a:r>
              <a:rPr lang="en-US" sz="18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segment</a:t>
            </a:r>
            <a:r>
              <a:rPr lang="en-US" sz="18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had</a:t>
            </a:r>
            <a:r>
              <a:rPr lang="en-US" sz="18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z="18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most</a:t>
            </a:r>
            <a:r>
              <a:rPr lang="en-US" sz="18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increase</a:t>
            </a:r>
            <a:r>
              <a:rPr lang="en-US" sz="18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in</a:t>
            </a:r>
            <a:r>
              <a:rPr lang="en-US" sz="18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unique</a:t>
            </a:r>
            <a:r>
              <a:rPr lang="en-US" sz="18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products</a:t>
            </a:r>
            <a:r>
              <a:rPr lang="en-US" sz="18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in</a:t>
            </a:r>
            <a:r>
              <a:rPr lang="en-US" sz="1800" spc="-35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2021</a:t>
            </a:r>
            <a:r>
              <a:rPr lang="en-US" sz="18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vs</a:t>
            </a:r>
            <a:r>
              <a:rPr lang="en-US" sz="18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2020?</a:t>
            </a:r>
            <a:r>
              <a:rPr lang="en-US" sz="18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z="18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final</a:t>
            </a:r>
            <a:r>
              <a:rPr lang="en-US" sz="18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output</a:t>
            </a:r>
            <a:r>
              <a:rPr lang="en-US" sz="18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contains</a:t>
            </a:r>
            <a:r>
              <a:rPr lang="en-US" sz="18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these</a:t>
            </a:r>
            <a:r>
              <a:rPr lang="en-US" sz="18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fields,</a:t>
            </a:r>
          </a:p>
          <a:p>
            <a:pPr marL="1447165" marR="3092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segment</a:t>
            </a:r>
            <a:r>
              <a:rPr lang="en-US" sz="1800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product_count_2020</a:t>
            </a:r>
            <a:r>
              <a:rPr lang="en-US" sz="1800" spc="-35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product_count_2021</a:t>
            </a:r>
            <a:r>
              <a:rPr lang="en-US" sz="1800" spc="-35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difference</a:t>
            </a:r>
          </a:p>
          <a:p>
            <a:pPr marR="15494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33400" algn="l"/>
              </a:tabLst>
            </a:pPr>
            <a:endParaRPr lang="en-US" sz="1800" dirty="0">
              <a:effectLst/>
              <a:ea typeface="Arial MT"/>
              <a:cs typeface="Arial M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7EE88-ACB6-E83C-9B90-05627031635C}"/>
              </a:ext>
            </a:extLst>
          </p:cNvPr>
          <p:cNvSpPr txBox="1"/>
          <p:nvPr/>
        </p:nvSpPr>
        <p:spPr>
          <a:xfrm>
            <a:off x="757989" y="2899611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Output: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7BD5135-F80E-CAA3-BF24-D9FB8D443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531" y="3429000"/>
            <a:ext cx="7247869" cy="23923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807601-1BC2-2AF2-35C3-EBAA3B4A4B86}"/>
              </a:ext>
            </a:extLst>
          </p:cNvPr>
          <p:cNvSpPr txBox="1"/>
          <p:nvPr/>
        </p:nvSpPr>
        <p:spPr>
          <a:xfrm>
            <a:off x="6096000" y="1851949"/>
            <a:ext cx="5648445" cy="573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Accessories segment has the largest increase in the unique products 2020 to 2021 while the Desktop segment has the largest percentage increase </a:t>
            </a:r>
          </a:p>
        </p:txBody>
      </p:sp>
    </p:spTree>
    <p:extLst>
      <p:ext uri="{BB962C8B-B14F-4D97-AF65-F5344CB8AC3E}">
        <p14:creationId xmlns:p14="http://schemas.microsoft.com/office/powerpoint/2010/main" val="86265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5D5AA8-773B-469A-8802-9645A4DC9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75AF42C-C556-454E-B2D3-2C917CB81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5C9D7E7-6B8A-CEB6-7057-7F41EC6C6A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9692727"/>
              </p:ext>
            </p:extLst>
          </p:nvPr>
        </p:nvGraphicFramePr>
        <p:xfrm>
          <a:off x="643467" y="643467"/>
          <a:ext cx="8271933" cy="3712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139A1D1-E607-0F45-4983-18BA285C4159}"/>
              </a:ext>
            </a:extLst>
          </p:cNvPr>
          <p:cNvSpPr txBox="1"/>
          <p:nvPr/>
        </p:nvSpPr>
        <p:spPr>
          <a:xfrm>
            <a:off x="1973179" y="4596062"/>
            <a:ext cx="78439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Accessories segment has seen the largest increase in the product count with value 34 which means they selling more unique products in 2021 than 2020</a:t>
            </a:r>
          </a:p>
          <a:p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Network segment has seen that the smallest increase in the product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count,which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indicates their sales performance is very less </a:t>
            </a:r>
          </a:p>
        </p:txBody>
      </p:sp>
    </p:spTree>
    <p:extLst>
      <p:ext uri="{BB962C8B-B14F-4D97-AF65-F5344CB8AC3E}">
        <p14:creationId xmlns:p14="http://schemas.microsoft.com/office/powerpoint/2010/main" val="155807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BE1E56-5B6D-9EF6-45B7-3609603295F1}"/>
              </a:ext>
            </a:extLst>
          </p:cNvPr>
          <p:cNvSpPr txBox="1"/>
          <p:nvPr/>
        </p:nvSpPr>
        <p:spPr>
          <a:xfrm>
            <a:off x="625642" y="577515"/>
            <a:ext cx="9709484" cy="13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32004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33400" algn="l"/>
              </a:tabLst>
            </a:pPr>
            <a:r>
              <a:rPr lang="en-US" dirty="0">
                <a:latin typeface="+mj-lt"/>
                <a:ea typeface="Arial MT"/>
                <a:cs typeface="Arial MT"/>
              </a:rPr>
              <a:t>5.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 Get</a:t>
            </a:r>
            <a:r>
              <a:rPr lang="en-US" sz="18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the</a:t>
            </a:r>
            <a:r>
              <a:rPr lang="en-US" sz="18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products</a:t>
            </a:r>
            <a:r>
              <a:rPr lang="en-US" sz="18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that</a:t>
            </a:r>
            <a:r>
              <a:rPr lang="en-US" sz="18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have</a:t>
            </a:r>
            <a:r>
              <a:rPr lang="en-US" sz="18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the</a:t>
            </a:r>
            <a:r>
              <a:rPr lang="en-US" sz="18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highest</a:t>
            </a:r>
            <a:r>
              <a:rPr lang="en-US" sz="18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and</a:t>
            </a:r>
            <a:r>
              <a:rPr lang="en-US" sz="18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lowest</a:t>
            </a:r>
            <a:r>
              <a:rPr lang="en-US" sz="18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manufacturing</a:t>
            </a:r>
            <a:r>
              <a:rPr lang="en-US" sz="18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costs.</a:t>
            </a:r>
            <a:r>
              <a:rPr lang="en-US" sz="1800" spc="-350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The</a:t>
            </a:r>
            <a:r>
              <a:rPr lang="en-US" sz="18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final</a:t>
            </a:r>
            <a:r>
              <a:rPr lang="en-US" sz="18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output</a:t>
            </a:r>
            <a:r>
              <a:rPr lang="en-US" sz="18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should</a:t>
            </a:r>
            <a:r>
              <a:rPr lang="en-US" sz="18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contain</a:t>
            </a:r>
            <a:r>
              <a:rPr lang="en-US" sz="18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these</a:t>
            </a:r>
            <a:r>
              <a:rPr lang="en-US" sz="18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fields,</a:t>
            </a:r>
          </a:p>
          <a:p>
            <a:pPr marL="1904365" marR="269938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+mj-lt"/>
                <a:ea typeface="Arial MT"/>
                <a:cs typeface="Arial MT"/>
              </a:rPr>
              <a:t>product_code</a:t>
            </a:r>
            <a:r>
              <a:rPr lang="en-US" sz="1800" spc="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+mj-lt"/>
                <a:ea typeface="Arial MT"/>
                <a:cs typeface="Arial MT"/>
              </a:rPr>
              <a:t>product</a:t>
            </a:r>
            <a:r>
              <a:rPr lang="en-US" sz="1800" spc="5" dirty="0">
                <a:effectLst/>
                <a:latin typeface="+mj-lt"/>
                <a:ea typeface="Arial MT"/>
                <a:cs typeface="Arial MT"/>
              </a:rPr>
              <a:t> </a:t>
            </a:r>
          </a:p>
          <a:p>
            <a:pPr marL="1904365" marR="269938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+mj-lt"/>
                <a:ea typeface="Arial MT"/>
                <a:cs typeface="Arial MT"/>
              </a:rPr>
              <a:t>manufacturing_cost</a:t>
            </a:r>
            <a:endParaRPr lang="en-US" sz="1800" dirty="0">
              <a:effectLst/>
              <a:latin typeface="+mj-lt"/>
              <a:ea typeface="Arial MT"/>
              <a:cs typeface="Arial M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7EE88-ACB6-E83C-9B90-05627031635C}"/>
              </a:ext>
            </a:extLst>
          </p:cNvPr>
          <p:cNvSpPr txBox="1"/>
          <p:nvPr/>
        </p:nvSpPr>
        <p:spPr>
          <a:xfrm>
            <a:off x="757989" y="2899611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Output:</a:t>
            </a:r>
          </a:p>
        </p:txBody>
      </p:sp>
      <p:pic>
        <p:nvPicPr>
          <p:cNvPr id="2" name="Picture 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B7C193D-A9F2-7C49-BC03-2A06BE717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728" y="3647517"/>
            <a:ext cx="4440623" cy="8905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E44C03-0218-0501-668E-6050479AF908}"/>
              </a:ext>
            </a:extLst>
          </p:cNvPr>
          <p:cNvSpPr txBox="1"/>
          <p:nvPr/>
        </p:nvSpPr>
        <p:spPr>
          <a:xfrm>
            <a:off x="6096000" y="4534630"/>
            <a:ext cx="12003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AQ Master wired x1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4C5728-6FC2-FBBC-C5EB-01EBB14F77F3}"/>
              </a:ext>
            </a:extLst>
          </p:cNvPr>
          <p:cNvSpPr txBox="1"/>
          <p:nvPr/>
        </p:nvSpPr>
        <p:spPr>
          <a:xfrm>
            <a:off x="9609547" y="4626963"/>
            <a:ext cx="13741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AQ HOME Allin1 </a:t>
            </a:r>
          </a:p>
          <a:p>
            <a:pPr algn="ctr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Gen 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10" name="Picture 9" descr="Icon&#10;&#10;Description automatically generated with low confidence">
            <a:extLst>
              <a:ext uri="{FF2B5EF4-FFF2-40B4-BE49-F238E27FC236}">
                <a16:creationId xmlns:a16="http://schemas.microsoft.com/office/drawing/2014/main" id="{BCC78C95-E08D-599C-5B86-162728CB1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882" y="2759824"/>
            <a:ext cx="1675472" cy="1775385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8FB264F1-8546-44FE-763F-5F444FC77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711" y="2759824"/>
            <a:ext cx="1675472" cy="17753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BCF228-A15D-3847-810A-0A5657C0B9D3}"/>
              </a:ext>
            </a:extLst>
          </p:cNvPr>
          <p:cNvSpPr txBox="1"/>
          <p:nvPr/>
        </p:nvSpPr>
        <p:spPr>
          <a:xfrm>
            <a:off x="6416829" y="2150323"/>
            <a:ext cx="879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</a:rPr>
              <a:t>0.892</a:t>
            </a:r>
            <a:r>
              <a:rPr 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602822-6879-98DB-EB2D-17501D0FF661}"/>
              </a:ext>
            </a:extLst>
          </p:cNvPr>
          <p:cNvSpPr txBox="1"/>
          <p:nvPr/>
        </p:nvSpPr>
        <p:spPr>
          <a:xfrm>
            <a:off x="9698353" y="2105675"/>
            <a:ext cx="1273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69A349F1-05D8-43EB-8DC9-D54156D7CF70}" type="VALUE">
              <a:rPr lang="en-US" b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pPr/>
              <a:t>240.5364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0AA733-5562-4EC9-4AEA-5C8201FBD3A2}"/>
              </a:ext>
            </a:extLst>
          </p:cNvPr>
          <p:cNvSpPr txBox="1"/>
          <p:nvPr/>
        </p:nvSpPr>
        <p:spPr>
          <a:xfrm>
            <a:off x="983848" y="4988689"/>
            <a:ext cx="44406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AQ HOME Allin1 Gen 2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has the highest manufacturing cost </a:t>
            </a:r>
          </a:p>
          <a:p>
            <a:r>
              <a:rPr lang="en-US" sz="1600" b="0" i="0" u="none" strike="noStrike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AQ Master wired x1 </a:t>
            </a:r>
            <a:r>
              <a:rPr lang="en-US" sz="1600" b="0" i="0" u="none" strike="noStrike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Ms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has the lowest manufacturing cost </a:t>
            </a:r>
          </a:p>
        </p:txBody>
      </p:sp>
    </p:spTree>
    <p:extLst>
      <p:ext uri="{BB962C8B-B14F-4D97-AF65-F5344CB8AC3E}">
        <p14:creationId xmlns:p14="http://schemas.microsoft.com/office/powerpoint/2010/main" val="76255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BE1E56-5B6D-9EF6-45B7-3609603295F1}"/>
              </a:ext>
            </a:extLst>
          </p:cNvPr>
          <p:cNvSpPr txBox="1"/>
          <p:nvPr/>
        </p:nvSpPr>
        <p:spPr>
          <a:xfrm>
            <a:off x="625642" y="577515"/>
            <a:ext cx="9709484" cy="1933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73990" lvl="0">
              <a:lnSpc>
                <a:spcPct val="115000"/>
              </a:lnSpc>
              <a:spcBef>
                <a:spcPts val="650"/>
              </a:spcBef>
              <a:spcAft>
                <a:spcPts val="0"/>
              </a:spcAft>
              <a:tabLst>
                <a:tab pos="533400" algn="l"/>
              </a:tabLst>
            </a:pPr>
            <a:r>
              <a:rPr lang="en-US" dirty="0">
                <a:effectLst/>
                <a:latin typeface="+mj-lt"/>
                <a:ea typeface="Arial MT"/>
                <a:cs typeface="Arial MT"/>
              </a:rPr>
              <a:t>6. Generate a report which contains the top 5 customers who received an</a:t>
            </a:r>
            <a:r>
              <a:rPr lang="en-US" spc="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+mj-lt"/>
                <a:ea typeface="Arial MT"/>
                <a:cs typeface="Arial MT"/>
              </a:rPr>
              <a:t>average</a:t>
            </a:r>
            <a:r>
              <a:rPr lang="en-US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+mj-lt"/>
                <a:ea typeface="Arial MT"/>
                <a:cs typeface="Arial MT"/>
              </a:rPr>
              <a:t>high</a:t>
            </a:r>
            <a:r>
              <a:rPr lang="en-US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dirty="0" err="1">
                <a:effectLst/>
                <a:latin typeface="+mj-lt"/>
                <a:ea typeface="Arial MT"/>
                <a:cs typeface="Arial MT"/>
              </a:rPr>
              <a:t>pre_invoice_discount_pct</a:t>
            </a:r>
            <a:r>
              <a:rPr lang="en-US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+mj-lt"/>
                <a:ea typeface="Arial MT"/>
                <a:cs typeface="Arial MT"/>
              </a:rPr>
              <a:t>for</a:t>
            </a:r>
            <a:r>
              <a:rPr lang="en-US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+mj-lt"/>
                <a:ea typeface="Arial MT"/>
                <a:cs typeface="Arial MT"/>
              </a:rPr>
              <a:t>the</a:t>
            </a:r>
            <a:r>
              <a:rPr lang="en-US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u="heavy" dirty="0">
                <a:effectLst/>
                <a:latin typeface="+mj-lt"/>
                <a:ea typeface="Arial MT"/>
                <a:cs typeface="Arial MT"/>
              </a:rPr>
              <a:t>fiscal</a:t>
            </a:r>
            <a:r>
              <a:rPr lang="en-US" u="heavy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u="heavy" dirty="0">
                <a:effectLst/>
                <a:latin typeface="+mj-lt"/>
                <a:ea typeface="Arial MT"/>
                <a:cs typeface="Arial MT"/>
              </a:rPr>
              <a:t>year</a:t>
            </a:r>
            <a:r>
              <a:rPr lang="en-US" u="heavy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u="heavy" dirty="0">
                <a:effectLst/>
                <a:latin typeface="+mj-lt"/>
                <a:ea typeface="Arial MT"/>
                <a:cs typeface="Arial MT"/>
              </a:rPr>
              <a:t>2021</a:t>
            </a:r>
            <a:r>
              <a:rPr lang="en-US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+mj-lt"/>
                <a:ea typeface="Arial MT"/>
                <a:cs typeface="Arial MT"/>
              </a:rPr>
              <a:t>and</a:t>
            </a:r>
            <a:r>
              <a:rPr lang="en-US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+mj-lt"/>
                <a:ea typeface="Arial MT"/>
                <a:cs typeface="Arial MT"/>
              </a:rPr>
              <a:t>in</a:t>
            </a:r>
            <a:r>
              <a:rPr lang="en-US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+mj-lt"/>
                <a:ea typeface="Arial MT"/>
                <a:cs typeface="Arial MT"/>
              </a:rPr>
              <a:t>the</a:t>
            </a:r>
            <a:r>
              <a:rPr lang="en-US" spc="-350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u="heavy" dirty="0">
                <a:effectLst/>
                <a:latin typeface="+mj-lt"/>
                <a:ea typeface="Arial MT"/>
                <a:cs typeface="Arial MT"/>
              </a:rPr>
              <a:t>Indian</a:t>
            </a:r>
            <a:r>
              <a:rPr lang="en-US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+mj-lt"/>
                <a:ea typeface="Arial MT"/>
                <a:cs typeface="Arial MT"/>
              </a:rPr>
              <a:t>market.</a:t>
            </a:r>
            <a:r>
              <a:rPr lang="en-US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+mj-lt"/>
                <a:ea typeface="Arial MT"/>
                <a:cs typeface="Arial MT"/>
              </a:rPr>
              <a:t>The</a:t>
            </a:r>
            <a:r>
              <a:rPr lang="en-US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+mj-lt"/>
                <a:ea typeface="Arial MT"/>
                <a:cs typeface="Arial MT"/>
              </a:rPr>
              <a:t>final</a:t>
            </a:r>
            <a:r>
              <a:rPr lang="en-US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+mj-lt"/>
                <a:ea typeface="Arial MT"/>
                <a:cs typeface="Arial MT"/>
              </a:rPr>
              <a:t>output</a:t>
            </a:r>
            <a:r>
              <a:rPr lang="en-US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+mj-lt"/>
                <a:ea typeface="Arial MT"/>
                <a:cs typeface="Arial MT"/>
              </a:rPr>
              <a:t>contains</a:t>
            </a:r>
            <a:r>
              <a:rPr lang="en-US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+mj-lt"/>
                <a:ea typeface="Arial MT"/>
                <a:cs typeface="Arial MT"/>
              </a:rPr>
              <a:t>these</a:t>
            </a:r>
            <a:r>
              <a:rPr lang="en-US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+mj-lt"/>
                <a:ea typeface="Arial MT"/>
                <a:cs typeface="Arial MT"/>
              </a:rPr>
              <a:t>fields,</a:t>
            </a:r>
          </a:p>
          <a:p>
            <a:pPr marL="1904365" marR="301180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+mj-lt"/>
                <a:ea typeface="Arial MT"/>
                <a:cs typeface="Arial MT"/>
              </a:rPr>
              <a:t>customer_code</a:t>
            </a:r>
            <a:r>
              <a:rPr lang="en-US" spc="-350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+mj-lt"/>
                <a:ea typeface="Arial MT"/>
                <a:cs typeface="Arial MT"/>
              </a:rPr>
              <a:t>customer</a:t>
            </a:r>
          </a:p>
          <a:p>
            <a:pPr marL="1904365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+mj-lt"/>
                <a:ea typeface="Arial MT"/>
                <a:cs typeface="Arial MT"/>
              </a:rPr>
              <a:t>average_discount_percentage</a:t>
            </a:r>
            <a:endParaRPr lang="en-US" dirty="0">
              <a:effectLst/>
              <a:latin typeface="+mj-lt"/>
              <a:ea typeface="Arial MT"/>
              <a:cs typeface="Arial MT"/>
            </a:endParaRPr>
          </a:p>
          <a:p>
            <a:pPr marR="32004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33400" algn="l"/>
              </a:tabLst>
            </a:pPr>
            <a:endParaRPr lang="en-US" sz="1800" dirty="0">
              <a:effectLst/>
              <a:latin typeface="+mj-lt"/>
              <a:ea typeface="Arial MT"/>
              <a:cs typeface="Arial M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7EE88-ACB6-E83C-9B90-05627031635C}"/>
              </a:ext>
            </a:extLst>
          </p:cNvPr>
          <p:cNvSpPr txBox="1"/>
          <p:nvPr/>
        </p:nvSpPr>
        <p:spPr>
          <a:xfrm>
            <a:off x="757989" y="2899611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AECB98-43DA-782A-CFAA-B7406D3B5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728" y="3768724"/>
            <a:ext cx="3427412" cy="1543879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E30E7E3-16B4-7BFA-89B0-46024A0727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2293476"/>
              </p:ext>
            </p:extLst>
          </p:nvPr>
        </p:nvGraphicFramePr>
        <p:xfrm>
          <a:off x="5867400" y="3768724"/>
          <a:ext cx="4254500" cy="2149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9AE93F4-2D8D-55E6-765E-8D95ECA5E7EC}"/>
              </a:ext>
            </a:extLst>
          </p:cNvPr>
          <p:cNvSpPr txBox="1"/>
          <p:nvPr/>
        </p:nvSpPr>
        <p:spPr>
          <a:xfrm>
            <a:off x="6319777" y="2474893"/>
            <a:ext cx="47340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 2021,the top 5 customers were offered similar pre invoice discount percentages</a:t>
            </a:r>
          </a:p>
          <a:p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With Flipkart being the most heavily discounted customer in the Indian market at 0.3083</a:t>
            </a:r>
          </a:p>
        </p:txBody>
      </p:sp>
    </p:spTree>
    <p:extLst>
      <p:ext uri="{BB962C8B-B14F-4D97-AF65-F5344CB8AC3E}">
        <p14:creationId xmlns:p14="http://schemas.microsoft.com/office/powerpoint/2010/main" val="347637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</TotalTime>
  <Words>915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MT</vt:lpstr>
      <vt:lpstr>Calibri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 User</dc:creator>
  <cp:lastModifiedBy>Office User</cp:lastModifiedBy>
  <cp:revision>26</cp:revision>
  <dcterms:created xsi:type="dcterms:W3CDTF">2023-02-24T13:27:30Z</dcterms:created>
  <dcterms:modified xsi:type="dcterms:W3CDTF">2023-02-28T04:55:43Z</dcterms:modified>
</cp:coreProperties>
</file>