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90" r:id="rId7"/>
    <p:sldId id="261" r:id="rId8"/>
    <p:sldId id="263" r:id="rId9"/>
    <p:sldId id="265" r:id="rId10"/>
    <p:sldId id="269" r:id="rId11"/>
    <p:sldId id="266" r:id="rId12"/>
    <p:sldId id="267" r:id="rId13"/>
    <p:sldId id="270" r:id="rId14"/>
    <p:sldId id="264" r:id="rId15"/>
    <p:sldId id="268" r:id="rId16"/>
    <p:sldId id="273" r:id="rId17"/>
    <p:sldId id="272" r:id="rId18"/>
    <p:sldId id="276" r:id="rId19"/>
    <p:sldId id="277" r:id="rId20"/>
    <p:sldId id="279" r:id="rId21"/>
    <p:sldId id="275" r:id="rId22"/>
    <p:sldId id="278" r:id="rId23"/>
    <p:sldId id="280" r:id="rId24"/>
    <p:sldId id="281" r:id="rId25"/>
    <p:sldId id="282" r:id="rId26"/>
    <p:sldId id="287" r:id="rId27"/>
    <p:sldId id="284" r:id="rId28"/>
    <p:sldId id="285" r:id="rId29"/>
    <p:sldId id="286" r:id="rId30"/>
    <p:sldId id="288" r:id="rId31"/>
    <p:sldId id="28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485" autoAdjust="0"/>
    <p:restoredTop sz="94660"/>
  </p:normalViewPr>
  <p:slideViewPr>
    <p:cSldViewPr>
      <p:cViewPr varScale="1">
        <p:scale>
          <a:sx n="68" d="100"/>
          <a:sy n="68" d="100"/>
        </p:scale>
        <p:origin x="-12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8EC6-3E2D-42BE-AC8C-C89BFF0A29CB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B2B-7CB2-414C-ACA5-EC7EA55D1D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8EC6-3E2D-42BE-AC8C-C89BFF0A29CB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B2B-7CB2-414C-ACA5-EC7EA55D1D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8EC6-3E2D-42BE-AC8C-C89BFF0A29CB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B2B-7CB2-414C-ACA5-EC7EA55D1D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8EC6-3E2D-42BE-AC8C-C89BFF0A29CB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B2B-7CB2-414C-ACA5-EC7EA55D1D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8EC6-3E2D-42BE-AC8C-C89BFF0A29CB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B2B-7CB2-414C-ACA5-EC7EA55D1D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8EC6-3E2D-42BE-AC8C-C89BFF0A29CB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B2B-7CB2-414C-ACA5-EC7EA55D1D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8EC6-3E2D-42BE-AC8C-C89BFF0A29CB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B2B-7CB2-414C-ACA5-EC7EA55D1D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8EC6-3E2D-42BE-AC8C-C89BFF0A29CB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B2B-7CB2-414C-ACA5-EC7EA55D1D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8EC6-3E2D-42BE-AC8C-C89BFF0A29CB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B2B-7CB2-414C-ACA5-EC7EA55D1D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8EC6-3E2D-42BE-AC8C-C89BFF0A29CB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B2B-7CB2-414C-ACA5-EC7EA55D1D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8EC6-3E2D-42BE-AC8C-C89BFF0A29CB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B2B-7CB2-414C-ACA5-EC7EA55D1D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98EC6-3E2D-42BE-AC8C-C89BFF0A29CB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C5B2B-7CB2-414C-ACA5-EC7EA55D1D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Template Expressions and Specializations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1. Template Function Specialization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marL="742950" indent="-742950"/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199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//Template Function</a:t>
            </a:r>
          </a:p>
          <a:p>
            <a:pPr>
              <a:buNone/>
            </a:pPr>
            <a:r>
              <a:rPr lang="en-US" dirty="0" smtClean="0"/>
              <a:t>template &lt; </a:t>
            </a:r>
            <a:r>
              <a:rPr lang="en-US" dirty="0" err="1" smtClean="0"/>
              <a:t>typename</a:t>
            </a:r>
            <a:r>
              <a:rPr lang="en-US" dirty="0" smtClean="0"/>
              <a:t>  T&gt;</a:t>
            </a:r>
          </a:p>
          <a:p>
            <a:pPr>
              <a:buNone/>
            </a:pPr>
            <a:r>
              <a:rPr lang="en-US" dirty="0" smtClean="0"/>
              <a:t>void  </a:t>
            </a:r>
            <a:r>
              <a:rPr lang="en-US" dirty="0" err="1" smtClean="0"/>
              <a:t>PrintFun</a:t>
            </a:r>
            <a:r>
              <a:rPr lang="en-US" dirty="0" smtClean="0"/>
              <a:t>(T a)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&lt;&lt;a;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//Specialized Template Function</a:t>
            </a:r>
          </a:p>
          <a:p>
            <a:pPr>
              <a:buNone/>
            </a:pPr>
            <a:r>
              <a:rPr lang="en-US" dirty="0" smtClean="0"/>
              <a:t>template &lt;&gt;</a:t>
            </a:r>
          </a:p>
          <a:p>
            <a:pPr>
              <a:buNone/>
            </a:pPr>
            <a:r>
              <a:rPr lang="en-US" dirty="0" smtClean="0"/>
              <a:t>void  </a:t>
            </a:r>
            <a:r>
              <a:rPr lang="en-US" dirty="0" err="1" smtClean="0"/>
              <a:t>PrintFun</a:t>
            </a:r>
            <a:r>
              <a:rPr lang="en-US" dirty="0" smtClean="0"/>
              <a:t>&lt;double&gt;(double  a)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&lt;&lt;scientific&lt;&lt;a;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PrintFun</a:t>
            </a:r>
            <a:r>
              <a:rPr lang="en-US" dirty="0" smtClean="0"/>
              <a:t>(3.2);                </a:t>
            </a:r>
            <a:r>
              <a:rPr lang="en-US" dirty="0" smtClean="0">
                <a:solidFill>
                  <a:srgbClr val="00B050"/>
                </a:solidFill>
              </a:rPr>
              <a:t>//output: 3.200000e+000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Which Function will be Called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399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//Template Function</a:t>
            </a:r>
          </a:p>
          <a:p>
            <a:pPr>
              <a:buNone/>
            </a:pPr>
            <a:r>
              <a:rPr lang="en-US" dirty="0" smtClean="0"/>
              <a:t>template &lt; </a:t>
            </a:r>
            <a:r>
              <a:rPr lang="en-US" dirty="0" err="1" smtClean="0"/>
              <a:t>typename</a:t>
            </a:r>
            <a:r>
              <a:rPr lang="en-US" dirty="0" smtClean="0"/>
              <a:t>  T&gt;</a:t>
            </a:r>
          </a:p>
          <a:p>
            <a:pPr>
              <a:buNone/>
            </a:pPr>
            <a:r>
              <a:rPr lang="en-US" dirty="0" smtClean="0"/>
              <a:t>void  </a:t>
            </a:r>
            <a:r>
              <a:rPr lang="en-US" dirty="0" err="1" smtClean="0"/>
              <a:t>PrintFun</a:t>
            </a:r>
            <a:r>
              <a:rPr lang="en-US" dirty="0" smtClean="0"/>
              <a:t>(T a)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&lt;&lt;a;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//Specialized Template Function</a:t>
            </a:r>
          </a:p>
          <a:p>
            <a:pPr>
              <a:buNone/>
            </a:pPr>
            <a:r>
              <a:rPr lang="en-US" dirty="0" smtClean="0"/>
              <a:t>template &lt;&gt;</a:t>
            </a:r>
          </a:p>
          <a:p>
            <a:pPr>
              <a:buNone/>
            </a:pPr>
            <a:r>
              <a:rPr lang="en-US" dirty="0" smtClean="0"/>
              <a:t>void  </a:t>
            </a:r>
            <a:r>
              <a:rPr lang="en-US" dirty="0" err="1" smtClean="0"/>
              <a:t>PrintFun</a:t>
            </a:r>
            <a:r>
              <a:rPr lang="en-US" dirty="0" smtClean="0"/>
              <a:t>&lt;double&gt;(double  a)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&lt;&lt;scientific&lt;&lt;a;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//Plain Function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void  </a:t>
            </a:r>
            <a:r>
              <a:rPr lang="en-US" dirty="0" err="1" smtClean="0"/>
              <a:t>PrintFun</a:t>
            </a:r>
            <a:r>
              <a:rPr lang="en-US" dirty="0" smtClean="0"/>
              <a:t> (double a)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&lt;&lt;a;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PrintFun</a:t>
            </a:r>
            <a:r>
              <a:rPr lang="en-US" dirty="0" smtClean="0"/>
              <a:t>(3.2);                </a:t>
            </a:r>
            <a:r>
              <a:rPr lang="en-US" dirty="0" smtClean="0">
                <a:solidFill>
                  <a:srgbClr val="00B050"/>
                </a:solidFill>
              </a:rPr>
              <a:t>//output: ?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dirty="0" err="1" smtClean="0"/>
              <a:t>PrintFun</a:t>
            </a:r>
            <a:r>
              <a:rPr lang="en-US" dirty="0" smtClean="0"/>
              <a:t>&lt;double&gt;(4.5)    </a:t>
            </a:r>
            <a:r>
              <a:rPr lang="en-US" dirty="0" smtClean="0">
                <a:solidFill>
                  <a:srgbClr val="00B050"/>
                </a:solidFill>
              </a:rPr>
              <a:t>//output:   ?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3622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 Class Member Function Specialization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Example of Storage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template</a:t>
            </a:r>
            <a:r>
              <a:rPr lang="en-US" dirty="0" smtClean="0"/>
              <a:t> &lt;</a:t>
            </a:r>
            <a:r>
              <a:rPr lang="en-US" dirty="0" err="1" smtClean="0">
                <a:solidFill>
                  <a:srgbClr val="0000FF"/>
                </a:solidFill>
              </a:rPr>
              <a:t>typename</a:t>
            </a:r>
            <a:r>
              <a:rPr lang="en-US" dirty="0" smtClean="0"/>
              <a:t> T&gt;</a:t>
            </a:r>
          </a:p>
          <a:p>
            <a:pPr>
              <a:buNone/>
            </a:pPr>
            <a:r>
              <a:rPr lang="en-US" dirty="0" smtClean="0"/>
              <a:t>class Storage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private:</a:t>
            </a:r>
          </a:p>
          <a:p>
            <a:pPr>
              <a:buNone/>
            </a:pPr>
            <a:r>
              <a:rPr lang="en-US" dirty="0" smtClean="0"/>
              <a:t>    T </a:t>
            </a:r>
            <a:r>
              <a:rPr lang="en-US" dirty="0" err="1" smtClean="0"/>
              <a:t>tValue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public:</a:t>
            </a:r>
          </a:p>
          <a:p>
            <a:pPr>
              <a:buNone/>
            </a:pPr>
            <a:r>
              <a:rPr lang="en-US" dirty="0" smtClean="0"/>
              <a:t>    Storage(T </a:t>
            </a:r>
            <a:r>
              <a:rPr lang="en-US" dirty="0" err="1" smtClean="0"/>
              <a:t>tVal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{	        </a:t>
            </a:r>
            <a:r>
              <a:rPr lang="en-US" dirty="0" err="1" smtClean="0"/>
              <a:t>tValue</a:t>
            </a:r>
            <a:r>
              <a:rPr lang="en-US" dirty="0" smtClean="0"/>
              <a:t> = </a:t>
            </a:r>
            <a:r>
              <a:rPr lang="en-US" dirty="0" err="1" smtClean="0"/>
              <a:t>tVal</a:t>
            </a:r>
            <a:r>
              <a:rPr lang="en-US" dirty="0" smtClean="0"/>
              <a:t>;       }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~Storage()    {    }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void Print()</a:t>
            </a:r>
          </a:p>
          <a:p>
            <a:pPr>
              <a:buNone/>
            </a:pPr>
            <a:r>
              <a:rPr lang="en-US" dirty="0" smtClean="0"/>
              <a:t>    {		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tValue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    }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//specialized version of member function is placed outside the class definition</a:t>
            </a:r>
          </a:p>
          <a:p>
            <a:pPr fontAlgn="base">
              <a:buNone/>
            </a:pPr>
            <a:r>
              <a:rPr lang="en-US" dirty="0" smtClean="0"/>
              <a:t>void </a:t>
            </a:r>
            <a:r>
              <a:rPr lang="en-US" dirty="0" smtClean="0">
                <a:solidFill>
                  <a:srgbClr val="0000FF"/>
                </a:solidFill>
              </a:rPr>
              <a:t>Storage&lt;double&gt;</a:t>
            </a:r>
            <a:r>
              <a:rPr lang="en-US" dirty="0" smtClean="0"/>
              <a:t>::Print()</a:t>
            </a:r>
          </a:p>
          <a:p>
            <a:pPr fontAlgn="base">
              <a:buNone/>
            </a:pPr>
            <a:r>
              <a:rPr lang="en-US" dirty="0" smtClean="0"/>
              <a:t>{</a:t>
            </a:r>
          </a:p>
          <a:p>
            <a:pPr fontAlgn="base"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cout</a:t>
            </a:r>
            <a:r>
              <a:rPr lang="en-US" dirty="0" smtClean="0"/>
              <a:t> &lt;&lt; scientific &lt;&lt; </a:t>
            </a:r>
            <a:r>
              <a:rPr lang="en-US" dirty="0" err="1" smtClean="0"/>
              <a:t>tValue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fontAlgn="base"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Structure When Member Functions also Placed Outside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dirty="0" err="1" smtClean="0">
                <a:solidFill>
                  <a:srgbClr val="00B050"/>
                </a:solidFill>
              </a:rPr>
              <a:t>Storage.h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template &lt;</a:t>
            </a:r>
            <a:r>
              <a:rPr lang="en-US" dirty="0" err="1" smtClean="0"/>
              <a:t>typename</a:t>
            </a:r>
            <a:r>
              <a:rPr lang="en-US" dirty="0" smtClean="0"/>
              <a:t> T&gt;</a:t>
            </a:r>
          </a:p>
          <a:p>
            <a:pPr>
              <a:buNone/>
            </a:pPr>
            <a:r>
              <a:rPr lang="en-US" dirty="0" smtClean="0"/>
              <a:t>class Storage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private:</a:t>
            </a:r>
          </a:p>
          <a:p>
            <a:pPr>
              <a:buNone/>
            </a:pPr>
            <a:r>
              <a:rPr lang="en-US" dirty="0" smtClean="0"/>
              <a:t>    T </a:t>
            </a:r>
            <a:r>
              <a:rPr lang="en-US" dirty="0" err="1" smtClean="0"/>
              <a:t>tValue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public:</a:t>
            </a:r>
          </a:p>
          <a:p>
            <a:pPr>
              <a:buNone/>
            </a:pPr>
            <a:r>
              <a:rPr lang="en-US" dirty="0" smtClean="0"/>
              <a:t>    Storage(T </a:t>
            </a:r>
            <a:r>
              <a:rPr lang="en-US" dirty="0" err="1" smtClean="0"/>
              <a:t>tVal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    ~Storage() ;    </a:t>
            </a:r>
          </a:p>
          <a:p>
            <a:pPr>
              <a:buNone/>
            </a:pPr>
            <a:r>
              <a:rPr lang="en-US" dirty="0" smtClean="0"/>
              <a:t>    void Print();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Structure When Member Functions also Placed Outside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//Storage.cpp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template</a:t>
            </a:r>
            <a:r>
              <a:rPr lang="en-US" dirty="0" smtClean="0"/>
              <a:t> &lt;</a:t>
            </a:r>
            <a:r>
              <a:rPr lang="en-US" dirty="0" err="1" smtClean="0">
                <a:solidFill>
                  <a:srgbClr val="0000FF"/>
                </a:solidFill>
              </a:rPr>
              <a:t>typename</a:t>
            </a:r>
            <a:r>
              <a:rPr lang="en-US" dirty="0" smtClean="0"/>
              <a:t> T&gt;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Storage&lt;T&gt;</a:t>
            </a:r>
            <a:r>
              <a:rPr lang="en-US" dirty="0" smtClean="0"/>
              <a:t>:: Storage(T   </a:t>
            </a:r>
            <a:r>
              <a:rPr lang="en-US" dirty="0" err="1" smtClean="0"/>
              <a:t>tVal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{	</a:t>
            </a:r>
            <a:r>
              <a:rPr lang="en-US" dirty="0" err="1" smtClean="0"/>
              <a:t>tValue</a:t>
            </a:r>
            <a:r>
              <a:rPr lang="en-US" dirty="0" smtClean="0"/>
              <a:t> = </a:t>
            </a:r>
            <a:r>
              <a:rPr lang="en-US" dirty="0" err="1" smtClean="0"/>
              <a:t>tVal</a:t>
            </a:r>
            <a:r>
              <a:rPr lang="en-US" dirty="0" smtClean="0"/>
              <a:t>;       }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template</a:t>
            </a:r>
            <a:r>
              <a:rPr lang="en-US" dirty="0" smtClean="0"/>
              <a:t> &lt;</a:t>
            </a:r>
            <a:r>
              <a:rPr lang="en-US" dirty="0" err="1" smtClean="0">
                <a:solidFill>
                  <a:srgbClr val="0000FF"/>
                </a:solidFill>
              </a:rPr>
              <a:t>typename</a:t>
            </a:r>
            <a:r>
              <a:rPr lang="en-US" dirty="0" smtClean="0"/>
              <a:t> T&gt;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Storage&lt;T&gt;</a:t>
            </a:r>
            <a:r>
              <a:rPr lang="en-US" dirty="0" smtClean="0"/>
              <a:t>:: ~Storage() ;   {    }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template</a:t>
            </a:r>
            <a:r>
              <a:rPr lang="en-US" dirty="0" smtClean="0"/>
              <a:t> &lt;</a:t>
            </a:r>
            <a:r>
              <a:rPr lang="en-US" dirty="0" err="1" smtClean="0">
                <a:solidFill>
                  <a:srgbClr val="0000FF"/>
                </a:solidFill>
              </a:rPr>
              <a:t>typename</a:t>
            </a:r>
            <a:r>
              <a:rPr lang="en-US" dirty="0" smtClean="0"/>
              <a:t> T&gt;</a:t>
            </a:r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smtClean="0">
                <a:solidFill>
                  <a:srgbClr val="0000FF"/>
                </a:solidFill>
              </a:rPr>
              <a:t>Storage&lt;T&gt;</a:t>
            </a:r>
            <a:r>
              <a:rPr lang="en-US" dirty="0" smtClean="0"/>
              <a:t>:: Print();</a:t>
            </a:r>
          </a:p>
          <a:p>
            <a:pPr>
              <a:buNone/>
            </a:pPr>
            <a:r>
              <a:rPr lang="en-US" dirty="0" smtClean="0"/>
              <a:t>{	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tValue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    }</a:t>
            </a: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//specialized version of member </a:t>
            </a:r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smtClean="0">
                <a:solidFill>
                  <a:srgbClr val="0000FF"/>
                </a:solidFill>
              </a:rPr>
              <a:t>Storage&lt;double&gt;</a:t>
            </a:r>
            <a:r>
              <a:rPr lang="en-US" dirty="0" smtClean="0"/>
              <a:t>::Print()</a:t>
            </a:r>
          </a:p>
          <a:p>
            <a:pPr fontAlgn="base">
              <a:buNone/>
            </a:pPr>
            <a:r>
              <a:rPr lang="en-US" dirty="0" smtClean="0"/>
              <a:t>{</a:t>
            </a:r>
          </a:p>
          <a:p>
            <a:pPr fontAlgn="base"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cout</a:t>
            </a:r>
            <a:r>
              <a:rPr lang="en-US" dirty="0" smtClean="0"/>
              <a:t> &lt;&lt; scientific &lt;&lt; </a:t>
            </a:r>
            <a:r>
              <a:rPr lang="en-US" dirty="0" err="1" smtClean="0"/>
              <a:t>tValue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fontAlgn="base"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/>
          <a:lstStyle/>
          <a:p>
            <a:r>
              <a:rPr lang="en-US" dirty="0" smtClean="0"/>
              <a:t>Test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00B050"/>
                </a:solidFill>
              </a:rPr>
              <a:t>// Define some storage objects</a:t>
            </a:r>
          </a:p>
          <a:p>
            <a:pPr>
              <a:buNone/>
            </a:pPr>
            <a:r>
              <a:rPr lang="en-US" dirty="0" smtClean="0"/>
              <a:t>    Storage&lt;</a:t>
            </a:r>
            <a:r>
              <a:rPr lang="en-US" dirty="0" err="1" smtClean="0"/>
              <a:t>int</a:t>
            </a:r>
            <a:r>
              <a:rPr lang="en-US" dirty="0" smtClean="0"/>
              <a:t>&gt;   </a:t>
            </a:r>
            <a:r>
              <a:rPr lang="en-US" dirty="0" err="1" smtClean="0"/>
              <a:t>iStorage</a:t>
            </a:r>
            <a:r>
              <a:rPr lang="en-US" dirty="0" smtClean="0"/>
              <a:t>(5);</a:t>
            </a:r>
          </a:p>
          <a:p>
            <a:pPr>
              <a:buNone/>
            </a:pPr>
            <a:r>
              <a:rPr lang="en-US" dirty="0" smtClean="0"/>
              <a:t>    Storage&lt;double&gt;    </a:t>
            </a:r>
            <a:r>
              <a:rPr lang="en-US" dirty="0" err="1" smtClean="0"/>
              <a:t>dStorage</a:t>
            </a:r>
            <a:r>
              <a:rPr lang="en-US" dirty="0" smtClean="0"/>
              <a:t>(6.7);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    // Print out some values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iStorage.Print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dStorage.Print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5344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Program 2 (Figure Out the Problem)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6019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//Using same definition of Storage class as on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//previous slides</a:t>
            </a: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char *</a:t>
            </a:r>
            <a:r>
              <a:rPr lang="en-US" dirty="0" err="1" smtClean="0"/>
              <a:t>cStr</a:t>
            </a:r>
            <a:r>
              <a:rPr lang="en-US" dirty="0" smtClean="0"/>
              <a:t> = new char[20];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// Ask user for their name</a:t>
            </a:r>
          </a:p>
          <a:p>
            <a:pPr>
              <a:buNone/>
            </a:pPr>
            <a:r>
              <a:rPr lang="en-US" dirty="0" smtClean="0"/>
              <a:t>   	</a:t>
            </a:r>
            <a:r>
              <a:rPr lang="en-US" dirty="0" err="1" smtClean="0"/>
              <a:t>cout</a:t>
            </a:r>
            <a:r>
              <a:rPr lang="en-US" dirty="0" smtClean="0"/>
              <a:t> &lt;&lt; "Enter your name: ";</a:t>
            </a:r>
          </a:p>
          <a:p>
            <a:pPr>
              <a:buNone/>
            </a:pPr>
            <a:r>
              <a:rPr lang="en-US" dirty="0" smtClean="0"/>
              <a:t>    	</a:t>
            </a:r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cStr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	</a:t>
            </a:r>
            <a:r>
              <a:rPr lang="en-US" dirty="0" smtClean="0">
                <a:solidFill>
                  <a:srgbClr val="00B050"/>
                </a:solidFill>
              </a:rPr>
              <a:t>// Store the name</a:t>
            </a:r>
          </a:p>
          <a:p>
            <a:pPr>
              <a:buNone/>
            </a:pPr>
            <a:r>
              <a:rPr lang="en-US" dirty="0" smtClean="0"/>
              <a:t>    	Storage&lt;char*&gt; </a:t>
            </a:r>
            <a:r>
              <a:rPr lang="en-US" dirty="0" err="1" smtClean="0"/>
              <a:t>charStorage</a:t>
            </a:r>
            <a:r>
              <a:rPr lang="en-US" dirty="0" smtClean="0"/>
              <a:t>(</a:t>
            </a:r>
            <a:r>
              <a:rPr lang="en-US" dirty="0" err="1" smtClean="0"/>
              <a:t>cStr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	</a:t>
            </a:r>
            <a:r>
              <a:rPr lang="en-US" dirty="0" smtClean="0">
                <a:solidFill>
                  <a:srgbClr val="00B050"/>
                </a:solidFill>
              </a:rPr>
              <a:t>// Delete the temporary string</a:t>
            </a:r>
          </a:p>
          <a:p>
            <a:pPr>
              <a:buNone/>
            </a:pPr>
            <a:r>
              <a:rPr lang="en-US" dirty="0" smtClean="0"/>
              <a:t>    	delete </a:t>
            </a:r>
            <a:r>
              <a:rPr lang="en-US" dirty="0" err="1" smtClean="0"/>
              <a:t>cStr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00B050"/>
                </a:solidFill>
              </a:rPr>
              <a:t>	// Print out our value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charStorage.Print</a:t>
            </a:r>
            <a:r>
              <a:rPr lang="en-US" dirty="0" smtClean="0"/>
              <a:t>(); //prints garbage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Storage Class With Specialized </a:t>
            </a:r>
            <a:r>
              <a:rPr lang="en-US" dirty="0" err="1" smtClean="0"/>
              <a:t>ctor</a:t>
            </a:r>
            <a:r>
              <a:rPr lang="en-US" dirty="0" smtClean="0"/>
              <a:t>/</a:t>
            </a:r>
            <a:r>
              <a:rPr lang="en-US" dirty="0" err="1" smtClean="0"/>
              <a:t>dtor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458200" cy="60960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template</a:t>
            </a:r>
            <a:r>
              <a:rPr lang="en-US" dirty="0" smtClean="0"/>
              <a:t> &lt;</a:t>
            </a:r>
            <a:r>
              <a:rPr lang="en-US" dirty="0" err="1" smtClean="0">
                <a:solidFill>
                  <a:srgbClr val="0000FF"/>
                </a:solidFill>
              </a:rPr>
              <a:t>typename</a:t>
            </a:r>
            <a:r>
              <a:rPr lang="en-US" dirty="0" smtClean="0"/>
              <a:t> T&gt;</a:t>
            </a:r>
          </a:p>
          <a:p>
            <a:pPr>
              <a:buNone/>
            </a:pPr>
            <a:r>
              <a:rPr lang="en-US" dirty="0" smtClean="0"/>
              <a:t>class Storage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private:</a:t>
            </a:r>
          </a:p>
          <a:p>
            <a:pPr>
              <a:buNone/>
            </a:pPr>
            <a:r>
              <a:rPr lang="en-US" dirty="0" smtClean="0"/>
              <a:t>    T </a:t>
            </a:r>
            <a:r>
              <a:rPr lang="en-US" dirty="0" err="1" smtClean="0"/>
              <a:t>tValue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public:</a:t>
            </a:r>
          </a:p>
          <a:p>
            <a:pPr>
              <a:buNone/>
            </a:pPr>
            <a:r>
              <a:rPr lang="en-US" dirty="0" smtClean="0"/>
              <a:t>    Storage(T </a:t>
            </a:r>
            <a:r>
              <a:rPr lang="en-US" dirty="0" err="1" smtClean="0"/>
              <a:t>tVal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{	        </a:t>
            </a:r>
            <a:r>
              <a:rPr lang="en-US" dirty="0" err="1" smtClean="0"/>
              <a:t>tValue</a:t>
            </a:r>
            <a:r>
              <a:rPr lang="en-US" dirty="0" smtClean="0"/>
              <a:t> = </a:t>
            </a:r>
            <a:r>
              <a:rPr lang="en-US" dirty="0" err="1" smtClean="0"/>
              <a:t>tVal</a:t>
            </a:r>
            <a:r>
              <a:rPr lang="en-US" dirty="0" smtClean="0"/>
              <a:t>;       }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r>
              <a:rPr lang="en-US" dirty="0" smtClean="0"/>
              <a:t>    ~Storage()    {    } </a:t>
            </a:r>
          </a:p>
          <a:p>
            <a:pPr>
              <a:buNone/>
            </a:pPr>
            <a:endParaRPr lang="en-US" sz="1300" dirty="0" smtClean="0"/>
          </a:p>
          <a:p>
            <a:pPr>
              <a:buNone/>
            </a:pPr>
            <a:r>
              <a:rPr lang="en-US" dirty="0" smtClean="0"/>
              <a:t>    void Print()</a:t>
            </a:r>
          </a:p>
          <a:p>
            <a:pPr>
              <a:buNone/>
            </a:pPr>
            <a:r>
              <a:rPr lang="en-US" dirty="0" smtClean="0"/>
              <a:t>    { 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tValue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    }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//specialized version of member function is placed outside the class definition</a:t>
            </a:r>
          </a:p>
          <a:p>
            <a:pPr fontAlgn="base">
              <a:buNone/>
            </a:pPr>
            <a:r>
              <a:rPr lang="en-US" dirty="0" smtClean="0"/>
              <a:t>void </a:t>
            </a:r>
            <a:r>
              <a:rPr lang="en-US" dirty="0" smtClean="0">
                <a:solidFill>
                  <a:srgbClr val="0000FF"/>
                </a:solidFill>
              </a:rPr>
              <a:t>Storage&lt;double&gt;</a:t>
            </a:r>
            <a:r>
              <a:rPr lang="en-US" dirty="0" smtClean="0"/>
              <a:t>::Print()</a:t>
            </a:r>
          </a:p>
          <a:p>
            <a:pPr fontAlgn="base">
              <a:buNone/>
            </a:pPr>
            <a:r>
              <a:rPr lang="en-US" dirty="0" smtClean="0"/>
              <a:t>{     </a:t>
            </a:r>
            <a:r>
              <a:rPr lang="en-US" dirty="0" err="1" smtClean="0"/>
              <a:t>cout</a:t>
            </a:r>
            <a:r>
              <a:rPr lang="en-US" dirty="0" smtClean="0"/>
              <a:t> &lt;&lt; scientific &lt;&lt; </a:t>
            </a:r>
            <a:r>
              <a:rPr lang="en-US" dirty="0" err="1" smtClean="0"/>
              <a:t>tValue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   }</a:t>
            </a:r>
          </a:p>
          <a:p>
            <a:pPr fontAlgn="base">
              <a:buNone/>
            </a:pPr>
            <a:endParaRPr lang="en-US" sz="2100" dirty="0" smtClean="0"/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Storage&lt;char*&gt;</a:t>
            </a:r>
            <a:r>
              <a:rPr lang="en-US" dirty="0" smtClean="0"/>
              <a:t>::Storage(char* </a:t>
            </a:r>
            <a:r>
              <a:rPr lang="en-US" dirty="0" err="1" smtClean="0"/>
              <a:t>tVal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{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tValue</a:t>
            </a:r>
            <a:r>
              <a:rPr lang="en-US" dirty="0" smtClean="0"/>
              <a:t> = new char[</a:t>
            </a:r>
            <a:r>
              <a:rPr lang="en-US" dirty="0" err="1" smtClean="0"/>
              <a:t>strlen</a:t>
            </a:r>
            <a:r>
              <a:rPr lang="en-US" dirty="0" smtClean="0"/>
              <a:t>(</a:t>
            </a:r>
            <a:r>
              <a:rPr lang="en-US" dirty="0" err="1" smtClean="0"/>
              <a:t>tVal</a:t>
            </a:r>
            <a:r>
              <a:rPr lang="en-US" dirty="0" smtClean="0"/>
              <a:t>)+1];</a:t>
            </a:r>
          </a:p>
          <a:p>
            <a:pPr>
              <a:buNone/>
            </a:pPr>
            <a:r>
              <a:rPr lang="en-US" dirty="0" smtClean="0"/>
              <a:t>    	</a:t>
            </a:r>
            <a:r>
              <a:rPr lang="en-US" dirty="0" err="1" smtClean="0"/>
              <a:t>strcpy</a:t>
            </a:r>
            <a:r>
              <a:rPr lang="en-US" dirty="0" smtClean="0"/>
              <a:t>(</a:t>
            </a:r>
            <a:r>
              <a:rPr lang="en-US" dirty="0" err="1" smtClean="0"/>
              <a:t>tValue</a:t>
            </a:r>
            <a:r>
              <a:rPr lang="en-US" dirty="0" smtClean="0"/>
              <a:t>, </a:t>
            </a:r>
            <a:r>
              <a:rPr lang="en-US" dirty="0" err="1" smtClean="0"/>
              <a:t>tVal</a:t>
            </a:r>
            <a:r>
              <a:rPr lang="en-US" dirty="0" smtClean="0"/>
              <a:t>);         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Storage&lt;char*&gt;</a:t>
            </a:r>
            <a:r>
              <a:rPr lang="en-US" dirty="0" smtClean="0"/>
              <a:t>::~Storage()</a:t>
            </a:r>
          </a:p>
          <a:p>
            <a:pPr>
              <a:buNone/>
            </a:pPr>
            <a:r>
              <a:rPr lang="en-US" dirty="0" smtClean="0"/>
              <a:t>{    delete[] </a:t>
            </a:r>
            <a:r>
              <a:rPr lang="en-US" dirty="0" err="1" smtClean="0"/>
              <a:t>tValue</a:t>
            </a:r>
            <a:r>
              <a:rPr lang="en-US" dirty="0" smtClean="0"/>
              <a:t>;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 smtClean="0">
                <a:solidFill>
                  <a:srgbClr val="0000FF"/>
                </a:solidFill>
              </a:rPr>
              <a:t>emplate</a:t>
            </a:r>
            <a:r>
              <a:rPr lang="en-US" dirty="0" smtClean="0"/>
              <a:t> &lt;</a:t>
            </a:r>
            <a:r>
              <a:rPr lang="en-US" dirty="0" err="1">
                <a:solidFill>
                  <a:srgbClr val="0000FF"/>
                </a:solidFill>
              </a:rPr>
              <a:t>typename</a:t>
            </a: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&gt;</a:t>
            </a:r>
            <a:endParaRPr lang="en-US" dirty="0"/>
          </a:p>
          <a:p>
            <a:pPr>
              <a:buNone/>
            </a:pPr>
            <a:r>
              <a:rPr lang="en-US" dirty="0"/>
              <a:t>void </a:t>
            </a:r>
            <a:r>
              <a:rPr lang="en-US" dirty="0" smtClean="0"/>
              <a:t> f( T  </a:t>
            </a:r>
            <a:r>
              <a:rPr lang="en-US" dirty="0" err="1" smtClean="0"/>
              <a:t>arg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{ … 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5344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Test Program 2 Works Fine Now!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6019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//Using same definition of Storage class as on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//previous slides</a:t>
            </a: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char *</a:t>
            </a:r>
            <a:r>
              <a:rPr lang="en-US" dirty="0" err="1" smtClean="0"/>
              <a:t>cStr</a:t>
            </a:r>
            <a:r>
              <a:rPr lang="en-US" dirty="0" smtClean="0"/>
              <a:t> = new char[20];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// Ask user for their name</a:t>
            </a:r>
          </a:p>
          <a:p>
            <a:pPr>
              <a:buNone/>
            </a:pPr>
            <a:r>
              <a:rPr lang="en-US" dirty="0" smtClean="0"/>
              <a:t>   	</a:t>
            </a:r>
            <a:r>
              <a:rPr lang="en-US" dirty="0" err="1" smtClean="0"/>
              <a:t>cout</a:t>
            </a:r>
            <a:r>
              <a:rPr lang="en-US" dirty="0" smtClean="0"/>
              <a:t> &lt;&lt; "Enter your name: ";</a:t>
            </a:r>
          </a:p>
          <a:p>
            <a:pPr>
              <a:buNone/>
            </a:pPr>
            <a:r>
              <a:rPr lang="en-US" dirty="0" smtClean="0"/>
              <a:t>    	</a:t>
            </a:r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cStr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	</a:t>
            </a:r>
            <a:r>
              <a:rPr lang="en-US" dirty="0" smtClean="0">
                <a:solidFill>
                  <a:srgbClr val="00B050"/>
                </a:solidFill>
              </a:rPr>
              <a:t>// Store the name</a:t>
            </a:r>
          </a:p>
          <a:p>
            <a:pPr>
              <a:buNone/>
            </a:pPr>
            <a:r>
              <a:rPr lang="en-US" dirty="0" smtClean="0"/>
              <a:t>    	Storage&lt;char*&gt; </a:t>
            </a:r>
            <a:r>
              <a:rPr lang="en-US" dirty="0" err="1" smtClean="0"/>
              <a:t>charStorage</a:t>
            </a:r>
            <a:r>
              <a:rPr lang="en-US" dirty="0" smtClean="0"/>
              <a:t>(</a:t>
            </a:r>
            <a:r>
              <a:rPr lang="en-US" dirty="0" err="1" smtClean="0"/>
              <a:t>cStr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	</a:t>
            </a:r>
            <a:r>
              <a:rPr lang="en-US" dirty="0" smtClean="0">
                <a:solidFill>
                  <a:srgbClr val="00B050"/>
                </a:solidFill>
              </a:rPr>
              <a:t>// Delete the temporary string</a:t>
            </a:r>
          </a:p>
          <a:p>
            <a:pPr>
              <a:buNone/>
            </a:pPr>
            <a:r>
              <a:rPr lang="en-US" dirty="0" smtClean="0"/>
              <a:t>    	delete </a:t>
            </a:r>
            <a:r>
              <a:rPr lang="en-US" dirty="0" err="1" smtClean="0"/>
              <a:t>cStr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00B050"/>
                </a:solidFill>
              </a:rPr>
              <a:t>	// Print out our value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charStorage.Print</a:t>
            </a:r>
            <a:r>
              <a:rPr lang="en-US" dirty="0" smtClean="0"/>
              <a:t>();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3622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3. Class Template Specialization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Class Template </a:t>
            </a:r>
            <a:r>
              <a:rPr lang="en-US" dirty="0" err="1" smtClean="0"/>
              <a:t>Storage.h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5287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template</a:t>
            </a:r>
            <a:r>
              <a:rPr lang="en-US" dirty="0" smtClean="0"/>
              <a:t> &lt;</a:t>
            </a:r>
            <a:r>
              <a:rPr lang="en-US" dirty="0" err="1" smtClean="0">
                <a:solidFill>
                  <a:srgbClr val="0000FF"/>
                </a:solidFill>
              </a:rPr>
              <a:t>typename</a:t>
            </a:r>
            <a:r>
              <a:rPr lang="en-US" dirty="0" smtClean="0"/>
              <a:t> T&gt;</a:t>
            </a:r>
          </a:p>
          <a:p>
            <a:pPr>
              <a:buNone/>
            </a:pPr>
            <a:r>
              <a:rPr lang="en-US" dirty="0" smtClean="0"/>
              <a:t>class Storage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private:</a:t>
            </a:r>
          </a:p>
          <a:p>
            <a:pPr>
              <a:buNone/>
            </a:pPr>
            <a:r>
              <a:rPr lang="en-US" dirty="0" smtClean="0"/>
              <a:t>    T </a:t>
            </a:r>
            <a:r>
              <a:rPr lang="en-US" dirty="0" err="1" smtClean="0"/>
              <a:t>tValue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public:</a:t>
            </a:r>
          </a:p>
          <a:p>
            <a:pPr>
              <a:buNone/>
            </a:pPr>
            <a:r>
              <a:rPr lang="en-US" dirty="0" smtClean="0"/>
              <a:t>    Storage(T </a:t>
            </a:r>
            <a:r>
              <a:rPr lang="en-US" dirty="0" err="1" smtClean="0"/>
              <a:t>tVal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{	        </a:t>
            </a:r>
            <a:r>
              <a:rPr lang="en-US" dirty="0" err="1" smtClean="0"/>
              <a:t>tValue</a:t>
            </a:r>
            <a:r>
              <a:rPr lang="en-US" dirty="0" smtClean="0"/>
              <a:t> = </a:t>
            </a:r>
            <a:r>
              <a:rPr lang="en-US" dirty="0" err="1" smtClean="0"/>
              <a:t>tVal</a:t>
            </a:r>
            <a:r>
              <a:rPr lang="en-US" dirty="0" smtClean="0"/>
              <a:t>;       }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r>
              <a:rPr lang="en-US" dirty="0" smtClean="0"/>
              <a:t>    ~Storage()    {    } 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1300" dirty="0" smtClean="0"/>
          </a:p>
          <a:p>
            <a:pPr>
              <a:buNone/>
            </a:pPr>
            <a:r>
              <a:rPr lang="en-US" dirty="0" smtClean="0"/>
              <a:t>    void Print()</a:t>
            </a:r>
          </a:p>
          <a:p>
            <a:pPr>
              <a:buNone/>
            </a:pPr>
            <a:r>
              <a:rPr lang="en-US" dirty="0" smtClean="0"/>
              <a:t>    { 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tValue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    }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Specialized </a:t>
            </a:r>
            <a:r>
              <a:rPr lang="en-US" dirty="0" smtClean="0"/>
              <a:t>Class Template for </a:t>
            </a:r>
            <a:r>
              <a:rPr lang="en-US" dirty="0" smtClean="0"/>
              <a:t>“</a:t>
            </a:r>
            <a:r>
              <a:rPr lang="en-US" dirty="0" smtClean="0"/>
              <a:t>char*”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template&lt;&gt;</a:t>
            </a:r>
          </a:p>
          <a:p>
            <a:pPr>
              <a:buNone/>
            </a:pPr>
            <a:r>
              <a:rPr lang="en-US" dirty="0" smtClean="0"/>
              <a:t>class Storage&lt;char*&gt;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private:</a:t>
            </a:r>
          </a:p>
          <a:p>
            <a:pPr>
              <a:buNone/>
            </a:pPr>
            <a:r>
              <a:rPr lang="en-US" dirty="0" smtClean="0"/>
              <a:t>    char* </a:t>
            </a:r>
            <a:r>
              <a:rPr lang="en-US" dirty="0" err="1" smtClean="0"/>
              <a:t>tValue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dirty="0" smtClean="0"/>
              <a:t>public:</a:t>
            </a:r>
          </a:p>
          <a:p>
            <a:pPr>
              <a:buNone/>
            </a:pPr>
            <a:r>
              <a:rPr lang="en-US" dirty="0" smtClean="0"/>
              <a:t>      Storage(char* </a:t>
            </a:r>
            <a:r>
              <a:rPr lang="en-US" dirty="0" err="1" smtClean="0"/>
              <a:t>tVal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tValue</a:t>
            </a:r>
            <a:r>
              <a:rPr lang="en-US" dirty="0" smtClean="0"/>
              <a:t> = new char[</a:t>
            </a:r>
            <a:r>
              <a:rPr lang="en-US" dirty="0" err="1" smtClean="0"/>
              <a:t>strlen</a:t>
            </a:r>
            <a:r>
              <a:rPr lang="en-US" dirty="0" smtClean="0"/>
              <a:t>(</a:t>
            </a:r>
            <a:r>
              <a:rPr lang="en-US" dirty="0" err="1" smtClean="0"/>
              <a:t>tVal</a:t>
            </a:r>
            <a:r>
              <a:rPr lang="en-US" dirty="0" smtClean="0"/>
              <a:t>)+1];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strcpy</a:t>
            </a:r>
            <a:r>
              <a:rPr lang="en-US" dirty="0" smtClean="0"/>
              <a:t>(</a:t>
            </a:r>
            <a:r>
              <a:rPr lang="en-US" dirty="0" err="1" smtClean="0"/>
              <a:t>tValue</a:t>
            </a:r>
            <a:r>
              <a:rPr lang="en-US" dirty="0" smtClean="0"/>
              <a:t>, </a:t>
            </a:r>
            <a:r>
              <a:rPr lang="en-US" dirty="0" err="1" smtClean="0"/>
              <a:t>tVal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endParaRPr lang="en-US" sz="1300" dirty="0" smtClean="0"/>
          </a:p>
          <a:p>
            <a:pPr>
              <a:buNone/>
            </a:pPr>
            <a:r>
              <a:rPr lang="en-US" dirty="0" smtClean="0"/>
              <a:t>	~Storage()</a:t>
            </a:r>
          </a:p>
          <a:p>
            <a:pPr>
              <a:buNone/>
            </a:pPr>
            <a:r>
              <a:rPr lang="en-US" dirty="0" smtClean="0"/>
              <a:t>	{    delete[] </a:t>
            </a:r>
            <a:r>
              <a:rPr lang="en-US" dirty="0" err="1" smtClean="0"/>
              <a:t>tValue</a:t>
            </a:r>
            <a:r>
              <a:rPr lang="en-US" dirty="0" smtClean="0"/>
              <a:t>;     	}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dirty="0" smtClean="0"/>
              <a:t>      void Print()</a:t>
            </a:r>
          </a:p>
          <a:p>
            <a:pPr>
              <a:buNone/>
            </a:pPr>
            <a:r>
              <a:rPr lang="en-US" dirty="0" smtClean="0"/>
              <a:t>      { 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tValue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    }</a:t>
            </a:r>
          </a:p>
          <a:p>
            <a:pPr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1270337"/>
            <a:ext cx="403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rgbClr val="FF0000"/>
                </a:solidFill>
              </a:rPr>
              <a:t>New Functions can be added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to specialized template class</a:t>
            </a:r>
          </a:p>
          <a:p>
            <a:pPr algn="just"/>
            <a:r>
              <a:rPr lang="en-US" sz="2000" dirty="0" smtClean="0">
                <a:solidFill>
                  <a:srgbClr val="FF0000"/>
                </a:solidFill>
              </a:rPr>
              <a:t>Functions can be eliminated too!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5344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Test Program 2 Works Fine Now!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6019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//Using same definition of Storage class as on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//previous slides</a:t>
            </a: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char *</a:t>
            </a:r>
            <a:r>
              <a:rPr lang="en-US" dirty="0" err="1" smtClean="0"/>
              <a:t>cStr</a:t>
            </a:r>
            <a:r>
              <a:rPr lang="en-US" dirty="0" smtClean="0"/>
              <a:t> = new char[20];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// Ask user for their name</a:t>
            </a:r>
          </a:p>
          <a:p>
            <a:pPr>
              <a:buNone/>
            </a:pPr>
            <a:r>
              <a:rPr lang="en-US" dirty="0" smtClean="0"/>
              <a:t>   	</a:t>
            </a:r>
            <a:r>
              <a:rPr lang="en-US" dirty="0" err="1" smtClean="0"/>
              <a:t>cout</a:t>
            </a:r>
            <a:r>
              <a:rPr lang="en-US" dirty="0" smtClean="0"/>
              <a:t> &lt;&lt; "Enter your name: ";</a:t>
            </a:r>
          </a:p>
          <a:p>
            <a:pPr>
              <a:buNone/>
            </a:pPr>
            <a:r>
              <a:rPr lang="en-US" dirty="0" smtClean="0"/>
              <a:t>    	</a:t>
            </a:r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cStr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	</a:t>
            </a:r>
            <a:r>
              <a:rPr lang="en-US" dirty="0" smtClean="0">
                <a:solidFill>
                  <a:srgbClr val="00B050"/>
                </a:solidFill>
              </a:rPr>
              <a:t>// Store the name</a:t>
            </a:r>
          </a:p>
          <a:p>
            <a:pPr>
              <a:buNone/>
            </a:pPr>
            <a:r>
              <a:rPr lang="en-US" dirty="0" smtClean="0"/>
              <a:t>    	Storage&lt;char*&gt; </a:t>
            </a:r>
            <a:r>
              <a:rPr lang="en-US" dirty="0" err="1" smtClean="0"/>
              <a:t>charStorage</a:t>
            </a:r>
            <a:r>
              <a:rPr lang="en-US" dirty="0" smtClean="0"/>
              <a:t>(</a:t>
            </a:r>
            <a:r>
              <a:rPr lang="en-US" dirty="0" err="1" smtClean="0"/>
              <a:t>cStr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	</a:t>
            </a:r>
            <a:r>
              <a:rPr lang="en-US" dirty="0" smtClean="0">
                <a:solidFill>
                  <a:srgbClr val="00B050"/>
                </a:solidFill>
              </a:rPr>
              <a:t>// Delete the temporary string</a:t>
            </a:r>
          </a:p>
          <a:p>
            <a:pPr>
              <a:buNone/>
            </a:pPr>
            <a:r>
              <a:rPr lang="en-US" dirty="0" smtClean="0"/>
              <a:t>    	delete </a:t>
            </a:r>
            <a:r>
              <a:rPr lang="en-US" dirty="0" err="1" smtClean="0"/>
              <a:t>cStr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00B050"/>
                </a:solidFill>
              </a:rPr>
              <a:t>	// Print out our value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charStorage.Print</a:t>
            </a:r>
            <a:r>
              <a:rPr lang="en-US" dirty="0" smtClean="0"/>
              <a:t>();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362200"/>
            <a:ext cx="91440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Partial </a:t>
            </a:r>
            <a:r>
              <a:rPr lang="en-US" dirty="0" smtClean="0"/>
              <a:t>Template Specializations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Class Template </a:t>
            </a:r>
            <a:r>
              <a:rPr lang="en-US" dirty="0" err="1" smtClean="0"/>
              <a:t>Storage.h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5287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template</a:t>
            </a:r>
            <a:r>
              <a:rPr lang="en-US" dirty="0" smtClean="0"/>
              <a:t> &lt;</a:t>
            </a:r>
            <a:r>
              <a:rPr lang="en-US" dirty="0" err="1" smtClean="0">
                <a:solidFill>
                  <a:srgbClr val="0000FF"/>
                </a:solidFill>
              </a:rPr>
              <a:t>typename</a:t>
            </a:r>
            <a:r>
              <a:rPr lang="en-US" dirty="0" smtClean="0"/>
              <a:t> T&gt;</a:t>
            </a:r>
          </a:p>
          <a:p>
            <a:pPr>
              <a:buNone/>
            </a:pPr>
            <a:r>
              <a:rPr lang="en-US" dirty="0" smtClean="0"/>
              <a:t>class Storage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private:</a:t>
            </a:r>
          </a:p>
          <a:p>
            <a:pPr>
              <a:buNone/>
            </a:pPr>
            <a:r>
              <a:rPr lang="en-US" dirty="0" smtClean="0"/>
              <a:t>    T </a:t>
            </a:r>
            <a:r>
              <a:rPr lang="en-US" dirty="0" err="1" smtClean="0"/>
              <a:t>tValue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public:</a:t>
            </a:r>
          </a:p>
          <a:p>
            <a:pPr>
              <a:buNone/>
            </a:pPr>
            <a:r>
              <a:rPr lang="en-US" dirty="0" smtClean="0"/>
              <a:t>    Storage(T </a:t>
            </a:r>
            <a:r>
              <a:rPr lang="en-US" dirty="0" err="1" smtClean="0"/>
              <a:t>tVal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{	        </a:t>
            </a:r>
            <a:r>
              <a:rPr lang="en-US" dirty="0" err="1" smtClean="0"/>
              <a:t>tValue</a:t>
            </a:r>
            <a:r>
              <a:rPr lang="en-US" dirty="0" smtClean="0"/>
              <a:t> = </a:t>
            </a:r>
            <a:r>
              <a:rPr lang="en-US" dirty="0" err="1" smtClean="0"/>
              <a:t>tVal</a:t>
            </a:r>
            <a:r>
              <a:rPr lang="en-US" dirty="0" smtClean="0"/>
              <a:t>;       }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r>
              <a:rPr lang="en-US" dirty="0" smtClean="0"/>
              <a:t>    ~Storage()    {    } 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1300" dirty="0" smtClean="0"/>
          </a:p>
          <a:p>
            <a:pPr>
              <a:buNone/>
            </a:pPr>
            <a:r>
              <a:rPr lang="en-US" dirty="0" smtClean="0"/>
              <a:t>    void Print()</a:t>
            </a:r>
          </a:p>
          <a:p>
            <a:pPr>
              <a:buNone/>
            </a:pPr>
            <a:r>
              <a:rPr lang="en-US" dirty="0" smtClean="0"/>
              <a:t>    { 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tValue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    }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sz="2900" dirty="0" smtClean="0"/>
          </a:p>
          <a:p>
            <a:pPr>
              <a:buNone/>
            </a:pPr>
            <a:r>
              <a:rPr lang="en-US" sz="2900" dirty="0" smtClean="0"/>
              <a:t>//We want </a:t>
            </a:r>
            <a:r>
              <a:rPr lang="en-US" sz="2900" dirty="0" smtClean="0"/>
              <a:t>a </a:t>
            </a:r>
            <a:r>
              <a:rPr lang="en-US" sz="2900" dirty="0" smtClean="0"/>
              <a:t>special Storage class so that it allows </a:t>
            </a:r>
            <a:r>
              <a:rPr lang="en-US" sz="2900" dirty="0" smtClean="0"/>
              <a:t>saving </a:t>
            </a:r>
            <a:r>
              <a:rPr lang="en-US" sz="2900" b="1" dirty="0" smtClean="0"/>
              <a:t>a pointer to a single char</a:t>
            </a:r>
          </a:p>
          <a:p>
            <a:pPr>
              <a:buNone/>
            </a:pPr>
            <a:endParaRPr lang="en-US" sz="1700" b="1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template&lt;&gt;                     </a:t>
            </a:r>
            <a:r>
              <a:rPr lang="en-US" dirty="0" smtClean="0">
                <a:solidFill>
                  <a:srgbClr val="00B050"/>
                </a:solidFill>
              </a:rPr>
              <a:t>//template  parameter  list </a:t>
            </a:r>
            <a:endParaRPr lang="en-US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dirty="0" smtClean="0"/>
              <a:t>class Storage&lt;</a:t>
            </a:r>
            <a:r>
              <a:rPr lang="en-US" dirty="0" smtClean="0">
                <a:solidFill>
                  <a:srgbClr val="0000FF"/>
                </a:solidFill>
              </a:rPr>
              <a:t>char*</a:t>
            </a:r>
            <a:r>
              <a:rPr lang="en-US" dirty="0" smtClean="0"/>
              <a:t>&gt;    </a:t>
            </a:r>
            <a:r>
              <a:rPr lang="en-US" dirty="0" smtClean="0">
                <a:solidFill>
                  <a:srgbClr val="00B050"/>
                </a:solidFill>
              </a:rPr>
              <a:t>//template argument  list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private: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0000FF"/>
                </a:solidFill>
              </a:rPr>
              <a:t>char* </a:t>
            </a:r>
            <a:r>
              <a:rPr lang="en-US" dirty="0" smtClean="0"/>
              <a:t> </a:t>
            </a:r>
            <a:r>
              <a:rPr lang="en-US" dirty="0" err="1" smtClean="0"/>
              <a:t>tValue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dirty="0" smtClean="0"/>
              <a:t>public:</a:t>
            </a:r>
          </a:p>
          <a:p>
            <a:pPr>
              <a:buNone/>
            </a:pPr>
            <a:r>
              <a:rPr lang="en-US" dirty="0" smtClean="0"/>
              <a:t>      Storage(</a:t>
            </a:r>
            <a:r>
              <a:rPr lang="en-US" dirty="0" smtClean="0">
                <a:solidFill>
                  <a:srgbClr val="0000FF"/>
                </a:solidFill>
              </a:rPr>
              <a:t>char* </a:t>
            </a:r>
            <a:r>
              <a:rPr lang="en-US" dirty="0" smtClean="0"/>
              <a:t> </a:t>
            </a:r>
            <a:r>
              <a:rPr lang="en-US" dirty="0" err="1" smtClean="0"/>
              <a:t>tVal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tValue</a:t>
            </a:r>
            <a:r>
              <a:rPr lang="en-US" dirty="0" smtClean="0"/>
              <a:t> = new </a:t>
            </a:r>
            <a:r>
              <a:rPr lang="en-US" dirty="0" smtClean="0">
                <a:solidFill>
                  <a:srgbClr val="0000FF"/>
                </a:solidFill>
              </a:rPr>
              <a:t>char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	*</a:t>
            </a:r>
            <a:r>
              <a:rPr lang="en-US" dirty="0" err="1" smtClean="0"/>
              <a:t>tValue</a:t>
            </a:r>
            <a:r>
              <a:rPr lang="en-US" dirty="0" smtClean="0"/>
              <a:t> = *</a:t>
            </a:r>
            <a:r>
              <a:rPr lang="en-US" dirty="0" err="1" smtClean="0"/>
              <a:t>tVal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endParaRPr lang="en-US" sz="1300" dirty="0" smtClean="0"/>
          </a:p>
          <a:p>
            <a:pPr>
              <a:buNone/>
            </a:pPr>
            <a:r>
              <a:rPr lang="en-US" dirty="0" smtClean="0"/>
              <a:t>	~Storage()</a:t>
            </a:r>
          </a:p>
          <a:p>
            <a:pPr>
              <a:buNone/>
            </a:pPr>
            <a:r>
              <a:rPr lang="en-US" dirty="0" smtClean="0"/>
              <a:t>	{    delete </a:t>
            </a:r>
            <a:r>
              <a:rPr lang="en-US" dirty="0" err="1" smtClean="0"/>
              <a:t>tValue</a:t>
            </a:r>
            <a:r>
              <a:rPr lang="en-US" dirty="0" smtClean="0"/>
              <a:t>;     	}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dirty="0" smtClean="0"/>
              <a:t>      void Print()</a:t>
            </a:r>
          </a:p>
          <a:p>
            <a:pPr>
              <a:buNone/>
            </a:pPr>
            <a:r>
              <a:rPr lang="en-US" dirty="0" smtClean="0"/>
              <a:t>      {    </a:t>
            </a:r>
            <a:r>
              <a:rPr lang="en-US" dirty="0" err="1" smtClean="0"/>
              <a:t>cout</a:t>
            </a:r>
            <a:r>
              <a:rPr lang="en-US" dirty="0" smtClean="0"/>
              <a:t> &lt;&lt;*</a:t>
            </a:r>
            <a:r>
              <a:rPr lang="en-US" dirty="0" err="1" smtClean="0"/>
              <a:t>tValue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    }</a:t>
            </a:r>
          </a:p>
          <a:p>
            <a:pPr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What if we want to special Storage class so that it allows saving </a:t>
            </a:r>
            <a:r>
              <a:rPr lang="en-US" b="1" dirty="0" smtClean="0"/>
              <a:t>a pointer to a single </a:t>
            </a:r>
            <a:r>
              <a:rPr lang="en-US" b="1" dirty="0" err="1" smtClean="0"/>
              <a:t>int</a:t>
            </a:r>
            <a:r>
              <a:rPr lang="en-US" b="1" dirty="0" smtClean="0"/>
              <a:t> value?</a:t>
            </a:r>
          </a:p>
          <a:p>
            <a:r>
              <a:rPr lang="en-US" dirty="0" smtClean="0"/>
              <a:t>What if we want to special Storage class so that it allows saving </a:t>
            </a:r>
            <a:r>
              <a:rPr lang="en-US" b="1" dirty="0" smtClean="0"/>
              <a:t>a pointer to a single double value?</a:t>
            </a:r>
          </a:p>
          <a:p>
            <a:r>
              <a:rPr lang="en-US" dirty="0" smtClean="0"/>
              <a:t>What if we want to special Storage class so that it allows saving </a:t>
            </a:r>
            <a:r>
              <a:rPr lang="en-US" b="1" dirty="0" smtClean="0"/>
              <a:t>a pointer to a single long value?</a:t>
            </a:r>
          </a:p>
          <a:p>
            <a:r>
              <a:rPr lang="en-US" b="1" dirty="0" smtClean="0"/>
              <a:t>…so on</a:t>
            </a:r>
          </a:p>
          <a:p>
            <a:pPr>
              <a:buNone/>
            </a:pP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if we Specialize for All Pointer Types!!! 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template&lt;</a:t>
            </a:r>
            <a:r>
              <a:rPr lang="en-US" dirty="0" err="1" smtClean="0">
                <a:solidFill>
                  <a:srgbClr val="0000FF"/>
                </a:solidFill>
              </a:rPr>
              <a:t>typename</a:t>
            </a:r>
            <a:r>
              <a:rPr lang="en-US" dirty="0" smtClean="0">
                <a:solidFill>
                  <a:srgbClr val="0000FF"/>
                </a:solidFill>
              </a:rPr>
              <a:t>  T&gt;</a:t>
            </a:r>
            <a:r>
              <a:rPr lang="en-US" b="1" dirty="0" smtClean="0">
                <a:solidFill>
                  <a:srgbClr val="FF0000"/>
                </a:solidFill>
              </a:rPr>
              <a:t>       </a:t>
            </a:r>
            <a:r>
              <a:rPr lang="en-US" dirty="0" smtClean="0">
                <a:solidFill>
                  <a:srgbClr val="00B050"/>
                </a:solidFill>
              </a:rPr>
              <a:t>//template parameter  list </a:t>
            </a:r>
          </a:p>
          <a:p>
            <a:pPr>
              <a:buNone/>
            </a:pPr>
            <a:r>
              <a:rPr lang="en-US" dirty="0" smtClean="0"/>
              <a:t>class Storage&lt;</a:t>
            </a:r>
            <a:r>
              <a:rPr lang="en-US" dirty="0" smtClean="0">
                <a:solidFill>
                  <a:srgbClr val="0000FF"/>
                </a:solidFill>
              </a:rPr>
              <a:t>T*</a:t>
            </a:r>
            <a:r>
              <a:rPr lang="en-US" dirty="0" smtClean="0"/>
              <a:t>&gt;</a:t>
            </a:r>
            <a:r>
              <a:rPr lang="en-US" b="1" dirty="0" smtClean="0">
                <a:solidFill>
                  <a:srgbClr val="FF0000"/>
                </a:solidFill>
              </a:rPr>
              <a:t>                  </a:t>
            </a:r>
            <a:r>
              <a:rPr lang="en-US" dirty="0" smtClean="0">
                <a:solidFill>
                  <a:srgbClr val="00B050"/>
                </a:solidFill>
              </a:rPr>
              <a:t>//template argument  list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private: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0000FF"/>
                </a:solidFill>
              </a:rPr>
              <a:t>T* </a:t>
            </a:r>
            <a:r>
              <a:rPr lang="en-US" dirty="0" smtClean="0"/>
              <a:t> </a:t>
            </a:r>
            <a:r>
              <a:rPr lang="en-US" dirty="0" err="1" smtClean="0"/>
              <a:t>tValue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dirty="0" smtClean="0"/>
              <a:t>public:</a:t>
            </a:r>
          </a:p>
          <a:p>
            <a:pPr>
              <a:buNone/>
            </a:pPr>
            <a:r>
              <a:rPr lang="en-US" dirty="0" smtClean="0"/>
              <a:t>      Storage(</a:t>
            </a:r>
            <a:r>
              <a:rPr lang="en-US" dirty="0" smtClean="0">
                <a:solidFill>
                  <a:srgbClr val="0000FF"/>
                </a:solidFill>
              </a:rPr>
              <a:t>T* </a:t>
            </a:r>
            <a:r>
              <a:rPr lang="en-US" dirty="0" smtClean="0"/>
              <a:t> </a:t>
            </a:r>
            <a:r>
              <a:rPr lang="en-US" dirty="0" err="1" smtClean="0"/>
              <a:t>tVal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tValue</a:t>
            </a:r>
            <a:r>
              <a:rPr lang="en-US" dirty="0" smtClean="0"/>
              <a:t> = new </a:t>
            </a:r>
            <a:r>
              <a:rPr lang="en-US" dirty="0" smtClean="0">
                <a:solidFill>
                  <a:srgbClr val="0000FF"/>
                </a:solidFill>
              </a:rPr>
              <a:t>T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	*</a:t>
            </a:r>
            <a:r>
              <a:rPr lang="en-US" dirty="0" err="1" smtClean="0"/>
              <a:t>tValue</a:t>
            </a:r>
            <a:r>
              <a:rPr lang="en-US" dirty="0" smtClean="0"/>
              <a:t> = *</a:t>
            </a:r>
            <a:r>
              <a:rPr lang="en-US" dirty="0" err="1" smtClean="0"/>
              <a:t>tVal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endParaRPr lang="en-US" sz="1300" dirty="0" smtClean="0"/>
          </a:p>
          <a:p>
            <a:pPr>
              <a:buNone/>
            </a:pPr>
            <a:r>
              <a:rPr lang="en-US" dirty="0" smtClean="0"/>
              <a:t>	~Storage()</a:t>
            </a:r>
          </a:p>
          <a:p>
            <a:pPr>
              <a:buNone/>
            </a:pPr>
            <a:r>
              <a:rPr lang="en-US" dirty="0" smtClean="0"/>
              <a:t>	{    delete  </a:t>
            </a:r>
            <a:r>
              <a:rPr lang="en-US" dirty="0" err="1" smtClean="0"/>
              <a:t>tValue</a:t>
            </a:r>
            <a:r>
              <a:rPr lang="en-US" dirty="0" smtClean="0"/>
              <a:t>;     	}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dirty="0" smtClean="0"/>
              <a:t>      void Print()</a:t>
            </a:r>
          </a:p>
          <a:p>
            <a:pPr>
              <a:buNone/>
            </a:pPr>
            <a:r>
              <a:rPr lang="en-US" dirty="0" smtClean="0"/>
              <a:t>      {    </a:t>
            </a:r>
            <a:r>
              <a:rPr lang="en-US" dirty="0" err="1" smtClean="0"/>
              <a:t>cout</a:t>
            </a:r>
            <a:r>
              <a:rPr lang="en-US" dirty="0" smtClean="0"/>
              <a:t> &lt;&lt;*</a:t>
            </a:r>
            <a:r>
              <a:rPr lang="en-US" dirty="0" err="1" smtClean="0"/>
              <a:t>tValue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    }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>
              <a:buNone/>
            </a:pP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114800" y="1752600"/>
            <a:ext cx="4038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rgbClr val="FF0000"/>
                </a:solidFill>
              </a:rPr>
              <a:t>This is called partial specialization</a:t>
            </a:r>
          </a:p>
          <a:p>
            <a:pPr algn="just"/>
            <a:r>
              <a:rPr lang="en-US" sz="2000" dirty="0" smtClean="0">
                <a:solidFill>
                  <a:srgbClr val="FF0000"/>
                </a:solidFill>
              </a:rPr>
              <a:t>Where </a:t>
            </a:r>
            <a:r>
              <a:rPr lang="en-US" sz="2000" b="1" dirty="0" smtClean="0">
                <a:solidFill>
                  <a:srgbClr val="FF0000"/>
                </a:solidFill>
              </a:rPr>
              <a:t>template parameter list </a:t>
            </a:r>
            <a:r>
              <a:rPr lang="en-US" sz="2000" dirty="0" smtClean="0">
                <a:solidFill>
                  <a:srgbClr val="FF0000"/>
                </a:solidFill>
              </a:rPr>
              <a:t>and </a:t>
            </a:r>
            <a:r>
              <a:rPr lang="en-US" sz="2000" b="1" dirty="0" smtClean="0">
                <a:solidFill>
                  <a:srgbClr val="FF0000"/>
                </a:solidFill>
              </a:rPr>
              <a:t>template argument list </a:t>
            </a:r>
            <a:r>
              <a:rPr lang="en-US" sz="2000" dirty="0" smtClean="0">
                <a:solidFill>
                  <a:srgbClr val="FF0000"/>
                </a:solidFill>
              </a:rPr>
              <a:t>both are non-empty</a:t>
            </a:r>
          </a:p>
          <a:p>
            <a:pPr algn="just"/>
            <a:endParaRPr lang="en-US" sz="2000" dirty="0" smtClean="0">
              <a:solidFill>
                <a:srgbClr val="FF0000"/>
              </a:solidFill>
            </a:endParaRPr>
          </a:p>
          <a:p>
            <a:pPr algn="just"/>
            <a:r>
              <a:rPr lang="en-US" sz="2000" dirty="0" smtClean="0">
                <a:solidFill>
                  <a:srgbClr val="FF0000"/>
                </a:solidFill>
              </a:rPr>
              <a:t>It specialization for a subset of types which in this case are pointers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Template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template</a:t>
            </a:r>
            <a:r>
              <a:rPr lang="en-US" dirty="0" smtClean="0"/>
              <a:t> &lt;</a:t>
            </a:r>
            <a:r>
              <a:rPr lang="en-US" dirty="0" err="1" smtClean="0">
                <a:solidFill>
                  <a:srgbClr val="0000FF"/>
                </a:solidFill>
              </a:rPr>
              <a:t>typename</a:t>
            </a:r>
            <a:r>
              <a:rPr lang="en-US" dirty="0" smtClean="0"/>
              <a:t> T&gt;</a:t>
            </a:r>
          </a:p>
          <a:p>
            <a:pPr>
              <a:buNone/>
            </a:pPr>
            <a:r>
              <a:rPr lang="en-US" dirty="0" smtClean="0"/>
              <a:t>class  X</a:t>
            </a:r>
          </a:p>
          <a:p>
            <a:pPr>
              <a:buNone/>
            </a:pPr>
            <a:r>
              <a:rPr lang="en-US" dirty="0" smtClean="0"/>
              <a:t>{ … 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2;</a:t>
            </a:r>
          </a:p>
          <a:p>
            <a:pPr>
              <a:buNone/>
            </a:pPr>
            <a:r>
              <a:rPr lang="en-US" dirty="0" smtClean="0"/>
              <a:t>	double d = 4.5;</a:t>
            </a:r>
          </a:p>
          <a:p>
            <a:pPr>
              <a:buNone/>
            </a:pPr>
            <a:r>
              <a:rPr lang="en-US" dirty="0" smtClean="0"/>
              <a:t>	char c = 'e';</a:t>
            </a:r>
          </a:p>
          <a:p>
            <a:pPr>
              <a:buNone/>
            </a:pPr>
            <a:r>
              <a:rPr lang="en-US" dirty="0" smtClean="0"/>
              <a:t>	Storage&lt;</a:t>
            </a:r>
            <a:r>
              <a:rPr lang="en-US" dirty="0" err="1" smtClean="0"/>
              <a:t>int</a:t>
            </a:r>
            <a:r>
              <a:rPr lang="en-US" dirty="0" smtClean="0"/>
              <a:t>&gt; </a:t>
            </a:r>
            <a:r>
              <a:rPr lang="en-US" dirty="0" err="1" smtClean="0"/>
              <a:t>iObj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Storage&lt;double&gt; </a:t>
            </a:r>
            <a:r>
              <a:rPr lang="en-US" dirty="0" err="1" smtClean="0"/>
              <a:t>dObj</a:t>
            </a:r>
            <a:r>
              <a:rPr lang="en-US" dirty="0" smtClean="0"/>
              <a:t>(d);</a:t>
            </a:r>
          </a:p>
          <a:p>
            <a:pPr>
              <a:buNone/>
            </a:pPr>
            <a:r>
              <a:rPr lang="en-US" dirty="0" smtClean="0"/>
              <a:t>	Storage&lt;char&gt; </a:t>
            </a:r>
            <a:r>
              <a:rPr lang="en-US" dirty="0" err="1" smtClean="0"/>
              <a:t>cObj</a:t>
            </a:r>
            <a:r>
              <a:rPr lang="en-US" dirty="0" smtClean="0"/>
              <a:t>(c);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iptr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(2);</a:t>
            </a:r>
          </a:p>
          <a:p>
            <a:pPr>
              <a:buNone/>
            </a:pPr>
            <a:r>
              <a:rPr lang="en-US" dirty="0" smtClean="0"/>
              <a:t>	double *</a:t>
            </a:r>
            <a:r>
              <a:rPr lang="en-US" dirty="0" err="1" smtClean="0"/>
              <a:t>dptr</a:t>
            </a:r>
            <a:r>
              <a:rPr lang="en-US" dirty="0" smtClean="0"/>
              <a:t> = new double(4.5);</a:t>
            </a:r>
          </a:p>
          <a:p>
            <a:pPr>
              <a:buNone/>
            </a:pPr>
            <a:r>
              <a:rPr lang="en-US" dirty="0" smtClean="0"/>
              <a:t>	char *</a:t>
            </a:r>
            <a:r>
              <a:rPr lang="en-US" dirty="0" err="1" smtClean="0"/>
              <a:t>cptr</a:t>
            </a:r>
            <a:r>
              <a:rPr lang="en-US" dirty="0" smtClean="0"/>
              <a:t> = new char('e');</a:t>
            </a:r>
          </a:p>
          <a:p>
            <a:pPr>
              <a:buNone/>
            </a:pPr>
            <a:r>
              <a:rPr lang="en-US" dirty="0" smtClean="0"/>
              <a:t>	Storage&lt;</a:t>
            </a:r>
            <a:r>
              <a:rPr lang="en-US" dirty="0" err="1" smtClean="0"/>
              <a:t>int</a:t>
            </a:r>
            <a:r>
              <a:rPr lang="en-US" dirty="0" smtClean="0"/>
              <a:t>*&gt; </a:t>
            </a:r>
            <a:r>
              <a:rPr lang="en-US" dirty="0" err="1" smtClean="0"/>
              <a:t>iPtrObj</a:t>
            </a:r>
            <a:r>
              <a:rPr lang="en-US" dirty="0" smtClean="0"/>
              <a:t>(</a:t>
            </a:r>
            <a:r>
              <a:rPr lang="en-US" dirty="0" err="1" smtClean="0"/>
              <a:t>iptr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Storage&lt;double*&gt; </a:t>
            </a:r>
            <a:r>
              <a:rPr lang="en-US" dirty="0" err="1" smtClean="0"/>
              <a:t>dPtrObj</a:t>
            </a:r>
            <a:r>
              <a:rPr lang="en-US" dirty="0" smtClean="0"/>
              <a:t>(</a:t>
            </a:r>
            <a:r>
              <a:rPr lang="en-US" dirty="0" err="1" smtClean="0"/>
              <a:t>dptr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Storage&lt;char*&gt; </a:t>
            </a:r>
            <a:r>
              <a:rPr lang="en-US" dirty="0" err="1" smtClean="0"/>
              <a:t>cPtrObj</a:t>
            </a:r>
            <a:r>
              <a:rPr lang="en-US" dirty="0" smtClean="0"/>
              <a:t>(</a:t>
            </a:r>
            <a:r>
              <a:rPr lang="en-US" dirty="0" err="1" smtClean="0"/>
              <a:t>cptr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Partial 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Partial Specialization allows you to specialize a class template for a subset of the possible template parameters</a:t>
            </a:r>
          </a:p>
          <a:p>
            <a:r>
              <a:rPr lang="en-US" dirty="0" smtClean="0"/>
              <a:t>Functions cannot be partially specialized, but they can be overloaded and nearly same effect is achieved as that of </a:t>
            </a:r>
            <a:r>
              <a:rPr lang="en-US" smtClean="0"/>
              <a:t>partial specialization.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statement:   </a:t>
            </a:r>
            <a:r>
              <a:rPr lang="en-US" dirty="0" smtClean="0">
                <a:solidFill>
                  <a:srgbClr val="0000FF"/>
                </a:solidFill>
              </a:rPr>
              <a:t>template</a:t>
            </a:r>
            <a:r>
              <a:rPr lang="en-US" dirty="0" smtClean="0"/>
              <a:t> &lt;</a:t>
            </a:r>
            <a:r>
              <a:rPr lang="en-US" dirty="0" err="1" smtClean="0">
                <a:solidFill>
                  <a:srgbClr val="0000FF"/>
                </a:solidFill>
              </a:rPr>
              <a:t>typename</a:t>
            </a:r>
            <a:r>
              <a:rPr lang="en-US" dirty="0" smtClean="0"/>
              <a:t> T&gt;</a:t>
            </a:r>
          </a:p>
          <a:p>
            <a:r>
              <a:rPr lang="en-US" dirty="0" smtClean="0"/>
              <a:t>T is template parameter</a:t>
            </a:r>
          </a:p>
          <a:p>
            <a:r>
              <a:rPr lang="en-US" dirty="0" smtClean="0"/>
              <a:t>T is substituted for a data type!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Expression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template expression parameter is a parameter that does not substitute for a type, but is instead replaced by a </a:t>
            </a:r>
            <a:r>
              <a:rPr lang="en-US" dirty="0" smtClean="0"/>
              <a:t>value</a:t>
            </a:r>
          </a:p>
          <a:p>
            <a:pPr algn="just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Expression </a:t>
            </a:r>
            <a:r>
              <a:rPr lang="en-US" dirty="0" smtClean="0"/>
              <a:t>Parameter Possible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r>
              <a:rPr lang="en-US" dirty="0" smtClean="0"/>
              <a:t>A value that has an integral type or enumeration</a:t>
            </a:r>
          </a:p>
          <a:p>
            <a:r>
              <a:rPr lang="en-US" dirty="0" smtClean="0"/>
              <a:t>A pointer or reference to an object</a:t>
            </a:r>
          </a:p>
          <a:p>
            <a:r>
              <a:rPr lang="en-US" dirty="0" smtClean="0"/>
              <a:t>A pointer or reference to a function</a:t>
            </a:r>
          </a:p>
          <a:p>
            <a:r>
              <a:rPr lang="en-US" dirty="0" smtClean="0"/>
              <a:t>A pointer or reference to a class member function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for a </a:t>
            </a:r>
            <a:r>
              <a:rPr lang="en-US" dirty="0" smtClean="0"/>
              <a:t>Function </a:t>
            </a:r>
            <a:r>
              <a:rPr lang="en-US" dirty="0" smtClean="0"/>
              <a:t>Template with Expression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template </a:t>
            </a:r>
            <a:r>
              <a:rPr lang="en-US" dirty="0" smtClean="0"/>
              <a:t>&lt; </a:t>
            </a:r>
            <a:r>
              <a:rPr lang="en-US" dirty="0" err="1" smtClean="0">
                <a:solidFill>
                  <a:srgbClr val="0000FF"/>
                </a:solidFill>
              </a:rPr>
              <a:t>typename</a:t>
            </a:r>
            <a:r>
              <a:rPr lang="en-US" dirty="0" smtClean="0"/>
              <a:t> T,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n&gt;</a:t>
            </a:r>
          </a:p>
          <a:p>
            <a:pPr>
              <a:buNone/>
            </a:pPr>
            <a:r>
              <a:rPr lang="en-US" dirty="0" smtClean="0"/>
              <a:t>T  power(T a)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T  result = 1;  </a:t>
            </a:r>
            <a:r>
              <a:rPr lang="en-US" sz="2600" dirty="0" smtClean="0">
                <a:solidFill>
                  <a:srgbClr val="00B050"/>
                </a:solidFill>
              </a:rPr>
              <a:t>//assignment to 1 should be possible for the </a:t>
            </a:r>
          </a:p>
          <a:p>
            <a:pPr>
              <a:buNone/>
            </a:pPr>
            <a:r>
              <a:rPr lang="en-US" sz="2600" dirty="0" smtClean="0">
                <a:solidFill>
                  <a:srgbClr val="00B050"/>
                </a:solidFill>
              </a:rPr>
              <a:t>                                   //data type substituting template parameter</a:t>
            </a:r>
          </a:p>
          <a:p>
            <a:pPr>
              <a:buNone/>
            </a:pPr>
            <a:r>
              <a:rPr lang="en-US" dirty="0" smtClean="0"/>
              <a:t>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 ; </a:t>
            </a:r>
            <a:r>
              <a:rPr lang="en-US" dirty="0" err="1" smtClean="0"/>
              <a:t>i</a:t>
            </a:r>
            <a:r>
              <a:rPr lang="en-US" dirty="0" smtClean="0"/>
              <a:t>&lt; n;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		result = result*a;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return result;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  r1 = power&lt;</a:t>
            </a:r>
            <a:r>
              <a:rPr lang="en-US" dirty="0" err="1" smtClean="0"/>
              <a:t>int</a:t>
            </a:r>
            <a:r>
              <a:rPr lang="en-US" dirty="0" smtClean="0"/>
              <a:t>, 3&gt;( 4);              //returns 64</a:t>
            </a:r>
          </a:p>
          <a:p>
            <a:pPr>
              <a:buNone/>
            </a:pPr>
            <a:r>
              <a:rPr lang="en-US" dirty="0" smtClean="0"/>
              <a:t>	double   r2 = power&lt;double, 2&gt;(5.5);   //returns 30.25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838200"/>
          </a:xfrm>
        </p:spPr>
        <p:txBody>
          <a:bodyPr/>
          <a:lstStyle/>
          <a:p>
            <a:r>
              <a:rPr lang="en-US" dirty="0" smtClean="0"/>
              <a:t>Example for a </a:t>
            </a:r>
            <a:r>
              <a:rPr lang="en-US" dirty="0" smtClean="0"/>
              <a:t>Class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458200" cy="6248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template</a:t>
            </a:r>
            <a:r>
              <a:rPr lang="en-US" sz="1600" dirty="0" smtClean="0"/>
              <a:t> &lt;</a:t>
            </a:r>
            <a:r>
              <a:rPr lang="en-US" sz="1600" dirty="0" err="1" smtClean="0">
                <a:solidFill>
                  <a:srgbClr val="0000FF"/>
                </a:solidFill>
              </a:rPr>
              <a:t>typename</a:t>
            </a:r>
            <a:r>
              <a:rPr lang="en-US" sz="1600" dirty="0" smtClean="0"/>
              <a:t> T, </a:t>
            </a:r>
            <a:r>
              <a:rPr lang="en-US" sz="1600" dirty="0" err="1" smtClean="0">
                <a:solidFill>
                  <a:srgbClr val="0000FF"/>
                </a:solidFill>
              </a:rPr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nSize</a:t>
            </a:r>
            <a:r>
              <a:rPr lang="en-US" sz="1600" dirty="0" smtClean="0"/>
              <a:t>&gt;  // </a:t>
            </a:r>
            <a:r>
              <a:rPr lang="en-US" sz="1600" dirty="0" err="1" smtClean="0"/>
              <a:t>nSize</a:t>
            </a:r>
            <a:r>
              <a:rPr lang="en-US" sz="1600" dirty="0" smtClean="0"/>
              <a:t> is the expression parameter</a:t>
            </a:r>
          </a:p>
          <a:p>
            <a:pPr>
              <a:buNone/>
            </a:pPr>
            <a:r>
              <a:rPr lang="en-US" sz="1600" dirty="0" smtClean="0"/>
              <a:t>class Buffer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private:</a:t>
            </a:r>
          </a:p>
          <a:p>
            <a:pPr>
              <a:buNone/>
            </a:pPr>
            <a:r>
              <a:rPr lang="en-US" sz="1600" dirty="0" smtClean="0"/>
              <a:t>    T </a:t>
            </a:r>
            <a:r>
              <a:rPr lang="en-US" sz="1600" dirty="0" err="1" smtClean="0"/>
              <a:t>buf</a:t>
            </a:r>
            <a:r>
              <a:rPr lang="en-US" sz="1600" dirty="0" smtClean="0"/>
              <a:t>[</a:t>
            </a:r>
            <a:r>
              <a:rPr lang="en-US" sz="1600" dirty="0" err="1" smtClean="0"/>
              <a:t>nSize</a:t>
            </a:r>
            <a:r>
              <a:rPr lang="en-US" sz="1600" dirty="0" smtClean="0"/>
              <a:t>];</a:t>
            </a:r>
          </a:p>
          <a:p>
            <a:pPr>
              <a:buNone/>
            </a:pPr>
            <a:r>
              <a:rPr lang="en-US" sz="1600" dirty="0" smtClean="0"/>
              <a:t>public:</a:t>
            </a:r>
          </a:p>
          <a:p>
            <a:pPr>
              <a:buNone/>
            </a:pPr>
            <a:r>
              <a:rPr lang="en-US" sz="1600" dirty="0" smtClean="0"/>
              <a:t>    T* </a:t>
            </a:r>
            <a:r>
              <a:rPr lang="en-US" sz="1600" dirty="0" err="1" smtClean="0"/>
              <a:t>GetBuffer</a:t>
            </a:r>
            <a:r>
              <a:rPr lang="en-US" sz="1600" dirty="0" smtClean="0"/>
              <a:t>() </a:t>
            </a:r>
          </a:p>
          <a:p>
            <a:pPr>
              <a:buNone/>
            </a:pPr>
            <a:r>
              <a:rPr lang="en-US" sz="1600" dirty="0" smtClean="0"/>
              <a:t>     {		return  </a:t>
            </a:r>
            <a:r>
              <a:rPr lang="en-US" sz="1600" dirty="0" err="1" smtClean="0"/>
              <a:t>buf</a:t>
            </a:r>
            <a:r>
              <a:rPr lang="en-US" sz="1600" dirty="0" smtClean="0"/>
              <a:t>;	 }</a:t>
            </a:r>
          </a:p>
          <a:p>
            <a:pPr>
              <a:buNone/>
            </a:pPr>
            <a:r>
              <a:rPr lang="en-US" sz="1600" dirty="0" smtClean="0"/>
              <a:t> </a:t>
            </a:r>
          </a:p>
          <a:p>
            <a:pPr>
              <a:buNone/>
            </a:pPr>
            <a:r>
              <a:rPr lang="en-US" sz="1600" dirty="0" smtClean="0"/>
              <a:t>    T&amp; operator[](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nIndex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    {           return </a:t>
            </a:r>
            <a:r>
              <a:rPr lang="en-US" sz="1600" dirty="0" err="1" smtClean="0"/>
              <a:t>buf</a:t>
            </a:r>
            <a:r>
              <a:rPr lang="en-US" sz="1600" dirty="0" smtClean="0"/>
              <a:t>[</a:t>
            </a:r>
            <a:r>
              <a:rPr lang="en-US" sz="1600" dirty="0" err="1" smtClean="0"/>
              <a:t>nIndex</a:t>
            </a:r>
            <a:r>
              <a:rPr lang="en-US" sz="1600" dirty="0" smtClean="0"/>
              <a:t>];                }</a:t>
            </a:r>
          </a:p>
          <a:p>
            <a:pPr>
              <a:buNone/>
            </a:pPr>
            <a:r>
              <a:rPr lang="en-US" sz="1600" dirty="0" smtClean="0"/>
              <a:t>};</a:t>
            </a:r>
          </a:p>
          <a:p>
            <a:endParaRPr lang="en-US" sz="1600" dirty="0" smtClean="0"/>
          </a:p>
          <a:p>
            <a:pPr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main()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	Buffer&lt;</a:t>
            </a:r>
            <a:r>
              <a:rPr lang="en-US" sz="1600" dirty="0" err="1" smtClean="0"/>
              <a:t>int</a:t>
            </a:r>
            <a:r>
              <a:rPr lang="en-US" sz="1600" dirty="0" smtClean="0"/>
              <a:t>, 12&gt;   </a:t>
            </a:r>
            <a:r>
              <a:rPr lang="en-US" sz="1600" dirty="0" err="1" smtClean="0"/>
              <a:t>intBuffer</a:t>
            </a:r>
            <a:r>
              <a:rPr lang="en-US" sz="1600" dirty="0" smtClean="0"/>
              <a:t>;</a:t>
            </a:r>
          </a:p>
          <a:p>
            <a:pPr fontAlgn="base">
              <a:buNone/>
            </a:pPr>
            <a:r>
              <a:rPr lang="en-US" sz="1600" dirty="0" smtClean="0"/>
              <a:t>	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 </a:t>
            </a:r>
            <a:r>
              <a:rPr lang="en-US" sz="1600" dirty="0" err="1" smtClean="0"/>
              <a:t>i</a:t>
            </a:r>
            <a:r>
              <a:rPr lang="en-US" sz="1600" dirty="0" smtClean="0"/>
              <a:t>=0; </a:t>
            </a:r>
            <a:r>
              <a:rPr lang="en-US" sz="1600" dirty="0" err="1" smtClean="0"/>
              <a:t>i</a:t>
            </a:r>
            <a:r>
              <a:rPr lang="en-US" sz="1600" dirty="0" smtClean="0"/>
              <a:t>&lt; 12; </a:t>
            </a:r>
            <a:r>
              <a:rPr lang="en-US" sz="1600" dirty="0" err="1" smtClean="0"/>
              <a:t>i</a:t>
            </a:r>
            <a:r>
              <a:rPr lang="en-US" sz="1600" dirty="0" smtClean="0"/>
              <a:t>++)</a:t>
            </a:r>
          </a:p>
          <a:p>
            <a:pPr fontAlgn="base">
              <a:buNone/>
            </a:pPr>
            <a:r>
              <a:rPr lang="en-US" sz="1600" dirty="0" smtClean="0"/>
              <a:t>         	</a:t>
            </a:r>
            <a:r>
              <a:rPr lang="en-US" sz="1600" dirty="0" err="1" smtClean="0"/>
              <a:t>intBuffer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 smtClean="0"/>
              <a:t>] = </a:t>
            </a:r>
            <a:r>
              <a:rPr lang="en-US" sz="1600" dirty="0" err="1" smtClean="0"/>
              <a:t>i</a:t>
            </a:r>
            <a:r>
              <a:rPr lang="en-US" sz="1600" dirty="0" smtClean="0"/>
              <a:t>;</a:t>
            </a:r>
          </a:p>
          <a:p>
            <a:pPr fontAlgn="base">
              <a:buNone/>
            </a:pPr>
            <a:endParaRPr lang="en-US" sz="1600" dirty="0" smtClean="0"/>
          </a:p>
          <a:p>
            <a:pPr fontAlgn="base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</a:t>
            </a:r>
            <a:r>
              <a:rPr lang="en-US" sz="1600" dirty="0" err="1" smtClean="0"/>
              <a:t>intBuffer</a:t>
            </a:r>
            <a:r>
              <a:rPr lang="en-US" sz="1600" dirty="0" smtClean="0"/>
              <a:t>[4];</a:t>
            </a:r>
          </a:p>
          <a:p>
            <a:pPr>
              <a:buNone/>
            </a:pPr>
            <a:endParaRPr lang="en-US" sz="900" dirty="0" smtClean="0"/>
          </a:p>
          <a:p>
            <a:pPr>
              <a:buNone/>
            </a:pPr>
            <a:r>
              <a:rPr lang="en-US" sz="1600" dirty="0" smtClean="0"/>
              <a:t>}</a:t>
            </a:r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Template Specializations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3211</TotalTime>
  <Words>777</Words>
  <Application>Microsoft Office PowerPoint</Application>
  <PresentationFormat>On-screen Show (4:3)</PresentationFormat>
  <Paragraphs>396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Template Expressions and Specializations</vt:lpstr>
      <vt:lpstr>Function Template Syntax</vt:lpstr>
      <vt:lpstr>Class Template Syntax</vt:lpstr>
      <vt:lpstr>Template Parameter</vt:lpstr>
      <vt:lpstr>Template Expression Parameter</vt:lpstr>
      <vt:lpstr>Expression Parameter Possible Types</vt:lpstr>
      <vt:lpstr>Example for a Function Template with Expression Parameter</vt:lpstr>
      <vt:lpstr>Example for a Class Template</vt:lpstr>
      <vt:lpstr>Template Specializations</vt:lpstr>
      <vt:lpstr>1. Template Function Specialization</vt:lpstr>
      <vt:lpstr>Example:</vt:lpstr>
      <vt:lpstr>Which Function will be Called</vt:lpstr>
      <vt:lpstr>2. Class Member Function Specialization</vt:lpstr>
      <vt:lpstr>Example of Storage Class</vt:lpstr>
      <vt:lpstr>Class Structure When Member Functions also Placed Outside Class</vt:lpstr>
      <vt:lpstr>Class Structure When Member Functions also Placed Outside Class</vt:lpstr>
      <vt:lpstr>Test Program</vt:lpstr>
      <vt:lpstr>Test Program 2 (Figure Out the Problem)</vt:lpstr>
      <vt:lpstr>Storage Class With Specialized ctor/dtor</vt:lpstr>
      <vt:lpstr>Test Program 2 Works Fine Now! </vt:lpstr>
      <vt:lpstr>3. Class Template Specialization</vt:lpstr>
      <vt:lpstr>Example: Class Template Storage.h</vt:lpstr>
      <vt:lpstr>Specialized Class Template for “char*”</vt:lpstr>
      <vt:lpstr>Test Program 2 Works Fine Now! </vt:lpstr>
      <vt:lpstr>Partial Template Specializations</vt:lpstr>
      <vt:lpstr>Class Template Storage.h</vt:lpstr>
      <vt:lpstr>Slide 27</vt:lpstr>
      <vt:lpstr>Question</vt:lpstr>
      <vt:lpstr>What if we Specialize for All Pointer Types!!! </vt:lpstr>
      <vt:lpstr>Test Program</vt:lpstr>
      <vt:lpstr>Benefits of Partial Specialization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Esha</dc:creator>
  <cp:lastModifiedBy>Esha</cp:lastModifiedBy>
  <cp:revision>98</cp:revision>
  <dcterms:created xsi:type="dcterms:W3CDTF">2013-01-28T03:59:52Z</dcterms:created>
  <dcterms:modified xsi:type="dcterms:W3CDTF">2014-01-30T14:27:07Z</dcterms:modified>
</cp:coreProperties>
</file>