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63"/>
  </p:notesMasterIdLst>
  <p:sldIdLst>
    <p:sldId id="268" r:id="rId2"/>
    <p:sldId id="269" r:id="rId3"/>
    <p:sldId id="410" r:id="rId4"/>
    <p:sldId id="406" r:id="rId5"/>
    <p:sldId id="453" r:id="rId6"/>
    <p:sldId id="413" r:id="rId7"/>
    <p:sldId id="415" r:id="rId8"/>
    <p:sldId id="416" r:id="rId9"/>
    <p:sldId id="454" r:id="rId10"/>
    <p:sldId id="435" r:id="rId11"/>
    <p:sldId id="436" r:id="rId12"/>
    <p:sldId id="417" r:id="rId13"/>
    <p:sldId id="418" r:id="rId14"/>
    <p:sldId id="419" r:id="rId15"/>
    <p:sldId id="420" r:id="rId16"/>
    <p:sldId id="421" r:id="rId17"/>
    <p:sldId id="422" r:id="rId18"/>
    <p:sldId id="423" r:id="rId19"/>
    <p:sldId id="424" r:id="rId20"/>
    <p:sldId id="425" r:id="rId21"/>
    <p:sldId id="426" r:id="rId22"/>
    <p:sldId id="427" r:id="rId23"/>
    <p:sldId id="366" r:id="rId24"/>
    <p:sldId id="367" r:id="rId25"/>
    <p:sldId id="368" r:id="rId26"/>
    <p:sldId id="369" r:id="rId27"/>
    <p:sldId id="370" r:id="rId28"/>
    <p:sldId id="371" r:id="rId29"/>
    <p:sldId id="372" r:id="rId30"/>
    <p:sldId id="437"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451" r:id="rId50"/>
    <p:sldId id="452" r:id="rId51"/>
    <p:sldId id="391" r:id="rId52"/>
    <p:sldId id="392" r:id="rId53"/>
    <p:sldId id="393" r:id="rId54"/>
    <p:sldId id="394" r:id="rId55"/>
    <p:sldId id="395" r:id="rId56"/>
    <p:sldId id="438" r:id="rId57"/>
    <p:sldId id="439" r:id="rId58"/>
    <p:sldId id="440" r:id="rId59"/>
    <p:sldId id="441" r:id="rId60"/>
    <p:sldId id="397" r:id="rId61"/>
    <p:sldId id="450" r:id="rId62"/>
  </p:sldIdLst>
  <p:sldSz cx="9144000" cy="6858000" type="screen4x3"/>
  <p:notesSz cx="6858000" cy="9144000"/>
  <p:defaultTextStyle>
    <a:defPPr>
      <a:defRPr lang="en-US"/>
    </a:defPPr>
    <a:lvl1pPr algn="l" rtl="0" eaLnBrk="0" fontAlgn="base" hangingPunct="0">
      <a:spcBef>
        <a:spcPct val="0"/>
      </a:spcBef>
      <a:spcAft>
        <a:spcPct val="0"/>
      </a:spcAft>
      <a:defRPr b="1" kern="1200">
        <a:solidFill>
          <a:srgbClr val="000000"/>
        </a:solidFill>
        <a:effectLst>
          <a:outerShdw blurRad="38100" dist="38100" dir="2700000" algn="tl">
            <a:srgbClr val="000000">
              <a:alpha val="43137"/>
            </a:srgbClr>
          </a:outerShdw>
        </a:effectLst>
        <a:latin typeface="Helvetica" charset="0"/>
        <a:ea typeface="+mn-ea"/>
        <a:cs typeface="+mn-cs"/>
      </a:defRPr>
    </a:lvl1pPr>
    <a:lvl2pPr marL="457200" algn="l" rtl="0" eaLnBrk="0" fontAlgn="base" hangingPunct="0">
      <a:spcBef>
        <a:spcPct val="0"/>
      </a:spcBef>
      <a:spcAft>
        <a:spcPct val="0"/>
      </a:spcAft>
      <a:defRPr b="1" kern="1200">
        <a:solidFill>
          <a:srgbClr val="000000"/>
        </a:solidFill>
        <a:effectLst>
          <a:outerShdw blurRad="38100" dist="38100" dir="2700000" algn="tl">
            <a:srgbClr val="000000">
              <a:alpha val="43137"/>
            </a:srgbClr>
          </a:outerShdw>
        </a:effectLst>
        <a:latin typeface="Helvetica" charset="0"/>
        <a:ea typeface="+mn-ea"/>
        <a:cs typeface="+mn-cs"/>
      </a:defRPr>
    </a:lvl2pPr>
    <a:lvl3pPr marL="914400" algn="l" rtl="0" eaLnBrk="0" fontAlgn="base" hangingPunct="0">
      <a:spcBef>
        <a:spcPct val="0"/>
      </a:spcBef>
      <a:spcAft>
        <a:spcPct val="0"/>
      </a:spcAft>
      <a:defRPr b="1" kern="1200">
        <a:solidFill>
          <a:srgbClr val="000000"/>
        </a:solidFill>
        <a:effectLst>
          <a:outerShdw blurRad="38100" dist="38100" dir="2700000" algn="tl">
            <a:srgbClr val="000000">
              <a:alpha val="43137"/>
            </a:srgbClr>
          </a:outerShdw>
        </a:effectLst>
        <a:latin typeface="Helvetica" charset="0"/>
        <a:ea typeface="+mn-ea"/>
        <a:cs typeface="+mn-cs"/>
      </a:defRPr>
    </a:lvl3pPr>
    <a:lvl4pPr marL="1371600" algn="l" rtl="0" eaLnBrk="0" fontAlgn="base" hangingPunct="0">
      <a:spcBef>
        <a:spcPct val="0"/>
      </a:spcBef>
      <a:spcAft>
        <a:spcPct val="0"/>
      </a:spcAft>
      <a:defRPr b="1" kern="1200">
        <a:solidFill>
          <a:srgbClr val="000000"/>
        </a:solidFill>
        <a:effectLst>
          <a:outerShdw blurRad="38100" dist="38100" dir="2700000" algn="tl">
            <a:srgbClr val="000000">
              <a:alpha val="43137"/>
            </a:srgbClr>
          </a:outerShdw>
        </a:effectLst>
        <a:latin typeface="Helvetica" charset="0"/>
        <a:ea typeface="+mn-ea"/>
        <a:cs typeface="+mn-cs"/>
      </a:defRPr>
    </a:lvl4pPr>
    <a:lvl5pPr marL="1828800" algn="l" rtl="0" eaLnBrk="0" fontAlgn="base" hangingPunct="0">
      <a:spcBef>
        <a:spcPct val="0"/>
      </a:spcBef>
      <a:spcAft>
        <a:spcPct val="0"/>
      </a:spcAft>
      <a:defRPr b="1" kern="1200">
        <a:solidFill>
          <a:srgbClr val="000000"/>
        </a:solidFill>
        <a:effectLst>
          <a:outerShdw blurRad="38100" dist="38100" dir="2700000" algn="tl">
            <a:srgbClr val="000000">
              <a:alpha val="43137"/>
            </a:srgbClr>
          </a:outerShdw>
        </a:effectLst>
        <a:latin typeface="Helvetica" charset="0"/>
        <a:ea typeface="+mn-ea"/>
        <a:cs typeface="+mn-cs"/>
      </a:defRPr>
    </a:lvl5pPr>
    <a:lvl6pPr marL="2286000" algn="l" defTabSz="914400" rtl="0" eaLnBrk="1" latinLnBrk="0" hangingPunct="1">
      <a:defRPr b="1" kern="1200">
        <a:solidFill>
          <a:srgbClr val="000000"/>
        </a:solidFill>
        <a:effectLst>
          <a:outerShdw blurRad="38100" dist="38100" dir="2700000" algn="tl">
            <a:srgbClr val="000000">
              <a:alpha val="43137"/>
            </a:srgbClr>
          </a:outerShdw>
        </a:effectLst>
        <a:latin typeface="Helvetica" charset="0"/>
        <a:ea typeface="+mn-ea"/>
        <a:cs typeface="+mn-cs"/>
      </a:defRPr>
    </a:lvl6pPr>
    <a:lvl7pPr marL="2743200" algn="l" defTabSz="914400" rtl="0" eaLnBrk="1" latinLnBrk="0" hangingPunct="1">
      <a:defRPr b="1" kern="1200">
        <a:solidFill>
          <a:srgbClr val="000000"/>
        </a:solidFill>
        <a:effectLst>
          <a:outerShdw blurRad="38100" dist="38100" dir="2700000" algn="tl">
            <a:srgbClr val="000000">
              <a:alpha val="43137"/>
            </a:srgbClr>
          </a:outerShdw>
        </a:effectLst>
        <a:latin typeface="Helvetica" charset="0"/>
        <a:ea typeface="+mn-ea"/>
        <a:cs typeface="+mn-cs"/>
      </a:defRPr>
    </a:lvl7pPr>
    <a:lvl8pPr marL="3200400" algn="l" defTabSz="914400" rtl="0" eaLnBrk="1" latinLnBrk="0" hangingPunct="1">
      <a:defRPr b="1" kern="1200">
        <a:solidFill>
          <a:srgbClr val="000000"/>
        </a:solidFill>
        <a:effectLst>
          <a:outerShdw blurRad="38100" dist="38100" dir="2700000" algn="tl">
            <a:srgbClr val="000000">
              <a:alpha val="43137"/>
            </a:srgbClr>
          </a:outerShdw>
        </a:effectLst>
        <a:latin typeface="Helvetica" charset="0"/>
        <a:ea typeface="+mn-ea"/>
        <a:cs typeface="+mn-cs"/>
      </a:defRPr>
    </a:lvl8pPr>
    <a:lvl9pPr marL="3657600" algn="l" defTabSz="914400" rtl="0" eaLnBrk="1" latinLnBrk="0" hangingPunct="1">
      <a:defRPr b="1" kern="1200">
        <a:solidFill>
          <a:srgbClr val="000000"/>
        </a:solidFill>
        <a:effectLst>
          <a:outerShdw blurRad="38100" dist="38100" dir="2700000" algn="tl">
            <a:srgbClr val="000000">
              <a:alpha val="43137"/>
            </a:srgbClr>
          </a:outerShdw>
        </a:effectLst>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effectLst/>
                <a:latin typeface="Arial" charset="0"/>
              </a:defRPr>
            </a:lvl1pPr>
          </a:lstStyle>
          <a:p>
            <a:endParaRPr lang="en-US"/>
          </a:p>
        </p:txBody>
      </p:sp>
      <p:sp>
        <p:nvSpPr>
          <p:cNvPr id="696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effectLst/>
                <a:latin typeface="Arial" charset="0"/>
              </a:defRPr>
            </a:lvl1pPr>
          </a:lstStyle>
          <a:p>
            <a:endParaRPr lang="en-US"/>
          </a:p>
        </p:txBody>
      </p:sp>
      <p:sp>
        <p:nvSpPr>
          <p:cNvPr id="6963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effectLst/>
                <a:latin typeface="Arial" charset="0"/>
              </a:defRPr>
            </a:lvl1pPr>
          </a:lstStyle>
          <a:p>
            <a:endParaRPr lang="en-US"/>
          </a:p>
        </p:txBody>
      </p:sp>
      <p:sp>
        <p:nvSpPr>
          <p:cNvPr id="696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effectLst/>
                <a:latin typeface="Arial" charset="0"/>
              </a:defRPr>
            </a:lvl1pPr>
          </a:lstStyle>
          <a:p>
            <a:fld id="{4B27D3E2-3DB1-4424-A4EE-F8FB42521DF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4386" name="Group 2"/>
          <p:cNvGrpSpPr>
            <a:grpSpLocks/>
          </p:cNvGrpSpPr>
          <p:nvPr/>
        </p:nvGrpSpPr>
        <p:grpSpPr bwMode="auto">
          <a:xfrm>
            <a:off x="0" y="0"/>
            <a:ext cx="9144000" cy="6858000"/>
            <a:chOff x="0" y="0"/>
            <a:chExt cx="5760" cy="4320"/>
          </a:xfrm>
        </p:grpSpPr>
        <p:grpSp>
          <p:nvGrpSpPr>
            <p:cNvPr id="144387" name="Group 3"/>
            <p:cNvGrpSpPr>
              <a:grpSpLocks/>
            </p:cNvGrpSpPr>
            <p:nvPr/>
          </p:nvGrpSpPr>
          <p:grpSpPr bwMode="auto">
            <a:xfrm>
              <a:off x="0" y="0"/>
              <a:ext cx="5760" cy="4320"/>
              <a:chOff x="0" y="0"/>
              <a:chExt cx="5760" cy="4320"/>
            </a:xfrm>
          </p:grpSpPr>
          <p:sp>
            <p:nvSpPr>
              <p:cNvPr id="144388"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endParaRPr lang="en-US"/>
              </a:p>
            </p:txBody>
          </p:sp>
          <p:grpSp>
            <p:nvGrpSpPr>
              <p:cNvPr id="144389" name="Group 5"/>
              <p:cNvGrpSpPr>
                <a:grpSpLocks/>
              </p:cNvGrpSpPr>
              <p:nvPr userDrawn="1"/>
            </p:nvGrpSpPr>
            <p:grpSpPr bwMode="auto">
              <a:xfrm>
                <a:off x="0" y="0"/>
                <a:ext cx="5760" cy="4320"/>
                <a:chOff x="0" y="0"/>
                <a:chExt cx="5760" cy="4320"/>
              </a:xfrm>
            </p:grpSpPr>
            <p:sp>
              <p:nvSpPr>
                <p:cNvPr id="144390"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1"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2"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3"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4"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5"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6"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7"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8"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399"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0"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1"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2"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3"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4"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5"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6"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7"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8"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09"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0"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1"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1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2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3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444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grpSp>
          <p:sp>
            <p:nvSpPr>
              <p:cNvPr id="144441"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en-US"/>
              </a:p>
            </p:txBody>
          </p:sp>
        </p:grpSp>
        <p:grpSp>
          <p:nvGrpSpPr>
            <p:cNvPr id="144442" name="Group 58"/>
            <p:cNvGrpSpPr>
              <a:grpSpLocks/>
            </p:cNvGrpSpPr>
            <p:nvPr userDrawn="1"/>
          </p:nvGrpSpPr>
          <p:grpSpPr bwMode="auto">
            <a:xfrm>
              <a:off x="3" y="559"/>
              <a:ext cx="4192" cy="1796"/>
              <a:chOff x="3" y="559"/>
              <a:chExt cx="4192" cy="1796"/>
            </a:xfrm>
          </p:grpSpPr>
          <p:sp>
            <p:nvSpPr>
              <p:cNvPr id="144443"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endParaRPr lang="en-US"/>
              </a:p>
            </p:txBody>
          </p:sp>
          <p:sp>
            <p:nvSpPr>
              <p:cNvPr id="144444"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endParaRPr lang="en-US"/>
              </a:p>
            </p:txBody>
          </p:sp>
          <p:sp>
            <p:nvSpPr>
              <p:cNvPr id="144445"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endParaRPr lang="en-US"/>
              </a:p>
            </p:txBody>
          </p:sp>
          <p:sp>
            <p:nvSpPr>
              <p:cNvPr id="144446"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grpSp>
          <p:nvGrpSpPr>
            <p:cNvPr id="144447" name="Group 63"/>
            <p:cNvGrpSpPr>
              <a:grpSpLocks/>
            </p:cNvGrpSpPr>
            <p:nvPr userDrawn="1"/>
          </p:nvGrpSpPr>
          <p:grpSpPr bwMode="auto">
            <a:xfrm>
              <a:off x="1480" y="1952"/>
              <a:ext cx="3808" cy="1812"/>
              <a:chOff x="1480" y="1952"/>
              <a:chExt cx="3808" cy="1812"/>
            </a:xfrm>
          </p:grpSpPr>
          <p:sp>
            <p:nvSpPr>
              <p:cNvPr id="14444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endParaRPr lang="en-US"/>
              </a:p>
            </p:txBody>
          </p:sp>
          <p:sp>
            <p:nvSpPr>
              <p:cNvPr id="14444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endParaRPr lang="en-US"/>
              </a:p>
            </p:txBody>
          </p:sp>
          <p:sp>
            <p:nvSpPr>
              <p:cNvPr id="144450"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grpSp>
      <p:sp>
        <p:nvSpPr>
          <p:cNvPr id="144451"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144452"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144453" name="Rectangle 69"/>
          <p:cNvSpPr>
            <a:spLocks noGrp="1" noChangeArrowheads="1"/>
          </p:cNvSpPr>
          <p:nvPr>
            <p:ph type="dt" sz="quarter" idx="2"/>
          </p:nvPr>
        </p:nvSpPr>
        <p:spPr/>
        <p:txBody>
          <a:bodyPr/>
          <a:lstStyle>
            <a:lvl1pPr>
              <a:defRPr/>
            </a:lvl1pPr>
          </a:lstStyle>
          <a:p>
            <a:endParaRPr lang="en-US"/>
          </a:p>
        </p:txBody>
      </p:sp>
      <p:sp>
        <p:nvSpPr>
          <p:cNvPr id="144454" name="Rectangle 70"/>
          <p:cNvSpPr>
            <a:spLocks noGrp="1" noChangeArrowheads="1"/>
          </p:cNvSpPr>
          <p:nvPr>
            <p:ph type="ftr" sz="quarter" idx="3"/>
          </p:nvPr>
        </p:nvSpPr>
        <p:spPr/>
        <p:txBody>
          <a:bodyPr/>
          <a:lstStyle>
            <a:lvl1pPr>
              <a:defRPr/>
            </a:lvl1pPr>
          </a:lstStyle>
          <a:p>
            <a:endParaRPr lang="en-US"/>
          </a:p>
        </p:txBody>
      </p:sp>
      <p:sp>
        <p:nvSpPr>
          <p:cNvPr id="144455" name="Rectangle 71"/>
          <p:cNvSpPr>
            <a:spLocks noGrp="1" noChangeArrowheads="1"/>
          </p:cNvSpPr>
          <p:nvPr>
            <p:ph type="sldNum" sz="quarter" idx="4"/>
          </p:nvPr>
        </p:nvSpPr>
        <p:spPr/>
        <p:txBody>
          <a:bodyPr/>
          <a:lstStyle>
            <a:lvl1pPr>
              <a:defRPr/>
            </a:lvl1pPr>
          </a:lstStyle>
          <a:p>
            <a:fld id="{78C81E60-B76E-4525-9D8F-7736CDBBEE1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709428-BCF9-412A-B7A0-B25EFD97AD3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862711-EC65-442B-A749-FDA54BE3C58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050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62F96AAD-ADD6-4A53-965A-CE9798D76D0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AAECA9-2C26-4E55-AA2C-5D4AB1A9439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86F6A4-B88F-487C-953B-2C54C086BCD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29FA21-D321-4470-A31C-F22403A223B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0D40A8C-FF3D-4EF6-A46F-A71A4878A7A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7CF943-F694-4F8C-8C0C-D564823B3A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E6ABAC8-A4C8-4659-AC3E-F4C2692879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B69035-C535-4240-9665-424ED53FB11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5570F8-9A1A-40C3-BBD3-6D6151CEAB4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62" name="Group 1026"/>
          <p:cNvGrpSpPr>
            <a:grpSpLocks/>
          </p:cNvGrpSpPr>
          <p:nvPr/>
        </p:nvGrpSpPr>
        <p:grpSpPr bwMode="auto">
          <a:xfrm>
            <a:off x="0" y="0"/>
            <a:ext cx="9144000" cy="6858000"/>
            <a:chOff x="0" y="0"/>
            <a:chExt cx="5760" cy="4320"/>
          </a:xfrm>
        </p:grpSpPr>
        <p:grpSp>
          <p:nvGrpSpPr>
            <p:cNvPr id="143363" name="Group 1027"/>
            <p:cNvGrpSpPr>
              <a:grpSpLocks/>
            </p:cNvGrpSpPr>
            <p:nvPr/>
          </p:nvGrpSpPr>
          <p:grpSpPr bwMode="auto">
            <a:xfrm>
              <a:off x="0" y="0"/>
              <a:ext cx="5760" cy="4320"/>
              <a:chOff x="0" y="0"/>
              <a:chExt cx="5760" cy="4320"/>
            </a:xfrm>
          </p:grpSpPr>
          <p:grpSp>
            <p:nvGrpSpPr>
              <p:cNvPr id="143364" name="Group 1028"/>
              <p:cNvGrpSpPr>
                <a:grpSpLocks/>
              </p:cNvGrpSpPr>
              <p:nvPr/>
            </p:nvGrpSpPr>
            <p:grpSpPr bwMode="auto">
              <a:xfrm>
                <a:off x="0" y="192"/>
                <a:ext cx="5760" cy="4032"/>
                <a:chOff x="0" y="192"/>
                <a:chExt cx="5760" cy="4032"/>
              </a:xfrm>
            </p:grpSpPr>
            <p:sp>
              <p:nvSpPr>
                <p:cNvPr id="143365"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66"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67"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68"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69"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0"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1"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2"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3"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4"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5"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6"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7"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8"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79"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0"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1"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2"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3"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4"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5"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6"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grpSp>
          <p:grpSp>
            <p:nvGrpSpPr>
              <p:cNvPr id="143387" name="Group 1051"/>
              <p:cNvGrpSpPr>
                <a:grpSpLocks/>
              </p:cNvGrpSpPr>
              <p:nvPr/>
            </p:nvGrpSpPr>
            <p:grpSpPr bwMode="auto">
              <a:xfrm>
                <a:off x="192" y="0"/>
                <a:ext cx="5376" cy="4320"/>
                <a:chOff x="192" y="0"/>
                <a:chExt cx="5376" cy="4320"/>
              </a:xfrm>
            </p:grpSpPr>
            <p:sp>
              <p:nvSpPr>
                <p:cNvPr id="143388"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89"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0"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1"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2"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3"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4"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5"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6"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7"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8"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399"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0"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1"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2"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3"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4"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5"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6"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7"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8"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09"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10"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11"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12"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13"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14"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15"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sp>
              <p:nvSpPr>
                <p:cNvPr id="143416"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en-US"/>
                </a:p>
              </p:txBody>
            </p:sp>
          </p:grpSp>
        </p:grpSp>
        <p:sp>
          <p:nvSpPr>
            <p:cNvPr id="143417"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endParaRPr lang="en-US"/>
            </a:p>
          </p:txBody>
        </p:sp>
        <p:sp>
          <p:nvSpPr>
            <p:cNvPr id="143418" name="Line 1082"/>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en-US"/>
            </a:p>
          </p:txBody>
        </p:sp>
        <p:grpSp>
          <p:nvGrpSpPr>
            <p:cNvPr id="143419" name="Group 1083"/>
            <p:cNvGrpSpPr>
              <a:grpSpLocks/>
            </p:cNvGrpSpPr>
            <p:nvPr/>
          </p:nvGrpSpPr>
          <p:grpSpPr bwMode="auto">
            <a:xfrm>
              <a:off x="261" y="892"/>
              <a:ext cx="1124" cy="1464"/>
              <a:chOff x="96" y="916"/>
              <a:chExt cx="2208" cy="2876"/>
            </a:xfrm>
          </p:grpSpPr>
          <p:sp>
            <p:nvSpPr>
              <p:cNvPr id="143420"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p:spPr>
            <p:txBody>
              <a:bodyPr wrap="none" anchor="ctr"/>
              <a:lstStyle/>
              <a:p>
                <a:endParaRPr lang="en-US"/>
              </a:p>
            </p:txBody>
          </p:sp>
          <p:sp>
            <p:nvSpPr>
              <p:cNvPr id="143421" name="Line 1085"/>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endParaRPr lang="en-US"/>
              </a:p>
            </p:txBody>
          </p:sp>
          <p:sp>
            <p:nvSpPr>
              <p:cNvPr id="143422"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grpSp>
      <p:sp>
        <p:nvSpPr>
          <p:cNvPr id="143423" name="Rectangle 1087"/>
          <p:cNvSpPr>
            <a:spLocks noGrp="1" noChangeArrowheads="1"/>
          </p:cNvSpPr>
          <p:nvPr>
            <p:ph type="title"/>
          </p:nvPr>
        </p:nvSpPr>
        <p:spPr bwMode="auto">
          <a:xfrm>
            <a:off x="609600" y="3048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3424"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5" name="Rectangle 108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solidFill>
                  <a:schemeClr val="tx1"/>
                </a:solidFill>
                <a:effectLst/>
                <a:latin typeface="+mn-lt"/>
              </a:defRPr>
            </a:lvl1pPr>
          </a:lstStyle>
          <a:p>
            <a:endParaRPr lang="en-US"/>
          </a:p>
        </p:txBody>
      </p:sp>
      <p:sp>
        <p:nvSpPr>
          <p:cNvPr id="143426" name="Rectangle 109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solidFill>
                  <a:schemeClr val="tx1"/>
                </a:solidFill>
                <a:effectLst/>
                <a:latin typeface="+mn-lt"/>
              </a:defRPr>
            </a:lvl1pPr>
          </a:lstStyle>
          <a:p>
            <a:endParaRPr lang="en-US"/>
          </a:p>
        </p:txBody>
      </p:sp>
      <p:sp>
        <p:nvSpPr>
          <p:cNvPr id="143427" name="Rectangle 109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solidFill>
                  <a:schemeClr val="tx1"/>
                </a:solidFill>
                <a:effectLst/>
                <a:latin typeface="+mn-lt"/>
              </a:defRPr>
            </a:lvl1pPr>
          </a:lstStyle>
          <a:p>
            <a:fld id="{3AA07348-CDAD-420B-BDA9-0F9B44C8E33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e part le nom de Dieu..."/>
          <p:cNvPicPr>
            <a:picLocks noChangeAspect="1" noChangeArrowheads="1"/>
          </p:cNvPicPr>
          <p:nvPr/>
        </p:nvPicPr>
        <p:blipFill>
          <a:blip r:embed="rId2"/>
          <a:srcRect/>
          <a:stretch>
            <a:fillRect/>
          </a:stretch>
        </p:blipFill>
        <p:spPr bwMode="auto">
          <a:xfrm>
            <a:off x="762000" y="2514600"/>
            <a:ext cx="7620000" cy="16446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Modeling</a:t>
            </a:r>
          </a:p>
        </p:txBody>
      </p:sp>
      <p:sp>
        <p:nvSpPr>
          <p:cNvPr id="25088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dirty="0"/>
              <a:t>Functional </a:t>
            </a:r>
            <a:r>
              <a:rPr lang="en-US" sz="2800" dirty="0" smtClean="0"/>
              <a:t>model(Flow-oriented models)</a:t>
            </a:r>
            <a:endParaRPr lang="en-US" sz="2800" dirty="0"/>
          </a:p>
          <a:p>
            <a:pPr lvl="1">
              <a:lnSpc>
                <a:spcPct val="90000"/>
              </a:lnSpc>
            </a:pPr>
            <a:r>
              <a:rPr lang="en-US" sz="2400" dirty="0"/>
              <a:t>Software transforms information</a:t>
            </a:r>
          </a:p>
          <a:p>
            <a:pPr lvl="1">
              <a:lnSpc>
                <a:spcPct val="90000"/>
              </a:lnSpc>
            </a:pPr>
            <a:r>
              <a:rPr lang="en-US" sz="2400" dirty="0"/>
              <a:t>To accomplish this, it must perform at least three generic functions: input, processing, and output.</a:t>
            </a:r>
          </a:p>
          <a:p>
            <a:pPr lvl="1">
              <a:lnSpc>
                <a:spcPct val="90000"/>
              </a:lnSpc>
            </a:pPr>
            <a:r>
              <a:rPr lang="en-US" sz="2400" dirty="0"/>
              <a:t>When created, the software engineer focuses on problem specific functions.</a:t>
            </a:r>
          </a:p>
          <a:p>
            <a:pPr>
              <a:lnSpc>
                <a:spcPct val="90000"/>
              </a:lnSpc>
            </a:pPr>
            <a:r>
              <a:rPr lang="en-US" sz="2800" dirty="0"/>
              <a:t>Behavioral model</a:t>
            </a:r>
          </a:p>
          <a:p>
            <a:pPr lvl="1">
              <a:lnSpc>
                <a:spcPct val="90000"/>
              </a:lnSpc>
            </a:pPr>
            <a:r>
              <a:rPr lang="en-US" sz="2400" dirty="0"/>
              <a:t>Most software responds to events from outside world.</a:t>
            </a:r>
          </a:p>
          <a:p>
            <a:pPr lvl="1">
              <a:lnSpc>
                <a:spcPct val="90000"/>
              </a:lnSpc>
            </a:pPr>
            <a:r>
              <a:rPr lang="en-US" sz="2400" dirty="0"/>
              <a:t>This response forms the basis of the behavioral model.</a:t>
            </a:r>
          </a:p>
          <a:p>
            <a:pPr>
              <a:lnSpc>
                <a:spcPct val="90000"/>
              </a:lnSpc>
            </a:pPr>
            <a:endParaRPr lang="en-US" sz="2800" dirty="0"/>
          </a:p>
          <a:p>
            <a:pPr>
              <a:lnSpc>
                <a:spcPct val="90000"/>
              </a:lnSpc>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Analysis Model</a:t>
            </a:r>
          </a:p>
        </p:txBody>
      </p:sp>
      <p:sp>
        <p:nvSpPr>
          <p:cNvPr id="251907" name="Oval 3"/>
          <p:cNvSpPr>
            <a:spLocks noChangeArrowheads="1"/>
          </p:cNvSpPr>
          <p:nvPr/>
        </p:nvSpPr>
        <p:spPr bwMode="auto">
          <a:xfrm>
            <a:off x="1981200" y="1905000"/>
            <a:ext cx="5483225" cy="3829050"/>
          </a:xfrm>
          <a:prstGeom prst="ellipse">
            <a:avLst/>
          </a:prstGeom>
          <a:solidFill>
            <a:srgbClr val="8C4881"/>
          </a:solidFill>
          <a:ln w="12700">
            <a:solidFill>
              <a:schemeClr val="tx1"/>
            </a:solidFill>
            <a:round/>
            <a:headEnd/>
            <a:tailEnd/>
          </a:ln>
          <a:effectLst/>
        </p:spPr>
        <p:txBody>
          <a:bodyPr wrap="none" anchor="ctr"/>
          <a:lstStyle/>
          <a:p>
            <a:endParaRPr lang="en-US"/>
          </a:p>
        </p:txBody>
      </p:sp>
      <p:sp>
        <p:nvSpPr>
          <p:cNvPr id="251908" name="Oval 4"/>
          <p:cNvSpPr>
            <a:spLocks noChangeArrowheads="1"/>
          </p:cNvSpPr>
          <p:nvPr/>
        </p:nvSpPr>
        <p:spPr bwMode="auto">
          <a:xfrm>
            <a:off x="3036888" y="2519363"/>
            <a:ext cx="3386137" cy="2492375"/>
          </a:xfrm>
          <a:prstGeom prst="ellipse">
            <a:avLst/>
          </a:prstGeom>
          <a:solidFill>
            <a:srgbClr val="AD278D"/>
          </a:solidFill>
          <a:ln w="12700">
            <a:solidFill>
              <a:schemeClr val="tx1"/>
            </a:solidFill>
            <a:round/>
            <a:headEnd/>
            <a:tailEnd/>
          </a:ln>
          <a:effectLst/>
        </p:spPr>
        <p:txBody>
          <a:bodyPr wrap="none" anchor="ctr"/>
          <a:lstStyle/>
          <a:p>
            <a:pPr algn="ctr">
              <a:lnSpc>
                <a:spcPct val="90000"/>
              </a:lnSpc>
            </a:pPr>
            <a:endParaRPr lang="en-US">
              <a:solidFill>
                <a:schemeClr val="tx1"/>
              </a:solidFill>
              <a:effectLst/>
            </a:endParaRPr>
          </a:p>
        </p:txBody>
      </p:sp>
      <p:sp>
        <p:nvSpPr>
          <p:cNvPr id="251909" name="Oval 5"/>
          <p:cNvSpPr>
            <a:spLocks noChangeArrowheads="1"/>
          </p:cNvSpPr>
          <p:nvPr/>
        </p:nvSpPr>
        <p:spPr bwMode="auto">
          <a:xfrm>
            <a:off x="3727450" y="3067050"/>
            <a:ext cx="2022475" cy="1344613"/>
          </a:xfrm>
          <a:prstGeom prst="ellipse">
            <a:avLst/>
          </a:prstGeom>
          <a:solidFill>
            <a:srgbClr val="D1039B"/>
          </a:solidFill>
          <a:ln w="12700">
            <a:solidFill>
              <a:schemeClr val="tx1"/>
            </a:solidFill>
            <a:round/>
            <a:headEnd/>
            <a:tailEnd/>
          </a:ln>
          <a:effectLst/>
        </p:spPr>
        <p:txBody>
          <a:bodyPr wrap="none" anchor="ctr"/>
          <a:lstStyle/>
          <a:p>
            <a:pPr algn="ctr">
              <a:lnSpc>
                <a:spcPct val="90000"/>
              </a:lnSpc>
            </a:pPr>
            <a:r>
              <a:rPr lang="en-US">
                <a:solidFill>
                  <a:schemeClr val="bg1"/>
                </a:solidFill>
                <a:effectLst/>
              </a:rPr>
              <a:t>Data Model</a:t>
            </a:r>
            <a:endParaRPr lang="en-US">
              <a:solidFill>
                <a:schemeClr val="tx1"/>
              </a:solidFill>
              <a:effectLst/>
            </a:endParaRPr>
          </a:p>
        </p:txBody>
      </p:sp>
      <p:sp>
        <p:nvSpPr>
          <p:cNvPr id="251910" name="Text Box 6"/>
          <p:cNvSpPr txBox="1">
            <a:spLocks noChangeArrowheads="1"/>
          </p:cNvSpPr>
          <p:nvPr/>
        </p:nvSpPr>
        <p:spPr bwMode="auto">
          <a:xfrm>
            <a:off x="4098925" y="5073650"/>
            <a:ext cx="1352550" cy="587375"/>
          </a:xfrm>
          <a:prstGeom prst="rect">
            <a:avLst/>
          </a:prstGeom>
          <a:noFill/>
          <a:ln w="12700">
            <a:noFill/>
            <a:miter lim="800000"/>
            <a:headEnd/>
            <a:tailEnd/>
          </a:ln>
          <a:effectLst/>
        </p:spPr>
        <p:txBody>
          <a:bodyPr wrap="none">
            <a:spAutoFit/>
          </a:bodyPr>
          <a:lstStyle/>
          <a:p>
            <a:pPr algn="ctr">
              <a:lnSpc>
                <a:spcPct val="90000"/>
              </a:lnSpc>
            </a:pPr>
            <a:r>
              <a:rPr lang="en-US">
                <a:solidFill>
                  <a:schemeClr val="bg1"/>
                </a:solidFill>
                <a:effectLst/>
              </a:rPr>
              <a:t>Behavioral</a:t>
            </a:r>
          </a:p>
          <a:p>
            <a:pPr algn="ctr">
              <a:lnSpc>
                <a:spcPct val="90000"/>
              </a:lnSpc>
            </a:pPr>
            <a:r>
              <a:rPr lang="en-US">
                <a:solidFill>
                  <a:schemeClr val="bg1"/>
                </a:solidFill>
                <a:effectLst/>
              </a:rPr>
              <a:t>Model</a:t>
            </a:r>
            <a:endParaRPr lang="en-US">
              <a:solidFill>
                <a:schemeClr val="folHlink"/>
              </a:solidFill>
              <a:effectLst/>
            </a:endParaRPr>
          </a:p>
        </p:txBody>
      </p:sp>
      <p:sp>
        <p:nvSpPr>
          <p:cNvPr id="251911" name="Text Box 7"/>
          <p:cNvSpPr txBox="1">
            <a:spLocks noChangeArrowheads="1"/>
          </p:cNvSpPr>
          <p:nvPr/>
        </p:nvSpPr>
        <p:spPr bwMode="auto">
          <a:xfrm>
            <a:off x="4117975" y="4414838"/>
            <a:ext cx="1339850" cy="587375"/>
          </a:xfrm>
          <a:prstGeom prst="rect">
            <a:avLst/>
          </a:prstGeom>
          <a:noFill/>
          <a:ln w="12700">
            <a:noFill/>
            <a:miter lim="800000"/>
            <a:headEnd/>
            <a:tailEnd/>
          </a:ln>
          <a:effectLst/>
        </p:spPr>
        <p:txBody>
          <a:bodyPr wrap="none">
            <a:spAutoFit/>
          </a:bodyPr>
          <a:lstStyle/>
          <a:p>
            <a:pPr algn="ctr">
              <a:lnSpc>
                <a:spcPct val="90000"/>
              </a:lnSpc>
            </a:pPr>
            <a:r>
              <a:rPr lang="en-US">
                <a:solidFill>
                  <a:schemeClr val="bg1"/>
                </a:solidFill>
                <a:effectLst/>
              </a:rPr>
              <a:t>Functional</a:t>
            </a:r>
          </a:p>
          <a:p>
            <a:pPr algn="ctr">
              <a:lnSpc>
                <a:spcPct val="90000"/>
              </a:lnSpc>
            </a:pPr>
            <a:r>
              <a:rPr lang="en-US">
                <a:solidFill>
                  <a:schemeClr val="bg1"/>
                </a:solidFill>
                <a:effectLst/>
              </a:rPr>
              <a:t>Model</a:t>
            </a:r>
            <a:endParaRPr lang="en-US">
              <a:solidFill>
                <a:schemeClr val="tx1"/>
              </a:solidFill>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The Elements of the Analysis Model</a:t>
            </a:r>
          </a:p>
        </p:txBody>
      </p:sp>
      <p:sp>
        <p:nvSpPr>
          <p:cNvPr id="232451" name="Rectangle 3" descr="Rectangle: Click to edit Master text styles&#10;Second level&#10;Third level&#10;Fourth level&#10;Fifth level"/>
          <p:cNvSpPr>
            <a:spLocks noGrp="1" noChangeArrowheads="1"/>
          </p:cNvSpPr>
          <p:nvPr>
            <p:ph type="body" idx="1"/>
          </p:nvPr>
        </p:nvSpPr>
        <p:spPr/>
        <p:txBody>
          <a:bodyPr/>
          <a:lstStyle/>
          <a:p>
            <a:r>
              <a:rPr lang="en-US"/>
              <a:t>Objectives</a:t>
            </a:r>
          </a:p>
          <a:p>
            <a:pPr lvl="1"/>
            <a:r>
              <a:rPr lang="en-US"/>
              <a:t>Describe what the customer requires</a:t>
            </a:r>
          </a:p>
          <a:p>
            <a:pPr lvl="1"/>
            <a:r>
              <a:rPr lang="en-US"/>
              <a:t>Establish a basis for the creation of a software design</a:t>
            </a:r>
          </a:p>
          <a:p>
            <a:pPr lvl="1"/>
            <a:r>
              <a:rPr lang="en-US"/>
              <a:t>Define a set of requirements that can be validated once the software is built.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Structure of the Analysis Model</a:t>
            </a:r>
          </a:p>
        </p:txBody>
      </p:sp>
      <p:sp>
        <p:nvSpPr>
          <p:cNvPr id="233475"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a:t>Data Dictionary – repository that contains descriptions of all data objects consumed or produced by the software</a:t>
            </a:r>
          </a:p>
          <a:p>
            <a:pPr>
              <a:lnSpc>
                <a:spcPct val="90000"/>
              </a:lnSpc>
            </a:pPr>
            <a:r>
              <a:rPr lang="en-US" sz="2800"/>
              <a:t>Entity relation diagram – relationships between data objects</a:t>
            </a:r>
          </a:p>
          <a:p>
            <a:pPr>
              <a:lnSpc>
                <a:spcPct val="90000"/>
              </a:lnSpc>
            </a:pPr>
            <a:r>
              <a:rPr lang="en-US" sz="2800"/>
              <a:t>Data flow diagram – </a:t>
            </a:r>
          </a:p>
          <a:p>
            <a:pPr lvl="1">
              <a:lnSpc>
                <a:spcPct val="90000"/>
              </a:lnSpc>
            </a:pPr>
            <a:r>
              <a:rPr lang="en-US" sz="2400"/>
              <a:t>Provide an indication of how data are transformed as they move through the system</a:t>
            </a:r>
          </a:p>
          <a:p>
            <a:pPr lvl="1">
              <a:lnSpc>
                <a:spcPct val="90000"/>
              </a:lnSpc>
            </a:pPr>
            <a:r>
              <a:rPr lang="en-US" sz="2400"/>
              <a:t>Depict the functions (and sub functions) that transform the data flow</a:t>
            </a:r>
          </a:p>
          <a:p>
            <a:pPr>
              <a:lnSpc>
                <a:spcPct val="90000"/>
              </a:lnSpc>
            </a:pPr>
            <a:r>
              <a:rPr lang="en-US" sz="2800"/>
              <a:t>State transition diagram – how the system behaves as a consequence of external events.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Data Model</a:t>
            </a:r>
          </a:p>
        </p:txBody>
      </p:sp>
      <p:sp>
        <p:nvSpPr>
          <p:cNvPr id="234499" name="Rectangle 3" descr="Rectangle: Click to edit Master text styles&#10;Second level&#10;Third level&#10;Fourth level&#10;Fifth level"/>
          <p:cNvSpPr>
            <a:spLocks noGrp="1" noChangeArrowheads="1"/>
          </p:cNvSpPr>
          <p:nvPr>
            <p:ph type="body" idx="1"/>
          </p:nvPr>
        </p:nvSpPr>
        <p:spPr>
          <a:xfrm>
            <a:off x="990600" y="1524000"/>
            <a:ext cx="7772400" cy="4114800"/>
          </a:xfrm>
        </p:spPr>
        <p:txBody>
          <a:bodyPr/>
          <a:lstStyle/>
          <a:p>
            <a:pPr>
              <a:lnSpc>
                <a:spcPct val="90000"/>
              </a:lnSpc>
            </a:pPr>
            <a:r>
              <a:rPr lang="en-US" sz="2800"/>
              <a:t>A data model is the structure in which a computer program stores persistent information. </a:t>
            </a:r>
            <a:br>
              <a:rPr lang="en-US" sz="2800"/>
            </a:br>
            <a:r>
              <a:rPr lang="en-US" sz="2800">
                <a:solidFill>
                  <a:srgbClr val="008000"/>
                </a:solidFill>
              </a:rPr>
              <a:t>philip.greenspun.com/panda/glossary.html</a:t>
            </a:r>
          </a:p>
          <a:p>
            <a:pPr>
              <a:lnSpc>
                <a:spcPct val="90000"/>
              </a:lnSpc>
            </a:pPr>
            <a:r>
              <a:rPr lang="en-US" sz="2800"/>
              <a:t>A graphical (Entity Relationship Diagram or ERD) and textual (data dictionary) representation of the business data deemed of interest to an organization. It is a representation of data objects that can be shared and reused across application systems, organizational boundaries, and different functional areas. </a:t>
            </a:r>
            <a:r>
              <a:rPr lang="en-US" sz="2800">
                <a:solidFill>
                  <a:srgbClr val="008000"/>
                </a:solidFill>
              </a:rPr>
              <a:t>www.cio.gov.bc.ca/other/daf/IRM_Glossary.htm</a:t>
            </a:r>
            <a:endParaRPr lang="en-US" sz="2800"/>
          </a:p>
          <a:p>
            <a:pPr>
              <a:lnSpc>
                <a:spcPct val="90000"/>
              </a:lnSpc>
            </a:pPr>
            <a:endParaRPr lang="en-US" sz="2800"/>
          </a:p>
          <a:p>
            <a:pPr>
              <a:lnSpc>
                <a:spcPct val="90000"/>
              </a:lnSpc>
            </a:pP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Data Modeling</a:t>
            </a:r>
          </a:p>
        </p:txBody>
      </p:sp>
      <p:sp>
        <p:nvSpPr>
          <p:cNvPr id="23552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Data objects – composite information</a:t>
            </a:r>
          </a:p>
          <a:p>
            <a:pPr lvl="1">
              <a:lnSpc>
                <a:spcPct val="90000"/>
              </a:lnSpc>
            </a:pPr>
            <a:r>
              <a:rPr lang="en-US"/>
              <a:t>External entity</a:t>
            </a:r>
          </a:p>
          <a:p>
            <a:pPr lvl="1">
              <a:lnSpc>
                <a:spcPct val="90000"/>
              </a:lnSpc>
            </a:pPr>
            <a:r>
              <a:rPr lang="en-US"/>
              <a:t>Thing </a:t>
            </a:r>
          </a:p>
          <a:p>
            <a:pPr lvl="1">
              <a:lnSpc>
                <a:spcPct val="90000"/>
              </a:lnSpc>
            </a:pPr>
            <a:r>
              <a:rPr lang="en-US"/>
              <a:t>Occurrence </a:t>
            </a:r>
          </a:p>
          <a:p>
            <a:pPr lvl="1">
              <a:lnSpc>
                <a:spcPct val="90000"/>
              </a:lnSpc>
            </a:pPr>
            <a:r>
              <a:rPr lang="en-US"/>
              <a:t>Role </a:t>
            </a:r>
          </a:p>
          <a:p>
            <a:pPr lvl="1">
              <a:lnSpc>
                <a:spcPct val="90000"/>
              </a:lnSpc>
            </a:pPr>
            <a:r>
              <a:rPr lang="en-US"/>
              <a:t>Organizational unit</a:t>
            </a:r>
          </a:p>
          <a:p>
            <a:pPr lvl="1">
              <a:lnSpc>
                <a:spcPct val="90000"/>
              </a:lnSpc>
            </a:pPr>
            <a:r>
              <a:rPr lang="en-US"/>
              <a:t>Place</a:t>
            </a:r>
          </a:p>
          <a:p>
            <a:pPr lvl="1">
              <a:lnSpc>
                <a:spcPct val="90000"/>
              </a:lnSpc>
            </a:pPr>
            <a:r>
              <a:rPr lang="en-US"/>
              <a:t>Structure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endParaRPr lang="en-US"/>
          </a:p>
        </p:txBody>
      </p:sp>
      <p:sp>
        <p:nvSpPr>
          <p:cNvPr id="236547" name="Rectangle 3" descr="Rectangle: Click to edit Master text styles&#10;Second level&#10;Third level&#10;Fourth level&#10;Fifth level"/>
          <p:cNvSpPr>
            <a:spLocks noGrp="1" noChangeArrowheads="1"/>
          </p:cNvSpPr>
          <p:nvPr>
            <p:ph type="body" idx="1"/>
          </p:nvPr>
        </p:nvSpPr>
        <p:spPr/>
        <p:txBody>
          <a:bodyPr/>
          <a:lstStyle/>
          <a:p>
            <a:r>
              <a:rPr lang="en-US" sz="2800"/>
              <a:t>Entity </a:t>
            </a:r>
          </a:p>
          <a:p>
            <a:pPr lvl="1"/>
            <a:r>
              <a:rPr lang="en-US" sz="2400"/>
              <a:t>Anything real or abstract about which we want to store data.</a:t>
            </a:r>
          </a:p>
          <a:p>
            <a:pPr lvl="1"/>
            <a:r>
              <a:rPr lang="en-US" sz="2400"/>
              <a:t>Entity types fall into five classes: roles, events, locations, tangible things or concepts. E.g. employee, payment, campus, book. </a:t>
            </a:r>
          </a:p>
          <a:p>
            <a:pPr lvl="1"/>
            <a:r>
              <a:rPr lang="en-US" sz="2400"/>
              <a:t>Specific examples of an entity are called </a:t>
            </a:r>
            <a:r>
              <a:rPr lang="en-US" sz="2400" b="1"/>
              <a:t>instances.</a:t>
            </a:r>
            <a:r>
              <a:rPr lang="en-US" sz="2400"/>
              <a:t> E.g. the employee John Jones, Mary Smith's payment, etc.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endParaRPr lang="en-US"/>
          </a:p>
        </p:txBody>
      </p:sp>
      <p:sp>
        <p:nvSpPr>
          <p:cNvPr id="23757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a:t>Attributes</a:t>
            </a:r>
          </a:p>
          <a:p>
            <a:pPr lvl="1">
              <a:lnSpc>
                <a:spcPct val="90000"/>
              </a:lnSpc>
            </a:pPr>
            <a:r>
              <a:rPr lang="en-US" sz="2400"/>
              <a:t>Define the properties of a data object</a:t>
            </a:r>
          </a:p>
          <a:p>
            <a:pPr lvl="1">
              <a:lnSpc>
                <a:spcPct val="90000"/>
              </a:lnSpc>
            </a:pPr>
            <a:r>
              <a:rPr lang="en-US" sz="2400"/>
              <a:t>A data attribute is a characteristic common to all or most instances of a particular entity. </a:t>
            </a:r>
          </a:p>
          <a:p>
            <a:pPr lvl="1">
              <a:lnSpc>
                <a:spcPct val="90000"/>
              </a:lnSpc>
            </a:pPr>
            <a:r>
              <a:rPr lang="en-US" sz="2400"/>
              <a:t>Synonyms include property, data element, field. E.g. Name, address, Employee Number, pay rate are all attributes of the entity employee. </a:t>
            </a:r>
          </a:p>
          <a:p>
            <a:pPr lvl="1">
              <a:lnSpc>
                <a:spcPct val="90000"/>
              </a:lnSpc>
            </a:pPr>
            <a:r>
              <a:rPr lang="en-US" sz="2400"/>
              <a:t>An attribute or combination of attributes that uniquely identifies one and only one instance of an entity is called a </a:t>
            </a:r>
            <a:r>
              <a:rPr lang="en-US" sz="2400" b="1"/>
              <a:t>primary key</a:t>
            </a:r>
            <a:r>
              <a:rPr lang="en-US" sz="2400"/>
              <a:t> or </a:t>
            </a:r>
            <a:r>
              <a:rPr lang="en-US" sz="2400" b="1"/>
              <a:t>identifier</a:t>
            </a:r>
            <a:r>
              <a:rPr lang="en-US" sz="2400"/>
              <a:t>. E.g. Employee Number is a primary key for Employee.  </a:t>
            </a:r>
          </a:p>
          <a:p>
            <a:pPr>
              <a:lnSpc>
                <a:spcPct val="90000"/>
              </a:lnSpc>
            </a:pP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endParaRPr lang="en-US"/>
          </a:p>
        </p:txBody>
      </p:sp>
      <p:sp>
        <p:nvSpPr>
          <p:cNvPr id="238595" name="Rectangle 3" descr="Rectangle: Click to edit Master text styles&#10;Second level&#10;Third level&#10;Fourth level&#10;Fifth level"/>
          <p:cNvSpPr>
            <a:spLocks noGrp="1" noChangeArrowheads="1"/>
          </p:cNvSpPr>
          <p:nvPr>
            <p:ph type="body" idx="1"/>
          </p:nvPr>
        </p:nvSpPr>
        <p:spPr/>
        <p:txBody>
          <a:bodyPr/>
          <a:lstStyle/>
          <a:p>
            <a:r>
              <a:rPr lang="en-US"/>
              <a:t>Relationships</a:t>
            </a:r>
          </a:p>
          <a:p>
            <a:pPr lvl="1"/>
            <a:r>
              <a:rPr lang="en-US"/>
              <a:t>Is a natural association that exists between one or more entities. E.g. Employees process payments.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Cardinality</a:t>
            </a:r>
          </a:p>
        </p:txBody>
      </p:sp>
      <p:sp>
        <p:nvSpPr>
          <p:cNvPr id="239619" name="Rectangle 3" descr="Rectangle: Click to edit Master text styles&#10;Second level&#10;Third level&#10;Fourth level&#10;Fifth level"/>
          <p:cNvSpPr>
            <a:spLocks noGrp="1" noChangeArrowheads="1"/>
          </p:cNvSpPr>
          <p:nvPr>
            <p:ph type="body" idx="1"/>
          </p:nvPr>
        </p:nvSpPr>
        <p:spPr/>
        <p:txBody>
          <a:bodyPr/>
          <a:lstStyle/>
          <a:p>
            <a:r>
              <a:rPr lang="en-US" sz="2800" b="1"/>
              <a:t>Cardinality</a:t>
            </a:r>
            <a:r>
              <a:rPr lang="en-US" sz="2800"/>
              <a:t> defines</a:t>
            </a:r>
          </a:p>
          <a:p>
            <a:pPr lvl="1"/>
            <a:r>
              <a:rPr lang="en-US" sz="2400"/>
              <a:t>The number of occurrences of one entity for a single occurrence of the related entity. E.g. an employee may process many payments but might not process any payments depending on the nature of her job. </a:t>
            </a:r>
          </a:p>
          <a:p>
            <a:pPr lvl="1"/>
            <a:r>
              <a:rPr lang="en-US" sz="2400"/>
              <a:t>One-to-one</a:t>
            </a:r>
          </a:p>
          <a:p>
            <a:pPr lvl="1"/>
            <a:r>
              <a:rPr lang="en-US" sz="2400"/>
              <a:t>One-to-many</a:t>
            </a:r>
          </a:p>
          <a:p>
            <a:pPr lvl="1"/>
            <a:r>
              <a:rPr lang="en-US" sz="2400"/>
              <a:t>Many-to-many</a:t>
            </a:r>
          </a:p>
          <a:p>
            <a:pPr lvl="1"/>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i="1"/>
              <a:t>Analysis Concepts &amp; Modeling</a:t>
            </a:r>
          </a:p>
        </p:txBody>
      </p:sp>
      <p:sp>
        <p:nvSpPr>
          <p:cNvPr id="24579" name="Rectangle 3" descr="Rectangle: Click to edit Master text styles&#10;Second level&#10;Third level&#10;Fourth level&#10;Fifth level"/>
          <p:cNvSpPr>
            <a:spLocks noGrp="1" noChangeArrowheads="1"/>
          </p:cNvSpPr>
          <p:nvPr>
            <p:ph type="subTitle"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Modality</a:t>
            </a:r>
          </a:p>
        </p:txBody>
      </p:sp>
      <p:sp>
        <p:nvSpPr>
          <p:cNvPr id="240643" name="Rectangle 3" descr="Rectangle: Click to edit Master text styles&#10;Second level&#10;Third level&#10;Fourth level&#10;Fifth level"/>
          <p:cNvSpPr>
            <a:spLocks noGrp="1" noChangeArrowheads="1"/>
          </p:cNvSpPr>
          <p:nvPr>
            <p:ph type="body" idx="1"/>
          </p:nvPr>
        </p:nvSpPr>
        <p:spPr/>
        <p:txBody>
          <a:bodyPr/>
          <a:lstStyle/>
          <a:p>
            <a:r>
              <a:rPr lang="en-US"/>
              <a:t>Defines the need for the relationship to occur </a:t>
            </a:r>
          </a:p>
          <a:p>
            <a:pPr lvl="1"/>
            <a:r>
              <a:rPr lang="en-US"/>
              <a:t>Modality = 0</a:t>
            </a:r>
          </a:p>
          <a:p>
            <a:pPr lvl="1"/>
            <a:r>
              <a:rPr lang="en-US"/>
              <a:t>Modality =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1430338" y="355600"/>
            <a:ext cx="6835775" cy="533400"/>
          </a:xfrm>
          <a:prstGeom prst="rect">
            <a:avLst/>
          </a:prstGeom>
          <a:noFill/>
          <a:ln w="12700">
            <a:noFill/>
            <a:miter lim="800000"/>
            <a:headEnd/>
            <a:tailEnd/>
          </a:ln>
          <a:effectLst/>
        </p:spPr>
        <p:txBody>
          <a:bodyPr lIns="90487" tIns="44450" rIns="90487" bIns="44450" anchor="ctr"/>
          <a:lstStyle/>
          <a:p>
            <a:pPr algn="ctr" eaLnBrk="1" hangingPunct="1"/>
            <a:r>
              <a:rPr lang="en-US" sz="4400" b="0">
                <a:solidFill>
                  <a:schemeClr val="tx1"/>
                </a:solidFill>
                <a:effectLst>
                  <a:outerShdw blurRad="38100" dist="38100" dir="2700000" algn="tl">
                    <a:srgbClr val="C0C0C0"/>
                  </a:outerShdw>
                </a:effectLst>
                <a:latin typeface="Arial" charset="0"/>
              </a:rPr>
              <a:t>ERD Notation</a:t>
            </a:r>
          </a:p>
        </p:txBody>
      </p:sp>
      <p:sp>
        <p:nvSpPr>
          <p:cNvPr id="241667" name="Line 3"/>
          <p:cNvSpPr>
            <a:spLocks noChangeShapeType="1"/>
          </p:cNvSpPr>
          <p:nvPr/>
        </p:nvSpPr>
        <p:spPr bwMode="auto">
          <a:xfrm>
            <a:off x="3187700" y="4210050"/>
            <a:ext cx="3073400" cy="0"/>
          </a:xfrm>
          <a:prstGeom prst="line">
            <a:avLst/>
          </a:prstGeom>
          <a:noFill/>
          <a:ln w="25400">
            <a:solidFill>
              <a:schemeClr val="tx1"/>
            </a:solidFill>
            <a:round/>
            <a:headEnd/>
            <a:tailEnd/>
          </a:ln>
          <a:effectLst/>
        </p:spPr>
        <p:txBody>
          <a:bodyPr wrap="none" anchor="ctr"/>
          <a:lstStyle/>
          <a:p>
            <a:endParaRPr lang="en-US"/>
          </a:p>
        </p:txBody>
      </p:sp>
      <p:sp>
        <p:nvSpPr>
          <p:cNvPr id="241668" name="Line 4"/>
          <p:cNvSpPr>
            <a:spLocks noChangeShapeType="1"/>
          </p:cNvSpPr>
          <p:nvPr/>
        </p:nvSpPr>
        <p:spPr bwMode="auto">
          <a:xfrm>
            <a:off x="3175000" y="4095750"/>
            <a:ext cx="228600" cy="101600"/>
          </a:xfrm>
          <a:prstGeom prst="line">
            <a:avLst/>
          </a:prstGeom>
          <a:noFill/>
          <a:ln w="25400">
            <a:solidFill>
              <a:schemeClr val="tx1"/>
            </a:solidFill>
            <a:round/>
            <a:headEnd/>
            <a:tailEnd/>
          </a:ln>
          <a:effectLst/>
        </p:spPr>
        <p:txBody>
          <a:bodyPr wrap="none" anchor="ctr"/>
          <a:lstStyle/>
          <a:p>
            <a:endParaRPr lang="en-US"/>
          </a:p>
        </p:txBody>
      </p:sp>
      <p:sp>
        <p:nvSpPr>
          <p:cNvPr id="241669" name="Line 5"/>
          <p:cNvSpPr>
            <a:spLocks noChangeShapeType="1"/>
          </p:cNvSpPr>
          <p:nvPr/>
        </p:nvSpPr>
        <p:spPr bwMode="auto">
          <a:xfrm flipH="1">
            <a:off x="3175000" y="4222750"/>
            <a:ext cx="203200" cy="76200"/>
          </a:xfrm>
          <a:prstGeom prst="line">
            <a:avLst/>
          </a:prstGeom>
          <a:noFill/>
          <a:ln w="25400">
            <a:solidFill>
              <a:schemeClr val="tx1"/>
            </a:solidFill>
            <a:round/>
            <a:headEnd/>
            <a:tailEnd/>
          </a:ln>
          <a:effectLst/>
        </p:spPr>
        <p:txBody>
          <a:bodyPr wrap="none" anchor="ctr"/>
          <a:lstStyle/>
          <a:p>
            <a:endParaRPr lang="en-US"/>
          </a:p>
        </p:txBody>
      </p:sp>
      <p:sp>
        <p:nvSpPr>
          <p:cNvPr id="241670" name="Line 6"/>
          <p:cNvSpPr>
            <a:spLocks noChangeShapeType="1"/>
          </p:cNvSpPr>
          <p:nvPr/>
        </p:nvSpPr>
        <p:spPr bwMode="auto">
          <a:xfrm>
            <a:off x="5905500" y="4083050"/>
            <a:ext cx="0" cy="254000"/>
          </a:xfrm>
          <a:prstGeom prst="line">
            <a:avLst/>
          </a:prstGeom>
          <a:noFill/>
          <a:ln w="25400">
            <a:solidFill>
              <a:schemeClr val="tx1"/>
            </a:solidFill>
            <a:round/>
            <a:headEnd/>
            <a:tailEnd/>
          </a:ln>
          <a:effectLst/>
        </p:spPr>
        <p:txBody>
          <a:bodyPr wrap="none" anchor="ctr"/>
          <a:lstStyle/>
          <a:p>
            <a:endParaRPr lang="en-US"/>
          </a:p>
        </p:txBody>
      </p:sp>
      <p:sp>
        <p:nvSpPr>
          <p:cNvPr id="241671" name="Rectangle 7"/>
          <p:cNvSpPr>
            <a:spLocks noChangeArrowheads="1"/>
          </p:cNvSpPr>
          <p:nvPr/>
        </p:nvSpPr>
        <p:spPr bwMode="auto">
          <a:xfrm>
            <a:off x="3224213" y="4360863"/>
            <a:ext cx="777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b="0">
                <a:solidFill>
                  <a:schemeClr val="tx1"/>
                </a:solidFill>
                <a:effectLst/>
                <a:latin typeface="Arial" charset="0"/>
              </a:rPr>
              <a:t>(0, m)</a:t>
            </a:r>
          </a:p>
        </p:txBody>
      </p:sp>
      <p:sp>
        <p:nvSpPr>
          <p:cNvPr id="241672" name="Oval 8"/>
          <p:cNvSpPr>
            <a:spLocks noChangeArrowheads="1"/>
          </p:cNvSpPr>
          <p:nvPr/>
        </p:nvSpPr>
        <p:spPr bwMode="auto">
          <a:xfrm>
            <a:off x="3390900" y="4133850"/>
            <a:ext cx="139700" cy="139700"/>
          </a:xfrm>
          <a:prstGeom prst="ellipse">
            <a:avLst/>
          </a:prstGeom>
          <a:solidFill>
            <a:schemeClr val="bg1"/>
          </a:solidFill>
          <a:ln w="25400">
            <a:solidFill>
              <a:schemeClr val="tx1"/>
            </a:solidFill>
            <a:round/>
            <a:headEnd/>
            <a:tailEnd/>
          </a:ln>
          <a:effectLst/>
        </p:spPr>
        <p:txBody>
          <a:bodyPr wrap="none" anchor="ctr"/>
          <a:lstStyle/>
          <a:p>
            <a:endParaRPr lang="en-US"/>
          </a:p>
        </p:txBody>
      </p:sp>
      <p:sp>
        <p:nvSpPr>
          <p:cNvPr id="241673" name="Line 9"/>
          <p:cNvSpPr>
            <a:spLocks noChangeShapeType="1"/>
          </p:cNvSpPr>
          <p:nvPr/>
        </p:nvSpPr>
        <p:spPr bwMode="auto">
          <a:xfrm>
            <a:off x="5994400" y="4083050"/>
            <a:ext cx="0" cy="254000"/>
          </a:xfrm>
          <a:prstGeom prst="line">
            <a:avLst/>
          </a:prstGeom>
          <a:noFill/>
          <a:ln w="25400">
            <a:solidFill>
              <a:schemeClr val="tx1"/>
            </a:solidFill>
            <a:round/>
            <a:headEnd/>
            <a:tailEnd/>
          </a:ln>
          <a:effectLst/>
        </p:spPr>
        <p:txBody>
          <a:bodyPr wrap="none" anchor="ctr"/>
          <a:lstStyle/>
          <a:p>
            <a:endParaRPr lang="en-US"/>
          </a:p>
        </p:txBody>
      </p:sp>
      <p:sp>
        <p:nvSpPr>
          <p:cNvPr id="241674" name="Rectangle 10"/>
          <p:cNvSpPr>
            <a:spLocks noChangeArrowheads="1"/>
          </p:cNvSpPr>
          <p:nvPr/>
        </p:nvSpPr>
        <p:spPr bwMode="auto">
          <a:xfrm>
            <a:off x="5586413" y="4335463"/>
            <a:ext cx="7143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b="0">
                <a:solidFill>
                  <a:schemeClr val="tx1"/>
                </a:solidFill>
                <a:effectLst/>
                <a:latin typeface="Arial" charset="0"/>
              </a:rPr>
              <a:t>(1, 1)</a:t>
            </a:r>
          </a:p>
        </p:txBody>
      </p:sp>
      <p:sp>
        <p:nvSpPr>
          <p:cNvPr id="241675" name="Rectangle 11"/>
          <p:cNvSpPr>
            <a:spLocks noChangeArrowheads="1"/>
          </p:cNvSpPr>
          <p:nvPr/>
        </p:nvSpPr>
        <p:spPr bwMode="auto">
          <a:xfrm>
            <a:off x="1765300" y="1963738"/>
            <a:ext cx="1295400" cy="66357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41676" name="Rectangle 12"/>
          <p:cNvSpPr>
            <a:spLocks noChangeArrowheads="1"/>
          </p:cNvSpPr>
          <p:nvPr/>
        </p:nvSpPr>
        <p:spPr bwMode="auto">
          <a:xfrm>
            <a:off x="1814513" y="2062163"/>
            <a:ext cx="1077912" cy="454025"/>
          </a:xfrm>
          <a:prstGeom prst="rect">
            <a:avLst/>
          </a:prstGeom>
          <a:noFill/>
          <a:ln w="25400">
            <a:noFill/>
            <a:miter lim="800000"/>
            <a:headEnd/>
            <a:tailEnd/>
          </a:ln>
          <a:effectLst/>
        </p:spPr>
        <p:txBody>
          <a:bodyPr wrap="none" lIns="90487" tIns="44450" rIns="90487" bIns="44450">
            <a:spAutoFit/>
          </a:bodyPr>
          <a:lstStyle/>
          <a:p>
            <a:r>
              <a:rPr lang="en-US" sz="2400">
                <a:solidFill>
                  <a:schemeClr val="tx1"/>
                </a:solidFill>
                <a:effectLst>
                  <a:outerShdw blurRad="38100" dist="38100" dir="2700000" algn="tl">
                    <a:srgbClr val="C0C0C0"/>
                  </a:outerShdw>
                </a:effectLst>
                <a:latin typeface="Arial" charset="0"/>
              </a:rPr>
              <a:t>object</a:t>
            </a:r>
          </a:p>
        </p:txBody>
      </p:sp>
      <p:sp>
        <p:nvSpPr>
          <p:cNvPr id="241677" name="AutoShape 13"/>
          <p:cNvSpPr>
            <a:spLocks noChangeArrowheads="1"/>
          </p:cNvSpPr>
          <p:nvPr/>
        </p:nvSpPr>
        <p:spPr bwMode="auto">
          <a:xfrm>
            <a:off x="3898900" y="1941513"/>
            <a:ext cx="1536700" cy="685800"/>
          </a:xfrm>
          <a:prstGeom prst="diamond">
            <a:avLst/>
          </a:prstGeom>
          <a:solidFill>
            <a:schemeClr val="tx1"/>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41678" name="Line 14"/>
          <p:cNvSpPr>
            <a:spLocks noChangeShapeType="1"/>
          </p:cNvSpPr>
          <p:nvPr/>
        </p:nvSpPr>
        <p:spPr bwMode="auto">
          <a:xfrm flipH="1">
            <a:off x="3111500" y="2279650"/>
            <a:ext cx="762000" cy="0"/>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241679" name="Line 15"/>
          <p:cNvSpPr>
            <a:spLocks noChangeShapeType="1"/>
          </p:cNvSpPr>
          <p:nvPr/>
        </p:nvSpPr>
        <p:spPr bwMode="auto">
          <a:xfrm flipH="1">
            <a:off x="5461000" y="2290763"/>
            <a:ext cx="762000" cy="0"/>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241680" name="Rectangle 16"/>
          <p:cNvSpPr>
            <a:spLocks noChangeArrowheads="1"/>
          </p:cNvSpPr>
          <p:nvPr/>
        </p:nvSpPr>
        <p:spPr bwMode="auto">
          <a:xfrm>
            <a:off x="6248400" y="1998663"/>
            <a:ext cx="1295400" cy="661987"/>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41681" name="Rectangle 17"/>
          <p:cNvSpPr>
            <a:spLocks noChangeArrowheads="1"/>
          </p:cNvSpPr>
          <p:nvPr/>
        </p:nvSpPr>
        <p:spPr bwMode="auto">
          <a:xfrm>
            <a:off x="6310313" y="2095500"/>
            <a:ext cx="1077912" cy="454025"/>
          </a:xfrm>
          <a:prstGeom prst="rect">
            <a:avLst/>
          </a:prstGeom>
          <a:noFill/>
          <a:ln w="25400">
            <a:noFill/>
            <a:miter lim="800000"/>
            <a:headEnd/>
            <a:tailEnd/>
          </a:ln>
          <a:effectLst/>
        </p:spPr>
        <p:txBody>
          <a:bodyPr wrap="none" lIns="90487" tIns="44450" rIns="90487" bIns="44450">
            <a:spAutoFit/>
          </a:bodyPr>
          <a:lstStyle/>
          <a:p>
            <a:r>
              <a:rPr lang="en-US" sz="2400">
                <a:solidFill>
                  <a:schemeClr val="tx1"/>
                </a:solidFill>
                <a:effectLst>
                  <a:outerShdw blurRad="38100" dist="38100" dir="2700000" algn="tl">
                    <a:srgbClr val="C0C0C0"/>
                  </a:outerShdw>
                </a:effectLst>
                <a:latin typeface="Arial" charset="0"/>
              </a:rPr>
              <a:t>object</a:t>
            </a:r>
          </a:p>
        </p:txBody>
      </p:sp>
      <p:sp>
        <p:nvSpPr>
          <p:cNvPr id="241682" name="Rectangle 18"/>
          <p:cNvSpPr>
            <a:spLocks noChangeArrowheads="1"/>
          </p:cNvSpPr>
          <p:nvPr/>
        </p:nvSpPr>
        <p:spPr bwMode="auto">
          <a:xfrm>
            <a:off x="3960813" y="2106613"/>
            <a:ext cx="1476375" cy="363537"/>
          </a:xfrm>
          <a:prstGeom prst="rect">
            <a:avLst/>
          </a:prstGeom>
          <a:noFill/>
          <a:ln w="25400">
            <a:noFill/>
            <a:miter lim="800000"/>
            <a:headEnd/>
            <a:tailEnd/>
          </a:ln>
          <a:effectLst/>
        </p:spPr>
        <p:txBody>
          <a:bodyPr wrap="none" lIns="90487" tIns="44450" rIns="90487" bIns="44450">
            <a:spAutoFit/>
          </a:bodyPr>
          <a:lstStyle/>
          <a:p>
            <a:r>
              <a:rPr lang="en-US">
                <a:solidFill>
                  <a:schemeClr val="tx1"/>
                </a:solidFill>
                <a:effectLst>
                  <a:outerShdw blurRad="38100" dist="38100" dir="2700000" algn="tl">
                    <a:srgbClr val="C0C0C0"/>
                  </a:outerShdw>
                </a:effectLst>
                <a:latin typeface="Arial" charset="0"/>
              </a:rPr>
              <a:t>relationship</a:t>
            </a:r>
          </a:p>
        </p:txBody>
      </p:sp>
      <p:sp>
        <p:nvSpPr>
          <p:cNvPr id="241683" name="Rectangle 19"/>
          <p:cNvSpPr>
            <a:spLocks noChangeArrowheads="1"/>
          </p:cNvSpPr>
          <p:nvPr/>
        </p:nvSpPr>
        <p:spPr bwMode="auto">
          <a:xfrm>
            <a:off x="2716213" y="2232025"/>
            <a:ext cx="307975" cy="363538"/>
          </a:xfrm>
          <a:prstGeom prst="rect">
            <a:avLst/>
          </a:prstGeom>
          <a:noFill/>
          <a:ln w="25400">
            <a:noFill/>
            <a:miter lim="800000"/>
            <a:headEnd/>
            <a:tailEnd/>
          </a:ln>
          <a:effectLst/>
        </p:spPr>
        <p:txBody>
          <a:bodyPr wrap="none" lIns="90487" tIns="44450" rIns="90487" bIns="44450">
            <a:spAutoFit/>
          </a:bodyPr>
          <a:lstStyle/>
          <a:p>
            <a:r>
              <a:rPr lang="en-US">
                <a:solidFill>
                  <a:schemeClr val="tx1"/>
                </a:solidFill>
                <a:effectLst>
                  <a:outerShdw blurRad="38100" dist="38100" dir="2700000" algn="tl">
                    <a:srgbClr val="C0C0C0"/>
                  </a:outerShdw>
                </a:effectLst>
                <a:latin typeface="Arial" charset="0"/>
              </a:rPr>
              <a:t>1</a:t>
            </a:r>
          </a:p>
        </p:txBody>
      </p:sp>
      <p:sp>
        <p:nvSpPr>
          <p:cNvPr id="241684" name="Rectangle 20"/>
          <p:cNvSpPr>
            <a:spLocks noChangeArrowheads="1"/>
          </p:cNvSpPr>
          <p:nvPr/>
        </p:nvSpPr>
        <p:spPr bwMode="auto">
          <a:xfrm>
            <a:off x="7224713" y="2254250"/>
            <a:ext cx="307975" cy="363538"/>
          </a:xfrm>
          <a:prstGeom prst="rect">
            <a:avLst/>
          </a:prstGeom>
          <a:noFill/>
          <a:ln w="25400">
            <a:noFill/>
            <a:miter lim="800000"/>
            <a:headEnd/>
            <a:tailEnd/>
          </a:ln>
          <a:effectLst/>
        </p:spPr>
        <p:txBody>
          <a:bodyPr wrap="none" lIns="90487" tIns="44450" rIns="90487" bIns="44450">
            <a:spAutoFit/>
          </a:bodyPr>
          <a:lstStyle/>
          <a:p>
            <a:r>
              <a:rPr lang="en-US">
                <a:solidFill>
                  <a:schemeClr val="tx1"/>
                </a:solidFill>
                <a:effectLst>
                  <a:outerShdw blurRad="38100" dist="38100" dir="2700000" algn="tl">
                    <a:srgbClr val="C0C0C0"/>
                  </a:outerShdw>
                </a:effectLst>
                <a:latin typeface="Arial" charset="0"/>
              </a:rPr>
              <a:t>2</a:t>
            </a:r>
          </a:p>
        </p:txBody>
      </p:sp>
      <p:sp>
        <p:nvSpPr>
          <p:cNvPr id="241685" name="Rectangle 21"/>
          <p:cNvSpPr>
            <a:spLocks noChangeArrowheads="1"/>
          </p:cNvSpPr>
          <p:nvPr/>
        </p:nvSpPr>
        <p:spPr bwMode="auto">
          <a:xfrm>
            <a:off x="1446213" y="1304925"/>
            <a:ext cx="2990850" cy="454025"/>
          </a:xfrm>
          <a:prstGeom prst="rect">
            <a:avLst/>
          </a:prstGeom>
          <a:noFill/>
          <a:ln w="25400">
            <a:noFill/>
            <a:miter lim="800000"/>
            <a:headEnd/>
            <a:tailEnd/>
          </a:ln>
          <a:effectLst/>
        </p:spPr>
        <p:txBody>
          <a:bodyPr wrap="none" lIns="90487" tIns="44450" rIns="90487" bIns="44450">
            <a:spAutoFit/>
          </a:bodyPr>
          <a:lstStyle/>
          <a:p>
            <a:r>
              <a:rPr lang="en-US" sz="2400" i="1" u="sng">
                <a:solidFill>
                  <a:schemeClr val="tx1"/>
                </a:solidFill>
                <a:effectLst>
                  <a:outerShdw blurRad="38100" dist="38100" dir="2700000" algn="tl">
                    <a:srgbClr val="C0C0C0"/>
                  </a:outerShdw>
                </a:effectLst>
                <a:latin typeface="Arial" charset="0"/>
              </a:rPr>
              <a:t>One common form:</a:t>
            </a:r>
          </a:p>
        </p:txBody>
      </p:sp>
      <p:sp>
        <p:nvSpPr>
          <p:cNvPr id="241686" name="Rectangle 22"/>
          <p:cNvSpPr>
            <a:spLocks noChangeArrowheads="1"/>
          </p:cNvSpPr>
          <p:nvPr/>
        </p:nvSpPr>
        <p:spPr bwMode="auto">
          <a:xfrm>
            <a:off x="3148013" y="1924050"/>
            <a:ext cx="7905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(0, m)</a:t>
            </a:r>
          </a:p>
        </p:txBody>
      </p:sp>
      <p:sp>
        <p:nvSpPr>
          <p:cNvPr id="241687" name="Rectangle 23"/>
          <p:cNvSpPr>
            <a:spLocks noChangeArrowheads="1"/>
          </p:cNvSpPr>
          <p:nvPr/>
        </p:nvSpPr>
        <p:spPr bwMode="auto">
          <a:xfrm>
            <a:off x="5535613" y="2325688"/>
            <a:ext cx="7143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(1, 1)</a:t>
            </a:r>
          </a:p>
        </p:txBody>
      </p:sp>
      <p:sp>
        <p:nvSpPr>
          <p:cNvPr id="241688" name="Rectangle 24"/>
          <p:cNvSpPr>
            <a:spLocks noChangeArrowheads="1"/>
          </p:cNvSpPr>
          <p:nvPr/>
        </p:nvSpPr>
        <p:spPr bwMode="auto">
          <a:xfrm>
            <a:off x="1841500" y="3816350"/>
            <a:ext cx="1295400" cy="661988"/>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41689" name="Rectangle 25"/>
          <p:cNvSpPr>
            <a:spLocks noChangeArrowheads="1"/>
          </p:cNvSpPr>
          <p:nvPr/>
        </p:nvSpPr>
        <p:spPr bwMode="auto">
          <a:xfrm>
            <a:off x="1890713" y="3913188"/>
            <a:ext cx="1077912" cy="454025"/>
          </a:xfrm>
          <a:prstGeom prst="rect">
            <a:avLst/>
          </a:prstGeom>
          <a:noFill/>
          <a:ln w="25400">
            <a:noFill/>
            <a:miter lim="800000"/>
            <a:headEnd/>
            <a:tailEnd/>
          </a:ln>
          <a:effectLst/>
        </p:spPr>
        <p:txBody>
          <a:bodyPr wrap="none" lIns="90487" tIns="44450" rIns="90487" bIns="44450">
            <a:spAutoFit/>
          </a:bodyPr>
          <a:lstStyle/>
          <a:p>
            <a:r>
              <a:rPr lang="en-US" sz="2400">
                <a:solidFill>
                  <a:schemeClr val="tx1"/>
                </a:solidFill>
                <a:effectLst>
                  <a:outerShdw blurRad="38100" dist="38100" dir="2700000" algn="tl">
                    <a:srgbClr val="C0C0C0"/>
                  </a:outerShdw>
                </a:effectLst>
                <a:latin typeface="Arial" charset="0"/>
              </a:rPr>
              <a:t>object</a:t>
            </a:r>
          </a:p>
        </p:txBody>
      </p:sp>
      <p:sp>
        <p:nvSpPr>
          <p:cNvPr id="241690" name="Rectangle 26"/>
          <p:cNvSpPr>
            <a:spLocks noChangeArrowheads="1"/>
          </p:cNvSpPr>
          <p:nvPr/>
        </p:nvSpPr>
        <p:spPr bwMode="auto">
          <a:xfrm>
            <a:off x="2792413" y="4083050"/>
            <a:ext cx="307975" cy="363538"/>
          </a:xfrm>
          <a:prstGeom prst="rect">
            <a:avLst/>
          </a:prstGeom>
          <a:noFill/>
          <a:ln w="25400">
            <a:noFill/>
            <a:miter lim="800000"/>
            <a:headEnd/>
            <a:tailEnd/>
          </a:ln>
          <a:effectLst/>
        </p:spPr>
        <p:txBody>
          <a:bodyPr wrap="none" lIns="90487" tIns="44450" rIns="90487" bIns="44450">
            <a:spAutoFit/>
          </a:bodyPr>
          <a:lstStyle/>
          <a:p>
            <a:r>
              <a:rPr lang="en-US">
                <a:solidFill>
                  <a:schemeClr val="tx1"/>
                </a:solidFill>
                <a:effectLst>
                  <a:outerShdw blurRad="38100" dist="38100" dir="2700000" algn="tl">
                    <a:srgbClr val="C0C0C0"/>
                  </a:outerShdw>
                </a:effectLst>
                <a:latin typeface="Arial" charset="0"/>
              </a:rPr>
              <a:t>1</a:t>
            </a:r>
          </a:p>
        </p:txBody>
      </p:sp>
      <p:sp>
        <p:nvSpPr>
          <p:cNvPr id="241691" name="Rectangle 27"/>
          <p:cNvSpPr>
            <a:spLocks noChangeArrowheads="1"/>
          </p:cNvSpPr>
          <p:nvPr/>
        </p:nvSpPr>
        <p:spPr bwMode="auto">
          <a:xfrm>
            <a:off x="6311900" y="3849688"/>
            <a:ext cx="1295400" cy="66357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41692" name="Rectangle 28"/>
          <p:cNvSpPr>
            <a:spLocks noChangeArrowheads="1"/>
          </p:cNvSpPr>
          <p:nvPr/>
        </p:nvSpPr>
        <p:spPr bwMode="auto">
          <a:xfrm>
            <a:off x="6373813" y="3946525"/>
            <a:ext cx="1077912" cy="454025"/>
          </a:xfrm>
          <a:prstGeom prst="rect">
            <a:avLst/>
          </a:prstGeom>
          <a:noFill/>
          <a:ln w="25400">
            <a:noFill/>
            <a:miter lim="800000"/>
            <a:headEnd/>
            <a:tailEnd/>
          </a:ln>
          <a:effectLst/>
        </p:spPr>
        <p:txBody>
          <a:bodyPr wrap="none" lIns="90487" tIns="44450" rIns="90487" bIns="44450">
            <a:spAutoFit/>
          </a:bodyPr>
          <a:lstStyle/>
          <a:p>
            <a:r>
              <a:rPr lang="en-US" sz="2400">
                <a:solidFill>
                  <a:schemeClr val="tx1"/>
                </a:solidFill>
                <a:effectLst>
                  <a:outerShdw blurRad="38100" dist="38100" dir="2700000" algn="tl">
                    <a:srgbClr val="C0C0C0"/>
                  </a:outerShdw>
                </a:effectLst>
                <a:latin typeface="Arial" charset="0"/>
              </a:rPr>
              <a:t>object</a:t>
            </a:r>
          </a:p>
        </p:txBody>
      </p:sp>
      <p:sp>
        <p:nvSpPr>
          <p:cNvPr id="241693" name="Rectangle 29"/>
          <p:cNvSpPr>
            <a:spLocks noChangeArrowheads="1"/>
          </p:cNvSpPr>
          <p:nvPr/>
        </p:nvSpPr>
        <p:spPr bwMode="auto">
          <a:xfrm>
            <a:off x="7288213" y="4105275"/>
            <a:ext cx="307975" cy="363538"/>
          </a:xfrm>
          <a:prstGeom prst="rect">
            <a:avLst/>
          </a:prstGeom>
          <a:noFill/>
          <a:ln w="25400">
            <a:noFill/>
            <a:miter lim="800000"/>
            <a:headEnd/>
            <a:tailEnd/>
          </a:ln>
          <a:effectLst/>
        </p:spPr>
        <p:txBody>
          <a:bodyPr wrap="none" lIns="90487" tIns="44450" rIns="90487" bIns="44450">
            <a:spAutoFit/>
          </a:bodyPr>
          <a:lstStyle/>
          <a:p>
            <a:r>
              <a:rPr lang="en-US">
                <a:solidFill>
                  <a:schemeClr val="tx1"/>
                </a:solidFill>
                <a:effectLst>
                  <a:outerShdw blurRad="38100" dist="38100" dir="2700000" algn="tl">
                    <a:srgbClr val="C0C0C0"/>
                  </a:outerShdw>
                </a:effectLst>
                <a:latin typeface="Arial" charset="0"/>
              </a:rPr>
              <a:t>2</a:t>
            </a:r>
          </a:p>
        </p:txBody>
      </p:sp>
      <p:sp>
        <p:nvSpPr>
          <p:cNvPr id="241694" name="Rectangle 30"/>
          <p:cNvSpPr>
            <a:spLocks noChangeArrowheads="1"/>
          </p:cNvSpPr>
          <p:nvPr/>
        </p:nvSpPr>
        <p:spPr bwMode="auto">
          <a:xfrm>
            <a:off x="4037013" y="3879850"/>
            <a:ext cx="1476375" cy="363538"/>
          </a:xfrm>
          <a:prstGeom prst="rect">
            <a:avLst/>
          </a:prstGeom>
          <a:noFill/>
          <a:ln w="25400">
            <a:noFill/>
            <a:miter lim="800000"/>
            <a:headEnd/>
            <a:tailEnd/>
          </a:ln>
          <a:effectLst/>
        </p:spPr>
        <p:txBody>
          <a:bodyPr wrap="none" lIns="90487" tIns="44450" rIns="90487" bIns="44450">
            <a:spAutoFit/>
          </a:bodyPr>
          <a:lstStyle/>
          <a:p>
            <a:r>
              <a:rPr lang="en-US">
                <a:solidFill>
                  <a:schemeClr val="tx1"/>
                </a:solidFill>
                <a:effectLst>
                  <a:outerShdw blurRad="38100" dist="38100" dir="2700000" algn="tl">
                    <a:srgbClr val="C0C0C0"/>
                  </a:outerShdw>
                </a:effectLst>
                <a:latin typeface="Arial" charset="0"/>
              </a:rPr>
              <a:t>relationship</a:t>
            </a:r>
          </a:p>
        </p:txBody>
      </p:sp>
      <p:sp>
        <p:nvSpPr>
          <p:cNvPr id="241695" name="Rectangle 31"/>
          <p:cNvSpPr>
            <a:spLocks noChangeArrowheads="1"/>
          </p:cNvSpPr>
          <p:nvPr/>
        </p:nvSpPr>
        <p:spPr bwMode="auto">
          <a:xfrm>
            <a:off x="1573213" y="3224213"/>
            <a:ext cx="3567112" cy="454025"/>
          </a:xfrm>
          <a:prstGeom prst="rect">
            <a:avLst/>
          </a:prstGeom>
          <a:noFill/>
          <a:ln w="25400">
            <a:noFill/>
            <a:miter lim="800000"/>
            <a:headEnd/>
            <a:tailEnd/>
          </a:ln>
          <a:effectLst/>
        </p:spPr>
        <p:txBody>
          <a:bodyPr wrap="none" lIns="90487" tIns="44450" rIns="90487" bIns="44450">
            <a:spAutoFit/>
          </a:bodyPr>
          <a:lstStyle/>
          <a:p>
            <a:r>
              <a:rPr lang="en-US" sz="2400" i="1" u="sng">
                <a:solidFill>
                  <a:schemeClr val="tx1"/>
                </a:solidFill>
                <a:effectLst>
                  <a:outerShdw blurRad="38100" dist="38100" dir="2700000" algn="tl">
                    <a:srgbClr val="C0C0C0"/>
                  </a:outerShdw>
                </a:effectLst>
                <a:latin typeface="Arial" charset="0"/>
              </a:rPr>
              <a:t>Another common form:</a:t>
            </a:r>
          </a:p>
        </p:txBody>
      </p:sp>
      <p:sp>
        <p:nvSpPr>
          <p:cNvPr id="241696" name="Oval 32"/>
          <p:cNvSpPr>
            <a:spLocks noChangeArrowheads="1"/>
          </p:cNvSpPr>
          <p:nvPr/>
        </p:nvSpPr>
        <p:spPr bwMode="auto">
          <a:xfrm>
            <a:off x="6591300" y="2608263"/>
            <a:ext cx="1181100" cy="966787"/>
          </a:xfrm>
          <a:prstGeom prst="ellipse">
            <a:avLst/>
          </a:prstGeom>
          <a:solidFill>
            <a:schemeClr val="tx1"/>
          </a:solidFill>
          <a:ln w="254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241697" name="Rectangle 33"/>
          <p:cNvSpPr>
            <a:spLocks noChangeArrowheads="1"/>
          </p:cNvSpPr>
          <p:nvPr/>
        </p:nvSpPr>
        <p:spPr bwMode="auto">
          <a:xfrm>
            <a:off x="6665913" y="2919413"/>
            <a:ext cx="1095375" cy="363537"/>
          </a:xfrm>
          <a:prstGeom prst="rect">
            <a:avLst/>
          </a:prstGeom>
          <a:noFill/>
          <a:ln w="25400">
            <a:noFill/>
            <a:miter lim="800000"/>
            <a:headEnd/>
            <a:tailEnd/>
          </a:ln>
          <a:effectLst/>
        </p:spPr>
        <p:txBody>
          <a:bodyPr wrap="none" lIns="90487" tIns="44450" rIns="90487" bIns="44450">
            <a:spAutoFit/>
          </a:bodyPr>
          <a:lstStyle/>
          <a:p>
            <a:r>
              <a:rPr lang="en-US">
                <a:solidFill>
                  <a:schemeClr val="tx1"/>
                </a:solidFill>
                <a:effectLst>
                  <a:outerShdw blurRad="38100" dist="38100" dir="2700000" algn="tl">
                    <a:srgbClr val="C0C0C0"/>
                  </a:outerShdw>
                </a:effectLst>
                <a:latin typeface="Arial" charset="0"/>
              </a:rPr>
              <a:t>attribute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Freeform 2"/>
          <p:cNvSpPr>
            <a:spLocks/>
          </p:cNvSpPr>
          <p:nvPr/>
        </p:nvSpPr>
        <p:spPr bwMode="auto">
          <a:xfrm>
            <a:off x="4140200" y="3205163"/>
            <a:ext cx="3125788" cy="560387"/>
          </a:xfrm>
          <a:custGeom>
            <a:avLst/>
            <a:gdLst/>
            <a:ahLst/>
            <a:cxnLst>
              <a:cxn ang="0">
                <a:pos x="1968" y="0"/>
              </a:cxn>
              <a:cxn ang="0">
                <a:pos x="1968" y="352"/>
              </a:cxn>
              <a:cxn ang="0">
                <a:pos x="0" y="352"/>
              </a:cxn>
            </a:cxnLst>
            <a:rect l="0" t="0" r="r" b="b"/>
            <a:pathLst>
              <a:path w="1969" h="353">
                <a:moveTo>
                  <a:pt x="1968" y="0"/>
                </a:moveTo>
                <a:lnTo>
                  <a:pt x="1968" y="352"/>
                </a:lnTo>
                <a:lnTo>
                  <a:pt x="0" y="352"/>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242691" name="Freeform 3"/>
          <p:cNvSpPr>
            <a:spLocks/>
          </p:cNvSpPr>
          <p:nvPr/>
        </p:nvSpPr>
        <p:spPr bwMode="auto">
          <a:xfrm>
            <a:off x="4127500" y="3205163"/>
            <a:ext cx="3494088" cy="1271587"/>
          </a:xfrm>
          <a:custGeom>
            <a:avLst/>
            <a:gdLst/>
            <a:ahLst/>
            <a:cxnLst>
              <a:cxn ang="0">
                <a:pos x="0" y="792"/>
              </a:cxn>
              <a:cxn ang="0">
                <a:pos x="2200" y="800"/>
              </a:cxn>
              <a:cxn ang="0">
                <a:pos x="2200" y="0"/>
              </a:cxn>
            </a:cxnLst>
            <a:rect l="0" t="0" r="r" b="b"/>
            <a:pathLst>
              <a:path w="2201" h="801">
                <a:moveTo>
                  <a:pt x="0" y="792"/>
                </a:moveTo>
                <a:lnTo>
                  <a:pt x="2200" y="800"/>
                </a:lnTo>
                <a:lnTo>
                  <a:pt x="2200"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242692" name="Rectangle 4"/>
          <p:cNvSpPr>
            <a:spLocks noChangeArrowheads="1"/>
          </p:cNvSpPr>
          <p:nvPr/>
        </p:nvSpPr>
        <p:spPr bwMode="auto">
          <a:xfrm>
            <a:off x="1219200" y="261938"/>
            <a:ext cx="7162800" cy="1143000"/>
          </a:xfrm>
          <a:prstGeom prst="rect">
            <a:avLst/>
          </a:prstGeom>
          <a:noFill/>
          <a:ln w="12700">
            <a:noFill/>
            <a:miter lim="800000"/>
            <a:headEnd/>
            <a:tailEnd/>
          </a:ln>
          <a:effectLst/>
        </p:spPr>
        <p:txBody>
          <a:bodyPr lIns="90487" tIns="44450" rIns="90487" bIns="44450" anchor="ctr"/>
          <a:lstStyle/>
          <a:p>
            <a:pPr algn="ctr" eaLnBrk="1" hangingPunct="1"/>
            <a:r>
              <a:rPr lang="en-US" sz="4400" b="0">
                <a:solidFill>
                  <a:schemeClr val="tx1"/>
                </a:solidFill>
                <a:effectLst>
                  <a:outerShdw blurRad="38100" dist="38100" dir="2700000" algn="tl">
                    <a:srgbClr val="C0C0C0"/>
                  </a:outerShdw>
                </a:effectLst>
                <a:latin typeface="Arial" charset="0"/>
              </a:rPr>
              <a:t>The ERD: An Example</a:t>
            </a:r>
          </a:p>
        </p:txBody>
      </p:sp>
      <p:sp>
        <p:nvSpPr>
          <p:cNvPr id="242693" name="Rectangle 5"/>
          <p:cNvSpPr>
            <a:spLocks noChangeArrowheads="1"/>
          </p:cNvSpPr>
          <p:nvPr/>
        </p:nvSpPr>
        <p:spPr bwMode="auto">
          <a:xfrm>
            <a:off x="1270000" y="1541463"/>
            <a:ext cx="1155700" cy="673100"/>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42694" name="Line 6"/>
          <p:cNvSpPr>
            <a:spLocks noChangeShapeType="1"/>
          </p:cNvSpPr>
          <p:nvPr/>
        </p:nvSpPr>
        <p:spPr bwMode="auto">
          <a:xfrm>
            <a:off x="2451100" y="1884363"/>
            <a:ext cx="2717800" cy="0"/>
          </a:xfrm>
          <a:prstGeom prst="line">
            <a:avLst/>
          </a:prstGeom>
          <a:noFill/>
          <a:ln w="25400">
            <a:solidFill>
              <a:schemeClr val="tx1"/>
            </a:solidFill>
            <a:round/>
            <a:headEnd/>
            <a:tailEnd/>
          </a:ln>
          <a:effectLst/>
        </p:spPr>
        <p:txBody>
          <a:bodyPr wrap="none" anchor="ctr"/>
          <a:lstStyle/>
          <a:p>
            <a:endParaRPr lang="en-US"/>
          </a:p>
        </p:txBody>
      </p:sp>
      <p:sp>
        <p:nvSpPr>
          <p:cNvPr id="242695" name="Rectangle 7"/>
          <p:cNvSpPr>
            <a:spLocks noChangeArrowheads="1"/>
          </p:cNvSpPr>
          <p:nvPr/>
        </p:nvSpPr>
        <p:spPr bwMode="auto">
          <a:xfrm>
            <a:off x="2386013" y="1844675"/>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(1,1)</a:t>
            </a:r>
          </a:p>
        </p:txBody>
      </p:sp>
      <p:sp>
        <p:nvSpPr>
          <p:cNvPr id="242696" name="Rectangle 8"/>
          <p:cNvSpPr>
            <a:spLocks noChangeArrowheads="1"/>
          </p:cNvSpPr>
          <p:nvPr/>
        </p:nvSpPr>
        <p:spPr bwMode="auto">
          <a:xfrm>
            <a:off x="4495800" y="1866900"/>
            <a:ext cx="7270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(1,m)</a:t>
            </a:r>
          </a:p>
        </p:txBody>
      </p:sp>
      <p:sp>
        <p:nvSpPr>
          <p:cNvPr id="242697" name="AutoShape 9"/>
          <p:cNvSpPr>
            <a:spLocks noChangeArrowheads="1"/>
          </p:cNvSpPr>
          <p:nvPr/>
        </p:nvSpPr>
        <p:spPr bwMode="auto">
          <a:xfrm>
            <a:off x="3238500" y="1528763"/>
            <a:ext cx="1257300" cy="685800"/>
          </a:xfrm>
          <a:prstGeom prst="diamond">
            <a:avLst/>
          </a:prstGeom>
          <a:solidFill>
            <a:schemeClr val="bg1"/>
          </a:solidFill>
          <a:ln w="25400">
            <a:solidFill>
              <a:schemeClr val="tx1"/>
            </a:solidFill>
            <a:miter lim="800000"/>
            <a:headEnd/>
            <a:tailEnd/>
          </a:ln>
          <a:effectLst/>
        </p:spPr>
        <p:txBody>
          <a:bodyPr wrap="none" anchor="ctr"/>
          <a:lstStyle/>
          <a:p>
            <a:endParaRPr lang="en-US"/>
          </a:p>
        </p:txBody>
      </p:sp>
      <p:sp>
        <p:nvSpPr>
          <p:cNvPr id="242698" name="Rectangle 10"/>
          <p:cNvSpPr>
            <a:spLocks noChangeArrowheads="1"/>
          </p:cNvSpPr>
          <p:nvPr/>
        </p:nvSpPr>
        <p:spPr bwMode="auto">
          <a:xfrm>
            <a:off x="3465513" y="1719263"/>
            <a:ext cx="8921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places</a:t>
            </a:r>
          </a:p>
        </p:txBody>
      </p:sp>
      <p:sp>
        <p:nvSpPr>
          <p:cNvPr id="242699" name="Rectangle 11"/>
          <p:cNvSpPr>
            <a:spLocks noChangeArrowheads="1"/>
          </p:cNvSpPr>
          <p:nvPr/>
        </p:nvSpPr>
        <p:spPr bwMode="auto">
          <a:xfrm>
            <a:off x="1230313" y="1706563"/>
            <a:ext cx="12477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Customer</a:t>
            </a:r>
          </a:p>
        </p:txBody>
      </p:sp>
      <p:sp>
        <p:nvSpPr>
          <p:cNvPr id="242700" name="Rectangle 12"/>
          <p:cNvSpPr>
            <a:spLocks noChangeArrowheads="1"/>
          </p:cNvSpPr>
          <p:nvPr/>
        </p:nvSpPr>
        <p:spPr bwMode="auto">
          <a:xfrm>
            <a:off x="5207000" y="1516063"/>
            <a:ext cx="1358900" cy="661987"/>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42701" name="Rectangle 13"/>
          <p:cNvSpPr>
            <a:spLocks noChangeArrowheads="1"/>
          </p:cNvSpPr>
          <p:nvPr/>
        </p:nvSpPr>
        <p:spPr bwMode="auto">
          <a:xfrm>
            <a:off x="5281613" y="1566863"/>
            <a:ext cx="1336675" cy="58420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request</a:t>
            </a:r>
          </a:p>
          <a:p>
            <a:pPr>
              <a:lnSpc>
                <a:spcPct val="90000"/>
              </a:lnSpc>
            </a:pPr>
            <a:r>
              <a:rPr lang="en-US">
                <a:solidFill>
                  <a:schemeClr val="tx1"/>
                </a:solidFill>
                <a:effectLst>
                  <a:outerShdw blurRad="38100" dist="38100" dir="2700000" algn="tl">
                    <a:srgbClr val="C0C0C0"/>
                  </a:outerShdw>
                </a:effectLst>
                <a:latin typeface="Arial" charset="0"/>
              </a:rPr>
              <a:t>for service</a:t>
            </a:r>
          </a:p>
        </p:txBody>
      </p:sp>
      <p:sp>
        <p:nvSpPr>
          <p:cNvPr id="242702" name="AutoShape 14"/>
          <p:cNvSpPr>
            <a:spLocks noChangeArrowheads="1"/>
          </p:cNvSpPr>
          <p:nvPr/>
        </p:nvSpPr>
        <p:spPr bwMode="auto">
          <a:xfrm>
            <a:off x="5219700" y="2519363"/>
            <a:ext cx="1257300" cy="685800"/>
          </a:xfrm>
          <a:prstGeom prst="diamond">
            <a:avLst/>
          </a:prstGeom>
          <a:solidFill>
            <a:schemeClr val="bg1"/>
          </a:solidFill>
          <a:ln w="25400">
            <a:solidFill>
              <a:schemeClr val="tx1"/>
            </a:solidFill>
            <a:miter lim="800000"/>
            <a:headEnd/>
            <a:tailEnd/>
          </a:ln>
          <a:effectLst/>
        </p:spPr>
        <p:txBody>
          <a:bodyPr wrap="none" anchor="ctr"/>
          <a:lstStyle/>
          <a:p>
            <a:endParaRPr lang="en-US"/>
          </a:p>
        </p:txBody>
      </p:sp>
      <p:sp>
        <p:nvSpPr>
          <p:cNvPr id="242703" name="Line 15"/>
          <p:cNvSpPr>
            <a:spLocks noChangeShapeType="1"/>
          </p:cNvSpPr>
          <p:nvPr/>
        </p:nvSpPr>
        <p:spPr bwMode="auto">
          <a:xfrm flipV="1">
            <a:off x="5854700" y="2189163"/>
            <a:ext cx="0" cy="317500"/>
          </a:xfrm>
          <a:prstGeom prst="line">
            <a:avLst/>
          </a:prstGeom>
          <a:noFill/>
          <a:ln w="25400">
            <a:solidFill>
              <a:schemeClr val="tx1"/>
            </a:solidFill>
            <a:round/>
            <a:headEnd/>
            <a:tailEnd/>
          </a:ln>
          <a:effectLst/>
        </p:spPr>
        <p:txBody>
          <a:bodyPr wrap="none" anchor="ctr"/>
          <a:lstStyle/>
          <a:p>
            <a:endParaRPr lang="en-US"/>
          </a:p>
        </p:txBody>
      </p:sp>
      <p:sp>
        <p:nvSpPr>
          <p:cNvPr id="242704" name="Line 16"/>
          <p:cNvSpPr>
            <a:spLocks noChangeShapeType="1"/>
          </p:cNvSpPr>
          <p:nvPr/>
        </p:nvSpPr>
        <p:spPr bwMode="auto">
          <a:xfrm>
            <a:off x="6502400" y="2874963"/>
            <a:ext cx="431800" cy="0"/>
          </a:xfrm>
          <a:prstGeom prst="line">
            <a:avLst/>
          </a:prstGeom>
          <a:noFill/>
          <a:ln w="25400">
            <a:solidFill>
              <a:schemeClr val="tx1"/>
            </a:solidFill>
            <a:round/>
            <a:headEnd/>
            <a:tailEnd/>
          </a:ln>
          <a:effectLst/>
        </p:spPr>
        <p:txBody>
          <a:bodyPr wrap="none" anchor="ctr"/>
          <a:lstStyle/>
          <a:p>
            <a:endParaRPr lang="en-US"/>
          </a:p>
        </p:txBody>
      </p:sp>
      <p:sp>
        <p:nvSpPr>
          <p:cNvPr id="242705" name="Rectangle 17"/>
          <p:cNvSpPr>
            <a:spLocks noChangeArrowheads="1"/>
          </p:cNvSpPr>
          <p:nvPr/>
        </p:nvSpPr>
        <p:spPr bwMode="auto">
          <a:xfrm>
            <a:off x="5254625" y="2654300"/>
            <a:ext cx="1260475" cy="336550"/>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a:solidFill>
                  <a:schemeClr val="tx1"/>
                </a:solidFill>
                <a:effectLst>
                  <a:outerShdw blurRad="38100" dist="38100" dir="2700000" algn="tl">
                    <a:srgbClr val="C0C0C0"/>
                  </a:outerShdw>
                </a:effectLst>
                <a:latin typeface="Arial" charset="0"/>
              </a:rPr>
              <a:t>generates</a:t>
            </a:r>
          </a:p>
        </p:txBody>
      </p:sp>
      <p:sp>
        <p:nvSpPr>
          <p:cNvPr id="242706" name="Rectangle 18"/>
          <p:cNvSpPr>
            <a:spLocks noChangeArrowheads="1"/>
          </p:cNvSpPr>
          <p:nvPr/>
        </p:nvSpPr>
        <p:spPr bwMode="auto">
          <a:xfrm>
            <a:off x="6959600" y="2519363"/>
            <a:ext cx="965200" cy="673100"/>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42707" name="Rectangle 19"/>
          <p:cNvSpPr>
            <a:spLocks noChangeArrowheads="1"/>
          </p:cNvSpPr>
          <p:nvPr/>
        </p:nvSpPr>
        <p:spPr bwMode="auto">
          <a:xfrm>
            <a:off x="6361113" y="2555875"/>
            <a:ext cx="6635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(1,n)</a:t>
            </a:r>
          </a:p>
        </p:txBody>
      </p:sp>
      <p:sp>
        <p:nvSpPr>
          <p:cNvPr id="242708" name="Rectangle 20"/>
          <p:cNvSpPr>
            <a:spLocks noChangeArrowheads="1"/>
          </p:cNvSpPr>
          <p:nvPr/>
        </p:nvSpPr>
        <p:spPr bwMode="auto">
          <a:xfrm>
            <a:off x="5840413" y="2174875"/>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(1,1)</a:t>
            </a:r>
          </a:p>
        </p:txBody>
      </p:sp>
      <p:sp>
        <p:nvSpPr>
          <p:cNvPr id="242709" name="Rectangle 21"/>
          <p:cNvSpPr>
            <a:spLocks noChangeArrowheads="1"/>
          </p:cNvSpPr>
          <p:nvPr/>
        </p:nvSpPr>
        <p:spPr bwMode="auto">
          <a:xfrm>
            <a:off x="7085013" y="2570163"/>
            <a:ext cx="765175" cy="58420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work</a:t>
            </a:r>
          </a:p>
          <a:p>
            <a:pPr>
              <a:lnSpc>
                <a:spcPct val="90000"/>
              </a:lnSpc>
            </a:pPr>
            <a:r>
              <a:rPr lang="en-US">
                <a:solidFill>
                  <a:schemeClr val="tx1"/>
                </a:solidFill>
                <a:effectLst>
                  <a:outerShdw blurRad="38100" dist="38100" dir="2700000" algn="tl">
                    <a:srgbClr val="C0C0C0"/>
                  </a:outerShdw>
                </a:effectLst>
                <a:latin typeface="Arial" charset="0"/>
              </a:rPr>
              <a:t>order</a:t>
            </a:r>
          </a:p>
        </p:txBody>
      </p:sp>
      <p:sp>
        <p:nvSpPr>
          <p:cNvPr id="242710" name="Rectangle 22"/>
          <p:cNvSpPr>
            <a:spLocks noChangeArrowheads="1"/>
          </p:cNvSpPr>
          <p:nvPr/>
        </p:nvSpPr>
        <p:spPr bwMode="auto">
          <a:xfrm>
            <a:off x="3048000" y="3370263"/>
            <a:ext cx="1079500" cy="661987"/>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42711" name="Rectangle 23"/>
          <p:cNvSpPr>
            <a:spLocks noChangeArrowheads="1"/>
          </p:cNvSpPr>
          <p:nvPr/>
        </p:nvSpPr>
        <p:spPr bwMode="auto">
          <a:xfrm>
            <a:off x="3035300" y="4132263"/>
            <a:ext cx="1092200" cy="661987"/>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42712" name="Rectangle 24"/>
          <p:cNvSpPr>
            <a:spLocks noChangeArrowheads="1"/>
          </p:cNvSpPr>
          <p:nvPr/>
        </p:nvSpPr>
        <p:spPr bwMode="auto">
          <a:xfrm>
            <a:off x="3122613" y="3432175"/>
            <a:ext cx="765175" cy="58420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work</a:t>
            </a:r>
          </a:p>
          <a:p>
            <a:pPr>
              <a:lnSpc>
                <a:spcPct val="90000"/>
              </a:lnSpc>
            </a:pPr>
            <a:r>
              <a:rPr lang="en-US">
                <a:solidFill>
                  <a:schemeClr val="tx1"/>
                </a:solidFill>
                <a:effectLst>
                  <a:outerShdw blurRad="38100" dist="38100" dir="2700000" algn="tl">
                    <a:srgbClr val="C0C0C0"/>
                  </a:outerShdw>
                </a:effectLst>
                <a:latin typeface="Arial" charset="0"/>
              </a:rPr>
              <a:t>tasks</a:t>
            </a:r>
          </a:p>
        </p:txBody>
      </p:sp>
      <p:sp>
        <p:nvSpPr>
          <p:cNvPr id="242713" name="Rectangle 25"/>
          <p:cNvSpPr>
            <a:spLocks noChangeArrowheads="1"/>
          </p:cNvSpPr>
          <p:nvPr/>
        </p:nvSpPr>
        <p:spPr bwMode="auto">
          <a:xfrm>
            <a:off x="2995613" y="4321175"/>
            <a:ext cx="11842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materials</a:t>
            </a:r>
          </a:p>
        </p:txBody>
      </p:sp>
      <p:sp>
        <p:nvSpPr>
          <p:cNvPr id="242714" name="AutoShape 26"/>
          <p:cNvSpPr>
            <a:spLocks noChangeArrowheads="1"/>
          </p:cNvSpPr>
          <p:nvPr/>
        </p:nvSpPr>
        <p:spPr bwMode="auto">
          <a:xfrm>
            <a:off x="5080000" y="3408363"/>
            <a:ext cx="1257300" cy="685800"/>
          </a:xfrm>
          <a:prstGeom prst="diamond">
            <a:avLst/>
          </a:prstGeom>
          <a:solidFill>
            <a:schemeClr val="bg1"/>
          </a:solidFill>
          <a:ln w="25400">
            <a:solidFill>
              <a:schemeClr val="tx1"/>
            </a:solidFill>
            <a:miter lim="800000"/>
            <a:headEnd/>
            <a:tailEnd/>
          </a:ln>
          <a:effectLst/>
        </p:spPr>
        <p:txBody>
          <a:bodyPr wrap="none" anchor="ctr"/>
          <a:lstStyle/>
          <a:p>
            <a:endParaRPr lang="en-US"/>
          </a:p>
        </p:txBody>
      </p:sp>
      <p:sp>
        <p:nvSpPr>
          <p:cNvPr id="242715" name="Rectangle 27"/>
          <p:cNvSpPr>
            <a:spLocks noChangeArrowheads="1"/>
          </p:cNvSpPr>
          <p:nvPr/>
        </p:nvSpPr>
        <p:spPr bwMode="auto">
          <a:xfrm>
            <a:off x="5191125" y="3521075"/>
            <a:ext cx="1108075" cy="584200"/>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a:solidFill>
                  <a:schemeClr val="tx1"/>
                </a:solidFill>
                <a:effectLst>
                  <a:outerShdw blurRad="38100" dist="38100" dir="2700000" algn="tl">
                    <a:srgbClr val="C0C0C0"/>
                  </a:outerShdw>
                </a:effectLst>
                <a:latin typeface="Arial" charset="0"/>
              </a:rPr>
              <a:t>consists</a:t>
            </a:r>
          </a:p>
          <a:p>
            <a:pPr algn="ctr">
              <a:lnSpc>
                <a:spcPct val="90000"/>
              </a:lnSpc>
            </a:pPr>
            <a:r>
              <a:rPr lang="en-US">
                <a:solidFill>
                  <a:schemeClr val="tx1"/>
                </a:solidFill>
                <a:effectLst>
                  <a:outerShdw blurRad="38100" dist="38100" dir="2700000" algn="tl">
                    <a:srgbClr val="C0C0C0"/>
                  </a:outerShdw>
                </a:effectLst>
                <a:latin typeface="Arial" charset="0"/>
              </a:rPr>
              <a:t>of</a:t>
            </a:r>
          </a:p>
        </p:txBody>
      </p:sp>
      <p:sp>
        <p:nvSpPr>
          <p:cNvPr id="242716" name="AutoShape 28"/>
          <p:cNvSpPr>
            <a:spLocks noChangeArrowheads="1"/>
          </p:cNvSpPr>
          <p:nvPr/>
        </p:nvSpPr>
        <p:spPr bwMode="auto">
          <a:xfrm>
            <a:off x="5219700" y="4132263"/>
            <a:ext cx="1257300" cy="685800"/>
          </a:xfrm>
          <a:prstGeom prst="diamond">
            <a:avLst/>
          </a:prstGeom>
          <a:solidFill>
            <a:schemeClr val="bg1"/>
          </a:solidFill>
          <a:ln w="25400">
            <a:solidFill>
              <a:schemeClr val="tx1"/>
            </a:solidFill>
            <a:miter lim="800000"/>
            <a:headEnd/>
            <a:tailEnd/>
          </a:ln>
          <a:effectLst/>
        </p:spPr>
        <p:txBody>
          <a:bodyPr wrap="none" anchor="ctr"/>
          <a:lstStyle/>
          <a:p>
            <a:endParaRPr lang="en-US"/>
          </a:p>
        </p:txBody>
      </p:sp>
      <p:sp>
        <p:nvSpPr>
          <p:cNvPr id="242717" name="Rectangle 29"/>
          <p:cNvSpPr>
            <a:spLocks noChangeArrowheads="1"/>
          </p:cNvSpPr>
          <p:nvPr/>
        </p:nvSpPr>
        <p:spPr bwMode="auto">
          <a:xfrm>
            <a:off x="5553075" y="4324350"/>
            <a:ext cx="638175" cy="336550"/>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a:solidFill>
                  <a:schemeClr val="tx1"/>
                </a:solidFill>
                <a:effectLst>
                  <a:outerShdw blurRad="38100" dist="38100" dir="2700000" algn="tl">
                    <a:srgbClr val="C0C0C0"/>
                  </a:outerShdw>
                </a:effectLst>
                <a:latin typeface="Arial" charset="0"/>
              </a:rPr>
              <a:t>lists</a:t>
            </a:r>
          </a:p>
        </p:txBody>
      </p:sp>
      <p:sp>
        <p:nvSpPr>
          <p:cNvPr id="242718" name="Rectangle 30"/>
          <p:cNvSpPr>
            <a:spLocks noChangeArrowheads="1"/>
          </p:cNvSpPr>
          <p:nvPr/>
        </p:nvSpPr>
        <p:spPr bwMode="auto">
          <a:xfrm>
            <a:off x="6640513" y="3206750"/>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(1,1)</a:t>
            </a:r>
          </a:p>
        </p:txBody>
      </p:sp>
      <p:sp>
        <p:nvSpPr>
          <p:cNvPr id="242719" name="Rectangle 31"/>
          <p:cNvSpPr>
            <a:spLocks noChangeArrowheads="1"/>
          </p:cNvSpPr>
          <p:nvPr/>
        </p:nvSpPr>
        <p:spPr bwMode="auto">
          <a:xfrm>
            <a:off x="4189413" y="3406775"/>
            <a:ext cx="7016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(1,w)</a:t>
            </a:r>
          </a:p>
        </p:txBody>
      </p:sp>
      <p:sp>
        <p:nvSpPr>
          <p:cNvPr id="242720" name="Rectangle 32"/>
          <p:cNvSpPr>
            <a:spLocks noChangeArrowheads="1"/>
          </p:cNvSpPr>
          <p:nvPr/>
        </p:nvSpPr>
        <p:spPr bwMode="auto">
          <a:xfrm>
            <a:off x="7554913" y="3252788"/>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latin typeface="Arial" charset="0"/>
              </a:rPr>
              <a:t>(1,1)</a:t>
            </a:r>
          </a:p>
        </p:txBody>
      </p:sp>
      <p:sp>
        <p:nvSpPr>
          <p:cNvPr id="242721" name="Rectangle 33"/>
          <p:cNvSpPr>
            <a:spLocks noChangeArrowheads="1"/>
          </p:cNvSpPr>
          <p:nvPr/>
        </p:nvSpPr>
        <p:spPr bwMode="auto">
          <a:xfrm>
            <a:off x="4227513" y="4143375"/>
            <a:ext cx="5873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(1,i)</a:t>
            </a:r>
          </a:p>
        </p:txBody>
      </p:sp>
      <p:sp>
        <p:nvSpPr>
          <p:cNvPr id="242722" name="AutoShape 34"/>
          <p:cNvSpPr>
            <a:spLocks noChangeArrowheads="1"/>
          </p:cNvSpPr>
          <p:nvPr/>
        </p:nvSpPr>
        <p:spPr bwMode="auto">
          <a:xfrm>
            <a:off x="1231900" y="3370263"/>
            <a:ext cx="1257300" cy="685800"/>
          </a:xfrm>
          <a:prstGeom prst="diamond">
            <a:avLst/>
          </a:prstGeom>
          <a:solidFill>
            <a:schemeClr val="bg1"/>
          </a:solidFill>
          <a:ln w="25400">
            <a:solidFill>
              <a:schemeClr val="tx1"/>
            </a:solidFill>
            <a:miter lim="800000"/>
            <a:headEnd/>
            <a:tailEnd/>
          </a:ln>
          <a:effectLst/>
        </p:spPr>
        <p:txBody>
          <a:bodyPr wrap="none" anchor="ctr"/>
          <a:lstStyle/>
          <a:p>
            <a:endParaRPr lang="en-US"/>
          </a:p>
        </p:txBody>
      </p:sp>
      <p:sp>
        <p:nvSpPr>
          <p:cNvPr id="242723" name="Rectangle 35"/>
          <p:cNvSpPr>
            <a:spLocks noChangeArrowheads="1"/>
          </p:cNvSpPr>
          <p:nvPr/>
        </p:nvSpPr>
        <p:spPr bwMode="auto">
          <a:xfrm>
            <a:off x="1336675" y="3482975"/>
            <a:ext cx="1095375" cy="584200"/>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a:solidFill>
                  <a:schemeClr val="tx1"/>
                </a:solidFill>
                <a:effectLst>
                  <a:outerShdw blurRad="38100" dist="38100" dir="2700000" algn="tl">
                    <a:srgbClr val="C0C0C0"/>
                  </a:outerShdw>
                </a:effectLst>
                <a:latin typeface="Arial" charset="0"/>
              </a:rPr>
              <a:t>selected</a:t>
            </a:r>
          </a:p>
          <a:p>
            <a:pPr algn="ctr">
              <a:lnSpc>
                <a:spcPct val="90000"/>
              </a:lnSpc>
            </a:pPr>
            <a:r>
              <a:rPr lang="en-US">
                <a:solidFill>
                  <a:schemeClr val="tx1"/>
                </a:solidFill>
                <a:effectLst>
                  <a:outerShdw blurRad="38100" dist="38100" dir="2700000" algn="tl">
                    <a:srgbClr val="C0C0C0"/>
                  </a:outerShdw>
                </a:effectLst>
                <a:latin typeface="Arial" charset="0"/>
              </a:rPr>
              <a:t>from</a:t>
            </a:r>
          </a:p>
        </p:txBody>
      </p:sp>
      <p:sp>
        <p:nvSpPr>
          <p:cNvPr id="242724" name="Rectangle 36"/>
          <p:cNvSpPr>
            <a:spLocks noChangeArrowheads="1"/>
          </p:cNvSpPr>
          <p:nvPr/>
        </p:nvSpPr>
        <p:spPr bwMode="auto">
          <a:xfrm>
            <a:off x="1257300" y="2481263"/>
            <a:ext cx="1270000" cy="673100"/>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42725" name="Rectangle 37"/>
          <p:cNvSpPr>
            <a:spLocks noChangeArrowheads="1"/>
          </p:cNvSpPr>
          <p:nvPr/>
        </p:nvSpPr>
        <p:spPr bwMode="auto">
          <a:xfrm>
            <a:off x="1298575" y="2543175"/>
            <a:ext cx="1235075" cy="584200"/>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a:solidFill>
                  <a:schemeClr val="tx1"/>
                </a:solidFill>
                <a:effectLst>
                  <a:outerShdw blurRad="38100" dist="38100" dir="2700000" algn="tl">
                    <a:srgbClr val="C0C0C0"/>
                  </a:outerShdw>
                </a:effectLst>
                <a:latin typeface="Arial" charset="0"/>
              </a:rPr>
              <a:t>standard</a:t>
            </a:r>
          </a:p>
          <a:p>
            <a:pPr algn="ctr">
              <a:lnSpc>
                <a:spcPct val="90000"/>
              </a:lnSpc>
            </a:pPr>
            <a:r>
              <a:rPr lang="en-US">
                <a:solidFill>
                  <a:schemeClr val="tx1"/>
                </a:solidFill>
                <a:effectLst>
                  <a:outerShdw blurRad="38100" dist="38100" dir="2700000" algn="tl">
                    <a:srgbClr val="C0C0C0"/>
                  </a:outerShdw>
                </a:effectLst>
                <a:latin typeface="Arial" charset="0"/>
              </a:rPr>
              <a:t>task table</a:t>
            </a:r>
          </a:p>
        </p:txBody>
      </p:sp>
      <p:sp>
        <p:nvSpPr>
          <p:cNvPr id="242726" name="Rectangle 38"/>
          <p:cNvSpPr>
            <a:spLocks noChangeArrowheads="1"/>
          </p:cNvSpPr>
          <p:nvPr/>
        </p:nvSpPr>
        <p:spPr bwMode="auto">
          <a:xfrm>
            <a:off x="2386013" y="3711575"/>
            <a:ext cx="7016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(1,w)</a:t>
            </a:r>
          </a:p>
        </p:txBody>
      </p:sp>
      <p:sp>
        <p:nvSpPr>
          <p:cNvPr id="242727" name="Rectangle 39"/>
          <p:cNvSpPr>
            <a:spLocks noChangeArrowheads="1"/>
          </p:cNvSpPr>
          <p:nvPr/>
        </p:nvSpPr>
        <p:spPr bwMode="auto">
          <a:xfrm>
            <a:off x="1230313" y="3141663"/>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a:solidFill>
                  <a:schemeClr val="tx1"/>
                </a:solidFill>
                <a:effectLst>
                  <a:outerShdw blurRad="38100" dist="38100" dir="2700000" algn="tl">
                    <a:srgbClr val="C0C0C0"/>
                  </a:outerShdw>
                </a:effectLst>
                <a:latin typeface="Arial" charset="0"/>
              </a:rPr>
              <a:t>(1,1)</a:t>
            </a:r>
          </a:p>
        </p:txBody>
      </p:sp>
      <p:sp>
        <p:nvSpPr>
          <p:cNvPr id="242728" name="Line 40"/>
          <p:cNvSpPr>
            <a:spLocks noChangeShapeType="1"/>
          </p:cNvSpPr>
          <p:nvPr/>
        </p:nvSpPr>
        <p:spPr bwMode="auto">
          <a:xfrm flipV="1">
            <a:off x="1866900" y="3170238"/>
            <a:ext cx="0" cy="203200"/>
          </a:xfrm>
          <a:prstGeom prst="line">
            <a:avLst/>
          </a:prstGeom>
          <a:noFill/>
          <a:ln w="25400">
            <a:solidFill>
              <a:schemeClr val="tx1"/>
            </a:solidFill>
            <a:round/>
            <a:headEnd/>
            <a:tailEnd/>
          </a:ln>
          <a:effectLst/>
        </p:spPr>
        <p:txBody>
          <a:bodyPr wrap="none" anchor="ctr"/>
          <a:lstStyle/>
          <a:p>
            <a:endParaRPr lang="en-US"/>
          </a:p>
        </p:txBody>
      </p:sp>
      <p:sp>
        <p:nvSpPr>
          <p:cNvPr id="242729" name="Line 41"/>
          <p:cNvSpPr>
            <a:spLocks noChangeShapeType="1"/>
          </p:cNvSpPr>
          <p:nvPr/>
        </p:nvSpPr>
        <p:spPr bwMode="auto">
          <a:xfrm>
            <a:off x="2501900" y="3724275"/>
            <a:ext cx="533400" cy="0"/>
          </a:xfrm>
          <a:prstGeom prst="line">
            <a:avLst/>
          </a:prstGeom>
          <a:noFill/>
          <a:ln w="25400">
            <a:solidFill>
              <a:schemeClr val="tx1"/>
            </a:solidFill>
            <a:round/>
            <a:headEnd/>
            <a:tailEnd/>
          </a:ln>
          <a:effec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600" i="1">
                <a:solidFill>
                  <a:srgbClr val="CC0000"/>
                </a:solidFill>
              </a:rPr>
              <a:t>A Simple Example</a:t>
            </a:r>
          </a:p>
        </p:txBody>
      </p:sp>
      <p:sp>
        <p:nvSpPr>
          <p:cNvPr id="180227" name="Rectangle 3" descr="Rectangle: Click to edit Master text styles&#10;Second level&#10;Third level&#10;Fourth level&#10;Fifth level"/>
          <p:cNvSpPr>
            <a:spLocks noGrp="1" noChangeArrowheads="1"/>
          </p:cNvSpPr>
          <p:nvPr>
            <p:ph type="body" idx="1"/>
          </p:nvPr>
        </p:nvSpPr>
        <p:spPr>
          <a:xfrm>
            <a:off x="381000" y="1752600"/>
            <a:ext cx="7924800" cy="4419600"/>
          </a:xfrm>
        </p:spPr>
        <p:txBody>
          <a:bodyPr/>
          <a:lstStyle/>
          <a:p>
            <a:pPr algn="just">
              <a:buFont typeface="Wingdings" pitchFamily="2" charset="2"/>
              <a:buNone/>
            </a:pPr>
            <a:r>
              <a:rPr lang="en-US">
                <a:latin typeface="Times New Roman" pitchFamily="18" charset="0"/>
              </a:rPr>
              <a:t>	</a:t>
            </a:r>
            <a:r>
              <a:rPr lang="en-US" sz="2400">
                <a:latin typeface="Times New Roman" pitchFamily="18" charset="0"/>
              </a:rPr>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algn="just"/>
            <a:endParaRPr lang="en-US"/>
          </a:p>
        </p:txBody>
      </p:sp>
      <p:sp>
        <p:nvSpPr>
          <p:cNvPr id="181251" name="Rectangle 3" descr="Rectangle: Click to edit Master text styles&#10;Second level&#10;Third level&#10;Fourth level&#10;Fifth level"/>
          <p:cNvSpPr>
            <a:spLocks noGrp="1" noChangeArrowheads="1"/>
          </p:cNvSpPr>
          <p:nvPr>
            <p:ph type="body" idx="1"/>
          </p:nvPr>
        </p:nvSpPr>
        <p:spPr/>
        <p:txBody>
          <a:bodyPr/>
          <a:lstStyle/>
          <a:p>
            <a:pPr algn="just">
              <a:buFont typeface="Wingdings" pitchFamily="2" charset="2"/>
              <a:buNone/>
            </a:pPr>
            <a:r>
              <a:rPr lang="en-US" sz="2400" b="1">
                <a:latin typeface="Times New Roman" pitchFamily="18" charset="0"/>
              </a:rPr>
              <a:t>1. Identify Entities </a:t>
            </a:r>
          </a:p>
          <a:p>
            <a:pPr lvl="1" algn="just">
              <a:buClr>
                <a:schemeClr val="bg2"/>
              </a:buClr>
              <a:buSzTx/>
              <a:buFontTx/>
              <a:buChar char="o"/>
            </a:pPr>
            <a:r>
              <a:rPr lang="en-US" sz="2400">
                <a:latin typeface="Times New Roman" pitchFamily="18" charset="0"/>
              </a:rPr>
              <a:t>The entities in this system are </a:t>
            </a:r>
            <a:r>
              <a:rPr lang="en-US" sz="2400">
                <a:solidFill>
                  <a:srgbClr val="0000FF"/>
                </a:solidFill>
                <a:latin typeface="Times New Roman" pitchFamily="18" charset="0"/>
              </a:rPr>
              <a:t>Department</a:t>
            </a:r>
            <a:r>
              <a:rPr lang="en-US" sz="2400">
                <a:latin typeface="Times New Roman" pitchFamily="18" charset="0"/>
              </a:rPr>
              <a:t>, </a:t>
            </a:r>
            <a:r>
              <a:rPr lang="en-US" sz="2400">
                <a:solidFill>
                  <a:srgbClr val="0000FF"/>
                </a:solidFill>
                <a:latin typeface="Times New Roman" pitchFamily="18" charset="0"/>
              </a:rPr>
              <a:t>Employee</a:t>
            </a:r>
            <a:r>
              <a:rPr lang="en-US" sz="2400">
                <a:latin typeface="Times New Roman" pitchFamily="18" charset="0"/>
              </a:rPr>
              <a:t>, </a:t>
            </a:r>
            <a:r>
              <a:rPr lang="en-US" sz="2400">
                <a:solidFill>
                  <a:srgbClr val="0000FF"/>
                </a:solidFill>
                <a:latin typeface="Times New Roman" pitchFamily="18" charset="0"/>
              </a:rPr>
              <a:t>Supervisor</a:t>
            </a:r>
            <a:r>
              <a:rPr lang="en-US" sz="2400">
                <a:latin typeface="Times New Roman" pitchFamily="18" charset="0"/>
              </a:rPr>
              <a:t> and </a:t>
            </a:r>
            <a:r>
              <a:rPr lang="en-US" sz="2400">
                <a:solidFill>
                  <a:srgbClr val="0000FF"/>
                </a:solidFill>
                <a:latin typeface="Times New Roman" pitchFamily="18" charset="0"/>
              </a:rPr>
              <a:t>Project</a:t>
            </a:r>
            <a:r>
              <a:rPr lang="en-US" sz="2400">
                <a:latin typeface="Times New Roman" pitchFamily="18" charset="0"/>
              </a:rPr>
              <a:t>. </a:t>
            </a:r>
          </a:p>
          <a:p>
            <a:pPr lvl="1" algn="just">
              <a:buClr>
                <a:schemeClr val="bg2"/>
              </a:buClr>
              <a:buSzTx/>
              <a:buFontTx/>
              <a:buChar char="o"/>
            </a:pPr>
            <a:r>
              <a:rPr lang="en-US" sz="2400">
                <a:latin typeface="Times New Roman" pitchFamily="18" charset="0"/>
              </a:rPr>
              <a:t>One is tempted to make Company an entity, but it is a false entity because it has only one instance in this problem. </a:t>
            </a:r>
          </a:p>
          <a:p>
            <a:pPr lvl="1" algn="just">
              <a:buClr>
                <a:schemeClr val="bg2"/>
              </a:buClr>
              <a:buSzTx/>
              <a:buFontTx/>
              <a:buChar char="o"/>
            </a:pPr>
            <a:r>
              <a:rPr lang="en-US" sz="2400">
                <a:latin typeface="Times New Roman" pitchFamily="18" charset="0"/>
              </a:rPr>
              <a:t>True entities must have more than one instance.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endParaRPr lang="en-US"/>
          </a:p>
        </p:txBody>
      </p:sp>
      <p:sp>
        <p:nvSpPr>
          <p:cNvPr id="182275" name="Rectangle 3" descr="Rectangle: Click to edit Master text styles&#10;Second level&#10;Third level&#10;Fourth level&#10;Fifth level"/>
          <p:cNvSpPr>
            <a:spLocks noGrp="1" noChangeArrowheads="1"/>
          </p:cNvSpPr>
          <p:nvPr>
            <p:ph type="body" idx="1"/>
          </p:nvPr>
        </p:nvSpPr>
        <p:spPr>
          <a:xfrm>
            <a:off x="381000" y="2133600"/>
            <a:ext cx="7772400" cy="4114800"/>
          </a:xfrm>
        </p:spPr>
        <p:txBody>
          <a:bodyPr/>
          <a:lstStyle/>
          <a:p>
            <a:pPr algn="just">
              <a:buFont typeface="Wingdings" pitchFamily="2" charset="2"/>
              <a:buNone/>
            </a:pPr>
            <a:r>
              <a:rPr lang="en-US" sz="2400" b="1">
                <a:latin typeface="Times New Roman" pitchFamily="18" charset="0"/>
              </a:rPr>
              <a:t>2. Find Relationships </a:t>
            </a:r>
          </a:p>
          <a:p>
            <a:pPr algn="just">
              <a:buFont typeface="Wingdings" pitchFamily="2" charset="2"/>
              <a:buNone/>
            </a:pPr>
            <a:r>
              <a:rPr lang="en-US" sz="2400">
                <a:latin typeface="Times New Roman" pitchFamily="18" charset="0"/>
              </a:rPr>
              <a:t>	We construct the following Entity Relationship Matrix:  </a:t>
            </a:r>
            <a:br>
              <a:rPr lang="en-US" sz="2400">
                <a:latin typeface="Times New Roman" pitchFamily="18" charset="0"/>
              </a:rPr>
            </a:br>
            <a:r>
              <a:rPr lang="en-US" sz="2400">
                <a:latin typeface="Times New Roman" pitchFamily="18" charset="0"/>
              </a:rPr>
              <a:t>  </a:t>
            </a:r>
          </a:p>
        </p:txBody>
      </p:sp>
      <p:graphicFrame>
        <p:nvGraphicFramePr>
          <p:cNvPr id="182276" name="Group 4"/>
          <p:cNvGraphicFramePr>
            <a:graphicFrameLocks noGrp="1"/>
          </p:cNvGraphicFramePr>
          <p:nvPr/>
        </p:nvGraphicFramePr>
        <p:xfrm>
          <a:off x="1143000" y="3462338"/>
          <a:ext cx="6858000" cy="2937955"/>
        </p:xfrm>
        <a:graphic>
          <a:graphicData uri="http://schemas.openxmlformats.org/drawingml/2006/table">
            <a:tbl>
              <a:tblPr/>
              <a:tblGrid>
                <a:gridCol w="1371600"/>
                <a:gridCol w="1370013"/>
                <a:gridCol w="1374775"/>
                <a:gridCol w="1370012"/>
                <a:gridCol w="1371600"/>
              </a:tblGrid>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rgbClr val="0000FF"/>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Department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Employee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Supervisor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Project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Department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is assigned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run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Employee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1" i="0" u="none" strike="noStrike" cap="none" normalizeH="0" baseline="0" smtClean="0">
                        <a:ln>
                          <a:noFill/>
                        </a:ln>
                        <a:solidFill>
                          <a:srgbClr val="0000FF"/>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belongs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works 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93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Supervisor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1" i="0" u="none" strike="noStrike" cap="none" normalizeH="0" baseline="0" smtClean="0">
                        <a:ln>
                          <a:noFill/>
                        </a:ln>
                        <a:solidFill>
                          <a:srgbClr val="0000FF"/>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runs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FF"/>
                          </a:solidFill>
                          <a:effectLst/>
                          <a:latin typeface="Times New Roman" pitchFamily="18" charset="0"/>
                        </a:rPr>
                        <a:t>Project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1" i="0" u="none" strike="noStrike" cap="none" normalizeH="0" baseline="0" smtClean="0">
                        <a:ln>
                          <a:noFill/>
                        </a:ln>
                        <a:solidFill>
                          <a:srgbClr val="0000FF"/>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uses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endParaRPr lang="en-US"/>
          </a:p>
        </p:txBody>
      </p:sp>
      <p:sp>
        <p:nvSpPr>
          <p:cNvPr id="183299" name="Rectangle 3" descr="Rectangle: Click to edit Master text styles&#10;Second level&#10;Third level&#10;Fourth level&#10;Fifth level"/>
          <p:cNvSpPr>
            <a:spLocks noGrp="1" noChangeArrowheads="1"/>
          </p:cNvSpPr>
          <p:nvPr>
            <p:ph type="body" idx="1"/>
          </p:nvPr>
        </p:nvSpPr>
        <p:spPr/>
        <p:txBody>
          <a:bodyPr/>
          <a:lstStyle/>
          <a:p>
            <a:pPr algn="just">
              <a:buFont typeface="Wingdings" pitchFamily="2" charset="2"/>
              <a:buNone/>
            </a:pPr>
            <a:r>
              <a:rPr lang="en-US" sz="2400" b="1">
                <a:latin typeface="Times New Roman" pitchFamily="18" charset="0"/>
              </a:rPr>
              <a:t>3. Draw Rough ERD </a:t>
            </a:r>
          </a:p>
          <a:p>
            <a:pPr algn="just">
              <a:buFont typeface="Wingdings" pitchFamily="2" charset="2"/>
              <a:buNone/>
            </a:pPr>
            <a:r>
              <a:rPr lang="en-US" sz="2400">
                <a:latin typeface="Times New Roman" pitchFamily="18" charset="0"/>
              </a:rPr>
              <a:t>	We connect the entities whenever a relationship is shown in the entity Relationship Matrix.  </a:t>
            </a:r>
          </a:p>
          <a:p>
            <a:pPr algn="just"/>
            <a:endParaRPr lang="en-US" sz="2400">
              <a:latin typeface="Times New Roman" pitchFamily="18" charset="0"/>
            </a:endParaRPr>
          </a:p>
        </p:txBody>
      </p:sp>
      <p:pic>
        <p:nvPicPr>
          <p:cNvPr id="183300" name="Picture 4"/>
          <p:cNvPicPr>
            <a:picLocks noChangeAspect="1" noChangeArrowheads="1"/>
          </p:cNvPicPr>
          <p:nvPr/>
        </p:nvPicPr>
        <p:blipFill>
          <a:blip r:embed="rId2"/>
          <a:srcRect/>
          <a:stretch>
            <a:fillRect/>
          </a:stretch>
        </p:blipFill>
        <p:spPr bwMode="auto">
          <a:xfrm>
            <a:off x="1676400" y="3857625"/>
            <a:ext cx="5572125" cy="246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endParaRPr lang="en-US"/>
          </a:p>
        </p:txBody>
      </p:sp>
      <p:sp>
        <p:nvSpPr>
          <p:cNvPr id="184323" name="Rectangle 3" descr="Rectangle: Click to edit Master text styles&#10;Second level&#10;Third level&#10;Fourth level&#10;Fifth level"/>
          <p:cNvSpPr>
            <a:spLocks noGrp="1" noChangeArrowheads="1"/>
          </p:cNvSpPr>
          <p:nvPr>
            <p:ph type="body" idx="1"/>
          </p:nvPr>
        </p:nvSpPr>
        <p:spPr/>
        <p:txBody>
          <a:bodyPr/>
          <a:lstStyle/>
          <a:p>
            <a:pPr algn="just">
              <a:buFont typeface="Wingdings" pitchFamily="2" charset="2"/>
              <a:buNone/>
            </a:pPr>
            <a:r>
              <a:rPr lang="en-US" sz="2400" b="1">
                <a:latin typeface="Times New Roman" pitchFamily="18" charset="0"/>
              </a:rPr>
              <a:t>4. Fill in Cardinality </a:t>
            </a:r>
          </a:p>
          <a:p>
            <a:pPr algn="just">
              <a:buFont typeface="Wingdings" pitchFamily="2" charset="2"/>
              <a:buNone/>
            </a:pPr>
            <a:r>
              <a:rPr lang="en-US" sz="2400">
                <a:latin typeface="Times New Roman" pitchFamily="18" charset="0"/>
              </a:rPr>
              <a:t>	From the description of the problem we see that:  </a:t>
            </a:r>
          </a:p>
          <a:p>
            <a:pPr lvl="1" algn="just">
              <a:buSzPct val="90000"/>
              <a:buFontTx/>
              <a:buChar char="o"/>
            </a:pPr>
            <a:r>
              <a:rPr lang="en-US" sz="2400">
                <a:latin typeface="Times New Roman" pitchFamily="18" charset="0"/>
              </a:rPr>
              <a:t>Each department has exactly one supervisor.  </a:t>
            </a:r>
          </a:p>
          <a:p>
            <a:pPr lvl="1" algn="just">
              <a:buSzPct val="90000"/>
              <a:buFontTx/>
              <a:buChar char="o"/>
            </a:pPr>
            <a:r>
              <a:rPr lang="en-US" sz="2400">
                <a:latin typeface="Times New Roman" pitchFamily="18" charset="0"/>
              </a:rPr>
              <a:t>A supervisor is in charge of one and only one department.  </a:t>
            </a:r>
          </a:p>
          <a:p>
            <a:pPr lvl="1" algn="just">
              <a:buSzPct val="90000"/>
              <a:buFontTx/>
              <a:buChar char="o"/>
            </a:pPr>
            <a:r>
              <a:rPr lang="en-US" sz="2400">
                <a:latin typeface="Times New Roman" pitchFamily="18" charset="0"/>
              </a:rPr>
              <a:t>Each department is assigned at least one employee.  </a:t>
            </a:r>
          </a:p>
          <a:p>
            <a:pPr lvl="1" algn="just">
              <a:buSzPct val="90000"/>
              <a:buFontTx/>
              <a:buChar char="o"/>
            </a:pPr>
            <a:r>
              <a:rPr lang="en-US" sz="2400">
                <a:latin typeface="Times New Roman" pitchFamily="18" charset="0"/>
              </a:rPr>
              <a:t>Each employee works for at least one department.  </a:t>
            </a:r>
          </a:p>
          <a:p>
            <a:pPr lvl="1" algn="just">
              <a:buSzPct val="90000"/>
              <a:buFontTx/>
              <a:buChar char="o"/>
            </a:pPr>
            <a:r>
              <a:rPr lang="en-US" sz="2400">
                <a:latin typeface="Times New Roman" pitchFamily="18" charset="0"/>
              </a:rPr>
              <a:t>Each project has at least one employee working on it.  </a:t>
            </a:r>
          </a:p>
          <a:p>
            <a:pPr lvl="1" algn="just">
              <a:buSzPct val="90000"/>
              <a:buFontTx/>
              <a:buChar char="o"/>
            </a:pPr>
            <a:r>
              <a:rPr lang="en-US" sz="2400">
                <a:latin typeface="Times New Roman" pitchFamily="18" charset="0"/>
              </a:rPr>
              <a:t>An employee is assigned to 0 or more projects.  </a:t>
            </a:r>
          </a:p>
          <a:p>
            <a:pPr lvl="1" algn="just">
              <a:buSzPct val="90000"/>
              <a:buFontTx/>
              <a:buChar char="o"/>
            </a:pP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endParaRPr lang="en-US"/>
          </a:p>
        </p:txBody>
      </p:sp>
      <p:pic>
        <p:nvPicPr>
          <p:cNvPr id="185347" name="Picture 3"/>
          <p:cNvPicPr>
            <a:picLocks noChangeAspect="1" noChangeArrowheads="1"/>
          </p:cNvPicPr>
          <p:nvPr>
            <p:ph type="body" idx="1"/>
          </p:nvPr>
        </p:nvPicPr>
        <p:blipFill>
          <a:blip r:embed="rId2"/>
          <a:srcRect/>
          <a:stretch>
            <a:fillRect/>
          </a:stretch>
        </p:blipFill>
        <p:spPr>
          <a:xfrm>
            <a:off x="685800" y="2362200"/>
            <a:ext cx="7772400" cy="4114800"/>
          </a:xfrm>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endParaRPr lang="en-US"/>
          </a:p>
        </p:txBody>
      </p:sp>
      <p:sp>
        <p:nvSpPr>
          <p:cNvPr id="186371" name="Rectangle 3" descr="Rectangle: Click to edit Master text styles&#10;Second level&#10;Third level&#10;Fourth level&#10;Fifth level"/>
          <p:cNvSpPr>
            <a:spLocks noGrp="1" noChangeArrowheads="1"/>
          </p:cNvSpPr>
          <p:nvPr>
            <p:ph type="body" idx="1"/>
          </p:nvPr>
        </p:nvSpPr>
        <p:spPr/>
        <p:txBody>
          <a:bodyPr/>
          <a:lstStyle/>
          <a:p>
            <a:pPr algn="just">
              <a:buFont typeface="Wingdings" pitchFamily="2" charset="2"/>
              <a:buNone/>
            </a:pPr>
            <a:r>
              <a:rPr lang="en-US" sz="2400" b="1">
                <a:latin typeface="Times New Roman" pitchFamily="18" charset="0"/>
              </a:rPr>
              <a:t>5. Identify Attributes</a:t>
            </a:r>
          </a:p>
          <a:p>
            <a:pPr algn="just">
              <a:buFont typeface="Wingdings" pitchFamily="2" charset="2"/>
              <a:buNone/>
            </a:pPr>
            <a:r>
              <a:rPr lang="en-US" sz="2400">
                <a:latin typeface="Times New Roman" pitchFamily="18" charset="0"/>
              </a:rPr>
              <a:t>	The only attributes indicated are the names of the departments, projects, supervisors and employees, as well as the supervisor and employee NUMBER and a unique project number.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81000" y="228600"/>
            <a:ext cx="7772400" cy="1143000"/>
          </a:xfrm>
        </p:spPr>
        <p:txBody>
          <a:bodyPr/>
          <a:lstStyle/>
          <a:p>
            <a:r>
              <a:rPr lang="en-US"/>
              <a:t>Requirement Analysis</a:t>
            </a:r>
          </a:p>
        </p:txBody>
      </p:sp>
      <p:sp>
        <p:nvSpPr>
          <p:cNvPr id="225283"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Requirement Analysis is a software engineering task that bridges the gap between system level requirement engineering and software design</a:t>
            </a:r>
          </a:p>
          <a:p>
            <a:pPr algn="just"/>
            <a:r>
              <a:rPr lang="en-US" sz="2400">
                <a:latin typeface="Times New Roman" pitchFamily="18" charset="0"/>
              </a:rPr>
              <a:t>If you don’t analyze it, its highly likely that you will build a highly elegant software that solves the wrong problem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2" name="Picture 4" descr="clip_image006"/>
          <p:cNvPicPr>
            <a:picLocks noChangeAspect="1" noChangeArrowheads="1"/>
          </p:cNvPicPr>
          <p:nvPr/>
        </p:nvPicPr>
        <p:blipFill>
          <a:blip r:embed="rId2"/>
          <a:srcRect/>
          <a:stretch>
            <a:fillRect/>
          </a:stretch>
        </p:blipFill>
        <p:spPr bwMode="auto">
          <a:xfrm>
            <a:off x="1781175" y="685800"/>
            <a:ext cx="5915025" cy="5334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z="3600" i="1">
                <a:solidFill>
                  <a:srgbClr val="CC0000"/>
                </a:solidFill>
              </a:rPr>
              <a:t>Functional Modeling</a:t>
            </a:r>
          </a:p>
        </p:txBody>
      </p:sp>
      <p:sp>
        <p:nvSpPr>
          <p:cNvPr id="187395" name="Rectangle 3"/>
          <p:cNvSpPr>
            <a:spLocks noChangeArrowheads="1"/>
          </p:cNvSpPr>
          <p:nvPr/>
        </p:nvSpPr>
        <p:spPr bwMode="auto">
          <a:xfrm>
            <a:off x="1041400" y="300038"/>
            <a:ext cx="7162800" cy="1143000"/>
          </a:xfrm>
          <a:prstGeom prst="rect">
            <a:avLst/>
          </a:prstGeom>
          <a:noFill/>
          <a:ln w="12700">
            <a:noFill/>
            <a:miter lim="800000"/>
            <a:headEnd/>
            <a:tailEnd/>
          </a:ln>
          <a:effectLst/>
        </p:spPr>
        <p:txBody>
          <a:bodyPr lIns="90487" tIns="44450" rIns="90487" bIns="44450" anchor="ctr"/>
          <a:lstStyle/>
          <a:p>
            <a:pPr eaLnBrk="1" hangingPunct="1"/>
            <a:endParaRPr lang="en-US" sz="4400" b="0">
              <a:solidFill>
                <a:schemeClr val="tx2"/>
              </a:solidFill>
              <a:effectLst/>
              <a:latin typeface="Tahoma" pitchFamily="34" charset="0"/>
            </a:endParaRPr>
          </a:p>
        </p:txBody>
      </p:sp>
      <p:sp>
        <p:nvSpPr>
          <p:cNvPr id="187396" name="Rectangle 4"/>
          <p:cNvSpPr>
            <a:spLocks noChangeArrowheads="1"/>
          </p:cNvSpPr>
          <p:nvPr/>
        </p:nvSpPr>
        <p:spPr bwMode="auto">
          <a:xfrm>
            <a:off x="1524000" y="1828800"/>
            <a:ext cx="5467350" cy="819150"/>
          </a:xfrm>
          <a:prstGeom prst="rect">
            <a:avLst/>
          </a:prstGeom>
          <a:noFill/>
          <a:ln w="25400">
            <a:noFill/>
            <a:miter lim="800000"/>
            <a:headEnd/>
            <a:tailEnd/>
          </a:ln>
          <a:effectLst/>
        </p:spPr>
        <p:txBody>
          <a:bodyPr wrap="none" lIns="90487" tIns="44450" rIns="90487" bIns="44450">
            <a:spAutoFit/>
          </a:bodyPr>
          <a:lstStyle/>
          <a:p>
            <a:pPr algn="just"/>
            <a:r>
              <a:rPr lang="en-US" sz="2400">
                <a:solidFill>
                  <a:schemeClr val="tx1"/>
                </a:solidFill>
                <a:effectLst/>
                <a:latin typeface="Arial" charset="0"/>
              </a:rPr>
              <a:t>Every computer-based system is an </a:t>
            </a:r>
          </a:p>
          <a:p>
            <a:pPr algn="just"/>
            <a:r>
              <a:rPr lang="en-US" sz="2400">
                <a:solidFill>
                  <a:schemeClr val="tx1"/>
                </a:solidFill>
                <a:effectLst/>
                <a:latin typeface="Arial" charset="0"/>
              </a:rPr>
              <a:t>information transform ....</a:t>
            </a:r>
          </a:p>
        </p:txBody>
      </p:sp>
      <p:sp>
        <p:nvSpPr>
          <p:cNvPr id="187397" name="AutoShape 5"/>
          <p:cNvSpPr>
            <a:spLocks noChangeArrowheads="1"/>
          </p:cNvSpPr>
          <p:nvPr/>
        </p:nvSpPr>
        <p:spPr bwMode="auto">
          <a:xfrm>
            <a:off x="3568700" y="3048000"/>
            <a:ext cx="2235200" cy="1781175"/>
          </a:xfrm>
          <a:prstGeom prst="star16">
            <a:avLst>
              <a:gd name="adj" fmla="val 37500"/>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7398" name="AutoShape 6"/>
          <p:cNvSpPr>
            <a:spLocks noChangeArrowheads="1"/>
          </p:cNvSpPr>
          <p:nvPr/>
        </p:nvSpPr>
        <p:spPr bwMode="auto">
          <a:xfrm>
            <a:off x="2095500" y="3668713"/>
            <a:ext cx="1282700" cy="550862"/>
          </a:xfrm>
          <a:prstGeom prst="rightArrow">
            <a:avLst>
              <a:gd name="adj1" fmla="val 50000"/>
              <a:gd name="adj2" fmla="val 116437"/>
            </a:avLst>
          </a:prstGeom>
          <a:solidFill>
            <a:schemeClr val="accent2"/>
          </a:solidFill>
          <a:ln w="25400">
            <a:solidFill>
              <a:schemeClr val="tx2"/>
            </a:solidFill>
            <a:miter lim="800000"/>
            <a:headEnd/>
            <a:tailEnd/>
          </a:ln>
          <a:effectLst>
            <a:outerShdw dist="107763" dir="2700000" algn="ctr" rotWithShape="0">
              <a:schemeClr val="bg2"/>
            </a:outerShdw>
          </a:effectLst>
        </p:spPr>
        <p:txBody>
          <a:bodyPr wrap="none" anchor="ctr"/>
          <a:lstStyle/>
          <a:p>
            <a:endParaRPr lang="en-US"/>
          </a:p>
        </p:txBody>
      </p:sp>
      <p:sp>
        <p:nvSpPr>
          <p:cNvPr id="187399" name="AutoShape 7"/>
          <p:cNvSpPr>
            <a:spLocks noChangeArrowheads="1"/>
          </p:cNvSpPr>
          <p:nvPr/>
        </p:nvSpPr>
        <p:spPr bwMode="auto">
          <a:xfrm>
            <a:off x="6159500" y="3702050"/>
            <a:ext cx="1282700" cy="550863"/>
          </a:xfrm>
          <a:prstGeom prst="rightArrow">
            <a:avLst>
              <a:gd name="adj1" fmla="val 50000"/>
              <a:gd name="adj2" fmla="val 116437"/>
            </a:avLst>
          </a:prstGeom>
          <a:solidFill>
            <a:schemeClr val="accent2"/>
          </a:solidFill>
          <a:ln w="25400">
            <a:solidFill>
              <a:schemeClr val="tx2"/>
            </a:solidFill>
            <a:miter lim="800000"/>
            <a:headEnd/>
            <a:tailEnd/>
          </a:ln>
          <a:effectLst>
            <a:outerShdw dist="107763" dir="2700000" algn="ctr" rotWithShape="0">
              <a:schemeClr val="bg2"/>
            </a:outerShdw>
          </a:effectLst>
        </p:spPr>
        <p:txBody>
          <a:bodyPr wrap="none" anchor="ctr"/>
          <a:lstStyle/>
          <a:p>
            <a:endParaRPr lang="en-US"/>
          </a:p>
        </p:txBody>
      </p:sp>
      <p:sp>
        <p:nvSpPr>
          <p:cNvPr id="187400" name="Rectangle 8"/>
          <p:cNvSpPr>
            <a:spLocks noChangeArrowheads="1"/>
          </p:cNvSpPr>
          <p:nvPr/>
        </p:nvSpPr>
        <p:spPr bwMode="auto">
          <a:xfrm>
            <a:off x="4017963" y="3552825"/>
            <a:ext cx="1455737" cy="841375"/>
          </a:xfrm>
          <a:prstGeom prst="rect">
            <a:avLst/>
          </a:prstGeom>
          <a:noFill/>
          <a:ln w="25400">
            <a:noFill/>
            <a:miter lim="800000"/>
            <a:headEnd/>
            <a:tailEnd/>
          </a:ln>
          <a:effectLst/>
        </p:spPr>
        <p:txBody>
          <a:bodyPr wrap="none" lIns="90487" tIns="44450" rIns="90487" bIns="44450">
            <a:spAutoFit/>
          </a:bodyPr>
          <a:lstStyle/>
          <a:p>
            <a:pPr algn="ctr">
              <a:lnSpc>
                <a:spcPct val="75000"/>
              </a:lnSpc>
            </a:pPr>
            <a:r>
              <a:rPr lang="en-US" sz="2200">
                <a:solidFill>
                  <a:schemeClr val="tx1"/>
                </a:solidFill>
                <a:effectLst/>
                <a:latin typeface="Arial" charset="0"/>
              </a:rPr>
              <a:t>computer</a:t>
            </a:r>
          </a:p>
          <a:p>
            <a:pPr algn="ctr">
              <a:lnSpc>
                <a:spcPct val="75000"/>
              </a:lnSpc>
            </a:pPr>
            <a:r>
              <a:rPr lang="en-US" sz="2200">
                <a:solidFill>
                  <a:schemeClr val="tx1"/>
                </a:solidFill>
                <a:effectLst/>
                <a:latin typeface="Arial" charset="0"/>
              </a:rPr>
              <a:t>based</a:t>
            </a:r>
          </a:p>
          <a:p>
            <a:pPr algn="ctr">
              <a:lnSpc>
                <a:spcPct val="75000"/>
              </a:lnSpc>
            </a:pPr>
            <a:r>
              <a:rPr lang="en-US" sz="2200">
                <a:solidFill>
                  <a:schemeClr val="tx1"/>
                </a:solidFill>
                <a:effectLst/>
                <a:latin typeface="Arial" charset="0"/>
              </a:rPr>
              <a:t>system</a:t>
            </a:r>
          </a:p>
        </p:txBody>
      </p:sp>
      <p:sp>
        <p:nvSpPr>
          <p:cNvPr id="187401" name="Rectangle 9"/>
          <p:cNvSpPr>
            <a:spLocks noChangeArrowheads="1"/>
          </p:cNvSpPr>
          <p:nvPr/>
        </p:nvSpPr>
        <p:spPr bwMode="auto">
          <a:xfrm>
            <a:off x="2119313" y="3736975"/>
            <a:ext cx="866775" cy="423863"/>
          </a:xfrm>
          <a:prstGeom prst="rect">
            <a:avLst/>
          </a:prstGeom>
          <a:noFill/>
          <a:ln w="25400">
            <a:noFill/>
            <a:miter lim="800000"/>
            <a:headEnd/>
            <a:tailEnd/>
          </a:ln>
          <a:effectLst/>
        </p:spPr>
        <p:txBody>
          <a:bodyPr wrap="none" lIns="90487" tIns="44450" rIns="90487" bIns="44450">
            <a:spAutoFit/>
          </a:bodyPr>
          <a:lstStyle/>
          <a:p>
            <a:r>
              <a:rPr lang="en-US" sz="2200">
                <a:solidFill>
                  <a:schemeClr val="tx1"/>
                </a:solidFill>
                <a:effectLst/>
                <a:latin typeface="Arial" charset="0"/>
              </a:rPr>
              <a:t>input</a:t>
            </a:r>
          </a:p>
        </p:txBody>
      </p:sp>
      <p:sp>
        <p:nvSpPr>
          <p:cNvPr id="187402" name="Rectangle 10"/>
          <p:cNvSpPr>
            <a:spLocks noChangeArrowheads="1"/>
          </p:cNvSpPr>
          <p:nvPr/>
        </p:nvSpPr>
        <p:spPr bwMode="auto">
          <a:xfrm>
            <a:off x="6145213" y="3756025"/>
            <a:ext cx="1054100" cy="423863"/>
          </a:xfrm>
          <a:prstGeom prst="rect">
            <a:avLst/>
          </a:prstGeom>
          <a:noFill/>
          <a:ln w="25400">
            <a:noFill/>
            <a:miter lim="800000"/>
            <a:headEnd/>
            <a:tailEnd/>
          </a:ln>
          <a:effectLst/>
        </p:spPr>
        <p:txBody>
          <a:bodyPr wrap="none" lIns="90487" tIns="44450" rIns="90487" bIns="44450">
            <a:spAutoFit/>
          </a:bodyPr>
          <a:lstStyle/>
          <a:p>
            <a:r>
              <a:rPr lang="en-US" sz="2200">
                <a:solidFill>
                  <a:schemeClr val="tx1"/>
                </a:solidFill>
                <a:effectLst/>
                <a:latin typeface="Arial" charset="0"/>
              </a:rPr>
              <a:t>output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Data Flow Diagram</a:t>
            </a:r>
          </a:p>
        </p:txBody>
      </p:sp>
      <p:sp>
        <p:nvSpPr>
          <p:cNvPr id="188419"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b="1">
                <a:latin typeface="Times New Roman" pitchFamily="18" charset="0"/>
              </a:rPr>
              <a:t>Data flow diagramming</a:t>
            </a:r>
            <a:r>
              <a:rPr lang="en-US" sz="2400">
                <a:latin typeface="Times New Roman" pitchFamily="18" charset="0"/>
              </a:rPr>
              <a:t> shows business </a:t>
            </a:r>
            <a:r>
              <a:rPr lang="en-US" sz="2400" b="1">
                <a:solidFill>
                  <a:schemeClr val="tx2"/>
                </a:solidFill>
                <a:latin typeface="Times New Roman" pitchFamily="18" charset="0"/>
              </a:rPr>
              <a:t>processes</a:t>
            </a:r>
            <a:r>
              <a:rPr lang="en-US" sz="2400">
                <a:solidFill>
                  <a:schemeClr val="tx2"/>
                </a:solidFill>
                <a:latin typeface="Times New Roman" pitchFamily="18" charset="0"/>
              </a:rPr>
              <a:t> </a:t>
            </a:r>
            <a:r>
              <a:rPr lang="en-US" sz="2400">
                <a:latin typeface="Times New Roman" pitchFamily="18" charset="0"/>
              </a:rPr>
              <a:t>and the </a:t>
            </a:r>
            <a:r>
              <a:rPr lang="en-US" sz="2400" b="1">
                <a:solidFill>
                  <a:schemeClr val="tx2"/>
                </a:solidFill>
                <a:latin typeface="Times New Roman" pitchFamily="18" charset="0"/>
              </a:rPr>
              <a:t>data</a:t>
            </a:r>
            <a:r>
              <a:rPr lang="en-US" sz="2400">
                <a:latin typeface="Times New Roman" pitchFamily="18" charset="0"/>
              </a:rPr>
              <a:t> that</a:t>
            </a:r>
            <a:r>
              <a:rPr lang="en-US" sz="2400" b="1">
                <a:solidFill>
                  <a:schemeClr val="tx2"/>
                </a:solidFill>
                <a:latin typeface="Times New Roman" pitchFamily="18" charset="0"/>
              </a:rPr>
              <a:t> flows</a:t>
            </a:r>
            <a:r>
              <a:rPr lang="en-US" sz="2400">
                <a:latin typeface="Times New Roman" pitchFamily="18" charset="0"/>
              </a:rPr>
              <a:t> between them</a:t>
            </a:r>
          </a:p>
          <a:p>
            <a:pPr algn="just"/>
            <a:r>
              <a:rPr lang="en-US" sz="2400">
                <a:latin typeface="Times New Roman" pitchFamily="18" charset="0"/>
              </a:rPr>
              <a:t>Data flow diagrams illustrate how data is processed by a system in terms of inputs and outputs.</a:t>
            </a:r>
            <a:endParaRPr lang="en-US" sz="2400">
              <a:solidFill>
                <a:srgbClr val="424542"/>
              </a:solidFill>
              <a:latin typeface="Times New Roman" pitchFamily="18" charset="0"/>
            </a:endParaRPr>
          </a:p>
          <a:p>
            <a:pPr algn="just"/>
            <a:r>
              <a:rPr lang="en-US" sz="2400">
                <a:latin typeface="Times New Roman" pitchFamily="18" charset="0"/>
              </a:rPr>
              <a:t>The Data Flow Diagram shows the flow of data or information. </a:t>
            </a:r>
          </a:p>
          <a:p>
            <a:pPr algn="just"/>
            <a:endParaRPr lang="en-US" sz="2400">
              <a:solidFill>
                <a:srgbClr val="424542"/>
              </a:solidFill>
              <a:latin typeface="Times New Roman" pitchFamily="18" charset="0"/>
            </a:endParaRPr>
          </a:p>
          <a:p>
            <a:pPr algn="just"/>
            <a:endParaRPr lang="en-US" sz="2400">
              <a:latin typeface="Times New Roman" pitchFamily="18" charset="0"/>
            </a:endParaRPr>
          </a:p>
          <a:p>
            <a:pPr algn="just"/>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46063" y="930275"/>
            <a:ext cx="8897937" cy="1143000"/>
          </a:xfrm>
        </p:spPr>
        <p:txBody>
          <a:bodyPr/>
          <a:lstStyle/>
          <a:p>
            <a:r>
              <a:rPr lang="en-US"/>
              <a:t>Advantages of the Data Flow Diagram Approach</a:t>
            </a:r>
          </a:p>
        </p:txBody>
      </p:sp>
      <p:sp>
        <p:nvSpPr>
          <p:cNvPr id="189443"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800">
                <a:latin typeface="Times New Roman" pitchFamily="18" charset="0"/>
              </a:rPr>
              <a:t>Advantages over narrative explanations of data movement</a:t>
            </a:r>
          </a:p>
          <a:p>
            <a:pPr lvl="1" algn="just"/>
            <a:r>
              <a:rPr lang="en-US" sz="2400">
                <a:latin typeface="Times New Roman" pitchFamily="18" charset="0"/>
              </a:rPr>
              <a:t>Understanding of the interrelationships of systems and subsystems</a:t>
            </a:r>
          </a:p>
          <a:p>
            <a:pPr lvl="1" algn="just"/>
            <a:r>
              <a:rPr lang="en-US" sz="2400">
                <a:latin typeface="Times New Roman" pitchFamily="18" charset="0"/>
              </a:rPr>
              <a:t>Communicating current system knowledge to users</a:t>
            </a:r>
          </a:p>
          <a:p>
            <a:pPr lvl="1" algn="just"/>
            <a:r>
              <a:rPr lang="en-US" sz="2400">
                <a:latin typeface="Times New Roman" pitchFamily="18" charset="0"/>
              </a:rPr>
              <a:t>Analysis of the proposed system</a:t>
            </a:r>
          </a:p>
          <a:p>
            <a:pPr algn="just"/>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Four Basic Elements</a:t>
            </a:r>
          </a:p>
        </p:txBody>
      </p:sp>
      <p:sp>
        <p:nvSpPr>
          <p:cNvPr id="190467" name="Rectangle 3" descr="Rectangle: Click to edit Master text styles&#10;Second level&#10;Third level&#10;Fourth level&#10;Fifth level"/>
          <p:cNvSpPr>
            <a:spLocks noGrp="1" noChangeArrowheads="1"/>
          </p:cNvSpPr>
          <p:nvPr>
            <p:ph type="body" idx="1"/>
          </p:nvPr>
        </p:nvSpPr>
        <p:spPr/>
        <p:txBody>
          <a:bodyPr/>
          <a:lstStyle/>
          <a:p>
            <a:pPr marL="609600" indent="-609600">
              <a:buFont typeface="Wingdings" pitchFamily="2" charset="2"/>
              <a:buNone/>
            </a:pPr>
            <a:r>
              <a:rPr lang="en-US" sz="2400">
                <a:latin typeface="Times New Roman" pitchFamily="18" charset="0"/>
              </a:rPr>
              <a:t>A dataflow diagram consists of </a:t>
            </a:r>
          </a:p>
          <a:p>
            <a:pPr marL="1371600" lvl="2" indent="-457200">
              <a:buSzPct val="90000"/>
              <a:buFont typeface="Wingdings" pitchFamily="2" charset="2"/>
              <a:buAutoNum type="arabicPeriod"/>
            </a:pPr>
            <a:endParaRPr lang="en-US" b="1" i="1">
              <a:solidFill>
                <a:schemeClr val="folHlink"/>
              </a:solidFill>
              <a:latin typeface="Times New Roman" pitchFamily="18" charset="0"/>
            </a:endParaRPr>
          </a:p>
          <a:p>
            <a:pPr marL="1371600" lvl="2" indent="-457200">
              <a:buSzPct val="90000"/>
              <a:buFont typeface="Wingdings" pitchFamily="2" charset="2"/>
              <a:buAutoNum type="arabicPeriod"/>
            </a:pPr>
            <a:r>
              <a:rPr lang="en-US" b="1" i="1">
                <a:solidFill>
                  <a:schemeClr val="tx2"/>
                </a:solidFill>
                <a:latin typeface="Times New Roman" pitchFamily="18" charset="0"/>
              </a:rPr>
              <a:t>External Entities</a:t>
            </a:r>
            <a:r>
              <a:rPr lang="en-US">
                <a:solidFill>
                  <a:schemeClr val="tx2"/>
                </a:solidFill>
                <a:latin typeface="Times New Roman" pitchFamily="18" charset="0"/>
              </a:rPr>
              <a:t> </a:t>
            </a:r>
          </a:p>
          <a:p>
            <a:pPr marL="1371600" lvl="2" indent="-457200">
              <a:buSzPct val="90000"/>
              <a:buFont typeface="Wingdings" pitchFamily="2" charset="2"/>
              <a:buAutoNum type="arabicPeriod"/>
            </a:pPr>
            <a:endParaRPr lang="en-US" b="1" i="1">
              <a:solidFill>
                <a:schemeClr val="tx2"/>
              </a:solidFill>
              <a:latin typeface="Times New Roman" pitchFamily="18" charset="0"/>
            </a:endParaRPr>
          </a:p>
          <a:p>
            <a:pPr marL="1371600" lvl="2" indent="-457200">
              <a:buSzPct val="90000"/>
              <a:buFont typeface="Wingdings" pitchFamily="2" charset="2"/>
              <a:buAutoNum type="arabicPeriod"/>
            </a:pPr>
            <a:r>
              <a:rPr lang="en-US" b="1" i="1">
                <a:solidFill>
                  <a:schemeClr val="tx2"/>
                </a:solidFill>
                <a:latin typeface="Times New Roman" pitchFamily="18" charset="0"/>
              </a:rPr>
              <a:t>Processes</a:t>
            </a:r>
            <a:r>
              <a:rPr lang="en-US">
                <a:solidFill>
                  <a:schemeClr val="tx2"/>
                </a:solidFill>
                <a:latin typeface="Times New Roman" pitchFamily="18" charset="0"/>
              </a:rPr>
              <a:t> </a:t>
            </a:r>
          </a:p>
          <a:p>
            <a:pPr marL="1371600" lvl="2" indent="-457200">
              <a:buSzPct val="90000"/>
              <a:buFont typeface="Wingdings" pitchFamily="2" charset="2"/>
              <a:buAutoNum type="arabicPeriod"/>
            </a:pPr>
            <a:endParaRPr lang="en-US" b="1" i="1">
              <a:solidFill>
                <a:schemeClr val="tx2"/>
              </a:solidFill>
              <a:latin typeface="Times New Roman" pitchFamily="18" charset="0"/>
            </a:endParaRPr>
          </a:p>
          <a:p>
            <a:pPr marL="1371600" lvl="2" indent="-457200">
              <a:buSzPct val="90000"/>
              <a:buFont typeface="Wingdings" pitchFamily="2" charset="2"/>
              <a:buAutoNum type="arabicPeriod"/>
            </a:pPr>
            <a:r>
              <a:rPr lang="en-US" b="1" i="1">
                <a:solidFill>
                  <a:schemeClr val="tx2"/>
                </a:solidFill>
                <a:latin typeface="Times New Roman" pitchFamily="18" charset="0"/>
              </a:rPr>
              <a:t>Data Flow</a:t>
            </a:r>
            <a:r>
              <a:rPr lang="en-US">
                <a:solidFill>
                  <a:schemeClr val="tx2"/>
                </a:solidFill>
                <a:latin typeface="Times New Roman" pitchFamily="18" charset="0"/>
              </a:rPr>
              <a:t> </a:t>
            </a:r>
          </a:p>
          <a:p>
            <a:pPr marL="1371600" lvl="2" indent="-457200">
              <a:buSzPct val="90000"/>
              <a:buFont typeface="Wingdings" pitchFamily="2" charset="2"/>
              <a:buAutoNum type="arabicPeriod"/>
            </a:pPr>
            <a:endParaRPr lang="en-US">
              <a:solidFill>
                <a:schemeClr val="tx2"/>
              </a:solidFill>
              <a:latin typeface="Times New Roman" pitchFamily="18" charset="0"/>
            </a:endParaRPr>
          </a:p>
          <a:p>
            <a:pPr marL="1371600" lvl="2" indent="-457200">
              <a:buSzPct val="90000"/>
              <a:buFont typeface="Wingdings" pitchFamily="2" charset="2"/>
              <a:buAutoNum type="arabicPeriod"/>
            </a:pPr>
            <a:r>
              <a:rPr lang="en-US" b="1" i="1">
                <a:solidFill>
                  <a:schemeClr val="tx2"/>
                </a:solidFill>
                <a:latin typeface="Times New Roman" pitchFamily="18" charset="0"/>
              </a:rPr>
              <a:t>Data Stores</a:t>
            </a:r>
            <a:endParaRPr lang="en-US" sz="1800">
              <a:solidFill>
                <a:schemeClr val="tx2"/>
              </a:solidFill>
              <a:latin typeface="Times New Roman" pitchFamily="18" charset="0"/>
            </a:endParaRPr>
          </a:p>
        </p:txBody>
      </p:sp>
      <p:sp>
        <p:nvSpPr>
          <p:cNvPr id="190468" name="Rectangle 4"/>
          <p:cNvSpPr>
            <a:spLocks noChangeArrowheads="1"/>
          </p:cNvSpPr>
          <p:nvPr/>
        </p:nvSpPr>
        <p:spPr bwMode="auto">
          <a:xfrm>
            <a:off x="6642100" y="2514600"/>
            <a:ext cx="965200" cy="798513"/>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0469" name="Oval 5"/>
          <p:cNvSpPr>
            <a:spLocks noChangeArrowheads="1"/>
          </p:cNvSpPr>
          <p:nvPr/>
        </p:nvSpPr>
        <p:spPr bwMode="auto">
          <a:xfrm>
            <a:off x="6642100" y="3581400"/>
            <a:ext cx="1130300" cy="979488"/>
          </a:xfrm>
          <a:prstGeom prst="ellipse">
            <a:avLst/>
          </a:prstGeom>
          <a:solidFill>
            <a:schemeClr val="accent2"/>
          </a:solidFill>
          <a:ln w="254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90470" name="Line 6"/>
          <p:cNvSpPr>
            <a:spLocks noChangeShapeType="1"/>
          </p:cNvSpPr>
          <p:nvPr/>
        </p:nvSpPr>
        <p:spPr bwMode="auto">
          <a:xfrm flipV="1">
            <a:off x="6413500" y="4800600"/>
            <a:ext cx="1104900" cy="598488"/>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0471" name="Line 7"/>
          <p:cNvSpPr>
            <a:spLocks noChangeShapeType="1"/>
          </p:cNvSpPr>
          <p:nvPr/>
        </p:nvSpPr>
        <p:spPr bwMode="auto">
          <a:xfrm>
            <a:off x="6337300" y="5889625"/>
            <a:ext cx="1358900" cy="0"/>
          </a:xfrm>
          <a:prstGeom prst="line">
            <a:avLst/>
          </a:prstGeom>
          <a:noFill/>
          <a:ln w="50800">
            <a:solidFill>
              <a:schemeClr val="tx1"/>
            </a:solidFill>
            <a:round/>
            <a:headEnd/>
            <a:tailEnd/>
          </a:ln>
          <a:effectLst/>
        </p:spPr>
        <p:txBody>
          <a:bodyPr wrap="none" anchor="ctr"/>
          <a:lstStyle/>
          <a:p>
            <a:endParaRPr lang="en-US"/>
          </a:p>
        </p:txBody>
      </p:sp>
      <p:sp>
        <p:nvSpPr>
          <p:cNvPr id="190472" name="Line 8"/>
          <p:cNvSpPr>
            <a:spLocks noChangeShapeType="1"/>
          </p:cNvSpPr>
          <p:nvPr/>
        </p:nvSpPr>
        <p:spPr bwMode="auto">
          <a:xfrm>
            <a:off x="6350000" y="6172200"/>
            <a:ext cx="1358900" cy="0"/>
          </a:xfrm>
          <a:prstGeom prst="line">
            <a:avLst/>
          </a:prstGeom>
          <a:noFill/>
          <a:ln w="50800">
            <a:solidFill>
              <a:schemeClr val="tx1"/>
            </a:solidFill>
            <a:round/>
            <a:headEnd/>
            <a:tailEnd/>
          </a:ln>
          <a:effectLst/>
        </p:spPr>
        <p:txBody>
          <a:bodyPr wrap="none" anchor="ctr"/>
          <a:lstStyle/>
          <a:p>
            <a:endParaRPr lang="en-US"/>
          </a:p>
        </p:txBody>
      </p:sp>
      <p:sp>
        <p:nvSpPr>
          <p:cNvPr id="190473" name="Line 9"/>
          <p:cNvSpPr>
            <a:spLocks noChangeShapeType="1"/>
          </p:cNvSpPr>
          <p:nvPr/>
        </p:nvSpPr>
        <p:spPr bwMode="auto">
          <a:xfrm>
            <a:off x="4495800" y="2743200"/>
            <a:ext cx="1295400" cy="0"/>
          </a:xfrm>
          <a:prstGeom prst="line">
            <a:avLst/>
          </a:prstGeom>
          <a:noFill/>
          <a:ln w="19050">
            <a:solidFill>
              <a:schemeClr val="bg2"/>
            </a:solidFill>
            <a:round/>
            <a:headEnd/>
            <a:tailEnd type="triangle" w="med" len="med"/>
          </a:ln>
          <a:effectLst/>
        </p:spPr>
        <p:txBody>
          <a:bodyPr/>
          <a:lstStyle/>
          <a:p>
            <a:endParaRPr lang="en-US"/>
          </a:p>
        </p:txBody>
      </p:sp>
      <p:sp>
        <p:nvSpPr>
          <p:cNvPr id="190474" name="Line 10"/>
          <p:cNvSpPr>
            <a:spLocks noChangeShapeType="1"/>
          </p:cNvSpPr>
          <p:nvPr/>
        </p:nvSpPr>
        <p:spPr bwMode="auto">
          <a:xfrm>
            <a:off x="4495800" y="3657600"/>
            <a:ext cx="1295400" cy="0"/>
          </a:xfrm>
          <a:prstGeom prst="line">
            <a:avLst/>
          </a:prstGeom>
          <a:noFill/>
          <a:ln w="19050">
            <a:solidFill>
              <a:schemeClr val="bg2"/>
            </a:solidFill>
            <a:round/>
            <a:headEnd/>
            <a:tailEnd type="triangle" w="med" len="med"/>
          </a:ln>
          <a:effectLst/>
        </p:spPr>
        <p:txBody>
          <a:bodyPr/>
          <a:lstStyle/>
          <a:p>
            <a:endParaRPr lang="en-US"/>
          </a:p>
        </p:txBody>
      </p:sp>
      <p:sp>
        <p:nvSpPr>
          <p:cNvPr id="190475" name="Line 11"/>
          <p:cNvSpPr>
            <a:spLocks noChangeShapeType="1"/>
          </p:cNvSpPr>
          <p:nvPr/>
        </p:nvSpPr>
        <p:spPr bwMode="auto">
          <a:xfrm>
            <a:off x="4495800" y="4572000"/>
            <a:ext cx="1295400" cy="0"/>
          </a:xfrm>
          <a:prstGeom prst="line">
            <a:avLst/>
          </a:prstGeom>
          <a:noFill/>
          <a:ln w="19050">
            <a:solidFill>
              <a:schemeClr val="bg2"/>
            </a:solidFill>
            <a:round/>
            <a:headEnd/>
            <a:tailEnd type="triangle" w="med" len="med"/>
          </a:ln>
          <a:effectLst/>
        </p:spPr>
        <p:txBody>
          <a:bodyPr/>
          <a:lstStyle/>
          <a:p>
            <a:endParaRPr lang="en-US"/>
          </a:p>
        </p:txBody>
      </p:sp>
      <p:sp>
        <p:nvSpPr>
          <p:cNvPr id="190476" name="Line 12"/>
          <p:cNvSpPr>
            <a:spLocks noChangeShapeType="1"/>
          </p:cNvSpPr>
          <p:nvPr/>
        </p:nvSpPr>
        <p:spPr bwMode="auto">
          <a:xfrm>
            <a:off x="4495800" y="5410200"/>
            <a:ext cx="1295400" cy="0"/>
          </a:xfrm>
          <a:prstGeom prst="line">
            <a:avLst/>
          </a:prstGeom>
          <a:noFill/>
          <a:ln w="19050">
            <a:solidFill>
              <a:schemeClr val="bg2"/>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304800" y="304800"/>
            <a:ext cx="7772400" cy="1143000"/>
          </a:xfrm>
        </p:spPr>
        <p:txBody>
          <a:bodyPr/>
          <a:lstStyle/>
          <a:p>
            <a:r>
              <a:rPr lang="en-US"/>
              <a:t>DFD Elements</a:t>
            </a:r>
          </a:p>
        </p:txBody>
      </p:sp>
      <p:pic>
        <p:nvPicPr>
          <p:cNvPr id="191491" name="Picture 3" descr="!06-02W-"/>
          <p:cNvPicPr>
            <a:picLocks noChangeAspect="1" noChangeArrowheads="1"/>
          </p:cNvPicPr>
          <p:nvPr/>
        </p:nvPicPr>
        <p:blipFill>
          <a:blip r:embed="rId2"/>
          <a:srcRect/>
          <a:stretch>
            <a:fillRect/>
          </a:stretch>
        </p:blipFill>
        <p:spPr bwMode="auto">
          <a:xfrm>
            <a:off x="685800" y="1371600"/>
            <a:ext cx="7816850" cy="49530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09600" y="304800"/>
            <a:ext cx="7772400" cy="822325"/>
          </a:xfrm>
        </p:spPr>
        <p:txBody>
          <a:bodyPr/>
          <a:lstStyle/>
          <a:p>
            <a:r>
              <a:rPr lang="en-US"/>
              <a:t>DFD Shapes from Visio</a:t>
            </a:r>
          </a:p>
        </p:txBody>
      </p:sp>
      <p:pic>
        <p:nvPicPr>
          <p:cNvPr id="192515" name="Picture 3"/>
          <p:cNvPicPr>
            <a:picLocks noChangeAspect="1" noChangeArrowheads="1"/>
          </p:cNvPicPr>
          <p:nvPr/>
        </p:nvPicPr>
        <p:blipFill>
          <a:blip r:embed="rId2"/>
          <a:srcRect/>
          <a:stretch>
            <a:fillRect/>
          </a:stretch>
        </p:blipFill>
        <p:spPr bwMode="auto">
          <a:xfrm>
            <a:off x="2000250" y="1797050"/>
            <a:ext cx="5010150" cy="422275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External Entities</a:t>
            </a:r>
          </a:p>
        </p:txBody>
      </p:sp>
      <p:sp>
        <p:nvSpPr>
          <p:cNvPr id="193539"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Represent people or organizations outside of the system being studied</a:t>
            </a:r>
          </a:p>
          <a:p>
            <a:pPr algn="just"/>
            <a:r>
              <a:rPr lang="en-US" sz="2400">
                <a:latin typeface="Times New Roman" pitchFamily="18" charset="0"/>
              </a:rPr>
              <a:t>Shows the initial source and final recipient of data and information</a:t>
            </a:r>
          </a:p>
          <a:p>
            <a:pPr algn="just"/>
            <a:r>
              <a:rPr lang="en-US" sz="2400">
                <a:latin typeface="Times New Roman" pitchFamily="18" charset="0"/>
              </a:rPr>
              <a:t>Should be named with a </a:t>
            </a:r>
            <a:r>
              <a:rPr lang="en-US" sz="2400" b="1" i="1">
                <a:solidFill>
                  <a:schemeClr val="tx2"/>
                </a:solidFill>
                <a:latin typeface="Times New Roman" pitchFamily="18" charset="0"/>
              </a:rPr>
              <a:t>noun</a:t>
            </a:r>
            <a:r>
              <a:rPr lang="en-US" sz="2400">
                <a:latin typeface="Times New Roman" pitchFamily="18" charset="0"/>
              </a:rPr>
              <a:t>, describing that entity</a:t>
            </a:r>
          </a:p>
          <a:p>
            <a:pPr algn="just"/>
            <a:endParaRPr lang="en-US" sz="2400">
              <a:latin typeface="Times New Roman" pitchFamily="18" charset="0"/>
            </a:endParaRPr>
          </a:p>
        </p:txBody>
      </p:sp>
      <p:sp>
        <p:nvSpPr>
          <p:cNvPr id="193540" name="Rectangle 4"/>
          <p:cNvSpPr>
            <a:spLocks noChangeArrowheads="1"/>
          </p:cNvSpPr>
          <p:nvPr/>
        </p:nvSpPr>
        <p:spPr bwMode="auto">
          <a:xfrm>
            <a:off x="6324600" y="4586288"/>
            <a:ext cx="1295400" cy="823912"/>
          </a:xfrm>
          <a:prstGeom prst="rect">
            <a:avLst/>
          </a:prstGeom>
          <a:solidFill>
            <a:schemeClr val="folHlink"/>
          </a:solidFill>
          <a:ln w="25400">
            <a:solidFill>
              <a:schemeClr val="tx2"/>
            </a:solidFill>
            <a:miter lim="800000"/>
            <a:headEnd/>
            <a:tailEnd/>
          </a:ln>
          <a:effectLst>
            <a:outerShdw dist="107763" dir="2700000" algn="ctr" rotWithShape="0">
              <a:schemeClr val="bg2"/>
            </a:outerShdw>
          </a:effectLst>
        </p:spPr>
        <p:txBody>
          <a:bodyPr wrap="none" anchor="ctr"/>
          <a:lstStyle/>
          <a:p>
            <a:pPr algn="ctr"/>
            <a:endParaRPr lang="en-US" b="0">
              <a:solidFill>
                <a:schemeClr val="tx2"/>
              </a:solidFill>
              <a:effectLst/>
              <a:latin typeface="Tahom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External Entities</a:t>
            </a:r>
          </a:p>
        </p:txBody>
      </p:sp>
      <p:sp>
        <p:nvSpPr>
          <p:cNvPr id="194563"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External entities may be </a:t>
            </a:r>
          </a:p>
          <a:p>
            <a:pPr lvl="1" algn="just"/>
            <a:r>
              <a:rPr lang="en-US" sz="2400">
                <a:latin typeface="Times New Roman" pitchFamily="18" charset="0"/>
              </a:rPr>
              <a:t>A person, such as CUSTOMER or STUDENT</a:t>
            </a:r>
          </a:p>
          <a:p>
            <a:pPr lvl="1" algn="just"/>
            <a:r>
              <a:rPr lang="en-US" sz="2400">
                <a:latin typeface="Times New Roman" pitchFamily="18" charset="0"/>
              </a:rPr>
              <a:t>A company or organization, such as BANK or SUPPLIER</a:t>
            </a:r>
          </a:p>
          <a:p>
            <a:pPr lvl="1" algn="just"/>
            <a:r>
              <a:rPr lang="en-US" sz="2400">
                <a:latin typeface="Times New Roman" pitchFamily="18" charset="0"/>
              </a:rPr>
              <a:t>Another department within the company, such as ORDER FULFILLMENT</a:t>
            </a:r>
          </a:p>
          <a:p>
            <a:pPr lvl="1" algn="just"/>
            <a:r>
              <a:rPr lang="en-US" sz="2400">
                <a:latin typeface="Times New Roman" pitchFamily="18" charset="0"/>
              </a:rPr>
              <a:t>Another system or subsystem, such as the INVENTORY CONTROL SYSTEM</a:t>
            </a:r>
          </a:p>
          <a:p>
            <a:pPr algn="just"/>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Processes</a:t>
            </a:r>
          </a:p>
        </p:txBody>
      </p:sp>
      <p:sp>
        <p:nvSpPr>
          <p:cNvPr id="195587"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Represent either:</a:t>
            </a:r>
          </a:p>
          <a:p>
            <a:pPr lvl="1" algn="just"/>
            <a:r>
              <a:rPr lang="en-US" sz="2400">
                <a:latin typeface="Times New Roman" pitchFamily="18" charset="0"/>
              </a:rPr>
              <a:t>A whole system</a:t>
            </a:r>
          </a:p>
          <a:p>
            <a:pPr lvl="1" algn="just"/>
            <a:r>
              <a:rPr lang="en-US" sz="2400">
                <a:latin typeface="Times New Roman" pitchFamily="18" charset="0"/>
              </a:rPr>
              <a:t>A subsystem</a:t>
            </a:r>
          </a:p>
          <a:p>
            <a:pPr lvl="1" algn="just"/>
            <a:r>
              <a:rPr lang="en-US" sz="2400">
                <a:latin typeface="Times New Roman" pitchFamily="18" charset="0"/>
              </a:rPr>
              <a:t>Work being done, an activity</a:t>
            </a:r>
          </a:p>
          <a:p>
            <a:pPr lvl="1" algn="just">
              <a:buFont typeface="Wingdings" pitchFamily="2" charset="2"/>
              <a:buNone/>
            </a:pPr>
            <a:endParaRPr lang="en-US" sz="2400">
              <a:latin typeface="Times New Roman" pitchFamily="18" charset="0"/>
            </a:endParaRPr>
          </a:p>
          <a:p>
            <a:pPr algn="just"/>
            <a:r>
              <a:rPr lang="en-US" sz="2400">
                <a:latin typeface="Times New Roman" pitchFamily="18" charset="0"/>
              </a:rPr>
              <a:t>Names should be in the form </a:t>
            </a:r>
            <a:r>
              <a:rPr lang="en-US" sz="2400" b="1">
                <a:solidFill>
                  <a:schemeClr val="tx2"/>
                </a:solidFill>
                <a:latin typeface="Times New Roman" pitchFamily="18" charset="0"/>
              </a:rPr>
              <a:t>verb-adjective-noun</a:t>
            </a:r>
          </a:p>
          <a:p>
            <a:pPr algn="just">
              <a:buFont typeface="Wingdings" pitchFamily="2" charset="2"/>
              <a:buNone/>
            </a:pPr>
            <a:endParaRPr lang="en-US" sz="2400">
              <a:solidFill>
                <a:srgbClr val="00FFFF"/>
              </a:solidFill>
              <a:latin typeface="Times New Roman" pitchFamily="18" charset="0"/>
            </a:endParaRPr>
          </a:p>
        </p:txBody>
      </p:sp>
      <p:sp>
        <p:nvSpPr>
          <p:cNvPr id="195588" name="Oval 4"/>
          <p:cNvSpPr>
            <a:spLocks noChangeArrowheads="1"/>
          </p:cNvSpPr>
          <p:nvPr/>
        </p:nvSpPr>
        <p:spPr bwMode="auto">
          <a:xfrm>
            <a:off x="6400800" y="1828800"/>
            <a:ext cx="1130300" cy="1004888"/>
          </a:xfrm>
          <a:prstGeom prst="ellipse">
            <a:avLst/>
          </a:prstGeom>
          <a:solidFill>
            <a:schemeClr val="folHlink"/>
          </a:solidFill>
          <a:ln w="25400">
            <a:solidFill>
              <a:schemeClr val="tx2"/>
            </a:solidFill>
            <a:round/>
            <a:headEnd/>
            <a:tailEnd/>
          </a:ln>
          <a:effectLst>
            <a:outerShdw dist="107763" dir="13500000" sx="125000" sy="125000" algn="br" rotWithShape="0">
              <a:schemeClr val="bg2"/>
            </a:outer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Operational Analysis Principles</a:t>
            </a:r>
          </a:p>
        </p:txBody>
      </p:sp>
      <p:sp>
        <p:nvSpPr>
          <p:cNvPr id="221187"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400"/>
              <a:t>Information domain of a problem must be represented and understood.</a:t>
            </a:r>
          </a:p>
          <a:p>
            <a:pPr>
              <a:lnSpc>
                <a:spcPct val="80000"/>
              </a:lnSpc>
            </a:pPr>
            <a:r>
              <a:rPr lang="en-US" sz="2400"/>
              <a:t>The functions that the software is to perform must be defined.</a:t>
            </a:r>
          </a:p>
          <a:p>
            <a:pPr>
              <a:lnSpc>
                <a:spcPct val="80000"/>
              </a:lnSpc>
            </a:pPr>
            <a:r>
              <a:rPr lang="en-US" sz="2400"/>
              <a:t>The behavior of the software must be represented.</a:t>
            </a:r>
          </a:p>
          <a:p>
            <a:pPr>
              <a:lnSpc>
                <a:spcPct val="80000"/>
              </a:lnSpc>
            </a:pPr>
            <a:r>
              <a:rPr lang="en-US" sz="2400"/>
              <a:t>The models that depict information, function, and behavior must be partitioned in a manner that uncovers detail in a layered fashion.</a:t>
            </a:r>
          </a:p>
          <a:p>
            <a:pPr>
              <a:lnSpc>
                <a:spcPct val="80000"/>
              </a:lnSpc>
            </a:pPr>
            <a:r>
              <a:rPr lang="en-US" sz="2400"/>
              <a:t>The analysis process should move from essential information toward implementation detail.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09600" y="304800"/>
            <a:ext cx="7772400" cy="669925"/>
          </a:xfrm>
        </p:spPr>
        <p:txBody>
          <a:bodyPr/>
          <a:lstStyle/>
          <a:p>
            <a:r>
              <a:rPr lang="en-US"/>
              <a:t>Data Stores</a:t>
            </a:r>
          </a:p>
        </p:txBody>
      </p:sp>
      <p:sp>
        <p:nvSpPr>
          <p:cNvPr id="196611" name="Rectangle 3" descr="Rectangle: Click to edit Master text styles&#10;Second level&#10;Third level&#10;Fourth level&#10;Fifth level"/>
          <p:cNvSpPr>
            <a:spLocks noGrp="1" noChangeArrowheads="1"/>
          </p:cNvSpPr>
          <p:nvPr>
            <p:ph type="body" idx="1"/>
          </p:nvPr>
        </p:nvSpPr>
        <p:spPr>
          <a:xfrm>
            <a:off x="457200" y="1676400"/>
            <a:ext cx="3886200" cy="4114800"/>
          </a:xfrm>
        </p:spPr>
        <p:txBody>
          <a:bodyPr/>
          <a:lstStyle/>
          <a:p>
            <a:pPr algn="just">
              <a:lnSpc>
                <a:spcPct val="90000"/>
              </a:lnSpc>
            </a:pPr>
            <a:r>
              <a:rPr lang="en-US" sz="2400">
                <a:latin typeface="Times New Roman" pitchFamily="18" charset="0"/>
              </a:rPr>
              <a:t>Name with a </a:t>
            </a:r>
            <a:r>
              <a:rPr lang="en-US" sz="2400" b="1">
                <a:solidFill>
                  <a:schemeClr val="tx2"/>
                </a:solidFill>
                <a:latin typeface="Times New Roman" pitchFamily="18" charset="0"/>
              </a:rPr>
              <a:t>noun</a:t>
            </a:r>
            <a:r>
              <a:rPr lang="en-US" sz="2400">
                <a:latin typeface="Times New Roman" pitchFamily="18" charset="0"/>
              </a:rPr>
              <a:t>, describing the data</a:t>
            </a:r>
          </a:p>
          <a:p>
            <a:pPr algn="just">
              <a:lnSpc>
                <a:spcPct val="90000"/>
              </a:lnSpc>
            </a:pPr>
            <a:r>
              <a:rPr lang="en-US" sz="2400">
                <a:latin typeface="Times New Roman" pitchFamily="18" charset="0"/>
              </a:rPr>
              <a:t> Data stores are usually given a unique reference number, such as D1, D2, D3</a:t>
            </a:r>
          </a:p>
          <a:p>
            <a:pPr algn="just">
              <a:lnSpc>
                <a:spcPct val="90000"/>
              </a:lnSpc>
            </a:pPr>
            <a:r>
              <a:rPr lang="en-US" sz="2400">
                <a:latin typeface="Times New Roman" pitchFamily="18" charset="0"/>
              </a:rPr>
              <a:t> Include any data stored, such as:</a:t>
            </a:r>
          </a:p>
          <a:p>
            <a:pPr lvl="1" algn="just">
              <a:lnSpc>
                <a:spcPct val="90000"/>
              </a:lnSpc>
            </a:pPr>
            <a:r>
              <a:rPr lang="en-US" sz="2400">
                <a:latin typeface="Times New Roman" pitchFamily="18" charset="0"/>
              </a:rPr>
              <a:t>A computer file or database</a:t>
            </a:r>
          </a:p>
          <a:p>
            <a:pPr lvl="1" algn="just">
              <a:lnSpc>
                <a:spcPct val="90000"/>
              </a:lnSpc>
            </a:pPr>
            <a:r>
              <a:rPr lang="en-US" sz="2400">
                <a:latin typeface="Times New Roman" pitchFamily="18" charset="0"/>
              </a:rPr>
              <a:t>A transaction file </a:t>
            </a:r>
          </a:p>
          <a:p>
            <a:pPr lvl="1" algn="just">
              <a:lnSpc>
                <a:spcPct val="90000"/>
              </a:lnSpc>
            </a:pPr>
            <a:r>
              <a:rPr lang="en-US" sz="2400">
                <a:latin typeface="Times New Roman" pitchFamily="18" charset="0"/>
              </a:rPr>
              <a:t>A set of tables </a:t>
            </a:r>
          </a:p>
          <a:p>
            <a:pPr lvl="1" algn="just">
              <a:lnSpc>
                <a:spcPct val="90000"/>
              </a:lnSpc>
            </a:pPr>
            <a:r>
              <a:rPr lang="en-US" sz="2400">
                <a:latin typeface="Times New Roman" pitchFamily="18" charset="0"/>
              </a:rPr>
              <a:t>A manual file of records</a:t>
            </a:r>
          </a:p>
          <a:p>
            <a:pPr algn="just">
              <a:lnSpc>
                <a:spcPct val="90000"/>
              </a:lnSpc>
            </a:pPr>
            <a:endParaRPr lang="en-US" sz="2400">
              <a:latin typeface="Times New Roman" pitchFamily="18" charset="0"/>
            </a:endParaRPr>
          </a:p>
        </p:txBody>
      </p:sp>
      <p:sp>
        <p:nvSpPr>
          <p:cNvPr id="196612" name="Rectangle 4"/>
          <p:cNvSpPr>
            <a:spLocks noChangeArrowheads="1"/>
          </p:cNvSpPr>
          <p:nvPr/>
        </p:nvSpPr>
        <p:spPr bwMode="auto">
          <a:xfrm>
            <a:off x="6248400" y="3459163"/>
            <a:ext cx="1727200" cy="76200"/>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6613" name="Rectangle 5"/>
          <p:cNvSpPr>
            <a:spLocks noChangeArrowheads="1"/>
          </p:cNvSpPr>
          <p:nvPr/>
        </p:nvSpPr>
        <p:spPr bwMode="auto">
          <a:xfrm>
            <a:off x="6248400" y="4002088"/>
            <a:ext cx="1727200" cy="76200"/>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6614" name="Oval 6"/>
          <p:cNvSpPr>
            <a:spLocks noChangeArrowheads="1"/>
          </p:cNvSpPr>
          <p:nvPr/>
        </p:nvSpPr>
        <p:spPr bwMode="auto">
          <a:xfrm>
            <a:off x="5621338" y="4414838"/>
            <a:ext cx="1254125" cy="1025525"/>
          </a:xfrm>
          <a:prstGeom prst="ellipse">
            <a:avLst/>
          </a:prstGeom>
          <a:solidFill>
            <a:schemeClr val="accent2"/>
          </a:solidFill>
          <a:ln w="25400">
            <a:solidFill>
              <a:srgbClr val="0000FF"/>
            </a:solidFill>
            <a:round/>
            <a:headEnd/>
            <a:tailEnd/>
          </a:ln>
          <a:effectLst>
            <a:outerShdw dist="107763" dir="2700000" algn="ctr" rotWithShape="0">
              <a:schemeClr val="bg2"/>
            </a:outerShdw>
          </a:effectLst>
        </p:spPr>
        <p:txBody>
          <a:bodyPr wrap="none" anchor="ctr"/>
          <a:lstStyle/>
          <a:p>
            <a:endParaRPr lang="en-US"/>
          </a:p>
        </p:txBody>
      </p:sp>
      <p:sp>
        <p:nvSpPr>
          <p:cNvPr id="196615" name="Rectangle 7"/>
          <p:cNvSpPr>
            <a:spLocks noChangeArrowheads="1"/>
          </p:cNvSpPr>
          <p:nvPr/>
        </p:nvSpPr>
        <p:spPr bwMode="auto">
          <a:xfrm>
            <a:off x="5808663" y="4570413"/>
            <a:ext cx="930275" cy="1187450"/>
          </a:xfrm>
          <a:prstGeom prst="rect">
            <a:avLst/>
          </a:prstGeom>
          <a:noFill/>
          <a:ln w="25400">
            <a:noFill/>
            <a:miter lim="800000"/>
            <a:headEnd/>
            <a:tailEnd/>
          </a:ln>
          <a:effectLst/>
        </p:spPr>
        <p:txBody>
          <a:bodyPr wrap="none" lIns="90487" tIns="44450" rIns="90487" bIns="44450">
            <a:spAutoFit/>
          </a:bodyPr>
          <a:lstStyle/>
          <a:p>
            <a:pPr algn="ctr"/>
            <a:r>
              <a:rPr lang="en-US" b="0">
                <a:solidFill>
                  <a:schemeClr val="tx1"/>
                </a:solidFill>
                <a:effectLst>
                  <a:outerShdw blurRad="38100" dist="38100" dir="2700000" algn="tl">
                    <a:srgbClr val="C0C0C0"/>
                  </a:outerShdw>
                </a:effectLst>
                <a:latin typeface="Arial" charset="0"/>
              </a:rPr>
              <a:t>look-up</a:t>
            </a:r>
          </a:p>
          <a:p>
            <a:pPr algn="ctr"/>
            <a:r>
              <a:rPr lang="en-US" b="0">
                <a:solidFill>
                  <a:schemeClr val="tx1"/>
                </a:solidFill>
                <a:effectLst>
                  <a:outerShdw blurRad="38100" dist="38100" dir="2700000" algn="tl">
                    <a:srgbClr val="C0C0C0"/>
                  </a:outerShdw>
                </a:effectLst>
                <a:latin typeface="Arial" charset="0"/>
              </a:rPr>
              <a:t>sensor</a:t>
            </a:r>
          </a:p>
          <a:p>
            <a:pPr algn="ctr"/>
            <a:r>
              <a:rPr lang="en-US" b="0">
                <a:solidFill>
                  <a:schemeClr val="tx1"/>
                </a:solidFill>
                <a:effectLst>
                  <a:outerShdw blurRad="38100" dist="38100" dir="2700000" algn="tl">
                    <a:srgbClr val="C0C0C0"/>
                  </a:outerShdw>
                </a:effectLst>
                <a:latin typeface="Arial" charset="0"/>
              </a:rPr>
              <a:t>data</a:t>
            </a:r>
          </a:p>
          <a:p>
            <a:pPr algn="ctr"/>
            <a:endParaRPr lang="en-US" b="0">
              <a:solidFill>
                <a:schemeClr val="tx1"/>
              </a:solidFill>
              <a:effectLst>
                <a:outerShdw blurRad="38100" dist="38100" dir="2700000" algn="tl">
                  <a:srgbClr val="C0C0C0"/>
                </a:outerShdw>
              </a:effectLst>
              <a:latin typeface="Arial" charset="0"/>
            </a:endParaRPr>
          </a:p>
        </p:txBody>
      </p:sp>
      <p:sp>
        <p:nvSpPr>
          <p:cNvPr id="196616" name="Line 8"/>
          <p:cNvSpPr>
            <a:spLocks noChangeShapeType="1"/>
          </p:cNvSpPr>
          <p:nvPr/>
        </p:nvSpPr>
        <p:spPr bwMode="auto">
          <a:xfrm>
            <a:off x="4495800" y="4495800"/>
            <a:ext cx="1125538" cy="234950"/>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6617" name="Line 9"/>
          <p:cNvSpPr>
            <a:spLocks noChangeShapeType="1"/>
          </p:cNvSpPr>
          <p:nvPr/>
        </p:nvSpPr>
        <p:spPr bwMode="auto">
          <a:xfrm flipV="1">
            <a:off x="4191000" y="5148263"/>
            <a:ext cx="1450975" cy="261937"/>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6618" name="Line 10"/>
          <p:cNvSpPr>
            <a:spLocks noChangeShapeType="1"/>
          </p:cNvSpPr>
          <p:nvPr/>
        </p:nvSpPr>
        <p:spPr bwMode="auto">
          <a:xfrm>
            <a:off x="6935788" y="4943475"/>
            <a:ext cx="1446212" cy="9525"/>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6619" name="Rectangle 11"/>
          <p:cNvSpPr>
            <a:spLocks noChangeArrowheads="1"/>
          </p:cNvSpPr>
          <p:nvPr/>
        </p:nvSpPr>
        <p:spPr bwMode="auto">
          <a:xfrm>
            <a:off x="4876800" y="4191000"/>
            <a:ext cx="1057275" cy="363538"/>
          </a:xfrm>
          <a:prstGeom prst="rect">
            <a:avLst/>
          </a:prstGeom>
          <a:noFill/>
          <a:ln w="25400">
            <a:noFill/>
            <a:miter lim="800000"/>
            <a:headEnd/>
            <a:tailEnd/>
          </a:ln>
          <a:effectLst/>
        </p:spPr>
        <p:txBody>
          <a:bodyPr wrap="none" lIns="90487" tIns="44450" rIns="90487" bIns="44450">
            <a:spAutoFit/>
          </a:bodyPr>
          <a:lstStyle/>
          <a:p>
            <a:r>
              <a:rPr lang="en-US" b="0">
                <a:solidFill>
                  <a:schemeClr val="tx1"/>
                </a:solidFill>
                <a:effectLst>
                  <a:outerShdw blurRad="38100" dist="38100" dir="2700000" algn="tl">
                    <a:srgbClr val="C0C0C0"/>
                  </a:outerShdw>
                </a:effectLst>
                <a:latin typeface="Arial" charset="0"/>
              </a:rPr>
              <a:t>sensor #</a:t>
            </a:r>
          </a:p>
        </p:txBody>
      </p:sp>
      <p:sp>
        <p:nvSpPr>
          <p:cNvPr id="196620" name="Rectangle 12"/>
          <p:cNvSpPr>
            <a:spLocks noChangeArrowheads="1"/>
          </p:cNvSpPr>
          <p:nvPr/>
        </p:nvSpPr>
        <p:spPr bwMode="auto">
          <a:xfrm>
            <a:off x="3810000" y="4800600"/>
            <a:ext cx="1679575" cy="363538"/>
          </a:xfrm>
          <a:prstGeom prst="rect">
            <a:avLst/>
          </a:prstGeom>
          <a:noFill/>
          <a:ln w="25400">
            <a:noFill/>
            <a:miter lim="800000"/>
            <a:headEnd/>
            <a:tailEnd/>
          </a:ln>
          <a:effectLst/>
        </p:spPr>
        <p:txBody>
          <a:bodyPr wrap="none" lIns="90487" tIns="44450" rIns="90487" bIns="44450">
            <a:spAutoFit/>
          </a:bodyPr>
          <a:lstStyle/>
          <a:p>
            <a:r>
              <a:rPr lang="en-US" b="0">
                <a:solidFill>
                  <a:schemeClr val="tx1"/>
                </a:solidFill>
                <a:effectLst>
                  <a:outerShdw blurRad="38100" dist="38100" dir="2700000" algn="tl">
                    <a:srgbClr val="C0C0C0"/>
                  </a:outerShdw>
                </a:effectLst>
                <a:latin typeface="Arial" charset="0"/>
              </a:rPr>
              <a:t>report required</a:t>
            </a:r>
          </a:p>
        </p:txBody>
      </p:sp>
      <p:sp>
        <p:nvSpPr>
          <p:cNvPr id="196621" name="Rectangle 13"/>
          <p:cNvSpPr>
            <a:spLocks noChangeArrowheads="1"/>
          </p:cNvSpPr>
          <p:nvPr/>
        </p:nvSpPr>
        <p:spPr bwMode="auto">
          <a:xfrm>
            <a:off x="6915150" y="4314825"/>
            <a:ext cx="2228850" cy="638175"/>
          </a:xfrm>
          <a:prstGeom prst="rect">
            <a:avLst/>
          </a:prstGeom>
          <a:noFill/>
          <a:ln w="25400">
            <a:noFill/>
            <a:miter lim="800000"/>
            <a:headEnd/>
            <a:tailEnd/>
          </a:ln>
          <a:effectLst/>
        </p:spPr>
        <p:txBody>
          <a:bodyPr lIns="90487" tIns="44450" rIns="90487" bIns="44450">
            <a:spAutoFit/>
          </a:bodyPr>
          <a:lstStyle/>
          <a:p>
            <a:r>
              <a:rPr lang="en-US" b="0">
                <a:solidFill>
                  <a:schemeClr val="tx1"/>
                </a:solidFill>
                <a:effectLst>
                  <a:outerShdw blurRad="38100" dist="38100" dir="2700000" algn="tl">
                    <a:srgbClr val="C0C0C0"/>
                  </a:outerShdw>
                </a:effectLst>
                <a:latin typeface="Arial" charset="0"/>
              </a:rPr>
              <a:t>sensor #, type, </a:t>
            </a:r>
          </a:p>
          <a:p>
            <a:r>
              <a:rPr lang="en-US" b="0">
                <a:solidFill>
                  <a:schemeClr val="tx1"/>
                </a:solidFill>
                <a:effectLst>
                  <a:outerShdw blurRad="38100" dist="38100" dir="2700000" algn="tl">
                    <a:srgbClr val="C0C0C0"/>
                  </a:outerShdw>
                </a:effectLst>
                <a:latin typeface="Arial" charset="0"/>
              </a:rPr>
              <a:t>location, age</a:t>
            </a:r>
          </a:p>
        </p:txBody>
      </p:sp>
      <p:sp>
        <p:nvSpPr>
          <p:cNvPr id="196622" name="Rectangle 14"/>
          <p:cNvSpPr>
            <a:spLocks noChangeArrowheads="1"/>
          </p:cNvSpPr>
          <p:nvPr/>
        </p:nvSpPr>
        <p:spPr bwMode="auto">
          <a:xfrm>
            <a:off x="6602413" y="5883275"/>
            <a:ext cx="1323975" cy="25400"/>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6623" name="Rectangle 15"/>
          <p:cNvSpPr>
            <a:spLocks noChangeArrowheads="1"/>
          </p:cNvSpPr>
          <p:nvPr/>
        </p:nvSpPr>
        <p:spPr bwMode="auto">
          <a:xfrm>
            <a:off x="6632575" y="6272213"/>
            <a:ext cx="1323975" cy="25400"/>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6624" name="Line 16"/>
          <p:cNvSpPr>
            <a:spLocks noChangeShapeType="1"/>
          </p:cNvSpPr>
          <p:nvPr/>
        </p:nvSpPr>
        <p:spPr bwMode="auto">
          <a:xfrm>
            <a:off x="6653213" y="5380038"/>
            <a:ext cx="495300" cy="447675"/>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6625" name="Rectangle 17"/>
          <p:cNvSpPr>
            <a:spLocks noChangeArrowheads="1"/>
          </p:cNvSpPr>
          <p:nvPr/>
        </p:nvSpPr>
        <p:spPr bwMode="auto">
          <a:xfrm>
            <a:off x="6642100" y="5959475"/>
            <a:ext cx="1374775" cy="363538"/>
          </a:xfrm>
          <a:prstGeom prst="rect">
            <a:avLst/>
          </a:prstGeom>
          <a:noFill/>
          <a:ln w="25400">
            <a:noFill/>
            <a:miter lim="800000"/>
            <a:headEnd/>
            <a:tailEnd/>
          </a:ln>
          <a:effectLst/>
        </p:spPr>
        <p:txBody>
          <a:bodyPr wrap="none" lIns="90487" tIns="44450" rIns="90487" bIns="44450">
            <a:spAutoFit/>
          </a:bodyPr>
          <a:lstStyle/>
          <a:p>
            <a:r>
              <a:rPr lang="en-US" b="0">
                <a:solidFill>
                  <a:schemeClr val="tx1"/>
                </a:solidFill>
                <a:effectLst>
                  <a:outerShdw blurRad="38100" dist="38100" dir="2700000" algn="tl">
                    <a:srgbClr val="C0C0C0"/>
                  </a:outerShdw>
                </a:effectLst>
                <a:latin typeface="Arial" charset="0"/>
              </a:rPr>
              <a:t>sensor data</a:t>
            </a:r>
          </a:p>
        </p:txBody>
      </p:sp>
      <p:sp>
        <p:nvSpPr>
          <p:cNvPr id="196626" name="Rectangle 18"/>
          <p:cNvSpPr>
            <a:spLocks noChangeArrowheads="1"/>
          </p:cNvSpPr>
          <p:nvPr/>
        </p:nvSpPr>
        <p:spPr bwMode="auto">
          <a:xfrm>
            <a:off x="5105400" y="5486400"/>
            <a:ext cx="1704975" cy="363538"/>
          </a:xfrm>
          <a:prstGeom prst="rect">
            <a:avLst/>
          </a:prstGeom>
          <a:noFill/>
          <a:ln w="25400">
            <a:noFill/>
            <a:miter lim="800000"/>
            <a:headEnd/>
            <a:tailEnd/>
          </a:ln>
          <a:effectLst/>
        </p:spPr>
        <p:txBody>
          <a:bodyPr wrap="none" lIns="90487" tIns="44450" rIns="90487" bIns="44450">
            <a:spAutoFit/>
          </a:bodyPr>
          <a:lstStyle/>
          <a:p>
            <a:r>
              <a:rPr lang="en-US" b="0">
                <a:solidFill>
                  <a:schemeClr val="tx1"/>
                </a:solidFill>
                <a:effectLst>
                  <a:outerShdw blurRad="38100" dist="38100" dir="2700000" algn="tl">
                    <a:srgbClr val="C0C0C0"/>
                  </a:outerShdw>
                </a:effectLst>
                <a:latin typeface="Arial" charset="0"/>
              </a:rPr>
              <a:t>sensor number</a:t>
            </a:r>
          </a:p>
        </p:txBody>
      </p:sp>
      <p:sp>
        <p:nvSpPr>
          <p:cNvPr id="196627" name="Line 19"/>
          <p:cNvSpPr>
            <a:spLocks noChangeShapeType="1"/>
          </p:cNvSpPr>
          <p:nvPr/>
        </p:nvSpPr>
        <p:spPr bwMode="auto">
          <a:xfrm>
            <a:off x="6784975" y="5273675"/>
            <a:ext cx="646113" cy="571500"/>
          </a:xfrm>
          <a:prstGeom prst="line">
            <a:avLst/>
          </a:prstGeom>
          <a:noFill/>
          <a:ln w="50800">
            <a:solidFill>
              <a:schemeClr val="tx1"/>
            </a:solidFill>
            <a:round/>
            <a:headEnd type="triangle" w="med" len="med"/>
            <a:tailEnd/>
          </a:ln>
          <a:effectLst/>
        </p:spPr>
        <p:txBody>
          <a:bodyPr wrap="none" anchor="ctr"/>
          <a:lstStyle/>
          <a:p>
            <a:endParaRPr lang="en-US"/>
          </a:p>
        </p:txBody>
      </p:sp>
      <p:sp>
        <p:nvSpPr>
          <p:cNvPr id="196628" name="Rectangle 20"/>
          <p:cNvSpPr>
            <a:spLocks noChangeArrowheads="1"/>
          </p:cNvSpPr>
          <p:nvPr/>
        </p:nvSpPr>
        <p:spPr bwMode="auto">
          <a:xfrm>
            <a:off x="7239000" y="5181600"/>
            <a:ext cx="1476375" cy="638175"/>
          </a:xfrm>
          <a:prstGeom prst="rect">
            <a:avLst/>
          </a:prstGeom>
          <a:noFill/>
          <a:ln w="25400">
            <a:noFill/>
            <a:miter lim="800000"/>
            <a:headEnd/>
            <a:tailEnd/>
          </a:ln>
          <a:effectLst/>
        </p:spPr>
        <p:txBody>
          <a:bodyPr wrap="none" lIns="90487" tIns="44450" rIns="90487" bIns="44450">
            <a:spAutoFit/>
          </a:bodyPr>
          <a:lstStyle/>
          <a:p>
            <a:r>
              <a:rPr lang="en-US" b="0">
                <a:solidFill>
                  <a:schemeClr val="tx1"/>
                </a:solidFill>
                <a:effectLst>
                  <a:outerShdw blurRad="38100" dist="38100" dir="2700000" algn="tl">
                    <a:srgbClr val="C0C0C0"/>
                  </a:outerShdw>
                </a:effectLst>
                <a:latin typeface="Arial" charset="0"/>
              </a:rPr>
              <a:t>type, </a:t>
            </a:r>
          </a:p>
          <a:p>
            <a:r>
              <a:rPr lang="en-US" b="0">
                <a:solidFill>
                  <a:schemeClr val="tx1"/>
                </a:solidFill>
                <a:effectLst>
                  <a:outerShdw blurRad="38100" dist="38100" dir="2700000" algn="tl">
                    <a:srgbClr val="C0C0C0"/>
                  </a:outerShdw>
                </a:effectLst>
                <a:latin typeface="Arial" charset="0"/>
              </a:rPr>
              <a:t>location, age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Shows the data about a person, place, or thing that moves through the system</a:t>
            </a:r>
          </a:p>
          <a:p>
            <a:pPr algn="just"/>
            <a:r>
              <a:rPr lang="en-US" sz="2400">
                <a:latin typeface="Times New Roman" pitchFamily="18" charset="0"/>
              </a:rPr>
              <a:t>Names should be a </a:t>
            </a:r>
            <a:r>
              <a:rPr lang="en-US" sz="2400" b="1">
                <a:solidFill>
                  <a:schemeClr val="tx2"/>
                </a:solidFill>
                <a:latin typeface="Times New Roman" pitchFamily="18" charset="0"/>
              </a:rPr>
              <a:t>noun</a:t>
            </a:r>
            <a:r>
              <a:rPr lang="en-US" sz="2400">
                <a:latin typeface="Times New Roman" pitchFamily="18" charset="0"/>
              </a:rPr>
              <a:t> that describes the data moving through the system</a:t>
            </a:r>
          </a:p>
          <a:p>
            <a:pPr algn="just"/>
            <a:r>
              <a:rPr lang="en-US" sz="2400">
                <a:latin typeface="Times New Roman" pitchFamily="18" charset="0"/>
              </a:rPr>
              <a:t>Arrowhead indicates the flow direction</a:t>
            </a:r>
          </a:p>
          <a:p>
            <a:pPr algn="just"/>
            <a:r>
              <a:rPr lang="en-US" sz="2400">
                <a:latin typeface="Times New Roman" pitchFamily="18" charset="0"/>
              </a:rPr>
              <a:t>Use double headed-arrows only when a process is reading data and updating the data on the same table or file</a:t>
            </a:r>
          </a:p>
        </p:txBody>
      </p:sp>
      <p:sp>
        <p:nvSpPr>
          <p:cNvPr id="197635" name="AutoShape 3"/>
          <p:cNvSpPr>
            <a:spLocks noChangeArrowheads="1"/>
          </p:cNvSpPr>
          <p:nvPr/>
        </p:nvSpPr>
        <p:spPr bwMode="auto">
          <a:xfrm>
            <a:off x="6781800" y="3581400"/>
            <a:ext cx="1816100" cy="257175"/>
          </a:xfrm>
          <a:prstGeom prst="rightArrow">
            <a:avLst>
              <a:gd name="adj1" fmla="val 50000"/>
              <a:gd name="adj2" fmla="val 353119"/>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7636" name="Oval 4"/>
          <p:cNvSpPr>
            <a:spLocks noChangeArrowheads="1"/>
          </p:cNvSpPr>
          <p:nvPr/>
        </p:nvSpPr>
        <p:spPr bwMode="auto">
          <a:xfrm>
            <a:off x="4495800" y="5029200"/>
            <a:ext cx="1587500" cy="1633538"/>
          </a:xfrm>
          <a:prstGeom prst="ellipse">
            <a:avLst/>
          </a:prstGeom>
          <a:solidFill>
            <a:schemeClr val="folHlink"/>
          </a:solidFill>
          <a:ln w="25400">
            <a:solidFill>
              <a:schemeClr val="tx2"/>
            </a:solidFill>
            <a:round/>
            <a:headEnd/>
            <a:tailEnd/>
          </a:ln>
          <a:effectLst>
            <a:outerShdw dist="107763" dir="2700000" algn="ctr" rotWithShape="0">
              <a:schemeClr val="bg2"/>
            </a:outerShdw>
          </a:effectLst>
        </p:spPr>
        <p:txBody>
          <a:bodyPr wrap="none" anchor="ctr"/>
          <a:lstStyle/>
          <a:p>
            <a:pPr algn="ctr"/>
            <a:endParaRPr lang="en-US">
              <a:solidFill>
                <a:schemeClr val="bg1"/>
              </a:solidFill>
              <a:effectLst>
                <a:outerShdw blurRad="38100" dist="38100" dir="2700000" algn="tl">
                  <a:srgbClr val="000000"/>
                </a:outerShdw>
              </a:effectLst>
              <a:latin typeface="Arial" charset="0"/>
            </a:endParaRPr>
          </a:p>
          <a:p>
            <a:pPr algn="ctr"/>
            <a:r>
              <a:rPr lang="en-US">
                <a:solidFill>
                  <a:schemeClr val="bg1"/>
                </a:solidFill>
                <a:effectLst>
                  <a:outerShdw blurRad="38100" dist="38100" dir="2700000" algn="tl">
                    <a:srgbClr val="000000"/>
                  </a:outerShdw>
                </a:effectLst>
                <a:latin typeface="Arial" charset="0"/>
              </a:rPr>
              <a:t>compute</a:t>
            </a:r>
          </a:p>
          <a:p>
            <a:pPr algn="ctr"/>
            <a:r>
              <a:rPr lang="en-US">
                <a:solidFill>
                  <a:schemeClr val="bg1"/>
                </a:solidFill>
                <a:effectLst>
                  <a:outerShdw blurRad="38100" dist="38100" dir="2700000" algn="tl">
                    <a:srgbClr val="000000"/>
                  </a:outerShdw>
                </a:effectLst>
                <a:latin typeface="Arial" charset="0"/>
              </a:rPr>
              <a:t>triangle </a:t>
            </a:r>
          </a:p>
          <a:p>
            <a:pPr algn="ctr"/>
            <a:r>
              <a:rPr lang="en-US">
                <a:solidFill>
                  <a:schemeClr val="bg1"/>
                </a:solidFill>
                <a:effectLst>
                  <a:outerShdw blurRad="38100" dist="38100" dir="2700000" algn="tl">
                    <a:srgbClr val="000000"/>
                  </a:outerShdw>
                </a:effectLst>
                <a:latin typeface="Arial" charset="0"/>
              </a:rPr>
              <a:t>area</a:t>
            </a:r>
          </a:p>
          <a:p>
            <a:pPr algn="ctr"/>
            <a:endParaRPr lang="en-US">
              <a:solidFill>
                <a:schemeClr val="bg1"/>
              </a:solidFill>
              <a:effectLst>
                <a:outerShdw blurRad="38100" dist="38100" dir="2700000" algn="tl">
                  <a:srgbClr val="000000"/>
                </a:outerShdw>
              </a:effectLst>
              <a:latin typeface="Arial" charset="0"/>
            </a:endParaRPr>
          </a:p>
          <a:p>
            <a:pPr algn="ctr"/>
            <a:endParaRPr lang="en-US" b="0">
              <a:solidFill>
                <a:schemeClr val="tx1"/>
              </a:solidFill>
              <a:effectLst/>
              <a:latin typeface="Arial" charset="0"/>
            </a:endParaRPr>
          </a:p>
        </p:txBody>
      </p:sp>
      <p:sp>
        <p:nvSpPr>
          <p:cNvPr id="197637" name="Line 5"/>
          <p:cNvSpPr>
            <a:spLocks noChangeShapeType="1"/>
          </p:cNvSpPr>
          <p:nvPr/>
        </p:nvSpPr>
        <p:spPr bwMode="auto">
          <a:xfrm>
            <a:off x="2971800" y="5334000"/>
            <a:ext cx="1536700" cy="422275"/>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7638" name="Line 6"/>
          <p:cNvSpPr>
            <a:spLocks noChangeShapeType="1"/>
          </p:cNvSpPr>
          <p:nvPr/>
        </p:nvSpPr>
        <p:spPr bwMode="auto">
          <a:xfrm flipV="1">
            <a:off x="2590800" y="6289675"/>
            <a:ext cx="1943100" cy="415925"/>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7639" name="Line 7"/>
          <p:cNvSpPr>
            <a:spLocks noChangeShapeType="1"/>
          </p:cNvSpPr>
          <p:nvPr/>
        </p:nvSpPr>
        <p:spPr bwMode="auto">
          <a:xfrm flipV="1">
            <a:off x="6159500" y="6019800"/>
            <a:ext cx="1841500" cy="11113"/>
          </a:xfrm>
          <a:prstGeom prst="line">
            <a:avLst/>
          </a:prstGeom>
          <a:noFill/>
          <a:ln w="50800">
            <a:solidFill>
              <a:schemeClr val="tx1"/>
            </a:solidFill>
            <a:round/>
            <a:headEnd/>
            <a:tailEnd type="triangle" w="med" len="med"/>
          </a:ln>
          <a:effectLst/>
        </p:spPr>
        <p:txBody>
          <a:bodyPr wrap="none" anchor="ctr"/>
          <a:lstStyle/>
          <a:p>
            <a:endParaRPr lang="en-US"/>
          </a:p>
        </p:txBody>
      </p:sp>
      <p:sp>
        <p:nvSpPr>
          <p:cNvPr id="197640" name="Rectangle 8"/>
          <p:cNvSpPr>
            <a:spLocks noChangeArrowheads="1"/>
          </p:cNvSpPr>
          <p:nvPr/>
        </p:nvSpPr>
        <p:spPr bwMode="auto">
          <a:xfrm>
            <a:off x="3440113" y="5195888"/>
            <a:ext cx="701675" cy="363537"/>
          </a:xfrm>
          <a:prstGeom prst="rect">
            <a:avLst/>
          </a:prstGeom>
          <a:solidFill>
            <a:schemeClr val="accent2"/>
          </a:solidFill>
          <a:ln w="25400">
            <a:noFill/>
            <a:miter lim="800000"/>
            <a:headEnd/>
            <a:tailEnd/>
          </a:ln>
          <a:effectLst/>
        </p:spPr>
        <p:txBody>
          <a:bodyPr wrap="none" lIns="90487" tIns="44450" rIns="90487" bIns="44450">
            <a:spAutoFit/>
          </a:bodyPr>
          <a:lstStyle/>
          <a:p>
            <a:r>
              <a:rPr lang="en-US">
                <a:solidFill>
                  <a:srgbClr val="CC0000"/>
                </a:solidFill>
                <a:effectLst>
                  <a:outerShdw blurRad="38100" dist="38100" dir="2700000" algn="tl">
                    <a:srgbClr val="000000"/>
                  </a:outerShdw>
                </a:effectLst>
                <a:latin typeface="Arial" charset="0"/>
              </a:rPr>
              <a:t>base</a:t>
            </a:r>
          </a:p>
        </p:txBody>
      </p:sp>
      <p:sp>
        <p:nvSpPr>
          <p:cNvPr id="197641" name="Rectangle 9"/>
          <p:cNvSpPr>
            <a:spLocks noChangeArrowheads="1"/>
          </p:cNvSpPr>
          <p:nvPr/>
        </p:nvSpPr>
        <p:spPr bwMode="auto">
          <a:xfrm>
            <a:off x="3249613" y="6107113"/>
            <a:ext cx="866775" cy="363537"/>
          </a:xfrm>
          <a:prstGeom prst="rect">
            <a:avLst/>
          </a:prstGeom>
          <a:solidFill>
            <a:schemeClr val="accent2"/>
          </a:solidFill>
          <a:ln w="25400">
            <a:noFill/>
            <a:miter lim="800000"/>
            <a:headEnd/>
            <a:tailEnd/>
          </a:ln>
          <a:effectLst/>
        </p:spPr>
        <p:txBody>
          <a:bodyPr wrap="none" lIns="90487" tIns="44450" rIns="90487" bIns="44450">
            <a:spAutoFit/>
          </a:bodyPr>
          <a:lstStyle/>
          <a:p>
            <a:r>
              <a:rPr lang="en-US">
                <a:solidFill>
                  <a:srgbClr val="CC0000"/>
                </a:solidFill>
                <a:effectLst>
                  <a:outerShdw blurRad="38100" dist="38100" dir="2700000" algn="tl">
                    <a:srgbClr val="000000"/>
                  </a:outerShdw>
                </a:effectLst>
                <a:latin typeface="Arial" charset="0"/>
              </a:rPr>
              <a:t>height</a:t>
            </a:r>
          </a:p>
        </p:txBody>
      </p:sp>
      <p:sp>
        <p:nvSpPr>
          <p:cNvPr id="197642" name="Rectangle 10"/>
          <p:cNvSpPr>
            <a:spLocks noChangeArrowheads="1"/>
          </p:cNvSpPr>
          <p:nvPr/>
        </p:nvSpPr>
        <p:spPr bwMode="auto">
          <a:xfrm>
            <a:off x="6348413" y="5678488"/>
            <a:ext cx="650875" cy="363537"/>
          </a:xfrm>
          <a:prstGeom prst="rect">
            <a:avLst/>
          </a:prstGeom>
          <a:solidFill>
            <a:schemeClr val="accent2"/>
          </a:solidFill>
          <a:ln w="25400">
            <a:noFill/>
            <a:miter lim="800000"/>
            <a:headEnd/>
            <a:tailEnd/>
          </a:ln>
          <a:effectLst/>
        </p:spPr>
        <p:txBody>
          <a:bodyPr wrap="none" lIns="90487" tIns="44450" rIns="90487" bIns="44450">
            <a:spAutoFit/>
          </a:bodyPr>
          <a:lstStyle/>
          <a:p>
            <a:r>
              <a:rPr lang="en-US">
                <a:solidFill>
                  <a:srgbClr val="CC0000"/>
                </a:solidFill>
                <a:effectLst>
                  <a:outerShdw blurRad="38100" dist="38100" dir="2700000" algn="tl">
                    <a:srgbClr val="000000"/>
                  </a:outerShdw>
                </a:effectLst>
                <a:latin typeface="Arial" charset="0"/>
              </a:rPr>
              <a:t>area</a:t>
            </a:r>
          </a:p>
        </p:txBody>
      </p:sp>
      <p:sp>
        <p:nvSpPr>
          <p:cNvPr id="197643" name="Rectangle 11"/>
          <p:cNvSpPr>
            <a:spLocks noGrp="1" noChangeArrowheads="1"/>
          </p:cNvSpPr>
          <p:nvPr>
            <p:ph type="title"/>
          </p:nvPr>
        </p:nvSpPr>
        <p:spPr/>
        <p:txBody>
          <a:bodyPr/>
          <a:lstStyle/>
          <a:p>
            <a:r>
              <a:rPr lang="en-US"/>
              <a:t>Data Flow</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Developing Data Flow Diagrams</a:t>
            </a:r>
          </a:p>
        </p:txBody>
      </p:sp>
      <p:sp>
        <p:nvSpPr>
          <p:cNvPr id="198659"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Use the following guidelines:</a:t>
            </a:r>
          </a:p>
          <a:p>
            <a:pPr lvl="1" algn="just"/>
            <a:r>
              <a:rPr lang="en-US" sz="2400">
                <a:latin typeface="Times New Roman" pitchFamily="18" charset="0"/>
              </a:rPr>
              <a:t>Create the context level diagram, including all external entities and the major data flow to or from them</a:t>
            </a:r>
          </a:p>
          <a:p>
            <a:pPr lvl="1" algn="just"/>
            <a:r>
              <a:rPr lang="en-US" sz="2400">
                <a:latin typeface="Times New Roman" pitchFamily="18" charset="0"/>
              </a:rPr>
              <a:t>Create Diagram 1 by analyzing the major activities within the context process</a:t>
            </a:r>
          </a:p>
          <a:p>
            <a:pPr lvl="2" algn="just"/>
            <a:r>
              <a:rPr lang="en-US">
                <a:latin typeface="Times New Roman" pitchFamily="18" charset="0"/>
              </a:rPr>
              <a:t>Include the external entities and major data stores</a:t>
            </a:r>
          </a:p>
          <a:p>
            <a:pPr lvl="1" algn="just"/>
            <a:r>
              <a:rPr lang="en-US" sz="2400">
                <a:latin typeface="Times New Roman" pitchFamily="18" charset="0"/>
              </a:rPr>
              <a:t>Create a child diagram for each complex process on Diagram 1</a:t>
            </a:r>
          </a:p>
          <a:p>
            <a:pPr algn="just"/>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Creating Data Flow Diagrams</a:t>
            </a:r>
          </a:p>
        </p:txBody>
      </p:sp>
      <p:sp>
        <p:nvSpPr>
          <p:cNvPr id="199683" name="Rectangle 3" descr="Rectangle: Click to edit Master text styles&#10;Second level&#10;Third level&#10;Fourth level&#10;Fifth level"/>
          <p:cNvSpPr>
            <a:spLocks noGrp="1" noChangeArrowheads="1"/>
          </p:cNvSpPr>
          <p:nvPr>
            <p:ph type="body" idx="1"/>
          </p:nvPr>
        </p:nvSpPr>
        <p:spPr/>
        <p:txBody>
          <a:bodyPr/>
          <a:lstStyle/>
          <a:p>
            <a:pPr algn="just">
              <a:lnSpc>
                <a:spcPct val="90000"/>
              </a:lnSpc>
            </a:pPr>
            <a:r>
              <a:rPr lang="en-US" sz="2800">
                <a:latin typeface="Times New Roman" pitchFamily="18" charset="0"/>
              </a:rPr>
              <a:t>Detailed data flow diagrams may be developed by</a:t>
            </a:r>
          </a:p>
          <a:p>
            <a:pPr lvl="1" algn="just">
              <a:lnSpc>
                <a:spcPct val="90000"/>
              </a:lnSpc>
            </a:pPr>
            <a:r>
              <a:rPr lang="en-US" sz="2400">
                <a:latin typeface="Times New Roman" pitchFamily="18" charset="0"/>
              </a:rPr>
              <a:t>Making a list of business activities</a:t>
            </a:r>
          </a:p>
          <a:p>
            <a:pPr lvl="1" algn="just">
              <a:lnSpc>
                <a:spcPct val="90000"/>
              </a:lnSpc>
            </a:pPr>
            <a:r>
              <a:rPr lang="en-US" sz="2400">
                <a:latin typeface="Times New Roman" pitchFamily="18" charset="0"/>
              </a:rPr>
              <a:t>Analyzing what happens to an input data flow from an external entity</a:t>
            </a:r>
          </a:p>
          <a:p>
            <a:pPr lvl="1" algn="just">
              <a:lnSpc>
                <a:spcPct val="90000"/>
              </a:lnSpc>
            </a:pPr>
            <a:r>
              <a:rPr lang="en-US" sz="2400">
                <a:latin typeface="Times New Roman" pitchFamily="18" charset="0"/>
              </a:rPr>
              <a:t>Analyzing what is necessary to create an output data flow to an external entity</a:t>
            </a:r>
          </a:p>
          <a:p>
            <a:pPr lvl="1" algn="just">
              <a:lnSpc>
                <a:spcPct val="90000"/>
              </a:lnSpc>
            </a:pPr>
            <a:r>
              <a:rPr lang="en-US" sz="2400">
                <a:latin typeface="Times New Roman" pitchFamily="18" charset="0"/>
              </a:rPr>
              <a:t>Examining the data flow to or from a data store</a:t>
            </a:r>
          </a:p>
          <a:p>
            <a:pPr lvl="1" algn="just">
              <a:lnSpc>
                <a:spcPct val="90000"/>
              </a:lnSpc>
            </a:pPr>
            <a:r>
              <a:rPr lang="en-US" sz="2400">
                <a:latin typeface="Times New Roman" pitchFamily="18" charset="0"/>
              </a:rPr>
              <a:t>Analyzing a well-defined process for data requirements and the nature of the information produced</a:t>
            </a:r>
          </a:p>
          <a:p>
            <a:pPr lvl="1" algn="just">
              <a:lnSpc>
                <a:spcPct val="90000"/>
              </a:lnSpc>
            </a:pPr>
            <a:r>
              <a:rPr lang="en-US" sz="2400">
                <a:latin typeface="Times New Roman" pitchFamily="18" charset="0"/>
              </a:rPr>
              <a:t>Unclear areas of a data flow diagram should be noted and investigated</a:t>
            </a:r>
          </a:p>
          <a:p>
            <a:pPr lvl="1" algn="just">
              <a:lnSpc>
                <a:spcPct val="90000"/>
              </a:lnSpc>
            </a:pPr>
            <a:endParaRPr lang="en-US" sz="2400">
              <a:latin typeface="Times New Roman" pitchFamily="18" charset="0"/>
            </a:endParaRPr>
          </a:p>
          <a:p>
            <a:pPr algn="just">
              <a:lnSpc>
                <a:spcPct val="90000"/>
              </a:lnSpc>
            </a:pP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lgn="just"/>
            <a:r>
              <a:rPr lang="en-US"/>
              <a:t>Data Flow Diagram Levels</a:t>
            </a:r>
          </a:p>
        </p:txBody>
      </p:sp>
      <p:sp>
        <p:nvSpPr>
          <p:cNvPr id="200707"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Data flow diagrams are built in layers</a:t>
            </a:r>
          </a:p>
          <a:p>
            <a:pPr algn="just"/>
            <a:r>
              <a:rPr lang="en-US" sz="2400">
                <a:latin typeface="Times New Roman" pitchFamily="18" charset="0"/>
              </a:rPr>
              <a:t>The top level is the Context level</a:t>
            </a:r>
          </a:p>
          <a:p>
            <a:pPr algn="just"/>
            <a:r>
              <a:rPr lang="en-US" sz="2400">
                <a:latin typeface="Times New Roman" pitchFamily="18" charset="0"/>
              </a:rPr>
              <a:t>Each process may explode to a lower level</a:t>
            </a:r>
          </a:p>
          <a:p>
            <a:pPr algn="just"/>
            <a:r>
              <a:rPr lang="en-US" sz="2400">
                <a:latin typeface="Times New Roman" pitchFamily="18" charset="0"/>
              </a:rPr>
              <a:t>The lower level diagram number is the same as the parent process number</a:t>
            </a:r>
          </a:p>
          <a:p>
            <a:pPr algn="just"/>
            <a:r>
              <a:rPr lang="en-US" sz="2400">
                <a:latin typeface="Times New Roman" pitchFamily="18" charset="0"/>
              </a:rPr>
              <a:t>Processes that do not create a child diagram are called </a:t>
            </a:r>
            <a:r>
              <a:rPr lang="en-US" sz="2400" b="1" i="1">
                <a:solidFill>
                  <a:schemeClr val="tx2"/>
                </a:solidFill>
                <a:latin typeface="Times New Roman" pitchFamily="18" charset="0"/>
              </a:rPr>
              <a:t>primitive</a:t>
            </a:r>
          </a:p>
          <a:p>
            <a:pPr algn="just"/>
            <a:endParaRPr lang="en-US" sz="2400" b="1" i="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Context Level Data Flow Diagram</a:t>
            </a:r>
          </a:p>
        </p:txBody>
      </p:sp>
      <p:sp>
        <p:nvSpPr>
          <p:cNvPr id="201731"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The level 0 DFD should depict the software/system as a single bubble</a:t>
            </a:r>
          </a:p>
          <a:p>
            <a:pPr algn="just"/>
            <a:r>
              <a:rPr lang="en-US" sz="2400">
                <a:latin typeface="Times New Roman" pitchFamily="18" charset="0"/>
              </a:rPr>
              <a:t>Contains only one process, representing the entire system</a:t>
            </a:r>
          </a:p>
          <a:p>
            <a:pPr algn="just"/>
            <a:r>
              <a:rPr lang="en-US" sz="2400">
                <a:latin typeface="Times New Roman" pitchFamily="18" charset="0"/>
              </a:rPr>
              <a:t>The process is given the number zero</a:t>
            </a:r>
          </a:p>
          <a:p>
            <a:pPr algn="just"/>
            <a:r>
              <a:rPr lang="en-US" sz="2400">
                <a:latin typeface="Times New Roman" pitchFamily="18" charset="0"/>
              </a:rPr>
              <a:t>All external entities are shown on the context diagram as well as major data flow to and from them</a:t>
            </a:r>
          </a:p>
          <a:p>
            <a:pPr algn="just"/>
            <a:r>
              <a:rPr lang="en-US" sz="2400">
                <a:latin typeface="Times New Roman" pitchFamily="18" charset="0"/>
              </a:rPr>
              <a:t>The  diagram does not contain any data stores</a:t>
            </a:r>
          </a:p>
          <a:p>
            <a:pPr algn="just"/>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828800"/>
            <a:ext cx="7772400" cy="533400"/>
          </a:xfrm>
        </p:spPr>
        <p:txBody>
          <a:bodyPr/>
          <a:lstStyle/>
          <a:p>
            <a:r>
              <a:rPr lang="en-US">
                <a:cs typeface="Arial" charset="0"/>
              </a:rPr>
              <a:t/>
            </a:r>
            <a:br>
              <a:rPr lang="en-US">
                <a:cs typeface="Arial" charset="0"/>
              </a:rPr>
            </a:br>
            <a:r>
              <a:rPr lang="en-US"/>
              <a:t>Several Common Modeling Rules </a:t>
            </a:r>
            <a:br>
              <a:rPr lang="en-US"/>
            </a:br>
            <a:endParaRPr lang="en-US"/>
          </a:p>
        </p:txBody>
      </p:sp>
      <p:sp>
        <p:nvSpPr>
          <p:cNvPr id="202755" name="Rectangle 3" descr="Rectangle: Click to edit Master text styles&#10;Second level&#10;Third level&#10;Fourth level&#10;Fifth level"/>
          <p:cNvSpPr>
            <a:spLocks noGrp="1" noChangeArrowheads="1"/>
          </p:cNvSpPr>
          <p:nvPr>
            <p:ph type="body" idx="1"/>
          </p:nvPr>
        </p:nvSpPr>
        <p:spPr>
          <a:xfrm>
            <a:off x="609600" y="1905000"/>
            <a:ext cx="7924800" cy="4038600"/>
          </a:xfrm>
        </p:spPr>
        <p:txBody>
          <a:bodyPr/>
          <a:lstStyle/>
          <a:p>
            <a:pPr marL="609600" indent="-609600" algn="just">
              <a:lnSpc>
                <a:spcPct val="90000"/>
              </a:lnSpc>
              <a:buFont typeface="Wingdings" pitchFamily="2" charset="2"/>
              <a:buNone/>
            </a:pPr>
            <a:endParaRPr lang="en-US" sz="2400">
              <a:latin typeface="Times New Roman" pitchFamily="18" charset="0"/>
              <a:cs typeface="Arial" charset="0"/>
            </a:endParaRPr>
          </a:p>
          <a:p>
            <a:pPr marL="609600" indent="-609600" algn="just">
              <a:lnSpc>
                <a:spcPct val="90000"/>
              </a:lnSpc>
            </a:pPr>
            <a:r>
              <a:rPr lang="en-US" sz="2400">
                <a:latin typeface="Times New Roman" pitchFamily="18" charset="0"/>
                <a:cs typeface="Arial" charset="0"/>
              </a:rPr>
              <a:t>All processes must have at least one data flow in and one data flow out.</a:t>
            </a:r>
          </a:p>
          <a:p>
            <a:pPr marL="609600" indent="-609600" algn="just">
              <a:lnSpc>
                <a:spcPct val="90000"/>
              </a:lnSpc>
            </a:pPr>
            <a:r>
              <a:rPr lang="en-US" sz="2400">
                <a:latin typeface="Times New Roman" pitchFamily="18" charset="0"/>
                <a:cs typeface="Arial" charset="0"/>
              </a:rPr>
              <a:t>All processes should modify the incoming data, producing new forms of outgoing data. </a:t>
            </a:r>
          </a:p>
          <a:p>
            <a:pPr marL="609600" indent="-609600" algn="just">
              <a:lnSpc>
                <a:spcPct val="90000"/>
              </a:lnSpc>
            </a:pPr>
            <a:r>
              <a:rPr lang="en-US" sz="2400">
                <a:latin typeface="Times New Roman" pitchFamily="18" charset="0"/>
                <a:cs typeface="Arial" charset="0"/>
              </a:rPr>
              <a:t>Each data store must be involved with at least one data flow</a:t>
            </a:r>
          </a:p>
          <a:p>
            <a:pPr marL="609600" indent="-609600" algn="just">
              <a:lnSpc>
                <a:spcPct val="90000"/>
              </a:lnSpc>
            </a:pPr>
            <a:r>
              <a:rPr lang="en-US" sz="2400">
                <a:latin typeface="Times New Roman" pitchFamily="18" charset="0"/>
                <a:cs typeface="Arial" charset="0"/>
              </a:rPr>
              <a:t>Each external entity must be involved with at least one data flow</a:t>
            </a:r>
          </a:p>
          <a:p>
            <a:pPr marL="609600" indent="-609600" algn="just">
              <a:lnSpc>
                <a:spcPct val="90000"/>
              </a:lnSpc>
            </a:pPr>
            <a:r>
              <a:rPr lang="en-US" sz="2400">
                <a:latin typeface="Times New Roman" pitchFamily="18" charset="0"/>
                <a:cs typeface="Arial" charset="0"/>
              </a:rPr>
              <a:t>A data flow must be attached to at least one process.</a:t>
            </a:r>
          </a:p>
          <a:p>
            <a:pPr marL="609600" indent="-609600" algn="just">
              <a:lnSpc>
                <a:spcPct val="90000"/>
              </a:lnSpc>
            </a:pPr>
            <a:endParaRPr lang="en-US" sz="2400">
              <a:latin typeface="Times New Roman" pitchFamily="18" charset="0"/>
              <a:cs typeface="Arial" charset="0"/>
            </a:endParaRPr>
          </a:p>
          <a:p>
            <a:pPr marL="609600" indent="-609600" algn="just">
              <a:lnSpc>
                <a:spcPct val="90000"/>
              </a:lnSpc>
            </a:pPr>
            <a:endParaRPr lang="en-US" sz="2400">
              <a:latin typeface="Times New Roman" pitchFamily="18" charset="0"/>
              <a:cs typeface="Arial" charset="0"/>
            </a:endParaRPr>
          </a:p>
          <a:p>
            <a:pPr marL="609600" indent="-609600" algn="just">
              <a:lnSpc>
                <a:spcPct val="90000"/>
              </a:lnSpc>
            </a:pPr>
            <a:endParaRPr lang="en-US" sz="2400">
              <a:latin typeface="Times New Roman" pitchFamily="18" charset="0"/>
              <a:cs typeface="Arial" charset="0"/>
            </a:endParaRPr>
          </a:p>
          <a:p>
            <a:pPr marL="609600" indent="-609600" algn="just">
              <a:lnSpc>
                <a:spcPct val="90000"/>
              </a:lnSpc>
            </a:pPr>
            <a:endParaRPr lang="en-US" sz="2400">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just"/>
            <a:r>
              <a:rPr lang="en-US"/>
              <a:t>Key Definitions</a:t>
            </a:r>
          </a:p>
        </p:txBody>
      </p:sp>
      <p:sp>
        <p:nvSpPr>
          <p:cNvPr id="203779"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b="1" i="1">
                <a:solidFill>
                  <a:schemeClr val="tx2"/>
                </a:solidFill>
                <a:latin typeface="Times New Roman" pitchFamily="18" charset="0"/>
              </a:rPr>
              <a:t>Decomposition</a:t>
            </a:r>
            <a:r>
              <a:rPr lang="en-US" sz="2400">
                <a:latin typeface="Times New Roman" pitchFamily="18" charset="0"/>
              </a:rPr>
              <a:t> is the process of modeling the system and its components in increasing levels of detail</a:t>
            </a:r>
          </a:p>
          <a:p>
            <a:pPr algn="just">
              <a:buFont typeface="Wingdings" pitchFamily="2" charset="2"/>
              <a:buNone/>
            </a:pPr>
            <a:endParaRPr lang="en-US" sz="2400">
              <a:latin typeface="Times New Roman" pitchFamily="18" charset="0"/>
            </a:endParaRPr>
          </a:p>
          <a:p>
            <a:pPr algn="just"/>
            <a:r>
              <a:rPr lang="en-US" sz="2400" b="1" i="1">
                <a:solidFill>
                  <a:schemeClr val="tx2"/>
                </a:solidFill>
                <a:latin typeface="Times New Roman" pitchFamily="18" charset="0"/>
              </a:rPr>
              <a:t>Balancing</a:t>
            </a:r>
            <a:r>
              <a:rPr lang="en-US" sz="2400" i="1">
                <a:solidFill>
                  <a:srgbClr val="FF0033"/>
                </a:solidFill>
                <a:latin typeface="Times New Roman" pitchFamily="18" charset="0"/>
              </a:rPr>
              <a:t> </a:t>
            </a:r>
            <a:r>
              <a:rPr lang="en-US" sz="2400">
                <a:latin typeface="Times New Roman" pitchFamily="18" charset="0"/>
              </a:rPr>
              <a:t>involves ensuring that information presented at one level of a DFD is accurately represented in the next level DFD.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228600" y="1143000"/>
            <a:ext cx="8015288" cy="914400"/>
          </a:xfrm>
        </p:spPr>
        <p:txBody>
          <a:bodyPr/>
          <a:lstStyle/>
          <a:p>
            <a:r>
              <a:rPr lang="en-US"/>
              <a:t>A data flow diagram</a:t>
            </a:r>
            <a:r>
              <a:rPr lang="en-US" sz="3600" i="1">
                <a:solidFill>
                  <a:srgbClr val="CC0000"/>
                </a:solidFill>
              </a:rPr>
              <a:t> </a:t>
            </a:r>
            <a:br>
              <a:rPr lang="en-US" sz="3600" i="1">
                <a:solidFill>
                  <a:srgbClr val="CC0000"/>
                </a:solidFill>
              </a:rPr>
            </a:br>
            <a:endParaRPr lang="en-US" sz="3600" i="1">
              <a:solidFill>
                <a:srgbClr val="CC0000"/>
              </a:solidFill>
            </a:endParaRPr>
          </a:p>
        </p:txBody>
      </p:sp>
      <p:pic>
        <p:nvPicPr>
          <p:cNvPr id="204803" name="Picture 3" descr="dfdexample"/>
          <p:cNvPicPr>
            <a:picLocks noChangeAspect="1" noChangeArrowheads="1"/>
          </p:cNvPicPr>
          <p:nvPr/>
        </p:nvPicPr>
        <p:blipFill>
          <a:blip r:embed="rId2"/>
          <a:srcRect/>
          <a:stretch>
            <a:fillRect/>
          </a:stretch>
        </p:blipFill>
        <p:spPr bwMode="auto">
          <a:xfrm>
            <a:off x="914400" y="1981200"/>
            <a:ext cx="6858000" cy="46482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Library example</a:t>
            </a:r>
          </a:p>
        </p:txBody>
      </p:sp>
      <p:sp>
        <p:nvSpPr>
          <p:cNvPr id="267267" name="Rectangle 3" descr="Rectangle: Click to edit Master text styles&#10;Second level&#10;Third level&#10;Fourth level&#10;Fifth level"/>
          <p:cNvSpPr>
            <a:spLocks noGrp="1" noChangeArrowheads="1"/>
          </p:cNvSpPr>
          <p:nvPr>
            <p:ph type="body" idx="1"/>
          </p:nvPr>
        </p:nvSpPr>
        <p:spPr/>
        <p:txBody>
          <a:bodyPr/>
          <a:lstStyle/>
          <a:p>
            <a:r>
              <a:rPr lang="en-GB" sz="2800">
                <a:latin typeface="Times" charset="0"/>
              </a:rPr>
              <a:t>Consider a library item presented the user at the issue desk for borrowing, returning or reserving</a:t>
            </a:r>
          </a:p>
          <a:p>
            <a:r>
              <a:rPr lang="en-GB" sz="2800">
                <a:latin typeface="Times" charset="0"/>
              </a:rPr>
              <a:t>‘Library world’ can be partitioned into the domains of the issue desk and the library user</a:t>
            </a:r>
          </a:p>
          <a:p>
            <a:pPr algn="just"/>
            <a:r>
              <a:rPr lang="en-GB" sz="2800">
                <a:latin typeface="Times" charset="0"/>
              </a:rPr>
              <a:t>Data-flow and state transition schemes are used to model the library item from point of view each domain</a:t>
            </a:r>
          </a:p>
          <a:p>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Rules of Thumb		</a:t>
            </a:r>
            <a:endParaRPr lang="en-US" dirty="0"/>
          </a:p>
        </p:txBody>
      </p:sp>
      <p:sp>
        <p:nvSpPr>
          <p:cNvPr id="3" name="Content Placeholder 2"/>
          <p:cNvSpPr>
            <a:spLocks noGrp="1"/>
          </p:cNvSpPr>
          <p:nvPr>
            <p:ph idx="1"/>
          </p:nvPr>
        </p:nvSpPr>
        <p:spPr>
          <a:xfrm>
            <a:off x="838200" y="1600200"/>
            <a:ext cx="7772400" cy="4114800"/>
          </a:xfrm>
        </p:spPr>
        <p:txBody>
          <a:bodyPr/>
          <a:lstStyle/>
          <a:p>
            <a:r>
              <a:rPr lang="en-US" sz="2400" dirty="0" smtClean="0"/>
              <a:t>Model should focus on requirements that are visible within the problem or business domain.</a:t>
            </a:r>
          </a:p>
          <a:p>
            <a:r>
              <a:rPr lang="en-US" sz="2400" dirty="0" smtClean="0"/>
              <a:t>Each element of the requirements model should add to an overall understanding of software requirements and provide insight into the information domain, function and behavior of the system.</a:t>
            </a:r>
          </a:p>
          <a:p>
            <a:r>
              <a:rPr lang="en-US" sz="2400" dirty="0" smtClean="0"/>
              <a:t>Delay consideration of infrastructure and other nonfunctional models until design</a:t>
            </a:r>
          </a:p>
          <a:p>
            <a:r>
              <a:rPr lang="en-US" sz="2400" dirty="0" smtClean="0"/>
              <a:t>Minimize coupling throughout the system</a:t>
            </a:r>
          </a:p>
          <a:p>
            <a:r>
              <a:rPr lang="en-US" sz="2400" dirty="0" smtClean="0"/>
              <a:t>Be certain that requirements model provides value to all stakeholders</a:t>
            </a:r>
          </a:p>
          <a:p>
            <a:r>
              <a:rPr lang="en-US" sz="2400" dirty="0" smtClean="0"/>
              <a:t>Keep the model as simple as it can be.</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DFD – Practical Example</a:t>
            </a:r>
          </a:p>
        </p:txBody>
      </p:sp>
      <p:graphicFrame>
        <p:nvGraphicFramePr>
          <p:cNvPr id="268291" name="Object 3"/>
          <p:cNvGraphicFramePr>
            <a:graphicFrameLocks noChangeAspect="1"/>
          </p:cNvGraphicFramePr>
          <p:nvPr/>
        </p:nvGraphicFramePr>
        <p:xfrm>
          <a:off x="838200" y="2133600"/>
          <a:ext cx="8991600" cy="3330575"/>
        </p:xfrm>
        <a:graphic>
          <a:graphicData uri="http://schemas.openxmlformats.org/presentationml/2006/ole">
            <p:oleObj spid="_x0000_s268291" name="Document" r:id="rId3" imgW="5486400" imgH="1981080" progId="Word.Document.8">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AutoShape 2"/>
          <p:cNvSpPr>
            <a:spLocks noChangeArrowheads="1"/>
          </p:cNvSpPr>
          <p:nvPr/>
        </p:nvSpPr>
        <p:spPr bwMode="auto">
          <a:xfrm>
            <a:off x="6756400" y="3113088"/>
            <a:ext cx="927100" cy="981075"/>
          </a:xfrm>
          <a:prstGeom prst="rightArrow">
            <a:avLst>
              <a:gd name="adj1" fmla="val 50000"/>
              <a:gd name="adj2" fmla="val 50005"/>
            </a:avLst>
          </a:prstGeom>
          <a:solidFill>
            <a:srgbClr val="E5405D"/>
          </a:solidFill>
          <a:ln w="12700">
            <a:solidFill>
              <a:srgbClr val="FFFF00"/>
            </a:solidFill>
            <a:miter lim="800000"/>
            <a:headEnd/>
            <a:tailEnd/>
          </a:ln>
          <a:effectLst>
            <a:outerShdw dist="107763" dir="2700000" algn="ctr" rotWithShape="0">
              <a:schemeClr val="bg2"/>
            </a:outerShdw>
          </a:effectLst>
        </p:spPr>
        <p:txBody>
          <a:bodyPr wrap="none" anchor="ctr"/>
          <a:lstStyle/>
          <a:p>
            <a:endParaRPr lang="en-US"/>
          </a:p>
        </p:txBody>
      </p:sp>
      <p:sp>
        <p:nvSpPr>
          <p:cNvPr id="205827" name="Freeform 3"/>
          <p:cNvSpPr>
            <a:spLocks/>
          </p:cNvSpPr>
          <p:nvPr/>
        </p:nvSpPr>
        <p:spPr bwMode="auto">
          <a:xfrm>
            <a:off x="1295400" y="2551113"/>
            <a:ext cx="2859088" cy="2173287"/>
          </a:xfrm>
          <a:custGeom>
            <a:avLst/>
            <a:gdLst/>
            <a:ahLst/>
            <a:cxnLst>
              <a:cxn ang="0">
                <a:pos x="720" y="0"/>
              </a:cxn>
              <a:cxn ang="0">
                <a:pos x="640" y="8"/>
              </a:cxn>
              <a:cxn ang="0">
                <a:pos x="560" y="32"/>
              </a:cxn>
              <a:cxn ang="0">
                <a:pos x="488" y="80"/>
              </a:cxn>
              <a:cxn ang="0">
                <a:pos x="432" y="152"/>
              </a:cxn>
              <a:cxn ang="0">
                <a:pos x="392" y="232"/>
              </a:cxn>
              <a:cxn ang="0">
                <a:pos x="312" y="304"/>
              </a:cxn>
              <a:cxn ang="0">
                <a:pos x="232" y="336"/>
              </a:cxn>
              <a:cxn ang="0">
                <a:pos x="152" y="368"/>
              </a:cxn>
              <a:cxn ang="0">
                <a:pos x="72" y="432"/>
              </a:cxn>
              <a:cxn ang="0">
                <a:pos x="24" y="512"/>
              </a:cxn>
              <a:cxn ang="0">
                <a:pos x="0" y="616"/>
              </a:cxn>
              <a:cxn ang="0">
                <a:pos x="0" y="696"/>
              </a:cxn>
              <a:cxn ang="0">
                <a:pos x="8" y="776"/>
              </a:cxn>
              <a:cxn ang="0">
                <a:pos x="32" y="856"/>
              </a:cxn>
              <a:cxn ang="0">
                <a:pos x="96" y="936"/>
              </a:cxn>
              <a:cxn ang="0">
                <a:pos x="184" y="1016"/>
              </a:cxn>
              <a:cxn ang="0">
                <a:pos x="256" y="1064"/>
              </a:cxn>
              <a:cxn ang="0">
                <a:pos x="336" y="1120"/>
              </a:cxn>
              <a:cxn ang="0">
                <a:pos x="432" y="1216"/>
              </a:cxn>
              <a:cxn ang="0">
                <a:pos x="512" y="1288"/>
              </a:cxn>
              <a:cxn ang="0">
                <a:pos x="592" y="1320"/>
              </a:cxn>
              <a:cxn ang="0">
                <a:pos x="680" y="1352"/>
              </a:cxn>
              <a:cxn ang="0">
                <a:pos x="760" y="1368"/>
              </a:cxn>
              <a:cxn ang="0">
                <a:pos x="840" y="1368"/>
              </a:cxn>
              <a:cxn ang="0">
                <a:pos x="920" y="1360"/>
              </a:cxn>
              <a:cxn ang="0">
                <a:pos x="1000" y="1344"/>
              </a:cxn>
              <a:cxn ang="0">
                <a:pos x="1080" y="1312"/>
              </a:cxn>
              <a:cxn ang="0">
                <a:pos x="1160" y="1272"/>
              </a:cxn>
              <a:cxn ang="0">
                <a:pos x="1240" y="1240"/>
              </a:cxn>
              <a:cxn ang="0">
                <a:pos x="1320" y="1192"/>
              </a:cxn>
              <a:cxn ang="0">
                <a:pos x="1400" y="1104"/>
              </a:cxn>
              <a:cxn ang="0">
                <a:pos x="1456" y="1032"/>
              </a:cxn>
              <a:cxn ang="0">
                <a:pos x="1512" y="952"/>
              </a:cxn>
              <a:cxn ang="0">
                <a:pos x="1592" y="896"/>
              </a:cxn>
              <a:cxn ang="0">
                <a:pos x="1672" y="864"/>
              </a:cxn>
              <a:cxn ang="0">
                <a:pos x="1752" y="824"/>
              </a:cxn>
              <a:cxn ang="0">
                <a:pos x="1792" y="736"/>
              </a:cxn>
              <a:cxn ang="0">
                <a:pos x="1800" y="648"/>
              </a:cxn>
              <a:cxn ang="0">
                <a:pos x="1768" y="568"/>
              </a:cxn>
              <a:cxn ang="0">
                <a:pos x="1688" y="488"/>
              </a:cxn>
              <a:cxn ang="0">
                <a:pos x="1608" y="440"/>
              </a:cxn>
              <a:cxn ang="0">
                <a:pos x="1528" y="376"/>
              </a:cxn>
              <a:cxn ang="0">
                <a:pos x="1456" y="296"/>
              </a:cxn>
              <a:cxn ang="0">
                <a:pos x="1400" y="216"/>
              </a:cxn>
              <a:cxn ang="0">
                <a:pos x="1344" y="144"/>
              </a:cxn>
              <a:cxn ang="0">
                <a:pos x="1264" y="80"/>
              </a:cxn>
              <a:cxn ang="0">
                <a:pos x="1184" y="48"/>
              </a:cxn>
              <a:cxn ang="0">
                <a:pos x="1104" y="24"/>
              </a:cxn>
              <a:cxn ang="0">
                <a:pos x="1024" y="8"/>
              </a:cxn>
              <a:cxn ang="0">
                <a:pos x="944" y="0"/>
              </a:cxn>
              <a:cxn ang="0">
                <a:pos x="864" y="0"/>
              </a:cxn>
              <a:cxn ang="0">
                <a:pos x="784" y="0"/>
              </a:cxn>
            </a:cxnLst>
            <a:rect l="0" t="0" r="r" b="b"/>
            <a:pathLst>
              <a:path w="1801" h="1369">
                <a:moveTo>
                  <a:pt x="784" y="0"/>
                </a:moveTo>
                <a:lnTo>
                  <a:pt x="768" y="0"/>
                </a:lnTo>
                <a:lnTo>
                  <a:pt x="752" y="0"/>
                </a:lnTo>
                <a:lnTo>
                  <a:pt x="736" y="0"/>
                </a:lnTo>
                <a:lnTo>
                  <a:pt x="720" y="0"/>
                </a:lnTo>
                <a:lnTo>
                  <a:pt x="704" y="8"/>
                </a:lnTo>
                <a:lnTo>
                  <a:pt x="688" y="8"/>
                </a:lnTo>
                <a:lnTo>
                  <a:pt x="672" y="8"/>
                </a:lnTo>
                <a:lnTo>
                  <a:pt x="656" y="8"/>
                </a:lnTo>
                <a:lnTo>
                  <a:pt x="640" y="8"/>
                </a:lnTo>
                <a:lnTo>
                  <a:pt x="624" y="16"/>
                </a:lnTo>
                <a:lnTo>
                  <a:pt x="608" y="16"/>
                </a:lnTo>
                <a:lnTo>
                  <a:pt x="592" y="24"/>
                </a:lnTo>
                <a:lnTo>
                  <a:pt x="576" y="32"/>
                </a:lnTo>
                <a:lnTo>
                  <a:pt x="560" y="32"/>
                </a:lnTo>
                <a:lnTo>
                  <a:pt x="544" y="40"/>
                </a:lnTo>
                <a:lnTo>
                  <a:pt x="528" y="48"/>
                </a:lnTo>
                <a:lnTo>
                  <a:pt x="512" y="56"/>
                </a:lnTo>
                <a:lnTo>
                  <a:pt x="504" y="72"/>
                </a:lnTo>
                <a:lnTo>
                  <a:pt x="488" y="80"/>
                </a:lnTo>
                <a:lnTo>
                  <a:pt x="472" y="88"/>
                </a:lnTo>
                <a:lnTo>
                  <a:pt x="464" y="104"/>
                </a:lnTo>
                <a:lnTo>
                  <a:pt x="448" y="120"/>
                </a:lnTo>
                <a:lnTo>
                  <a:pt x="440" y="136"/>
                </a:lnTo>
                <a:lnTo>
                  <a:pt x="432" y="152"/>
                </a:lnTo>
                <a:lnTo>
                  <a:pt x="424" y="168"/>
                </a:lnTo>
                <a:lnTo>
                  <a:pt x="408" y="184"/>
                </a:lnTo>
                <a:lnTo>
                  <a:pt x="408" y="200"/>
                </a:lnTo>
                <a:lnTo>
                  <a:pt x="400" y="216"/>
                </a:lnTo>
                <a:lnTo>
                  <a:pt x="392" y="232"/>
                </a:lnTo>
                <a:lnTo>
                  <a:pt x="376" y="248"/>
                </a:lnTo>
                <a:lnTo>
                  <a:pt x="360" y="264"/>
                </a:lnTo>
                <a:lnTo>
                  <a:pt x="344" y="280"/>
                </a:lnTo>
                <a:lnTo>
                  <a:pt x="328" y="296"/>
                </a:lnTo>
                <a:lnTo>
                  <a:pt x="312" y="304"/>
                </a:lnTo>
                <a:lnTo>
                  <a:pt x="296" y="312"/>
                </a:lnTo>
                <a:lnTo>
                  <a:pt x="280" y="320"/>
                </a:lnTo>
                <a:lnTo>
                  <a:pt x="264" y="328"/>
                </a:lnTo>
                <a:lnTo>
                  <a:pt x="248" y="328"/>
                </a:lnTo>
                <a:lnTo>
                  <a:pt x="232" y="336"/>
                </a:lnTo>
                <a:lnTo>
                  <a:pt x="216" y="336"/>
                </a:lnTo>
                <a:lnTo>
                  <a:pt x="200" y="344"/>
                </a:lnTo>
                <a:lnTo>
                  <a:pt x="184" y="352"/>
                </a:lnTo>
                <a:lnTo>
                  <a:pt x="168" y="360"/>
                </a:lnTo>
                <a:lnTo>
                  <a:pt x="152" y="368"/>
                </a:lnTo>
                <a:lnTo>
                  <a:pt x="136" y="376"/>
                </a:lnTo>
                <a:lnTo>
                  <a:pt x="120" y="384"/>
                </a:lnTo>
                <a:lnTo>
                  <a:pt x="104" y="400"/>
                </a:lnTo>
                <a:lnTo>
                  <a:pt x="88" y="416"/>
                </a:lnTo>
                <a:lnTo>
                  <a:pt x="72" y="432"/>
                </a:lnTo>
                <a:lnTo>
                  <a:pt x="64" y="448"/>
                </a:lnTo>
                <a:lnTo>
                  <a:pt x="48" y="464"/>
                </a:lnTo>
                <a:lnTo>
                  <a:pt x="32" y="480"/>
                </a:lnTo>
                <a:lnTo>
                  <a:pt x="24" y="496"/>
                </a:lnTo>
                <a:lnTo>
                  <a:pt x="24" y="512"/>
                </a:lnTo>
                <a:lnTo>
                  <a:pt x="8" y="544"/>
                </a:lnTo>
                <a:lnTo>
                  <a:pt x="8" y="568"/>
                </a:lnTo>
                <a:lnTo>
                  <a:pt x="8" y="584"/>
                </a:lnTo>
                <a:lnTo>
                  <a:pt x="0" y="600"/>
                </a:lnTo>
                <a:lnTo>
                  <a:pt x="0" y="616"/>
                </a:lnTo>
                <a:lnTo>
                  <a:pt x="0" y="632"/>
                </a:lnTo>
                <a:lnTo>
                  <a:pt x="0" y="648"/>
                </a:lnTo>
                <a:lnTo>
                  <a:pt x="0" y="664"/>
                </a:lnTo>
                <a:lnTo>
                  <a:pt x="0" y="680"/>
                </a:lnTo>
                <a:lnTo>
                  <a:pt x="0" y="696"/>
                </a:lnTo>
                <a:lnTo>
                  <a:pt x="0" y="712"/>
                </a:lnTo>
                <a:lnTo>
                  <a:pt x="0" y="728"/>
                </a:lnTo>
                <a:lnTo>
                  <a:pt x="8" y="744"/>
                </a:lnTo>
                <a:lnTo>
                  <a:pt x="8" y="760"/>
                </a:lnTo>
                <a:lnTo>
                  <a:pt x="8" y="776"/>
                </a:lnTo>
                <a:lnTo>
                  <a:pt x="8" y="792"/>
                </a:lnTo>
                <a:lnTo>
                  <a:pt x="16" y="808"/>
                </a:lnTo>
                <a:lnTo>
                  <a:pt x="24" y="824"/>
                </a:lnTo>
                <a:lnTo>
                  <a:pt x="24" y="840"/>
                </a:lnTo>
                <a:lnTo>
                  <a:pt x="32" y="856"/>
                </a:lnTo>
                <a:lnTo>
                  <a:pt x="48" y="872"/>
                </a:lnTo>
                <a:lnTo>
                  <a:pt x="56" y="888"/>
                </a:lnTo>
                <a:lnTo>
                  <a:pt x="64" y="904"/>
                </a:lnTo>
                <a:lnTo>
                  <a:pt x="80" y="920"/>
                </a:lnTo>
                <a:lnTo>
                  <a:pt x="96" y="936"/>
                </a:lnTo>
                <a:lnTo>
                  <a:pt x="120" y="960"/>
                </a:lnTo>
                <a:lnTo>
                  <a:pt x="136" y="976"/>
                </a:lnTo>
                <a:lnTo>
                  <a:pt x="152" y="992"/>
                </a:lnTo>
                <a:lnTo>
                  <a:pt x="168" y="1008"/>
                </a:lnTo>
                <a:lnTo>
                  <a:pt x="184" y="1016"/>
                </a:lnTo>
                <a:lnTo>
                  <a:pt x="200" y="1032"/>
                </a:lnTo>
                <a:lnTo>
                  <a:pt x="216" y="1032"/>
                </a:lnTo>
                <a:lnTo>
                  <a:pt x="224" y="1048"/>
                </a:lnTo>
                <a:lnTo>
                  <a:pt x="240" y="1056"/>
                </a:lnTo>
                <a:lnTo>
                  <a:pt x="256" y="1064"/>
                </a:lnTo>
                <a:lnTo>
                  <a:pt x="280" y="1080"/>
                </a:lnTo>
                <a:lnTo>
                  <a:pt x="296" y="1088"/>
                </a:lnTo>
                <a:lnTo>
                  <a:pt x="304" y="1104"/>
                </a:lnTo>
                <a:lnTo>
                  <a:pt x="320" y="1112"/>
                </a:lnTo>
                <a:lnTo>
                  <a:pt x="336" y="1120"/>
                </a:lnTo>
                <a:lnTo>
                  <a:pt x="352" y="1136"/>
                </a:lnTo>
                <a:lnTo>
                  <a:pt x="376" y="1160"/>
                </a:lnTo>
                <a:lnTo>
                  <a:pt x="392" y="1176"/>
                </a:lnTo>
                <a:lnTo>
                  <a:pt x="408" y="1192"/>
                </a:lnTo>
                <a:lnTo>
                  <a:pt x="432" y="1216"/>
                </a:lnTo>
                <a:lnTo>
                  <a:pt x="448" y="1232"/>
                </a:lnTo>
                <a:lnTo>
                  <a:pt x="464" y="1248"/>
                </a:lnTo>
                <a:lnTo>
                  <a:pt x="472" y="1264"/>
                </a:lnTo>
                <a:lnTo>
                  <a:pt x="496" y="1280"/>
                </a:lnTo>
                <a:lnTo>
                  <a:pt x="512" y="1288"/>
                </a:lnTo>
                <a:lnTo>
                  <a:pt x="528" y="1296"/>
                </a:lnTo>
                <a:lnTo>
                  <a:pt x="544" y="1304"/>
                </a:lnTo>
                <a:lnTo>
                  <a:pt x="560" y="1312"/>
                </a:lnTo>
                <a:lnTo>
                  <a:pt x="576" y="1320"/>
                </a:lnTo>
                <a:lnTo>
                  <a:pt x="592" y="1320"/>
                </a:lnTo>
                <a:lnTo>
                  <a:pt x="616" y="1328"/>
                </a:lnTo>
                <a:lnTo>
                  <a:pt x="632" y="1344"/>
                </a:lnTo>
                <a:lnTo>
                  <a:pt x="648" y="1344"/>
                </a:lnTo>
                <a:lnTo>
                  <a:pt x="664" y="1352"/>
                </a:lnTo>
                <a:lnTo>
                  <a:pt x="680" y="1352"/>
                </a:lnTo>
                <a:lnTo>
                  <a:pt x="696" y="1352"/>
                </a:lnTo>
                <a:lnTo>
                  <a:pt x="712" y="1368"/>
                </a:lnTo>
                <a:lnTo>
                  <a:pt x="728" y="1368"/>
                </a:lnTo>
                <a:lnTo>
                  <a:pt x="744" y="1368"/>
                </a:lnTo>
                <a:lnTo>
                  <a:pt x="760" y="1368"/>
                </a:lnTo>
                <a:lnTo>
                  <a:pt x="776" y="1368"/>
                </a:lnTo>
                <a:lnTo>
                  <a:pt x="792" y="1368"/>
                </a:lnTo>
                <a:lnTo>
                  <a:pt x="808" y="1368"/>
                </a:lnTo>
                <a:lnTo>
                  <a:pt x="824" y="1368"/>
                </a:lnTo>
                <a:lnTo>
                  <a:pt x="840" y="1368"/>
                </a:lnTo>
                <a:lnTo>
                  <a:pt x="856" y="1368"/>
                </a:lnTo>
                <a:lnTo>
                  <a:pt x="872" y="1368"/>
                </a:lnTo>
                <a:lnTo>
                  <a:pt x="888" y="1368"/>
                </a:lnTo>
                <a:lnTo>
                  <a:pt x="904" y="1368"/>
                </a:lnTo>
                <a:lnTo>
                  <a:pt x="920" y="1360"/>
                </a:lnTo>
                <a:lnTo>
                  <a:pt x="936" y="1360"/>
                </a:lnTo>
                <a:lnTo>
                  <a:pt x="952" y="1352"/>
                </a:lnTo>
                <a:lnTo>
                  <a:pt x="968" y="1352"/>
                </a:lnTo>
                <a:lnTo>
                  <a:pt x="984" y="1352"/>
                </a:lnTo>
                <a:lnTo>
                  <a:pt x="1000" y="1344"/>
                </a:lnTo>
                <a:lnTo>
                  <a:pt x="1016" y="1336"/>
                </a:lnTo>
                <a:lnTo>
                  <a:pt x="1032" y="1336"/>
                </a:lnTo>
                <a:lnTo>
                  <a:pt x="1048" y="1320"/>
                </a:lnTo>
                <a:lnTo>
                  <a:pt x="1064" y="1320"/>
                </a:lnTo>
                <a:lnTo>
                  <a:pt x="1080" y="1312"/>
                </a:lnTo>
                <a:lnTo>
                  <a:pt x="1096" y="1304"/>
                </a:lnTo>
                <a:lnTo>
                  <a:pt x="1112" y="1304"/>
                </a:lnTo>
                <a:lnTo>
                  <a:pt x="1128" y="1296"/>
                </a:lnTo>
                <a:lnTo>
                  <a:pt x="1144" y="1288"/>
                </a:lnTo>
                <a:lnTo>
                  <a:pt x="1160" y="1272"/>
                </a:lnTo>
                <a:lnTo>
                  <a:pt x="1176" y="1264"/>
                </a:lnTo>
                <a:lnTo>
                  <a:pt x="1192" y="1264"/>
                </a:lnTo>
                <a:lnTo>
                  <a:pt x="1208" y="1256"/>
                </a:lnTo>
                <a:lnTo>
                  <a:pt x="1224" y="1256"/>
                </a:lnTo>
                <a:lnTo>
                  <a:pt x="1240" y="1240"/>
                </a:lnTo>
                <a:lnTo>
                  <a:pt x="1256" y="1232"/>
                </a:lnTo>
                <a:lnTo>
                  <a:pt x="1272" y="1224"/>
                </a:lnTo>
                <a:lnTo>
                  <a:pt x="1288" y="1216"/>
                </a:lnTo>
                <a:lnTo>
                  <a:pt x="1304" y="1200"/>
                </a:lnTo>
                <a:lnTo>
                  <a:pt x="1320" y="1192"/>
                </a:lnTo>
                <a:lnTo>
                  <a:pt x="1336" y="1176"/>
                </a:lnTo>
                <a:lnTo>
                  <a:pt x="1352" y="1160"/>
                </a:lnTo>
                <a:lnTo>
                  <a:pt x="1360" y="1144"/>
                </a:lnTo>
                <a:lnTo>
                  <a:pt x="1384" y="1120"/>
                </a:lnTo>
                <a:lnTo>
                  <a:pt x="1400" y="1104"/>
                </a:lnTo>
                <a:lnTo>
                  <a:pt x="1416" y="1096"/>
                </a:lnTo>
                <a:lnTo>
                  <a:pt x="1424" y="1080"/>
                </a:lnTo>
                <a:lnTo>
                  <a:pt x="1432" y="1064"/>
                </a:lnTo>
                <a:lnTo>
                  <a:pt x="1440" y="1048"/>
                </a:lnTo>
                <a:lnTo>
                  <a:pt x="1456" y="1032"/>
                </a:lnTo>
                <a:lnTo>
                  <a:pt x="1464" y="1016"/>
                </a:lnTo>
                <a:lnTo>
                  <a:pt x="1480" y="1000"/>
                </a:lnTo>
                <a:lnTo>
                  <a:pt x="1488" y="984"/>
                </a:lnTo>
                <a:lnTo>
                  <a:pt x="1504" y="968"/>
                </a:lnTo>
                <a:lnTo>
                  <a:pt x="1512" y="952"/>
                </a:lnTo>
                <a:lnTo>
                  <a:pt x="1528" y="936"/>
                </a:lnTo>
                <a:lnTo>
                  <a:pt x="1544" y="928"/>
                </a:lnTo>
                <a:lnTo>
                  <a:pt x="1560" y="912"/>
                </a:lnTo>
                <a:lnTo>
                  <a:pt x="1576" y="904"/>
                </a:lnTo>
                <a:lnTo>
                  <a:pt x="1592" y="896"/>
                </a:lnTo>
                <a:lnTo>
                  <a:pt x="1608" y="888"/>
                </a:lnTo>
                <a:lnTo>
                  <a:pt x="1624" y="880"/>
                </a:lnTo>
                <a:lnTo>
                  <a:pt x="1640" y="872"/>
                </a:lnTo>
                <a:lnTo>
                  <a:pt x="1656" y="864"/>
                </a:lnTo>
                <a:lnTo>
                  <a:pt x="1672" y="864"/>
                </a:lnTo>
                <a:lnTo>
                  <a:pt x="1688" y="856"/>
                </a:lnTo>
                <a:lnTo>
                  <a:pt x="1704" y="856"/>
                </a:lnTo>
                <a:lnTo>
                  <a:pt x="1720" y="856"/>
                </a:lnTo>
                <a:lnTo>
                  <a:pt x="1736" y="840"/>
                </a:lnTo>
                <a:lnTo>
                  <a:pt x="1752" y="824"/>
                </a:lnTo>
                <a:lnTo>
                  <a:pt x="1768" y="800"/>
                </a:lnTo>
                <a:lnTo>
                  <a:pt x="1776" y="784"/>
                </a:lnTo>
                <a:lnTo>
                  <a:pt x="1784" y="768"/>
                </a:lnTo>
                <a:lnTo>
                  <a:pt x="1792" y="752"/>
                </a:lnTo>
                <a:lnTo>
                  <a:pt x="1792" y="736"/>
                </a:lnTo>
                <a:lnTo>
                  <a:pt x="1800" y="720"/>
                </a:lnTo>
                <a:lnTo>
                  <a:pt x="1800" y="704"/>
                </a:lnTo>
                <a:lnTo>
                  <a:pt x="1800" y="688"/>
                </a:lnTo>
                <a:lnTo>
                  <a:pt x="1800" y="672"/>
                </a:lnTo>
                <a:lnTo>
                  <a:pt x="1800" y="648"/>
                </a:lnTo>
                <a:lnTo>
                  <a:pt x="1800" y="632"/>
                </a:lnTo>
                <a:lnTo>
                  <a:pt x="1792" y="616"/>
                </a:lnTo>
                <a:lnTo>
                  <a:pt x="1784" y="600"/>
                </a:lnTo>
                <a:lnTo>
                  <a:pt x="1776" y="584"/>
                </a:lnTo>
                <a:lnTo>
                  <a:pt x="1768" y="568"/>
                </a:lnTo>
                <a:lnTo>
                  <a:pt x="1760" y="552"/>
                </a:lnTo>
                <a:lnTo>
                  <a:pt x="1736" y="528"/>
                </a:lnTo>
                <a:lnTo>
                  <a:pt x="1720" y="512"/>
                </a:lnTo>
                <a:lnTo>
                  <a:pt x="1704" y="504"/>
                </a:lnTo>
                <a:lnTo>
                  <a:pt x="1688" y="488"/>
                </a:lnTo>
                <a:lnTo>
                  <a:pt x="1672" y="480"/>
                </a:lnTo>
                <a:lnTo>
                  <a:pt x="1656" y="472"/>
                </a:lnTo>
                <a:lnTo>
                  <a:pt x="1640" y="456"/>
                </a:lnTo>
                <a:lnTo>
                  <a:pt x="1624" y="448"/>
                </a:lnTo>
                <a:lnTo>
                  <a:pt x="1608" y="440"/>
                </a:lnTo>
                <a:lnTo>
                  <a:pt x="1592" y="424"/>
                </a:lnTo>
                <a:lnTo>
                  <a:pt x="1576" y="424"/>
                </a:lnTo>
                <a:lnTo>
                  <a:pt x="1560" y="408"/>
                </a:lnTo>
                <a:lnTo>
                  <a:pt x="1544" y="392"/>
                </a:lnTo>
                <a:lnTo>
                  <a:pt x="1528" y="376"/>
                </a:lnTo>
                <a:lnTo>
                  <a:pt x="1512" y="360"/>
                </a:lnTo>
                <a:lnTo>
                  <a:pt x="1496" y="344"/>
                </a:lnTo>
                <a:lnTo>
                  <a:pt x="1480" y="328"/>
                </a:lnTo>
                <a:lnTo>
                  <a:pt x="1472" y="312"/>
                </a:lnTo>
                <a:lnTo>
                  <a:pt x="1456" y="296"/>
                </a:lnTo>
                <a:lnTo>
                  <a:pt x="1440" y="280"/>
                </a:lnTo>
                <a:lnTo>
                  <a:pt x="1432" y="264"/>
                </a:lnTo>
                <a:lnTo>
                  <a:pt x="1424" y="248"/>
                </a:lnTo>
                <a:lnTo>
                  <a:pt x="1408" y="232"/>
                </a:lnTo>
                <a:lnTo>
                  <a:pt x="1400" y="216"/>
                </a:lnTo>
                <a:lnTo>
                  <a:pt x="1392" y="192"/>
                </a:lnTo>
                <a:lnTo>
                  <a:pt x="1376" y="184"/>
                </a:lnTo>
                <a:lnTo>
                  <a:pt x="1368" y="168"/>
                </a:lnTo>
                <a:lnTo>
                  <a:pt x="1360" y="152"/>
                </a:lnTo>
                <a:lnTo>
                  <a:pt x="1344" y="144"/>
                </a:lnTo>
                <a:lnTo>
                  <a:pt x="1328" y="128"/>
                </a:lnTo>
                <a:lnTo>
                  <a:pt x="1312" y="120"/>
                </a:lnTo>
                <a:lnTo>
                  <a:pt x="1296" y="104"/>
                </a:lnTo>
                <a:lnTo>
                  <a:pt x="1280" y="96"/>
                </a:lnTo>
                <a:lnTo>
                  <a:pt x="1264" y="80"/>
                </a:lnTo>
                <a:lnTo>
                  <a:pt x="1248" y="72"/>
                </a:lnTo>
                <a:lnTo>
                  <a:pt x="1232" y="64"/>
                </a:lnTo>
                <a:lnTo>
                  <a:pt x="1216" y="56"/>
                </a:lnTo>
                <a:lnTo>
                  <a:pt x="1200" y="56"/>
                </a:lnTo>
                <a:lnTo>
                  <a:pt x="1184" y="48"/>
                </a:lnTo>
                <a:lnTo>
                  <a:pt x="1168" y="48"/>
                </a:lnTo>
                <a:lnTo>
                  <a:pt x="1152" y="40"/>
                </a:lnTo>
                <a:lnTo>
                  <a:pt x="1136" y="32"/>
                </a:lnTo>
                <a:lnTo>
                  <a:pt x="1120" y="32"/>
                </a:lnTo>
                <a:lnTo>
                  <a:pt x="1104" y="24"/>
                </a:lnTo>
                <a:lnTo>
                  <a:pt x="1088" y="16"/>
                </a:lnTo>
                <a:lnTo>
                  <a:pt x="1072" y="16"/>
                </a:lnTo>
                <a:lnTo>
                  <a:pt x="1056" y="8"/>
                </a:lnTo>
                <a:lnTo>
                  <a:pt x="1040" y="8"/>
                </a:lnTo>
                <a:lnTo>
                  <a:pt x="1024" y="8"/>
                </a:lnTo>
                <a:lnTo>
                  <a:pt x="1008" y="0"/>
                </a:lnTo>
                <a:lnTo>
                  <a:pt x="992" y="0"/>
                </a:lnTo>
                <a:lnTo>
                  <a:pt x="976" y="0"/>
                </a:lnTo>
                <a:lnTo>
                  <a:pt x="960" y="0"/>
                </a:lnTo>
                <a:lnTo>
                  <a:pt x="944" y="0"/>
                </a:lnTo>
                <a:lnTo>
                  <a:pt x="928" y="0"/>
                </a:lnTo>
                <a:lnTo>
                  <a:pt x="912" y="0"/>
                </a:lnTo>
                <a:lnTo>
                  <a:pt x="896" y="0"/>
                </a:lnTo>
                <a:lnTo>
                  <a:pt x="880" y="0"/>
                </a:lnTo>
                <a:lnTo>
                  <a:pt x="864" y="0"/>
                </a:lnTo>
                <a:lnTo>
                  <a:pt x="848" y="0"/>
                </a:lnTo>
                <a:lnTo>
                  <a:pt x="832" y="0"/>
                </a:lnTo>
                <a:lnTo>
                  <a:pt x="816" y="0"/>
                </a:lnTo>
                <a:lnTo>
                  <a:pt x="800" y="0"/>
                </a:lnTo>
                <a:lnTo>
                  <a:pt x="784" y="0"/>
                </a:lnTo>
                <a:lnTo>
                  <a:pt x="784" y="0"/>
                </a:lnTo>
              </a:path>
            </a:pathLst>
          </a:custGeom>
          <a:solidFill>
            <a:schemeClr val="folHlink"/>
          </a:solidFill>
          <a:ln w="12700" cap="rnd">
            <a:solidFill>
              <a:srgbClr val="FFFF00"/>
            </a:solidFill>
            <a:round/>
            <a:headEnd/>
            <a:tailEnd/>
          </a:ln>
          <a:effectLst>
            <a:outerShdw dist="107763" dir="2700000" algn="ctr" rotWithShape="0">
              <a:schemeClr val="bg2"/>
            </a:outerShdw>
          </a:effectLst>
        </p:spPr>
        <p:txBody>
          <a:bodyPr/>
          <a:lstStyle/>
          <a:p>
            <a:endParaRPr lang="en-US"/>
          </a:p>
        </p:txBody>
      </p:sp>
      <p:sp>
        <p:nvSpPr>
          <p:cNvPr id="205828" name="Rectangle 4"/>
          <p:cNvSpPr>
            <a:spLocks noChangeArrowheads="1"/>
          </p:cNvSpPr>
          <p:nvPr/>
        </p:nvSpPr>
        <p:spPr bwMode="auto">
          <a:xfrm>
            <a:off x="1374775" y="3200400"/>
            <a:ext cx="1327150" cy="758825"/>
          </a:xfrm>
          <a:prstGeom prst="rect">
            <a:avLst/>
          </a:prstGeom>
          <a:noFill/>
          <a:ln w="12700">
            <a:solidFill>
              <a:srgbClr val="FFFF00"/>
            </a:solidFill>
            <a:miter lim="800000"/>
            <a:headEnd/>
            <a:tailEnd/>
          </a:ln>
          <a:effectLst/>
        </p:spPr>
        <p:txBody>
          <a:bodyPr wrap="none" lIns="90487" tIns="44450" rIns="90487" bIns="44450">
            <a:spAutoFit/>
          </a:bodyPr>
          <a:lstStyle/>
          <a:p>
            <a:pPr algn="ctr">
              <a:lnSpc>
                <a:spcPct val="90000"/>
              </a:lnSpc>
            </a:pPr>
            <a:r>
              <a:rPr lang="en-US" sz="2400">
                <a:effectLst/>
                <a:latin typeface="Arial" charset="0"/>
              </a:rPr>
              <a:t>Outside</a:t>
            </a:r>
          </a:p>
          <a:p>
            <a:pPr algn="ctr">
              <a:lnSpc>
                <a:spcPct val="90000"/>
              </a:lnSpc>
            </a:pPr>
            <a:r>
              <a:rPr lang="en-US" sz="2400">
                <a:effectLst/>
                <a:latin typeface="Arial" charset="0"/>
              </a:rPr>
              <a:t>world</a:t>
            </a:r>
          </a:p>
        </p:txBody>
      </p:sp>
      <p:sp>
        <p:nvSpPr>
          <p:cNvPr id="205829" name="AutoShape 5"/>
          <p:cNvSpPr>
            <a:spLocks noChangeArrowheads="1"/>
          </p:cNvSpPr>
          <p:nvPr/>
        </p:nvSpPr>
        <p:spPr bwMode="auto">
          <a:xfrm>
            <a:off x="2800350" y="3046413"/>
            <a:ext cx="1752600" cy="190500"/>
          </a:xfrm>
          <a:prstGeom prst="rightArrow">
            <a:avLst>
              <a:gd name="adj1" fmla="val 50000"/>
              <a:gd name="adj2" fmla="val 460043"/>
            </a:avLst>
          </a:prstGeom>
          <a:solidFill>
            <a:schemeClr val="tx2"/>
          </a:solidFill>
          <a:ln w="12700">
            <a:solidFill>
              <a:srgbClr val="FFFF00"/>
            </a:solidFill>
            <a:miter lim="800000"/>
            <a:headEnd/>
            <a:tailEnd/>
          </a:ln>
          <a:effectLst/>
        </p:spPr>
        <p:txBody>
          <a:bodyPr wrap="none" anchor="ctr"/>
          <a:lstStyle/>
          <a:p>
            <a:endParaRPr lang="en-US"/>
          </a:p>
        </p:txBody>
      </p:sp>
      <p:sp>
        <p:nvSpPr>
          <p:cNvPr id="205830" name="AutoShape 6"/>
          <p:cNvSpPr>
            <a:spLocks noChangeArrowheads="1"/>
          </p:cNvSpPr>
          <p:nvPr/>
        </p:nvSpPr>
        <p:spPr bwMode="auto">
          <a:xfrm>
            <a:off x="2673350" y="3452813"/>
            <a:ext cx="1778000" cy="203200"/>
          </a:xfrm>
          <a:prstGeom prst="rightArrow">
            <a:avLst>
              <a:gd name="adj1" fmla="val 50000"/>
              <a:gd name="adj2" fmla="val 437541"/>
            </a:avLst>
          </a:prstGeom>
          <a:solidFill>
            <a:schemeClr val="tx2"/>
          </a:solidFill>
          <a:ln w="12700">
            <a:solidFill>
              <a:srgbClr val="FFFF00"/>
            </a:solidFill>
            <a:miter lim="800000"/>
            <a:headEnd/>
            <a:tailEnd/>
          </a:ln>
          <a:effectLst/>
        </p:spPr>
        <p:txBody>
          <a:bodyPr wrap="none" anchor="ctr"/>
          <a:lstStyle/>
          <a:p>
            <a:endParaRPr lang="en-US"/>
          </a:p>
        </p:txBody>
      </p:sp>
      <p:sp>
        <p:nvSpPr>
          <p:cNvPr id="205831" name="AutoShape 7"/>
          <p:cNvSpPr>
            <a:spLocks noChangeArrowheads="1"/>
          </p:cNvSpPr>
          <p:nvPr/>
        </p:nvSpPr>
        <p:spPr bwMode="auto">
          <a:xfrm>
            <a:off x="2851150" y="3897313"/>
            <a:ext cx="1714500" cy="228600"/>
          </a:xfrm>
          <a:prstGeom prst="rightArrow">
            <a:avLst>
              <a:gd name="adj1" fmla="val 50000"/>
              <a:gd name="adj2" fmla="val 375035"/>
            </a:avLst>
          </a:prstGeom>
          <a:solidFill>
            <a:schemeClr val="tx2"/>
          </a:solidFill>
          <a:ln w="12700">
            <a:solidFill>
              <a:srgbClr val="FFFF00"/>
            </a:solidFill>
            <a:miter lim="800000"/>
            <a:headEnd/>
            <a:tailEnd/>
          </a:ln>
          <a:effectLst/>
        </p:spPr>
        <p:txBody>
          <a:bodyPr wrap="none" anchor="ctr"/>
          <a:lstStyle/>
          <a:p>
            <a:endParaRPr lang="en-US"/>
          </a:p>
        </p:txBody>
      </p:sp>
      <p:sp>
        <p:nvSpPr>
          <p:cNvPr id="205832" name="Oval 8"/>
          <p:cNvSpPr>
            <a:spLocks noChangeArrowheads="1"/>
          </p:cNvSpPr>
          <p:nvPr/>
        </p:nvSpPr>
        <p:spPr bwMode="auto">
          <a:xfrm>
            <a:off x="4572000" y="2679700"/>
            <a:ext cx="2070100" cy="1857375"/>
          </a:xfrm>
          <a:prstGeom prst="ellipse">
            <a:avLst/>
          </a:prstGeom>
          <a:solidFill>
            <a:schemeClr val="accent2"/>
          </a:solidFill>
          <a:ln w="12700">
            <a:solidFill>
              <a:srgbClr val="FFFF00"/>
            </a:solidFill>
            <a:round/>
            <a:headEnd/>
            <a:tailEnd/>
          </a:ln>
          <a:effectLst>
            <a:outerShdw dist="107763" dir="2700000" algn="ctr" rotWithShape="0">
              <a:schemeClr val="bg2"/>
            </a:outerShdw>
          </a:effectLst>
        </p:spPr>
        <p:txBody>
          <a:bodyPr wrap="none" anchor="ctr"/>
          <a:lstStyle/>
          <a:p>
            <a:endParaRPr lang="en-US"/>
          </a:p>
        </p:txBody>
      </p:sp>
      <p:sp>
        <p:nvSpPr>
          <p:cNvPr id="205833" name="Rectangle 9"/>
          <p:cNvSpPr>
            <a:spLocks noChangeArrowheads="1"/>
          </p:cNvSpPr>
          <p:nvPr/>
        </p:nvSpPr>
        <p:spPr bwMode="auto">
          <a:xfrm>
            <a:off x="4697413" y="3355975"/>
            <a:ext cx="1851025" cy="430213"/>
          </a:xfrm>
          <a:prstGeom prst="rect">
            <a:avLst/>
          </a:prstGeom>
          <a:noFill/>
          <a:ln w="12700">
            <a:solidFill>
              <a:srgbClr val="FFFF00"/>
            </a:solidFill>
            <a:miter lim="800000"/>
            <a:headEnd/>
            <a:tailEnd/>
          </a:ln>
          <a:effectLst/>
        </p:spPr>
        <p:txBody>
          <a:bodyPr wrap="none" lIns="90487" tIns="44450" rIns="90487" bIns="44450">
            <a:spAutoFit/>
          </a:bodyPr>
          <a:lstStyle/>
          <a:p>
            <a:pPr>
              <a:lnSpc>
                <a:spcPct val="90000"/>
              </a:lnSpc>
            </a:pPr>
            <a:r>
              <a:rPr lang="en-US" sz="2400">
                <a:effectLst/>
                <a:latin typeface="Arial" charset="0"/>
              </a:rPr>
              <a:t>Application</a:t>
            </a:r>
          </a:p>
        </p:txBody>
      </p:sp>
      <p:sp>
        <p:nvSpPr>
          <p:cNvPr id="205834" name="Rectangle 10"/>
          <p:cNvSpPr>
            <a:spLocks noChangeArrowheads="1"/>
          </p:cNvSpPr>
          <p:nvPr/>
        </p:nvSpPr>
        <p:spPr bwMode="auto">
          <a:xfrm>
            <a:off x="3540125" y="2603500"/>
            <a:ext cx="1160463" cy="430213"/>
          </a:xfrm>
          <a:prstGeom prst="rect">
            <a:avLst/>
          </a:prstGeom>
          <a:noFill/>
          <a:ln w="12700">
            <a:solidFill>
              <a:srgbClr val="CC0000"/>
            </a:solidFill>
            <a:miter lim="800000"/>
            <a:headEnd/>
            <a:tailEnd/>
          </a:ln>
          <a:effectLst/>
        </p:spPr>
        <p:txBody>
          <a:bodyPr wrap="none" lIns="90487" tIns="44450" rIns="90487" bIns="44450">
            <a:spAutoFit/>
          </a:bodyPr>
          <a:lstStyle/>
          <a:p>
            <a:pPr>
              <a:lnSpc>
                <a:spcPct val="90000"/>
              </a:lnSpc>
            </a:pPr>
            <a:r>
              <a:rPr lang="en-US" sz="2400">
                <a:effectLst/>
                <a:latin typeface="Arial" charset="0"/>
              </a:rPr>
              <a:t>events</a:t>
            </a:r>
            <a:endParaRPr lang="en-US" sz="2400" b="0">
              <a:effectLst/>
              <a:latin typeface="Arial" charset="0"/>
            </a:endParaRPr>
          </a:p>
        </p:txBody>
      </p:sp>
      <p:sp>
        <p:nvSpPr>
          <p:cNvPr id="205835" name="Rectangle 11"/>
          <p:cNvSpPr>
            <a:spLocks noChangeArrowheads="1"/>
          </p:cNvSpPr>
          <p:nvPr/>
        </p:nvSpPr>
        <p:spPr bwMode="auto">
          <a:xfrm>
            <a:off x="6424613" y="2605088"/>
            <a:ext cx="1463675" cy="430212"/>
          </a:xfrm>
          <a:prstGeom prst="rect">
            <a:avLst/>
          </a:prstGeom>
          <a:noFill/>
          <a:ln w="12700">
            <a:solidFill>
              <a:srgbClr val="CC0000"/>
            </a:solidFill>
            <a:miter lim="800000"/>
            <a:headEnd/>
            <a:tailEnd/>
          </a:ln>
          <a:effectLst/>
        </p:spPr>
        <p:txBody>
          <a:bodyPr wrap="none" lIns="90487" tIns="44450" rIns="90487" bIns="44450">
            <a:spAutoFit/>
          </a:bodyPr>
          <a:lstStyle/>
          <a:p>
            <a:pPr>
              <a:lnSpc>
                <a:spcPct val="90000"/>
              </a:lnSpc>
            </a:pPr>
            <a:r>
              <a:rPr lang="en-US" sz="2400">
                <a:effectLst/>
                <a:latin typeface="Arial" charset="0"/>
              </a:rPr>
              <a:t>behavior</a:t>
            </a:r>
            <a:endParaRPr lang="en-US" sz="2400" b="0">
              <a:effectLst/>
              <a:latin typeface="Arial" charset="0"/>
            </a:endParaRPr>
          </a:p>
        </p:txBody>
      </p:sp>
      <p:sp>
        <p:nvSpPr>
          <p:cNvPr id="205836" name="Rectangle 12"/>
          <p:cNvSpPr>
            <a:spLocks noChangeArrowheads="1"/>
          </p:cNvSpPr>
          <p:nvPr/>
        </p:nvSpPr>
        <p:spPr bwMode="auto">
          <a:xfrm>
            <a:off x="152400" y="838200"/>
            <a:ext cx="8015288" cy="914400"/>
          </a:xfrm>
          <a:prstGeom prst="rect">
            <a:avLst/>
          </a:prstGeom>
          <a:noFill/>
          <a:ln w="9525">
            <a:noFill/>
            <a:miter lim="800000"/>
            <a:headEnd/>
            <a:tailEnd/>
          </a:ln>
          <a:effectLst/>
        </p:spPr>
        <p:txBody>
          <a:bodyPr anchor="ctr"/>
          <a:lstStyle/>
          <a:p>
            <a:pPr eaLnBrk="1" hangingPunct="1"/>
            <a:r>
              <a:rPr lang="en-US" sz="4400" b="0">
                <a:solidFill>
                  <a:schemeClr val="tx2"/>
                </a:solidFill>
                <a:effectLst/>
                <a:latin typeface="Tahoma" pitchFamily="34" charset="0"/>
              </a:rPr>
              <a:t>Behavioral Model</a:t>
            </a:r>
            <a:r>
              <a:rPr lang="en-US" sz="3800" b="0">
                <a:solidFill>
                  <a:schemeClr val="tx2"/>
                </a:solidFill>
                <a:effectLst/>
                <a:latin typeface="Tahoma" pitchFamily="34"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990600" y="1866900"/>
            <a:ext cx="7239000" cy="4114800"/>
          </a:xfrm>
          <a:prstGeom prst="rect">
            <a:avLst/>
          </a:prstGeom>
          <a:solidFill>
            <a:schemeClr val="accent2"/>
          </a:solidFill>
          <a:ln w="25400">
            <a:noFill/>
            <a:miter lim="800000"/>
            <a:headEnd/>
            <a:tailEnd/>
          </a:ln>
          <a:effectLst>
            <a:outerShdw dist="107763" dir="2700000" algn="ctr" rotWithShape="0">
              <a:schemeClr val="bg2"/>
            </a:outerShdw>
          </a:effectLst>
        </p:spPr>
        <p:txBody>
          <a:bodyPr wrap="none" anchor="ctr"/>
          <a:lstStyle/>
          <a:p>
            <a:endParaRPr lang="en-US"/>
          </a:p>
        </p:txBody>
      </p:sp>
      <p:sp>
        <p:nvSpPr>
          <p:cNvPr id="206851" name="Rectangle 3"/>
          <p:cNvSpPr>
            <a:spLocks noChangeArrowheads="1"/>
          </p:cNvSpPr>
          <p:nvPr/>
        </p:nvSpPr>
        <p:spPr bwMode="auto">
          <a:xfrm>
            <a:off x="-304800" y="990600"/>
            <a:ext cx="5410200" cy="533400"/>
          </a:xfrm>
          <a:prstGeom prst="rect">
            <a:avLst/>
          </a:prstGeom>
          <a:noFill/>
          <a:ln w="12700">
            <a:noFill/>
            <a:miter lim="800000"/>
            <a:headEnd/>
            <a:tailEnd/>
          </a:ln>
          <a:effectLst/>
        </p:spPr>
        <p:txBody>
          <a:bodyPr lIns="90487" tIns="44450" rIns="90487" bIns="44450" anchor="ctr"/>
          <a:lstStyle/>
          <a:p>
            <a:pPr algn="ctr" eaLnBrk="1" hangingPunct="1"/>
            <a:r>
              <a:rPr lang="en-US" sz="4400" b="0">
                <a:solidFill>
                  <a:schemeClr val="tx2"/>
                </a:solidFill>
                <a:effectLst/>
                <a:latin typeface="Tahoma" pitchFamily="34" charset="0"/>
                <a:cs typeface="Tahoma" pitchFamily="34" charset="0"/>
              </a:rPr>
              <a:t>Behavioral Modeling</a:t>
            </a:r>
          </a:p>
        </p:txBody>
      </p:sp>
      <p:sp>
        <p:nvSpPr>
          <p:cNvPr id="206852" name="Rectangle 4"/>
          <p:cNvSpPr>
            <a:spLocks noChangeArrowheads="1"/>
          </p:cNvSpPr>
          <p:nvPr/>
        </p:nvSpPr>
        <p:spPr bwMode="auto">
          <a:xfrm>
            <a:off x="1219200" y="2171700"/>
            <a:ext cx="7315200" cy="4000500"/>
          </a:xfrm>
          <a:prstGeom prst="rect">
            <a:avLst/>
          </a:prstGeom>
          <a:noFill/>
          <a:ln w="12700">
            <a:noFill/>
            <a:miter lim="800000"/>
            <a:headEnd/>
            <a:tailEnd/>
          </a:ln>
          <a:effectLst/>
        </p:spPr>
        <p:txBody>
          <a:bodyPr lIns="90487" tIns="44450" rIns="90487" bIns="44450"/>
          <a:lstStyle/>
          <a:p>
            <a:pPr marL="342900" indent="-342900" eaLnBrk="1" hangingPunct="1">
              <a:spcBef>
                <a:spcPct val="20000"/>
              </a:spcBef>
              <a:buClr>
                <a:schemeClr val="hlink"/>
              </a:buClr>
              <a:buFont typeface="Wingdings" pitchFamily="2" charset="2"/>
              <a:buBlip>
                <a:blip r:embed="rId2"/>
              </a:buBlip>
            </a:pPr>
            <a:r>
              <a:rPr lang="en-US" sz="2400" b="0">
                <a:solidFill>
                  <a:schemeClr val="tx1"/>
                </a:solidFill>
                <a:effectLst/>
                <a:latin typeface="Times New Roman" pitchFamily="18" charset="0"/>
              </a:rPr>
              <a:t>make a list of the different states of a system </a:t>
            </a:r>
          </a:p>
          <a:p>
            <a:pPr marL="342900" indent="-342900" eaLnBrk="1" hangingPunct="1">
              <a:spcBef>
                <a:spcPct val="20000"/>
              </a:spcBef>
              <a:buClr>
                <a:schemeClr val="hlink"/>
              </a:buClr>
              <a:buFont typeface="Wingdings" pitchFamily="2" charset="2"/>
              <a:buNone/>
            </a:pPr>
            <a:r>
              <a:rPr lang="en-US" sz="2400" b="0">
                <a:solidFill>
                  <a:schemeClr val="tx1"/>
                </a:solidFill>
                <a:effectLst/>
                <a:latin typeface="Times New Roman" pitchFamily="18" charset="0"/>
              </a:rPr>
              <a:t>	(How does the system behave?)</a:t>
            </a:r>
          </a:p>
          <a:p>
            <a:pPr marL="342900" indent="-342900" eaLnBrk="1" hangingPunct="1">
              <a:spcBef>
                <a:spcPct val="20000"/>
              </a:spcBef>
              <a:buClr>
                <a:schemeClr val="hlink"/>
              </a:buClr>
              <a:buFont typeface="Wingdings" pitchFamily="2" charset="2"/>
              <a:buBlip>
                <a:blip r:embed="rId2"/>
              </a:buBlip>
            </a:pPr>
            <a:r>
              <a:rPr lang="en-US" sz="2400" b="0">
                <a:solidFill>
                  <a:schemeClr val="tx1"/>
                </a:solidFill>
                <a:effectLst/>
                <a:latin typeface="Times New Roman" pitchFamily="18" charset="0"/>
              </a:rPr>
              <a:t>indicate how the system makes a transition from one state to another (How does the system change state?)</a:t>
            </a:r>
          </a:p>
          <a:p>
            <a:pPr marL="742950" lvl="1" indent="-285750" eaLnBrk="1" hangingPunct="1">
              <a:spcBef>
                <a:spcPct val="20000"/>
              </a:spcBef>
              <a:buClr>
                <a:schemeClr val="folHlink"/>
              </a:buClr>
              <a:buSzPct val="50000"/>
              <a:buFont typeface="Wingdings" pitchFamily="2" charset="2"/>
              <a:buChar char="n"/>
            </a:pPr>
            <a:r>
              <a:rPr lang="en-US" sz="2400" b="0">
                <a:solidFill>
                  <a:schemeClr val="tx1"/>
                </a:solidFill>
                <a:effectLst/>
                <a:latin typeface="Times New Roman" pitchFamily="18" charset="0"/>
              </a:rPr>
              <a:t>indicate event</a:t>
            </a:r>
          </a:p>
          <a:p>
            <a:pPr marL="742950" lvl="1" indent="-285750" eaLnBrk="1" hangingPunct="1">
              <a:spcBef>
                <a:spcPct val="20000"/>
              </a:spcBef>
              <a:buClr>
                <a:schemeClr val="folHlink"/>
              </a:buClr>
              <a:buSzPct val="50000"/>
              <a:buFont typeface="Wingdings" pitchFamily="2" charset="2"/>
              <a:buChar char="n"/>
            </a:pPr>
            <a:r>
              <a:rPr lang="en-US" sz="2400" b="0">
                <a:solidFill>
                  <a:schemeClr val="tx1"/>
                </a:solidFill>
                <a:effectLst/>
                <a:latin typeface="Times New Roman" pitchFamily="18" charset="0"/>
              </a:rPr>
              <a:t>indicate action</a:t>
            </a:r>
          </a:p>
          <a:p>
            <a:pPr marL="342900" indent="-342900" eaLnBrk="1" hangingPunct="1">
              <a:spcBef>
                <a:spcPct val="20000"/>
              </a:spcBef>
              <a:buClr>
                <a:schemeClr val="hlink"/>
              </a:buClr>
              <a:buFont typeface="Wingdings" pitchFamily="2" charset="2"/>
              <a:buBlip>
                <a:blip r:embed="rId2"/>
              </a:buBlip>
            </a:pPr>
            <a:r>
              <a:rPr lang="en-US" sz="2400" b="0">
                <a:solidFill>
                  <a:schemeClr val="tx1"/>
                </a:solidFill>
                <a:effectLst/>
                <a:latin typeface="Times New Roman" pitchFamily="18" charset="0"/>
              </a:rPr>
              <a:t>draw a </a:t>
            </a:r>
            <a:r>
              <a:rPr lang="en-US" sz="2400" b="0">
                <a:solidFill>
                  <a:schemeClr val="tx2"/>
                </a:solidFill>
                <a:effectLst/>
                <a:latin typeface="Times New Roman" pitchFamily="18" charset="0"/>
              </a:rPr>
              <a:t>state transition diagram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State Transition Diagram</a:t>
            </a:r>
          </a:p>
        </p:txBody>
      </p:sp>
      <p:sp>
        <p:nvSpPr>
          <p:cNvPr id="207875" name="Rectangle 3" descr="Rectangle: Click to edit Master text styles&#10;Second level&#10;Third level&#10;Fourth level&#10;Fifth level"/>
          <p:cNvSpPr>
            <a:spLocks noGrp="1" noChangeArrowheads="1"/>
          </p:cNvSpPr>
          <p:nvPr>
            <p:ph type="body" idx="1"/>
          </p:nvPr>
        </p:nvSpPr>
        <p:spPr/>
        <p:txBody>
          <a:bodyPr/>
          <a:lstStyle/>
          <a:p>
            <a:pPr algn="just"/>
            <a:r>
              <a:rPr lang="en-US" sz="2400">
                <a:latin typeface="Times New Roman" pitchFamily="18" charset="0"/>
              </a:rPr>
              <a:t>The State Transition Diagram represents the behavior of a system by depicting its</a:t>
            </a:r>
            <a:r>
              <a:rPr lang="en-US" sz="2400">
                <a:solidFill>
                  <a:schemeClr val="tx2"/>
                </a:solidFill>
                <a:latin typeface="Times New Roman" pitchFamily="18" charset="0"/>
              </a:rPr>
              <a:t> </a:t>
            </a:r>
            <a:r>
              <a:rPr lang="en-US" sz="2400" b="1">
                <a:solidFill>
                  <a:schemeClr val="tx2"/>
                </a:solidFill>
                <a:latin typeface="Times New Roman" pitchFamily="18" charset="0"/>
              </a:rPr>
              <a:t>states </a:t>
            </a:r>
            <a:r>
              <a:rPr lang="en-US" sz="2400">
                <a:latin typeface="Times New Roman" pitchFamily="18" charset="0"/>
              </a:rPr>
              <a:t>and the </a:t>
            </a:r>
            <a:r>
              <a:rPr lang="en-US" sz="2400" b="1">
                <a:solidFill>
                  <a:schemeClr val="tx2"/>
                </a:solidFill>
                <a:latin typeface="Times New Roman" pitchFamily="18" charset="0"/>
              </a:rPr>
              <a:t>events</a:t>
            </a:r>
            <a:r>
              <a:rPr lang="en-US" sz="2400">
                <a:solidFill>
                  <a:schemeClr val="tx2"/>
                </a:solidFill>
                <a:latin typeface="Times New Roman" pitchFamily="18" charset="0"/>
              </a:rPr>
              <a:t> </a:t>
            </a:r>
            <a:r>
              <a:rPr lang="en-US" sz="2400">
                <a:latin typeface="Times New Roman" pitchFamily="18" charset="0"/>
              </a:rPr>
              <a:t>that causes the system to change state</a:t>
            </a:r>
          </a:p>
          <a:p>
            <a:pPr algn="just"/>
            <a:r>
              <a:rPr lang="en-US" sz="2400">
                <a:latin typeface="Times New Roman" pitchFamily="18" charset="0"/>
              </a:rPr>
              <a:t>STD indicates what actions are taken as a consequence of a particular event</a:t>
            </a:r>
          </a:p>
          <a:p>
            <a:pPr algn="just"/>
            <a:r>
              <a:rPr lang="en-US" sz="2400">
                <a:latin typeface="Times New Roman" pitchFamily="18" charset="0"/>
              </a:rPr>
              <a:t>It indicates how the system moves from state to state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762000" y="1066800"/>
            <a:ext cx="5029200" cy="685800"/>
          </a:xfrm>
          <a:prstGeom prst="rect">
            <a:avLst/>
          </a:prstGeom>
          <a:noFill/>
          <a:ln w="12700">
            <a:noFill/>
            <a:miter lim="800000"/>
            <a:headEnd/>
            <a:tailEnd/>
          </a:ln>
          <a:effectLst/>
        </p:spPr>
        <p:txBody>
          <a:bodyPr lIns="90487" tIns="44450" rIns="90487" bIns="44450" anchor="ctr"/>
          <a:lstStyle/>
          <a:p>
            <a:pPr algn="ctr" eaLnBrk="1" hangingPunct="1"/>
            <a:r>
              <a:rPr lang="en-US" sz="4400" b="0">
                <a:solidFill>
                  <a:schemeClr val="tx2"/>
                </a:solidFill>
                <a:effectLst/>
                <a:latin typeface="Tahoma" pitchFamily="34" charset="0"/>
                <a:cs typeface="Tahoma" pitchFamily="34" charset="0"/>
              </a:rPr>
              <a:t>The States of a System</a:t>
            </a:r>
          </a:p>
        </p:txBody>
      </p:sp>
      <p:sp>
        <p:nvSpPr>
          <p:cNvPr id="208899" name="Rectangle 3"/>
          <p:cNvSpPr>
            <a:spLocks noChangeArrowheads="1"/>
          </p:cNvSpPr>
          <p:nvPr/>
        </p:nvSpPr>
        <p:spPr bwMode="auto">
          <a:xfrm>
            <a:off x="304800" y="1981200"/>
            <a:ext cx="8229600" cy="3698875"/>
          </a:xfrm>
          <a:prstGeom prst="rect">
            <a:avLst/>
          </a:prstGeom>
          <a:noFill/>
          <a:ln w="12700">
            <a:noFill/>
            <a:miter lim="800000"/>
            <a:headEnd/>
            <a:tailEnd/>
          </a:ln>
          <a:effectLst/>
        </p:spPr>
        <p:txBody>
          <a:bodyPr lIns="90487" tIns="44450" rIns="90487" bIns="44450"/>
          <a:lstStyle/>
          <a:p>
            <a:pPr marL="342900" indent="-342900" algn="just" eaLnBrk="1" hangingPunct="1">
              <a:spcBef>
                <a:spcPct val="20000"/>
              </a:spcBef>
              <a:buClr>
                <a:schemeClr val="hlink"/>
              </a:buClr>
              <a:buFont typeface="Wingdings" pitchFamily="2" charset="2"/>
              <a:buBlip>
                <a:blip r:embed="rId2"/>
              </a:buBlip>
            </a:pPr>
            <a:r>
              <a:rPr lang="en-US" sz="2400">
                <a:solidFill>
                  <a:schemeClr val="tx2"/>
                </a:solidFill>
                <a:effectLst/>
                <a:latin typeface="Times New Roman" pitchFamily="18" charset="0"/>
              </a:rPr>
              <a:t>State</a:t>
            </a:r>
            <a:r>
              <a:rPr lang="en-US" sz="2800">
                <a:solidFill>
                  <a:schemeClr val="folHlink"/>
                </a:solidFill>
                <a:effectLst/>
                <a:latin typeface="Times New Roman" pitchFamily="18" charset="0"/>
              </a:rPr>
              <a:t> </a:t>
            </a:r>
            <a:r>
              <a:rPr lang="en-US" sz="2400" b="0">
                <a:solidFill>
                  <a:schemeClr val="tx1"/>
                </a:solidFill>
                <a:effectLst/>
                <a:latin typeface="Times New Roman" pitchFamily="18" charset="0"/>
              </a:rPr>
              <a:t>— a set of observable circum-stances that characterizes the behavior of a system at a given time</a:t>
            </a:r>
          </a:p>
          <a:p>
            <a:pPr marL="342900" indent="-342900" algn="just" eaLnBrk="1" hangingPunct="1">
              <a:spcBef>
                <a:spcPct val="20000"/>
              </a:spcBef>
              <a:buClr>
                <a:schemeClr val="hlink"/>
              </a:buClr>
              <a:buFont typeface="Wingdings" pitchFamily="2" charset="2"/>
              <a:buBlip>
                <a:blip r:embed="rId2"/>
              </a:buBlip>
            </a:pPr>
            <a:r>
              <a:rPr lang="en-US" sz="2400">
                <a:solidFill>
                  <a:schemeClr val="tx2"/>
                </a:solidFill>
                <a:effectLst/>
                <a:latin typeface="Times New Roman" pitchFamily="18" charset="0"/>
              </a:rPr>
              <a:t>State Transition</a:t>
            </a:r>
            <a:r>
              <a:rPr lang="en-US" sz="2800">
                <a:solidFill>
                  <a:schemeClr val="folHlink"/>
                </a:solidFill>
                <a:effectLst/>
                <a:latin typeface="Times New Roman" pitchFamily="18" charset="0"/>
              </a:rPr>
              <a:t> </a:t>
            </a:r>
            <a:r>
              <a:rPr lang="en-US" sz="2400" b="0">
                <a:solidFill>
                  <a:schemeClr val="tx1"/>
                </a:solidFill>
                <a:effectLst/>
                <a:latin typeface="Times New Roman" pitchFamily="18" charset="0"/>
              </a:rPr>
              <a:t>— the movement from one state to another</a:t>
            </a:r>
          </a:p>
          <a:p>
            <a:pPr marL="342900" indent="-342900" algn="just" eaLnBrk="1" hangingPunct="1">
              <a:spcBef>
                <a:spcPct val="20000"/>
              </a:spcBef>
              <a:buClr>
                <a:schemeClr val="hlink"/>
              </a:buClr>
              <a:buFont typeface="Wingdings" pitchFamily="2" charset="2"/>
              <a:buBlip>
                <a:blip r:embed="rId2"/>
              </a:buBlip>
            </a:pPr>
            <a:r>
              <a:rPr lang="en-US" sz="2400">
                <a:solidFill>
                  <a:schemeClr val="tx2"/>
                </a:solidFill>
                <a:effectLst/>
                <a:latin typeface="Times New Roman" pitchFamily="18" charset="0"/>
              </a:rPr>
              <a:t>Event</a:t>
            </a:r>
            <a:r>
              <a:rPr lang="en-US" sz="2800">
                <a:solidFill>
                  <a:schemeClr val="tx2"/>
                </a:solidFill>
                <a:effectLst/>
                <a:latin typeface="Times New Roman" pitchFamily="18" charset="0"/>
              </a:rPr>
              <a:t> </a:t>
            </a:r>
            <a:r>
              <a:rPr lang="en-US" sz="2400" b="0">
                <a:solidFill>
                  <a:schemeClr val="tx1"/>
                </a:solidFill>
                <a:effectLst/>
                <a:latin typeface="Times New Roman" pitchFamily="18" charset="0"/>
              </a:rPr>
              <a:t>— an occurrence that causes the system to exhibit some predictable form of behavior</a:t>
            </a:r>
          </a:p>
          <a:p>
            <a:pPr marL="342900" indent="-342900" algn="just" eaLnBrk="1" hangingPunct="1">
              <a:spcBef>
                <a:spcPct val="20000"/>
              </a:spcBef>
              <a:buClr>
                <a:schemeClr val="hlink"/>
              </a:buClr>
              <a:buFont typeface="Wingdings" pitchFamily="2" charset="2"/>
              <a:buBlip>
                <a:blip r:embed="rId2"/>
              </a:buBlip>
            </a:pPr>
            <a:r>
              <a:rPr lang="en-US" sz="2400">
                <a:solidFill>
                  <a:schemeClr val="tx2"/>
                </a:solidFill>
                <a:effectLst/>
                <a:latin typeface="Times New Roman" pitchFamily="18" charset="0"/>
              </a:rPr>
              <a:t>Action</a:t>
            </a:r>
            <a:r>
              <a:rPr lang="en-US" sz="2800">
                <a:solidFill>
                  <a:schemeClr val="folHlink"/>
                </a:solidFill>
                <a:effectLst/>
                <a:latin typeface="Times New Roman" pitchFamily="18" charset="0"/>
              </a:rPr>
              <a:t> </a:t>
            </a:r>
            <a:r>
              <a:rPr lang="en-US" sz="2400" b="0">
                <a:solidFill>
                  <a:schemeClr val="tx1"/>
                </a:solidFill>
                <a:effectLst/>
                <a:latin typeface="Times New Roman" pitchFamily="18" charset="0"/>
              </a:rPr>
              <a:t>— process that occurs as a consequence of making a transition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2222500" y="2136775"/>
            <a:ext cx="1752600" cy="927100"/>
          </a:xfrm>
          <a:prstGeom prst="rect">
            <a:avLst/>
          </a:prstGeom>
          <a:solidFill>
            <a:schemeClr val="accent2"/>
          </a:solidFill>
          <a:ln w="25400">
            <a:solidFill>
              <a:srgbClr val="FFFF00"/>
            </a:solidFill>
            <a:miter lim="800000"/>
            <a:headEnd/>
            <a:tailEnd/>
          </a:ln>
          <a:effectLst>
            <a:outerShdw dist="107763" dir="2700000" algn="ctr" rotWithShape="0">
              <a:schemeClr val="bg2"/>
            </a:outerShdw>
          </a:effectLst>
        </p:spPr>
        <p:txBody>
          <a:bodyPr wrap="none" anchor="ctr"/>
          <a:lstStyle/>
          <a:p>
            <a:endParaRPr lang="en-US"/>
          </a:p>
        </p:txBody>
      </p:sp>
      <p:sp>
        <p:nvSpPr>
          <p:cNvPr id="209923" name="Rectangle 3"/>
          <p:cNvSpPr>
            <a:spLocks noChangeArrowheads="1"/>
          </p:cNvSpPr>
          <p:nvPr/>
        </p:nvSpPr>
        <p:spPr bwMode="auto">
          <a:xfrm>
            <a:off x="2652713" y="2295525"/>
            <a:ext cx="919162" cy="479425"/>
          </a:xfrm>
          <a:prstGeom prst="rect">
            <a:avLst/>
          </a:prstGeom>
          <a:noFill/>
          <a:ln w="25400">
            <a:solidFill>
              <a:srgbClr val="FFFF00"/>
            </a:solidFill>
            <a:miter lim="800000"/>
            <a:headEnd/>
            <a:tailEnd/>
          </a:ln>
          <a:effectLst/>
        </p:spPr>
        <p:txBody>
          <a:bodyPr wrap="none" lIns="90487" tIns="44450" rIns="90487" bIns="44450">
            <a:spAutoFit/>
          </a:bodyPr>
          <a:lstStyle/>
          <a:p>
            <a:r>
              <a:rPr lang="en-US" sz="2400">
                <a:solidFill>
                  <a:schemeClr val="bg1"/>
                </a:solidFill>
                <a:effectLst>
                  <a:outerShdw blurRad="38100" dist="38100" dir="2700000" algn="tl">
                    <a:srgbClr val="C0C0C0"/>
                  </a:outerShdw>
                </a:effectLst>
                <a:latin typeface="Arial" charset="0"/>
              </a:rPr>
              <a:t>state</a:t>
            </a:r>
          </a:p>
        </p:txBody>
      </p:sp>
      <p:sp>
        <p:nvSpPr>
          <p:cNvPr id="209924" name="Rectangle 4"/>
          <p:cNvSpPr>
            <a:spLocks noChangeArrowheads="1"/>
          </p:cNvSpPr>
          <p:nvPr/>
        </p:nvSpPr>
        <p:spPr bwMode="auto">
          <a:xfrm>
            <a:off x="2260600" y="4103688"/>
            <a:ext cx="1752600" cy="925512"/>
          </a:xfrm>
          <a:prstGeom prst="rect">
            <a:avLst/>
          </a:prstGeom>
          <a:solidFill>
            <a:schemeClr val="accent2"/>
          </a:solidFill>
          <a:ln w="25400">
            <a:solidFill>
              <a:srgbClr val="FFFF00"/>
            </a:solidFill>
            <a:miter lim="800000"/>
            <a:headEnd/>
            <a:tailEnd/>
          </a:ln>
          <a:effectLst>
            <a:outerShdw dist="107763" dir="2700000" algn="ctr" rotWithShape="0">
              <a:schemeClr val="bg2"/>
            </a:outerShdw>
          </a:effectLst>
        </p:spPr>
        <p:txBody>
          <a:bodyPr wrap="none" anchor="ctr"/>
          <a:lstStyle/>
          <a:p>
            <a:endParaRPr lang="en-US"/>
          </a:p>
        </p:txBody>
      </p:sp>
      <p:sp>
        <p:nvSpPr>
          <p:cNvPr id="209925" name="Rectangle 5"/>
          <p:cNvSpPr>
            <a:spLocks noChangeArrowheads="1"/>
          </p:cNvSpPr>
          <p:nvPr/>
        </p:nvSpPr>
        <p:spPr bwMode="auto">
          <a:xfrm>
            <a:off x="2347913" y="4338638"/>
            <a:ext cx="1595437" cy="479425"/>
          </a:xfrm>
          <a:prstGeom prst="rect">
            <a:avLst/>
          </a:prstGeom>
          <a:noFill/>
          <a:ln w="25400">
            <a:solidFill>
              <a:srgbClr val="FFFF00"/>
            </a:solidFill>
            <a:miter lim="800000"/>
            <a:headEnd/>
            <a:tailEnd/>
          </a:ln>
          <a:effectLst/>
        </p:spPr>
        <p:txBody>
          <a:bodyPr wrap="none" lIns="90487" tIns="44450" rIns="90487" bIns="44450">
            <a:spAutoFit/>
          </a:bodyPr>
          <a:lstStyle/>
          <a:p>
            <a:r>
              <a:rPr lang="en-US" sz="2400">
                <a:solidFill>
                  <a:schemeClr val="bg1"/>
                </a:solidFill>
                <a:effectLst>
                  <a:outerShdw blurRad="38100" dist="38100" dir="2700000" algn="tl">
                    <a:srgbClr val="C0C0C0"/>
                  </a:outerShdw>
                </a:effectLst>
                <a:latin typeface="Arial" charset="0"/>
              </a:rPr>
              <a:t>new state</a:t>
            </a:r>
          </a:p>
        </p:txBody>
      </p:sp>
      <p:sp>
        <p:nvSpPr>
          <p:cNvPr id="209926" name="Line 6"/>
          <p:cNvSpPr>
            <a:spLocks noChangeShapeType="1"/>
          </p:cNvSpPr>
          <p:nvPr/>
        </p:nvSpPr>
        <p:spPr bwMode="auto">
          <a:xfrm>
            <a:off x="3098800" y="3044825"/>
            <a:ext cx="0" cy="1068388"/>
          </a:xfrm>
          <a:prstGeom prst="line">
            <a:avLst/>
          </a:prstGeom>
          <a:noFill/>
          <a:ln w="25400">
            <a:solidFill>
              <a:srgbClr val="0000FF"/>
            </a:solidFill>
            <a:round/>
            <a:headEnd/>
            <a:tailEnd type="triangle" w="med" len="med"/>
          </a:ln>
          <a:effectLst/>
        </p:spPr>
        <p:txBody>
          <a:bodyPr wrap="none" anchor="ctr"/>
          <a:lstStyle/>
          <a:p>
            <a:endParaRPr lang="en-US"/>
          </a:p>
        </p:txBody>
      </p:sp>
      <p:sp>
        <p:nvSpPr>
          <p:cNvPr id="209927" name="Line 7"/>
          <p:cNvSpPr>
            <a:spLocks noChangeShapeType="1"/>
          </p:cNvSpPr>
          <p:nvPr/>
        </p:nvSpPr>
        <p:spPr bwMode="auto">
          <a:xfrm>
            <a:off x="3365500" y="3573463"/>
            <a:ext cx="3556000" cy="0"/>
          </a:xfrm>
          <a:prstGeom prst="line">
            <a:avLst/>
          </a:prstGeom>
          <a:noFill/>
          <a:ln w="25400">
            <a:solidFill>
              <a:schemeClr val="tx2"/>
            </a:solidFill>
            <a:round/>
            <a:headEnd/>
            <a:tailEnd/>
          </a:ln>
          <a:effectLst/>
        </p:spPr>
        <p:txBody>
          <a:bodyPr wrap="none" anchor="ctr"/>
          <a:lstStyle/>
          <a:p>
            <a:endParaRPr lang="en-US"/>
          </a:p>
        </p:txBody>
      </p:sp>
      <p:sp>
        <p:nvSpPr>
          <p:cNvPr id="209928" name="Rectangle 8"/>
          <p:cNvSpPr>
            <a:spLocks noChangeArrowheads="1"/>
          </p:cNvSpPr>
          <p:nvPr/>
        </p:nvSpPr>
        <p:spPr bwMode="auto">
          <a:xfrm>
            <a:off x="3429000" y="3124200"/>
            <a:ext cx="3709988" cy="479425"/>
          </a:xfrm>
          <a:prstGeom prst="rect">
            <a:avLst/>
          </a:prstGeom>
          <a:noFill/>
          <a:ln w="25400">
            <a:solidFill>
              <a:schemeClr val="bg2"/>
            </a:solidFill>
            <a:miter lim="800000"/>
            <a:headEnd/>
            <a:tailEnd/>
          </a:ln>
          <a:effectLst/>
        </p:spPr>
        <p:txBody>
          <a:bodyPr lIns="90487" tIns="44450" rIns="90487" bIns="44450">
            <a:spAutoFit/>
          </a:bodyPr>
          <a:lstStyle/>
          <a:p>
            <a:r>
              <a:rPr lang="en-US" sz="2400">
                <a:solidFill>
                  <a:schemeClr val="tx2"/>
                </a:solidFill>
                <a:effectLst/>
                <a:latin typeface="Arial" charset="0"/>
              </a:rPr>
              <a:t>event causing transition</a:t>
            </a:r>
          </a:p>
        </p:txBody>
      </p:sp>
      <p:sp>
        <p:nvSpPr>
          <p:cNvPr id="209929" name="Rectangle 9"/>
          <p:cNvSpPr>
            <a:spLocks noChangeArrowheads="1"/>
          </p:cNvSpPr>
          <p:nvPr/>
        </p:nvSpPr>
        <p:spPr bwMode="auto">
          <a:xfrm>
            <a:off x="3810000" y="3505200"/>
            <a:ext cx="2830513" cy="479425"/>
          </a:xfrm>
          <a:prstGeom prst="rect">
            <a:avLst/>
          </a:prstGeom>
          <a:noFill/>
          <a:ln w="25400">
            <a:solidFill>
              <a:schemeClr val="bg2"/>
            </a:solidFill>
            <a:miter lim="800000"/>
            <a:headEnd/>
            <a:tailEnd/>
          </a:ln>
          <a:effectLst/>
        </p:spPr>
        <p:txBody>
          <a:bodyPr wrap="none" lIns="90487" tIns="44450" rIns="90487" bIns="44450">
            <a:spAutoFit/>
          </a:bodyPr>
          <a:lstStyle/>
          <a:p>
            <a:r>
              <a:rPr lang="en-US" sz="2400">
                <a:solidFill>
                  <a:schemeClr val="tx2"/>
                </a:solidFill>
                <a:effectLst/>
                <a:latin typeface="Arial" charset="0"/>
              </a:rPr>
              <a:t>action that occurs</a:t>
            </a:r>
          </a:p>
        </p:txBody>
      </p:sp>
      <p:sp>
        <p:nvSpPr>
          <p:cNvPr id="209930" name="Text Box 10"/>
          <p:cNvSpPr txBox="1">
            <a:spLocks noChangeArrowheads="1"/>
          </p:cNvSpPr>
          <p:nvPr/>
        </p:nvSpPr>
        <p:spPr bwMode="auto">
          <a:xfrm>
            <a:off x="152400" y="1066800"/>
            <a:ext cx="9525000" cy="1431925"/>
          </a:xfrm>
          <a:prstGeom prst="rect">
            <a:avLst/>
          </a:prstGeom>
          <a:noFill/>
          <a:ln w="9525">
            <a:noFill/>
            <a:miter lim="800000"/>
            <a:headEnd/>
            <a:tailEnd/>
          </a:ln>
          <a:effectLst/>
        </p:spPr>
        <p:txBody>
          <a:bodyPr>
            <a:spAutoFit/>
          </a:bodyPr>
          <a:lstStyle/>
          <a:p>
            <a:pPr>
              <a:spcBef>
                <a:spcPct val="50000"/>
              </a:spcBef>
            </a:pPr>
            <a:r>
              <a:rPr lang="en-US" sz="4400" b="0">
                <a:solidFill>
                  <a:schemeClr val="tx2"/>
                </a:solidFill>
                <a:effectLst/>
                <a:latin typeface="Tahoma" pitchFamily="34" charset="0"/>
                <a:cs typeface="Tahoma" pitchFamily="34" charset="0"/>
              </a:rPr>
              <a:t>State Transition Diagram Notation</a:t>
            </a:r>
            <a:r>
              <a:rPr lang="en-US" sz="4400" b="0">
                <a:solidFill>
                  <a:schemeClr val="tx2"/>
                </a:solidFill>
                <a:effectLst/>
                <a:latin typeface="Tahoma" pitchFamily="34" charset="0"/>
              </a:rPr>
              <a:t/>
            </a:r>
            <a:br>
              <a:rPr lang="en-US" sz="4400" b="0">
                <a:solidFill>
                  <a:schemeClr val="tx2"/>
                </a:solidFill>
                <a:effectLst/>
                <a:latin typeface="Tahoma" pitchFamily="34" charset="0"/>
              </a:rPr>
            </a:br>
            <a:endParaRPr lang="en-US" sz="4400" b="0">
              <a:solidFill>
                <a:schemeClr val="tx2"/>
              </a:solidFill>
              <a:effectLst/>
              <a:latin typeface="Tahom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State Transition Diagram for Microwave</a:t>
            </a:r>
          </a:p>
        </p:txBody>
      </p:sp>
      <p:pic>
        <p:nvPicPr>
          <p:cNvPr id="253955" name="Picture 3"/>
          <p:cNvPicPr>
            <a:picLocks noChangeAspect="1" noChangeArrowheads="1"/>
          </p:cNvPicPr>
          <p:nvPr/>
        </p:nvPicPr>
        <p:blipFill>
          <a:blip r:embed="rId2"/>
          <a:srcRect/>
          <a:stretch>
            <a:fillRect/>
          </a:stretch>
        </p:blipFill>
        <p:spPr bwMode="auto">
          <a:xfrm>
            <a:off x="609600" y="1447800"/>
            <a:ext cx="7696200" cy="4941888"/>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Sequence of Actions</a:t>
            </a:r>
          </a:p>
        </p:txBody>
      </p:sp>
      <p:sp>
        <p:nvSpPr>
          <p:cNvPr id="254979" name="Rectangle 3" descr="Rectangle: Click to edit Master text styles&#10;Second level&#10;Third level&#10;Fourth level&#10;Fifth level"/>
          <p:cNvSpPr>
            <a:spLocks noGrp="1" noChangeArrowheads="1"/>
          </p:cNvSpPr>
          <p:nvPr>
            <p:ph type="body" idx="1"/>
          </p:nvPr>
        </p:nvSpPr>
        <p:spPr/>
        <p:txBody>
          <a:bodyPr/>
          <a:lstStyle/>
          <a:p>
            <a:r>
              <a:rPr lang="en-US"/>
              <a:t>Select the power level</a:t>
            </a:r>
          </a:p>
          <a:p>
            <a:r>
              <a:rPr lang="en-US"/>
              <a:t>Input the cooking time</a:t>
            </a:r>
          </a:p>
          <a:p>
            <a:r>
              <a:rPr lang="en-US"/>
              <a:t>Press the start and the food is cooked for the given time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endParaRPr lang="en-US"/>
          </a:p>
        </p:txBody>
      </p:sp>
      <p:sp>
        <p:nvSpPr>
          <p:cNvPr id="256003" name="Rectangle 3" descr="Rectangle: Click to edit Master text styles&#10;Second level&#10;Third level&#10;Fourth level&#10;Fifth level"/>
          <p:cNvSpPr>
            <a:spLocks noGrp="1" noChangeArrowheads="1"/>
          </p:cNvSpPr>
          <p:nvPr>
            <p:ph type="body" sz="half" idx="1"/>
          </p:nvPr>
        </p:nvSpPr>
        <p:spPr/>
        <p:txBody>
          <a:bodyPr/>
          <a:lstStyle/>
          <a:p>
            <a:r>
              <a:rPr lang="en-US"/>
              <a:t>State</a:t>
            </a:r>
          </a:p>
          <a:p>
            <a:pPr lvl="1"/>
            <a:r>
              <a:rPr lang="en-US"/>
              <a:t>Waiting</a:t>
            </a:r>
          </a:p>
          <a:p>
            <a:pPr lvl="1"/>
            <a:r>
              <a:rPr lang="en-US"/>
              <a:t>Half power</a:t>
            </a:r>
          </a:p>
          <a:p>
            <a:pPr lvl="1"/>
            <a:r>
              <a:rPr lang="en-US"/>
              <a:t>Full power</a:t>
            </a:r>
          </a:p>
          <a:p>
            <a:pPr lvl="1"/>
            <a:r>
              <a:rPr lang="en-US"/>
              <a:t>Set time </a:t>
            </a:r>
          </a:p>
          <a:p>
            <a:pPr lvl="1"/>
            <a:r>
              <a:rPr lang="en-US"/>
              <a:t>Disabled</a:t>
            </a:r>
          </a:p>
          <a:p>
            <a:pPr lvl="1"/>
            <a:r>
              <a:rPr lang="en-US"/>
              <a:t>Enabled</a:t>
            </a:r>
          </a:p>
          <a:p>
            <a:pPr lvl="1"/>
            <a:r>
              <a:rPr lang="en-US"/>
              <a:t>Operation </a:t>
            </a:r>
          </a:p>
        </p:txBody>
      </p:sp>
      <p:sp>
        <p:nvSpPr>
          <p:cNvPr id="256004" name="Rectangle 4" descr="Rectangle: Click to edit Master text styles&#10;Second level&#10;Third level&#10;Fourth level&#10;Fifth level"/>
          <p:cNvSpPr>
            <a:spLocks noGrp="1" noChangeArrowheads="1"/>
          </p:cNvSpPr>
          <p:nvPr>
            <p:ph type="body" sz="half" idx="2"/>
          </p:nvPr>
        </p:nvSpPr>
        <p:spPr>
          <a:xfrm>
            <a:off x="3352800" y="1905000"/>
            <a:ext cx="5257800" cy="4114800"/>
          </a:xfrm>
        </p:spPr>
        <p:txBody>
          <a:bodyPr/>
          <a:lstStyle/>
          <a:p>
            <a:r>
              <a:rPr lang="en-US"/>
              <a:t>Description</a:t>
            </a:r>
          </a:p>
          <a:p>
            <a:pPr lvl="1"/>
            <a:r>
              <a:rPr lang="en-US"/>
              <a:t>Oven is waiting for input</a:t>
            </a:r>
          </a:p>
          <a:p>
            <a:pPr lvl="1"/>
            <a:r>
              <a:rPr lang="en-US"/>
              <a:t>Power is set to 300 watts</a:t>
            </a:r>
          </a:p>
          <a:p>
            <a:pPr lvl="1"/>
            <a:r>
              <a:rPr lang="en-US"/>
              <a:t>Power is set to 600</a:t>
            </a:r>
          </a:p>
          <a:p>
            <a:pPr lvl="1"/>
            <a:r>
              <a:rPr lang="en-US"/>
              <a:t>Time acc. To user input</a:t>
            </a:r>
          </a:p>
          <a:p>
            <a:pPr lvl="1"/>
            <a:r>
              <a:rPr lang="en-US"/>
              <a:t>Display shows ‘not ready’</a:t>
            </a:r>
          </a:p>
          <a:p>
            <a:pPr lvl="1"/>
            <a:r>
              <a:rPr lang="en-US"/>
              <a:t>Display shows ‘ready’</a:t>
            </a:r>
          </a:p>
          <a:p>
            <a:pPr lvl="1"/>
            <a:r>
              <a:rPr lang="en-US"/>
              <a:t>Oven in operation</a:t>
            </a:r>
          </a:p>
          <a:p>
            <a:pPr lvl="1"/>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1651000" y="711200"/>
            <a:ext cx="6200775" cy="268288"/>
          </a:xfrm>
          <a:prstGeom prst="rect">
            <a:avLst/>
          </a:prstGeom>
          <a:noFill/>
          <a:ln w="12700">
            <a:solidFill>
              <a:schemeClr val="tx1"/>
            </a:solidFill>
            <a:miter lim="800000"/>
            <a:headEnd/>
            <a:tailEnd/>
          </a:ln>
          <a:effectLst/>
        </p:spPr>
        <p:txBody>
          <a:bodyPr lIns="90487" tIns="44450" rIns="90487" bIns="44450" anchor="ctr"/>
          <a:lstStyle/>
          <a:p>
            <a:pPr algn="ctr" eaLnBrk="1" hangingPunct="1"/>
            <a:r>
              <a:rPr lang="en-US" sz="4400" b="0">
                <a:effectLst>
                  <a:outerShdw blurRad="38100" dist="38100" dir="2700000" algn="tl">
                    <a:srgbClr val="C0C0C0"/>
                  </a:outerShdw>
                </a:effectLst>
                <a:latin typeface="Arial" charset="0"/>
              </a:rPr>
              <a:t>State Transition Diagram</a:t>
            </a:r>
          </a:p>
        </p:txBody>
      </p:sp>
      <p:sp>
        <p:nvSpPr>
          <p:cNvPr id="257027" name="Rectangle 3"/>
          <p:cNvSpPr>
            <a:spLocks noChangeArrowheads="1"/>
          </p:cNvSpPr>
          <p:nvPr/>
        </p:nvSpPr>
        <p:spPr bwMode="auto">
          <a:xfrm>
            <a:off x="3695700" y="2151063"/>
            <a:ext cx="1651000" cy="744537"/>
          </a:xfrm>
          <a:prstGeom prst="rect">
            <a:avLst/>
          </a:prstGeom>
          <a:solidFill>
            <a:schemeClr val="accent2"/>
          </a:solidFill>
          <a:ln w="127000">
            <a:solidFill>
              <a:schemeClr val="tx1"/>
            </a:solidFill>
            <a:miter lim="800000"/>
            <a:headEnd/>
            <a:tailEnd/>
          </a:ln>
          <a:effectLst/>
        </p:spPr>
        <p:txBody>
          <a:bodyPr wrap="none" anchor="ctr"/>
          <a:lstStyle/>
          <a:p>
            <a:endParaRPr lang="en-US"/>
          </a:p>
        </p:txBody>
      </p:sp>
      <p:sp>
        <p:nvSpPr>
          <p:cNvPr id="257028" name="Rectangle 4"/>
          <p:cNvSpPr>
            <a:spLocks noChangeArrowheads="1"/>
          </p:cNvSpPr>
          <p:nvPr/>
        </p:nvSpPr>
        <p:spPr bwMode="auto">
          <a:xfrm>
            <a:off x="2159000" y="3821113"/>
            <a:ext cx="1638300" cy="757237"/>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7029" name="Rectangle 5"/>
          <p:cNvSpPr>
            <a:spLocks noChangeArrowheads="1"/>
          </p:cNvSpPr>
          <p:nvPr/>
        </p:nvSpPr>
        <p:spPr bwMode="auto">
          <a:xfrm>
            <a:off x="3695700" y="5503863"/>
            <a:ext cx="1651000" cy="744537"/>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7030" name="Rectangle 6"/>
          <p:cNvSpPr>
            <a:spLocks noChangeArrowheads="1"/>
          </p:cNvSpPr>
          <p:nvPr/>
        </p:nvSpPr>
        <p:spPr bwMode="auto">
          <a:xfrm>
            <a:off x="5638800" y="3856038"/>
            <a:ext cx="1790700" cy="744537"/>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7031" name="Rectangle 7"/>
          <p:cNvSpPr>
            <a:spLocks noChangeArrowheads="1"/>
          </p:cNvSpPr>
          <p:nvPr/>
        </p:nvSpPr>
        <p:spPr bwMode="auto">
          <a:xfrm>
            <a:off x="4075113" y="2147888"/>
            <a:ext cx="1031875" cy="663575"/>
          </a:xfrm>
          <a:prstGeom prst="rect">
            <a:avLst/>
          </a:prstGeom>
          <a:noFill/>
          <a:ln w="25400">
            <a:solidFill>
              <a:schemeClr val="tx1"/>
            </a:solid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reading</a:t>
            </a:r>
          </a:p>
          <a:p>
            <a:endParaRPr lang="en-US">
              <a:effectLst>
                <a:outerShdw blurRad="38100" dist="38100" dir="2700000" algn="tl">
                  <a:srgbClr val="C0C0C0"/>
                </a:outerShdw>
              </a:effectLst>
            </a:endParaRPr>
          </a:p>
        </p:txBody>
      </p:sp>
      <p:sp>
        <p:nvSpPr>
          <p:cNvPr id="257032" name="Rectangle 8"/>
          <p:cNvSpPr>
            <a:spLocks noChangeArrowheads="1"/>
          </p:cNvSpPr>
          <p:nvPr/>
        </p:nvSpPr>
        <p:spPr bwMode="auto">
          <a:xfrm>
            <a:off x="4037013" y="2317750"/>
            <a:ext cx="1133475" cy="663575"/>
          </a:xfrm>
          <a:prstGeom prst="rect">
            <a:avLst/>
          </a:prstGeom>
          <a:noFill/>
          <a:ln w="25400">
            <a:solidFill>
              <a:schemeClr val="tx1"/>
            </a:solid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operator</a:t>
            </a:r>
          </a:p>
          <a:p>
            <a:endParaRPr lang="en-US">
              <a:effectLst>
                <a:outerShdw blurRad="38100" dist="38100" dir="2700000" algn="tl">
                  <a:srgbClr val="C0C0C0"/>
                </a:outerShdw>
              </a:effectLst>
            </a:endParaRPr>
          </a:p>
        </p:txBody>
      </p:sp>
      <p:sp>
        <p:nvSpPr>
          <p:cNvPr id="257033" name="Rectangle 9"/>
          <p:cNvSpPr>
            <a:spLocks noChangeArrowheads="1"/>
          </p:cNvSpPr>
          <p:nvPr/>
        </p:nvSpPr>
        <p:spPr bwMode="auto">
          <a:xfrm>
            <a:off x="3935413" y="2487613"/>
            <a:ext cx="1412875" cy="388937"/>
          </a:xfrm>
          <a:prstGeom prst="rect">
            <a:avLst/>
          </a:prstGeom>
          <a:noFill/>
          <a:ln w="25400">
            <a:solidFill>
              <a:schemeClr val="tx1"/>
            </a:solid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commands</a:t>
            </a:r>
          </a:p>
        </p:txBody>
      </p:sp>
      <p:sp>
        <p:nvSpPr>
          <p:cNvPr id="257034" name="Rectangle 10"/>
          <p:cNvSpPr>
            <a:spLocks noChangeArrowheads="1"/>
          </p:cNvSpPr>
          <p:nvPr/>
        </p:nvSpPr>
        <p:spPr bwMode="auto">
          <a:xfrm>
            <a:off x="2093913" y="3987800"/>
            <a:ext cx="1793875" cy="388938"/>
          </a:xfrm>
          <a:prstGeom prst="rect">
            <a:avLst/>
          </a:prstGeom>
          <a:noFill/>
          <a:ln w="25400">
            <a:solidFill>
              <a:schemeClr val="tx1"/>
            </a:solid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making copies</a:t>
            </a:r>
          </a:p>
        </p:txBody>
      </p:sp>
      <p:sp>
        <p:nvSpPr>
          <p:cNvPr id="257035" name="Rectangle 11"/>
          <p:cNvSpPr>
            <a:spLocks noChangeArrowheads="1"/>
          </p:cNvSpPr>
          <p:nvPr/>
        </p:nvSpPr>
        <p:spPr bwMode="auto">
          <a:xfrm>
            <a:off x="5599113" y="4033838"/>
            <a:ext cx="1920875" cy="388937"/>
          </a:xfrm>
          <a:prstGeom prst="rect">
            <a:avLst/>
          </a:prstGeom>
          <a:noFill/>
          <a:ln w="25400">
            <a:solidFill>
              <a:schemeClr val="tx1"/>
            </a:solid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reloading paper</a:t>
            </a:r>
          </a:p>
        </p:txBody>
      </p:sp>
      <p:sp>
        <p:nvSpPr>
          <p:cNvPr id="257036" name="Rectangle 12"/>
          <p:cNvSpPr>
            <a:spLocks noChangeArrowheads="1"/>
          </p:cNvSpPr>
          <p:nvPr/>
        </p:nvSpPr>
        <p:spPr bwMode="auto">
          <a:xfrm>
            <a:off x="3694113" y="5681663"/>
            <a:ext cx="1704975" cy="388937"/>
          </a:xfrm>
          <a:prstGeom prst="rect">
            <a:avLst/>
          </a:prstGeom>
          <a:noFill/>
          <a:ln w="25400">
            <a:solidFill>
              <a:schemeClr val="tx1"/>
            </a:solid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problem state</a:t>
            </a:r>
          </a:p>
        </p:txBody>
      </p:sp>
      <p:sp>
        <p:nvSpPr>
          <p:cNvPr id="257037" name="Line 13"/>
          <p:cNvSpPr>
            <a:spLocks noChangeShapeType="1"/>
          </p:cNvSpPr>
          <p:nvPr/>
        </p:nvSpPr>
        <p:spPr bwMode="auto">
          <a:xfrm flipH="1">
            <a:off x="2921000" y="2568575"/>
            <a:ext cx="787400" cy="0"/>
          </a:xfrm>
          <a:prstGeom prst="line">
            <a:avLst/>
          </a:prstGeom>
          <a:noFill/>
          <a:ln w="25400">
            <a:solidFill>
              <a:schemeClr val="tx1"/>
            </a:solidFill>
            <a:round/>
            <a:headEnd/>
            <a:tailEnd/>
          </a:ln>
          <a:effectLst/>
        </p:spPr>
        <p:txBody>
          <a:bodyPr wrap="none" anchor="ctr"/>
          <a:lstStyle/>
          <a:p>
            <a:endParaRPr lang="en-US"/>
          </a:p>
        </p:txBody>
      </p:sp>
      <p:grpSp>
        <p:nvGrpSpPr>
          <p:cNvPr id="257038" name="Group 14"/>
          <p:cNvGrpSpPr>
            <a:grpSpLocks/>
          </p:cNvGrpSpPr>
          <p:nvPr/>
        </p:nvGrpSpPr>
        <p:grpSpPr bwMode="auto">
          <a:xfrm>
            <a:off x="2870200" y="2559050"/>
            <a:ext cx="90488" cy="1252538"/>
            <a:chOff x="1808" y="963"/>
            <a:chExt cx="57" cy="789"/>
          </a:xfrm>
        </p:grpSpPr>
        <p:sp>
          <p:nvSpPr>
            <p:cNvPr id="257039" name="Freeform 15"/>
            <p:cNvSpPr>
              <a:spLocks/>
            </p:cNvSpPr>
            <p:nvPr/>
          </p:nvSpPr>
          <p:spPr bwMode="auto">
            <a:xfrm>
              <a:off x="1808" y="1644"/>
              <a:ext cx="57" cy="108"/>
            </a:xfrm>
            <a:custGeom>
              <a:avLst/>
              <a:gdLst/>
              <a:ahLst/>
              <a:cxnLst>
                <a:cxn ang="0">
                  <a:pos x="28" y="107"/>
                </a:cxn>
                <a:cxn ang="0">
                  <a:pos x="0" y="0"/>
                </a:cxn>
                <a:cxn ang="0">
                  <a:pos x="28" y="0"/>
                </a:cxn>
                <a:cxn ang="0">
                  <a:pos x="56" y="0"/>
                </a:cxn>
                <a:cxn ang="0">
                  <a:pos x="28" y="107"/>
                </a:cxn>
              </a:cxnLst>
              <a:rect l="0" t="0" r="r" b="b"/>
              <a:pathLst>
                <a:path w="57" h="108">
                  <a:moveTo>
                    <a:pt x="28" y="107"/>
                  </a:moveTo>
                  <a:lnTo>
                    <a:pt x="0" y="0"/>
                  </a:lnTo>
                  <a:lnTo>
                    <a:pt x="28" y="0"/>
                  </a:lnTo>
                  <a:lnTo>
                    <a:pt x="56" y="0"/>
                  </a:lnTo>
                  <a:lnTo>
                    <a:pt x="28" y="107"/>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7040" name="Line 16"/>
            <p:cNvSpPr>
              <a:spLocks noChangeShapeType="1"/>
            </p:cNvSpPr>
            <p:nvPr/>
          </p:nvSpPr>
          <p:spPr bwMode="auto">
            <a:xfrm>
              <a:off x="1840" y="963"/>
              <a:ext cx="0" cy="673"/>
            </a:xfrm>
            <a:prstGeom prst="line">
              <a:avLst/>
            </a:prstGeom>
            <a:noFill/>
            <a:ln w="25400">
              <a:solidFill>
                <a:schemeClr val="tx1"/>
              </a:solidFill>
              <a:round/>
              <a:headEnd/>
              <a:tailEnd/>
            </a:ln>
            <a:effectLst/>
          </p:spPr>
          <p:txBody>
            <a:bodyPr wrap="none" anchor="ctr"/>
            <a:lstStyle/>
            <a:p>
              <a:endParaRPr lang="en-US"/>
            </a:p>
          </p:txBody>
        </p:sp>
      </p:grpSp>
      <p:grpSp>
        <p:nvGrpSpPr>
          <p:cNvPr id="257041" name="Group 17"/>
          <p:cNvGrpSpPr>
            <a:grpSpLocks/>
          </p:cNvGrpSpPr>
          <p:nvPr/>
        </p:nvGrpSpPr>
        <p:grpSpPr bwMode="auto">
          <a:xfrm>
            <a:off x="3327400" y="2738438"/>
            <a:ext cx="357188" cy="79375"/>
            <a:chOff x="2096" y="1076"/>
            <a:chExt cx="225" cy="50"/>
          </a:xfrm>
        </p:grpSpPr>
        <p:sp>
          <p:nvSpPr>
            <p:cNvPr id="257042" name="Freeform 18"/>
            <p:cNvSpPr>
              <a:spLocks/>
            </p:cNvSpPr>
            <p:nvPr/>
          </p:nvSpPr>
          <p:spPr bwMode="auto">
            <a:xfrm>
              <a:off x="2192" y="1076"/>
              <a:ext cx="129" cy="50"/>
            </a:xfrm>
            <a:custGeom>
              <a:avLst/>
              <a:gdLst/>
              <a:ahLst/>
              <a:cxnLst>
                <a:cxn ang="0">
                  <a:pos x="128" y="25"/>
                </a:cxn>
                <a:cxn ang="0">
                  <a:pos x="0" y="49"/>
                </a:cxn>
                <a:cxn ang="0">
                  <a:pos x="0" y="25"/>
                </a:cxn>
                <a:cxn ang="0">
                  <a:pos x="0" y="0"/>
                </a:cxn>
                <a:cxn ang="0">
                  <a:pos x="128" y="25"/>
                </a:cxn>
              </a:cxnLst>
              <a:rect l="0" t="0" r="r" b="b"/>
              <a:pathLst>
                <a:path w="129" h="50">
                  <a:moveTo>
                    <a:pt x="128" y="25"/>
                  </a:moveTo>
                  <a:lnTo>
                    <a:pt x="0" y="49"/>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7043" name="Line 19"/>
            <p:cNvSpPr>
              <a:spLocks noChangeShapeType="1"/>
            </p:cNvSpPr>
            <p:nvPr/>
          </p:nvSpPr>
          <p:spPr bwMode="auto">
            <a:xfrm>
              <a:off x="2096" y="1104"/>
              <a:ext cx="88" cy="0"/>
            </a:xfrm>
            <a:prstGeom prst="line">
              <a:avLst/>
            </a:prstGeom>
            <a:noFill/>
            <a:ln w="25400">
              <a:solidFill>
                <a:schemeClr val="tx1"/>
              </a:solidFill>
              <a:round/>
              <a:headEnd/>
              <a:tailEnd/>
            </a:ln>
            <a:effectLst/>
          </p:spPr>
          <p:txBody>
            <a:bodyPr wrap="none" anchor="ctr"/>
            <a:lstStyle/>
            <a:p>
              <a:endParaRPr lang="en-US"/>
            </a:p>
          </p:txBody>
        </p:sp>
      </p:grpSp>
      <p:sp>
        <p:nvSpPr>
          <p:cNvPr id="257044" name="Line 20"/>
          <p:cNvSpPr>
            <a:spLocks noChangeShapeType="1"/>
          </p:cNvSpPr>
          <p:nvPr/>
        </p:nvSpPr>
        <p:spPr bwMode="auto">
          <a:xfrm>
            <a:off x="2921000" y="4591050"/>
            <a:ext cx="0" cy="1284288"/>
          </a:xfrm>
          <a:prstGeom prst="line">
            <a:avLst/>
          </a:prstGeom>
          <a:noFill/>
          <a:ln w="25400">
            <a:solidFill>
              <a:schemeClr val="tx1"/>
            </a:solidFill>
            <a:round/>
            <a:headEnd/>
            <a:tailEnd/>
          </a:ln>
          <a:effectLst/>
        </p:spPr>
        <p:txBody>
          <a:bodyPr wrap="none" anchor="ctr"/>
          <a:lstStyle/>
          <a:p>
            <a:endParaRPr lang="en-US"/>
          </a:p>
        </p:txBody>
      </p:sp>
      <p:grpSp>
        <p:nvGrpSpPr>
          <p:cNvPr id="257045" name="Group 21"/>
          <p:cNvGrpSpPr>
            <a:grpSpLocks/>
          </p:cNvGrpSpPr>
          <p:nvPr/>
        </p:nvGrpSpPr>
        <p:grpSpPr bwMode="auto">
          <a:xfrm>
            <a:off x="2921000" y="5842000"/>
            <a:ext cx="763588" cy="80963"/>
            <a:chOff x="1840" y="3031"/>
            <a:chExt cx="481" cy="51"/>
          </a:xfrm>
        </p:grpSpPr>
        <p:sp>
          <p:nvSpPr>
            <p:cNvPr id="257046" name="Freeform 22"/>
            <p:cNvSpPr>
              <a:spLocks/>
            </p:cNvSpPr>
            <p:nvPr/>
          </p:nvSpPr>
          <p:spPr bwMode="auto">
            <a:xfrm>
              <a:off x="2192" y="3031"/>
              <a:ext cx="129" cy="51"/>
            </a:xfrm>
            <a:custGeom>
              <a:avLst/>
              <a:gdLst/>
              <a:ahLst/>
              <a:cxnLst>
                <a:cxn ang="0">
                  <a:pos x="128" y="25"/>
                </a:cxn>
                <a:cxn ang="0">
                  <a:pos x="0" y="50"/>
                </a:cxn>
                <a:cxn ang="0">
                  <a:pos x="0" y="25"/>
                </a:cxn>
                <a:cxn ang="0">
                  <a:pos x="0" y="0"/>
                </a:cxn>
                <a:cxn ang="0">
                  <a:pos x="128" y="25"/>
                </a:cxn>
              </a:cxnLst>
              <a:rect l="0" t="0" r="r" b="b"/>
              <a:pathLst>
                <a:path w="129" h="51">
                  <a:moveTo>
                    <a:pt x="128" y="25"/>
                  </a:moveTo>
                  <a:lnTo>
                    <a:pt x="0" y="50"/>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7047" name="Line 23"/>
            <p:cNvSpPr>
              <a:spLocks noChangeShapeType="1"/>
            </p:cNvSpPr>
            <p:nvPr/>
          </p:nvSpPr>
          <p:spPr bwMode="auto">
            <a:xfrm>
              <a:off x="1840" y="3060"/>
              <a:ext cx="344" cy="0"/>
            </a:xfrm>
            <a:prstGeom prst="line">
              <a:avLst/>
            </a:prstGeom>
            <a:noFill/>
            <a:ln w="25400">
              <a:solidFill>
                <a:schemeClr val="tx1"/>
              </a:solidFill>
              <a:round/>
              <a:headEnd/>
              <a:tailEnd/>
            </a:ln>
            <a:effectLst/>
          </p:spPr>
          <p:txBody>
            <a:bodyPr wrap="none" anchor="ctr"/>
            <a:lstStyle/>
            <a:p>
              <a:endParaRPr lang="en-US"/>
            </a:p>
          </p:txBody>
        </p:sp>
      </p:grpSp>
      <p:sp>
        <p:nvSpPr>
          <p:cNvPr id="257048" name="Line 24"/>
          <p:cNvSpPr>
            <a:spLocks noChangeShapeType="1"/>
          </p:cNvSpPr>
          <p:nvPr/>
        </p:nvSpPr>
        <p:spPr bwMode="auto">
          <a:xfrm flipV="1">
            <a:off x="6350000" y="2522538"/>
            <a:ext cx="0" cy="1333500"/>
          </a:xfrm>
          <a:prstGeom prst="line">
            <a:avLst/>
          </a:prstGeom>
          <a:noFill/>
          <a:ln w="25400">
            <a:solidFill>
              <a:schemeClr val="tx1"/>
            </a:solidFill>
            <a:round/>
            <a:headEnd/>
            <a:tailEnd/>
          </a:ln>
          <a:effectLst/>
        </p:spPr>
        <p:txBody>
          <a:bodyPr wrap="none" anchor="ctr"/>
          <a:lstStyle/>
          <a:p>
            <a:endParaRPr lang="en-US"/>
          </a:p>
        </p:txBody>
      </p:sp>
      <p:grpSp>
        <p:nvGrpSpPr>
          <p:cNvPr id="257049" name="Group 25"/>
          <p:cNvGrpSpPr>
            <a:grpSpLocks/>
          </p:cNvGrpSpPr>
          <p:nvPr/>
        </p:nvGrpSpPr>
        <p:grpSpPr bwMode="auto">
          <a:xfrm>
            <a:off x="5359400" y="2489200"/>
            <a:ext cx="990600" cy="80963"/>
            <a:chOff x="3376" y="919"/>
            <a:chExt cx="624" cy="51"/>
          </a:xfrm>
        </p:grpSpPr>
        <p:sp>
          <p:nvSpPr>
            <p:cNvPr id="257050" name="Freeform 26"/>
            <p:cNvSpPr>
              <a:spLocks/>
            </p:cNvSpPr>
            <p:nvPr/>
          </p:nvSpPr>
          <p:spPr bwMode="auto">
            <a:xfrm>
              <a:off x="3376" y="919"/>
              <a:ext cx="121" cy="51"/>
            </a:xfrm>
            <a:custGeom>
              <a:avLst/>
              <a:gdLst/>
              <a:ahLst/>
              <a:cxnLst>
                <a:cxn ang="0">
                  <a:pos x="0" y="25"/>
                </a:cxn>
                <a:cxn ang="0">
                  <a:pos x="120" y="0"/>
                </a:cxn>
                <a:cxn ang="0">
                  <a:pos x="120" y="25"/>
                </a:cxn>
                <a:cxn ang="0">
                  <a:pos x="120" y="50"/>
                </a:cxn>
                <a:cxn ang="0">
                  <a:pos x="0" y="25"/>
                </a:cxn>
              </a:cxnLst>
              <a:rect l="0" t="0" r="r" b="b"/>
              <a:pathLst>
                <a:path w="121" h="51">
                  <a:moveTo>
                    <a:pt x="0" y="25"/>
                  </a:moveTo>
                  <a:lnTo>
                    <a:pt x="120" y="0"/>
                  </a:lnTo>
                  <a:lnTo>
                    <a:pt x="120" y="25"/>
                  </a:lnTo>
                  <a:lnTo>
                    <a:pt x="120" y="50"/>
                  </a:lnTo>
                  <a:lnTo>
                    <a:pt x="0" y="25"/>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7051" name="Line 27"/>
            <p:cNvSpPr>
              <a:spLocks noChangeShapeType="1"/>
            </p:cNvSpPr>
            <p:nvPr/>
          </p:nvSpPr>
          <p:spPr bwMode="auto">
            <a:xfrm flipH="1">
              <a:off x="3496" y="948"/>
              <a:ext cx="504" cy="0"/>
            </a:xfrm>
            <a:prstGeom prst="line">
              <a:avLst/>
            </a:prstGeom>
            <a:noFill/>
            <a:ln w="25400">
              <a:solidFill>
                <a:schemeClr val="tx1"/>
              </a:solidFill>
              <a:round/>
              <a:headEnd/>
              <a:tailEnd/>
            </a:ln>
            <a:effectLst/>
          </p:spPr>
          <p:txBody>
            <a:bodyPr wrap="none" anchor="ctr"/>
            <a:lstStyle/>
            <a:p>
              <a:endParaRPr lang="en-US"/>
            </a:p>
          </p:txBody>
        </p:sp>
      </p:grpSp>
      <p:grpSp>
        <p:nvGrpSpPr>
          <p:cNvPr id="257052" name="Group 28"/>
          <p:cNvGrpSpPr>
            <a:grpSpLocks/>
          </p:cNvGrpSpPr>
          <p:nvPr/>
        </p:nvGrpSpPr>
        <p:grpSpPr bwMode="auto">
          <a:xfrm>
            <a:off x="3810000" y="4160838"/>
            <a:ext cx="1792288" cy="79375"/>
            <a:chOff x="2400" y="1972"/>
            <a:chExt cx="1129" cy="50"/>
          </a:xfrm>
        </p:grpSpPr>
        <p:sp>
          <p:nvSpPr>
            <p:cNvPr id="257053" name="Freeform 29"/>
            <p:cNvSpPr>
              <a:spLocks/>
            </p:cNvSpPr>
            <p:nvPr/>
          </p:nvSpPr>
          <p:spPr bwMode="auto">
            <a:xfrm>
              <a:off x="3400" y="1972"/>
              <a:ext cx="129" cy="50"/>
            </a:xfrm>
            <a:custGeom>
              <a:avLst/>
              <a:gdLst/>
              <a:ahLst/>
              <a:cxnLst>
                <a:cxn ang="0">
                  <a:pos x="128" y="25"/>
                </a:cxn>
                <a:cxn ang="0">
                  <a:pos x="0" y="49"/>
                </a:cxn>
                <a:cxn ang="0">
                  <a:pos x="0" y="25"/>
                </a:cxn>
                <a:cxn ang="0">
                  <a:pos x="0" y="0"/>
                </a:cxn>
                <a:cxn ang="0">
                  <a:pos x="128" y="25"/>
                </a:cxn>
              </a:cxnLst>
              <a:rect l="0" t="0" r="r" b="b"/>
              <a:pathLst>
                <a:path w="129" h="50">
                  <a:moveTo>
                    <a:pt x="128" y="25"/>
                  </a:moveTo>
                  <a:lnTo>
                    <a:pt x="0" y="49"/>
                  </a:lnTo>
                  <a:lnTo>
                    <a:pt x="0" y="25"/>
                  </a:lnTo>
                  <a:lnTo>
                    <a:pt x="0" y="0"/>
                  </a:lnTo>
                  <a:lnTo>
                    <a:pt x="128" y="25"/>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7054" name="Line 30"/>
            <p:cNvSpPr>
              <a:spLocks noChangeShapeType="1"/>
            </p:cNvSpPr>
            <p:nvPr/>
          </p:nvSpPr>
          <p:spPr bwMode="auto">
            <a:xfrm>
              <a:off x="2400" y="2000"/>
              <a:ext cx="992" cy="0"/>
            </a:xfrm>
            <a:prstGeom prst="line">
              <a:avLst/>
            </a:prstGeom>
            <a:noFill/>
            <a:ln w="25400">
              <a:solidFill>
                <a:schemeClr val="tx1"/>
              </a:solidFill>
              <a:round/>
              <a:headEnd/>
              <a:tailEnd/>
            </a:ln>
            <a:effectLst/>
          </p:spPr>
          <p:txBody>
            <a:bodyPr wrap="none" anchor="ctr"/>
            <a:lstStyle/>
            <a:p>
              <a:endParaRPr lang="en-US"/>
            </a:p>
          </p:txBody>
        </p:sp>
      </p:grpSp>
      <p:sp>
        <p:nvSpPr>
          <p:cNvPr id="257055" name="Line 31"/>
          <p:cNvSpPr>
            <a:spLocks noChangeShapeType="1"/>
          </p:cNvSpPr>
          <p:nvPr/>
        </p:nvSpPr>
        <p:spPr bwMode="auto">
          <a:xfrm>
            <a:off x="3327400" y="2784475"/>
            <a:ext cx="0" cy="1023938"/>
          </a:xfrm>
          <a:prstGeom prst="line">
            <a:avLst/>
          </a:prstGeom>
          <a:noFill/>
          <a:ln w="25400">
            <a:solidFill>
              <a:schemeClr val="tx1"/>
            </a:solidFill>
            <a:round/>
            <a:headEnd/>
            <a:tailEnd/>
          </a:ln>
          <a:effectLst/>
        </p:spPr>
        <p:txBody>
          <a:bodyPr wrap="none" anchor="ctr"/>
          <a:lstStyle/>
          <a:p>
            <a:endParaRPr lang="en-US"/>
          </a:p>
        </p:txBody>
      </p:sp>
      <p:sp>
        <p:nvSpPr>
          <p:cNvPr id="257056" name="Rectangle 32"/>
          <p:cNvSpPr>
            <a:spLocks noChangeArrowheads="1"/>
          </p:cNvSpPr>
          <p:nvPr/>
        </p:nvSpPr>
        <p:spPr bwMode="auto">
          <a:xfrm>
            <a:off x="6056313" y="2724150"/>
            <a:ext cx="523875" cy="638175"/>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full</a:t>
            </a:r>
          </a:p>
          <a:p>
            <a:endParaRPr lang="en-US">
              <a:effectLst>
                <a:outerShdw blurRad="38100" dist="38100" dir="2700000" algn="tl">
                  <a:srgbClr val="C0C0C0"/>
                </a:outerShdw>
              </a:effectLst>
            </a:endParaRPr>
          </a:p>
        </p:txBody>
      </p:sp>
      <p:sp>
        <p:nvSpPr>
          <p:cNvPr id="257057" name="Rectangle 33"/>
          <p:cNvSpPr>
            <a:spLocks noChangeArrowheads="1"/>
          </p:cNvSpPr>
          <p:nvPr/>
        </p:nvSpPr>
        <p:spPr bwMode="auto">
          <a:xfrm>
            <a:off x="5294313" y="2932113"/>
            <a:ext cx="2441575" cy="363537"/>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invoke read-op-input</a:t>
            </a:r>
          </a:p>
        </p:txBody>
      </p:sp>
      <p:sp>
        <p:nvSpPr>
          <p:cNvPr id="257058" name="Rectangle 34"/>
          <p:cNvSpPr>
            <a:spLocks noChangeArrowheads="1"/>
          </p:cNvSpPr>
          <p:nvPr/>
        </p:nvSpPr>
        <p:spPr bwMode="auto">
          <a:xfrm>
            <a:off x="1941513" y="1979613"/>
            <a:ext cx="1552575" cy="638175"/>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full and start</a:t>
            </a:r>
          </a:p>
          <a:p>
            <a:endParaRPr lang="en-US">
              <a:effectLst>
                <a:outerShdw blurRad="38100" dist="38100" dir="2700000" algn="tl">
                  <a:srgbClr val="C0C0C0"/>
                </a:outerShdw>
              </a:effectLst>
            </a:endParaRPr>
          </a:p>
        </p:txBody>
      </p:sp>
      <p:sp>
        <p:nvSpPr>
          <p:cNvPr id="257059" name="Rectangle 35"/>
          <p:cNvSpPr>
            <a:spLocks noChangeArrowheads="1"/>
          </p:cNvSpPr>
          <p:nvPr/>
        </p:nvSpPr>
        <p:spPr bwMode="auto">
          <a:xfrm>
            <a:off x="1268413" y="2185988"/>
            <a:ext cx="2784475" cy="363537"/>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invoke manage-copying</a:t>
            </a:r>
          </a:p>
        </p:txBody>
      </p:sp>
      <p:sp>
        <p:nvSpPr>
          <p:cNvPr id="257060" name="Rectangle 36"/>
          <p:cNvSpPr>
            <a:spLocks noChangeArrowheads="1"/>
          </p:cNvSpPr>
          <p:nvPr/>
        </p:nvSpPr>
        <p:spPr bwMode="auto">
          <a:xfrm>
            <a:off x="3757613" y="3060700"/>
            <a:ext cx="1514475" cy="638175"/>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copies done</a:t>
            </a:r>
          </a:p>
          <a:p>
            <a:endParaRPr lang="en-US">
              <a:effectLst>
                <a:outerShdw blurRad="38100" dist="38100" dir="2700000" algn="tl">
                  <a:srgbClr val="C0C0C0"/>
                </a:outerShdw>
              </a:effectLst>
            </a:endParaRPr>
          </a:p>
        </p:txBody>
      </p:sp>
      <p:sp>
        <p:nvSpPr>
          <p:cNvPr id="257061" name="Rectangle 37"/>
          <p:cNvSpPr>
            <a:spLocks noChangeArrowheads="1"/>
          </p:cNvSpPr>
          <p:nvPr/>
        </p:nvSpPr>
        <p:spPr bwMode="auto">
          <a:xfrm>
            <a:off x="3376613" y="3306763"/>
            <a:ext cx="2441575" cy="363537"/>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invoke read-op-input</a:t>
            </a:r>
          </a:p>
        </p:txBody>
      </p:sp>
      <p:sp>
        <p:nvSpPr>
          <p:cNvPr id="257062" name="Rectangle 38"/>
          <p:cNvSpPr>
            <a:spLocks noChangeArrowheads="1"/>
          </p:cNvSpPr>
          <p:nvPr/>
        </p:nvSpPr>
        <p:spPr bwMode="auto">
          <a:xfrm>
            <a:off x="4392613" y="4157663"/>
            <a:ext cx="854075" cy="638175"/>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empty</a:t>
            </a:r>
          </a:p>
          <a:p>
            <a:endParaRPr lang="en-US">
              <a:effectLst>
                <a:outerShdw blurRad="38100" dist="38100" dir="2700000" algn="tl">
                  <a:srgbClr val="C0C0C0"/>
                </a:outerShdw>
              </a:effectLst>
            </a:endParaRPr>
          </a:p>
        </p:txBody>
      </p:sp>
      <p:sp>
        <p:nvSpPr>
          <p:cNvPr id="257063" name="Rectangle 39"/>
          <p:cNvSpPr>
            <a:spLocks noChangeArrowheads="1"/>
          </p:cNvSpPr>
          <p:nvPr/>
        </p:nvSpPr>
        <p:spPr bwMode="auto">
          <a:xfrm>
            <a:off x="3808413" y="4378325"/>
            <a:ext cx="2339975" cy="363538"/>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invoke reload paper</a:t>
            </a:r>
          </a:p>
        </p:txBody>
      </p:sp>
      <p:sp>
        <p:nvSpPr>
          <p:cNvPr id="257064" name="Rectangle 40"/>
          <p:cNvSpPr>
            <a:spLocks noChangeArrowheads="1"/>
          </p:cNvSpPr>
          <p:nvPr/>
        </p:nvSpPr>
        <p:spPr bwMode="auto">
          <a:xfrm>
            <a:off x="2589213" y="4800600"/>
            <a:ext cx="1044575" cy="638175"/>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jammed</a:t>
            </a:r>
          </a:p>
          <a:p>
            <a:endParaRPr lang="en-US">
              <a:effectLst>
                <a:outerShdw blurRad="38100" dist="38100" dir="2700000" algn="tl">
                  <a:srgbClr val="C0C0C0"/>
                </a:outerShdw>
              </a:effectLst>
            </a:endParaRPr>
          </a:p>
        </p:txBody>
      </p:sp>
      <p:sp>
        <p:nvSpPr>
          <p:cNvPr id="257065" name="Rectangle 41"/>
          <p:cNvSpPr>
            <a:spLocks noChangeArrowheads="1"/>
          </p:cNvSpPr>
          <p:nvPr/>
        </p:nvSpPr>
        <p:spPr bwMode="auto">
          <a:xfrm>
            <a:off x="1814513" y="5033963"/>
            <a:ext cx="3013075" cy="363537"/>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invoke problem-diagnosis</a:t>
            </a:r>
          </a:p>
        </p:txBody>
      </p:sp>
      <p:sp>
        <p:nvSpPr>
          <p:cNvPr id="257066" name="Freeform 42"/>
          <p:cNvSpPr>
            <a:spLocks/>
          </p:cNvSpPr>
          <p:nvPr/>
        </p:nvSpPr>
        <p:spPr bwMode="auto">
          <a:xfrm>
            <a:off x="5384800" y="2354263"/>
            <a:ext cx="2135188" cy="3557587"/>
          </a:xfrm>
          <a:custGeom>
            <a:avLst/>
            <a:gdLst/>
            <a:ahLst/>
            <a:cxnLst>
              <a:cxn ang="0">
                <a:pos x="0" y="2240"/>
              </a:cxn>
              <a:cxn ang="0">
                <a:pos x="1344" y="2240"/>
              </a:cxn>
              <a:cxn ang="0">
                <a:pos x="1344" y="0"/>
              </a:cxn>
            </a:cxnLst>
            <a:rect l="0" t="0" r="r" b="b"/>
            <a:pathLst>
              <a:path w="1345" h="2241">
                <a:moveTo>
                  <a:pt x="0" y="2240"/>
                </a:moveTo>
                <a:lnTo>
                  <a:pt x="1344" y="2240"/>
                </a:lnTo>
                <a:lnTo>
                  <a:pt x="1344"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257067" name="Freeform 43"/>
          <p:cNvSpPr>
            <a:spLocks/>
          </p:cNvSpPr>
          <p:nvPr/>
        </p:nvSpPr>
        <p:spPr bwMode="auto">
          <a:xfrm>
            <a:off x="5372100" y="2343150"/>
            <a:ext cx="2135188" cy="3557588"/>
          </a:xfrm>
          <a:custGeom>
            <a:avLst/>
            <a:gdLst/>
            <a:ahLst/>
            <a:cxnLst>
              <a:cxn ang="0">
                <a:pos x="0" y="2240"/>
              </a:cxn>
              <a:cxn ang="0">
                <a:pos x="1344" y="2240"/>
              </a:cxn>
              <a:cxn ang="0">
                <a:pos x="1344" y="0"/>
              </a:cxn>
            </a:cxnLst>
            <a:rect l="0" t="0" r="r" b="b"/>
            <a:pathLst>
              <a:path w="1345" h="2241">
                <a:moveTo>
                  <a:pt x="0" y="2240"/>
                </a:moveTo>
                <a:lnTo>
                  <a:pt x="1344" y="2240"/>
                </a:lnTo>
                <a:lnTo>
                  <a:pt x="1344"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nvGrpSpPr>
          <p:cNvPr id="257068" name="Group 44"/>
          <p:cNvGrpSpPr>
            <a:grpSpLocks/>
          </p:cNvGrpSpPr>
          <p:nvPr/>
        </p:nvGrpSpPr>
        <p:grpSpPr bwMode="auto">
          <a:xfrm>
            <a:off x="5359400" y="2286000"/>
            <a:ext cx="2133600" cy="80963"/>
            <a:chOff x="3376" y="791"/>
            <a:chExt cx="1344" cy="51"/>
          </a:xfrm>
        </p:grpSpPr>
        <p:sp>
          <p:nvSpPr>
            <p:cNvPr id="257069" name="Freeform 45"/>
            <p:cNvSpPr>
              <a:spLocks/>
            </p:cNvSpPr>
            <p:nvPr/>
          </p:nvSpPr>
          <p:spPr bwMode="auto">
            <a:xfrm>
              <a:off x="3376" y="791"/>
              <a:ext cx="121" cy="51"/>
            </a:xfrm>
            <a:custGeom>
              <a:avLst/>
              <a:gdLst/>
              <a:ahLst/>
              <a:cxnLst>
                <a:cxn ang="0">
                  <a:pos x="0" y="25"/>
                </a:cxn>
                <a:cxn ang="0">
                  <a:pos x="120" y="0"/>
                </a:cxn>
                <a:cxn ang="0">
                  <a:pos x="120" y="25"/>
                </a:cxn>
                <a:cxn ang="0">
                  <a:pos x="120" y="50"/>
                </a:cxn>
                <a:cxn ang="0">
                  <a:pos x="0" y="25"/>
                </a:cxn>
              </a:cxnLst>
              <a:rect l="0" t="0" r="r" b="b"/>
              <a:pathLst>
                <a:path w="121" h="51">
                  <a:moveTo>
                    <a:pt x="0" y="25"/>
                  </a:moveTo>
                  <a:lnTo>
                    <a:pt x="120" y="0"/>
                  </a:lnTo>
                  <a:lnTo>
                    <a:pt x="120" y="25"/>
                  </a:lnTo>
                  <a:lnTo>
                    <a:pt x="120" y="50"/>
                  </a:lnTo>
                  <a:lnTo>
                    <a:pt x="0" y="25"/>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7070" name="Line 46"/>
            <p:cNvSpPr>
              <a:spLocks noChangeShapeType="1"/>
            </p:cNvSpPr>
            <p:nvPr/>
          </p:nvSpPr>
          <p:spPr bwMode="auto">
            <a:xfrm flipH="1">
              <a:off x="3496" y="820"/>
              <a:ext cx="1224" cy="0"/>
            </a:xfrm>
            <a:prstGeom prst="line">
              <a:avLst/>
            </a:prstGeom>
            <a:noFill/>
            <a:ln w="25400">
              <a:solidFill>
                <a:schemeClr val="tx1"/>
              </a:solidFill>
              <a:round/>
              <a:headEnd/>
              <a:tailEnd/>
            </a:ln>
            <a:effectLst/>
          </p:spPr>
          <p:txBody>
            <a:bodyPr wrap="none" anchor="ctr"/>
            <a:lstStyle/>
            <a:p>
              <a:endParaRPr lang="en-US"/>
            </a:p>
          </p:txBody>
        </p:sp>
      </p:grpSp>
      <p:sp>
        <p:nvSpPr>
          <p:cNvPr id="257071" name="Rectangle 47"/>
          <p:cNvSpPr>
            <a:spLocks noChangeArrowheads="1"/>
          </p:cNvSpPr>
          <p:nvPr/>
        </p:nvSpPr>
        <p:spPr bwMode="auto">
          <a:xfrm>
            <a:off x="5865813" y="5387975"/>
            <a:ext cx="1463675" cy="638175"/>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not jammed</a:t>
            </a:r>
          </a:p>
          <a:p>
            <a:endParaRPr lang="en-US">
              <a:effectLst>
                <a:outerShdw blurRad="38100" dist="38100" dir="2700000" algn="tl">
                  <a:srgbClr val="C0C0C0"/>
                </a:outerShdw>
              </a:effectLst>
            </a:endParaRPr>
          </a:p>
        </p:txBody>
      </p:sp>
      <p:sp>
        <p:nvSpPr>
          <p:cNvPr id="257072" name="Rectangle 48"/>
          <p:cNvSpPr>
            <a:spLocks noChangeArrowheads="1"/>
          </p:cNvSpPr>
          <p:nvPr/>
        </p:nvSpPr>
        <p:spPr bwMode="auto">
          <a:xfrm>
            <a:off x="5472113" y="5583238"/>
            <a:ext cx="2441575" cy="363537"/>
          </a:xfrm>
          <a:prstGeom prst="rect">
            <a:avLst/>
          </a:prstGeom>
          <a:noFill/>
          <a:ln w="25400">
            <a:noFill/>
            <a:miter lim="800000"/>
            <a:headEnd/>
            <a:tailEnd/>
          </a:ln>
          <a:effectLst/>
        </p:spPr>
        <p:txBody>
          <a:bodyPr wrap="none" lIns="90487" tIns="44450" rIns="90487" bIns="44450">
            <a:spAutoFit/>
          </a:bodyPr>
          <a:lstStyle/>
          <a:p>
            <a:r>
              <a:rPr lang="en-US">
                <a:effectLst>
                  <a:outerShdw blurRad="38100" dist="38100" dir="2700000" algn="tl">
                    <a:srgbClr val="C0C0C0"/>
                  </a:outerShdw>
                </a:effectLst>
              </a:rPr>
              <a:t>invoke read-op-input</a:t>
            </a:r>
          </a:p>
        </p:txBody>
      </p:sp>
      <p:sp>
        <p:nvSpPr>
          <p:cNvPr id="257073" name="Line 49"/>
          <p:cNvSpPr>
            <a:spLocks noChangeShapeType="1"/>
          </p:cNvSpPr>
          <p:nvPr/>
        </p:nvSpPr>
        <p:spPr bwMode="auto">
          <a:xfrm>
            <a:off x="1555750" y="2257425"/>
            <a:ext cx="2019300" cy="0"/>
          </a:xfrm>
          <a:prstGeom prst="line">
            <a:avLst/>
          </a:prstGeom>
          <a:noFill/>
          <a:ln w="12700">
            <a:solidFill>
              <a:schemeClr val="tx1"/>
            </a:solidFill>
            <a:round/>
            <a:headEnd/>
            <a:tailEnd/>
          </a:ln>
          <a:effectLst/>
        </p:spPr>
        <p:txBody>
          <a:bodyPr wrap="none" anchor="ctr"/>
          <a:lstStyle/>
          <a:p>
            <a:endParaRPr lang="en-US"/>
          </a:p>
        </p:txBody>
      </p:sp>
      <p:sp>
        <p:nvSpPr>
          <p:cNvPr id="257074" name="Line 50"/>
          <p:cNvSpPr>
            <a:spLocks noChangeShapeType="1"/>
          </p:cNvSpPr>
          <p:nvPr/>
        </p:nvSpPr>
        <p:spPr bwMode="auto">
          <a:xfrm>
            <a:off x="3448050" y="3352800"/>
            <a:ext cx="2197100" cy="0"/>
          </a:xfrm>
          <a:prstGeom prst="line">
            <a:avLst/>
          </a:prstGeom>
          <a:noFill/>
          <a:ln w="12700">
            <a:solidFill>
              <a:schemeClr val="tx1"/>
            </a:solidFill>
            <a:round/>
            <a:headEnd/>
            <a:tailEnd/>
          </a:ln>
          <a:effectLst/>
        </p:spPr>
        <p:txBody>
          <a:bodyPr wrap="none" anchor="ctr"/>
          <a:lstStyle/>
          <a:p>
            <a:endParaRPr lang="en-US"/>
          </a:p>
        </p:txBody>
      </p:sp>
      <p:sp>
        <p:nvSpPr>
          <p:cNvPr id="257075" name="Line 51"/>
          <p:cNvSpPr>
            <a:spLocks noChangeShapeType="1"/>
          </p:cNvSpPr>
          <p:nvPr/>
        </p:nvSpPr>
        <p:spPr bwMode="auto">
          <a:xfrm>
            <a:off x="5378450" y="3003550"/>
            <a:ext cx="2247900" cy="0"/>
          </a:xfrm>
          <a:prstGeom prst="line">
            <a:avLst/>
          </a:prstGeom>
          <a:noFill/>
          <a:ln w="12700">
            <a:solidFill>
              <a:schemeClr val="tx1"/>
            </a:solidFill>
            <a:round/>
            <a:headEnd/>
            <a:tailEnd/>
          </a:ln>
          <a:effectLst/>
        </p:spPr>
        <p:txBody>
          <a:bodyPr wrap="none" anchor="ctr"/>
          <a:lstStyle/>
          <a:p>
            <a:endParaRPr lang="en-US"/>
          </a:p>
        </p:txBody>
      </p:sp>
      <p:sp>
        <p:nvSpPr>
          <p:cNvPr id="257076" name="Line 52"/>
          <p:cNvSpPr>
            <a:spLocks noChangeShapeType="1"/>
          </p:cNvSpPr>
          <p:nvPr/>
        </p:nvSpPr>
        <p:spPr bwMode="auto">
          <a:xfrm>
            <a:off x="3841750" y="4437063"/>
            <a:ext cx="2133600" cy="0"/>
          </a:xfrm>
          <a:prstGeom prst="line">
            <a:avLst/>
          </a:prstGeom>
          <a:noFill/>
          <a:ln w="12700">
            <a:solidFill>
              <a:schemeClr val="tx1"/>
            </a:solidFill>
            <a:round/>
            <a:headEnd/>
            <a:tailEnd/>
          </a:ln>
          <a:effectLst/>
        </p:spPr>
        <p:txBody>
          <a:bodyPr wrap="none" anchor="ctr"/>
          <a:lstStyle/>
          <a:p>
            <a:endParaRPr lang="en-US"/>
          </a:p>
        </p:txBody>
      </p:sp>
      <p:sp>
        <p:nvSpPr>
          <p:cNvPr id="257077" name="Line 53"/>
          <p:cNvSpPr>
            <a:spLocks noChangeShapeType="1"/>
          </p:cNvSpPr>
          <p:nvPr/>
        </p:nvSpPr>
        <p:spPr bwMode="auto">
          <a:xfrm>
            <a:off x="1936750" y="5080000"/>
            <a:ext cx="2768600" cy="0"/>
          </a:xfrm>
          <a:prstGeom prst="line">
            <a:avLst/>
          </a:prstGeom>
          <a:noFill/>
          <a:ln w="12700">
            <a:solidFill>
              <a:schemeClr val="tx1"/>
            </a:solidFill>
            <a:round/>
            <a:headEnd/>
            <a:tailEnd/>
          </a:ln>
          <a:effectLst/>
        </p:spPr>
        <p:txBody>
          <a:bodyPr wrap="none" anchor="ctr"/>
          <a:lstStyle/>
          <a:p>
            <a:endParaRPr lang="en-US"/>
          </a:p>
        </p:txBody>
      </p:sp>
      <p:sp>
        <p:nvSpPr>
          <p:cNvPr id="257078" name="Line 54"/>
          <p:cNvSpPr>
            <a:spLocks noChangeShapeType="1"/>
          </p:cNvSpPr>
          <p:nvPr/>
        </p:nvSpPr>
        <p:spPr bwMode="auto">
          <a:xfrm>
            <a:off x="5505450" y="5656263"/>
            <a:ext cx="2247900" cy="0"/>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Specification</a:t>
            </a:r>
          </a:p>
        </p:txBody>
      </p:sp>
      <p:sp>
        <p:nvSpPr>
          <p:cNvPr id="228355"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a:t>Specification Principles</a:t>
            </a:r>
          </a:p>
          <a:p>
            <a:pPr lvl="1">
              <a:lnSpc>
                <a:spcPct val="90000"/>
              </a:lnSpc>
            </a:pPr>
            <a:r>
              <a:rPr lang="en-US" sz="2400"/>
              <a:t>Separate functionality from implementation.</a:t>
            </a:r>
          </a:p>
          <a:p>
            <a:pPr lvl="1">
              <a:lnSpc>
                <a:spcPct val="90000"/>
              </a:lnSpc>
            </a:pPr>
            <a:r>
              <a:rPr lang="en-US" sz="2400"/>
              <a:t>Develop a model of the desired behavior of a system.</a:t>
            </a:r>
          </a:p>
          <a:p>
            <a:pPr lvl="1">
              <a:lnSpc>
                <a:spcPct val="90000"/>
              </a:lnSpc>
            </a:pPr>
            <a:r>
              <a:rPr lang="en-US" sz="2400"/>
              <a:t>Establish the context in which software operates.</a:t>
            </a:r>
          </a:p>
          <a:p>
            <a:pPr lvl="1">
              <a:lnSpc>
                <a:spcPct val="90000"/>
              </a:lnSpc>
            </a:pPr>
            <a:r>
              <a:rPr lang="en-US" sz="2400"/>
              <a:t>Define the environment in which the system operates</a:t>
            </a:r>
          </a:p>
          <a:p>
            <a:pPr lvl="1">
              <a:lnSpc>
                <a:spcPct val="90000"/>
              </a:lnSpc>
            </a:pPr>
            <a:r>
              <a:rPr lang="en-US" sz="2400"/>
              <a:t>Create a cognitive model</a:t>
            </a:r>
          </a:p>
          <a:p>
            <a:pPr lvl="1">
              <a:lnSpc>
                <a:spcPct val="90000"/>
              </a:lnSpc>
            </a:pPr>
            <a:r>
              <a:rPr lang="en-US" sz="2400"/>
              <a:t>Recognize that “the specifications must be tolerant of incompleteness and augmentable.”</a:t>
            </a:r>
          </a:p>
          <a:p>
            <a:pPr lvl="1">
              <a:lnSpc>
                <a:spcPct val="90000"/>
              </a:lnSpc>
            </a:pPr>
            <a:r>
              <a:rPr lang="en-US" sz="2400"/>
              <a:t>Establish the content and structure of a specification amenable to change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04800" y="304800"/>
            <a:ext cx="7772400" cy="609600"/>
          </a:xfrm>
        </p:spPr>
        <p:txBody>
          <a:bodyPr/>
          <a:lstStyle/>
          <a:p>
            <a:r>
              <a:rPr lang="en-US" sz="3600" i="1">
                <a:solidFill>
                  <a:srgbClr val="CC0000"/>
                </a:solidFill>
              </a:rPr>
              <a:t>Example</a:t>
            </a:r>
          </a:p>
        </p:txBody>
      </p:sp>
      <p:pic>
        <p:nvPicPr>
          <p:cNvPr id="211971" name="Picture 3"/>
          <p:cNvPicPr>
            <a:picLocks noChangeAspect="1" noChangeArrowheads="1"/>
          </p:cNvPicPr>
          <p:nvPr>
            <p:ph type="body" idx="1"/>
          </p:nvPr>
        </p:nvPicPr>
        <p:blipFill>
          <a:blip r:embed="rId2"/>
          <a:srcRect/>
          <a:stretch>
            <a:fillRect/>
          </a:stretch>
        </p:blipFill>
        <p:spPr>
          <a:xfrm>
            <a:off x="381000" y="838200"/>
            <a:ext cx="8305800" cy="5867400"/>
          </a:xfr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09600" y="533400"/>
            <a:ext cx="7772400" cy="608013"/>
          </a:xfrm>
        </p:spPr>
        <p:txBody>
          <a:bodyPr/>
          <a:lstStyle/>
          <a:p>
            <a:r>
              <a:rPr lang="en-US"/>
              <a:t>References:</a:t>
            </a:r>
          </a:p>
        </p:txBody>
      </p:sp>
      <p:sp>
        <p:nvSpPr>
          <p:cNvPr id="266243" name="Rectangle 3" descr="Rectangle: Click to edit Master text styles&#10;Second level&#10;Third level&#10;Fourth level&#10;Fifth level"/>
          <p:cNvSpPr>
            <a:spLocks noGrp="1" noChangeArrowheads="1"/>
          </p:cNvSpPr>
          <p:nvPr>
            <p:ph type="body" idx="1"/>
          </p:nvPr>
        </p:nvSpPr>
        <p:spPr>
          <a:xfrm>
            <a:off x="685800" y="2057400"/>
            <a:ext cx="7772400" cy="4114800"/>
          </a:xfrm>
        </p:spPr>
        <p:txBody>
          <a:bodyPr/>
          <a:lstStyle/>
          <a:p>
            <a:r>
              <a:rPr lang="en-US" sz="2800" dirty="0">
                <a:latin typeface="Times New Roman" pitchFamily="18" charset="0"/>
              </a:rPr>
              <a:t>Software Engineering - A practitioner’ s Approach by Roger S. Pressman </a:t>
            </a:r>
            <a:r>
              <a:rPr lang="en-US" sz="2800" dirty="0" smtClean="0">
                <a:latin typeface="Times New Roman" pitchFamily="18" charset="0"/>
              </a:rPr>
              <a:t>(7</a:t>
            </a:r>
            <a:r>
              <a:rPr lang="en-US" sz="2800" baseline="30000" dirty="0" smtClean="0">
                <a:latin typeface="Times New Roman" pitchFamily="18" charset="0"/>
              </a:rPr>
              <a:t>th</a:t>
            </a:r>
            <a:r>
              <a:rPr lang="en-US" sz="2800" dirty="0" smtClean="0">
                <a:latin typeface="Times New Roman" pitchFamily="18" charset="0"/>
              </a:rPr>
              <a:t> </a:t>
            </a:r>
            <a:r>
              <a:rPr lang="en-US" sz="2800">
                <a:latin typeface="Times New Roman" pitchFamily="18" charset="0"/>
              </a:rPr>
              <a:t>Edition</a:t>
            </a:r>
            <a:r>
              <a:rPr lang="en-US" sz="2800" smtClean="0">
                <a:latin typeface="Times New Roman" pitchFamily="18" charset="0"/>
              </a:rPr>
              <a:t>)</a:t>
            </a:r>
            <a:endParaRPr lang="en-US" sz="2800" dirty="0">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The Software Requirements Specification</a:t>
            </a:r>
          </a:p>
        </p:txBody>
      </p:sp>
      <p:sp>
        <p:nvSpPr>
          <p:cNvPr id="23040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a:t>The function and performance allocated to software as part of system engineering are refined by establishing </a:t>
            </a:r>
          </a:p>
          <a:p>
            <a:pPr>
              <a:lnSpc>
                <a:spcPct val="90000"/>
              </a:lnSpc>
            </a:pPr>
            <a:r>
              <a:rPr lang="en-US" sz="2800"/>
              <a:t>a complete information description</a:t>
            </a:r>
          </a:p>
          <a:p>
            <a:pPr>
              <a:lnSpc>
                <a:spcPct val="90000"/>
              </a:lnSpc>
            </a:pPr>
            <a:r>
              <a:rPr lang="en-US" sz="2800"/>
              <a:t>a detailed functional description</a:t>
            </a:r>
          </a:p>
          <a:p>
            <a:pPr>
              <a:lnSpc>
                <a:spcPct val="90000"/>
              </a:lnSpc>
            </a:pPr>
            <a:r>
              <a:rPr lang="en-US" sz="2800"/>
              <a:t>a representation of system behavior</a:t>
            </a:r>
          </a:p>
          <a:p>
            <a:pPr>
              <a:lnSpc>
                <a:spcPct val="90000"/>
              </a:lnSpc>
            </a:pPr>
            <a:r>
              <a:rPr lang="en-US" sz="2800"/>
              <a:t>an indication of performance requirements</a:t>
            </a:r>
          </a:p>
          <a:p>
            <a:pPr>
              <a:lnSpc>
                <a:spcPct val="90000"/>
              </a:lnSpc>
            </a:pPr>
            <a:r>
              <a:rPr lang="en-US" sz="2800"/>
              <a:t>design constraints</a:t>
            </a:r>
          </a:p>
          <a:p>
            <a:pPr>
              <a:lnSpc>
                <a:spcPct val="90000"/>
              </a:lnSpc>
            </a:pPr>
            <a:r>
              <a:rPr lang="en-US" sz="2800"/>
              <a:t>appropriate validation criteria</a:t>
            </a:r>
          </a:p>
          <a:p>
            <a:pPr>
              <a:lnSpc>
                <a:spcPct val="90000"/>
              </a:lnSpc>
            </a:pPr>
            <a:r>
              <a:rPr lang="en-US" sz="2800"/>
              <a:t>other information pertinent to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The Software Requirements Specification</a:t>
            </a:r>
          </a:p>
        </p:txBody>
      </p:sp>
      <p:sp>
        <p:nvSpPr>
          <p:cNvPr id="231427" name="Rectangle 3" descr="Rectangle: Click to edit Master text styles&#10;Second level&#10;Third level&#10;Fourth level&#10;Fifth level"/>
          <p:cNvSpPr>
            <a:spLocks noGrp="1" noChangeArrowheads="1"/>
          </p:cNvSpPr>
          <p:nvPr>
            <p:ph type="body" idx="1"/>
          </p:nvPr>
        </p:nvSpPr>
        <p:spPr>
          <a:xfrm>
            <a:off x="838200" y="1524000"/>
            <a:ext cx="7772400" cy="4114800"/>
          </a:xfrm>
        </p:spPr>
        <p:txBody>
          <a:bodyPr/>
          <a:lstStyle/>
          <a:p>
            <a:pPr>
              <a:lnSpc>
                <a:spcPct val="90000"/>
              </a:lnSpc>
            </a:pPr>
            <a:r>
              <a:rPr lang="en-US" sz="2800"/>
              <a:t>Introduction – goals and objectives</a:t>
            </a:r>
          </a:p>
          <a:p>
            <a:pPr>
              <a:lnSpc>
                <a:spcPct val="90000"/>
              </a:lnSpc>
            </a:pPr>
            <a:r>
              <a:rPr lang="en-US" sz="2800"/>
              <a:t>Information description – detailed description of the problem</a:t>
            </a:r>
          </a:p>
          <a:p>
            <a:pPr>
              <a:lnSpc>
                <a:spcPct val="90000"/>
              </a:lnSpc>
            </a:pPr>
            <a:r>
              <a:rPr lang="en-US" sz="2800"/>
              <a:t>Functional description – description of each function </a:t>
            </a:r>
          </a:p>
          <a:p>
            <a:pPr>
              <a:lnSpc>
                <a:spcPct val="90000"/>
              </a:lnSpc>
            </a:pPr>
            <a:r>
              <a:rPr lang="en-US" sz="2800"/>
              <a:t>Behavioral description – operation of the software as a consequence of external events</a:t>
            </a:r>
          </a:p>
          <a:p>
            <a:pPr>
              <a:lnSpc>
                <a:spcPct val="90000"/>
              </a:lnSpc>
            </a:pPr>
            <a:r>
              <a:rPr lang="en-US" sz="2800"/>
              <a:t>Validation criteria – implicit review of all other requirements</a:t>
            </a:r>
          </a:p>
          <a:p>
            <a:pPr>
              <a:lnSpc>
                <a:spcPct val="90000"/>
              </a:lnSpc>
            </a:pPr>
            <a:r>
              <a:rPr lang="en-US" sz="2800"/>
              <a:t>Bibliography – references to all documents that relate to the software</a:t>
            </a:r>
          </a:p>
          <a:p>
            <a:pPr>
              <a:lnSpc>
                <a:spcPct val="90000"/>
              </a:lnSpc>
            </a:pPr>
            <a:r>
              <a:rPr lang="en-US" sz="2800"/>
              <a:t>Appendix – supplements the specifications.</a:t>
            </a:r>
          </a:p>
          <a:p>
            <a:pPr>
              <a:lnSpc>
                <a:spcPct val="90000"/>
              </a:lnSpc>
            </a:pPr>
            <a:endParaRPr lang="en-US" sz="2800"/>
          </a:p>
          <a:p>
            <a:pPr>
              <a:lnSpc>
                <a:spcPct val="90000"/>
              </a:lnSpc>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smtClean="0"/>
              <a:t>Scenario-based models</a:t>
            </a:r>
          </a:p>
          <a:p>
            <a:r>
              <a:rPr lang="en-US" dirty="0" smtClean="0"/>
              <a:t>Data models</a:t>
            </a:r>
          </a:p>
          <a:p>
            <a:r>
              <a:rPr lang="en-US" dirty="0" smtClean="0"/>
              <a:t>Class-oriented models</a:t>
            </a:r>
          </a:p>
          <a:p>
            <a:r>
              <a:rPr lang="en-US" dirty="0" smtClean="0"/>
              <a:t>Flow-oriented models</a:t>
            </a:r>
          </a:p>
          <a:p>
            <a:r>
              <a:rPr lang="en-US" dirty="0" smtClean="0"/>
              <a:t>Behavioral models</a:t>
            </a:r>
            <a:endParaRPr lang="en-US" dirty="0"/>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0487" tIns="44450" rIns="90487" bIns="4445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0000"/>
            </a:solidFill>
            <a:effectLst>
              <a:outerShdw blurRad="38100" dist="38100" dir="2700000" algn="tl">
                <a:srgbClr val="000000">
                  <a:alpha val="43137"/>
                </a:srgbClr>
              </a:outerShdw>
            </a:effectLst>
            <a:latin typeface="Helvetica"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0487" tIns="44450" rIns="90487" bIns="4445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0000"/>
            </a:solidFill>
            <a:effectLst>
              <a:outerShdw blurRad="38100" dist="38100" dir="2700000" algn="tl">
                <a:srgbClr val="000000">
                  <a:alpha val="43137"/>
                </a:srgbClr>
              </a:outerShdw>
            </a:effectLst>
            <a:latin typeface="Helvetica"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922</TotalTime>
  <Words>2013</Words>
  <Application>Microsoft PowerPoint</Application>
  <PresentationFormat>On-screen Show (4:3)</PresentationFormat>
  <Paragraphs>381</Paragraphs>
  <Slides>61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0" baseType="lpstr">
      <vt:lpstr>Arial</vt:lpstr>
      <vt:lpstr>Tahoma</vt:lpstr>
      <vt:lpstr>Wingdings</vt:lpstr>
      <vt:lpstr>Times New Roman</vt:lpstr>
      <vt:lpstr>Helvetica</vt:lpstr>
      <vt:lpstr>Times</vt:lpstr>
      <vt:lpstr>Verdana</vt:lpstr>
      <vt:lpstr>Blueprint</vt:lpstr>
      <vt:lpstr>Microsoft Word Document</vt:lpstr>
      <vt:lpstr>Slide 1</vt:lpstr>
      <vt:lpstr>Analysis Concepts &amp; Modeling</vt:lpstr>
      <vt:lpstr>Requirement Analysis</vt:lpstr>
      <vt:lpstr>Operational Analysis Principles</vt:lpstr>
      <vt:lpstr>Analysis Rules of Thumb  </vt:lpstr>
      <vt:lpstr>Specification</vt:lpstr>
      <vt:lpstr>The Software Requirements Specification</vt:lpstr>
      <vt:lpstr>The Software Requirements Specification</vt:lpstr>
      <vt:lpstr>Modeling</vt:lpstr>
      <vt:lpstr>Modeling</vt:lpstr>
      <vt:lpstr>Analysis Model</vt:lpstr>
      <vt:lpstr>The Elements of the Analysis Model</vt:lpstr>
      <vt:lpstr>Structure of the Analysis Model</vt:lpstr>
      <vt:lpstr>Data Model</vt:lpstr>
      <vt:lpstr>Data Modeling</vt:lpstr>
      <vt:lpstr>Slide 16</vt:lpstr>
      <vt:lpstr>Slide 17</vt:lpstr>
      <vt:lpstr>Slide 18</vt:lpstr>
      <vt:lpstr>Cardinality</vt:lpstr>
      <vt:lpstr>Modality</vt:lpstr>
      <vt:lpstr>Slide 21</vt:lpstr>
      <vt:lpstr>Slide 22</vt:lpstr>
      <vt:lpstr>A Simple Example</vt:lpstr>
      <vt:lpstr>Slide 24</vt:lpstr>
      <vt:lpstr>Slide 25</vt:lpstr>
      <vt:lpstr>Slide 26</vt:lpstr>
      <vt:lpstr>Slide 27</vt:lpstr>
      <vt:lpstr>Slide 28</vt:lpstr>
      <vt:lpstr>Slide 29</vt:lpstr>
      <vt:lpstr>Slide 30</vt:lpstr>
      <vt:lpstr>Functional Modeling</vt:lpstr>
      <vt:lpstr>Data Flow Diagram</vt:lpstr>
      <vt:lpstr>Advantages of the Data Flow Diagram Approach</vt:lpstr>
      <vt:lpstr>Four Basic Elements</vt:lpstr>
      <vt:lpstr>DFD Elements</vt:lpstr>
      <vt:lpstr>DFD Shapes from Visio</vt:lpstr>
      <vt:lpstr>External Entities</vt:lpstr>
      <vt:lpstr>External Entities</vt:lpstr>
      <vt:lpstr>Processes</vt:lpstr>
      <vt:lpstr>Data Stores</vt:lpstr>
      <vt:lpstr>Data Flow</vt:lpstr>
      <vt:lpstr>Developing Data Flow Diagrams</vt:lpstr>
      <vt:lpstr>Creating Data Flow Diagrams</vt:lpstr>
      <vt:lpstr>Data Flow Diagram Levels</vt:lpstr>
      <vt:lpstr>Context Level Data Flow Diagram</vt:lpstr>
      <vt:lpstr> Several Common Modeling Rules  </vt:lpstr>
      <vt:lpstr>Key Definitions</vt:lpstr>
      <vt:lpstr>A data flow diagram  </vt:lpstr>
      <vt:lpstr>Library example</vt:lpstr>
      <vt:lpstr>DFD – Practical Example</vt:lpstr>
      <vt:lpstr>Slide 51</vt:lpstr>
      <vt:lpstr>Slide 52</vt:lpstr>
      <vt:lpstr>State Transition Diagram</vt:lpstr>
      <vt:lpstr>Slide 54</vt:lpstr>
      <vt:lpstr>Slide 55</vt:lpstr>
      <vt:lpstr>State Transition Diagram for Microwave</vt:lpstr>
      <vt:lpstr>Sequence of Actions</vt:lpstr>
      <vt:lpstr>Slide 58</vt:lpstr>
      <vt:lpstr>Slide 59</vt:lpstr>
      <vt:lpstr>Example</vt:lpstr>
      <vt:lpstr>References: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dc:title>
  <dc:creator>AMINA </dc:creator>
  <cp:lastModifiedBy>amina</cp:lastModifiedBy>
  <cp:revision>141</cp:revision>
  <dcterms:created xsi:type="dcterms:W3CDTF">2004-03-10T18:23:45Z</dcterms:created>
  <dcterms:modified xsi:type="dcterms:W3CDTF">2012-05-30T05:42:41Z</dcterms:modified>
</cp:coreProperties>
</file>