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1E4C5A-A619-409B-8437-42C24DE2555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1E4C5A-A619-409B-8437-42C24DE25555}"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4D3A169-D975-4447-90CD-F4AEB91831D9}" type="datetimeFigureOut">
              <a:rPr lang="en-US" smtClean="0"/>
              <a:t>10/15/2012</a:t>
            </a:fld>
            <a:endParaRPr lang="en-US" dirty="0"/>
          </a:p>
        </p:txBody>
      </p:sp>
      <p:sp>
        <p:nvSpPr>
          <p:cNvPr id="9" name="Slide Number Placeholder 8"/>
          <p:cNvSpPr>
            <a:spLocks noGrp="1"/>
          </p:cNvSpPr>
          <p:nvPr>
            <p:ph type="sldNum" sz="quarter" idx="11"/>
          </p:nvPr>
        </p:nvSpPr>
        <p:spPr/>
        <p:txBody>
          <a:bodyPr/>
          <a:lstStyle/>
          <a:p>
            <a:fld id="{091E4C5A-A619-409B-8437-42C24DE2555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91E4C5A-A619-409B-8437-42C24DE25555}"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4D3A169-D975-4447-90CD-F4AEB91831D9}" type="datetimeFigureOut">
              <a:rPr lang="en-US" smtClean="0"/>
              <a:t>10/15/2012</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604" y="762000"/>
            <a:ext cx="8244396" cy="5386090"/>
          </a:xfrm>
          <a:prstGeom prst="rect">
            <a:avLst/>
          </a:prstGeom>
          <a:noFill/>
        </p:spPr>
        <p:txBody>
          <a:bodyPr wrap="square" rtlCol="0">
            <a:spAutoFit/>
          </a:bodyPr>
          <a:lstStyle/>
          <a:p>
            <a:r>
              <a:rPr lang="en-US" sz="2800" dirty="0" smtClean="0"/>
              <a:t>	</a:t>
            </a:r>
            <a:r>
              <a:rPr lang="en-US" sz="3600" b="1" dirty="0" smtClean="0"/>
              <a:t>Introduction to Computing</a:t>
            </a:r>
          </a:p>
          <a:p>
            <a:r>
              <a:rPr lang="en-US" sz="3600" b="1" dirty="0"/>
              <a:t>	</a:t>
            </a:r>
            <a:r>
              <a:rPr lang="en-US" sz="3600" b="1" dirty="0" smtClean="0"/>
              <a:t>	    Lecture # 2</a:t>
            </a:r>
          </a:p>
          <a:p>
            <a:r>
              <a:rPr lang="en-US" sz="3600" b="1" dirty="0"/>
              <a:t>	</a:t>
            </a:r>
            <a:endParaRPr lang="en-US" sz="3600" b="1" dirty="0" smtClean="0"/>
          </a:p>
          <a:p>
            <a:r>
              <a:rPr lang="en-US" sz="3600" dirty="0" smtClean="0"/>
              <a:t>	</a:t>
            </a:r>
            <a:r>
              <a:rPr lang="en-US" sz="3600" b="1" dirty="0" smtClean="0"/>
              <a:t>Instructor Name : Aasim Ali</a:t>
            </a:r>
          </a:p>
          <a:p>
            <a:endParaRPr lang="en-US" sz="3600" b="1" dirty="0" smtClean="0"/>
          </a:p>
          <a:p>
            <a:endParaRPr lang="en-US" sz="3600" b="1" dirty="0" smtClean="0"/>
          </a:p>
          <a:p>
            <a:r>
              <a:rPr lang="en-US" sz="3600" b="1" dirty="0" smtClean="0"/>
              <a:t>	Punjab University College of 			Information Technology</a:t>
            </a:r>
          </a:p>
          <a:p>
            <a:endParaRPr lang="en-US" sz="3600" b="1" dirty="0" smtClean="0"/>
          </a:p>
          <a:p>
            <a:endParaRPr lang="en-US" sz="2000" dirty="0"/>
          </a:p>
        </p:txBody>
      </p:sp>
    </p:spTree>
    <p:extLst>
      <p:ext uri="{BB962C8B-B14F-4D97-AF65-F5344CB8AC3E}">
        <p14:creationId xmlns:p14="http://schemas.microsoft.com/office/powerpoint/2010/main" val="1132585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414" y="1447800"/>
            <a:ext cx="7315200" cy="3785652"/>
          </a:xfrm>
          <a:prstGeom prst="rect">
            <a:avLst/>
          </a:prstGeom>
          <a:noFill/>
        </p:spPr>
        <p:txBody>
          <a:bodyPr wrap="square" rtlCol="0">
            <a:spAutoFit/>
          </a:bodyPr>
          <a:lstStyle/>
          <a:p>
            <a:pPr marL="346075" indent="-346075"/>
            <a:r>
              <a:rPr lang="en-US" sz="2000" dirty="0" smtClean="0"/>
              <a:t>P)	Write </a:t>
            </a:r>
            <a:r>
              <a:rPr lang="en-US" sz="2000" dirty="0"/>
              <a:t>a program that Evaluates the following expression : </a:t>
            </a:r>
            <a:r>
              <a:rPr lang="en-US" sz="2000" dirty="0" smtClean="0"/>
              <a:t>(3x+y</a:t>
            </a:r>
            <a:r>
              <a:rPr lang="en-US" sz="2000" dirty="0"/>
              <a:t>)/(z+2</a:t>
            </a:r>
            <a:r>
              <a:rPr lang="en-US" sz="2000" dirty="0" smtClean="0"/>
              <a:t>) </a:t>
            </a:r>
          </a:p>
          <a:p>
            <a:pPr marL="346075" indent="-346075"/>
            <a:endParaRPr lang="en-US" sz="2000" dirty="0" smtClean="0"/>
          </a:p>
          <a:p>
            <a:pPr marL="346075" indent="-346075"/>
            <a:r>
              <a:rPr lang="en-US" sz="2000" dirty="0" smtClean="0"/>
              <a:t>(Hint : Try to solve it without involving any additional variable)</a:t>
            </a:r>
          </a:p>
          <a:p>
            <a:pPr marL="346075" indent="-346075"/>
            <a:endParaRPr lang="en-US" sz="2000" dirty="0"/>
          </a:p>
          <a:p>
            <a:pPr marL="346075" lvl="0" indent="-346075"/>
            <a:r>
              <a:rPr lang="en-US" sz="2000" dirty="0"/>
              <a:t>Q</a:t>
            </a:r>
            <a:r>
              <a:rPr lang="en-US" sz="2000" dirty="0" smtClean="0"/>
              <a:t>)	Write </a:t>
            </a:r>
            <a:r>
              <a:rPr lang="en-US" sz="2000" dirty="0"/>
              <a:t>a program that Evaluates the following expression : (3x+z)/(y+(4*3))</a:t>
            </a:r>
          </a:p>
          <a:p>
            <a:pPr marL="346075" indent="-346075"/>
            <a:endParaRPr lang="en-US" sz="2000" dirty="0" smtClean="0"/>
          </a:p>
          <a:p>
            <a:pPr marL="346075" indent="-346075"/>
            <a:r>
              <a:rPr lang="en-US" sz="2000" dirty="0"/>
              <a:t>R</a:t>
            </a:r>
            <a:r>
              <a:rPr lang="en-US" sz="2000" dirty="0" smtClean="0"/>
              <a:t>)	Write </a:t>
            </a:r>
            <a:r>
              <a:rPr lang="en-US" sz="2000" dirty="0"/>
              <a:t>a program that Calculates and displays the Area of Rectangle</a:t>
            </a:r>
            <a:r>
              <a:rPr lang="en-US" sz="2000" dirty="0" smtClean="0"/>
              <a:t>. (How many variables should we need to calculate Area?)</a:t>
            </a:r>
            <a:br>
              <a:rPr lang="en-US" sz="2000" dirty="0" smtClean="0"/>
            </a:br>
            <a:endParaRPr lang="en-US" sz="2000" dirty="0"/>
          </a:p>
        </p:txBody>
      </p:sp>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Continued..</a:t>
            </a:r>
            <a:endParaRPr lang="en-US" sz="2400" b="1" dirty="0"/>
          </a:p>
        </p:txBody>
      </p:sp>
      <p:cxnSp>
        <p:nvCxnSpPr>
          <p:cNvPr id="5" name="Straight Connector 4"/>
          <p:cNvCxnSpPr/>
          <p:nvPr/>
        </p:nvCxnSpPr>
        <p:spPr>
          <a:xfrm>
            <a:off x="772356" y="841949"/>
            <a:ext cx="20470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0661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414" y="1447800"/>
            <a:ext cx="7315200" cy="4708981"/>
          </a:xfrm>
          <a:prstGeom prst="rect">
            <a:avLst/>
          </a:prstGeom>
          <a:noFill/>
        </p:spPr>
        <p:txBody>
          <a:bodyPr wrap="square" rtlCol="0">
            <a:spAutoFit/>
          </a:bodyPr>
          <a:lstStyle/>
          <a:p>
            <a:pPr marL="346075" lvl="0" indent="-346075"/>
            <a:r>
              <a:rPr lang="en-US" sz="2000" dirty="0"/>
              <a:t>S</a:t>
            </a:r>
            <a:r>
              <a:rPr lang="en-US" sz="2000" dirty="0" smtClean="0"/>
              <a:t>)	Write </a:t>
            </a:r>
            <a:r>
              <a:rPr lang="en-US" sz="2000" dirty="0"/>
              <a:t>a program that Calculates and displays the Area and Perimeter of Circle with </a:t>
            </a:r>
            <a:r>
              <a:rPr lang="en-US" sz="2000" dirty="0" smtClean="0"/>
              <a:t>Proper Output Message.</a:t>
            </a:r>
          </a:p>
          <a:p>
            <a:pPr marL="346075" lvl="0" indent="-346075"/>
            <a:endParaRPr lang="en-US" sz="2000" dirty="0"/>
          </a:p>
          <a:p>
            <a:pPr marL="346075" lvl="0" indent="-346075"/>
            <a:r>
              <a:rPr lang="en-US" sz="2000" dirty="0"/>
              <a:t>T</a:t>
            </a:r>
            <a:r>
              <a:rPr lang="en-US" sz="2000" dirty="0" smtClean="0"/>
              <a:t>)	Write </a:t>
            </a:r>
            <a:r>
              <a:rPr lang="en-US" sz="2000" dirty="0"/>
              <a:t>a program that Inputs two variables, stores their sum in the first one and the difference in the second one. And dry run </a:t>
            </a:r>
            <a:r>
              <a:rPr lang="en-US" sz="2000" dirty="0" smtClean="0"/>
              <a:t>your </a:t>
            </a:r>
            <a:r>
              <a:rPr lang="en-US" sz="2000" dirty="0"/>
              <a:t>program to see if it works correctly</a:t>
            </a:r>
            <a:r>
              <a:rPr lang="en-US" sz="2000" dirty="0" smtClean="0"/>
              <a:t>. Also Draw an Execution Sheet on your Notebook to check whether your program works Correctly or not.</a:t>
            </a:r>
          </a:p>
          <a:p>
            <a:pPr marL="346075" lvl="0" indent="-346075"/>
            <a:endParaRPr lang="en-US" sz="2000" dirty="0"/>
          </a:p>
          <a:p>
            <a:pPr marL="346075" lvl="0" indent="-346075"/>
            <a:r>
              <a:rPr lang="en-US" sz="2000" dirty="0"/>
              <a:t>U</a:t>
            </a:r>
            <a:r>
              <a:rPr lang="en-US" sz="2000" dirty="0" smtClean="0"/>
              <a:t>)	Write </a:t>
            </a:r>
            <a:r>
              <a:rPr lang="en-US" sz="2000" dirty="0"/>
              <a:t>a program that inputs two numbers and interchanges their values. </a:t>
            </a:r>
            <a:r>
              <a:rPr lang="en-US" sz="2000" dirty="0" smtClean="0"/>
              <a:t>Also Draw an Execution Sheet and </a:t>
            </a:r>
            <a:r>
              <a:rPr lang="en-US" sz="2000" dirty="0"/>
              <a:t>dry run </a:t>
            </a:r>
            <a:r>
              <a:rPr lang="en-US" sz="2000" dirty="0" smtClean="0"/>
              <a:t>your </a:t>
            </a:r>
            <a:r>
              <a:rPr lang="en-US" sz="2000" dirty="0"/>
              <a:t>program to see if it works correctly.</a:t>
            </a:r>
            <a:br>
              <a:rPr lang="en-US" sz="2000" dirty="0"/>
            </a:br>
            <a:endParaRPr lang="en-US" sz="2000" dirty="0" smtClean="0"/>
          </a:p>
          <a:p>
            <a:pPr marL="346075" lvl="0" indent="-346075"/>
            <a:endParaRPr lang="en-US" sz="2000" dirty="0"/>
          </a:p>
          <a:p>
            <a:pPr marL="346075" indent="-346075"/>
            <a:endParaRPr lang="en-US" sz="2000" dirty="0"/>
          </a:p>
        </p:txBody>
      </p:sp>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Continued..</a:t>
            </a:r>
            <a:endParaRPr lang="en-US" sz="2400" b="1" dirty="0"/>
          </a:p>
        </p:txBody>
      </p:sp>
      <p:cxnSp>
        <p:nvCxnSpPr>
          <p:cNvPr id="5" name="Straight Connector 4"/>
          <p:cNvCxnSpPr/>
          <p:nvPr/>
        </p:nvCxnSpPr>
        <p:spPr>
          <a:xfrm>
            <a:off x="772356" y="841949"/>
            <a:ext cx="20470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83848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414" y="1447800"/>
            <a:ext cx="7315200" cy="2862322"/>
          </a:xfrm>
          <a:prstGeom prst="rect">
            <a:avLst/>
          </a:prstGeom>
          <a:noFill/>
        </p:spPr>
        <p:txBody>
          <a:bodyPr wrap="square" rtlCol="0">
            <a:spAutoFit/>
          </a:bodyPr>
          <a:lstStyle/>
          <a:p>
            <a:pPr marL="346075" indent="-346075"/>
            <a:r>
              <a:rPr lang="en-US" sz="2000" dirty="0"/>
              <a:t>V</a:t>
            </a:r>
            <a:r>
              <a:rPr lang="en-US" sz="2000" dirty="0" smtClean="0"/>
              <a:t>)	Write </a:t>
            </a:r>
            <a:r>
              <a:rPr lang="en-US" sz="2000" dirty="0"/>
              <a:t>a program that inputs two numbers and interchanges their values without using third variable. And dry run </a:t>
            </a:r>
            <a:r>
              <a:rPr lang="en-US" sz="2000" dirty="0" smtClean="0"/>
              <a:t>your </a:t>
            </a:r>
            <a:r>
              <a:rPr lang="en-US" sz="2000" dirty="0"/>
              <a:t>program in Execution Sheet, to see if it works correctly</a:t>
            </a:r>
            <a:r>
              <a:rPr lang="en-US" sz="2000" dirty="0" smtClean="0"/>
              <a:t>.</a:t>
            </a:r>
          </a:p>
          <a:p>
            <a:pPr marL="346075" indent="-346075"/>
            <a:endParaRPr lang="en-US" sz="2000" dirty="0"/>
          </a:p>
          <a:p>
            <a:pPr marL="346075" lvl="0" indent="-346075"/>
            <a:r>
              <a:rPr lang="en-US" sz="2000" dirty="0"/>
              <a:t>W</a:t>
            </a:r>
            <a:r>
              <a:rPr lang="en-US" sz="2000" dirty="0" smtClean="0"/>
              <a:t>)	Write </a:t>
            </a:r>
            <a:r>
              <a:rPr lang="en-US" sz="2000" dirty="0"/>
              <a:t>a program that Inputs two variables, stores their sum in the first one and the difference in second one without using extra variable. And dry run their program in Execution Sheet, to see if it works correctly.</a:t>
            </a:r>
          </a:p>
          <a:p>
            <a:pPr marL="346075" indent="-346075"/>
            <a:endParaRPr lang="en-US" sz="2000" dirty="0"/>
          </a:p>
        </p:txBody>
      </p:sp>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Continued..</a:t>
            </a:r>
            <a:endParaRPr lang="en-US" sz="2400" b="1" dirty="0"/>
          </a:p>
        </p:txBody>
      </p:sp>
      <p:cxnSp>
        <p:nvCxnSpPr>
          <p:cNvPr id="5" name="Straight Connector 4"/>
          <p:cNvCxnSpPr/>
          <p:nvPr/>
        </p:nvCxnSpPr>
        <p:spPr>
          <a:xfrm>
            <a:off x="772356" y="841949"/>
            <a:ext cx="20470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65763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Conclusion:</a:t>
            </a:r>
            <a:endParaRPr lang="en-US" sz="2400" b="1" dirty="0"/>
          </a:p>
        </p:txBody>
      </p:sp>
      <p:cxnSp>
        <p:nvCxnSpPr>
          <p:cNvPr id="5" name="Straight Connector 4"/>
          <p:cNvCxnSpPr/>
          <p:nvPr/>
        </p:nvCxnSpPr>
        <p:spPr>
          <a:xfrm flipV="1">
            <a:off x="834501" y="843379"/>
            <a:ext cx="1554333" cy="8877"/>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05414" y="1447800"/>
            <a:ext cx="7315200" cy="3477875"/>
          </a:xfrm>
          <a:prstGeom prst="rect">
            <a:avLst/>
          </a:prstGeom>
          <a:noFill/>
        </p:spPr>
        <p:txBody>
          <a:bodyPr wrap="square" rtlCol="0">
            <a:spAutoFit/>
          </a:bodyPr>
          <a:lstStyle/>
          <a:p>
            <a:pPr marL="342900" indent="-342900">
              <a:buFont typeface="Arial" pitchFamily="34" charset="0"/>
              <a:buChar char="•"/>
            </a:pPr>
            <a:r>
              <a:rPr lang="en-US" sz="2000" dirty="0" smtClean="0"/>
              <a:t>Dividing our Problems into Steps/Parts makes it easy to solve as compared to solving the Problem as a whole.</a:t>
            </a:r>
          </a:p>
          <a:p>
            <a:pPr marL="342900" indent="-342900">
              <a:buFont typeface="Arial" pitchFamily="34" charset="0"/>
              <a:buChar char="•"/>
            </a:pPr>
            <a:endParaRPr lang="en-US" sz="2000" dirty="0"/>
          </a:p>
          <a:p>
            <a:pPr marL="342900" indent="-342900">
              <a:buFont typeface="Arial" pitchFamily="34" charset="0"/>
              <a:buChar char="•"/>
            </a:pPr>
            <a:r>
              <a:rPr lang="en-US" sz="2000" dirty="0" smtClean="0"/>
              <a:t>Divide our Problem into inappropriate (too much/less) steps adds to the Problem.</a:t>
            </a:r>
          </a:p>
          <a:p>
            <a:pPr marL="342900" indent="-342900">
              <a:buFont typeface="Arial" pitchFamily="34" charset="0"/>
              <a:buChar char="•"/>
            </a:pPr>
            <a:endParaRPr lang="en-US" sz="2000" dirty="0"/>
          </a:p>
          <a:p>
            <a:pPr marL="342900" indent="-342900">
              <a:buFont typeface="Arial" pitchFamily="34" charset="0"/>
              <a:buChar char="•"/>
            </a:pPr>
            <a:r>
              <a:rPr lang="en-US" sz="2000" dirty="0" smtClean="0"/>
              <a:t>Make reasonable Steps/Parts of our Problem.</a:t>
            </a:r>
          </a:p>
          <a:p>
            <a:pPr marL="342900" indent="-342900">
              <a:buFont typeface="Arial" pitchFamily="34" charset="0"/>
              <a:buChar char="•"/>
            </a:pPr>
            <a:endParaRPr lang="en-US" sz="2000" dirty="0"/>
          </a:p>
          <a:p>
            <a:pPr marL="342900" indent="-342900">
              <a:buFont typeface="Arial" pitchFamily="34" charset="0"/>
              <a:buChar char="•"/>
            </a:pPr>
            <a:endParaRPr lang="en-US" sz="2000" dirty="0" smtClean="0"/>
          </a:p>
          <a:p>
            <a:pPr marL="342900" indent="-342900">
              <a:buFont typeface="Arial" pitchFamily="34" charset="0"/>
              <a:buChar char="•"/>
            </a:pPr>
            <a:endParaRPr lang="en-US" sz="2000" dirty="0"/>
          </a:p>
          <a:p>
            <a:pPr marL="342900" indent="-342900">
              <a:buFont typeface="Arial" pitchFamily="34" charset="0"/>
              <a:buChar char="•"/>
            </a:pPr>
            <a:endParaRPr lang="en-US" sz="2000" dirty="0"/>
          </a:p>
        </p:txBody>
      </p:sp>
    </p:spTree>
    <p:extLst>
      <p:ext uri="{BB962C8B-B14F-4D97-AF65-F5344CB8AC3E}">
        <p14:creationId xmlns:p14="http://schemas.microsoft.com/office/powerpoint/2010/main" val="143161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2356" y="381000"/>
            <a:ext cx="6948257" cy="461665"/>
          </a:xfrm>
          <a:prstGeom prst="rect">
            <a:avLst/>
          </a:prstGeom>
          <a:noFill/>
        </p:spPr>
        <p:txBody>
          <a:bodyPr wrap="square" rtlCol="0">
            <a:spAutoFit/>
          </a:bodyPr>
          <a:lstStyle/>
          <a:p>
            <a:r>
              <a:rPr lang="en-US" sz="2400" b="1" dirty="0" smtClean="0"/>
              <a:t>Assignment 1 (Handwritten;  start of 4</a:t>
            </a:r>
            <a:r>
              <a:rPr lang="en-US" sz="2400" b="1" baseline="30000" dirty="0" smtClean="0"/>
              <a:t>th</a:t>
            </a:r>
            <a:r>
              <a:rPr lang="en-US" sz="2400" b="1" dirty="0" smtClean="0"/>
              <a:t> Lecture)</a:t>
            </a:r>
            <a:endParaRPr lang="en-US" sz="2400" b="1" dirty="0"/>
          </a:p>
        </p:txBody>
      </p:sp>
      <p:cxnSp>
        <p:nvCxnSpPr>
          <p:cNvPr id="5" name="Straight Connector 4"/>
          <p:cNvCxnSpPr/>
          <p:nvPr/>
        </p:nvCxnSpPr>
        <p:spPr>
          <a:xfrm flipV="1">
            <a:off x="834501" y="843379"/>
            <a:ext cx="3813699" cy="8878"/>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05414" y="1447800"/>
            <a:ext cx="7315200" cy="5016758"/>
          </a:xfrm>
          <a:prstGeom prst="rect">
            <a:avLst/>
          </a:prstGeom>
          <a:noFill/>
        </p:spPr>
        <p:txBody>
          <a:bodyPr wrap="square" rtlCol="0">
            <a:spAutoFit/>
          </a:bodyPr>
          <a:lstStyle/>
          <a:p>
            <a:r>
              <a:rPr lang="en-US" sz="2000" b="1" dirty="0"/>
              <a:t> </a:t>
            </a:r>
            <a:r>
              <a:rPr lang="en-US" sz="2000" b="1" dirty="0" smtClean="0"/>
              <a:t>    </a:t>
            </a:r>
            <a:r>
              <a:rPr lang="en-US" sz="2000" b="1" u="sng" dirty="0" smtClean="0"/>
              <a:t>From </a:t>
            </a:r>
            <a:r>
              <a:rPr lang="en-US" sz="2000" b="1" u="sng" dirty="0"/>
              <a:t>Textbook:</a:t>
            </a:r>
          </a:p>
          <a:p>
            <a:pPr marL="627063" indent="-342900">
              <a:buFont typeface="Wingdings" pitchFamily="2" charset="2"/>
              <a:buChar char="Ø"/>
            </a:pPr>
            <a:r>
              <a:rPr lang="en-US" sz="2000" dirty="0" smtClean="0"/>
              <a:t>Read </a:t>
            </a:r>
            <a:r>
              <a:rPr lang="en-US" sz="2000" dirty="0"/>
              <a:t>Timeline of Computer History at the end of Chapter 1. Summarize it decade wise. </a:t>
            </a:r>
          </a:p>
          <a:p>
            <a:pPr marL="684213" indent="-400050">
              <a:buFont typeface="Wingdings" pitchFamily="2" charset="2"/>
              <a:buChar char="Ø"/>
            </a:pPr>
            <a:r>
              <a:rPr lang="en-US" sz="2000" dirty="0" smtClean="0"/>
              <a:t>Write </a:t>
            </a:r>
            <a:r>
              <a:rPr lang="en-US" sz="2000" dirty="0"/>
              <a:t>ten favorite inventions with reason. Write top 3 influencing inventions.</a:t>
            </a:r>
          </a:p>
          <a:p>
            <a:r>
              <a:rPr lang="en-US" sz="2000" b="1" dirty="0" smtClean="0"/>
              <a:t>     </a:t>
            </a:r>
          </a:p>
          <a:p>
            <a:r>
              <a:rPr lang="en-US" sz="2000" b="1" dirty="0"/>
              <a:t> </a:t>
            </a:r>
            <a:r>
              <a:rPr lang="en-US" sz="2000" b="1" dirty="0" smtClean="0"/>
              <a:t>    </a:t>
            </a:r>
            <a:r>
              <a:rPr lang="en-US" sz="2000" b="1" u="sng" dirty="0" smtClean="0"/>
              <a:t>From </a:t>
            </a:r>
            <a:r>
              <a:rPr lang="en-US" sz="2000" b="1" u="sng" dirty="0"/>
              <a:t>Problem Solving:</a:t>
            </a:r>
          </a:p>
          <a:p>
            <a:pPr marL="684213"/>
            <a:r>
              <a:rPr lang="en-US" sz="2000" dirty="0" smtClean="0"/>
              <a:t>Write </a:t>
            </a:r>
            <a:r>
              <a:rPr lang="en-US" sz="2000" dirty="0"/>
              <a:t>solution and Execution Sheet of Question M to </a:t>
            </a:r>
            <a:r>
              <a:rPr lang="en-US" sz="2000" dirty="0" smtClean="0"/>
              <a:t>W </a:t>
            </a:r>
            <a:r>
              <a:rPr lang="en-US" sz="2000" dirty="0"/>
              <a:t>given above</a:t>
            </a:r>
            <a:r>
              <a:rPr lang="en-US" sz="2000" dirty="0" smtClean="0"/>
              <a:t>.</a:t>
            </a:r>
          </a:p>
          <a:p>
            <a:pPr marL="284163"/>
            <a:endParaRPr lang="en-US" sz="2000" dirty="0" smtClean="0"/>
          </a:p>
          <a:p>
            <a:pPr marL="284163"/>
            <a:r>
              <a:rPr lang="en-US" sz="2000" b="1" u="sng" dirty="0" smtClean="0"/>
              <a:t>Note: </a:t>
            </a:r>
            <a:endParaRPr lang="en-US" sz="2000" b="1" u="sng" dirty="0"/>
          </a:p>
          <a:p>
            <a:pPr marL="684213"/>
            <a:r>
              <a:rPr lang="en-US" sz="2000" dirty="0"/>
              <a:t>Your attendance will NOT be marked in the next lecture if you do not have the </a:t>
            </a:r>
            <a:r>
              <a:rPr lang="en-US" sz="2000" dirty="0" smtClean="0"/>
              <a:t>book. </a:t>
            </a:r>
            <a:br>
              <a:rPr lang="en-US" sz="2000" dirty="0" smtClean="0"/>
            </a:br>
            <a:r>
              <a:rPr lang="en-US" sz="2000" dirty="0" smtClean="0"/>
              <a:t>Lab </a:t>
            </a:r>
            <a:r>
              <a:rPr lang="en-US" sz="2000" dirty="0" smtClean="0"/>
              <a:t>on Wednesday: MOR </a:t>
            </a:r>
            <a:r>
              <a:rPr lang="en-US" sz="2000" dirty="0" smtClean="0">
                <a:sym typeface="Wingdings" pitchFamily="2" charset="2"/>
              </a:rPr>
              <a:t> 1:30 to 4, AFT  9:30 to </a:t>
            </a:r>
            <a:r>
              <a:rPr lang="en-US" sz="2000" dirty="0" smtClean="0">
                <a:sym typeface="Wingdings" pitchFamily="2" charset="2"/>
              </a:rPr>
              <a:t>12</a:t>
            </a:r>
          </a:p>
          <a:p>
            <a:pPr marL="684213"/>
            <a:r>
              <a:rPr lang="en-US" sz="2000" dirty="0" smtClean="0">
                <a:sym typeface="Wingdings" pitchFamily="2" charset="2"/>
              </a:rPr>
              <a:t>Labs will start from </a:t>
            </a:r>
            <a:r>
              <a:rPr lang="en-US" sz="2000" smtClean="0">
                <a:sym typeface="Wingdings" pitchFamily="2" charset="2"/>
              </a:rPr>
              <a:t>24-oct-2012 Wednesday</a:t>
            </a:r>
            <a:endParaRPr lang="en-US" sz="2000" dirty="0"/>
          </a:p>
          <a:p>
            <a:pPr marL="342900" indent="-342900">
              <a:buFont typeface="Arial" pitchFamily="34" charset="0"/>
              <a:buChar char="•"/>
            </a:pPr>
            <a:endParaRPr lang="en-US" sz="2000" dirty="0"/>
          </a:p>
        </p:txBody>
      </p:sp>
    </p:spTree>
    <p:extLst>
      <p:ext uri="{BB962C8B-B14F-4D97-AF65-F5344CB8AC3E}">
        <p14:creationId xmlns:p14="http://schemas.microsoft.com/office/powerpoint/2010/main" val="278980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46331"/>
          </a:xfrm>
          <a:prstGeom prst="rect">
            <a:avLst/>
          </a:prstGeom>
          <a:noFill/>
        </p:spPr>
        <p:txBody>
          <a:bodyPr wrap="square" rtlCol="0">
            <a:spAutoFit/>
          </a:bodyPr>
          <a:lstStyle/>
          <a:p>
            <a:pPr algn="ctr"/>
            <a:r>
              <a:rPr lang="en-US" sz="3600" b="1" dirty="0" smtClean="0"/>
              <a:t>Agenda of Today Lecture</a:t>
            </a:r>
            <a:endParaRPr lang="en-US" sz="3600" b="1" dirty="0"/>
          </a:p>
        </p:txBody>
      </p:sp>
      <p:sp>
        <p:nvSpPr>
          <p:cNvPr id="7" name="TextBox 6"/>
          <p:cNvSpPr txBox="1"/>
          <p:nvPr/>
        </p:nvSpPr>
        <p:spPr>
          <a:xfrm>
            <a:off x="457200" y="1295400"/>
            <a:ext cx="7467600" cy="5970865"/>
          </a:xfrm>
          <a:prstGeom prst="rect">
            <a:avLst/>
          </a:prstGeom>
          <a:noFill/>
        </p:spPr>
        <p:txBody>
          <a:bodyPr wrap="square" rtlCol="0">
            <a:spAutoFit/>
          </a:bodyPr>
          <a:lstStyle/>
          <a:p>
            <a:pPr marL="285750" indent="-285750">
              <a:buFont typeface="Arial" pitchFamily="34" charset="0"/>
              <a:buChar char="•"/>
            </a:pPr>
            <a:r>
              <a:rPr lang="en-US" sz="2800" b="1" dirty="0" smtClean="0"/>
              <a:t>Recap of Previous Lecture</a:t>
            </a:r>
          </a:p>
          <a:p>
            <a:pPr marL="285750" indent="-285750">
              <a:buFont typeface="Arial" pitchFamily="34" charset="0"/>
              <a:buChar char="•"/>
            </a:pPr>
            <a:endParaRPr lang="en-US" sz="2800" b="1" dirty="0"/>
          </a:p>
          <a:p>
            <a:pPr marL="285750" indent="-285750">
              <a:buFont typeface="Arial" pitchFamily="34" charset="0"/>
              <a:buChar char="•"/>
            </a:pPr>
            <a:r>
              <a:rPr lang="en-US" sz="2800" b="1" dirty="0" smtClean="0"/>
              <a:t>Learn about Problem Solving</a:t>
            </a:r>
          </a:p>
          <a:p>
            <a:pPr marL="285750" indent="-285750">
              <a:buFont typeface="Arial" pitchFamily="34" charset="0"/>
              <a:buChar char="•"/>
            </a:pPr>
            <a:endParaRPr lang="en-US" sz="2800" b="1" dirty="0"/>
          </a:p>
          <a:p>
            <a:pPr marL="285750" indent="-285750">
              <a:buFont typeface="Arial" pitchFamily="34" charset="0"/>
              <a:buChar char="•"/>
            </a:pPr>
            <a:r>
              <a:rPr lang="en-US" sz="2800" b="1" dirty="0" smtClean="0"/>
              <a:t>Learn about Natural Language</a:t>
            </a:r>
          </a:p>
          <a:p>
            <a:pPr marL="285750" indent="-285750">
              <a:buFont typeface="Arial" pitchFamily="34" charset="0"/>
              <a:buChar char="•"/>
            </a:pPr>
            <a:endParaRPr lang="en-US" sz="2800" b="1" dirty="0"/>
          </a:p>
          <a:p>
            <a:pPr marL="285750" indent="-285750">
              <a:buFont typeface="Arial" pitchFamily="34" charset="0"/>
              <a:buChar char="•"/>
            </a:pPr>
            <a:r>
              <a:rPr lang="en-US" sz="2800" b="1" dirty="0" smtClean="0"/>
              <a:t>Use Natural Language to Solve Problems</a:t>
            </a:r>
          </a:p>
          <a:p>
            <a:pPr marL="285750" indent="-285750">
              <a:buFont typeface="Arial" pitchFamily="34" charset="0"/>
              <a:buChar char="•"/>
            </a:pPr>
            <a:endParaRPr lang="en-US" sz="2800" b="1" dirty="0"/>
          </a:p>
          <a:p>
            <a:pPr marL="285750" indent="-285750">
              <a:buFont typeface="Arial" pitchFamily="34" charset="0"/>
              <a:buChar char="•"/>
            </a:pPr>
            <a:r>
              <a:rPr lang="en-US" sz="2800" b="1" dirty="0" smtClean="0"/>
              <a:t>Benefits of using Natural Language for Problem Solving</a:t>
            </a:r>
          </a:p>
          <a:p>
            <a:pPr marL="285750" indent="-285750">
              <a:buFont typeface="Arial" pitchFamily="34" charset="0"/>
              <a:buChar char="•"/>
            </a:pPr>
            <a:endParaRPr lang="en-US" sz="2800" b="1" dirty="0"/>
          </a:p>
          <a:p>
            <a:pPr marL="285750" indent="-285750">
              <a:buFont typeface="Arial" pitchFamily="34" charset="0"/>
              <a:buChar char="•"/>
            </a:pPr>
            <a:r>
              <a:rPr lang="en-US" sz="2800" b="1" dirty="0" smtClean="0"/>
              <a:t>Recap </a:t>
            </a:r>
            <a:r>
              <a:rPr lang="en-US" sz="2800" b="1" smtClean="0"/>
              <a:t>of this </a:t>
            </a:r>
            <a:r>
              <a:rPr lang="en-US" sz="2800" b="1" dirty="0" smtClean="0"/>
              <a:t>Lecture</a:t>
            </a:r>
          </a:p>
          <a:p>
            <a:endParaRPr lang="en-US" sz="2800" b="1" dirty="0" smtClean="0"/>
          </a:p>
          <a:p>
            <a:pPr marL="285750" indent="-285750">
              <a:buFont typeface="Arial" pitchFamily="34" charset="0"/>
              <a:buChar char="•"/>
            </a:pPr>
            <a:endParaRPr lang="en-US" sz="2000" dirty="0"/>
          </a:p>
        </p:txBody>
      </p:sp>
      <p:cxnSp>
        <p:nvCxnSpPr>
          <p:cNvPr id="9" name="Straight Connector 8"/>
          <p:cNvCxnSpPr/>
          <p:nvPr/>
        </p:nvCxnSpPr>
        <p:spPr>
          <a:xfrm>
            <a:off x="2133600" y="889575"/>
            <a:ext cx="48768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15217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543800" cy="461665"/>
          </a:xfrm>
          <a:prstGeom prst="rect">
            <a:avLst/>
          </a:prstGeom>
          <a:noFill/>
        </p:spPr>
        <p:txBody>
          <a:bodyPr wrap="square" rtlCol="0">
            <a:spAutoFit/>
          </a:bodyPr>
          <a:lstStyle/>
          <a:p>
            <a:r>
              <a:rPr lang="en-US" sz="2400" b="1" dirty="0" smtClean="0"/>
              <a:t>What is Problem Solving:</a:t>
            </a:r>
            <a:endParaRPr lang="en-US" sz="2400" b="1" dirty="0"/>
          </a:p>
        </p:txBody>
      </p:sp>
      <p:cxnSp>
        <p:nvCxnSpPr>
          <p:cNvPr id="6" name="Straight Connector 5"/>
          <p:cNvCxnSpPr/>
          <p:nvPr/>
        </p:nvCxnSpPr>
        <p:spPr>
          <a:xfrm>
            <a:off x="457200" y="933510"/>
            <a:ext cx="31242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57200" y="1600200"/>
            <a:ext cx="7315200" cy="2862322"/>
          </a:xfrm>
          <a:prstGeom prst="rect">
            <a:avLst/>
          </a:prstGeom>
          <a:noFill/>
        </p:spPr>
        <p:txBody>
          <a:bodyPr wrap="square" rtlCol="0">
            <a:spAutoFit/>
          </a:bodyPr>
          <a:lstStyle/>
          <a:p>
            <a:pPr marL="285750" indent="-285750">
              <a:buFont typeface="Arial" pitchFamily="34" charset="0"/>
              <a:buChar char="•"/>
            </a:pPr>
            <a:r>
              <a:rPr lang="en-US" sz="2000" dirty="0" smtClean="0"/>
              <a:t>Problem Solving consists in using methods in orderly manner for finding solution to specific problems.</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Problem Solving techniques are used in </a:t>
            </a:r>
            <a:r>
              <a:rPr lang="en-US" sz="2000" dirty="0"/>
              <a:t>A</a:t>
            </a:r>
            <a:r>
              <a:rPr lang="en-US" sz="2000" dirty="0" smtClean="0"/>
              <a:t>rtificial Intelligence, Computer Science, Engineering, Mathematics, Medicine etc.</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We can also define Problem solving as, </a:t>
            </a:r>
            <a:r>
              <a:rPr lang="en-US" sz="2000" dirty="0"/>
              <a:t>a Procedure </a:t>
            </a:r>
            <a:r>
              <a:rPr lang="en-US" sz="2000" dirty="0" smtClean="0"/>
              <a:t>or a Sequence of Steps that lead us to the solution of any specific or general problem.</a:t>
            </a:r>
            <a:endParaRPr lang="en-US" sz="2000" dirty="0"/>
          </a:p>
        </p:txBody>
      </p:sp>
    </p:spTree>
    <p:extLst>
      <p:ext uri="{BB962C8B-B14F-4D97-AF65-F5344CB8AC3E}">
        <p14:creationId xmlns:p14="http://schemas.microsoft.com/office/powerpoint/2010/main" val="4099128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543800" cy="461665"/>
          </a:xfrm>
          <a:prstGeom prst="rect">
            <a:avLst/>
          </a:prstGeom>
          <a:noFill/>
        </p:spPr>
        <p:txBody>
          <a:bodyPr wrap="square" rtlCol="0">
            <a:spAutoFit/>
          </a:bodyPr>
          <a:lstStyle/>
          <a:p>
            <a:r>
              <a:rPr lang="en-US" sz="2400" b="1" dirty="0" smtClean="0"/>
              <a:t>A Framework for Problem Solving:</a:t>
            </a:r>
            <a:endParaRPr lang="en-US" sz="2400" b="1" dirty="0"/>
          </a:p>
        </p:txBody>
      </p:sp>
      <p:cxnSp>
        <p:nvCxnSpPr>
          <p:cNvPr id="6" name="Straight Connector 5"/>
          <p:cNvCxnSpPr/>
          <p:nvPr/>
        </p:nvCxnSpPr>
        <p:spPr>
          <a:xfrm>
            <a:off x="457200" y="933510"/>
            <a:ext cx="42672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57200" y="1600200"/>
            <a:ext cx="7315200" cy="3170099"/>
          </a:xfrm>
          <a:prstGeom prst="rect">
            <a:avLst/>
          </a:prstGeom>
          <a:noFill/>
        </p:spPr>
        <p:txBody>
          <a:bodyPr wrap="square" rtlCol="0">
            <a:spAutoFit/>
          </a:bodyPr>
          <a:lstStyle/>
          <a:p>
            <a:r>
              <a:rPr lang="en-US" sz="2000" b="1" dirty="0" smtClean="0"/>
              <a:t>There are four Phases in the Process of Problem Solving:</a:t>
            </a:r>
          </a:p>
          <a:p>
            <a:endParaRPr lang="en-US" sz="2000" dirty="0"/>
          </a:p>
          <a:p>
            <a:pPr marL="285750" indent="-285750">
              <a:buFont typeface="Arial" pitchFamily="34" charset="0"/>
              <a:buChar char="•"/>
            </a:pPr>
            <a:r>
              <a:rPr lang="en-US" sz="2000" dirty="0" smtClean="0"/>
              <a:t>Understanding the Problem</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Making Plan of Solution</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Carrying out the Plan</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Looking back i.e. verifying</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2330051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543800" cy="461665"/>
          </a:xfrm>
          <a:prstGeom prst="rect">
            <a:avLst/>
          </a:prstGeom>
          <a:noFill/>
        </p:spPr>
        <p:txBody>
          <a:bodyPr wrap="square" rtlCol="0">
            <a:spAutoFit/>
          </a:bodyPr>
          <a:lstStyle/>
          <a:p>
            <a:r>
              <a:rPr lang="en-US" sz="2400" b="1" dirty="0" smtClean="0"/>
              <a:t>Natural Language:</a:t>
            </a:r>
            <a:endParaRPr lang="en-US" sz="2400" b="1" dirty="0"/>
          </a:p>
        </p:txBody>
      </p:sp>
      <p:cxnSp>
        <p:nvCxnSpPr>
          <p:cNvPr id="6" name="Straight Connector 5"/>
          <p:cNvCxnSpPr/>
          <p:nvPr/>
        </p:nvCxnSpPr>
        <p:spPr>
          <a:xfrm>
            <a:off x="457200" y="933510"/>
            <a:ext cx="22860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57200" y="1371600"/>
            <a:ext cx="7315200" cy="3170099"/>
          </a:xfrm>
          <a:prstGeom prst="rect">
            <a:avLst/>
          </a:prstGeom>
          <a:noFill/>
        </p:spPr>
        <p:txBody>
          <a:bodyPr wrap="square" rtlCol="0">
            <a:spAutoFit/>
          </a:bodyPr>
          <a:lstStyle/>
          <a:p>
            <a:pPr marL="285750" indent="-285750">
              <a:buFont typeface="Arial" pitchFamily="34" charset="0"/>
              <a:buChar char="•"/>
            </a:pPr>
            <a:r>
              <a:rPr lang="en-US" sz="2000" dirty="0" smtClean="0"/>
              <a:t>A language that has developed naturally in use.</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Example of Natural Languages are : English, French, German, Urdu etc.</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Natural Language is used for communication among different People.</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Natural Language helps us in solving Problem.</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3387750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543800" cy="1200329"/>
          </a:xfrm>
          <a:prstGeom prst="rect">
            <a:avLst/>
          </a:prstGeom>
          <a:noFill/>
        </p:spPr>
        <p:txBody>
          <a:bodyPr wrap="square" rtlCol="0">
            <a:spAutoFit/>
          </a:bodyPr>
          <a:lstStyle/>
          <a:p>
            <a:r>
              <a:rPr lang="en-US" sz="2400" b="1" dirty="0" smtClean="0"/>
              <a:t>Answer the following Question in Natural Language (“Program” means finite sequence of steps written in English)</a:t>
            </a:r>
            <a:endParaRPr lang="en-US" sz="2400" b="1" dirty="0"/>
          </a:p>
        </p:txBody>
      </p:sp>
      <p:sp>
        <p:nvSpPr>
          <p:cNvPr id="10" name="TextBox 9"/>
          <p:cNvSpPr txBox="1"/>
          <p:nvPr/>
        </p:nvSpPr>
        <p:spPr>
          <a:xfrm>
            <a:off x="412812" y="1981200"/>
            <a:ext cx="7315200" cy="3477875"/>
          </a:xfrm>
          <a:prstGeom prst="rect">
            <a:avLst/>
          </a:prstGeom>
          <a:noFill/>
        </p:spPr>
        <p:txBody>
          <a:bodyPr wrap="square" rtlCol="0">
            <a:spAutoFit/>
          </a:bodyPr>
          <a:lstStyle/>
          <a:p>
            <a:pPr marL="346075" lvl="0" indent="-346075"/>
            <a:r>
              <a:rPr lang="en-US" sz="2000" dirty="0" smtClean="0"/>
              <a:t>A)	Write </a:t>
            </a:r>
            <a:r>
              <a:rPr lang="en-US" sz="2000" dirty="0"/>
              <a:t>a program that displays two numbers</a:t>
            </a:r>
            <a:r>
              <a:rPr lang="en-US" sz="2000" dirty="0" smtClean="0"/>
              <a:t>.</a:t>
            </a:r>
          </a:p>
          <a:p>
            <a:pPr marL="346075" lvl="0" indent="-346075"/>
            <a:endParaRPr lang="en-US" sz="2000" dirty="0"/>
          </a:p>
          <a:p>
            <a:pPr marL="346075" indent="-346075"/>
            <a:r>
              <a:rPr lang="en-US" sz="2000" dirty="0" smtClean="0"/>
              <a:t>B)	Write </a:t>
            </a:r>
            <a:r>
              <a:rPr lang="en-US" sz="2000" dirty="0"/>
              <a:t>a program that Displays sum of two numbers.</a:t>
            </a:r>
          </a:p>
          <a:p>
            <a:pPr marL="346075" lvl="0" indent="-346075"/>
            <a:endParaRPr lang="en-US" sz="2000" dirty="0" smtClean="0"/>
          </a:p>
          <a:p>
            <a:pPr marL="346075" indent="-346075"/>
            <a:r>
              <a:rPr lang="en-US" sz="2000" dirty="0" smtClean="0"/>
              <a:t>C)	Write </a:t>
            </a:r>
            <a:r>
              <a:rPr lang="en-US" sz="2000" dirty="0"/>
              <a:t>a program that inputs two numbers and adds them.</a:t>
            </a:r>
          </a:p>
          <a:p>
            <a:pPr marL="346075" lvl="0" indent="-346075"/>
            <a:endParaRPr lang="en-US" sz="2000" dirty="0" smtClean="0"/>
          </a:p>
          <a:p>
            <a:pPr marL="346075" indent="-346075"/>
            <a:r>
              <a:rPr lang="en-US" sz="2000" dirty="0" smtClean="0"/>
              <a:t>D)	Write </a:t>
            </a:r>
            <a:r>
              <a:rPr lang="en-US" sz="2000" dirty="0"/>
              <a:t>a program that inputs the number of hours from user and converts them in minutes.</a:t>
            </a:r>
          </a:p>
          <a:p>
            <a:pPr marL="342900" lvl="0" indent="-342900">
              <a:buFont typeface="Arial" pitchFamily="34" charset="0"/>
              <a:buChar char="•"/>
            </a:pPr>
            <a:endParaRPr lang="en-US" sz="2000" dirty="0" smtClean="0"/>
          </a:p>
          <a:p>
            <a:r>
              <a:rPr lang="en-US" sz="2000" dirty="0" smtClean="0"/>
              <a:t>Note : Variable name should be meaningful for example: hours, minutes etc.</a:t>
            </a:r>
            <a:endParaRPr lang="en-US" sz="2000" dirty="0"/>
          </a:p>
        </p:txBody>
      </p:sp>
    </p:spTree>
    <p:extLst>
      <p:ext uri="{BB962C8B-B14F-4D97-AF65-F5344CB8AC3E}">
        <p14:creationId xmlns:p14="http://schemas.microsoft.com/office/powerpoint/2010/main" val="2825861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414" y="1447800"/>
            <a:ext cx="7315200" cy="4401205"/>
          </a:xfrm>
          <a:prstGeom prst="rect">
            <a:avLst/>
          </a:prstGeom>
          <a:noFill/>
        </p:spPr>
        <p:txBody>
          <a:bodyPr wrap="square" rtlCol="0">
            <a:spAutoFit/>
          </a:bodyPr>
          <a:lstStyle/>
          <a:p>
            <a:pPr marL="346075" indent="-346075"/>
            <a:r>
              <a:rPr lang="en-US" sz="2000" dirty="0"/>
              <a:t>E</a:t>
            </a:r>
            <a:r>
              <a:rPr lang="en-US" sz="2000" dirty="0" smtClean="0"/>
              <a:t>)	Write </a:t>
            </a:r>
            <a:r>
              <a:rPr lang="en-US" sz="2000" dirty="0"/>
              <a:t>a program that inputs the number of weeks from user and converts it into days.</a:t>
            </a:r>
          </a:p>
          <a:p>
            <a:pPr marL="346075" lvl="0" indent="-346075"/>
            <a:endParaRPr lang="en-US" sz="2000" dirty="0" smtClean="0"/>
          </a:p>
          <a:p>
            <a:pPr marL="346075" indent="-346075"/>
            <a:r>
              <a:rPr lang="en-US" sz="2000" dirty="0"/>
              <a:t>F</a:t>
            </a:r>
            <a:r>
              <a:rPr lang="en-US" sz="2000" dirty="0" smtClean="0"/>
              <a:t>)	Write </a:t>
            </a:r>
            <a:r>
              <a:rPr lang="en-US" sz="2000" dirty="0"/>
              <a:t>a program that converts yards into meters</a:t>
            </a:r>
            <a:r>
              <a:rPr lang="en-US" sz="2000" dirty="0" smtClean="0"/>
              <a:t>.</a:t>
            </a:r>
          </a:p>
          <a:p>
            <a:pPr marL="346075" indent="-346075"/>
            <a:endParaRPr lang="en-US" sz="2000" dirty="0"/>
          </a:p>
          <a:p>
            <a:pPr marL="346075" lvl="0" indent="-346075"/>
            <a:r>
              <a:rPr lang="en-US" sz="2000" dirty="0"/>
              <a:t>G</a:t>
            </a:r>
            <a:r>
              <a:rPr lang="en-US" sz="2000" dirty="0" smtClean="0"/>
              <a:t>)	Write </a:t>
            </a:r>
            <a:r>
              <a:rPr lang="en-US" sz="2000" dirty="0"/>
              <a:t>a program that inputs two numbers and displays their</a:t>
            </a:r>
            <a:r>
              <a:rPr lang="en-US" sz="2000" dirty="0" smtClean="0"/>
              <a:t>:</a:t>
            </a:r>
          </a:p>
          <a:p>
            <a:pPr marL="346075" lvl="0" indent="-346075"/>
            <a:r>
              <a:rPr lang="en-US" sz="2000" dirty="0" smtClean="0"/>
              <a:t>	(a) Sum		(b) Difference</a:t>
            </a:r>
          </a:p>
          <a:p>
            <a:pPr marL="346075" lvl="0" indent="-346075"/>
            <a:r>
              <a:rPr lang="en-US" sz="2000" dirty="0"/>
              <a:t>	</a:t>
            </a:r>
            <a:r>
              <a:rPr lang="en-US" sz="2000" dirty="0" smtClean="0"/>
              <a:t>(c) Product 		(d) Division</a:t>
            </a:r>
          </a:p>
          <a:p>
            <a:pPr marL="346075" lvl="0" indent="-346075"/>
            <a:endParaRPr lang="en-US" sz="2000" dirty="0"/>
          </a:p>
          <a:p>
            <a:pPr marL="346075" indent="-346075"/>
            <a:r>
              <a:rPr lang="en-US" sz="2000" dirty="0"/>
              <a:t>H</a:t>
            </a:r>
            <a:r>
              <a:rPr lang="en-US" sz="2000" dirty="0" smtClean="0"/>
              <a:t>)	Write </a:t>
            </a:r>
            <a:r>
              <a:rPr lang="en-US" sz="2000" dirty="0"/>
              <a:t>a program that takes temperature in Fahrenheit and converts it into </a:t>
            </a:r>
            <a:r>
              <a:rPr lang="en-US" sz="2000" dirty="0" smtClean="0"/>
              <a:t>Celsius. ((°F  -  32)  x  5/9 = °C )</a:t>
            </a:r>
            <a:endParaRPr lang="en-US" sz="2000" dirty="0"/>
          </a:p>
          <a:p>
            <a:pPr lvl="0"/>
            <a:endParaRPr lang="en-US" sz="2000" dirty="0" smtClean="0"/>
          </a:p>
          <a:p>
            <a:pPr lvl="0"/>
            <a:endParaRPr lang="en-US" sz="2000" dirty="0" smtClean="0"/>
          </a:p>
          <a:p>
            <a:endParaRPr lang="en-US" sz="2000" dirty="0"/>
          </a:p>
        </p:txBody>
      </p:sp>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Continued..</a:t>
            </a:r>
            <a:endParaRPr lang="en-US" sz="2400" b="1" dirty="0"/>
          </a:p>
        </p:txBody>
      </p:sp>
      <p:cxnSp>
        <p:nvCxnSpPr>
          <p:cNvPr id="5" name="Straight Connector 4"/>
          <p:cNvCxnSpPr/>
          <p:nvPr/>
        </p:nvCxnSpPr>
        <p:spPr>
          <a:xfrm>
            <a:off x="772356" y="841949"/>
            <a:ext cx="20470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6219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414" y="1447800"/>
            <a:ext cx="7315200" cy="3785652"/>
          </a:xfrm>
          <a:prstGeom prst="rect">
            <a:avLst/>
          </a:prstGeom>
          <a:noFill/>
        </p:spPr>
        <p:txBody>
          <a:bodyPr wrap="square" rtlCol="0">
            <a:spAutoFit/>
          </a:bodyPr>
          <a:lstStyle/>
          <a:p>
            <a:pPr marL="346075" lvl="0" indent="-346075"/>
            <a:r>
              <a:rPr lang="en-US" sz="2000" dirty="0"/>
              <a:t>I</a:t>
            </a:r>
            <a:r>
              <a:rPr lang="en-US" sz="2000" dirty="0" smtClean="0"/>
              <a:t>)	Write </a:t>
            </a:r>
            <a:r>
              <a:rPr lang="en-US" sz="2000" dirty="0"/>
              <a:t>a program that takes temperature in </a:t>
            </a:r>
            <a:r>
              <a:rPr lang="en-US" sz="2000" dirty="0" smtClean="0"/>
              <a:t>Celsius </a:t>
            </a:r>
            <a:r>
              <a:rPr lang="en-US" sz="2000" dirty="0"/>
              <a:t>and converts it into Fahrenheit</a:t>
            </a:r>
            <a:r>
              <a:rPr lang="en-US" sz="2000" dirty="0" smtClean="0"/>
              <a:t>. (°C  x  9/5 + 32 = °F)</a:t>
            </a:r>
          </a:p>
          <a:p>
            <a:pPr marL="346075" lvl="0" indent="-346075"/>
            <a:endParaRPr lang="en-US" sz="2000" dirty="0"/>
          </a:p>
          <a:p>
            <a:pPr marL="346075" indent="-346075"/>
            <a:r>
              <a:rPr lang="en-US" sz="2000" dirty="0"/>
              <a:t>J</a:t>
            </a:r>
            <a:r>
              <a:rPr lang="en-US" sz="2000" dirty="0" smtClean="0"/>
              <a:t>)	Write </a:t>
            </a:r>
            <a:r>
              <a:rPr lang="en-US" sz="2000" dirty="0"/>
              <a:t>a program that initializes three variables and displays z after computing it as </a:t>
            </a:r>
            <a:r>
              <a:rPr lang="en-US" sz="2000" dirty="0" smtClean="0"/>
              <a:t>(z=</a:t>
            </a:r>
            <a:r>
              <a:rPr lang="en-US" sz="2000" dirty="0" err="1" smtClean="0"/>
              <a:t>x+y</a:t>
            </a:r>
            <a:r>
              <a:rPr lang="en-US" sz="2000" dirty="0" smtClean="0"/>
              <a:t>)</a:t>
            </a:r>
          </a:p>
          <a:p>
            <a:pPr marL="346075" indent="-346075"/>
            <a:endParaRPr lang="en-US" sz="2000" dirty="0"/>
          </a:p>
          <a:p>
            <a:pPr marL="346075" indent="-346075"/>
            <a:r>
              <a:rPr lang="en-US" sz="2000" dirty="0"/>
              <a:t>K</a:t>
            </a:r>
            <a:r>
              <a:rPr lang="en-US" sz="2000" dirty="0" smtClean="0"/>
              <a:t>)	Write </a:t>
            </a:r>
            <a:r>
              <a:rPr lang="en-US" sz="2000" dirty="0"/>
              <a:t>a program that Evaluates the following expression : y=3b </a:t>
            </a:r>
            <a:br>
              <a:rPr lang="en-US" sz="2000" dirty="0"/>
            </a:br>
            <a:r>
              <a:rPr lang="en-US" sz="2000" dirty="0" smtClean="0"/>
              <a:t>(Try to Analyze which variable should be input.)</a:t>
            </a:r>
          </a:p>
          <a:p>
            <a:pPr marL="342900" indent="-342900">
              <a:buFont typeface="Arial" pitchFamily="34" charset="0"/>
              <a:buChar char="•"/>
            </a:pPr>
            <a:endParaRPr lang="en-US" sz="2000" dirty="0"/>
          </a:p>
          <a:p>
            <a:pPr marL="346075"/>
            <a:r>
              <a:rPr lang="en-US" sz="2000" dirty="0" smtClean="0"/>
              <a:t>Note that 3b equals 3*b, So don’t miss understand.</a:t>
            </a:r>
            <a:endParaRPr lang="en-US" sz="2000" dirty="0"/>
          </a:p>
          <a:p>
            <a:pPr marL="342900" lvl="0" indent="-342900">
              <a:buFont typeface="Arial" pitchFamily="34" charset="0"/>
              <a:buChar char="•"/>
            </a:pPr>
            <a:endParaRPr lang="en-US" sz="2000" dirty="0"/>
          </a:p>
          <a:p>
            <a:pPr marL="342900" indent="-342900">
              <a:buFont typeface="Arial" pitchFamily="34" charset="0"/>
              <a:buChar char="•"/>
            </a:pPr>
            <a:endParaRPr lang="en-US" sz="2000" dirty="0"/>
          </a:p>
        </p:txBody>
      </p:sp>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Continued..</a:t>
            </a:r>
            <a:endParaRPr lang="en-US" sz="2400" b="1" dirty="0"/>
          </a:p>
        </p:txBody>
      </p:sp>
      <p:cxnSp>
        <p:nvCxnSpPr>
          <p:cNvPr id="5" name="Straight Connector 4"/>
          <p:cNvCxnSpPr/>
          <p:nvPr/>
        </p:nvCxnSpPr>
        <p:spPr>
          <a:xfrm>
            <a:off x="772356" y="841949"/>
            <a:ext cx="20470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65741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414" y="1447800"/>
            <a:ext cx="7315200" cy="3170099"/>
          </a:xfrm>
          <a:prstGeom prst="rect">
            <a:avLst/>
          </a:prstGeom>
          <a:noFill/>
        </p:spPr>
        <p:txBody>
          <a:bodyPr wrap="square" rtlCol="0">
            <a:spAutoFit/>
          </a:bodyPr>
          <a:lstStyle/>
          <a:p>
            <a:pPr marL="346075" lvl="0" indent="-346075"/>
            <a:r>
              <a:rPr lang="en-US" sz="2000" dirty="0" smtClean="0"/>
              <a:t>L)	Write </a:t>
            </a:r>
            <a:r>
              <a:rPr lang="en-US" sz="2000" dirty="0"/>
              <a:t>a program </a:t>
            </a:r>
            <a:r>
              <a:rPr lang="en-US" sz="2000" dirty="0" smtClean="0"/>
              <a:t>that Evaluate following expression: a=3+x+y*3</a:t>
            </a:r>
          </a:p>
          <a:p>
            <a:pPr marL="346075" indent="-346075"/>
            <a:endParaRPr lang="en-US" sz="2000" dirty="0" smtClean="0"/>
          </a:p>
          <a:p>
            <a:pPr marL="346075" lvl="0" indent="-346075"/>
            <a:r>
              <a:rPr lang="en-US" sz="2000" dirty="0" smtClean="0"/>
              <a:t>M)	Write </a:t>
            </a:r>
            <a:r>
              <a:rPr lang="en-US" sz="2000" dirty="0"/>
              <a:t>a program that Inputs a number and displays its square. (Hint : y = x*x</a:t>
            </a:r>
            <a:r>
              <a:rPr lang="en-US" sz="2000" dirty="0" smtClean="0"/>
              <a:t>)</a:t>
            </a:r>
          </a:p>
          <a:p>
            <a:pPr marL="346075" lvl="0" indent="-346075"/>
            <a:endParaRPr lang="en-US" sz="2000" dirty="0" smtClean="0"/>
          </a:p>
          <a:p>
            <a:pPr marL="346075" lvl="0" indent="-346075"/>
            <a:r>
              <a:rPr lang="en-US" sz="2000" dirty="0" smtClean="0"/>
              <a:t>N)  Write </a:t>
            </a:r>
            <a:r>
              <a:rPr lang="en-US" sz="2000" dirty="0"/>
              <a:t>a program that Evaluates the following expression : z=3x+y</a:t>
            </a:r>
          </a:p>
          <a:p>
            <a:pPr marL="346075" indent="-346075"/>
            <a:endParaRPr lang="en-US" sz="2000" dirty="0" smtClean="0"/>
          </a:p>
          <a:p>
            <a:pPr marL="346075" lvl="0" indent="-346075"/>
            <a:r>
              <a:rPr lang="en-US" sz="2000" dirty="0"/>
              <a:t>O</a:t>
            </a:r>
            <a:r>
              <a:rPr lang="en-US" sz="2000" dirty="0" smtClean="0"/>
              <a:t>)	Write </a:t>
            </a:r>
            <a:r>
              <a:rPr lang="en-US" sz="2000" dirty="0"/>
              <a:t>a program that Evaluates the following expression : z</a:t>
            </a:r>
            <a:r>
              <a:rPr lang="en-US" sz="2000" dirty="0" smtClean="0"/>
              <a:t>=(</a:t>
            </a:r>
            <a:r>
              <a:rPr lang="en-US" sz="2000" dirty="0" err="1"/>
              <a:t>x+y</a:t>
            </a:r>
            <a:r>
              <a:rPr lang="en-US" sz="2000" dirty="0"/>
              <a:t>)/7</a:t>
            </a:r>
          </a:p>
          <a:p>
            <a:pPr marL="342900" indent="-342900">
              <a:buFont typeface="Arial" pitchFamily="34" charset="0"/>
              <a:buChar char="•"/>
            </a:pPr>
            <a:endParaRPr lang="en-US" sz="2000" dirty="0"/>
          </a:p>
        </p:txBody>
      </p:sp>
      <p:sp>
        <p:nvSpPr>
          <p:cNvPr id="3" name="TextBox 2"/>
          <p:cNvSpPr txBox="1"/>
          <p:nvPr/>
        </p:nvSpPr>
        <p:spPr>
          <a:xfrm>
            <a:off x="772357" y="380999"/>
            <a:ext cx="2438400" cy="461665"/>
          </a:xfrm>
          <a:prstGeom prst="rect">
            <a:avLst/>
          </a:prstGeom>
          <a:noFill/>
        </p:spPr>
        <p:txBody>
          <a:bodyPr wrap="square" rtlCol="0">
            <a:spAutoFit/>
          </a:bodyPr>
          <a:lstStyle/>
          <a:p>
            <a:r>
              <a:rPr lang="en-US" sz="2400" b="1" dirty="0" smtClean="0"/>
              <a:t>Continued..</a:t>
            </a:r>
            <a:endParaRPr lang="en-US" sz="2400" b="1" dirty="0"/>
          </a:p>
        </p:txBody>
      </p:sp>
      <p:cxnSp>
        <p:nvCxnSpPr>
          <p:cNvPr id="5" name="Straight Connector 4"/>
          <p:cNvCxnSpPr/>
          <p:nvPr/>
        </p:nvCxnSpPr>
        <p:spPr>
          <a:xfrm>
            <a:off x="772356" y="841949"/>
            <a:ext cx="20470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54759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357</TotalTime>
  <Words>352</Words>
  <Application>Microsoft Office PowerPoint</Application>
  <PresentationFormat>On-screen Show (4:3)</PresentationFormat>
  <Paragraphs>117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dc:creator>
  <cp:lastModifiedBy>Intel</cp:lastModifiedBy>
  <cp:revision>122</cp:revision>
  <dcterms:created xsi:type="dcterms:W3CDTF">2012-10-11T20:39:48Z</dcterms:created>
  <dcterms:modified xsi:type="dcterms:W3CDTF">2012-10-15T14:25:05Z</dcterms:modified>
</cp:coreProperties>
</file>