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88" r:id="rId2"/>
    <p:sldId id="307" r:id="rId3"/>
    <p:sldId id="257" r:id="rId4"/>
    <p:sldId id="259" r:id="rId5"/>
    <p:sldId id="274" r:id="rId6"/>
    <p:sldId id="286" r:id="rId7"/>
    <p:sldId id="275" r:id="rId8"/>
    <p:sldId id="276" r:id="rId9"/>
    <p:sldId id="287" r:id="rId10"/>
    <p:sldId id="260" r:id="rId11"/>
    <p:sldId id="262" r:id="rId12"/>
    <p:sldId id="263" r:id="rId13"/>
    <p:sldId id="264" r:id="rId14"/>
    <p:sldId id="265" r:id="rId15"/>
    <p:sldId id="266" r:id="rId16"/>
    <p:sldId id="268" r:id="rId17"/>
    <p:sldId id="269" r:id="rId18"/>
    <p:sldId id="270" r:id="rId19"/>
    <p:sldId id="272" r:id="rId20"/>
    <p:sldId id="277" r:id="rId21"/>
    <p:sldId id="294" r:id="rId22"/>
    <p:sldId id="278" r:id="rId23"/>
    <p:sldId id="290" r:id="rId24"/>
    <p:sldId id="291" r:id="rId25"/>
    <p:sldId id="292" r:id="rId26"/>
    <p:sldId id="293" r:id="rId27"/>
    <p:sldId id="301" r:id="rId28"/>
    <p:sldId id="302" r:id="rId29"/>
    <p:sldId id="297" r:id="rId30"/>
    <p:sldId id="296" r:id="rId31"/>
    <p:sldId id="298" r:id="rId32"/>
    <p:sldId id="299" r:id="rId33"/>
    <p:sldId id="289" r:id="rId34"/>
    <p:sldId id="280" r:id="rId35"/>
    <p:sldId id="303" r:id="rId36"/>
    <p:sldId id="284" r:id="rId37"/>
    <p:sldId id="285" r:id="rId38"/>
    <p:sldId id="306" r:id="rId39"/>
    <p:sldId id="304" r:id="rId4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82" autoAdjust="0"/>
    <p:restoredTop sz="94660"/>
  </p:normalViewPr>
  <p:slideViewPr>
    <p:cSldViewPr>
      <p:cViewPr>
        <p:scale>
          <a:sx n="76" d="100"/>
          <a:sy n="76" d="100"/>
        </p:scale>
        <p:origin x="-111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8C4459F3-A004-4102-944C-8F848ADF4210}" type="datetimeFigureOut">
              <a:rPr lang="en-US"/>
              <a:pPr>
                <a:defRPr/>
              </a:pPr>
              <a:t>12-Jan-16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663073A6-CBC0-4DF8-B2B6-B7D8E1663F85}" type="slidenum">
              <a:rPr lang="en-US"/>
              <a:pPr>
                <a:defRPr/>
              </a:pPr>
              <a:t>‹#›</a:t>
            </a:fld>
            <a:endParaRPr lang="en-US"/>
          </a:p>
        </p:txBody>
      </p:sp>
    </p:spTree>
    <p:extLst>
      <p:ext uri="{BB962C8B-B14F-4D97-AF65-F5344CB8AC3E}">
        <p14:creationId xmlns:p14="http://schemas.microsoft.com/office/powerpoint/2010/main" val="2376117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31"/>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DE75AE3-AEAA-4608-BA05-12C5BE5CD96A}" type="slidenum">
              <a:rPr lang="en-US" smtClean="0"/>
              <a:pPr fontAlgn="base">
                <a:spcBef>
                  <a:spcPct val="0"/>
                </a:spcBef>
                <a:spcAft>
                  <a:spcPct val="0"/>
                </a:spcAft>
                <a:defRPr/>
              </a:pPr>
              <a:t>33</a:t>
            </a:fld>
            <a:endParaRPr lang="en-US" smtClean="0"/>
          </a:p>
        </p:txBody>
      </p:sp>
      <p:sp>
        <p:nvSpPr>
          <p:cNvPr id="512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12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9" name="Title 28"/>
          <p:cNvSpPr>
            <a:spLocks noGrp="1"/>
          </p:cNvSpPr>
          <p:nvPr>
            <p:ph type="ctrTitle"/>
          </p:nvPr>
        </p:nvSpPr>
        <p:spPr>
          <a:xfrm>
            <a:off x="381000" y="4853411"/>
            <a:ext cx="8458200" cy="1222375"/>
          </a:xfrm>
        </p:spPr>
        <p:txBody>
          <a:bodyPr anchor="t"/>
          <a:lstStyle/>
          <a:p>
            <a:r>
              <a:rPr lang="en-US" smtClean="0"/>
              <a:t>Click to edit Master title style</a:t>
            </a:r>
            <a:endParaRPr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5" name="Date Placeholder 15"/>
          <p:cNvSpPr>
            <a:spLocks noGrp="1"/>
          </p:cNvSpPr>
          <p:nvPr>
            <p:ph type="dt" sz="half" idx="10"/>
          </p:nvPr>
        </p:nvSpPr>
        <p:spPr/>
        <p:txBody>
          <a:bodyPr/>
          <a:lstStyle>
            <a:lvl1pPr>
              <a:defRPr/>
            </a:lvl1pPr>
          </a:lstStyle>
          <a:p>
            <a:pPr>
              <a:defRPr/>
            </a:pPr>
            <a:fld id="{026FEF0E-BBB5-4BEB-9E20-09DACED4CDA0}" type="datetimeFigureOut">
              <a:rPr lang="en-US"/>
              <a:pPr>
                <a:defRPr/>
              </a:pPr>
              <a:t>12-Jan-16</a:t>
            </a:fld>
            <a:endParaRPr lang="en-US"/>
          </a:p>
        </p:txBody>
      </p:sp>
      <p:sp>
        <p:nvSpPr>
          <p:cNvPr id="6" name="Footer Placeholder 1"/>
          <p:cNvSpPr>
            <a:spLocks noGrp="1"/>
          </p:cNvSpPr>
          <p:nvPr>
            <p:ph type="ftr" sz="quarter" idx="11"/>
          </p:nvPr>
        </p:nvSpPr>
        <p:spPr/>
        <p:txBody>
          <a:bodyPr/>
          <a:lstStyle>
            <a:lvl1pPr>
              <a:defRPr/>
            </a:lvl1pPr>
          </a:lstStyle>
          <a:p>
            <a:pPr>
              <a:defRPr/>
            </a:pPr>
            <a:endParaRPr lang="en-US"/>
          </a:p>
        </p:txBody>
      </p:sp>
      <p:sp>
        <p:nvSpPr>
          <p:cNvPr id="7" name="Slide Number Placeholder 14"/>
          <p:cNvSpPr>
            <a:spLocks noGrp="1"/>
          </p:cNvSpPr>
          <p:nvPr>
            <p:ph type="sldNum" sz="quarter" idx="12"/>
          </p:nvPr>
        </p:nvSpPr>
        <p:spPr>
          <a:xfrm>
            <a:off x="8229600" y="6473825"/>
            <a:ext cx="758825" cy="247650"/>
          </a:xfrm>
        </p:spPr>
        <p:txBody>
          <a:bodyPr/>
          <a:lstStyle>
            <a:lvl1pPr>
              <a:defRPr/>
            </a:lvl1pPr>
          </a:lstStyle>
          <a:p>
            <a:pPr>
              <a:defRPr/>
            </a:pPr>
            <a:fld id="{C6199FC4-B8DF-4E4B-A249-34DAC83BC85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0"/>
          <p:cNvSpPr>
            <a:spLocks noGrp="1"/>
          </p:cNvSpPr>
          <p:nvPr>
            <p:ph type="dt" sz="half" idx="10"/>
          </p:nvPr>
        </p:nvSpPr>
        <p:spPr/>
        <p:txBody>
          <a:bodyPr/>
          <a:lstStyle>
            <a:lvl1pPr>
              <a:defRPr/>
            </a:lvl1pPr>
          </a:lstStyle>
          <a:p>
            <a:pPr>
              <a:defRPr/>
            </a:pPr>
            <a:fld id="{196DF880-ACF6-42D5-ADF1-8CDE4BF7A831}" type="datetimeFigureOut">
              <a:rPr lang="en-US"/>
              <a:pPr>
                <a:defRPr/>
              </a:pPr>
              <a:t>12-Jan-16</a:t>
            </a:fld>
            <a:endParaRPr lang="en-US"/>
          </a:p>
        </p:txBody>
      </p:sp>
      <p:sp>
        <p:nvSpPr>
          <p:cNvPr id="5" name="Footer Placeholder 27"/>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pPr>
              <a:defRPr/>
            </a:pPr>
            <a:fld id="{10000508-8435-4610-9926-52AE47A663A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FAD4211-E812-4B5E-9CC2-9049860CE34B}" type="datetimeFigureOut">
              <a:rPr lang="en-US"/>
              <a:pPr>
                <a:defRPr/>
              </a:pPr>
              <a:t>12-Jan-16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4EB478-3E49-4045-98DB-4E265A8AD0F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lang="en-US" smtClean="0"/>
              <a:t>Click to edit Master title style</a:t>
            </a:r>
            <a:endParaRPr lang="en-US"/>
          </a:p>
        </p:txBody>
      </p:sp>
      <p:sp>
        <p:nvSpPr>
          <p:cNvPr id="27" name="Content Placeholder 26"/>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fld id="{48E072BC-B54E-4E5D-BBE8-2DCC82EF0EA1}" type="datetimeFigureOut">
              <a:rPr lang="en-US"/>
              <a:pPr>
                <a:defRPr/>
              </a:pPr>
              <a:t>12-Jan-16</a:t>
            </a:fld>
            <a:endParaRPr lang="en-US"/>
          </a:p>
        </p:txBody>
      </p:sp>
      <p:sp>
        <p:nvSpPr>
          <p:cNvPr id="5" name="Footer Placeholder 18"/>
          <p:cNvSpPr>
            <a:spLocks noGrp="1"/>
          </p:cNvSpPr>
          <p:nvPr>
            <p:ph type="ftr" sz="quarter" idx="11"/>
          </p:nvPr>
        </p:nvSpPr>
        <p:spPr>
          <a:xfrm>
            <a:off x="3581400" y="76200"/>
            <a:ext cx="2895600" cy="288925"/>
          </a:xfrm>
        </p:spPr>
        <p:txBody>
          <a:bodyPr/>
          <a:lstStyle>
            <a:lvl1pPr>
              <a:defRPr/>
            </a:lvl1pPr>
          </a:lstStyle>
          <a:p>
            <a:pPr>
              <a:defRPr/>
            </a:pPr>
            <a:endParaRPr lang="en-US"/>
          </a:p>
        </p:txBody>
      </p:sp>
      <p:sp>
        <p:nvSpPr>
          <p:cNvPr id="6" name="Slide Number Placeholder 15"/>
          <p:cNvSpPr>
            <a:spLocks noGrp="1"/>
          </p:cNvSpPr>
          <p:nvPr>
            <p:ph type="sldNum" sz="quarter" idx="12"/>
          </p:nvPr>
        </p:nvSpPr>
        <p:spPr>
          <a:xfrm>
            <a:off x="8229600" y="6473825"/>
            <a:ext cx="758825" cy="247650"/>
          </a:xfrm>
        </p:spPr>
        <p:txBody>
          <a:bodyPr/>
          <a:lstStyle>
            <a:lvl1pPr>
              <a:defRPr/>
            </a:lvl1pPr>
          </a:lstStyle>
          <a:p>
            <a:pPr>
              <a:defRPr/>
            </a:pPr>
            <a:fld id="{574F7F6E-67BE-45CA-9033-560EF70CDE7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lang="en-US" smtClean="0"/>
              <a:t>Click to edit Master title style</a:t>
            </a:r>
            <a:endParaRPr lang="en-US"/>
          </a:p>
        </p:txBody>
      </p:sp>
      <p:sp>
        <p:nvSpPr>
          <p:cNvPr id="5" name="Date Placeholder 18"/>
          <p:cNvSpPr>
            <a:spLocks noGrp="1"/>
          </p:cNvSpPr>
          <p:nvPr>
            <p:ph type="dt" sz="half" idx="10"/>
          </p:nvPr>
        </p:nvSpPr>
        <p:spPr/>
        <p:txBody>
          <a:bodyPr/>
          <a:lstStyle>
            <a:lvl1pPr>
              <a:defRPr/>
            </a:lvl1pPr>
          </a:lstStyle>
          <a:p>
            <a:pPr>
              <a:defRPr/>
            </a:pPr>
            <a:fld id="{FBA5549F-ED8C-4704-A24A-EBF3D7483D06}" type="datetimeFigureOut">
              <a:rPr lang="en-US"/>
              <a:pPr>
                <a:defRPr/>
              </a:pPr>
              <a:t>12-Jan-16</a:t>
            </a:fld>
            <a:endParaRPr lang="en-US"/>
          </a:p>
        </p:txBody>
      </p:sp>
      <p:sp>
        <p:nvSpPr>
          <p:cNvPr id="7" name="Footer Placeholder 10"/>
          <p:cNvSpPr>
            <a:spLocks noGrp="1"/>
          </p:cNvSpPr>
          <p:nvPr>
            <p:ph type="ftr" sz="quarter" idx="11"/>
          </p:nvPr>
        </p:nvSpPr>
        <p:spPr/>
        <p:txBody>
          <a:bodyPr/>
          <a:lstStyle>
            <a:lvl1pPr>
              <a:defRPr/>
            </a:lvl1pPr>
          </a:lstStyle>
          <a:p>
            <a:pPr>
              <a:defRPr/>
            </a:pPr>
            <a:endParaRPr lang="en-US"/>
          </a:p>
        </p:txBody>
      </p:sp>
      <p:sp>
        <p:nvSpPr>
          <p:cNvPr id="9" name="Slide Number Placeholder 15"/>
          <p:cNvSpPr>
            <a:spLocks noGrp="1"/>
          </p:cNvSpPr>
          <p:nvPr>
            <p:ph type="sldNum" sz="quarter" idx="12"/>
          </p:nvPr>
        </p:nvSpPr>
        <p:spPr/>
        <p:txBody>
          <a:bodyPr/>
          <a:lstStyle>
            <a:lvl1pPr>
              <a:defRPr/>
            </a:lvl1pPr>
          </a:lstStyle>
          <a:p>
            <a:pPr>
              <a:defRPr/>
            </a:pPr>
            <a:fld id="{35258043-CB48-4532-8C6F-18602139F22B}"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lang="en-US" smtClean="0"/>
              <a:t>Click to edit Master title style</a:t>
            </a:r>
            <a:endParaRPr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0"/>
          <p:cNvSpPr>
            <a:spLocks noGrp="1"/>
          </p:cNvSpPr>
          <p:nvPr>
            <p:ph type="dt" sz="half" idx="10"/>
          </p:nvPr>
        </p:nvSpPr>
        <p:spPr/>
        <p:txBody>
          <a:bodyPr/>
          <a:lstStyle>
            <a:lvl1pPr>
              <a:defRPr/>
            </a:lvl1pPr>
          </a:lstStyle>
          <a:p>
            <a:pPr>
              <a:defRPr/>
            </a:pPr>
            <a:fld id="{B05889A7-24DC-4841-952F-A177655AE21E}" type="datetimeFigureOut">
              <a:rPr lang="en-US"/>
              <a:pPr>
                <a:defRPr/>
              </a:pPr>
              <a:t>12-Jan-16</a:t>
            </a:fld>
            <a:endParaRPr lang="en-US"/>
          </a:p>
        </p:txBody>
      </p:sp>
      <p:sp>
        <p:nvSpPr>
          <p:cNvPr id="6" name="Footer Placeholder 27"/>
          <p:cNvSpPr>
            <a:spLocks noGrp="1"/>
          </p:cNvSpPr>
          <p:nvPr>
            <p:ph type="ftr" sz="quarter" idx="11"/>
          </p:nvPr>
        </p:nvSpPr>
        <p:spPr/>
        <p:txBody>
          <a:bodyPr/>
          <a:lstStyle>
            <a:lvl1pPr>
              <a:defRPr/>
            </a:lvl1pPr>
          </a:lstStyle>
          <a:p>
            <a:pPr>
              <a:defRPr/>
            </a:pPr>
            <a:endParaRPr lang="en-US"/>
          </a:p>
        </p:txBody>
      </p:sp>
      <p:sp>
        <p:nvSpPr>
          <p:cNvPr id="7" name="Slide Number Placeholder 4"/>
          <p:cNvSpPr>
            <a:spLocks noGrp="1"/>
          </p:cNvSpPr>
          <p:nvPr>
            <p:ph type="sldNum" sz="quarter" idx="12"/>
          </p:nvPr>
        </p:nvSpPr>
        <p:spPr/>
        <p:txBody>
          <a:bodyPr/>
          <a:lstStyle>
            <a:lvl1pPr>
              <a:defRPr/>
            </a:lvl1pPr>
          </a:lstStyle>
          <a:p>
            <a:pPr>
              <a:defRPr/>
            </a:pPr>
            <a:fld id="{B490D759-528A-48AD-B170-B721A8330CB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9" name="Title 28"/>
          <p:cNvSpPr>
            <a:spLocks noGrp="1"/>
          </p:cNvSpPr>
          <p:nvPr>
            <p:ph type="title"/>
          </p:nvPr>
        </p:nvSpPr>
        <p:spPr>
          <a:xfrm>
            <a:off x="304800" y="5410200"/>
            <a:ext cx="8610600" cy="882650"/>
          </a:xfrm>
        </p:spPr>
        <p:txBody>
          <a:bodyPr/>
          <a:lstStyle>
            <a:lvl1pPr>
              <a:defRPr/>
            </a:lvl1pPr>
          </a:lstStyle>
          <a:p>
            <a:r>
              <a:rPr lang="en-US" smtClean="0"/>
              <a:t>Click to edit Master title style</a:t>
            </a:r>
            <a:endParaRPr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9"/>
          <p:cNvSpPr>
            <a:spLocks noGrp="1"/>
          </p:cNvSpPr>
          <p:nvPr>
            <p:ph type="dt" sz="half" idx="10"/>
          </p:nvPr>
        </p:nvSpPr>
        <p:spPr/>
        <p:txBody>
          <a:bodyPr/>
          <a:lstStyle>
            <a:lvl1pPr>
              <a:defRPr/>
            </a:lvl1pPr>
          </a:lstStyle>
          <a:p>
            <a:pPr>
              <a:defRPr/>
            </a:pPr>
            <a:fld id="{F716A673-83BA-4561-A90D-31952CC69B4E}" type="datetimeFigureOut">
              <a:rPr lang="en-US"/>
              <a:pPr>
                <a:defRPr/>
              </a:pPr>
              <a:t>12-Jan-16</a:t>
            </a:fld>
            <a:endParaRPr lang="en-US"/>
          </a:p>
        </p:txBody>
      </p:sp>
      <p:sp>
        <p:nvSpPr>
          <p:cNvPr id="9" name="Footer Placeholder 5"/>
          <p:cNvSpPr>
            <a:spLocks noGrp="1"/>
          </p:cNvSpPr>
          <p:nvPr>
            <p:ph type="ftr" sz="quarter" idx="11"/>
          </p:nvPr>
        </p:nvSpPr>
        <p:spPr/>
        <p:txBody>
          <a:bodyPr/>
          <a:lstStyle>
            <a:lvl1pPr>
              <a:defRPr/>
            </a:lvl1pPr>
          </a:lstStyle>
          <a:p>
            <a:pPr>
              <a:defRPr/>
            </a:pPr>
            <a:endParaRPr lang="en-US"/>
          </a:p>
        </p:txBody>
      </p:sp>
      <p:sp>
        <p:nvSpPr>
          <p:cNvPr id="10" name="Slide Number Placeholder 6"/>
          <p:cNvSpPr>
            <a:spLocks noGrp="1"/>
          </p:cNvSpPr>
          <p:nvPr>
            <p:ph type="sldNum" sz="quarter" idx="12"/>
          </p:nvPr>
        </p:nvSpPr>
        <p:spPr>
          <a:xfrm>
            <a:off x="8229600" y="6477000"/>
            <a:ext cx="762000" cy="247650"/>
          </a:xfrm>
        </p:spPr>
        <p:txBody>
          <a:bodyPr/>
          <a:lstStyle>
            <a:lvl1pPr>
              <a:defRPr/>
            </a:lvl1pPr>
          </a:lstStyle>
          <a:p>
            <a:pPr>
              <a:defRPr/>
            </a:pPr>
            <a:fld id="{EB38F796-79A4-45D1-A032-1B13BC521B7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lang="en-US" smtClean="0"/>
              <a:t>Click to edit Master title style</a:t>
            </a:r>
            <a:endParaRPr lang="en-US"/>
          </a:p>
        </p:txBody>
      </p:sp>
      <p:sp>
        <p:nvSpPr>
          <p:cNvPr id="3" name="Date Placeholder 10"/>
          <p:cNvSpPr>
            <a:spLocks noGrp="1"/>
          </p:cNvSpPr>
          <p:nvPr>
            <p:ph type="dt" sz="half" idx="10"/>
          </p:nvPr>
        </p:nvSpPr>
        <p:spPr/>
        <p:txBody>
          <a:bodyPr/>
          <a:lstStyle>
            <a:lvl1pPr>
              <a:defRPr/>
            </a:lvl1pPr>
          </a:lstStyle>
          <a:p>
            <a:pPr>
              <a:defRPr/>
            </a:pPr>
            <a:fld id="{D07D16B8-AA4C-4970-91E6-E2B0FAF4E54F}" type="datetimeFigureOut">
              <a:rPr lang="en-US"/>
              <a:pPr>
                <a:defRPr/>
              </a:pPr>
              <a:t>12-Jan-16</a:t>
            </a:fld>
            <a:endParaRPr lang="en-US"/>
          </a:p>
        </p:txBody>
      </p:sp>
      <p:sp>
        <p:nvSpPr>
          <p:cNvPr id="4" name="Footer Placeholder 27"/>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840F8655-BF4C-4CC7-B176-EE1C08E3D74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311CCC58-EFFA-48EB-9379-348C27543DB5}" type="datetimeFigureOut">
              <a:rPr lang="en-US"/>
              <a:pPr>
                <a:defRPr/>
              </a:pPr>
              <a:t>12-Jan-16</a:t>
            </a:fld>
            <a:endParaRPr lang="en-US"/>
          </a:p>
        </p:txBody>
      </p:sp>
      <p:sp>
        <p:nvSpPr>
          <p:cNvPr id="3" name="Footer Placeholder 23"/>
          <p:cNvSpPr>
            <a:spLocks noGrp="1"/>
          </p:cNvSpPr>
          <p:nvPr>
            <p:ph type="ftr" sz="quarter" idx="11"/>
          </p:nvPr>
        </p:nvSpPr>
        <p:spPr/>
        <p:txBody>
          <a:bodyPr/>
          <a:lstStyle>
            <a:lvl1pPr>
              <a:defRPr/>
            </a:lvl1pPr>
          </a:lstStyle>
          <a:p>
            <a:pPr>
              <a:defRPr/>
            </a:pPr>
            <a:endParaRPr lang="en-US"/>
          </a:p>
        </p:txBody>
      </p:sp>
      <p:sp>
        <p:nvSpPr>
          <p:cNvPr id="4" name="Slide Number Placeholder 6"/>
          <p:cNvSpPr>
            <a:spLocks noGrp="1"/>
          </p:cNvSpPr>
          <p:nvPr>
            <p:ph type="sldNum" sz="quarter" idx="12"/>
          </p:nvPr>
        </p:nvSpPr>
        <p:spPr/>
        <p:txBody>
          <a:bodyPr/>
          <a:lstStyle>
            <a:lvl1pPr>
              <a:defRPr/>
            </a:lvl1pPr>
          </a:lstStyle>
          <a:p>
            <a:pPr>
              <a:defRPr/>
            </a:pPr>
            <a:fld id="{85939B6C-EC38-413F-A03A-4898BD2F5AE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Title 11"/>
          <p:cNvSpPr>
            <a:spLocks noGrp="1"/>
          </p:cNvSpPr>
          <p:nvPr>
            <p:ph type="title"/>
          </p:nvPr>
        </p:nvSpPr>
        <p:spPr>
          <a:xfrm>
            <a:off x="457200" y="5486400"/>
            <a:ext cx="8458200" cy="520700"/>
          </a:xfrm>
        </p:spPr>
        <p:txBody>
          <a:bodyPr/>
          <a:lstStyle>
            <a:lvl1pPr algn="l">
              <a:buNone/>
              <a:defRPr sz="2000" b="1"/>
            </a:lvl1pPr>
          </a:lstStyle>
          <a:p>
            <a:r>
              <a:rPr lang="en-US" smtClean="0"/>
              <a:t>Click to edit Master title style</a:t>
            </a:r>
            <a:endParaRPr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24"/>
          <p:cNvSpPr>
            <a:spLocks noGrp="1"/>
          </p:cNvSpPr>
          <p:nvPr>
            <p:ph type="dt" sz="half" idx="10"/>
          </p:nvPr>
        </p:nvSpPr>
        <p:spPr/>
        <p:txBody>
          <a:bodyPr/>
          <a:lstStyle>
            <a:lvl1pPr>
              <a:defRPr/>
            </a:lvl1pPr>
          </a:lstStyle>
          <a:p>
            <a:pPr>
              <a:defRPr/>
            </a:pPr>
            <a:fld id="{CCC23F33-B128-4123-8367-94B268A76D87}" type="datetimeFigureOut">
              <a:rPr lang="en-US"/>
              <a:pPr>
                <a:defRPr/>
              </a:pPr>
              <a:t>12-Jan-16</a:t>
            </a:fld>
            <a:endParaRPr lang="en-US"/>
          </a:p>
        </p:txBody>
      </p:sp>
      <p:sp>
        <p:nvSpPr>
          <p:cNvPr id="7" name="Footer Placeholder 28"/>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6D07FD13-B79B-48B9-AEB8-9CF5123649E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17" name="Title 16"/>
          <p:cNvSpPr>
            <a:spLocks noGrp="1"/>
          </p:cNvSpPr>
          <p:nvPr>
            <p:ph type="title"/>
          </p:nvPr>
        </p:nvSpPr>
        <p:spPr>
          <a:xfrm>
            <a:off x="381000" y="4993760"/>
            <a:ext cx="5867400" cy="522288"/>
          </a:xfrm>
        </p:spPr>
        <p:txBody>
          <a:bodyPr/>
          <a:lstStyle>
            <a:lvl1pPr algn="l">
              <a:buNone/>
              <a:defRPr sz="2000" b="1"/>
            </a:lvl1pPr>
          </a:lstStyle>
          <a:p>
            <a:r>
              <a:rPr lang="en-US" smtClean="0"/>
              <a:t>Click to edit Master title style</a:t>
            </a:r>
            <a:endParaRPr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a:r>
              <a:rPr lang="en-US" smtClean="0"/>
              <a:t>Click to edit Master text styles</a:t>
            </a:r>
          </a:p>
        </p:txBody>
      </p:sp>
      <p:sp>
        <p:nvSpPr>
          <p:cNvPr id="5" name="Date Placeholder 6"/>
          <p:cNvSpPr>
            <a:spLocks noGrp="1"/>
          </p:cNvSpPr>
          <p:nvPr>
            <p:ph type="dt" sz="half" idx="10"/>
          </p:nvPr>
        </p:nvSpPr>
        <p:spPr/>
        <p:txBody>
          <a:bodyPr/>
          <a:lstStyle>
            <a:lvl1pPr>
              <a:defRPr/>
            </a:lvl1pPr>
          </a:lstStyle>
          <a:p>
            <a:pPr>
              <a:defRPr/>
            </a:pPr>
            <a:fld id="{1B522CEF-8D80-4016-B2F3-A9EEB3B3AD10}" type="datetimeFigureOut">
              <a:rPr lang="en-US"/>
              <a:pPr>
                <a:defRPr/>
              </a:pPr>
              <a:t>12-Jan-16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30"/>
          <p:cNvSpPr>
            <a:spLocks noGrp="1"/>
          </p:cNvSpPr>
          <p:nvPr>
            <p:ph type="sldNum" sz="quarter" idx="12"/>
          </p:nvPr>
        </p:nvSpPr>
        <p:spPr/>
        <p:txBody>
          <a:bodyPr/>
          <a:lstStyle>
            <a:lvl1pPr>
              <a:defRPr/>
            </a:lvl1pPr>
          </a:lstStyle>
          <a:p>
            <a:pPr>
              <a:defRPr/>
            </a:pPr>
            <a:fld id="{CF08A0B0-1362-4EB6-9D0B-90461A64C1C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29" name="Text Placeholder 7"/>
          <p:cNvSpPr>
            <a:spLocks noGrp="1"/>
          </p:cNvSpPr>
          <p:nvPr>
            <p:ph type="body" idx="1"/>
          </p:nvPr>
        </p:nvSpPr>
        <p:spPr bwMode="auto">
          <a:xfrm>
            <a:off x="304800" y="1554163"/>
            <a:ext cx="86868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fontAlgn="auto" latinLnBrk="0" hangingPunct="1">
              <a:spcBef>
                <a:spcPts val="0"/>
              </a:spcBef>
              <a:spcAft>
                <a:spcPts val="0"/>
              </a:spcAft>
              <a:defRPr kumimoji="0" sz="1200">
                <a:solidFill>
                  <a:schemeClr val="accent1">
                    <a:shade val="75000"/>
                  </a:schemeClr>
                </a:solidFill>
                <a:latin typeface="+mn-lt"/>
                <a:cs typeface="+mn-cs"/>
              </a:defRPr>
            </a:lvl1pPr>
          </a:lstStyle>
          <a:p>
            <a:pPr>
              <a:defRPr/>
            </a:pPr>
            <a:fld id="{8922270F-6361-4701-B4FE-7E6688B3DB05}" type="datetimeFigureOut">
              <a:rPr lang="en-US"/>
              <a:pPr>
                <a:defRPr/>
              </a:pPr>
              <a:t>12-Jan-16</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fontAlgn="auto" latinLnBrk="0" hangingPunct="1">
              <a:spcBef>
                <a:spcPts val="0"/>
              </a:spcBef>
              <a:spcAft>
                <a:spcPts val="0"/>
              </a:spcAft>
              <a:defRPr kumimoji="0" sz="1200">
                <a:solidFill>
                  <a:schemeClr val="accent1">
                    <a:shade val="75000"/>
                  </a:schemeClr>
                </a:solidFill>
                <a:latin typeface="+mn-lt"/>
                <a:cs typeface="+mn-cs"/>
              </a:defRPr>
            </a:lvl1pPr>
          </a:lstStyle>
          <a:p>
            <a:pPr>
              <a:defRPr/>
            </a:pPr>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fontAlgn="auto" latinLnBrk="0" hangingPunct="1">
              <a:spcBef>
                <a:spcPts val="0"/>
              </a:spcBef>
              <a:spcAft>
                <a:spcPts val="0"/>
              </a:spcAft>
              <a:defRPr kumimoji="0" sz="1200">
                <a:solidFill>
                  <a:schemeClr val="accent1">
                    <a:shade val="75000"/>
                  </a:schemeClr>
                </a:solidFill>
                <a:latin typeface="+mn-lt"/>
                <a:cs typeface="+mn-cs"/>
              </a:defRPr>
            </a:lvl1pPr>
          </a:lstStyle>
          <a:p>
            <a:pPr>
              <a:defRPr/>
            </a:pPr>
            <a:fld id="{E10ED43E-449E-4E6D-B814-5951842F61DA}" type="slidenum">
              <a:rPr lang="en-US"/>
              <a:pPr>
                <a:defRPr/>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lang="en-US" smtClean="0"/>
              <a:t>Click to edit Master title style</a:t>
            </a:r>
            <a:endParaRPr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699" r:id="rId4"/>
    <p:sldLayoutId id="2147483705" r:id="rId5"/>
    <p:sldLayoutId id="2147483700" r:id="rId6"/>
    <p:sldLayoutId id="2147483706" r:id="rId7"/>
    <p:sldLayoutId id="2147483707" r:id="rId8"/>
    <p:sldLayoutId id="2147483708" r:id="rId9"/>
    <p:sldLayoutId id="2147483701" r:id="rId10"/>
    <p:sldLayoutId id="2147483709" r:id="rId11"/>
  </p:sldLayoutIdLst>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p:titleStyle>
    <p:bodyStyle>
      <a:lvl1pPr marL="342900" indent="-342900" algn="l" rtl="0" eaLnBrk="0" fontAlgn="base" hangingPunct="0">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09800"/>
            <a:ext cx="9144000" cy="3276600"/>
          </a:xfrm>
        </p:spPr>
        <p:txBody>
          <a:bodyPr>
            <a:noAutofit/>
          </a:bodyPr>
          <a:lstStyle/>
          <a:p>
            <a:pPr algn="ctr" eaLnBrk="1" fontAlgn="auto" hangingPunct="1">
              <a:spcAft>
                <a:spcPts val="0"/>
              </a:spcAft>
              <a:defRPr/>
            </a:pPr>
            <a:r>
              <a:rPr lang="en-US" sz="6600" b="1" dirty="0" smtClean="0">
                <a:ln>
                  <a:solidFill>
                    <a:schemeClr val="bg2">
                      <a:lumMod val="25000"/>
                    </a:schemeClr>
                  </a:solidFill>
                </a:ln>
                <a:solidFill>
                  <a:schemeClr val="bg2">
                    <a:lumMod val="25000"/>
                  </a:schemeClr>
                </a:solidFill>
                <a:effectLst/>
                <a:latin typeface="Cambria" pitchFamily="18" charset="0"/>
              </a:rPr>
              <a:t>ENVIRONMENT POLLUTION AND CONTROL</a:t>
            </a:r>
            <a:r>
              <a:rPr lang="en-US" sz="6600" b="1" dirty="0" smtClean="0">
                <a:latin typeface="Cambria" pitchFamily="18" charset="0"/>
              </a:rPr>
              <a:t/>
            </a:r>
            <a:br>
              <a:rPr lang="en-US" sz="6600" b="1" dirty="0" smtClean="0">
                <a:latin typeface="Cambria" pitchFamily="18" charset="0"/>
              </a:rPr>
            </a:br>
            <a:endParaRPr lang="en-US" sz="6600" b="1" dirty="0">
              <a:latin typeface="Cambria" pitchFamily="18" charset="0"/>
            </a:endParaRPr>
          </a:p>
        </p:txBody>
      </p:sp>
      <p:sp>
        <p:nvSpPr>
          <p:cNvPr id="3" name="Content Placeholder 2"/>
          <p:cNvSpPr>
            <a:spLocks noGrp="1"/>
          </p:cNvSpPr>
          <p:nvPr>
            <p:ph idx="1"/>
          </p:nvPr>
        </p:nvSpPr>
        <p:spPr>
          <a:xfrm>
            <a:off x="304800" y="4953000"/>
            <a:ext cx="8686800" cy="1127125"/>
          </a:xfrm>
        </p:spPr>
        <p:txBody>
          <a:bodyPr>
            <a:normAutofit/>
          </a:bodyPr>
          <a:lstStyle/>
          <a:p>
            <a:pPr eaLnBrk="1" fontAlgn="auto" hangingPunct="1">
              <a:spcAft>
                <a:spcPts val="0"/>
              </a:spcAft>
              <a:buFont typeface="Wingdings 2"/>
              <a:buNone/>
              <a:defRPr/>
            </a:pPr>
            <a:endParaRPr lang="en-US" b="1" dirty="0" smtClean="0">
              <a:solidFill>
                <a:srgbClr val="C00000"/>
              </a:solidFill>
              <a:latin typeface="Aharoni" pitchFamily="2" charset="-79"/>
              <a:cs typeface="Aharoni" pitchFamily="2" charset="-79"/>
            </a:endParaRPr>
          </a:p>
          <a:p>
            <a:pPr eaLnBrk="1" fontAlgn="auto" hangingPunct="1">
              <a:spcAft>
                <a:spcPts val="0"/>
              </a:spcAft>
              <a:buFont typeface="Wingdings 2"/>
              <a:buNone/>
              <a:defRPr/>
            </a:pPr>
            <a:endParaRPr lang="en-US" b="1" dirty="0">
              <a:solidFill>
                <a:srgbClr val="C00000"/>
              </a:solidFill>
              <a:latin typeface="Aharoni" pitchFamily="2" charset="-79"/>
              <a:cs typeface="Aharoni" pitchFamily="2" charset="-79"/>
            </a:endParaRPr>
          </a:p>
        </p:txBody>
      </p:sp>
    </p:spTree>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1"/>
          </p:nvPr>
        </p:nvSpPr>
        <p:spPr>
          <a:xfrm>
            <a:off x="228600" y="1447800"/>
            <a:ext cx="8686800" cy="5181600"/>
          </a:xfrm>
        </p:spPr>
        <p:txBody>
          <a:bodyPr/>
          <a:lstStyle/>
          <a:p>
            <a:pPr algn="just" eaLnBrk="1" hangingPunct="1">
              <a:buClr>
                <a:schemeClr val="accent2"/>
              </a:buClr>
              <a:buFont typeface="Wingdings" pitchFamily="2" charset="2"/>
              <a:buChar char="v"/>
            </a:pPr>
            <a:r>
              <a:rPr lang="en-US" sz="2200" smtClean="0">
                <a:solidFill>
                  <a:schemeClr val="accent2"/>
                </a:solidFill>
                <a:latin typeface="Cambria" pitchFamily="18" charset="0"/>
              </a:rPr>
              <a:t> </a:t>
            </a:r>
            <a:r>
              <a:rPr lang="en-US" sz="2800" b="1" smtClean="0">
                <a:solidFill>
                  <a:srgbClr val="C00000"/>
                </a:solidFill>
                <a:latin typeface="Cambria" pitchFamily="18" charset="0"/>
              </a:rPr>
              <a:t>Water Pollution </a:t>
            </a:r>
            <a:r>
              <a:rPr lang="en-US" sz="2800" b="1" smtClean="0">
                <a:latin typeface="Cambria" pitchFamily="18" charset="0"/>
              </a:rPr>
              <a:t>can be defined as alteration in </a:t>
            </a:r>
            <a:r>
              <a:rPr lang="en-US" sz="2800" b="1" smtClean="0">
                <a:solidFill>
                  <a:srgbClr val="C00000"/>
                </a:solidFill>
                <a:latin typeface="Cambria" pitchFamily="18" charset="0"/>
              </a:rPr>
              <a:t>physical, chemical, </a:t>
            </a:r>
            <a:r>
              <a:rPr lang="en-US" sz="2800" b="1" smtClean="0">
                <a:latin typeface="Cambria" pitchFamily="18" charset="0"/>
              </a:rPr>
              <a:t>or </a:t>
            </a:r>
            <a:r>
              <a:rPr lang="en-US" sz="2800" b="1" smtClean="0">
                <a:solidFill>
                  <a:srgbClr val="C00000"/>
                </a:solidFill>
                <a:latin typeface="Cambria" pitchFamily="18" charset="0"/>
              </a:rPr>
              <a:t>biological</a:t>
            </a:r>
            <a:r>
              <a:rPr lang="en-US" sz="2800" b="1" smtClean="0">
                <a:solidFill>
                  <a:srgbClr val="0070C0"/>
                </a:solidFill>
                <a:latin typeface="Cambria" pitchFamily="18" charset="0"/>
              </a:rPr>
              <a:t> </a:t>
            </a:r>
            <a:r>
              <a:rPr lang="en-US" sz="2800" b="1" smtClean="0">
                <a:latin typeface="Cambria" pitchFamily="18" charset="0"/>
              </a:rPr>
              <a:t>characteristics of water through natural or human activities and making it unsuitable for its designated use.</a:t>
            </a:r>
          </a:p>
          <a:p>
            <a:pPr algn="just" eaLnBrk="1" hangingPunct="1">
              <a:buClr>
                <a:schemeClr val="accent2"/>
              </a:buClr>
              <a:buFont typeface="Wingdings 2" pitchFamily="18" charset="2"/>
              <a:buNone/>
            </a:pPr>
            <a:endParaRPr lang="en-US" sz="2800" smtClean="0">
              <a:latin typeface="Cambria" pitchFamily="18" charset="0"/>
            </a:endParaRPr>
          </a:p>
          <a:p>
            <a:pPr eaLnBrk="1" hangingPunct="1">
              <a:buFont typeface="Wingdings" pitchFamily="2" charset="2"/>
              <a:buChar char="v"/>
            </a:pPr>
            <a:r>
              <a:rPr lang="en-US" sz="2800" b="1" smtClean="0">
                <a:latin typeface="Cambria" pitchFamily="18" charset="0"/>
              </a:rPr>
              <a:t>Fresh Water present on the earth surface is put to many uses. It is used for drinking, domestic and municipal uses, agricultural, irrigation, industries, navigation, recreation. The used water becomes contaminated and is called waste water.</a:t>
            </a:r>
          </a:p>
        </p:txBody>
      </p:sp>
    </p:spTree>
  </p:cSld>
  <p:clrMapOvr>
    <a:masterClrMapping/>
  </p:clrMapOvr>
  <p:transition spd="slow">
    <p:diamon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838200"/>
          </a:xfrm>
        </p:spPr>
        <p:txBody>
          <a:bodyPr/>
          <a:lstStyle/>
          <a:p>
            <a:pPr algn="ctr" eaLnBrk="1" fontAlgn="auto" hangingPunct="1">
              <a:spcAft>
                <a:spcPts val="0"/>
              </a:spcAft>
              <a:defRPr/>
            </a:pPr>
            <a:r>
              <a:rPr lang="en-US" b="1" dirty="0" smtClean="0">
                <a:effectLst>
                  <a:outerShdw blurRad="38100" dist="38100" dir="2700000" algn="tl">
                    <a:srgbClr val="000000">
                      <a:alpha val="43137"/>
                    </a:srgbClr>
                  </a:outerShdw>
                </a:effectLst>
                <a:latin typeface="Cambria" pitchFamily="18" charset="0"/>
              </a:rPr>
              <a:t>Sources of Water Pollution</a:t>
            </a:r>
            <a:endParaRPr lang="en-US" b="1" dirty="0">
              <a:effectLst>
                <a:outerShdw blurRad="38100" dist="38100" dir="2700000" algn="tl">
                  <a:srgbClr val="000000">
                    <a:alpha val="43137"/>
                  </a:srgbClr>
                </a:outerShdw>
              </a:effectLst>
              <a:latin typeface="Cambria" pitchFamily="18" charset="0"/>
            </a:endParaRPr>
          </a:p>
        </p:txBody>
      </p:sp>
      <p:sp>
        <p:nvSpPr>
          <p:cNvPr id="15363" name="Content Placeholder 2"/>
          <p:cNvSpPr>
            <a:spLocks noGrp="1"/>
          </p:cNvSpPr>
          <p:nvPr>
            <p:ph idx="1"/>
          </p:nvPr>
        </p:nvSpPr>
        <p:spPr>
          <a:xfrm>
            <a:off x="228600" y="1295400"/>
            <a:ext cx="8458200" cy="5060950"/>
          </a:xfrm>
        </p:spPr>
        <p:txBody>
          <a:bodyPr/>
          <a:lstStyle/>
          <a:p>
            <a:pPr algn="just" eaLnBrk="1" hangingPunct="1">
              <a:buClr>
                <a:schemeClr val="accent2"/>
              </a:buClr>
              <a:buFont typeface="Wingdings" pitchFamily="2" charset="2"/>
              <a:buChar char="q"/>
            </a:pPr>
            <a:r>
              <a:rPr lang="en-US" sz="2200" b="1" smtClean="0">
                <a:latin typeface="Cambria" pitchFamily="18" charset="0"/>
              </a:rPr>
              <a:t>Most of Water Pollution is man made It may also occur naturally by addition of soil particles through erosion animal wastes and leaching of minerals from rocks</a:t>
            </a:r>
          </a:p>
          <a:p>
            <a:pPr algn="just" eaLnBrk="1" hangingPunct="1">
              <a:buClr>
                <a:schemeClr val="accent2"/>
              </a:buClr>
              <a:buFont typeface="Wingdings" pitchFamily="2" charset="2"/>
              <a:buChar char="q"/>
            </a:pPr>
            <a:endParaRPr lang="en-US" sz="2200" b="1" smtClean="0">
              <a:latin typeface="Cambria" pitchFamily="18" charset="0"/>
            </a:endParaRPr>
          </a:p>
          <a:p>
            <a:pPr algn="just" eaLnBrk="1" hangingPunct="1">
              <a:buClr>
                <a:schemeClr val="accent2"/>
              </a:buClr>
              <a:buFont typeface="Wingdings" pitchFamily="2" charset="2"/>
              <a:buChar char="q"/>
            </a:pPr>
            <a:r>
              <a:rPr lang="en-US" sz="2200" b="1" smtClean="0">
                <a:latin typeface="Cambria" pitchFamily="18" charset="0"/>
              </a:rPr>
              <a:t>The sources of water pollution can be classified as</a:t>
            </a:r>
          </a:p>
          <a:p>
            <a:pPr lvl="1" algn="just" eaLnBrk="1" hangingPunct="1"/>
            <a:r>
              <a:rPr lang="en-US" sz="2000" b="1" smtClean="0">
                <a:latin typeface="Cambria" pitchFamily="18" charset="0"/>
              </a:rPr>
              <a:t>Municipal Waste Water</a:t>
            </a:r>
          </a:p>
          <a:p>
            <a:pPr lvl="1" algn="just" eaLnBrk="1" hangingPunct="1"/>
            <a:r>
              <a:rPr lang="en-US" sz="2000" b="1" smtClean="0">
                <a:latin typeface="Cambria" pitchFamily="18" charset="0"/>
              </a:rPr>
              <a:t>Industrial Waste</a:t>
            </a:r>
            <a:r>
              <a:rPr lang="en-US" sz="1800" b="1" smtClean="0">
                <a:latin typeface="Cambria" pitchFamily="18" charset="0"/>
              </a:rPr>
              <a:t> </a:t>
            </a:r>
          </a:p>
          <a:p>
            <a:pPr lvl="1" algn="just" eaLnBrk="1" hangingPunct="1"/>
            <a:r>
              <a:rPr lang="en-US" sz="2000" b="1" smtClean="0">
                <a:latin typeface="Cambria" pitchFamily="18" charset="0"/>
              </a:rPr>
              <a:t>Inorganic Pollutants</a:t>
            </a:r>
          </a:p>
          <a:p>
            <a:pPr lvl="1" algn="just" eaLnBrk="1" hangingPunct="1"/>
            <a:r>
              <a:rPr lang="en-US" sz="2000" b="1" smtClean="0">
                <a:latin typeface="Cambria" pitchFamily="18" charset="0"/>
              </a:rPr>
              <a:t>Organic Pollutants</a:t>
            </a:r>
          </a:p>
          <a:p>
            <a:pPr lvl="1" algn="just" eaLnBrk="1" hangingPunct="1"/>
            <a:r>
              <a:rPr lang="en-US" sz="2000" b="1" smtClean="0">
                <a:latin typeface="Cambria" pitchFamily="18" charset="0"/>
              </a:rPr>
              <a:t>Agricultural Wastes</a:t>
            </a:r>
          </a:p>
          <a:p>
            <a:pPr lvl="1" algn="just" eaLnBrk="1" hangingPunct="1"/>
            <a:r>
              <a:rPr lang="en-US" sz="2000" b="1" smtClean="0">
                <a:latin typeface="Cambria" pitchFamily="18" charset="0"/>
              </a:rPr>
              <a:t>Marine Pollution</a:t>
            </a:r>
          </a:p>
          <a:p>
            <a:pPr lvl="1" algn="just" eaLnBrk="1" hangingPunct="1"/>
            <a:r>
              <a:rPr lang="en-US" sz="2000" b="1" smtClean="0">
                <a:latin typeface="Cambria" pitchFamily="18" charset="0"/>
              </a:rPr>
              <a:t>Thermal pollution</a:t>
            </a:r>
            <a:r>
              <a:rPr lang="en-US" sz="2000" b="1" smtClean="0"/>
              <a:t>	</a:t>
            </a:r>
            <a:endParaRPr lang="en-US" sz="1800" b="1" smtClean="0">
              <a:latin typeface="Cambria" pitchFamily="18" charset="0"/>
            </a:endParaRPr>
          </a:p>
        </p:txBody>
      </p:sp>
    </p:spTree>
  </p:cSld>
  <p:clrMapOvr>
    <a:masterClrMapping/>
  </p:clrMapOvr>
  <p:transition spd="slow">
    <p:split orient="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686800" cy="838200"/>
          </a:xfrm>
        </p:spPr>
        <p:txBody>
          <a:bodyPr/>
          <a:lstStyle/>
          <a:p>
            <a:pPr algn="ctr" eaLnBrk="1" fontAlgn="auto" hangingPunct="1">
              <a:spcAft>
                <a:spcPts val="0"/>
              </a:spcAft>
              <a:defRPr/>
            </a:pPr>
            <a:r>
              <a:rPr lang="en-US" sz="4400" b="1" dirty="0" smtClean="0">
                <a:effectLst>
                  <a:outerShdw blurRad="38100" dist="38100" dir="2700000" algn="tl">
                    <a:srgbClr val="000000">
                      <a:alpha val="43137"/>
                    </a:srgbClr>
                  </a:outerShdw>
                </a:effectLst>
                <a:latin typeface="Cambria" pitchFamily="18" charset="0"/>
              </a:rPr>
              <a:t>Municipal Waste Water</a:t>
            </a:r>
            <a:r>
              <a:rPr lang="en-US" dirty="0" smtClean="0">
                <a:effectLst>
                  <a:outerShdw blurRad="38100" dist="38100" dir="2700000" algn="tl">
                    <a:srgbClr val="000000">
                      <a:alpha val="43137"/>
                    </a:srgbClr>
                  </a:outerShdw>
                  <a:reflection blurRad="12700" stA="48000" endA="300" endPos="55000" dir="5400000" sy="-90000" algn="bl" rotWithShape="0"/>
                </a:effectLst>
              </a:rPr>
              <a:t>	</a:t>
            </a:r>
            <a:endParaRPr lang="en-US" dirty="0">
              <a:effectLst>
                <a:outerShdw blurRad="38100" dist="38100" dir="2700000" algn="tl">
                  <a:srgbClr val="000000">
                    <a:alpha val="43137"/>
                  </a:srgbClr>
                </a:outerShdw>
                <a:reflection blurRad="12700" stA="48000" endA="300" endPos="55000" dir="5400000" sy="-90000" algn="bl" rotWithShape="0"/>
              </a:effectLst>
            </a:endParaRPr>
          </a:p>
        </p:txBody>
      </p:sp>
      <p:pic>
        <p:nvPicPr>
          <p:cNvPr id="7170" name="Picture 2"/>
          <p:cNvPicPr>
            <a:picLocks noGrp="1" noChangeAspect="1" noChangeArrowheads="1"/>
          </p:cNvPicPr>
          <p:nvPr>
            <p:ph idx="1"/>
          </p:nvPr>
        </p:nvPicPr>
        <p:blipFill>
          <a:blip r:embed="rId2" cstate="print"/>
          <a:srcRect/>
          <a:stretch>
            <a:fillRect/>
          </a:stretch>
        </p:blipFill>
        <p:spPr>
          <a:xfrm>
            <a:off x="609600" y="1784350"/>
            <a:ext cx="4953000" cy="4572000"/>
          </a:xfrm>
          <a:ln w="38100" cap="sq">
            <a:solidFill>
              <a:srgbClr val="000000"/>
            </a:solidFill>
          </a:ln>
          <a:effectLst>
            <a:outerShdw blurRad="50800" dist="38100" dir="2700000" algn="tl" rotWithShape="0">
              <a:srgbClr val="000000">
                <a:alpha val="43000"/>
              </a:srgbClr>
            </a:outerShdw>
          </a:effectLst>
        </p:spPr>
      </p:pic>
      <p:pic>
        <p:nvPicPr>
          <p:cNvPr id="7171" name="Picture 3"/>
          <p:cNvPicPr>
            <a:picLocks noChangeAspect="1" noChangeArrowheads="1"/>
          </p:cNvPicPr>
          <p:nvPr/>
        </p:nvPicPr>
        <p:blipFill>
          <a:blip r:embed="rId3" cstate="print"/>
          <a:srcRect/>
          <a:stretch>
            <a:fillRect/>
          </a:stretch>
        </p:blipFill>
        <p:spPr bwMode="auto">
          <a:xfrm>
            <a:off x="5791200" y="1752600"/>
            <a:ext cx="2838450" cy="4648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spd="slow">
    <p:strips dir="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838200"/>
          </a:xfrm>
        </p:spPr>
        <p:txBody>
          <a:bodyPr/>
          <a:lstStyle/>
          <a:p>
            <a:pPr algn="ctr" eaLnBrk="1" fontAlgn="auto" hangingPunct="1">
              <a:spcAft>
                <a:spcPts val="0"/>
              </a:spcAft>
              <a:defRPr/>
            </a:pPr>
            <a:r>
              <a:rPr lang="en-US" sz="4400" b="1" dirty="0" smtClean="0">
                <a:effectLst>
                  <a:outerShdw blurRad="38100" dist="38100" dir="2700000" algn="tl">
                    <a:srgbClr val="000000">
                      <a:alpha val="43137"/>
                    </a:srgbClr>
                  </a:outerShdw>
                </a:effectLst>
                <a:latin typeface="Cambria" pitchFamily="18" charset="0"/>
              </a:rPr>
              <a:t>Industrial Waste</a:t>
            </a:r>
            <a:endParaRPr lang="en-US" sz="4400" b="1" dirty="0">
              <a:effectLst>
                <a:outerShdw blurRad="38100" dist="38100" dir="2700000" algn="tl">
                  <a:srgbClr val="000000">
                    <a:alpha val="43137"/>
                  </a:srgbClr>
                </a:outerShdw>
              </a:effectLst>
              <a:latin typeface="Cambria" pitchFamily="18" charset="0"/>
            </a:endParaRPr>
          </a:p>
        </p:txBody>
      </p:sp>
      <p:sp>
        <p:nvSpPr>
          <p:cNvPr id="17411" name="Content Placeholder 2"/>
          <p:cNvSpPr>
            <a:spLocks noGrp="1"/>
          </p:cNvSpPr>
          <p:nvPr>
            <p:ph idx="1"/>
          </p:nvPr>
        </p:nvSpPr>
        <p:spPr>
          <a:xfrm>
            <a:off x="457200" y="1752600"/>
            <a:ext cx="8229600" cy="4572000"/>
          </a:xfrm>
        </p:spPr>
        <p:txBody>
          <a:bodyPr/>
          <a:lstStyle/>
          <a:p>
            <a:pPr eaLnBrk="1" hangingPunct="1">
              <a:buClr>
                <a:schemeClr val="accent2"/>
              </a:buClr>
              <a:buFont typeface="Wingdings 2" pitchFamily="18" charset="2"/>
              <a:buNone/>
            </a:pPr>
            <a:r>
              <a:rPr lang="en-US" smtClean="0">
                <a:latin typeface="Cambria" pitchFamily="18" charset="0"/>
              </a:rPr>
              <a:t>   </a:t>
            </a:r>
            <a:r>
              <a:rPr lang="en-US" b="1" smtClean="0">
                <a:latin typeface="Cambria" pitchFamily="18" charset="0"/>
              </a:rPr>
              <a:t>The major source of water pollution is the waste water discharged from industries and commercial bodies, these industries are chemical, metallurgical, food processing industries, textile, paper industries. They discharge several organic and inorganic pollutants. That prove highly toxic to living beings.</a:t>
            </a:r>
          </a:p>
        </p:txBody>
      </p:sp>
    </p:spTree>
  </p:cSld>
  <p:clrMapOvr>
    <a:masterClrMapping/>
  </p:clrMapOvr>
  <p:transition spd="slow">
    <p:circl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686800" cy="914400"/>
          </a:xfrm>
        </p:spPr>
        <p:txBody>
          <a:bodyPr/>
          <a:lstStyle/>
          <a:p>
            <a:pPr algn="ctr" eaLnBrk="1" fontAlgn="auto" hangingPunct="1">
              <a:spcAft>
                <a:spcPts val="0"/>
              </a:spcAft>
              <a:defRPr/>
            </a:pPr>
            <a:r>
              <a:rPr lang="en-US" sz="4400" b="1" dirty="0" smtClean="0">
                <a:effectLst>
                  <a:outerShdw blurRad="38100" dist="38100" dir="2700000" algn="tl">
                    <a:srgbClr val="000000">
                      <a:alpha val="43137"/>
                    </a:srgbClr>
                  </a:outerShdw>
                </a:effectLst>
                <a:latin typeface="Cambria" pitchFamily="18" charset="0"/>
              </a:rPr>
              <a:t>Industrial Waste</a:t>
            </a:r>
            <a:endParaRPr lang="en-US" sz="4400" b="1" dirty="0">
              <a:effectLst>
                <a:outerShdw blurRad="38100" dist="38100" dir="2700000" algn="tl">
                  <a:srgbClr val="000000">
                    <a:alpha val="43137"/>
                  </a:srgbClr>
                </a:outerShdw>
              </a:effectLst>
              <a:latin typeface="Cambria" pitchFamily="18" charset="0"/>
            </a:endParaRPr>
          </a:p>
        </p:txBody>
      </p:sp>
      <p:pic>
        <p:nvPicPr>
          <p:cNvPr id="8194" name="Picture 2"/>
          <p:cNvPicPr>
            <a:picLocks noGrp="1" noChangeAspect="1" noChangeArrowheads="1"/>
          </p:cNvPicPr>
          <p:nvPr>
            <p:ph idx="1"/>
          </p:nvPr>
        </p:nvPicPr>
        <p:blipFill>
          <a:blip r:embed="rId2" cstate="print"/>
          <a:stretch>
            <a:fillRect/>
          </a:stretch>
        </p:blipFill>
        <p:spPr>
          <a:xfrm>
            <a:off x="1790700" y="1931194"/>
            <a:ext cx="5715000" cy="3771900"/>
          </a:xfrm>
          <a:ln w="228600" cap="sq" cmpd="thickThin">
            <a:solidFill>
              <a:srgbClr val="000000"/>
            </a:solidFill>
          </a:ln>
          <a:effectLst>
            <a:innerShdw blurRad="76200">
              <a:srgbClr val="000000"/>
            </a:innerShdw>
          </a:effectLst>
        </p:spPr>
      </p:pic>
    </p:spTree>
  </p:cSld>
  <p:clrMapOvr>
    <a:masterClrMapping/>
  </p:clrMapOvr>
  <p:transition spd="slow">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838200"/>
          </a:xfrm>
        </p:spPr>
        <p:txBody>
          <a:bodyPr/>
          <a:lstStyle/>
          <a:p>
            <a:pPr algn="ctr" eaLnBrk="1" fontAlgn="auto" hangingPunct="1">
              <a:spcAft>
                <a:spcPts val="0"/>
              </a:spcAft>
              <a:defRPr/>
            </a:pPr>
            <a:r>
              <a:rPr lang="en-US" sz="4400" b="1" dirty="0" smtClean="0">
                <a:effectLst>
                  <a:outerShdw blurRad="38100" dist="38100" dir="2700000" algn="tl">
                    <a:srgbClr val="000000">
                      <a:alpha val="43137"/>
                    </a:srgbClr>
                  </a:outerShdw>
                </a:effectLst>
                <a:latin typeface="Cambria" pitchFamily="18" charset="0"/>
              </a:rPr>
              <a:t>Inorganic Pollutants</a:t>
            </a:r>
            <a:endParaRPr lang="en-US" sz="4400" b="1" dirty="0">
              <a:effectLst>
                <a:outerShdw blurRad="38100" dist="38100" dir="2700000" algn="tl">
                  <a:srgbClr val="000000">
                    <a:alpha val="43137"/>
                  </a:srgbClr>
                </a:outerShdw>
              </a:effectLst>
              <a:latin typeface="Cambria" pitchFamily="18" charset="0"/>
            </a:endParaRPr>
          </a:p>
        </p:txBody>
      </p:sp>
      <p:sp>
        <p:nvSpPr>
          <p:cNvPr id="19459" name="Content Placeholder 2"/>
          <p:cNvSpPr>
            <a:spLocks noGrp="1"/>
          </p:cNvSpPr>
          <p:nvPr>
            <p:ph idx="1"/>
          </p:nvPr>
        </p:nvSpPr>
        <p:spPr>
          <a:xfrm>
            <a:off x="457200" y="1447800"/>
            <a:ext cx="8229600" cy="5181600"/>
          </a:xfrm>
        </p:spPr>
        <p:txBody>
          <a:bodyPr/>
          <a:lstStyle/>
          <a:p>
            <a:pPr algn="just" eaLnBrk="1" hangingPunct="1">
              <a:buClr>
                <a:schemeClr val="accent2"/>
              </a:buClr>
            </a:pPr>
            <a:r>
              <a:rPr lang="en-US" sz="2200" b="1" smtClean="0">
                <a:latin typeface="Cambria" pitchFamily="18" charset="0"/>
              </a:rPr>
              <a:t>They include fine particles of different metals, chlorides, sulphates, oxides of iron, cadmium, acids and alkalies.</a:t>
            </a:r>
          </a:p>
        </p:txBody>
      </p:sp>
      <p:sp>
        <p:nvSpPr>
          <p:cNvPr id="19460" name="Picture 3"/>
          <p:cNvSpPr>
            <a:spLocks noChangeAspect="1" noChangeArrowheads="1"/>
          </p:cNvSpPr>
          <p:nvPr/>
        </p:nvSpPr>
        <p:spPr bwMode="auto">
          <a:xfrm>
            <a:off x="-7848600" y="-5105400"/>
            <a:ext cx="4978400" cy="3733800"/>
          </a:xfrm>
          <a:prstGeom prst="rect">
            <a:avLst/>
          </a:prstGeom>
          <a:noFill/>
          <a:ln w="9525">
            <a:noFill/>
            <a:miter lim="800000"/>
            <a:headEnd/>
            <a:tailEnd/>
          </a:ln>
        </p:spPr>
        <p:txBody>
          <a:bodyPr/>
          <a:lstStyle/>
          <a:p>
            <a:endParaRPr lang="en-US"/>
          </a:p>
        </p:txBody>
      </p:sp>
      <p:pic>
        <p:nvPicPr>
          <p:cNvPr id="5" name="Picture 2"/>
          <p:cNvPicPr>
            <a:picLocks noChangeAspect="1" noChangeArrowheads="1"/>
          </p:cNvPicPr>
          <p:nvPr/>
        </p:nvPicPr>
        <p:blipFill>
          <a:blip r:embed="rId2" cstate="print">
            <a:extLst/>
          </a:blip>
          <a:srcRect/>
          <a:stretch>
            <a:fillRect/>
          </a:stretch>
        </p:blipFill>
        <p:spPr bwMode="auto">
          <a:xfrm>
            <a:off x="685800" y="2971800"/>
            <a:ext cx="7772400" cy="3276599"/>
          </a:xfrm>
          <a:prstGeom prst="rect">
            <a:avLst/>
          </a:prstGeom>
          <a:ln>
            <a:noFill/>
          </a:ln>
          <a:effectLst>
            <a:softEdge rad="112500"/>
          </a:effectLst>
          <a:extLst/>
        </p:spPr>
      </p:pic>
    </p:spTree>
  </p:cSld>
  <p:clrMapOvr>
    <a:masterClrMapping/>
  </p:clrMapOvr>
  <p:transition spd="slow">
    <p:plus/>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838200"/>
          </a:xfrm>
        </p:spPr>
        <p:txBody>
          <a:bodyPr/>
          <a:lstStyle/>
          <a:p>
            <a:pPr algn="ctr" eaLnBrk="1" fontAlgn="auto" hangingPunct="1">
              <a:spcAft>
                <a:spcPts val="0"/>
              </a:spcAft>
              <a:defRPr/>
            </a:pPr>
            <a:r>
              <a:rPr lang="en-US" sz="4400" b="1" dirty="0" smtClean="0">
                <a:effectLst>
                  <a:outerShdw blurRad="38100" dist="38100" dir="2700000" algn="tl">
                    <a:srgbClr val="000000">
                      <a:alpha val="43137"/>
                    </a:srgbClr>
                  </a:outerShdw>
                </a:effectLst>
                <a:latin typeface="Cambria" pitchFamily="18" charset="0"/>
              </a:rPr>
              <a:t>Organic Pollutants</a:t>
            </a:r>
            <a:endParaRPr lang="en-US" sz="4400" b="1" dirty="0">
              <a:effectLst>
                <a:outerShdw blurRad="38100" dist="38100" dir="2700000" algn="tl">
                  <a:srgbClr val="000000">
                    <a:alpha val="43137"/>
                  </a:srgbClr>
                </a:outerShdw>
              </a:effectLst>
              <a:latin typeface="Cambria" pitchFamily="18" charset="0"/>
            </a:endParaRPr>
          </a:p>
        </p:txBody>
      </p:sp>
      <p:sp>
        <p:nvSpPr>
          <p:cNvPr id="20483" name="Content Placeholder 2"/>
          <p:cNvSpPr>
            <a:spLocks noGrp="1"/>
          </p:cNvSpPr>
          <p:nvPr>
            <p:ph idx="1"/>
          </p:nvPr>
        </p:nvSpPr>
        <p:spPr>
          <a:xfrm>
            <a:off x="381000" y="1784350"/>
            <a:ext cx="8305800" cy="4572000"/>
          </a:xfrm>
        </p:spPr>
        <p:txBody>
          <a:bodyPr/>
          <a:lstStyle/>
          <a:p>
            <a:pPr eaLnBrk="1" hangingPunct="1">
              <a:buClr>
                <a:schemeClr val="accent2"/>
              </a:buClr>
            </a:pPr>
            <a:r>
              <a:rPr lang="en-US" sz="2200" b="1" smtClean="0">
                <a:latin typeface="Cambria" pitchFamily="18" charset="0"/>
              </a:rPr>
              <a:t>They Include oils, fats, phenols, organic acids grease and several other organic compounds</a:t>
            </a:r>
          </a:p>
        </p:txBody>
      </p:sp>
      <p:pic>
        <p:nvPicPr>
          <p:cNvPr id="11266" name="Picture 2"/>
          <p:cNvPicPr>
            <a:picLocks noChangeAspect="1" noChangeArrowheads="1"/>
          </p:cNvPicPr>
          <p:nvPr/>
        </p:nvPicPr>
        <p:blipFill>
          <a:blip r:embed="rId2" cstate="print"/>
          <a:srcRect/>
          <a:stretch>
            <a:fillRect/>
          </a:stretch>
        </p:blipFill>
        <p:spPr bwMode="auto">
          <a:xfrm>
            <a:off x="304800" y="2819400"/>
            <a:ext cx="4038600" cy="3733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267" name="Picture 3"/>
          <p:cNvPicPr>
            <a:picLocks noChangeAspect="1" noChangeArrowheads="1"/>
          </p:cNvPicPr>
          <p:nvPr/>
        </p:nvPicPr>
        <p:blipFill>
          <a:blip r:embed="rId3" cstate="print"/>
          <a:srcRect/>
          <a:stretch>
            <a:fillRect/>
          </a:stretch>
        </p:blipFill>
        <p:spPr bwMode="auto">
          <a:xfrm>
            <a:off x="4648200" y="2819400"/>
            <a:ext cx="4083033" cy="3733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slow">
    <p:split orient="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991600" cy="838200"/>
          </a:xfrm>
        </p:spPr>
        <p:txBody>
          <a:bodyPr/>
          <a:lstStyle/>
          <a:p>
            <a:pPr algn="ctr" eaLnBrk="1" fontAlgn="auto" hangingPunct="1">
              <a:spcAft>
                <a:spcPts val="0"/>
              </a:spcAft>
              <a:defRPr/>
            </a:pPr>
            <a:r>
              <a:rPr lang="en-US" sz="4400" b="1" dirty="0" smtClean="0">
                <a:effectLst>
                  <a:outerShdw blurRad="38100" dist="38100" dir="2700000" algn="tl">
                    <a:srgbClr val="000000">
                      <a:alpha val="43137"/>
                    </a:srgbClr>
                  </a:outerShdw>
                </a:effectLst>
                <a:latin typeface="Cambria" pitchFamily="18" charset="0"/>
              </a:rPr>
              <a:t>Agricultural Wastes</a:t>
            </a:r>
            <a:endParaRPr lang="en-US" sz="4400" b="1" dirty="0">
              <a:effectLst>
                <a:outerShdw blurRad="38100" dist="38100" dir="2700000" algn="tl">
                  <a:srgbClr val="000000">
                    <a:alpha val="43137"/>
                  </a:srgbClr>
                </a:outerShdw>
              </a:effectLst>
              <a:latin typeface="Cambria" pitchFamily="18" charset="0"/>
            </a:endParaRPr>
          </a:p>
        </p:txBody>
      </p:sp>
      <p:sp>
        <p:nvSpPr>
          <p:cNvPr id="21507" name="Content Placeholder 2"/>
          <p:cNvSpPr>
            <a:spLocks noGrp="1"/>
          </p:cNvSpPr>
          <p:nvPr>
            <p:ph idx="1"/>
          </p:nvPr>
        </p:nvSpPr>
        <p:spPr>
          <a:xfrm>
            <a:off x="228600" y="1143000"/>
            <a:ext cx="5791200" cy="5213350"/>
          </a:xfrm>
        </p:spPr>
        <p:txBody>
          <a:bodyPr/>
          <a:lstStyle/>
          <a:p>
            <a:pPr algn="just" eaLnBrk="1" hangingPunct="1">
              <a:buClr>
                <a:schemeClr val="accent2"/>
              </a:buClr>
            </a:pPr>
            <a:r>
              <a:rPr lang="en-US" sz="2200" b="1" dirty="0" smtClean="0">
                <a:latin typeface="Cambria" pitchFamily="18" charset="0"/>
              </a:rPr>
              <a:t>Chemical fertilizers and pesticides have become essential for present day high yielding crops.</a:t>
            </a:r>
          </a:p>
          <a:p>
            <a:pPr algn="just" eaLnBrk="1" hangingPunct="1">
              <a:buClr>
                <a:schemeClr val="accent2"/>
              </a:buClr>
            </a:pPr>
            <a:endParaRPr lang="en-US" sz="2200" b="1" dirty="0" smtClean="0">
              <a:latin typeface="Cambria" pitchFamily="18" charset="0"/>
            </a:endParaRPr>
          </a:p>
          <a:p>
            <a:pPr algn="just" eaLnBrk="1" hangingPunct="1">
              <a:buClr>
                <a:schemeClr val="accent2"/>
              </a:buClr>
            </a:pPr>
            <a:r>
              <a:rPr lang="en-US" sz="2200" b="1" dirty="0" smtClean="0">
                <a:latin typeface="Cambria" pitchFamily="18" charset="0"/>
              </a:rPr>
              <a:t> Consequently , they have become a potential source of water pollution. These fertilizers contain major plants nutrients mainly nitrogen, phosphorous, and potassium.</a:t>
            </a:r>
          </a:p>
          <a:p>
            <a:pPr algn="just" eaLnBrk="1" hangingPunct="1">
              <a:buClr>
                <a:schemeClr val="accent2"/>
              </a:buClr>
            </a:pPr>
            <a:endParaRPr lang="en-US" sz="2200" b="1" dirty="0" smtClean="0">
              <a:latin typeface="Cambria" pitchFamily="18" charset="0"/>
            </a:endParaRPr>
          </a:p>
          <a:p>
            <a:pPr algn="just" eaLnBrk="1" hangingPunct="1">
              <a:buClr>
                <a:schemeClr val="accent2"/>
              </a:buClr>
            </a:pPr>
            <a:r>
              <a:rPr lang="en-US" sz="2200" b="1" dirty="0" smtClean="0">
                <a:latin typeface="Cambria" pitchFamily="18" charset="0"/>
              </a:rPr>
              <a:t> Excess fertilizers may reach the ground water by leaching or may be mixed with surface water of rivers, lakes and ponds by runoff and drainage.</a:t>
            </a:r>
          </a:p>
        </p:txBody>
      </p:sp>
      <p:pic>
        <p:nvPicPr>
          <p:cNvPr id="12290" name="Picture 2"/>
          <p:cNvPicPr>
            <a:picLocks noChangeAspect="1" noChangeArrowheads="1"/>
          </p:cNvPicPr>
          <p:nvPr/>
        </p:nvPicPr>
        <p:blipFill>
          <a:blip r:embed="rId2" cstate="print"/>
          <a:srcRect/>
          <a:stretch>
            <a:fillRect/>
          </a:stretch>
        </p:blipFill>
        <p:spPr bwMode="auto">
          <a:xfrm>
            <a:off x="6324600" y="1219200"/>
            <a:ext cx="2324100" cy="5257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spd="slow">
    <p:wheel spokes="8"/>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915400" cy="838200"/>
          </a:xfrm>
        </p:spPr>
        <p:txBody>
          <a:bodyPr/>
          <a:lstStyle/>
          <a:p>
            <a:pPr algn="ctr" eaLnBrk="1" fontAlgn="auto" hangingPunct="1">
              <a:spcAft>
                <a:spcPts val="0"/>
              </a:spcAft>
              <a:defRPr/>
            </a:pPr>
            <a:r>
              <a:rPr lang="en-US" sz="4400" b="1" dirty="0" smtClean="0">
                <a:effectLst>
                  <a:outerShdw blurRad="38100" dist="38100" dir="2700000" algn="tl">
                    <a:srgbClr val="000000">
                      <a:alpha val="43137"/>
                    </a:srgbClr>
                  </a:outerShdw>
                </a:effectLst>
                <a:latin typeface="Cambria" pitchFamily="18" charset="0"/>
              </a:rPr>
              <a:t>Marine Pollution</a:t>
            </a:r>
            <a:endParaRPr lang="en-US" sz="4400" b="1" dirty="0">
              <a:effectLst>
                <a:outerShdw blurRad="38100" dist="38100" dir="2700000" algn="tl">
                  <a:srgbClr val="000000">
                    <a:alpha val="43137"/>
                  </a:srgbClr>
                </a:outerShdw>
              </a:effectLst>
              <a:latin typeface="Cambria" pitchFamily="18" charset="0"/>
            </a:endParaRPr>
          </a:p>
        </p:txBody>
      </p:sp>
      <p:sp>
        <p:nvSpPr>
          <p:cNvPr id="22531" name="Content Placeholder 2"/>
          <p:cNvSpPr>
            <a:spLocks noGrp="1"/>
          </p:cNvSpPr>
          <p:nvPr>
            <p:ph idx="1"/>
          </p:nvPr>
        </p:nvSpPr>
        <p:spPr>
          <a:xfrm>
            <a:off x="609600" y="1371600"/>
            <a:ext cx="8077200" cy="4984750"/>
          </a:xfrm>
        </p:spPr>
        <p:txBody>
          <a:bodyPr/>
          <a:lstStyle/>
          <a:p>
            <a:pPr algn="just" eaLnBrk="1" hangingPunct="1">
              <a:buClr>
                <a:schemeClr val="accent2"/>
              </a:buClr>
            </a:pPr>
            <a:r>
              <a:rPr lang="en-US" sz="2200" b="1" smtClean="0">
                <a:latin typeface="Cambria" pitchFamily="18" charset="0"/>
              </a:rPr>
              <a:t>Ocean are the final sink of all natural and manmade pollutants. Rivers discharge their pollutants into the sea. The sewage and garbage of costal cities are also dumped into the sea. The other sources include, discharge of oils, grease, detergents, and radioactive wastes from ships</a:t>
            </a:r>
            <a:r>
              <a:rPr lang="en-US" sz="2200" smtClean="0">
                <a:latin typeface="Cambria" pitchFamily="18" charset="0"/>
              </a:rPr>
              <a:t>.</a:t>
            </a:r>
          </a:p>
        </p:txBody>
      </p:sp>
      <p:pic>
        <p:nvPicPr>
          <p:cNvPr id="4" name="Picture 2"/>
          <p:cNvPicPr>
            <a:picLocks noChangeAspect="1" noChangeArrowheads="1"/>
          </p:cNvPicPr>
          <p:nvPr/>
        </p:nvPicPr>
        <p:blipFill>
          <a:blip r:embed="rId2" cstate="print"/>
          <a:srcRect/>
          <a:stretch>
            <a:fillRect/>
          </a:stretch>
        </p:blipFill>
        <p:spPr bwMode="auto">
          <a:xfrm>
            <a:off x="609600" y="3733800"/>
            <a:ext cx="7848600" cy="2895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spd="slow">
    <p:zoom dir="in"/>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838200"/>
          </a:xfrm>
        </p:spPr>
        <p:txBody>
          <a:bodyPr/>
          <a:lstStyle/>
          <a:p>
            <a:pPr algn="ctr" eaLnBrk="1" fontAlgn="auto" hangingPunct="1">
              <a:spcAft>
                <a:spcPts val="0"/>
              </a:spcAft>
              <a:defRPr/>
            </a:pPr>
            <a:r>
              <a:rPr lang="en-US" dirty="0" smtClean="0">
                <a:effectLst/>
              </a:rPr>
              <a:t> </a:t>
            </a:r>
            <a:r>
              <a:rPr lang="en-US" sz="4400" b="1" dirty="0" smtClean="0">
                <a:effectLst>
                  <a:outerShdw blurRad="38100" dist="38100" dir="2700000" algn="tl">
                    <a:srgbClr val="000000">
                      <a:alpha val="43137"/>
                    </a:srgbClr>
                  </a:outerShdw>
                </a:effectLst>
                <a:latin typeface="Cambria" pitchFamily="18" charset="0"/>
              </a:rPr>
              <a:t>Thermal Pollution</a:t>
            </a:r>
            <a:r>
              <a:rPr lang="en-US" b="1" dirty="0" smtClean="0">
                <a:effectLst>
                  <a:outerShdw blurRad="38100" dist="38100" dir="2700000" algn="tl">
                    <a:srgbClr val="000000">
                      <a:alpha val="43137"/>
                    </a:srgbClr>
                  </a:outerShdw>
                  <a:reflection blurRad="12700" stA="48000" endA="300" endPos="55000" dir="5400000" sy="-90000" algn="bl" rotWithShape="0"/>
                </a:effectLst>
              </a:rPr>
              <a:t>	</a:t>
            </a:r>
            <a:endParaRPr lang="en-US" b="1" dirty="0">
              <a:effectLst>
                <a:outerShdw blurRad="38100" dist="38100" dir="2700000" algn="tl">
                  <a:srgbClr val="000000">
                    <a:alpha val="43137"/>
                  </a:srgbClr>
                </a:outerShdw>
                <a:reflection blurRad="12700" stA="48000" endA="300" endPos="55000" dir="5400000" sy="-90000" algn="bl" rotWithShape="0"/>
              </a:effectLst>
            </a:endParaRPr>
          </a:p>
        </p:txBody>
      </p:sp>
      <p:sp>
        <p:nvSpPr>
          <p:cNvPr id="23555" name="Content Placeholder 2"/>
          <p:cNvSpPr>
            <a:spLocks noGrp="1"/>
          </p:cNvSpPr>
          <p:nvPr>
            <p:ph idx="1"/>
          </p:nvPr>
        </p:nvSpPr>
        <p:spPr>
          <a:xfrm>
            <a:off x="533400" y="1371600"/>
            <a:ext cx="8153400" cy="4984750"/>
          </a:xfrm>
        </p:spPr>
        <p:txBody>
          <a:bodyPr/>
          <a:lstStyle/>
          <a:p>
            <a:pPr algn="just" eaLnBrk="1" hangingPunct="1">
              <a:buClr>
                <a:schemeClr val="accent2"/>
              </a:buClr>
            </a:pPr>
            <a:r>
              <a:rPr lang="en-US" sz="2200" b="1" smtClean="0">
                <a:latin typeface="Cambria" pitchFamily="18" charset="0"/>
              </a:rPr>
              <a:t>Thermal Pollution of water is caused by the rise in temperature of water. The main source of thermal pollution are the thermal and nuclear power plants. The power generating plants use water as coolants and release hot water into the original source. Sudden rise in temperature kills fish and other aquatic animals.</a:t>
            </a:r>
          </a:p>
        </p:txBody>
      </p:sp>
      <p:pic>
        <p:nvPicPr>
          <p:cNvPr id="4" name="Picture 2"/>
          <p:cNvPicPr>
            <a:picLocks noChangeAspect="1" noChangeArrowheads="1"/>
          </p:cNvPicPr>
          <p:nvPr/>
        </p:nvPicPr>
        <p:blipFill>
          <a:blip r:embed="rId2" cstate="print"/>
          <a:stretch>
            <a:fillRect/>
          </a:stretch>
        </p:blipFill>
        <p:spPr bwMode="auto">
          <a:xfrm>
            <a:off x="2133600" y="3962400"/>
            <a:ext cx="4762500" cy="258127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ransition spd="slow">
    <p:blinds/>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Prepared By :-</a:t>
            </a:r>
            <a:endParaRPr lang="en-GB" dirty="0"/>
          </a:p>
        </p:txBody>
      </p:sp>
      <p:sp>
        <p:nvSpPr>
          <p:cNvPr id="3" name="Content Placeholder 2"/>
          <p:cNvSpPr>
            <a:spLocks noGrp="1"/>
          </p:cNvSpPr>
          <p:nvPr>
            <p:ph idx="1"/>
          </p:nvPr>
        </p:nvSpPr>
        <p:spPr/>
        <p:txBody>
          <a:bodyPr/>
          <a:lstStyle/>
          <a:p>
            <a:r>
              <a:rPr lang="en-GB" dirty="0"/>
              <a:t>Bsef12m014 :- Hassan </a:t>
            </a:r>
            <a:r>
              <a:rPr lang="en-GB" dirty="0" smtClean="0"/>
              <a:t>Anwar</a:t>
            </a:r>
          </a:p>
          <a:p>
            <a:r>
              <a:rPr lang="en-GB" dirty="0" smtClean="0"/>
              <a:t>Bsef12m054 :- </a:t>
            </a:r>
            <a:r>
              <a:rPr lang="en-GB" dirty="0" err="1" smtClean="0"/>
              <a:t>M.Muzamil</a:t>
            </a:r>
            <a:r>
              <a:rPr lang="en-GB" dirty="0" smtClean="0"/>
              <a:t> </a:t>
            </a:r>
            <a:r>
              <a:rPr lang="en-GB" dirty="0" err="1" smtClean="0"/>
              <a:t>Ejaz</a:t>
            </a:r>
            <a:endParaRPr lang="en-GB" dirty="0" smtClean="0"/>
          </a:p>
          <a:p>
            <a:r>
              <a:rPr lang="en-GB" dirty="0" smtClean="0"/>
              <a:t>Bsef12m025 :- </a:t>
            </a:r>
            <a:r>
              <a:rPr lang="en-GB" dirty="0" err="1" smtClean="0"/>
              <a:t>Hisham</a:t>
            </a:r>
            <a:r>
              <a:rPr lang="en-GB" dirty="0" smtClean="0"/>
              <a:t> </a:t>
            </a:r>
            <a:r>
              <a:rPr lang="en-GB" dirty="0" err="1" smtClean="0"/>
              <a:t>Zahid</a:t>
            </a:r>
            <a:endParaRPr lang="en-GB" dirty="0" smtClean="0"/>
          </a:p>
          <a:p>
            <a:r>
              <a:rPr lang="en-GB" dirty="0" smtClean="0"/>
              <a:t>Bsef12m061:- </a:t>
            </a:r>
            <a:r>
              <a:rPr lang="en-GB" dirty="0" err="1" smtClean="0"/>
              <a:t>Raza</a:t>
            </a:r>
            <a:r>
              <a:rPr lang="en-GB" dirty="0" smtClean="0"/>
              <a:t> </a:t>
            </a:r>
            <a:r>
              <a:rPr lang="en-GB" dirty="0" smtClean="0"/>
              <a:t>Ahmed</a:t>
            </a:r>
            <a:r>
              <a:rPr lang="en-GB" dirty="0" smtClean="0"/>
              <a:t> </a:t>
            </a:r>
            <a:endParaRPr lang="en-GB" dirty="0" smtClean="0"/>
          </a:p>
          <a:p>
            <a:r>
              <a:rPr lang="en-GB" dirty="0" smtClean="0"/>
              <a:t>Bsef12m032:- Abdul </a:t>
            </a:r>
            <a:r>
              <a:rPr lang="en-GB" smtClean="0"/>
              <a:t>Maroof</a:t>
            </a:r>
            <a:endParaRPr lang="en-GB" dirty="0"/>
          </a:p>
        </p:txBody>
      </p:sp>
    </p:spTree>
    <p:extLst>
      <p:ext uri="{BB962C8B-B14F-4D97-AF65-F5344CB8AC3E}">
        <p14:creationId xmlns:p14="http://schemas.microsoft.com/office/powerpoint/2010/main" val="1756273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152400" y="0"/>
            <a:ext cx="8991600" cy="1066800"/>
          </a:xfrm>
        </p:spPr>
        <p:txBody>
          <a:bodyPr>
            <a:noAutofit/>
          </a:bodyPr>
          <a:lstStyle/>
          <a:p>
            <a:pPr algn="ctr" eaLnBrk="1" fontAlgn="auto" hangingPunct="1">
              <a:spcAft>
                <a:spcPts val="0"/>
              </a:spcAft>
              <a:defRPr/>
            </a:pPr>
            <a:r>
              <a:rPr lang="en-US" sz="7200" b="1" dirty="0" smtClean="0">
                <a:effectLst>
                  <a:outerShdw blurRad="38100" dist="38100" dir="2700000" algn="tl">
                    <a:srgbClr val="000000">
                      <a:alpha val="43137"/>
                    </a:srgbClr>
                  </a:outerShdw>
                </a:effectLst>
                <a:latin typeface="Cambria" pitchFamily="18" charset="0"/>
              </a:rPr>
              <a:t>Land Pollution</a:t>
            </a:r>
          </a:p>
        </p:txBody>
      </p:sp>
      <p:pic>
        <p:nvPicPr>
          <p:cNvPr id="33795" name="Content Placeholder 3" descr="land-pollution_31600.jpg"/>
          <p:cNvPicPr>
            <a:picLocks noGrp="1" noChangeAspect="1"/>
          </p:cNvPicPr>
          <p:nvPr>
            <p:ph idx="1"/>
          </p:nvPr>
        </p:nvPicPr>
        <p:blipFill>
          <a:blip r:embed="rId2" cstate="print"/>
          <a:stretch>
            <a:fillRect/>
          </a:stretch>
        </p:blipFill>
        <p:spPr>
          <a:xfrm>
            <a:off x="762000" y="1524000"/>
            <a:ext cx="7620000" cy="4800600"/>
          </a:xfrm>
          <a:effectLst>
            <a:softEdge rad="112500"/>
          </a:effectLst>
        </p:spPr>
      </p:pic>
    </p:spTree>
  </p:cSld>
  <p:clrMapOvr>
    <a:masterClrMapping/>
  </p:clrMapOvr>
  <p:transition spd="slow">
    <p:blinds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p:cNvSpPr>
            <a:spLocks noGrp="1"/>
          </p:cNvSpPr>
          <p:nvPr>
            <p:ph idx="1"/>
          </p:nvPr>
        </p:nvSpPr>
        <p:spPr>
          <a:xfrm>
            <a:off x="0" y="990600"/>
            <a:ext cx="8839200" cy="4953000"/>
          </a:xfrm>
        </p:spPr>
        <p:txBody>
          <a:bodyPr/>
          <a:lstStyle/>
          <a:p>
            <a:pPr eaLnBrk="1" hangingPunct="1">
              <a:buFont typeface="Wingdings" pitchFamily="2" charset="2"/>
              <a:buChar char="Ø"/>
            </a:pPr>
            <a:r>
              <a:rPr lang="en-US" sz="2800" b="1" dirty="0" smtClean="0">
                <a:solidFill>
                  <a:srgbClr val="C00000"/>
                </a:solidFill>
                <a:latin typeface="Cambria" pitchFamily="18" charset="0"/>
              </a:rPr>
              <a:t>Land pollution </a:t>
            </a:r>
            <a:r>
              <a:rPr lang="en-US" sz="2800" b="1" dirty="0" smtClean="0">
                <a:latin typeface="Cambria" pitchFamily="18" charset="0"/>
              </a:rPr>
              <a:t>is the demolition of Earth's land surfaces often caused by human activities and their misuse of land resources. It occurs when waste is not disposed properly.</a:t>
            </a:r>
          </a:p>
          <a:p>
            <a:pPr eaLnBrk="1" hangingPunct="1">
              <a:buFont typeface="Wingdings" pitchFamily="2" charset="2"/>
              <a:buChar char="Ø"/>
            </a:pPr>
            <a:endParaRPr lang="en-US" sz="2800" b="1" dirty="0" smtClean="0">
              <a:latin typeface="Cambria" pitchFamily="18" charset="0"/>
            </a:endParaRPr>
          </a:p>
          <a:p>
            <a:pPr eaLnBrk="1" hangingPunct="1">
              <a:buFont typeface="Wingdings" pitchFamily="2" charset="2"/>
              <a:buChar char="Ø"/>
            </a:pPr>
            <a:r>
              <a:rPr lang="en-US" sz="2800" b="1" dirty="0" smtClean="0">
                <a:latin typeface="Cambria" pitchFamily="18" charset="0"/>
              </a:rPr>
              <a:t>Urbanization and industrialization are major causes of land pollution.</a:t>
            </a:r>
          </a:p>
        </p:txBody>
      </p:sp>
      <p:pic>
        <p:nvPicPr>
          <p:cNvPr id="4" name="Picture 4"/>
          <p:cNvPicPr>
            <a:picLocks noChangeAspect="1" noChangeArrowheads="1"/>
          </p:cNvPicPr>
          <p:nvPr/>
        </p:nvPicPr>
        <p:blipFill>
          <a:blip r:embed="rId2" cstate="print"/>
          <a:srcRect/>
          <a:stretch>
            <a:fillRect/>
          </a:stretch>
        </p:blipFill>
        <p:spPr>
          <a:xfrm>
            <a:off x="3200400" y="4648200"/>
            <a:ext cx="3527425" cy="2209800"/>
          </a:xfrm>
          <a:prstGeom prst="rect">
            <a:avLst/>
          </a:prstGeom>
          <a:ln>
            <a:noFill/>
          </a:ln>
          <a:effectLst>
            <a:softEdge rad="112500"/>
          </a:effectLst>
        </p:spPr>
      </p:pic>
    </p:spTree>
  </p:cSld>
  <p:clrMapOvr>
    <a:masterClrMapping/>
  </p:clrMapOvr>
  <p:transition spd="slow">
    <p:wipe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0" y="152400"/>
            <a:ext cx="9144000" cy="838200"/>
          </a:xfrm>
        </p:spPr>
        <p:txBody>
          <a:bodyPr/>
          <a:lstStyle/>
          <a:p>
            <a:pPr algn="ctr" eaLnBrk="1" fontAlgn="auto" hangingPunct="1">
              <a:spcAft>
                <a:spcPts val="0"/>
              </a:spcAft>
              <a:defRPr/>
            </a:pPr>
            <a:r>
              <a:rPr lang="en-US" sz="4400" b="1" dirty="0" smtClean="0">
                <a:effectLst>
                  <a:outerShdw blurRad="38100" dist="38100" dir="2700000" algn="tl">
                    <a:srgbClr val="000000">
                      <a:alpha val="43137"/>
                    </a:srgbClr>
                  </a:outerShdw>
                </a:effectLst>
                <a:latin typeface="Cambria" pitchFamily="18" charset="0"/>
              </a:rPr>
              <a:t>Causes of Land Pollution</a:t>
            </a:r>
          </a:p>
        </p:txBody>
      </p:sp>
      <p:sp>
        <p:nvSpPr>
          <p:cNvPr id="30723" name="Content Placeholder 2"/>
          <p:cNvSpPr>
            <a:spLocks noGrp="1"/>
          </p:cNvSpPr>
          <p:nvPr>
            <p:ph idx="1"/>
          </p:nvPr>
        </p:nvSpPr>
        <p:spPr>
          <a:xfrm>
            <a:off x="304800" y="1554163"/>
            <a:ext cx="8686800" cy="4846637"/>
          </a:xfrm>
        </p:spPr>
        <p:txBody>
          <a:bodyPr/>
          <a:lstStyle/>
          <a:p>
            <a:pPr eaLnBrk="1" hangingPunct="1">
              <a:buFont typeface="Wingdings" pitchFamily="2" charset="2"/>
              <a:buChar char="q"/>
            </a:pPr>
            <a:r>
              <a:rPr lang="en-US" sz="4000" b="1" smtClean="0">
                <a:latin typeface="Cambria" pitchFamily="18" charset="0"/>
              </a:rPr>
              <a:t>Four Main causes of land pollution:</a:t>
            </a:r>
          </a:p>
          <a:p>
            <a:pPr eaLnBrk="1" hangingPunct="1">
              <a:buFont typeface="Wingdings 2" pitchFamily="18" charset="2"/>
              <a:buNone/>
            </a:pPr>
            <a:endParaRPr lang="en-US" sz="4000" b="1" smtClean="0">
              <a:latin typeface="Cambria" pitchFamily="18" charset="0"/>
            </a:endParaRPr>
          </a:p>
          <a:p>
            <a:pPr lvl="1" eaLnBrk="1" hangingPunct="1">
              <a:buFont typeface="Wingdings" pitchFamily="2" charset="2"/>
              <a:buChar char="§"/>
            </a:pPr>
            <a:r>
              <a:rPr lang="en-US" sz="4000" b="1" smtClean="0">
                <a:latin typeface="Cambria" pitchFamily="18" charset="0"/>
              </a:rPr>
              <a:t>Construction</a:t>
            </a:r>
          </a:p>
          <a:p>
            <a:pPr lvl="1" eaLnBrk="1" hangingPunct="1">
              <a:buFont typeface="Wingdings" pitchFamily="2" charset="2"/>
              <a:buChar char="§"/>
            </a:pPr>
            <a:r>
              <a:rPr lang="en-US" sz="4000" b="1" smtClean="0">
                <a:latin typeface="Cambria" pitchFamily="18" charset="0"/>
              </a:rPr>
              <a:t>Agriculture</a:t>
            </a:r>
          </a:p>
          <a:p>
            <a:pPr lvl="1" eaLnBrk="1" hangingPunct="1">
              <a:buFont typeface="Wingdings" pitchFamily="2" charset="2"/>
              <a:buChar char="§"/>
            </a:pPr>
            <a:r>
              <a:rPr lang="en-US" sz="4000" b="1" smtClean="0">
                <a:latin typeface="Cambria" pitchFamily="18" charset="0"/>
              </a:rPr>
              <a:t>Domestic waste</a:t>
            </a:r>
          </a:p>
          <a:p>
            <a:pPr lvl="1" eaLnBrk="1" hangingPunct="1">
              <a:buFont typeface="Wingdings" pitchFamily="2" charset="2"/>
              <a:buChar char="§"/>
            </a:pPr>
            <a:r>
              <a:rPr lang="en-US" sz="4000" b="1" smtClean="0">
                <a:latin typeface="Cambria" pitchFamily="18" charset="0"/>
              </a:rPr>
              <a:t>Industrial Waste</a:t>
            </a:r>
          </a:p>
        </p:txBody>
      </p:sp>
    </p:spTree>
  </p:cSld>
  <p:clrMapOvr>
    <a:masterClrMapping/>
  </p:clrMapOvr>
  <p:transition spd="slow">
    <p:strips dir="l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228600" y="228600"/>
            <a:ext cx="8686800" cy="838200"/>
          </a:xfrm>
        </p:spPr>
        <p:txBody>
          <a:bodyPr/>
          <a:lstStyle/>
          <a:p>
            <a:pPr algn="ctr" eaLnBrk="1" fontAlgn="auto" hangingPunct="1">
              <a:spcAft>
                <a:spcPts val="0"/>
              </a:spcAft>
              <a:defRPr/>
            </a:pPr>
            <a:r>
              <a:rPr lang="en-US" sz="4400" b="1" dirty="0" smtClean="0">
                <a:effectLst>
                  <a:outerShdw blurRad="38100" dist="38100" dir="2700000" algn="tl">
                    <a:srgbClr val="000000">
                      <a:alpha val="43137"/>
                    </a:srgbClr>
                  </a:outerShdw>
                </a:effectLst>
                <a:latin typeface="Cambria" pitchFamily="18" charset="0"/>
              </a:rPr>
              <a:t>Construction</a:t>
            </a:r>
          </a:p>
        </p:txBody>
      </p:sp>
      <p:sp>
        <p:nvSpPr>
          <p:cNvPr id="31747" name="Content Placeholder 2"/>
          <p:cNvSpPr>
            <a:spLocks noGrp="1"/>
          </p:cNvSpPr>
          <p:nvPr>
            <p:ph idx="1"/>
          </p:nvPr>
        </p:nvSpPr>
        <p:spPr>
          <a:xfrm>
            <a:off x="0" y="1219200"/>
            <a:ext cx="8991600" cy="4525963"/>
          </a:xfrm>
        </p:spPr>
        <p:txBody>
          <a:bodyPr/>
          <a:lstStyle/>
          <a:p>
            <a:pPr eaLnBrk="1" hangingPunct="1">
              <a:buFont typeface="Wingdings" pitchFamily="2" charset="2"/>
              <a:buChar char="q"/>
            </a:pPr>
            <a:r>
              <a:rPr lang="en-US" sz="2800" b="1" dirty="0" smtClean="0">
                <a:latin typeface="Cambria" pitchFamily="18" charset="0"/>
              </a:rPr>
              <a:t>Buildings take up resources and land, the trees are chopped down and used to make buildings. </a:t>
            </a:r>
          </a:p>
          <a:p>
            <a:pPr marL="342900" lvl="2" indent="-342900" eaLnBrk="1" hangingPunct="1">
              <a:buFont typeface="Wingdings" pitchFamily="2" charset="2"/>
              <a:buChar char="q"/>
            </a:pPr>
            <a:r>
              <a:rPr lang="en-US" sz="2800" b="1" dirty="0" smtClean="0">
                <a:latin typeface="Cambria" pitchFamily="18" charset="0"/>
              </a:rPr>
              <a:t>Takes away the places for animals and other organisms to live.</a:t>
            </a:r>
          </a:p>
          <a:p>
            <a:pPr eaLnBrk="1" hangingPunct="1"/>
            <a:endParaRPr lang="en-US" dirty="0" smtClean="0"/>
          </a:p>
        </p:txBody>
      </p:sp>
      <p:pic>
        <p:nvPicPr>
          <p:cNvPr id="46082" name="Picture 2" descr="http://www.swlf.ait.ac.th/Old/Visu_CD/photo_collection/china/fieldvisit/Construction%20Waste.JPG"/>
          <p:cNvPicPr>
            <a:picLocks noChangeAspect="1" noChangeArrowheads="1"/>
          </p:cNvPicPr>
          <p:nvPr/>
        </p:nvPicPr>
        <p:blipFill>
          <a:blip r:embed="rId2" cstate="print"/>
          <a:srcRect/>
          <a:stretch>
            <a:fillRect/>
          </a:stretch>
        </p:blipFill>
        <p:spPr bwMode="auto">
          <a:xfrm>
            <a:off x="2590800" y="3886200"/>
            <a:ext cx="4762500" cy="27336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spd="slow">
    <p:strips dir="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0" y="152400"/>
            <a:ext cx="8915400" cy="838200"/>
          </a:xfrm>
        </p:spPr>
        <p:txBody>
          <a:bodyPr/>
          <a:lstStyle/>
          <a:p>
            <a:pPr algn="ctr" eaLnBrk="1" fontAlgn="auto" hangingPunct="1">
              <a:spcAft>
                <a:spcPts val="0"/>
              </a:spcAft>
              <a:defRPr/>
            </a:pPr>
            <a:r>
              <a:rPr lang="en-US" sz="4800" b="1" dirty="0" smtClean="0">
                <a:effectLst>
                  <a:outerShdw blurRad="38100" dist="38100" dir="2700000" algn="tl">
                    <a:srgbClr val="000000">
                      <a:alpha val="43137"/>
                    </a:srgbClr>
                  </a:outerShdw>
                </a:effectLst>
                <a:latin typeface="Cambria" pitchFamily="18" charset="0"/>
              </a:rPr>
              <a:t>Agriculture</a:t>
            </a:r>
          </a:p>
        </p:txBody>
      </p:sp>
      <p:sp>
        <p:nvSpPr>
          <p:cNvPr id="32771" name="Content Placeholder 2"/>
          <p:cNvSpPr>
            <a:spLocks noGrp="1"/>
          </p:cNvSpPr>
          <p:nvPr>
            <p:ph idx="1"/>
          </p:nvPr>
        </p:nvSpPr>
        <p:spPr>
          <a:xfrm>
            <a:off x="228600" y="1066800"/>
            <a:ext cx="8686800" cy="4525963"/>
          </a:xfrm>
        </p:spPr>
        <p:txBody>
          <a:bodyPr/>
          <a:lstStyle/>
          <a:p>
            <a:pPr marL="342900" lvl="2" indent="-342900" eaLnBrk="1" hangingPunct="1">
              <a:buFont typeface="Wingdings" pitchFamily="2" charset="2"/>
              <a:buChar char="q"/>
            </a:pPr>
            <a:r>
              <a:rPr lang="en-US" sz="2800" b="1" dirty="0" smtClean="0">
                <a:latin typeface="Cambria" pitchFamily="18" charset="0"/>
              </a:rPr>
              <a:t>As there are more and more people inhabiting the earth, food is in higher demand and so forests are chopped down and turned into farmland</a:t>
            </a:r>
          </a:p>
          <a:p>
            <a:pPr marL="342900" lvl="2" indent="-342900" eaLnBrk="1" hangingPunct="1">
              <a:buFont typeface="Wingdings" pitchFamily="2" charset="2"/>
              <a:buChar char="q"/>
            </a:pPr>
            <a:endParaRPr lang="en-US" sz="2800" b="1" dirty="0" smtClean="0">
              <a:latin typeface="Cambria" pitchFamily="18" charset="0"/>
            </a:endParaRPr>
          </a:p>
          <a:p>
            <a:pPr marL="342900" lvl="2" indent="-342900" eaLnBrk="1" hangingPunct="1">
              <a:buFont typeface="Wingdings" pitchFamily="2" charset="2"/>
              <a:buChar char="q"/>
            </a:pPr>
            <a:r>
              <a:rPr lang="en-US" sz="2800" b="1" dirty="0" smtClean="0">
                <a:latin typeface="Cambria" pitchFamily="18" charset="0"/>
              </a:rPr>
              <a:t>In addition, herbicides, pesticides, artificial fertilizers, animal manure are washed into the soil and pollute it.</a:t>
            </a:r>
          </a:p>
          <a:p>
            <a:pPr eaLnBrk="1" hangingPunct="1"/>
            <a:endParaRPr lang="en-US" dirty="0" smtClean="0"/>
          </a:p>
        </p:txBody>
      </p:sp>
      <p:pic>
        <p:nvPicPr>
          <p:cNvPr id="45058" name="Picture 2" descr="http://cdn0.wn.com/ph/img/9a/b2/b4e7bf800ab549d3210b629fc67e-grande.jpg"/>
          <p:cNvPicPr>
            <a:picLocks noChangeAspect="1" noChangeArrowheads="1"/>
          </p:cNvPicPr>
          <p:nvPr/>
        </p:nvPicPr>
        <p:blipFill>
          <a:blip r:embed="rId2" cstate="print"/>
          <a:srcRect/>
          <a:stretch>
            <a:fillRect/>
          </a:stretch>
        </p:blipFill>
        <p:spPr bwMode="auto">
          <a:xfrm>
            <a:off x="1905000" y="4343400"/>
            <a:ext cx="4953000" cy="2362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spd="slow">
    <p:wedg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0" y="0"/>
            <a:ext cx="8915400" cy="838200"/>
          </a:xfrm>
        </p:spPr>
        <p:txBody>
          <a:bodyPr/>
          <a:lstStyle/>
          <a:p>
            <a:pPr algn="ctr" eaLnBrk="1" fontAlgn="auto" hangingPunct="1">
              <a:spcAft>
                <a:spcPts val="0"/>
              </a:spcAft>
              <a:defRPr/>
            </a:pPr>
            <a:r>
              <a:rPr lang="en-US" sz="4800" b="1" dirty="0" smtClean="0">
                <a:effectLst>
                  <a:outerShdw blurRad="38100" dist="38100" dir="2700000" algn="tl">
                    <a:srgbClr val="000000">
                      <a:alpha val="43137"/>
                    </a:srgbClr>
                  </a:outerShdw>
                </a:effectLst>
                <a:latin typeface="Cambria" pitchFamily="18" charset="0"/>
              </a:rPr>
              <a:t>Domestic Waste</a:t>
            </a:r>
          </a:p>
        </p:txBody>
      </p:sp>
      <p:sp>
        <p:nvSpPr>
          <p:cNvPr id="33795" name="Content Placeholder 2"/>
          <p:cNvSpPr>
            <a:spLocks noGrp="1"/>
          </p:cNvSpPr>
          <p:nvPr>
            <p:ph idx="1"/>
          </p:nvPr>
        </p:nvSpPr>
        <p:spPr>
          <a:xfrm>
            <a:off x="304800" y="1143000"/>
            <a:ext cx="8686800" cy="4525963"/>
          </a:xfrm>
        </p:spPr>
        <p:txBody>
          <a:bodyPr/>
          <a:lstStyle/>
          <a:p>
            <a:pPr eaLnBrk="1" hangingPunct="1">
              <a:buFont typeface="Wingdings" pitchFamily="2" charset="2"/>
              <a:buChar char="q"/>
            </a:pPr>
            <a:r>
              <a:rPr lang="en-US" sz="2400" b="1" dirty="0" smtClean="0">
                <a:latin typeface="Cambria" pitchFamily="18" charset="0"/>
              </a:rPr>
              <a:t>Tons of domestic waste is dumped every day. Some waste </a:t>
            </a:r>
          </a:p>
          <a:p>
            <a:pPr eaLnBrk="1" hangingPunct="1">
              <a:buNone/>
            </a:pPr>
            <a:r>
              <a:rPr lang="en-US" sz="2400" b="1" dirty="0" smtClean="0">
                <a:latin typeface="Cambria" pitchFamily="18" charset="0"/>
              </a:rPr>
              <a:t>     from homes, offices and industries can be recycled or </a:t>
            </a:r>
          </a:p>
          <a:p>
            <a:pPr eaLnBrk="1" hangingPunct="1">
              <a:buNone/>
            </a:pPr>
            <a:r>
              <a:rPr lang="en-US" sz="2400" b="1" dirty="0" smtClean="0">
                <a:latin typeface="Cambria" pitchFamily="18" charset="0"/>
              </a:rPr>
              <a:t>     burnt in incinerators .</a:t>
            </a:r>
          </a:p>
          <a:p>
            <a:pPr eaLnBrk="1" hangingPunct="1">
              <a:buFont typeface="Wingdings" pitchFamily="2" charset="2"/>
              <a:buChar char="q"/>
            </a:pPr>
            <a:endParaRPr lang="en-US" sz="2400" b="1" dirty="0" smtClean="0">
              <a:latin typeface="Cambria" pitchFamily="18" charset="0"/>
            </a:endParaRPr>
          </a:p>
          <a:p>
            <a:pPr eaLnBrk="1" hangingPunct="1">
              <a:buFont typeface="Wingdings" pitchFamily="2" charset="2"/>
              <a:buChar char="q"/>
            </a:pPr>
            <a:r>
              <a:rPr lang="en-US" sz="2400" b="1" dirty="0" smtClean="0">
                <a:latin typeface="Cambria" pitchFamily="18" charset="0"/>
              </a:rPr>
              <a:t>There is still a lot of garbage, such as refrigerators and </a:t>
            </a:r>
          </a:p>
          <a:p>
            <a:pPr eaLnBrk="1" hangingPunct="1">
              <a:buNone/>
            </a:pPr>
            <a:r>
              <a:rPr lang="en-US" sz="2400" b="1" dirty="0" smtClean="0">
                <a:latin typeface="Cambria" pitchFamily="18" charset="0"/>
              </a:rPr>
              <a:t>     washing machines that are dumped in landfills simply </a:t>
            </a:r>
          </a:p>
          <a:p>
            <a:pPr eaLnBrk="1" hangingPunct="1">
              <a:buNone/>
            </a:pPr>
            <a:r>
              <a:rPr lang="en-US" sz="2400" b="1" dirty="0" smtClean="0">
                <a:latin typeface="Cambria" pitchFamily="18" charset="0"/>
              </a:rPr>
              <a:t>     because they cannot be reused in anyway, nor recycled .</a:t>
            </a:r>
          </a:p>
        </p:txBody>
      </p:sp>
      <p:pic>
        <p:nvPicPr>
          <p:cNvPr id="44034" name="Picture 2" descr="http://www.enviet-consult.com/attachments/Image/M__ll.jpg"/>
          <p:cNvPicPr>
            <a:picLocks noChangeAspect="1" noChangeArrowheads="1"/>
          </p:cNvPicPr>
          <p:nvPr/>
        </p:nvPicPr>
        <p:blipFill>
          <a:blip r:embed="rId2" cstate="print"/>
          <a:srcRect/>
          <a:stretch>
            <a:fillRect/>
          </a:stretch>
        </p:blipFill>
        <p:spPr bwMode="auto">
          <a:xfrm>
            <a:off x="2743200" y="4381500"/>
            <a:ext cx="4314825" cy="2476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spd="slow">
    <p:plus/>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0" y="152400"/>
            <a:ext cx="9144000" cy="838200"/>
          </a:xfrm>
        </p:spPr>
        <p:txBody>
          <a:bodyPr/>
          <a:lstStyle/>
          <a:p>
            <a:pPr algn="ctr" eaLnBrk="1" fontAlgn="auto" hangingPunct="1">
              <a:spcAft>
                <a:spcPts val="0"/>
              </a:spcAft>
              <a:defRPr/>
            </a:pPr>
            <a:r>
              <a:rPr lang="en-US" sz="4800" b="1" dirty="0" smtClean="0">
                <a:effectLst>
                  <a:outerShdw blurRad="38100" dist="38100" dir="2700000" algn="tl">
                    <a:srgbClr val="000000">
                      <a:alpha val="43137"/>
                    </a:srgbClr>
                  </a:outerShdw>
                </a:effectLst>
                <a:latin typeface="Cambria" pitchFamily="18" charset="0"/>
              </a:rPr>
              <a:t>Industrial Waste</a:t>
            </a:r>
          </a:p>
        </p:txBody>
      </p:sp>
      <p:sp>
        <p:nvSpPr>
          <p:cNvPr id="34819" name="Content Placeholder 2"/>
          <p:cNvSpPr>
            <a:spLocks noGrp="1"/>
          </p:cNvSpPr>
          <p:nvPr>
            <p:ph idx="1"/>
          </p:nvPr>
        </p:nvSpPr>
        <p:spPr>
          <a:xfrm>
            <a:off x="152400" y="1143000"/>
            <a:ext cx="8991600" cy="4525963"/>
          </a:xfrm>
        </p:spPr>
        <p:txBody>
          <a:bodyPr/>
          <a:lstStyle/>
          <a:p>
            <a:pPr eaLnBrk="1" hangingPunct="1">
              <a:buFont typeface="Wingdings" pitchFamily="2" charset="2"/>
              <a:buChar char="q"/>
            </a:pPr>
            <a:r>
              <a:rPr lang="en-US" sz="2800" b="1" smtClean="0">
                <a:latin typeface="Cambria" pitchFamily="18" charset="0"/>
              </a:rPr>
              <a:t>Plastics factories, chemical plants, oil refineries, nuclear waste disposal activity, large animal farms, coal-fired power plants, metals production factories and other heavy industry all contribute to land pollution. </a:t>
            </a:r>
          </a:p>
        </p:txBody>
      </p:sp>
      <p:pic>
        <p:nvPicPr>
          <p:cNvPr id="43010" name="Picture 2" descr="http://www.wesleyan.edu/ctgeology/GroundwaterPollution/Slide6.jpg"/>
          <p:cNvPicPr>
            <a:picLocks noChangeAspect="1" noChangeArrowheads="1"/>
          </p:cNvPicPr>
          <p:nvPr/>
        </p:nvPicPr>
        <p:blipFill>
          <a:blip r:embed="rId2" cstate="print"/>
          <a:srcRect/>
          <a:stretch>
            <a:fillRect/>
          </a:stretch>
        </p:blipFill>
        <p:spPr bwMode="auto">
          <a:xfrm>
            <a:off x="2133600" y="3352800"/>
            <a:ext cx="5715000" cy="3276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spd="slow">
    <p:spli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915400" cy="838200"/>
          </a:xfrm>
        </p:spPr>
        <p:txBody>
          <a:bodyPr>
            <a:noAutofit/>
          </a:bodyPr>
          <a:lstStyle/>
          <a:p>
            <a:pPr algn="ctr" eaLnBrk="1" fontAlgn="auto" hangingPunct="1">
              <a:spcAft>
                <a:spcPts val="0"/>
              </a:spcAft>
              <a:defRPr/>
            </a:pPr>
            <a:r>
              <a:rPr lang="en-US" sz="7200" b="1" dirty="0" smtClean="0">
                <a:effectLst>
                  <a:outerShdw blurRad="38100" dist="38100" dir="2700000" algn="tl">
                    <a:srgbClr val="000000">
                      <a:alpha val="43137"/>
                    </a:srgbClr>
                  </a:outerShdw>
                </a:effectLst>
                <a:latin typeface="Cambria" pitchFamily="18" charset="0"/>
              </a:rPr>
              <a:t>NOISE POLLUTION</a:t>
            </a:r>
            <a:endParaRPr lang="en-US" sz="7200" b="1" dirty="0">
              <a:effectLst>
                <a:outerShdw blurRad="38100" dist="38100" dir="2700000" algn="tl">
                  <a:srgbClr val="000000">
                    <a:alpha val="43137"/>
                  </a:srgbClr>
                </a:outerShdw>
              </a:effectLst>
              <a:latin typeface="Cambria" pitchFamily="18" charset="0"/>
            </a:endParaRPr>
          </a:p>
        </p:txBody>
      </p:sp>
      <p:pic>
        <p:nvPicPr>
          <p:cNvPr id="50178" name="Picture 2" descr="http://incrove.com/images/noise%20pollution-1.jpg"/>
          <p:cNvPicPr>
            <a:picLocks noChangeAspect="1" noChangeArrowheads="1"/>
          </p:cNvPicPr>
          <p:nvPr/>
        </p:nvPicPr>
        <p:blipFill>
          <a:blip r:embed="rId2" cstate="print">
            <a:duotone>
              <a:prstClr val="black"/>
              <a:schemeClr val="accent6">
                <a:lumMod val="20000"/>
                <a:lumOff val="80000"/>
                <a:tint val="45000"/>
                <a:satMod val="400000"/>
              </a:schemeClr>
            </a:duotone>
          </a:blip>
          <a:stretch>
            <a:fillRect/>
          </a:stretch>
        </p:blipFill>
        <p:spPr bwMode="auto">
          <a:xfrm>
            <a:off x="1524000" y="1752600"/>
            <a:ext cx="5924282" cy="4419601"/>
          </a:xfrm>
          <a:prstGeom prst="rect">
            <a:avLst/>
          </a:prstGeom>
          <a:ln>
            <a:noFill/>
          </a:ln>
          <a:effectLst>
            <a:softEdge rad="112500"/>
          </a:effectLst>
        </p:spPr>
      </p:pic>
    </p:spTree>
  </p:cSld>
  <p:clrMapOvr>
    <a:masterClrMapping/>
  </p:clrMapOvr>
  <p:transition spd="slow">
    <p:blinds/>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p:cNvSpPr>
            <a:spLocks noGrp="1"/>
          </p:cNvSpPr>
          <p:nvPr>
            <p:ph idx="1"/>
          </p:nvPr>
        </p:nvSpPr>
        <p:spPr>
          <a:xfrm>
            <a:off x="152400" y="1066800"/>
            <a:ext cx="8991600" cy="5638800"/>
          </a:xfrm>
        </p:spPr>
        <p:txBody>
          <a:bodyPr/>
          <a:lstStyle/>
          <a:p>
            <a:pPr eaLnBrk="1" hangingPunct="1">
              <a:buFont typeface="Wingdings" pitchFamily="2" charset="2"/>
              <a:buChar char="q"/>
            </a:pPr>
            <a:r>
              <a:rPr lang="en-US" sz="2800" b="1" smtClean="0">
                <a:solidFill>
                  <a:srgbClr val="C00000"/>
                </a:solidFill>
                <a:latin typeface="Cambria" pitchFamily="18" charset="0"/>
              </a:rPr>
              <a:t>Noise pollution </a:t>
            </a:r>
            <a:r>
              <a:rPr lang="en-US" sz="2800" b="1" smtClean="0">
                <a:latin typeface="Cambria" pitchFamily="18" charset="0"/>
              </a:rPr>
              <a:t>is excessive, displeasing human, animal, or machine-created environmental noise that disrupts the activity or balance of human or animal life.</a:t>
            </a:r>
          </a:p>
          <a:p>
            <a:pPr eaLnBrk="1" hangingPunct="1">
              <a:buFont typeface="Wingdings" pitchFamily="2" charset="2"/>
              <a:buChar char="q"/>
            </a:pPr>
            <a:endParaRPr lang="en-US" sz="2800" b="1" smtClean="0">
              <a:latin typeface="Cambria" pitchFamily="18" charset="0"/>
            </a:endParaRPr>
          </a:p>
          <a:p>
            <a:pPr eaLnBrk="1" hangingPunct="1">
              <a:buFont typeface="Wingdings" pitchFamily="2" charset="2"/>
              <a:buChar char="q"/>
            </a:pPr>
            <a:r>
              <a:rPr lang="en-US" sz="2800" b="1" smtClean="0">
                <a:latin typeface="Cambria" pitchFamily="18" charset="0"/>
              </a:rPr>
              <a:t>Sound becomes undesirable when it disturbs the normal activities such as working, sleeping, and during conversations.</a:t>
            </a:r>
          </a:p>
          <a:p>
            <a:pPr eaLnBrk="1" hangingPunct="1">
              <a:buFont typeface="Wingdings" pitchFamily="2" charset="2"/>
              <a:buChar char="q"/>
            </a:pPr>
            <a:endParaRPr lang="en-US" sz="2800" b="1" smtClean="0">
              <a:latin typeface="Cambria" pitchFamily="18" charset="0"/>
            </a:endParaRPr>
          </a:p>
          <a:p>
            <a:pPr eaLnBrk="1" hangingPunct="1">
              <a:buFont typeface="Wingdings" pitchFamily="2" charset="2"/>
              <a:buChar char="q"/>
            </a:pPr>
            <a:r>
              <a:rPr lang="en-US" sz="2800" b="1" smtClean="0">
                <a:latin typeface="Cambria" pitchFamily="18" charset="0"/>
              </a:rPr>
              <a:t>World Health Organization stated that “Noise must be recognized as a major threat to human well-being”</a:t>
            </a:r>
          </a:p>
          <a:p>
            <a:pPr eaLnBrk="1" hangingPunct="1"/>
            <a:endParaRPr lang="en-US" sz="2800" b="1" smtClean="0">
              <a:latin typeface="Cambria" pitchFamily="18" charset="0"/>
            </a:endParaRPr>
          </a:p>
          <a:p>
            <a:pPr eaLnBrk="1" hangingPunct="1"/>
            <a:endParaRPr lang="en-US" smtClean="0"/>
          </a:p>
        </p:txBody>
      </p:sp>
    </p:spTree>
  </p:cSld>
  <p:clrMapOvr>
    <a:masterClrMapping/>
  </p:clrMapOvr>
  <p:transition spd="slow">
    <p:wedg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838200"/>
          </a:xfrm>
        </p:spPr>
        <p:txBody>
          <a:bodyPr/>
          <a:lstStyle/>
          <a:p>
            <a:pPr algn="ctr" eaLnBrk="1" fontAlgn="auto" hangingPunct="1">
              <a:spcAft>
                <a:spcPts val="0"/>
              </a:spcAft>
              <a:defRPr/>
            </a:pPr>
            <a:r>
              <a:rPr lang="en-US" sz="4400" b="1" dirty="0" smtClean="0">
                <a:effectLst>
                  <a:outerShdw blurRad="38100" dist="38100" dir="2700000" algn="tl">
                    <a:srgbClr val="000000">
                      <a:alpha val="43137"/>
                    </a:srgbClr>
                  </a:outerShdw>
                </a:effectLst>
                <a:latin typeface="Cambria" pitchFamily="18" charset="0"/>
              </a:rPr>
              <a:t>Sources of Noise Pollution</a:t>
            </a:r>
            <a:endParaRPr lang="en-US" sz="4400" b="1" dirty="0">
              <a:effectLst>
                <a:outerShdw blurRad="38100" dist="38100" dir="2700000" algn="tl">
                  <a:srgbClr val="000000">
                    <a:alpha val="43137"/>
                  </a:srgbClr>
                </a:outerShdw>
              </a:effectLst>
              <a:latin typeface="Cambria" pitchFamily="18" charset="0"/>
            </a:endParaRPr>
          </a:p>
        </p:txBody>
      </p:sp>
      <p:sp>
        <p:nvSpPr>
          <p:cNvPr id="38915" name="Content Placeholder 2"/>
          <p:cNvSpPr>
            <a:spLocks noGrp="1"/>
          </p:cNvSpPr>
          <p:nvPr>
            <p:ph idx="1"/>
          </p:nvPr>
        </p:nvSpPr>
        <p:spPr>
          <a:xfrm>
            <a:off x="0" y="1219200"/>
            <a:ext cx="8991600" cy="5486400"/>
          </a:xfrm>
        </p:spPr>
        <p:txBody>
          <a:bodyPr/>
          <a:lstStyle/>
          <a:p>
            <a:pPr eaLnBrk="1" hangingPunct="1">
              <a:lnSpc>
                <a:spcPct val="90000"/>
              </a:lnSpc>
              <a:buFont typeface="Wingdings" pitchFamily="2" charset="2"/>
              <a:buChar char="q"/>
            </a:pPr>
            <a:r>
              <a:rPr lang="en-US" sz="2400" b="1" smtClean="0">
                <a:latin typeface="Cambria" pitchFamily="18" charset="0"/>
              </a:rPr>
              <a:t>Transportation systems are the main source of noise </a:t>
            </a:r>
          </a:p>
          <a:p>
            <a:pPr eaLnBrk="1" hangingPunct="1">
              <a:lnSpc>
                <a:spcPct val="90000"/>
              </a:lnSpc>
              <a:buFont typeface="Wingdings 2" pitchFamily="18" charset="2"/>
              <a:buNone/>
            </a:pPr>
            <a:r>
              <a:rPr lang="en-US" sz="2400" b="1" smtClean="0">
                <a:latin typeface="Cambria" pitchFamily="18" charset="0"/>
              </a:rPr>
              <a:t>     pollution in urban areas.</a:t>
            </a:r>
          </a:p>
          <a:p>
            <a:pPr eaLnBrk="1" hangingPunct="1">
              <a:lnSpc>
                <a:spcPct val="90000"/>
              </a:lnSpc>
              <a:buFont typeface="Wingdings" pitchFamily="2" charset="2"/>
              <a:buChar char="q"/>
            </a:pPr>
            <a:endParaRPr lang="en-US" sz="2400" b="1" smtClean="0">
              <a:latin typeface="Calibri" pitchFamily="34" charset="0"/>
            </a:endParaRPr>
          </a:p>
          <a:p>
            <a:pPr eaLnBrk="1" hangingPunct="1">
              <a:lnSpc>
                <a:spcPct val="90000"/>
              </a:lnSpc>
              <a:buFont typeface="Wingdings" pitchFamily="2" charset="2"/>
              <a:buChar char="q"/>
            </a:pPr>
            <a:r>
              <a:rPr lang="en-US" sz="2400" b="1" smtClean="0">
                <a:latin typeface="Cambria" pitchFamily="18" charset="0"/>
              </a:rPr>
              <a:t>Construction of buildings, highways, and streets  cause a lot </a:t>
            </a:r>
          </a:p>
          <a:p>
            <a:pPr eaLnBrk="1" hangingPunct="1">
              <a:lnSpc>
                <a:spcPct val="90000"/>
              </a:lnSpc>
              <a:buFont typeface="Wingdings 2" pitchFamily="18" charset="2"/>
              <a:buNone/>
            </a:pPr>
            <a:r>
              <a:rPr lang="en-US" sz="2400" b="1" smtClean="0">
                <a:latin typeface="Cambria" pitchFamily="18" charset="0"/>
              </a:rPr>
              <a:t>     of noise, due to the usage of air compressors, bulldozers, </a:t>
            </a:r>
          </a:p>
          <a:p>
            <a:pPr eaLnBrk="1" hangingPunct="1">
              <a:lnSpc>
                <a:spcPct val="90000"/>
              </a:lnSpc>
              <a:buFont typeface="Wingdings 2" pitchFamily="18" charset="2"/>
              <a:buNone/>
            </a:pPr>
            <a:r>
              <a:rPr lang="en-US" sz="2400" b="1" smtClean="0">
                <a:latin typeface="Cambria" pitchFamily="18" charset="0"/>
              </a:rPr>
              <a:t>     loaders, dump trucks, and pavement breakers.</a:t>
            </a:r>
          </a:p>
          <a:p>
            <a:pPr eaLnBrk="1" hangingPunct="1">
              <a:lnSpc>
                <a:spcPct val="90000"/>
              </a:lnSpc>
              <a:buFont typeface="Wingdings" pitchFamily="2" charset="2"/>
              <a:buChar char="q"/>
            </a:pPr>
            <a:endParaRPr lang="en-US" sz="2400" b="1" smtClean="0">
              <a:latin typeface="Calibri" pitchFamily="34" charset="0"/>
            </a:endParaRPr>
          </a:p>
          <a:p>
            <a:pPr eaLnBrk="1" hangingPunct="1">
              <a:lnSpc>
                <a:spcPct val="90000"/>
              </a:lnSpc>
              <a:buFont typeface="Wingdings" pitchFamily="2" charset="2"/>
              <a:buChar char="q"/>
            </a:pPr>
            <a:r>
              <a:rPr lang="en-US" sz="2400" b="1" smtClean="0">
                <a:latin typeface="Cambria" pitchFamily="18" charset="0"/>
              </a:rPr>
              <a:t>Industrial noise also adds to the already unfavorable</a:t>
            </a:r>
          </a:p>
          <a:p>
            <a:pPr eaLnBrk="1" hangingPunct="1">
              <a:lnSpc>
                <a:spcPct val="90000"/>
              </a:lnSpc>
              <a:buFont typeface="Wingdings 2" pitchFamily="18" charset="2"/>
              <a:buNone/>
            </a:pPr>
            <a:r>
              <a:rPr lang="en-US" sz="2400" b="1" smtClean="0">
                <a:latin typeface="Cambria" pitchFamily="18" charset="0"/>
              </a:rPr>
              <a:t>     state of noise pollution.</a:t>
            </a:r>
          </a:p>
          <a:p>
            <a:pPr eaLnBrk="1" hangingPunct="1">
              <a:lnSpc>
                <a:spcPct val="90000"/>
              </a:lnSpc>
              <a:buFont typeface="Wingdings" pitchFamily="2" charset="2"/>
              <a:buChar char="q"/>
            </a:pPr>
            <a:endParaRPr lang="en-US" sz="2400" b="1" smtClean="0">
              <a:latin typeface="Cambria" pitchFamily="18" charset="0"/>
            </a:endParaRPr>
          </a:p>
          <a:p>
            <a:pPr eaLnBrk="1" hangingPunct="1">
              <a:lnSpc>
                <a:spcPct val="90000"/>
              </a:lnSpc>
              <a:buFont typeface="Wingdings" pitchFamily="2" charset="2"/>
              <a:buChar char="q"/>
            </a:pPr>
            <a:r>
              <a:rPr lang="en-US" sz="2400" b="1" smtClean="0">
                <a:latin typeface="Cambria" pitchFamily="18" charset="0"/>
              </a:rPr>
              <a:t>Loud speakers, plumbing, boilers, generators, air </a:t>
            </a:r>
          </a:p>
          <a:p>
            <a:pPr eaLnBrk="1" hangingPunct="1">
              <a:lnSpc>
                <a:spcPct val="90000"/>
              </a:lnSpc>
              <a:buFont typeface="Wingdings 2" pitchFamily="18" charset="2"/>
              <a:buNone/>
            </a:pPr>
            <a:r>
              <a:rPr lang="en-US" sz="2400" b="1" smtClean="0">
                <a:latin typeface="Cambria" pitchFamily="18" charset="0"/>
              </a:rPr>
              <a:t>     conditioners, fans, and vacuum cleaners add to the existing </a:t>
            </a:r>
          </a:p>
          <a:p>
            <a:pPr eaLnBrk="1" hangingPunct="1">
              <a:lnSpc>
                <a:spcPct val="90000"/>
              </a:lnSpc>
              <a:buFont typeface="Wingdings 2" pitchFamily="18" charset="2"/>
              <a:buNone/>
            </a:pPr>
            <a:r>
              <a:rPr lang="en-US" sz="2400" b="1" smtClean="0">
                <a:latin typeface="Cambria" pitchFamily="18" charset="0"/>
              </a:rPr>
              <a:t>     noise pollution.</a:t>
            </a:r>
          </a:p>
        </p:txBody>
      </p:sp>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838200"/>
          </a:xfrm>
        </p:spPr>
        <p:txBody>
          <a:bodyPr/>
          <a:lstStyle/>
          <a:p>
            <a:pPr algn="ctr" eaLnBrk="1" fontAlgn="auto" hangingPunct="1">
              <a:spcAft>
                <a:spcPts val="0"/>
              </a:spcAft>
              <a:defRPr/>
            </a:pPr>
            <a:r>
              <a:rPr lang="en-US" sz="4400" b="1" dirty="0" smtClean="0">
                <a:effectLst>
                  <a:outerShdw blurRad="38100" dist="38100" dir="2700000" algn="tl">
                    <a:srgbClr val="000000">
                      <a:alpha val="43137"/>
                    </a:srgbClr>
                  </a:outerShdw>
                </a:effectLst>
                <a:latin typeface="Cambria" pitchFamily="18" charset="0"/>
              </a:rPr>
              <a:t>Environmental Pollution</a:t>
            </a:r>
            <a:endParaRPr lang="en-US" sz="4400" b="1" dirty="0">
              <a:effectLst>
                <a:outerShdw blurRad="38100" dist="38100" dir="2700000" algn="tl">
                  <a:srgbClr val="000000">
                    <a:alpha val="43137"/>
                  </a:srgbClr>
                </a:outerShdw>
              </a:effectLst>
              <a:latin typeface="Cambria" pitchFamily="18" charset="0"/>
            </a:endParaRPr>
          </a:p>
        </p:txBody>
      </p:sp>
      <p:sp>
        <p:nvSpPr>
          <p:cNvPr id="3" name="Content Placeholder 2"/>
          <p:cNvSpPr>
            <a:spLocks noGrp="1"/>
          </p:cNvSpPr>
          <p:nvPr>
            <p:ph idx="1"/>
          </p:nvPr>
        </p:nvSpPr>
        <p:spPr>
          <a:xfrm>
            <a:off x="152400" y="1676400"/>
            <a:ext cx="8991600" cy="5181600"/>
          </a:xfrm>
        </p:spPr>
        <p:txBody>
          <a:bodyPr>
            <a:normAutofit/>
          </a:bodyPr>
          <a:lstStyle/>
          <a:p>
            <a:pPr eaLnBrk="1" fontAlgn="auto" hangingPunct="1">
              <a:spcAft>
                <a:spcPts val="0"/>
              </a:spcAft>
              <a:buClr>
                <a:schemeClr val="accent2"/>
              </a:buClr>
              <a:buFont typeface="Wingdings" pitchFamily="2" charset="2"/>
              <a:buChar char="q"/>
              <a:defRPr/>
            </a:pPr>
            <a:r>
              <a:rPr lang="en-US" sz="2200" b="1" dirty="0" smtClean="0">
                <a:latin typeface="Cambria" pitchFamily="18" charset="0"/>
              </a:rPr>
              <a:t>Environmental Pollution can be defined as any undesirable change in </a:t>
            </a:r>
            <a:r>
              <a:rPr lang="en-US" sz="2200" b="1" dirty="0" smtClean="0">
                <a:solidFill>
                  <a:srgbClr val="C00000"/>
                </a:solidFill>
                <a:latin typeface="Cambria" pitchFamily="18" charset="0"/>
              </a:rPr>
              <a:t>physical, chemical</a:t>
            </a:r>
            <a:r>
              <a:rPr lang="en-US" sz="2200" b="1" dirty="0" smtClean="0">
                <a:latin typeface="Cambria" pitchFamily="18" charset="0"/>
              </a:rPr>
              <a:t>, or </a:t>
            </a:r>
            <a:r>
              <a:rPr lang="en-US" sz="2200" b="1" dirty="0" smtClean="0">
                <a:solidFill>
                  <a:srgbClr val="C00000"/>
                </a:solidFill>
                <a:latin typeface="Cambria" pitchFamily="18" charset="0"/>
              </a:rPr>
              <a:t>biological </a:t>
            </a:r>
            <a:r>
              <a:rPr lang="en-US" sz="2200" b="1" dirty="0" smtClean="0">
                <a:latin typeface="Cambria" pitchFamily="18" charset="0"/>
              </a:rPr>
              <a:t>characteristics of  any component of the environment i.e. air, water, soil which can cause harmful effects on various forms of life or property.</a:t>
            </a:r>
          </a:p>
          <a:p>
            <a:pPr eaLnBrk="1" fontAlgn="auto" hangingPunct="1">
              <a:spcAft>
                <a:spcPts val="0"/>
              </a:spcAft>
              <a:buClr>
                <a:schemeClr val="accent2"/>
              </a:buClr>
              <a:buFont typeface="Wingdings" pitchFamily="2" charset="2"/>
              <a:buChar char="q"/>
              <a:defRPr/>
            </a:pPr>
            <a:endParaRPr lang="en-US" sz="2200" dirty="0" smtClean="0">
              <a:latin typeface="Cambria" pitchFamily="18" charset="0"/>
            </a:endParaRPr>
          </a:p>
          <a:p>
            <a:pPr eaLnBrk="1" fontAlgn="auto" hangingPunct="1">
              <a:spcAft>
                <a:spcPts val="0"/>
              </a:spcAft>
              <a:buClr>
                <a:schemeClr val="accent2"/>
              </a:buClr>
              <a:buFont typeface="Wingdings" pitchFamily="2" charset="2"/>
              <a:buChar char="q"/>
              <a:defRPr/>
            </a:pPr>
            <a:r>
              <a:rPr lang="en-US" sz="2200" b="1" dirty="0" smtClean="0">
                <a:solidFill>
                  <a:schemeClr val="tx2">
                    <a:lumMod val="75000"/>
                  </a:schemeClr>
                </a:solidFill>
                <a:latin typeface="Cambria" pitchFamily="18" charset="0"/>
              </a:rPr>
              <a:t>Pollution:</a:t>
            </a:r>
            <a:r>
              <a:rPr lang="en-US" sz="2200" b="1" dirty="0" smtClean="0">
                <a:solidFill>
                  <a:schemeClr val="accent2"/>
                </a:solidFill>
                <a:latin typeface="Cambria" pitchFamily="18" charset="0"/>
              </a:rPr>
              <a:t> </a:t>
            </a:r>
            <a:r>
              <a:rPr lang="en-US" sz="2200" b="1" dirty="0" smtClean="0">
                <a:latin typeface="Cambria" pitchFamily="18" charset="0"/>
              </a:rPr>
              <a:t>The term pollution can be defined as influence of any substance causing </a:t>
            </a:r>
            <a:r>
              <a:rPr lang="en-US" sz="2200" b="1" dirty="0" smtClean="0">
                <a:solidFill>
                  <a:srgbClr val="C00000"/>
                </a:solidFill>
                <a:latin typeface="Cambria" pitchFamily="18" charset="0"/>
              </a:rPr>
              <a:t>nuisance, harmful effects</a:t>
            </a:r>
            <a:r>
              <a:rPr lang="en-US" sz="2200" b="1" dirty="0" smtClean="0">
                <a:latin typeface="Cambria" pitchFamily="18" charset="0"/>
              </a:rPr>
              <a:t>, and </a:t>
            </a:r>
            <a:r>
              <a:rPr lang="en-US" sz="2200" b="1" dirty="0" smtClean="0">
                <a:solidFill>
                  <a:srgbClr val="C00000"/>
                </a:solidFill>
                <a:latin typeface="Cambria" pitchFamily="18" charset="0"/>
              </a:rPr>
              <a:t>uneasiness</a:t>
            </a:r>
            <a:r>
              <a:rPr lang="en-US" sz="2200" b="1" dirty="0" smtClean="0">
                <a:latin typeface="Cambria" pitchFamily="18" charset="0"/>
              </a:rPr>
              <a:t> to the organisms</a:t>
            </a:r>
          </a:p>
          <a:p>
            <a:pPr eaLnBrk="1" fontAlgn="auto" hangingPunct="1">
              <a:spcAft>
                <a:spcPts val="0"/>
              </a:spcAft>
              <a:buClr>
                <a:schemeClr val="accent2"/>
              </a:buClr>
              <a:buFont typeface="Wingdings 2"/>
              <a:buChar char=""/>
              <a:defRPr/>
            </a:pPr>
            <a:endParaRPr lang="en-US" sz="2200" dirty="0">
              <a:latin typeface="Cambria" pitchFamily="18" charset="0"/>
            </a:endParaRPr>
          </a:p>
          <a:p>
            <a:pPr eaLnBrk="1" fontAlgn="auto" hangingPunct="1">
              <a:spcAft>
                <a:spcPts val="0"/>
              </a:spcAft>
              <a:buClr>
                <a:schemeClr val="accent2"/>
              </a:buClr>
              <a:buFont typeface="Wingdings" pitchFamily="2" charset="2"/>
              <a:buChar char="q"/>
              <a:defRPr/>
            </a:pPr>
            <a:r>
              <a:rPr lang="en-US" sz="2200" b="1" dirty="0" smtClean="0">
                <a:solidFill>
                  <a:schemeClr val="tx2">
                    <a:lumMod val="75000"/>
                  </a:schemeClr>
                </a:solidFill>
                <a:latin typeface="Cambria" pitchFamily="18" charset="0"/>
              </a:rPr>
              <a:t>Pollutant</a:t>
            </a:r>
            <a:r>
              <a:rPr lang="en-US" sz="2200" b="1" i="1" dirty="0" smtClean="0">
                <a:latin typeface="Cambria" pitchFamily="18" charset="0"/>
              </a:rPr>
              <a:t>:- </a:t>
            </a:r>
            <a:r>
              <a:rPr lang="en-US" sz="2200" b="1" dirty="0" smtClean="0">
                <a:latin typeface="Cambria" pitchFamily="18" charset="0"/>
              </a:rPr>
              <a:t>Any substance causing </a:t>
            </a:r>
            <a:r>
              <a:rPr lang="en-US" sz="2200" b="1" dirty="0" smtClean="0">
                <a:solidFill>
                  <a:srgbClr val="C00000"/>
                </a:solidFill>
                <a:latin typeface="Cambria" pitchFamily="18" charset="0"/>
              </a:rPr>
              <a:t>Nuisance</a:t>
            </a:r>
            <a:r>
              <a:rPr lang="en-US" sz="2200" b="1" dirty="0" smtClean="0">
                <a:latin typeface="Cambria" pitchFamily="18" charset="0"/>
              </a:rPr>
              <a:t> or </a:t>
            </a:r>
            <a:r>
              <a:rPr lang="en-US" sz="2200" b="1" dirty="0" smtClean="0">
                <a:solidFill>
                  <a:srgbClr val="C00000"/>
                </a:solidFill>
                <a:latin typeface="Cambria" pitchFamily="18" charset="0"/>
              </a:rPr>
              <a:t>harmful effects </a:t>
            </a:r>
            <a:r>
              <a:rPr lang="en-US" sz="2200" b="1" dirty="0" smtClean="0">
                <a:latin typeface="Cambria" pitchFamily="18" charset="0"/>
              </a:rPr>
              <a:t>or </a:t>
            </a:r>
            <a:r>
              <a:rPr lang="en-US" sz="2200" b="1" dirty="0" smtClean="0">
                <a:solidFill>
                  <a:srgbClr val="C00000"/>
                </a:solidFill>
                <a:latin typeface="Cambria" pitchFamily="18" charset="0"/>
              </a:rPr>
              <a:t>uneasiness</a:t>
            </a:r>
            <a:r>
              <a:rPr lang="en-US" sz="2200" b="1" dirty="0" smtClean="0">
                <a:latin typeface="Cambria" pitchFamily="18" charset="0"/>
              </a:rPr>
              <a:t> to the organisms, then that particular substance may be called as the pollutant.</a:t>
            </a:r>
          </a:p>
        </p:txBody>
      </p:sp>
    </p:spTree>
  </p:cSld>
  <p:clrMapOvr>
    <a:masterClrMapping/>
  </p:clrMapOvr>
  <p:transition spd="slow">
    <p:spli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991600" cy="838200"/>
          </a:xfrm>
        </p:spPr>
        <p:txBody>
          <a:bodyPr/>
          <a:lstStyle/>
          <a:p>
            <a:pPr algn="ctr" eaLnBrk="1" fontAlgn="auto" hangingPunct="1">
              <a:spcAft>
                <a:spcPts val="0"/>
              </a:spcAft>
              <a:defRPr/>
            </a:pPr>
            <a:r>
              <a:rPr lang="en-US" sz="4800" b="1" dirty="0" smtClean="0">
                <a:latin typeface="Cambria" pitchFamily="18" charset="0"/>
              </a:rPr>
              <a:t> </a:t>
            </a:r>
            <a:r>
              <a:rPr lang="en-US" sz="4800" b="1" dirty="0" smtClean="0">
                <a:effectLst>
                  <a:outerShdw blurRad="38100" dist="38100" dir="2700000" algn="tl">
                    <a:srgbClr val="000000">
                      <a:alpha val="43137"/>
                    </a:srgbClr>
                  </a:outerShdw>
                </a:effectLst>
                <a:latin typeface="Cambria" pitchFamily="18" charset="0"/>
              </a:rPr>
              <a:t>Effects OF NOISE POLLUTION</a:t>
            </a:r>
            <a:endParaRPr lang="en-US" sz="4800" b="1" dirty="0">
              <a:effectLst>
                <a:outerShdw blurRad="38100" dist="38100" dir="2700000" algn="tl">
                  <a:srgbClr val="000000">
                    <a:alpha val="43137"/>
                  </a:srgbClr>
                </a:outerShdw>
              </a:effectLst>
              <a:latin typeface="Cambria" pitchFamily="18" charset="0"/>
            </a:endParaRPr>
          </a:p>
        </p:txBody>
      </p:sp>
      <p:sp>
        <p:nvSpPr>
          <p:cNvPr id="39939" name="Content Placeholder 2"/>
          <p:cNvSpPr>
            <a:spLocks noGrp="1"/>
          </p:cNvSpPr>
          <p:nvPr>
            <p:ph idx="1"/>
          </p:nvPr>
        </p:nvSpPr>
        <p:spPr>
          <a:xfrm>
            <a:off x="0" y="1371600"/>
            <a:ext cx="8991600" cy="5029200"/>
          </a:xfrm>
        </p:spPr>
        <p:txBody>
          <a:bodyPr/>
          <a:lstStyle/>
          <a:p>
            <a:pPr eaLnBrk="1" hangingPunct="1">
              <a:lnSpc>
                <a:spcPct val="90000"/>
              </a:lnSpc>
              <a:buFont typeface="Wingdings" pitchFamily="2" charset="2"/>
              <a:buChar char="q"/>
            </a:pPr>
            <a:r>
              <a:rPr lang="en-US" sz="2400" b="1" smtClean="0">
                <a:latin typeface="Cambria" pitchFamily="18" charset="0"/>
                <a:cs typeface="Calibri" pitchFamily="34" charset="0"/>
              </a:rPr>
              <a:t>According to the USEPA, there are direct links  between </a:t>
            </a:r>
          </a:p>
          <a:p>
            <a:pPr eaLnBrk="1" hangingPunct="1">
              <a:lnSpc>
                <a:spcPct val="90000"/>
              </a:lnSpc>
              <a:buFont typeface="Wingdings 2" pitchFamily="18" charset="2"/>
              <a:buNone/>
            </a:pPr>
            <a:r>
              <a:rPr lang="en-US" sz="2400" b="1" smtClean="0">
                <a:latin typeface="Cambria" pitchFamily="18" charset="0"/>
                <a:cs typeface="Calibri" pitchFamily="34" charset="0"/>
              </a:rPr>
              <a:t>     noise and health. Also, noise pollution  adversely affects the </a:t>
            </a:r>
          </a:p>
          <a:p>
            <a:pPr eaLnBrk="1" hangingPunct="1">
              <a:lnSpc>
                <a:spcPct val="90000"/>
              </a:lnSpc>
              <a:buFont typeface="Wingdings 2" pitchFamily="18" charset="2"/>
              <a:buNone/>
            </a:pPr>
            <a:r>
              <a:rPr lang="en-US" sz="2400" b="1" smtClean="0">
                <a:latin typeface="Cambria" pitchFamily="18" charset="0"/>
                <a:cs typeface="Calibri" pitchFamily="34" charset="0"/>
              </a:rPr>
              <a:t>     lives of millions of people.</a:t>
            </a:r>
          </a:p>
          <a:p>
            <a:pPr eaLnBrk="1" hangingPunct="1">
              <a:lnSpc>
                <a:spcPct val="90000"/>
              </a:lnSpc>
              <a:buFont typeface="Wingdings" pitchFamily="2" charset="2"/>
              <a:buChar char="q"/>
            </a:pPr>
            <a:endParaRPr lang="en-US" sz="2400" b="1" smtClean="0">
              <a:latin typeface="Cambria" pitchFamily="18" charset="0"/>
              <a:cs typeface="Calibri" pitchFamily="34" charset="0"/>
            </a:endParaRPr>
          </a:p>
          <a:p>
            <a:pPr eaLnBrk="1" hangingPunct="1">
              <a:lnSpc>
                <a:spcPct val="90000"/>
              </a:lnSpc>
              <a:buFont typeface="Wingdings" pitchFamily="2" charset="2"/>
              <a:buChar char="q"/>
            </a:pPr>
            <a:r>
              <a:rPr lang="en-US" sz="2400" b="1" smtClean="0">
                <a:latin typeface="Cambria" pitchFamily="18" charset="0"/>
                <a:cs typeface="Calibri" pitchFamily="34" charset="0"/>
              </a:rPr>
              <a:t>Noise pollution can damage physiological  and </a:t>
            </a:r>
          </a:p>
          <a:p>
            <a:pPr eaLnBrk="1" hangingPunct="1">
              <a:lnSpc>
                <a:spcPct val="90000"/>
              </a:lnSpc>
              <a:buFont typeface="Wingdings 2" pitchFamily="18" charset="2"/>
              <a:buNone/>
            </a:pPr>
            <a:r>
              <a:rPr lang="en-US" sz="2400" b="1" smtClean="0">
                <a:latin typeface="Cambria" pitchFamily="18" charset="0"/>
                <a:cs typeface="Calibri" pitchFamily="34" charset="0"/>
              </a:rPr>
              <a:t>     psychological health.</a:t>
            </a:r>
          </a:p>
          <a:p>
            <a:pPr eaLnBrk="1" hangingPunct="1">
              <a:lnSpc>
                <a:spcPct val="90000"/>
              </a:lnSpc>
              <a:buFont typeface="Wingdings" pitchFamily="2" charset="2"/>
              <a:buChar char="q"/>
            </a:pPr>
            <a:endParaRPr lang="en-US" sz="2400" b="1" smtClean="0">
              <a:latin typeface="Cambria" pitchFamily="18" charset="0"/>
              <a:cs typeface="Calibri" pitchFamily="34" charset="0"/>
            </a:endParaRPr>
          </a:p>
          <a:p>
            <a:pPr eaLnBrk="1" hangingPunct="1">
              <a:lnSpc>
                <a:spcPct val="90000"/>
              </a:lnSpc>
              <a:buFont typeface="Wingdings" pitchFamily="2" charset="2"/>
              <a:buChar char="q"/>
            </a:pPr>
            <a:r>
              <a:rPr lang="en-US" sz="2400" b="1" smtClean="0">
                <a:latin typeface="Cambria" pitchFamily="18" charset="0"/>
                <a:cs typeface="Calibri" pitchFamily="34" charset="0"/>
              </a:rPr>
              <a:t>High blood pressure, stress related illness, sleep  disruption,</a:t>
            </a:r>
          </a:p>
          <a:p>
            <a:pPr eaLnBrk="1" hangingPunct="1">
              <a:lnSpc>
                <a:spcPct val="90000"/>
              </a:lnSpc>
              <a:buFont typeface="Wingdings 2" pitchFamily="18" charset="2"/>
              <a:buNone/>
            </a:pPr>
            <a:r>
              <a:rPr lang="en-US" sz="2400" b="1" smtClean="0">
                <a:latin typeface="Cambria" pitchFamily="18" charset="0"/>
                <a:cs typeface="Calibri" pitchFamily="34" charset="0"/>
              </a:rPr>
              <a:t>     hearing loss, and productivity loss are the problems related </a:t>
            </a:r>
          </a:p>
          <a:p>
            <a:pPr eaLnBrk="1" hangingPunct="1">
              <a:lnSpc>
                <a:spcPct val="90000"/>
              </a:lnSpc>
              <a:buFont typeface="Wingdings 2" pitchFamily="18" charset="2"/>
              <a:buNone/>
            </a:pPr>
            <a:r>
              <a:rPr lang="en-US" sz="2400" b="1" smtClean="0">
                <a:latin typeface="Cambria" pitchFamily="18" charset="0"/>
                <a:cs typeface="Calibri" pitchFamily="34" charset="0"/>
              </a:rPr>
              <a:t>    to noise pollution.</a:t>
            </a:r>
          </a:p>
          <a:p>
            <a:pPr eaLnBrk="1" hangingPunct="1">
              <a:lnSpc>
                <a:spcPct val="90000"/>
              </a:lnSpc>
              <a:buFont typeface="Wingdings 2" pitchFamily="18" charset="2"/>
              <a:buNone/>
            </a:pPr>
            <a:endParaRPr lang="en-US" sz="2400" b="1" smtClean="0">
              <a:latin typeface="Cambria" pitchFamily="18" charset="0"/>
              <a:cs typeface="Calibri" pitchFamily="34" charset="0"/>
            </a:endParaRPr>
          </a:p>
          <a:p>
            <a:pPr eaLnBrk="1" hangingPunct="1">
              <a:lnSpc>
                <a:spcPct val="90000"/>
              </a:lnSpc>
              <a:buFont typeface="Wingdings" pitchFamily="2" charset="2"/>
              <a:buChar char="q"/>
            </a:pPr>
            <a:r>
              <a:rPr lang="en-US" sz="2400" b="1" smtClean="0">
                <a:latin typeface="Cambria" pitchFamily="18" charset="0"/>
                <a:cs typeface="Calibri" pitchFamily="34" charset="0"/>
              </a:rPr>
              <a:t>It can also cause memory loss, severe depression, and panic </a:t>
            </a:r>
          </a:p>
          <a:p>
            <a:pPr eaLnBrk="1" hangingPunct="1">
              <a:lnSpc>
                <a:spcPct val="90000"/>
              </a:lnSpc>
              <a:buFont typeface="Wingdings 2" pitchFamily="18" charset="2"/>
              <a:buNone/>
            </a:pPr>
            <a:r>
              <a:rPr lang="en-US" sz="2400" b="1" smtClean="0">
                <a:latin typeface="Cambria" pitchFamily="18" charset="0"/>
                <a:cs typeface="Calibri" pitchFamily="34" charset="0"/>
              </a:rPr>
              <a:t>     attacks.</a:t>
            </a:r>
          </a:p>
        </p:txBody>
      </p:sp>
    </p:spTree>
  </p:cSld>
  <p:clrMapOvr>
    <a:masterClrMapping/>
  </p:clrMapOvr>
  <p:transition spd="slow">
    <p:wipe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838200"/>
          </a:xfrm>
        </p:spPr>
        <p:txBody>
          <a:bodyPr/>
          <a:lstStyle/>
          <a:p>
            <a:pPr algn="ctr" eaLnBrk="1" fontAlgn="auto" hangingPunct="1">
              <a:spcAft>
                <a:spcPts val="0"/>
              </a:spcAft>
              <a:defRPr/>
            </a:pPr>
            <a:r>
              <a:rPr lang="en-US" sz="4000" b="1" dirty="0" smtClean="0">
                <a:effectLst>
                  <a:outerShdw blurRad="38100" dist="38100" dir="2700000" algn="tl">
                    <a:srgbClr val="000000">
                      <a:alpha val="43137"/>
                    </a:srgbClr>
                  </a:outerShdw>
                </a:effectLst>
                <a:latin typeface="Cambria" pitchFamily="18" charset="0"/>
              </a:rPr>
              <a:t>Solutions for Noise Pollution</a:t>
            </a:r>
            <a:endParaRPr lang="en-US" sz="4000" b="1" dirty="0">
              <a:effectLst>
                <a:outerShdw blurRad="38100" dist="38100" dir="2700000" algn="tl">
                  <a:srgbClr val="000000">
                    <a:alpha val="43137"/>
                  </a:srgbClr>
                </a:outerShdw>
              </a:effectLst>
              <a:latin typeface="Cambria" pitchFamily="18" charset="0"/>
            </a:endParaRPr>
          </a:p>
        </p:txBody>
      </p:sp>
      <p:sp>
        <p:nvSpPr>
          <p:cNvPr id="12291" name="Content Placeholder 2"/>
          <p:cNvSpPr>
            <a:spLocks noGrp="1"/>
          </p:cNvSpPr>
          <p:nvPr>
            <p:ph idx="1"/>
          </p:nvPr>
        </p:nvSpPr>
        <p:spPr>
          <a:xfrm>
            <a:off x="0" y="1295400"/>
            <a:ext cx="8991600" cy="5410200"/>
          </a:xfrm>
        </p:spPr>
        <p:txBody>
          <a:bodyPr>
            <a:normAutofit fontScale="77500" lnSpcReduction="20000"/>
          </a:bodyPr>
          <a:lstStyle/>
          <a:p>
            <a:pPr algn="just" eaLnBrk="1" fontAlgn="auto" hangingPunct="1">
              <a:spcAft>
                <a:spcPts val="0"/>
              </a:spcAft>
              <a:buFont typeface="Wingdings" pitchFamily="2" charset="2"/>
              <a:buChar char="q"/>
              <a:defRPr/>
            </a:pPr>
            <a:r>
              <a:rPr lang="en-US" b="1" dirty="0" smtClean="0">
                <a:latin typeface="Cambria" pitchFamily="18" charset="0"/>
                <a:cs typeface="Calibri" pitchFamily="34" charset="0"/>
              </a:rPr>
              <a:t>Planting bushes and trees in and around sound </a:t>
            </a:r>
          </a:p>
          <a:p>
            <a:pPr algn="just" eaLnBrk="1" fontAlgn="auto" hangingPunct="1">
              <a:spcAft>
                <a:spcPts val="0"/>
              </a:spcAft>
              <a:buFont typeface="Wingdings 2"/>
              <a:buNone/>
              <a:defRPr/>
            </a:pPr>
            <a:r>
              <a:rPr lang="en-US" b="1" dirty="0" smtClean="0">
                <a:latin typeface="Cambria" pitchFamily="18" charset="0"/>
                <a:cs typeface="Calibri" pitchFamily="34" charset="0"/>
              </a:rPr>
              <a:t>     generating sources is an effective solution for noise </a:t>
            </a:r>
          </a:p>
          <a:p>
            <a:pPr algn="just" eaLnBrk="1" fontAlgn="auto" hangingPunct="1">
              <a:spcAft>
                <a:spcPts val="0"/>
              </a:spcAft>
              <a:buFont typeface="Wingdings 2"/>
              <a:buNone/>
              <a:defRPr/>
            </a:pPr>
            <a:r>
              <a:rPr lang="en-US" b="1" dirty="0" smtClean="0">
                <a:latin typeface="Cambria" pitchFamily="18" charset="0"/>
                <a:cs typeface="Calibri" pitchFamily="34" charset="0"/>
              </a:rPr>
              <a:t>     pollution.</a:t>
            </a:r>
          </a:p>
          <a:p>
            <a:pPr algn="just" eaLnBrk="1" fontAlgn="auto" hangingPunct="1">
              <a:spcAft>
                <a:spcPts val="0"/>
              </a:spcAft>
              <a:buFont typeface="Wingdings" pitchFamily="2" charset="2"/>
              <a:buChar char="q"/>
              <a:defRPr/>
            </a:pPr>
            <a:endParaRPr lang="en-US" b="1" dirty="0" smtClean="0">
              <a:latin typeface="Cambria" pitchFamily="18" charset="0"/>
              <a:cs typeface="Calibri" pitchFamily="34" charset="0"/>
            </a:endParaRPr>
          </a:p>
          <a:p>
            <a:pPr algn="just" eaLnBrk="1" fontAlgn="auto" hangingPunct="1">
              <a:spcAft>
                <a:spcPts val="0"/>
              </a:spcAft>
              <a:buFont typeface="Wingdings" pitchFamily="2" charset="2"/>
              <a:buChar char="q"/>
              <a:defRPr/>
            </a:pPr>
            <a:r>
              <a:rPr lang="en-US" b="1" dirty="0" smtClean="0">
                <a:latin typeface="Cambria" pitchFamily="18" charset="0"/>
                <a:cs typeface="Calibri" pitchFamily="34" charset="0"/>
              </a:rPr>
              <a:t>Regular servicing and tuning of automobiles can </a:t>
            </a:r>
          </a:p>
          <a:p>
            <a:pPr algn="just" eaLnBrk="1" fontAlgn="auto" hangingPunct="1">
              <a:spcAft>
                <a:spcPts val="0"/>
              </a:spcAft>
              <a:buFont typeface="Wingdings 2"/>
              <a:buNone/>
              <a:defRPr/>
            </a:pPr>
            <a:r>
              <a:rPr lang="en-US" b="1" dirty="0" smtClean="0">
                <a:latin typeface="Cambria" pitchFamily="18" charset="0"/>
                <a:cs typeface="Calibri" pitchFamily="34" charset="0"/>
              </a:rPr>
              <a:t>     effectively reduce the noise pollution</a:t>
            </a:r>
          </a:p>
          <a:p>
            <a:pPr algn="just" eaLnBrk="1" fontAlgn="auto" hangingPunct="1">
              <a:spcAft>
                <a:spcPts val="0"/>
              </a:spcAft>
              <a:buFont typeface="Wingdings 2"/>
              <a:buNone/>
              <a:defRPr/>
            </a:pPr>
            <a:endParaRPr lang="en-US" b="1" dirty="0" smtClean="0">
              <a:latin typeface="Cambria" pitchFamily="18" charset="0"/>
              <a:cs typeface="Calibri" pitchFamily="34" charset="0"/>
            </a:endParaRPr>
          </a:p>
          <a:p>
            <a:pPr algn="just" eaLnBrk="1" fontAlgn="auto" hangingPunct="1">
              <a:spcAft>
                <a:spcPts val="0"/>
              </a:spcAft>
              <a:buFont typeface="Wingdings" pitchFamily="2" charset="2"/>
              <a:buChar char="q"/>
              <a:defRPr/>
            </a:pPr>
            <a:r>
              <a:rPr lang="en-US" b="1" dirty="0" smtClean="0">
                <a:latin typeface="Cambria" pitchFamily="18" charset="0"/>
              </a:rPr>
              <a:t>Social awareness programs should be taken up to educate</a:t>
            </a:r>
          </a:p>
          <a:p>
            <a:pPr algn="just" eaLnBrk="1" fontAlgn="auto" hangingPunct="1">
              <a:spcAft>
                <a:spcPts val="0"/>
              </a:spcAft>
              <a:buFont typeface="Wingdings 2"/>
              <a:buNone/>
              <a:defRPr/>
            </a:pPr>
            <a:r>
              <a:rPr lang="en-US" b="1" dirty="0" smtClean="0">
                <a:latin typeface="Cambria" pitchFamily="18" charset="0"/>
              </a:rPr>
              <a:t>     the public about the causes and effects of noise pollution. </a:t>
            </a:r>
          </a:p>
          <a:p>
            <a:pPr algn="just" eaLnBrk="1" fontAlgn="auto" hangingPunct="1">
              <a:spcAft>
                <a:spcPts val="0"/>
              </a:spcAft>
              <a:buFont typeface="Wingdings 2"/>
              <a:buNone/>
              <a:defRPr/>
            </a:pPr>
            <a:endParaRPr lang="en-US" b="1" dirty="0" smtClean="0">
              <a:latin typeface="Cambria" pitchFamily="18" charset="0"/>
              <a:cs typeface="Calibri" pitchFamily="34" charset="0"/>
            </a:endParaRPr>
          </a:p>
          <a:p>
            <a:pPr algn="just" eaLnBrk="1" fontAlgn="auto" hangingPunct="1">
              <a:spcAft>
                <a:spcPts val="0"/>
              </a:spcAft>
              <a:buFont typeface="Wingdings" pitchFamily="2" charset="2"/>
              <a:buChar char="q"/>
              <a:defRPr/>
            </a:pPr>
            <a:r>
              <a:rPr lang="en-US" b="1" dirty="0" smtClean="0">
                <a:latin typeface="Cambria" pitchFamily="18" charset="0"/>
                <a:cs typeface="Calibri" pitchFamily="34" charset="0"/>
              </a:rPr>
              <a:t>Workers should be provided with equipments such as ear</a:t>
            </a:r>
          </a:p>
          <a:p>
            <a:pPr algn="just" eaLnBrk="1" fontAlgn="auto" hangingPunct="1">
              <a:spcAft>
                <a:spcPts val="0"/>
              </a:spcAft>
              <a:buFont typeface="Wingdings 2"/>
              <a:buNone/>
              <a:defRPr/>
            </a:pPr>
            <a:r>
              <a:rPr lang="en-US" b="1" dirty="0" smtClean="0">
                <a:latin typeface="Cambria" pitchFamily="18" charset="0"/>
                <a:cs typeface="Calibri" pitchFamily="34" charset="0"/>
              </a:rPr>
              <a:t>     plugs and earmuffs for hearing protection. </a:t>
            </a:r>
          </a:p>
          <a:p>
            <a:pPr algn="just" eaLnBrk="1" fontAlgn="auto" hangingPunct="1">
              <a:spcAft>
                <a:spcPts val="0"/>
              </a:spcAft>
              <a:buFont typeface="Wingdings 2"/>
              <a:buNone/>
              <a:defRPr/>
            </a:pPr>
            <a:endParaRPr lang="en-US" b="1" dirty="0" smtClean="0">
              <a:latin typeface="Cambria" pitchFamily="18" charset="0"/>
              <a:cs typeface="Calibri" pitchFamily="34" charset="0"/>
            </a:endParaRPr>
          </a:p>
        </p:txBody>
      </p:sp>
    </p:spTree>
  </p:cSld>
  <p:clrMapOvr>
    <a:masterClrMapping/>
  </p:clrMapOvr>
  <p:transition spd="slow">
    <p:wheel spokes="2"/>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0" y="152400"/>
            <a:ext cx="9144000" cy="6321425"/>
          </a:xfrm>
        </p:spPr>
        <p:txBody>
          <a:bodyPr>
            <a:normAutofit lnSpcReduction="10000"/>
          </a:bodyPr>
          <a:lstStyle/>
          <a:p>
            <a:pPr eaLnBrk="1" fontAlgn="auto" hangingPunct="1">
              <a:spcAft>
                <a:spcPts val="0"/>
              </a:spcAft>
              <a:buFont typeface="Wingdings" pitchFamily="2" charset="2"/>
              <a:buChar char="q"/>
              <a:defRPr/>
            </a:pPr>
            <a:r>
              <a:rPr lang="en-US" sz="2800" b="1" dirty="0" smtClean="0">
                <a:latin typeface="Cambria" pitchFamily="18" charset="0"/>
              </a:rPr>
              <a:t>Similar to automobiles, lubrication of the machinery</a:t>
            </a:r>
          </a:p>
          <a:p>
            <a:pPr eaLnBrk="1" fontAlgn="auto" hangingPunct="1">
              <a:spcAft>
                <a:spcPts val="0"/>
              </a:spcAft>
              <a:buFont typeface="Wingdings 2"/>
              <a:buNone/>
              <a:defRPr/>
            </a:pPr>
            <a:r>
              <a:rPr lang="en-US" sz="2800" b="1" dirty="0" smtClean="0">
                <a:latin typeface="Cambria" pitchFamily="18" charset="0"/>
              </a:rPr>
              <a:t>    and servicing should be done to minimize noise </a:t>
            </a:r>
          </a:p>
          <a:p>
            <a:pPr eaLnBrk="1" fontAlgn="auto" hangingPunct="1">
              <a:spcAft>
                <a:spcPts val="0"/>
              </a:spcAft>
              <a:buFont typeface="Wingdings 2"/>
              <a:buNone/>
              <a:defRPr/>
            </a:pPr>
            <a:r>
              <a:rPr lang="en-US" sz="2800" b="1" dirty="0" smtClean="0">
                <a:latin typeface="Cambria" pitchFamily="18" charset="0"/>
              </a:rPr>
              <a:t>    generation.</a:t>
            </a:r>
          </a:p>
          <a:p>
            <a:pPr eaLnBrk="1" fontAlgn="auto" hangingPunct="1">
              <a:spcAft>
                <a:spcPts val="0"/>
              </a:spcAft>
              <a:buFont typeface="Wingdings" pitchFamily="2" charset="2"/>
              <a:buChar char="q"/>
              <a:defRPr/>
            </a:pPr>
            <a:endParaRPr lang="en-US" sz="2800" b="1" dirty="0" smtClean="0">
              <a:latin typeface="Cambria" pitchFamily="18" charset="0"/>
            </a:endParaRPr>
          </a:p>
          <a:p>
            <a:pPr eaLnBrk="1" fontAlgn="auto" hangingPunct="1">
              <a:spcAft>
                <a:spcPts val="0"/>
              </a:spcAft>
              <a:buFont typeface="Wingdings" pitchFamily="2" charset="2"/>
              <a:buChar char="q"/>
              <a:defRPr/>
            </a:pPr>
            <a:r>
              <a:rPr lang="en-US" sz="2800" b="1" dirty="0" smtClean="0">
                <a:latin typeface="Cambria" pitchFamily="18" charset="0"/>
              </a:rPr>
              <a:t>Soundproof doors and windows can be installed to</a:t>
            </a:r>
          </a:p>
          <a:p>
            <a:pPr eaLnBrk="1" fontAlgn="auto" hangingPunct="1">
              <a:spcAft>
                <a:spcPts val="0"/>
              </a:spcAft>
              <a:buFont typeface="Wingdings 2"/>
              <a:buNone/>
              <a:defRPr/>
            </a:pPr>
            <a:r>
              <a:rPr lang="en-US" sz="2800" b="1" dirty="0" smtClean="0">
                <a:latin typeface="Cambria" pitchFamily="18" charset="0"/>
              </a:rPr>
              <a:t>     block unwanted noise from outside.</a:t>
            </a:r>
          </a:p>
          <a:p>
            <a:pPr eaLnBrk="1" fontAlgn="auto" hangingPunct="1">
              <a:spcAft>
                <a:spcPts val="0"/>
              </a:spcAft>
              <a:buFont typeface="Wingdings" pitchFamily="2" charset="2"/>
              <a:buChar char="q"/>
              <a:defRPr/>
            </a:pPr>
            <a:endParaRPr lang="en-US" sz="2800" b="1" dirty="0" smtClean="0">
              <a:latin typeface="Cambria" pitchFamily="18" charset="0"/>
            </a:endParaRPr>
          </a:p>
          <a:p>
            <a:pPr eaLnBrk="1" fontAlgn="auto" hangingPunct="1">
              <a:spcAft>
                <a:spcPts val="0"/>
              </a:spcAft>
              <a:buFont typeface="Wingdings" pitchFamily="2" charset="2"/>
              <a:buChar char="q"/>
              <a:defRPr/>
            </a:pPr>
            <a:r>
              <a:rPr lang="en-US" sz="2800" b="1" dirty="0" smtClean="0">
                <a:latin typeface="Cambria" pitchFamily="18" charset="0"/>
              </a:rPr>
              <a:t>Regulations should be imposed to restrict the usage </a:t>
            </a:r>
          </a:p>
          <a:p>
            <a:pPr eaLnBrk="1" fontAlgn="auto" hangingPunct="1">
              <a:spcAft>
                <a:spcPts val="0"/>
              </a:spcAft>
              <a:buFont typeface="Wingdings 2"/>
              <a:buNone/>
              <a:defRPr/>
            </a:pPr>
            <a:r>
              <a:rPr lang="en-US" sz="2800" b="1" dirty="0" smtClean="0">
                <a:latin typeface="Cambria" pitchFamily="18" charset="0"/>
              </a:rPr>
              <a:t>    of play loudspeakers in crowded areas and public </a:t>
            </a:r>
          </a:p>
          <a:p>
            <a:pPr eaLnBrk="1" fontAlgn="auto" hangingPunct="1">
              <a:spcAft>
                <a:spcPts val="0"/>
              </a:spcAft>
              <a:buFont typeface="Wingdings 2"/>
              <a:buNone/>
              <a:defRPr/>
            </a:pPr>
            <a:r>
              <a:rPr lang="en-US" sz="2800" b="1" dirty="0" smtClean="0">
                <a:latin typeface="Cambria" pitchFamily="18" charset="0"/>
              </a:rPr>
              <a:t>    places.</a:t>
            </a:r>
          </a:p>
          <a:p>
            <a:pPr eaLnBrk="1" fontAlgn="auto" hangingPunct="1">
              <a:spcAft>
                <a:spcPts val="0"/>
              </a:spcAft>
              <a:buFont typeface="Wingdings" pitchFamily="2" charset="2"/>
              <a:buChar char="q"/>
              <a:defRPr/>
            </a:pPr>
            <a:endParaRPr lang="en-US" sz="2800" b="1" dirty="0" smtClean="0">
              <a:latin typeface="Cambria" pitchFamily="18" charset="0"/>
            </a:endParaRPr>
          </a:p>
          <a:p>
            <a:pPr eaLnBrk="1" fontAlgn="auto" hangingPunct="1">
              <a:spcAft>
                <a:spcPts val="0"/>
              </a:spcAft>
              <a:buFont typeface="Wingdings" pitchFamily="2" charset="2"/>
              <a:buChar char="q"/>
              <a:defRPr/>
            </a:pPr>
            <a:r>
              <a:rPr lang="en-US" sz="2800" b="1" dirty="0" smtClean="0">
                <a:latin typeface="Cambria" pitchFamily="18" charset="0"/>
              </a:rPr>
              <a:t>Factories and industries should be located far from </a:t>
            </a:r>
          </a:p>
          <a:p>
            <a:pPr eaLnBrk="1" fontAlgn="auto" hangingPunct="1">
              <a:spcAft>
                <a:spcPts val="0"/>
              </a:spcAft>
              <a:buFont typeface="Wingdings 2"/>
              <a:buNone/>
              <a:defRPr/>
            </a:pPr>
            <a:r>
              <a:rPr lang="en-US" sz="2800" b="1" dirty="0" smtClean="0">
                <a:latin typeface="Cambria" pitchFamily="18" charset="0"/>
              </a:rPr>
              <a:t>    the residential areas.</a:t>
            </a:r>
          </a:p>
        </p:txBody>
      </p:sp>
    </p:spTree>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0" y="228600"/>
            <a:ext cx="9144000" cy="838200"/>
          </a:xfrm>
        </p:spPr>
        <p:txBody>
          <a:bodyPr>
            <a:noAutofit/>
          </a:bodyPr>
          <a:lstStyle/>
          <a:p>
            <a:pPr algn="ctr" eaLnBrk="1" fontAlgn="auto" hangingPunct="1">
              <a:spcAft>
                <a:spcPts val="0"/>
              </a:spcAft>
              <a:defRPr/>
            </a:pPr>
            <a:r>
              <a:rPr lang="en-US" sz="5400" b="1" dirty="0" smtClean="0">
                <a:effectLst>
                  <a:outerShdw blurRad="38100" dist="38100" dir="2700000" algn="tl">
                    <a:srgbClr val="000000">
                      <a:alpha val="43137"/>
                    </a:srgbClr>
                  </a:outerShdw>
                </a:effectLst>
                <a:latin typeface="Cambria" pitchFamily="18" charset="0"/>
              </a:rPr>
              <a:t>WAYS TO STOP POLLUTION</a:t>
            </a:r>
            <a:endParaRPr lang="en-US" sz="5400" b="1" dirty="0">
              <a:effectLst>
                <a:outerShdw blurRad="38100" dist="38100" dir="2700000" algn="tl">
                  <a:srgbClr val="000000">
                    <a:alpha val="43137"/>
                  </a:srgbClr>
                </a:outerShdw>
              </a:effectLst>
              <a:latin typeface="Cambria" pitchFamily="18" charset="0"/>
            </a:endParaRPr>
          </a:p>
        </p:txBody>
      </p:sp>
      <p:sp>
        <p:nvSpPr>
          <p:cNvPr id="7171" name="Rectangle 3"/>
          <p:cNvSpPr>
            <a:spLocks noGrp="1" noChangeArrowheads="1"/>
          </p:cNvSpPr>
          <p:nvPr>
            <p:ph idx="1"/>
          </p:nvPr>
        </p:nvSpPr>
        <p:spPr>
          <a:xfrm>
            <a:off x="0" y="1676400"/>
            <a:ext cx="9144000" cy="4800600"/>
          </a:xfrm>
        </p:spPr>
        <p:txBody>
          <a:bodyPr/>
          <a:lstStyle/>
          <a:p>
            <a:pPr eaLnBrk="1" hangingPunct="1">
              <a:buFont typeface="Wingdings" pitchFamily="2" charset="2"/>
              <a:buChar char="q"/>
            </a:pPr>
            <a:r>
              <a:rPr lang="en-US" sz="2800" b="1" dirty="0" smtClean="0">
                <a:latin typeface="Cambria" pitchFamily="18" charset="0"/>
              </a:rPr>
              <a:t>We believe that it is the responsible thing to do to increase recycling.</a:t>
            </a:r>
          </a:p>
          <a:p>
            <a:pPr eaLnBrk="1" hangingPunct="1">
              <a:buFont typeface="Wingdings" pitchFamily="2" charset="2"/>
              <a:buChar char="q"/>
            </a:pPr>
            <a:endParaRPr lang="en-US" sz="2800" b="1" dirty="0" smtClean="0">
              <a:latin typeface="Cambria" pitchFamily="18" charset="0"/>
            </a:endParaRPr>
          </a:p>
          <a:p>
            <a:pPr eaLnBrk="1" hangingPunct="1">
              <a:buFont typeface="Wingdings" pitchFamily="2" charset="2"/>
              <a:buChar char="q"/>
            </a:pPr>
            <a:r>
              <a:rPr lang="en-US" sz="2800" b="1" dirty="0" smtClean="0">
                <a:latin typeface="Cambria" pitchFamily="18" charset="0"/>
              </a:rPr>
              <a:t>It is just like doing laundry and separating blacks and colors.</a:t>
            </a:r>
          </a:p>
          <a:p>
            <a:pPr eaLnBrk="1" hangingPunct="1">
              <a:buNone/>
            </a:pPr>
            <a:endParaRPr lang="en-US" sz="2800" b="1" dirty="0" smtClean="0">
              <a:latin typeface="Cambria" pitchFamily="18" charset="0"/>
            </a:endParaRPr>
          </a:p>
          <a:p>
            <a:pPr eaLnBrk="1" hangingPunct="1">
              <a:buFont typeface="Wingdings" pitchFamily="2" charset="2"/>
              <a:buChar char="q"/>
            </a:pPr>
            <a:r>
              <a:rPr lang="en-US" sz="2800" b="1" dirty="0" smtClean="0">
                <a:latin typeface="Cambria" pitchFamily="18" charset="0"/>
              </a:rPr>
              <a:t>The residents of the country should also try and do their part and put in at least one day of litter picking up.</a:t>
            </a:r>
          </a:p>
          <a:p>
            <a:pPr eaLnBrk="1" hangingPunct="1"/>
            <a:endParaRPr lang="en-US" sz="2800" dirty="0" smtClean="0">
              <a:solidFill>
                <a:srgbClr val="00CCFF"/>
              </a:solidFill>
            </a:endParaRPr>
          </a:p>
        </p:txBody>
      </p:sp>
    </p:spTree>
  </p:cSld>
  <p:clrMapOvr>
    <a:masterClrMapping/>
  </p:clrMapOvr>
  <p:transition spd="slow">
    <p:split orient="ver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20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171">
                                            <p:txEl>
                                              <p:pRg st="0" end="0"/>
                                            </p:txEl>
                                          </p:spTgt>
                                        </p:tgtEl>
                                        <p:attrNameLst>
                                          <p:attrName>style.visibility</p:attrName>
                                        </p:attrNameLst>
                                      </p:cBhvr>
                                      <p:to>
                                        <p:strVal val="visible"/>
                                      </p:to>
                                    </p:set>
                                    <p:animEffect transition="in" filter="fade">
                                      <p:cBhvr>
                                        <p:cTn id="12" dur="2000"/>
                                        <p:tgtEl>
                                          <p:spTgt spid="717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fade">
                                      <p:cBhvr>
                                        <p:cTn id="17" dur="2000"/>
                                        <p:tgtEl>
                                          <p:spTgt spid="71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171">
                                            <p:txEl>
                                              <p:pRg st="4" end="4"/>
                                            </p:txEl>
                                          </p:spTgt>
                                        </p:tgtEl>
                                        <p:attrNameLst>
                                          <p:attrName>style.visibility</p:attrName>
                                        </p:attrNameLst>
                                      </p:cBhvr>
                                      <p:to>
                                        <p:strVal val="visible"/>
                                      </p:to>
                                    </p:set>
                                    <p:animEffect transition="in" filter="fade">
                                      <p:cBhvr>
                                        <p:cTn id="22" dur="2000"/>
                                        <p:tgtEl>
                                          <p:spTgt spid="71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P spid="7171"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1927225"/>
          </a:xfrm>
        </p:spPr>
        <p:txBody>
          <a:bodyPr/>
          <a:lstStyle/>
          <a:p>
            <a:pPr algn="ctr" eaLnBrk="1" fontAlgn="auto" hangingPunct="1">
              <a:spcAft>
                <a:spcPts val="0"/>
              </a:spcAft>
              <a:defRPr/>
            </a:pPr>
            <a:r>
              <a:rPr lang="en-US" sz="4800" b="1" dirty="0" smtClean="0">
                <a:effectLst>
                  <a:outerShdw blurRad="38100" dist="38100" dir="2700000" algn="tl">
                    <a:srgbClr val="000000">
                      <a:alpha val="43137"/>
                    </a:srgbClr>
                  </a:outerShdw>
                </a:effectLst>
                <a:latin typeface="Cambria" pitchFamily="18" charset="0"/>
              </a:rPr>
              <a:t>GLOBAL WARMING AND THE GREENHOUSE EFFECT </a:t>
            </a:r>
            <a:endParaRPr lang="en-US" sz="4800" b="1" dirty="0">
              <a:effectLst>
                <a:outerShdw blurRad="38100" dist="38100" dir="2700000" algn="tl">
                  <a:srgbClr val="000000">
                    <a:alpha val="43137"/>
                  </a:srgbClr>
                </a:outerShdw>
              </a:effectLst>
              <a:latin typeface="Cambria" pitchFamily="18" charset="0"/>
            </a:endParaRPr>
          </a:p>
        </p:txBody>
      </p:sp>
      <p:pic>
        <p:nvPicPr>
          <p:cNvPr id="13316" name="Picture 4" descr="C:\Users\Dhanya\Desktop\Global-Warming-5987.jpg"/>
          <p:cNvPicPr>
            <a:picLocks noChangeAspect="1" noChangeArrowheads="1"/>
          </p:cNvPicPr>
          <p:nvPr/>
        </p:nvPicPr>
        <p:blipFill>
          <a:blip r:embed="rId2" cstate="print"/>
          <a:srcRect/>
          <a:stretch>
            <a:fillRect/>
          </a:stretch>
        </p:blipFill>
        <p:spPr bwMode="auto">
          <a:xfrm>
            <a:off x="304800" y="2438400"/>
            <a:ext cx="4267200" cy="3733800"/>
          </a:xfrm>
          <a:prstGeom prst="rect">
            <a:avLst/>
          </a:prstGeom>
          <a:ln>
            <a:noFill/>
          </a:ln>
          <a:effectLst>
            <a:softEdge rad="112500"/>
          </a:effectLst>
        </p:spPr>
      </p:pic>
      <p:pic>
        <p:nvPicPr>
          <p:cNvPr id="13317" name="Picture 5" descr="C:\Users\Dhanya\Desktop\greenhouse_effect2.jpg"/>
          <p:cNvPicPr>
            <a:picLocks noChangeAspect="1" noChangeArrowheads="1"/>
          </p:cNvPicPr>
          <p:nvPr/>
        </p:nvPicPr>
        <p:blipFill>
          <a:blip r:embed="rId3" cstate="print"/>
          <a:srcRect/>
          <a:stretch>
            <a:fillRect/>
          </a:stretch>
        </p:blipFill>
        <p:spPr bwMode="auto">
          <a:xfrm>
            <a:off x="4648200" y="2438400"/>
            <a:ext cx="4190999" cy="3657600"/>
          </a:xfrm>
          <a:prstGeom prst="rect">
            <a:avLst/>
          </a:prstGeom>
          <a:ln>
            <a:noFill/>
          </a:ln>
          <a:effectLst>
            <a:softEdge rad="112500"/>
          </a:effectLst>
        </p:spPr>
      </p:pic>
      <p:sp>
        <p:nvSpPr>
          <p:cNvPr id="8" name="Rectangle 7"/>
          <p:cNvSpPr/>
          <p:nvPr/>
        </p:nvSpPr>
        <p:spPr>
          <a:xfrm>
            <a:off x="304800" y="6172200"/>
            <a:ext cx="4114800" cy="523220"/>
          </a:xfrm>
          <a:prstGeom prst="rect">
            <a:avLst/>
          </a:prstGeom>
          <a:noFill/>
        </p:spPr>
        <p:txBody>
          <a:bodyPr>
            <a:spAutoFit/>
          </a:bodyPr>
          <a:lstStyle/>
          <a:p>
            <a:pPr algn="ctr" fontAlgn="auto">
              <a:spcBef>
                <a:spcPts val="0"/>
              </a:spcBef>
              <a:spcAft>
                <a:spcPts val="0"/>
              </a:spcAft>
              <a:defRPr/>
            </a:pPr>
            <a:r>
              <a:rPr lang="en-US" sz="2800" b="1" dirty="0">
                <a:ln w="12700">
                  <a:solidFill>
                    <a:schemeClr val="tx1"/>
                  </a:solidFill>
                  <a:prstDash val="solid"/>
                </a:ln>
                <a:effectLst>
                  <a:outerShdw blurRad="41275" dist="20320" dir="1800000" algn="tl" rotWithShape="0">
                    <a:srgbClr val="000000">
                      <a:alpha val="40000"/>
                    </a:srgbClr>
                  </a:outerShdw>
                </a:effectLst>
                <a:latin typeface="Arial Black" pitchFamily="34" charset="0"/>
                <a:cs typeface="+mn-cs"/>
              </a:rPr>
              <a:t>Global Warming</a:t>
            </a:r>
          </a:p>
        </p:txBody>
      </p:sp>
      <p:sp>
        <p:nvSpPr>
          <p:cNvPr id="10" name="Rectangle 9"/>
          <p:cNvSpPr/>
          <p:nvPr/>
        </p:nvSpPr>
        <p:spPr>
          <a:xfrm>
            <a:off x="4800600" y="6172200"/>
            <a:ext cx="3990823" cy="523220"/>
          </a:xfrm>
          <a:prstGeom prst="rect">
            <a:avLst/>
          </a:prstGeom>
          <a:noFill/>
        </p:spPr>
        <p:txBody>
          <a:bodyPr>
            <a:spAutoFit/>
          </a:bodyPr>
          <a:lstStyle/>
          <a:p>
            <a:pPr algn="ctr" fontAlgn="auto">
              <a:spcBef>
                <a:spcPts val="0"/>
              </a:spcBef>
              <a:spcAft>
                <a:spcPts val="0"/>
              </a:spcAft>
              <a:defRPr/>
            </a:pPr>
            <a:r>
              <a:rPr lang="en-US" sz="2800" b="1" dirty="0">
                <a:ln w="12700">
                  <a:solidFill>
                    <a:schemeClr val="tx1"/>
                  </a:solidFill>
                  <a:prstDash val="solid"/>
                </a:ln>
                <a:effectLst>
                  <a:outerShdw blurRad="41275" dist="20320" dir="1800000" algn="tl" rotWithShape="0">
                    <a:srgbClr val="000000">
                      <a:alpha val="40000"/>
                    </a:srgbClr>
                  </a:outerShdw>
                </a:effectLst>
                <a:latin typeface="Arial Black" pitchFamily="34" charset="0"/>
                <a:cs typeface="+mn-cs"/>
              </a:rPr>
              <a:t>Greenhouse Effect</a:t>
            </a:r>
          </a:p>
        </p:txBody>
      </p:sp>
    </p:spTree>
  </p:cSld>
  <p:clrMapOvr>
    <a:masterClrMapping/>
  </p:clrMapOvr>
  <p:transition spd="slow">
    <p:strips dir="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686800" cy="1219200"/>
          </a:xfrm>
        </p:spPr>
        <p:txBody>
          <a:bodyPr>
            <a:noAutofit/>
          </a:bodyPr>
          <a:lstStyle/>
          <a:p>
            <a:pPr algn="ctr" eaLnBrk="1" fontAlgn="auto" hangingPunct="1">
              <a:spcAft>
                <a:spcPts val="0"/>
              </a:spcAft>
              <a:defRPr/>
            </a:pPr>
            <a:r>
              <a:rPr lang="en-US" b="1" dirty="0" smtClean="0">
                <a:effectLst>
                  <a:outerShdw blurRad="38100" dist="38100" dir="2700000" algn="tl">
                    <a:srgbClr val="000000">
                      <a:alpha val="43137"/>
                    </a:srgbClr>
                  </a:outerShdw>
                </a:effectLst>
                <a:latin typeface="Cambria" pitchFamily="18" charset="0"/>
                <a:cs typeface="Calibri" pitchFamily="34" charset="0"/>
              </a:rPr>
              <a:t>difference between Global Warming and the Greenhouse Effect</a:t>
            </a:r>
            <a:endParaRPr lang="en-US" b="1" dirty="0">
              <a:effectLst>
                <a:outerShdw blurRad="38100" dist="38100" dir="2700000" algn="tl">
                  <a:srgbClr val="000000">
                    <a:alpha val="43137"/>
                  </a:srgbClr>
                </a:outerShdw>
              </a:effectLst>
              <a:latin typeface="Cambria" pitchFamily="18" charset="0"/>
              <a:cs typeface="Calibri" pitchFamily="34" charset="0"/>
            </a:endParaRPr>
          </a:p>
        </p:txBody>
      </p:sp>
      <p:sp>
        <p:nvSpPr>
          <p:cNvPr id="45059" name="Content Placeholder 2"/>
          <p:cNvSpPr>
            <a:spLocks noGrp="1"/>
          </p:cNvSpPr>
          <p:nvPr>
            <p:ph idx="1"/>
          </p:nvPr>
        </p:nvSpPr>
        <p:spPr>
          <a:xfrm>
            <a:off x="0" y="1676400"/>
            <a:ext cx="9144000" cy="4953000"/>
          </a:xfrm>
        </p:spPr>
        <p:txBody>
          <a:bodyPr/>
          <a:lstStyle/>
          <a:p>
            <a:pPr marL="0" lvl="1" indent="0" eaLnBrk="1" hangingPunct="1">
              <a:buSzPct val="85000"/>
              <a:buFont typeface="Wingdings" pitchFamily="2" charset="2"/>
              <a:buChar char="v"/>
            </a:pPr>
            <a:r>
              <a:rPr lang="en-US" sz="3200" b="1" smtClean="0">
                <a:solidFill>
                  <a:srgbClr val="C00000"/>
                </a:solidFill>
                <a:latin typeface="Cambria" pitchFamily="18" charset="0"/>
              </a:rPr>
              <a:t>Global warming </a:t>
            </a:r>
            <a:r>
              <a:rPr lang="en-US" sz="3200" b="1" smtClean="0">
                <a:latin typeface="Cambria" pitchFamily="18" charset="0"/>
              </a:rPr>
              <a:t>refers to a rise in the </a:t>
            </a:r>
          </a:p>
          <a:p>
            <a:pPr marL="0" lvl="1" indent="0" eaLnBrk="1" hangingPunct="1">
              <a:buSzPct val="85000"/>
              <a:buFont typeface="Wingdings 2" pitchFamily="18" charset="2"/>
              <a:buNone/>
            </a:pPr>
            <a:r>
              <a:rPr lang="en-US" sz="3200" b="1" smtClean="0">
                <a:latin typeface="Cambria" pitchFamily="18" charset="0"/>
              </a:rPr>
              <a:t>temperature of    the surface of the earth.</a:t>
            </a:r>
          </a:p>
          <a:p>
            <a:pPr marL="0" lvl="1" indent="0" eaLnBrk="1" hangingPunct="1">
              <a:buSzPct val="85000"/>
              <a:buFont typeface="Wingdings" pitchFamily="2" charset="2"/>
              <a:buChar char="v"/>
            </a:pPr>
            <a:endParaRPr lang="en-US" sz="3200" b="1" smtClean="0">
              <a:latin typeface="Cambria" pitchFamily="18" charset="0"/>
            </a:endParaRPr>
          </a:p>
          <a:p>
            <a:pPr marL="0" lvl="1" indent="0" eaLnBrk="1" hangingPunct="1">
              <a:buSzPct val="85000"/>
              <a:buFont typeface="Wingdings" pitchFamily="2" charset="2"/>
              <a:buChar char="v"/>
            </a:pPr>
            <a:r>
              <a:rPr lang="en-US" sz="3200" b="1" smtClean="0">
                <a:latin typeface="Cambria" pitchFamily="18" charset="0"/>
              </a:rPr>
              <a:t>The </a:t>
            </a:r>
            <a:r>
              <a:rPr lang="en-US" sz="3200" b="1" smtClean="0">
                <a:solidFill>
                  <a:srgbClr val="C00000"/>
                </a:solidFill>
                <a:latin typeface="Cambria" pitchFamily="18" charset="0"/>
              </a:rPr>
              <a:t>Greenhouse Effect</a:t>
            </a:r>
            <a:r>
              <a:rPr lang="en-US" sz="3200" b="1" smtClean="0">
                <a:latin typeface="Cambria" pitchFamily="18" charset="0"/>
              </a:rPr>
              <a:t> is a process by which   </a:t>
            </a:r>
          </a:p>
          <a:p>
            <a:pPr marL="0" lvl="1" indent="0" eaLnBrk="1" hangingPunct="1">
              <a:buSzPct val="85000"/>
              <a:buFont typeface="Wingdings 2" pitchFamily="18" charset="2"/>
              <a:buNone/>
            </a:pPr>
            <a:r>
              <a:rPr lang="en-US" sz="3200" b="1" smtClean="0">
                <a:latin typeface="Cambria" pitchFamily="18" charset="0"/>
              </a:rPr>
              <a:t>thermal radiation from a planetary surface is </a:t>
            </a:r>
          </a:p>
          <a:p>
            <a:pPr marL="0" lvl="1" indent="0" eaLnBrk="1" hangingPunct="1">
              <a:buSzPct val="85000"/>
              <a:buFont typeface="Wingdings 2" pitchFamily="18" charset="2"/>
              <a:buNone/>
            </a:pPr>
            <a:r>
              <a:rPr lang="en-US" sz="3200" b="1" smtClean="0">
                <a:latin typeface="Cambria" pitchFamily="18" charset="0"/>
              </a:rPr>
              <a:t>absorbed by atmospheric greenhouse gases, </a:t>
            </a:r>
          </a:p>
          <a:p>
            <a:pPr marL="0" lvl="1" indent="0" eaLnBrk="1" hangingPunct="1">
              <a:buSzPct val="85000"/>
              <a:buFont typeface="Wingdings 2" pitchFamily="18" charset="2"/>
              <a:buNone/>
            </a:pPr>
            <a:r>
              <a:rPr lang="en-US" sz="3200" b="1" smtClean="0">
                <a:latin typeface="Cambria" pitchFamily="18" charset="0"/>
              </a:rPr>
              <a:t>and is re-radiated in  all directions.</a:t>
            </a:r>
            <a:endParaRPr lang="en-US" sz="3200" b="1" smtClean="0">
              <a:solidFill>
                <a:schemeClr val="accent1"/>
              </a:solidFill>
              <a:latin typeface="Cambria" pitchFamily="18" charset="0"/>
            </a:endParaRPr>
          </a:p>
          <a:p>
            <a:pPr eaLnBrk="1" hangingPunct="1"/>
            <a:endParaRPr lang="en-US" smtClean="0"/>
          </a:p>
        </p:txBody>
      </p:sp>
    </p:spTree>
  </p:cSld>
  <p:clrMapOvr>
    <a:masterClrMapping/>
  </p:clrMapOvr>
  <p:transition spd="slow">
    <p:strips/>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304800"/>
            <a:ext cx="9144000" cy="882650"/>
          </a:xfrm>
        </p:spPr>
        <p:txBody>
          <a:bodyPr/>
          <a:lstStyle/>
          <a:p>
            <a:pPr algn="ctr" eaLnBrk="1" fontAlgn="auto" hangingPunct="1">
              <a:spcAft>
                <a:spcPts val="0"/>
              </a:spcAft>
              <a:defRPr/>
            </a:pPr>
            <a:r>
              <a:rPr lang="en-US" sz="4000" b="1" dirty="0" smtClean="0">
                <a:solidFill>
                  <a:schemeClr val="bg2">
                    <a:lumMod val="25000"/>
                  </a:schemeClr>
                </a:solidFill>
                <a:effectLst>
                  <a:outerShdw blurRad="38100" dist="38100" dir="2700000" algn="tl">
                    <a:srgbClr val="000000">
                      <a:alpha val="43137"/>
                    </a:srgbClr>
                  </a:outerShdw>
                </a:effectLst>
                <a:latin typeface="Cambria" pitchFamily="18" charset="0"/>
              </a:rPr>
              <a:t>Some Proof of Global Warming</a:t>
            </a:r>
            <a:endParaRPr lang="en-US" sz="4000" b="1" dirty="0">
              <a:solidFill>
                <a:schemeClr val="bg2">
                  <a:lumMod val="25000"/>
                </a:schemeClr>
              </a:solidFill>
              <a:effectLst>
                <a:outerShdw blurRad="38100" dist="38100" dir="2700000" algn="tl">
                  <a:srgbClr val="000000">
                    <a:alpha val="43137"/>
                  </a:srgbClr>
                </a:outerShdw>
              </a:effectLst>
              <a:latin typeface="Cambria" pitchFamily="18" charset="0"/>
            </a:endParaRPr>
          </a:p>
        </p:txBody>
      </p:sp>
      <p:sp>
        <p:nvSpPr>
          <p:cNvPr id="2" name="Text Placeholder 1"/>
          <p:cNvSpPr>
            <a:spLocks noGrp="1"/>
          </p:cNvSpPr>
          <p:nvPr>
            <p:ph type="body" idx="1"/>
          </p:nvPr>
        </p:nvSpPr>
        <p:spPr>
          <a:xfrm>
            <a:off x="301625" y="1524000"/>
            <a:ext cx="4040188" cy="733425"/>
          </a:xfrm>
        </p:spPr>
        <p:txBody>
          <a:bodyPr>
            <a:normAutofit/>
          </a:bodyPr>
          <a:lstStyle/>
          <a:p>
            <a:pPr algn="ctr" eaLnBrk="1" fontAlgn="auto" hangingPunct="1">
              <a:spcAft>
                <a:spcPts val="0"/>
              </a:spcAft>
              <a:buFont typeface="Wingdings 2"/>
              <a:buNone/>
              <a:defRPr/>
            </a:pPr>
            <a:r>
              <a:rPr sz="2000" b="1" dirty="0">
                <a:solidFill>
                  <a:schemeClr val="accent2"/>
                </a:solidFill>
              </a:rPr>
              <a:t>Portage Glacier Alaska then….</a:t>
            </a:r>
          </a:p>
        </p:txBody>
      </p:sp>
      <p:sp>
        <p:nvSpPr>
          <p:cNvPr id="3" name="Text Placeholder 2"/>
          <p:cNvSpPr>
            <a:spLocks noGrp="1"/>
          </p:cNvSpPr>
          <p:nvPr>
            <p:ph type="body" sz="half" idx="3"/>
          </p:nvPr>
        </p:nvSpPr>
        <p:spPr>
          <a:xfrm>
            <a:off x="4800600" y="1295400"/>
            <a:ext cx="4041775" cy="914400"/>
          </a:xfrm>
        </p:spPr>
        <p:txBody>
          <a:bodyPr>
            <a:normAutofit fontScale="62500" lnSpcReduction="20000"/>
          </a:bodyPr>
          <a:lstStyle/>
          <a:p>
            <a:pPr algn="ctr" eaLnBrk="1" fontAlgn="auto" hangingPunct="1">
              <a:spcAft>
                <a:spcPts val="0"/>
              </a:spcAft>
              <a:buFont typeface="Wingdings 2"/>
              <a:buNone/>
              <a:defRPr/>
            </a:pPr>
            <a:endParaRPr lang="en-US" sz="2800" dirty="0" smtClean="0"/>
          </a:p>
          <a:p>
            <a:pPr algn="ctr" eaLnBrk="1" fontAlgn="auto" hangingPunct="1">
              <a:spcAft>
                <a:spcPts val="0"/>
              </a:spcAft>
              <a:buFont typeface="Wingdings 2"/>
              <a:buNone/>
              <a:defRPr/>
            </a:pPr>
            <a:r>
              <a:rPr lang="en-US" sz="3400" b="1" dirty="0" smtClean="0">
                <a:solidFill>
                  <a:schemeClr val="accent2"/>
                </a:solidFill>
              </a:rPr>
              <a:t>Portage Glacier Alaska now….</a:t>
            </a:r>
          </a:p>
          <a:p>
            <a:pPr eaLnBrk="1" fontAlgn="auto" hangingPunct="1">
              <a:spcAft>
                <a:spcPts val="0"/>
              </a:spcAft>
              <a:buFont typeface="Wingdings 2"/>
              <a:buNone/>
              <a:defRPr/>
            </a:pPr>
            <a:endParaRPr lang="en-US" b="1" dirty="0">
              <a:solidFill>
                <a:schemeClr val="accent2"/>
              </a:solidFill>
            </a:endParaRPr>
          </a:p>
        </p:txBody>
      </p:sp>
      <p:pic>
        <p:nvPicPr>
          <p:cNvPr id="31748" name="Content Placeholder 6" descr="Picture6.png"/>
          <p:cNvPicPr>
            <a:picLocks noGrp="1" noChangeAspect="1"/>
          </p:cNvPicPr>
          <p:nvPr>
            <p:ph sz="quarter" idx="2"/>
          </p:nvPr>
        </p:nvPicPr>
        <p:blipFill>
          <a:blip r:embed="rId2" cstate="print"/>
          <a:srcRect/>
          <a:stretch>
            <a:fillRect/>
          </a:stretch>
        </p:blipFill>
        <p:spPr>
          <a:xfrm>
            <a:off x="301625" y="2776538"/>
            <a:ext cx="4194175" cy="3852862"/>
          </a:xfrm>
          <a:ln w="38100" cap="sq">
            <a:solidFill>
              <a:srgbClr val="000000"/>
            </a:solidFill>
          </a:ln>
          <a:effectLst>
            <a:outerShdw blurRad="50800" dist="38100" dir="2700000" algn="tl" rotWithShape="0">
              <a:srgbClr val="000000">
                <a:alpha val="43000"/>
              </a:srgbClr>
            </a:outerShdw>
          </a:effectLst>
        </p:spPr>
      </p:pic>
      <p:pic>
        <p:nvPicPr>
          <p:cNvPr id="31749" name="Content Placeholder 7" descr="Picture7.png"/>
          <p:cNvPicPr>
            <a:picLocks noGrp="1" noChangeAspect="1"/>
          </p:cNvPicPr>
          <p:nvPr>
            <p:ph sz="quarter" idx="4"/>
          </p:nvPr>
        </p:nvPicPr>
        <p:blipFill>
          <a:blip r:embed="rId3" cstate="print"/>
          <a:stretch>
            <a:fillRect/>
          </a:stretch>
        </p:blipFill>
        <p:spPr>
          <a:xfrm>
            <a:off x="4724400" y="2743200"/>
            <a:ext cx="4267200" cy="3886200"/>
          </a:xfrm>
          <a:ln w="38100" cap="sq">
            <a:solidFill>
              <a:srgbClr val="000000"/>
            </a:solidFill>
          </a:ln>
          <a:effectLst>
            <a:outerShdw blurRad="50800" dist="38100" dir="2700000" algn="tl" rotWithShape="0">
              <a:srgbClr val="000000">
                <a:alpha val="43000"/>
              </a:srgbClr>
            </a:outerShdw>
          </a:effectLst>
        </p:spPr>
      </p:pic>
    </p:spTree>
  </p:cSld>
  <p:clrMapOvr>
    <a:masterClrMapping/>
  </p:clrMapOvr>
  <p:transition spd="slow">
    <p:wipe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52400" y="762000"/>
            <a:ext cx="4040188" cy="885825"/>
          </a:xfrm>
        </p:spPr>
        <p:txBody>
          <a:bodyPr>
            <a:noAutofit/>
          </a:bodyPr>
          <a:lstStyle/>
          <a:p>
            <a:pPr algn="ctr" eaLnBrk="1" fontAlgn="auto" hangingPunct="1">
              <a:spcAft>
                <a:spcPts val="0"/>
              </a:spcAft>
              <a:buFont typeface="Wingdings 2"/>
              <a:buNone/>
              <a:defRPr/>
            </a:pPr>
            <a:r>
              <a:rPr sz="2400" b="1" dirty="0">
                <a:solidFill>
                  <a:schemeClr val="accent2"/>
                </a:solidFill>
              </a:rPr>
              <a:t>Colorado River, </a:t>
            </a:r>
            <a:r>
              <a:rPr sz="2400" b="1" dirty="0" smtClean="0">
                <a:solidFill>
                  <a:schemeClr val="accent2"/>
                </a:solidFill>
              </a:rPr>
              <a:t>A</a:t>
            </a:r>
            <a:r>
              <a:rPr lang="en-US" sz="2400" b="1" dirty="0" smtClean="0">
                <a:solidFill>
                  <a:schemeClr val="accent2"/>
                </a:solidFill>
              </a:rPr>
              <a:t>s</a:t>
            </a:r>
            <a:r>
              <a:rPr sz="2400" b="1" dirty="0" smtClean="0">
                <a:solidFill>
                  <a:schemeClr val="accent2"/>
                </a:solidFill>
              </a:rPr>
              <a:t> </a:t>
            </a:r>
            <a:r>
              <a:rPr lang="en-US" sz="2400" b="1" dirty="0" smtClean="0">
                <a:solidFill>
                  <a:schemeClr val="accent2"/>
                </a:solidFill>
              </a:rPr>
              <a:t>of</a:t>
            </a:r>
            <a:endParaRPr sz="2400" b="1" dirty="0">
              <a:solidFill>
                <a:schemeClr val="accent2"/>
              </a:solidFill>
            </a:endParaRPr>
          </a:p>
          <a:p>
            <a:pPr algn="ctr" eaLnBrk="1" fontAlgn="auto" hangingPunct="1">
              <a:spcAft>
                <a:spcPts val="0"/>
              </a:spcAft>
              <a:buFont typeface="Wingdings 2"/>
              <a:buNone/>
              <a:defRPr/>
            </a:pPr>
            <a:r>
              <a:rPr sz="2400" b="1" dirty="0">
                <a:solidFill>
                  <a:schemeClr val="accent2"/>
                </a:solidFill>
              </a:rPr>
              <a:t>June 2002</a:t>
            </a:r>
          </a:p>
        </p:txBody>
      </p:sp>
      <p:sp>
        <p:nvSpPr>
          <p:cNvPr id="3" name="Text Placeholder 2"/>
          <p:cNvSpPr>
            <a:spLocks noGrp="1"/>
          </p:cNvSpPr>
          <p:nvPr>
            <p:ph type="body" sz="half" idx="3"/>
          </p:nvPr>
        </p:nvSpPr>
        <p:spPr>
          <a:xfrm>
            <a:off x="4800600" y="609600"/>
            <a:ext cx="4041775" cy="1112838"/>
          </a:xfrm>
        </p:spPr>
        <p:txBody>
          <a:bodyPr>
            <a:normAutofit fontScale="92500" lnSpcReduction="20000"/>
          </a:bodyPr>
          <a:lstStyle/>
          <a:p>
            <a:pPr eaLnBrk="1" fontAlgn="auto" hangingPunct="1">
              <a:spcAft>
                <a:spcPts val="0"/>
              </a:spcAft>
              <a:buFont typeface="Wingdings 2"/>
              <a:buNone/>
              <a:defRPr/>
            </a:pPr>
            <a:endParaRPr lang="en-US" sz="2400" dirty="0" smtClean="0">
              <a:solidFill>
                <a:schemeClr val="bg2">
                  <a:lumMod val="50000"/>
                </a:schemeClr>
              </a:solidFill>
            </a:endParaRPr>
          </a:p>
          <a:p>
            <a:pPr algn="ctr" eaLnBrk="1" fontAlgn="auto" hangingPunct="1">
              <a:spcAft>
                <a:spcPts val="0"/>
              </a:spcAft>
              <a:buFont typeface="Wingdings 2"/>
              <a:buNone/>
              <a:defRPr/>
            </a:pPr>
            <a:r>
              <a:rPr lang="en-US" sz="2600" b="1" dirty="0" smtClean="0">
                <a:solidFill>
                  <a:schemeClr val="accent2"/>
                </a:solidFill>
              </a:rPr>
              <a:t>Colorado River, As of </a:t>
            </a:r>
          </a:p>
          <a:p>
            <a:pPr algn="ctr" eaLnBrk="1" fontAlgn="auto" hangingPunct="1">
              <a:spcAft>
                <a:spcPts val="0"/>
              </a:spcAft>
              <a:buFont typeface="Wingdings 2"/>
              <a:buNone/>
              <a:defRPr/>
            </a:pPr>
            <a:r>
              <a:rPr lang="en-US" sz="2600" b="1" dirty="0" smtClean="0">
                <a:solidFill>
                  <a:schemeClr val="accent2"/>
                </a:solidFill>
              </a:rPr>
              <a:t>December  2003</a:t>
            </a:r>
          </a:p>
          <a:p>
            <a:pPr eaLnBrk="1" fontAlgn="auto" hangingPunct="1">
              <a:spcAft>
                <a:spcPts val="0"/>
              </a:spcAft>
              <a:buFont typeface="Wingdings 2"/>
              <a:buNone/>
              <a:defRPr/>
            </a:pPr>
            <a:endParaRPr lang="en-US" dirty="0"/>
          </a:p>
        </p:txBody>
      </p:sp>
      <p:pic>
        <p:nvPicPr>
          <p:cNvPr id="32772" name="Content Placeholder 6" descr="Picture8.jpg"/>
          <p:cNvPicPr>
            <a:picLocks noGrp="1" noChangeAspect="1"/>
          </p:cNvPicPr>
          <p:nvPr>
            <p:ph sz="quarter" idx="2"/>
          </p:nvPr>
        </p:nvPicPr>
        <p:blipFill>
          <a:blip r:embed="rId2" cstate="print"/>
          <a:srcRect/>
          <a:stretch>
            <a:fillRect/>
          </a:stretch>
        </p:blipFill>
        <p:spPr>
          <a:xfrm>
            <a:off x="304800" y="2286000"/>
            <a:ext cx="4041775" cy="3505200"/>
          </a:xfrm>
          <a:ln w="38100" cap="sq">
            <a:solidFill>
              <a:srgbClr val="000000"/>
            </a:solidFill>
          </a:ln>
          <a:effectLst>
            <a:outerShdw blurRad="50800" dist="38100" dir="2700000" algn="tl" rotWithShape="0">
              <a:srgbClr val="000000">
                <a:alpha val="43000"/>
              </a:srgbClr>
            </a:outerShdw>
          </a:effectLst>
        </p:spPr>
      </p:pic>
      <p:pic>
        <p:nvPicPr>
          <p:cNvPr id="32773" name="Content Placeholder 7" descr="Picture9.jpg"/>
          <p:cNvPicPr>
            <a:picLocks noGrp="1" noChangeAspect="1"/>
          </p:cNvPicPr>
          <p:nvPr>
            <p:ph sz="quarter" idx="4"/>
          </p:nvPr>
        </p:nvPicPr>
        <p:blipFill>
          <a:blip r:embed="rId3" cstate="print"/>
          <a:stretch>
            <a:fillRect/>
          </a:stretch>
        </p:blipFill>
        <p:spPr>
          <a:xfrm>
            <a:off x="4876800" y="2286000"/>
            <a:ext cx="4048125" cy="3505200"/>
          </a:xfrm>
          <a:ln w="38100" cap="sq">
            <a:solidFill>
              <a:srgbClr val="000000"/>
            </a:solidFill>
          </a:ln>
          <a:effectLst>
            <a:outerShdw blurRad="50800" dist="38100" dir="2700000" algn="tl" rotWithShape="0">
              <a:srgbClr val="000000">
                <a:alpha val="43000"/>
              </a:srgbClr>
            </a:outerShdw>
          </a:effectLst>
        </p:spPr>
      </p:pic>
    </p:spTree>
  </p:cSld>
  <p:clrMapOvr>
    <a:masterClrMapping/>
  </p:clrMapOvr>
  <p:transition spd="slow">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838200"/>
          </a:xfrm>
        </p:spPr>
        <p:txBody>
          <a:bodyPr/>
          <a:lstStyle/>
          <a:p>
            <a:pPr algn="ctr" eaLnBrk="1" fontAlgn="auto" hangingPunct="1">
              <a:spcAft>
                <a:spcPts val="0"/>
              </a:spcAft>
              <a:defRPr/>
            </a:pPr>
            <a:r>
              <a:rPr lang="en-US" sz="4800" b="1" dirty="0" smtClean="0">
                <a:effectLst/>
                <a:latin typeface="Cambria" pitchFamily="18" charset="0"/>
              </a:rPr>
              <a:t>ANY QUESTIONS??</a:t>
            </a:r>
            <a:endParaRPr lang="en-US" sz="4800" b="1" dirty="0">
              <a:effectLst/>
              <a:latin typeface="Cambria" pitchFamily="18" charset="0"/>
            </a:endParaRPr>
          </a:p>
        </p:txBody>
      </p:sp>
      <p:pic>
        <p:nvPicPr>
          <p:cNvPr id="61442" name="Picture 2" descr="http://t1.gstatic.com/images?q=tbn:ANd9GcT-JsMWpB2BRXWMh27JW70pCfv-q09d3XdyfZUWsKOuPKJ72xDrGiyW8TNIXQ"/>
          <p:cNvPicPr>
            <a:picLocks noChangeAspect="1" noChangeArrowheads="1"/>
          </p:cNvPicPr>
          <p:nvPr/>
        </p:nvPicPr>
        <p:blipFill>
          <a:blip r:embed="rId2" cstate="print"/>
          <a:srcRect/>
          <a:stretch>
            <a:fillRect/>
          </a:stretch>
        </p:blipFill>
        <p:spPr bwMode="auto">
          <a:xfrm>
            <a:off x="1905000" y="1524000"/>
            <a:ext cx="5486400" cy="4495800"/>
          </a:xfrm>
          <a:prstGeom prst="rect">
            <a:avLst/>
          </a:prstGeom>
          <a:ln>
            <a:solidFill>
              <a:schemeClr val="accent3">
                <a:lumMod val="75000"/>
              </a:schemeClr>
            </a:solidFill>
          </a:ln>
          <a:effectLst>
            <a:softEdge rad="112500"/>
          </a:effectLst>
        </p:spPr>
      </p:pic>
    </p:spTree>
  </p:cSld>
  <p:clrMapOvr>
    <a:masterClrMapping/>
  </p:clrMapOvr>
  <p:transition spd="slow">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2"/>
          <p:cNvSpPr>
            <a:spLocks noGrp="1"/>
          </p:cNvSpPr>
          <p:nvPr>
            <p:ph idx="1"/>
          </p:nvPr>
        </p:nvSpPr>
        <p:spPr>
          <a:xfrm>
            <a:off x="304800" y="2514600"/>
            <a:ext cx="8686800" cy="3565525"/>
          </a:xfrm>
        </p:spPr>
        <p:txBody>
          <a:bodyPr/>
          <a:lstStyle/>
          <a:p>
            <a:pPr algn="ctr" eaLnBrk="1" hangingPunct="1">
              <a:buFont typeface="Wingdings 2" pitchFamily="18" charset="2"/>
              <a:buNone/>
            </a:pPr>
            <a:r>
              <a:rPr lang="en-US" sz="9600" b="1" smtClean="0">
                <a:latin typeface="Aharoni" pitchFamily="2" charset="-79"/>
                <a:cs typeface="Aharoni" pitchFamily="2" charset="-79"/>
              </a:rPr>
              <a:t>THANK YOU</a:t>
            </a:r>
          </a:p>
        </p:txBody>
      </p:sp>
    </p:spTree>
  </p:cSld>
  <p:clrMapOvr>
    <a:masterClrMapping/>
  </p:clrMapOvr>
  <p:transition spd="slow">
    <p:randomBa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91600" cy="1295400"/>
          </a:xfrm>
        </p:spPr>
        <p:txBody>
          <a:bodyPr/>
          <a:lstStyle/>
          <a:p>
            <a:pPr algn="ctr" eaLnBrk="1" fontAlgn="auto" hangingPunct="1">
              <a:spcAft>
                <a:spcPts val="0"/>
              </a:spcAft>
              <a:defRPr/>
            </a:pPr>
            <a:r>
              <a:rPr lang="en-US" sz="4400" b="1" dirty="0" smtClean="0">
                <a:effectLst>
                  <a:outerShdw blurRad="38100" dist="38100" dir="2700000" algn="tl">
                    <a:srgbClr val="000000">
                      <a:alpha val="43137"/>
                    </a:srgbClr>
                  </a:outerShdw>
                </a:effectLst>
                <a:latin typeface="Cambria" pitchFamily="18" charset="0"/>
              </a:rPr>
              <a:t>Types of Pollution</a:t>
            </a:r>
            <a:endParaRPr lang="en-US" sz="4400" b="1" dirty="0">
              <a:effectLst>
                <a:outerShdw blurRad="38100" dist="38100" dir="2700000" algn="tl">
                  <a:srgbClr val="000000">
                    <a:alpha val="43137"/>
                  </a:srgbClr>
                </a:outerShdw>
              </a:effectLst>
              <a:latin typeface="Cambria" pitchFamily="18" charset="0"/>
            </a:endParaRPr>
          </a:p>
        </p:txBody>
      </p:sp>
      <p:sp>
        <p:nvSpPr>
          <p:cNvPr id="3" name="Content Placeholder 2"/>
          <p:cNvSpPr>
            <a:spLocks noGrp="1"/>
          </p:cNvSpPr>
          <p:nvPr>
            <p:ph idx="1"/>
          </p:nvPr>
        </p:nvSpPr>
        <p:spPr>
          <a:xfrm>
            <a:off x="0" y="1295400"/>
            <a:ext cx="9144000" cy="5334000"/>
          </a:xfrm>
        </p:spPr>
        <p:txBody>
          <a:bodyPr>
            <a:normAutofit/>
          </a:bodyPr>
          <a:lstStyle/>
          <a:p>
            <a:pPr eaLnBrk="1" fontAlgn="auto" hangingPunct="1">
              <a:spcAft>
                <a:spcPts val="0"/>
              </a:spcAft>
              <a:buClr>
                <a:schemeClr val="accent2"/>
              </a:buClr>
              <a:buFont typeface="Wingdings" pitchFamily="2" charset="2"/>
              <a:buChar char="Ø"/>
              <a:defRPr/>
            </a:pPr>
            <a:r>
              <a:rPr lang="en-US" sz="3600" b="1" dirty="0" smtClean="0">
                <a:effectLst>
                  <a:outerShdw blurRad="38100" dist="38100" dir="2700000" algn="tl">
                    <a:srgbClr val="000000">
                      <a:alpha val="43137"/>
                    </a:srgbClr>
                  </a:outerShdw>
                </a:effectLst>
                <a:latin typeface="Aharoni" pitchFamily="2" charset="-79"/>
                <a:cs typeface="Aharoni" pitchFamily="2" charset="-79"/>
              </a:rPr>
              <a:t>WATER POLLUTION</a:t>
            </a:r>
          </a:p>
          <a:p>
            <a:pPr eaLnBrk="1" fontAlgn="auto" hangingPunct="1">
              <a:spcAft>
                <a:spcPts val="0"/>
              </a:spcAft>
              <a:buClr>
                <a:schemeClr val="accent2"/>
              </a:buClr>
              <a:buFont typeface="Wingdings" pitchFamily="2" charset="2"/>
              <a:buChar char="Ø"/>
              <a:defRPr/>
            </a:pPr>
            <a:endParaRPr lang="en-US" sz="3600" b="1" dirty="0" smtClean="0">
              <a:effectLst>
                <a:outerShdw blurRad="38100" dist="38100" dir="2700000" algn="tl">
                  <a:srgbClr val="000000">
                    <a:alpha val="43137"/>
                  </a:srgbClr>
                </a:outerShdw>
              </a:effectLst>
              <a:latin typeface="Aharoni" pitchFamily="2" charset="-79"/>
              <a:cs typeface="Aharoni" pitchFamily="2" charset="-79"/>
            </a:endParaRPr>
          </a:p>
          <a:p>
            <a:pPr eaLnBrk="1" fontAlgn="auto" hangingPunct="1">
              <a:spcAft>
                <a:spcPts val="0"/>
              </a:spcAft>
              <a:buClr>
                <a:schemeClr val="accent2"/>
              </a:buClr>
              <a:buFont typeface="Wingdings" pitchFamily="2" charset="2"/>
              <a:buChar char="Ø"/>
              <a:defRPr/>
            </a:pPr>
            <a:r>
              <a:rPr lang="en-US" sz="3600" b="1" dirty="0" smtClean="0">
                <a:effectLst>
                  <a:outerShdw blurRad="38100" dist="38100" dir="2700000" algn="tl">
                    <a:srgbClr val="000000">
                      <a:alpha val="43137"/>
                    </a:srgbClr>
                  </a:outerShdw>
                </a:effectLst>
                <a:latin typeface="Aharoni" pitchFamily="2" charset="-79"/>
                <a:cs typeface="Aharoni" pitchFamily="2" charset="-79"/>
              </a:rPr>
              <a:t>AIR POLLUTION</a:t>
            </a:r>
          </a:p>
          <a:p>
            <a:pPr eaLnBrk="1" fontAlgn="auto" hangingPunct="1">
              <a:spcAft>
                <a:spcPts val="0"/>
              </a:spcAft>
              <a:buClr>
                <a:schemeClr val="accent2"/>
              </a:buClr>
              <a:buFont typeface="Wingdings" pitchFamily="2" charset="2"/>
              <a:buChar char="Ø"/>
              <a:defRPr/>
            </a:pPr>
            <a:endParaRPr lang="en-US" sz="3600" b="1" dirty="0" smtClean="0">
              <a:effectLst>
                <a:outerShdw blurRad="38100" dist="38100" dir="2700000" algn="tl">
                  <a:srgbClr val="000000">
                    <a:alpha val="43137"/>
                  </a:srgbClr>
                </a:outerShdw>
              </a:effectLst>
              <a:latin typeface="Aharoni" pitchFamily="2" charset="-79"/>
              <a:cs typeface="Aharoni" pitchFamily="2" charset="-79"/>
            </a:endParaRPr>
          </a:p>
          <a:p>
            <a:pPr eaLnBrk="1" fontAlgn="auto" hangingPunct="1">
              <a:spcAft>
                <a:spcPts val="0"/>
              </a:spcAft>
              <a:buClr>
                <a:schemeClr val="accent2"/>
              </a:buClr>
              <a:buFont typeface="Wingdings" pitchFamily="2" charset="2"/>
              <a:buChar char="Ø"/>
              <a:defRPr/>
            </a:pPr>
            <a:r>
              <a:rPr lang="en-US" sz="3600" b="1" dirty="0" smtClean="0">
                <a:effectLst>
                  <a:outerShdw blurRad="38100" dist="38100" dir="2700000" algn="tl">
                    <a:srgbClr val="000000">
                      <a:alpha val="43137"/>
                    </a:srgbClr>
                  </a:outerShdw>
                </a:effectLst>
                <a:latin typeface="Aharoni" pitchFamily="2" charset="-79"/>
                <a:cs typeface="Aharoni" pitchFamily="2" charset="-79"/>
              </a:rPr>
              <a:t>LAND POLLUTION</a:t>
            </a:r>
          </a:p>
          <a:p>
            <a:pPr eaLnBrk="1" fontAlgn="auto" hangingPunct="1">
              <a:spcAft>
                <a:spcPts val="0"/>
              </a:spcAft>
              <a:buClr>
                <a:schemeClr val="accent2"/>
              </a:buClr>
              <a:buFont typeface="Wingdings" pitchFamily="2" charset="2"/>
              <a:buChar char="Ø"/>
              <a:defRPr/>
            </a:pPr>
            <a:endParaRPr lang="en-US" sz="3600" b="1" dirty="0" smtClean="0">
              <a:effectLst>
                <a:outerShdw blurRad="38100" dist="38100" dir="2700000" algn="tl">
                  <a:srgbClr val="000000">
                    <a:alpha val="43137"/>
                  </a:srgbClr>
                </a:outerShdw>
              </a:effectLst>
              <a:latin typeface="Aharoni" pitchFamily="2" charset="-79"/>
              <a:cs typeface="Aharoni" pitchFamily="2" charset="-79"/>
            </a:endParaRPr>
          </a:p>
          <a:p>
            <a:pPr eaLnBrk="1" fontAlgn="auto" hangingPunct="1">
              <a:spcAft>
                <a:spcPts val="0"/>
              </a:spcAft>
              <a:buClr>
                <a:schemeClr val="accent2"/>
              </a:buClr>
              <a:buFont typeface="Wingdings" pitchFamily="2" charset="2"/>
              <a:buChar char="Ø"/>
              <a:defRPr/>
            </a:pPr>
            <a:r>
              <a:rPr lang="en-US" sz="3600" b="1" dirty="0" smtClean="0">
                <a:effectLst>
                  <a:outerShdw blurRad="38100" dist="38100" dir="2700000" algn="tl">
                    <a:srgbClr val="000000">
                      <a:alpha val="43137"/>
                    </a:srgbClr>
                  </a:outerShdw>
                </a:effectLst>
                <a:latin typeface="Aharoni" pitchFamily="2" charset="-79"/>
                <a:cs typeface="Aharoni" pitchFamily="2" charset="-79"/>
              </a:rPr>
              <a:t>NOISE POLLUTION</a:t>
            </a:r>
            <a:endParaRPr lang="en-US" sz="3600" b="1" dirty="0">
              <a:effectLst>
                <a:outerShdw blurRad="38100" dist="38100" dir="2700000" algn="tl">
                  <a:srgbClr val="000000">
                    <a:alpha val="43137"/>
                  </a:srgbClr>
                </a:outerShdw>
              </a:effectLst>
              <a:latin typeface="Aharoni" pitchFamily="2" charset="-79"/>
              <a:cs typeface="Aharoni" pitchFamily="2" charset="-79"/>
            </a:endParaRPr>
          </a:p>
        </p:txBody>
      </p:sp>
    </p:spTree>
  </p:cSld>
  <p:clrMapOvr>
    <a:masterClrMapping/>
  </p:clrMapOvr>
  <p:transition spd="slow">
    <p:diamon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0" y="0"/>
            <a:ext cx="8686800" cy="1295400"/>
          </a:xfrm>
        </p:spPr>
        <p:txBody>
          <a:bodyPr/>
          <a:lstStyle/>
          <a:p>
            <a:pPr algn="ctr" eaLnBrk="1" fontAlgn="auto" hangingPunct="1">
              <a:spcAft>
                <a:spcPts val="0"/>
              </a:spcAft>
              <a:defRPr/>
            </a:pPr>
            <a:r>
              <a:rPr lang="en-US" sz="7200" b="1" dirty="0" smtClean="0">
                <a:effectLst/>
                <a:latin typeface="Cambria" pitchFamily="18" charset="0"/>
              </a:rPr>
              <a:t>   </a:t>
            </a:r>
            <a:r>
              <a:rPr lang="en-US" sz="7200" b="1" dirty="0" smtClean="0">
                <a:effectLst>
                  <a:outerShdw blurRad="38100" dist="38100" dir="2700000" algn="tl">
                    <a:srgbClr val="000000">
                      <a:alpha val="43137"/>
                    </a:srgbClr>
                  </a:outerShdw>
                </a:effectLst>
                <a:latin typeface="Cambria" pitchFamily="18" charset="0"/>
              </a:rPr>
              <a:t>Air Pollution</a:t>
            </a:r>
          </a:p>
        </p:txBody>
      </p:sp>
      <p:pic>
        <p:nvPicPr>
          <p:cNvPr id="21507" name="Content Placeholder 5" descr="air_pollution_1.jpg"/>
          <p:cNvPicPr>
            <a:picLocks noGrp="1" noChangeAspect="1"/>
          </p:cNvPicPr>
          <p:nvPr>
            <p:ph idx="1"/>
          </p:nvPr>
        </p:nvPicPr>
        <p:blipFill>
          <a:blip r:embed="rId2" cstate="print"/>
          <a:stretch>
            <a:fillRect/>
          </a:stretch>
        </p:blipFill>
        <p:spPr>
          <a:xfrm>
            <a:off x="1143000" y="1752600"/>
            <a:ext cx="6788943" cy="4876801"/>
          </a:xfrm>
          <a:effectLst>
            <a:softEdge rad="112500"/>
          </a:effectLst>
        </p:spPr>
      </p:pic>
      <p:sp>
        <p:nvSpPr>
          <p:cNvPr id="24580" name="Rectangle 5"/>
          <p:cNvSpPr>
            <a:spLocks noChangeArrowheads="1"/>
          </p:cNvSpPr>
          <p:nvPr/>
        </p:nvSpPr>
        <p:spPr bwMode="auto">
          <a:xfrm>
            <a:off x="0" y="1219200"/>
            <a:ext cx="9144000" cy="369888"/>
          </a:xfrm>
          <a:prstGeom prst="rect">
            <a:avLst/>
          </a:prstGeom>
          <a:noFill/>
          <a:ln w="9525">
            <a:noFill/>
            <a:miter lim="800000"/>
            <a:headEnd/>
            <a:tailEnd/>
          </a:ln>
        </p:spPr>
        <p:txBody>
          <a:bodyPr>
            <a:spAutoFit/>
          </a:bodyPr>
          <a:lstStyle/>
          <a:p>
            <a:endParaRPr lang="en-US">
              <a:latin typeface="Franklin Gothic Book" pitchFamily="34" charset="0"/>
            </a:endParaRPr>
          </a:p>
        </p:txBody>
      </p:sp>
    </p:spTree>
  </p:cSld>
  <p:clrMapOvr>
    <a:masterClrMapping/>
  </p:clrMapOvr>
  <p:transition spd="slow">
    <p:plus/>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idx="1"/>
          </p:nvPr>
        </p:nvSpPr>
        <p:spPr>
          <a:xfrm>
            <a:off x="0" y="1295400"/>
            <a:ext cx="8991600" cy="5334000"/>
          </a:xfrm>
        </p:spPr>
        <p:txBody>
          <a:bodyPr/>
          <a:lstStyle/>
          <a:p>
            <a:pPr eaLnBrk="1" hangingPunct="1">
              <a:buFont typeface="Wingdings" pitchFamily="2" charset="2"/>
              <a:buChar char="v"/>
            </a:pPr>
            <a:r>
              <a:rPr lang="en-US" sz="2800" b="1" smtClean="0">
                <a:solidFill>
                  <a:srgbClr val="C00000"/>
                </a:solidFill>
                <a:latin typeface="Cambria" pitchFamily="18" charset="0"/>
              </a:rPr>
              <a:t>Air pollution </a:t>
            </a:r>
            <a:r>
              <a:rPr lang="en-US" sz="2800" b="1" smtClean="0">
                <a:latin typeface="Cambria" pitchFamily="18" charset="0"/>
              </a:rPr>
              <a:t>is the introduction of chemicals, particulate matter, or biological materials that cause harm or discomfort to humans or other living organisms, or cause damage to the natural environment or built environment, into the atmosphere.</a:t>
            </a:r>
          </a:p>
          <a:p>
            <a:pPr eaLnBrk="1" hangingPunct="1">
              <a:buFont typeface="Wingdings" pitchFamily="2" charset="2"/>
              <a:buChar char="v"/>
            </a:pPr>
            <a:endParaRPr lang="en-US" sz="2800" b="1" smtClean="0">
              <a:latin typeface="Cambria" pitchFamily="18" charset="0"/>
            </a:endParaRPr>
          </a:p>
          <a:p>
            <a:pPr eaLnBrk="1" hangingPunct="1">
              <a:buFont typeface="Wingdings" pitchFamily="2" charset="2"/>
              <a:buChar char="v"/>
            </a:pPr>
            <a:r>
              <a:rPr lang="en-US" sz="2800" b="1" smtClean="0">
                <a:latin typeface="Cambria" pitchFamily="18" charset="0"/>
              </a:rPr>
              <a:t>A substance in the air that can cause harm to humans and the environment is known as an air pollutant.</a:t>
            </a:r>
          </a:p>
        </p:txBody>
      </p:sp>
    </p:spTree>
  </p:cSld>
  <p:clrMapOvr>
    <a:masterClrMapping/>
  </p:clrMapOvr>
  <p:transition spd="slow">
    <p:pull dir="l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0" y="152400"/>
            <a:ext cx="8991600" cy="838200"/>
          </a:xfrm>
        </p:spPr>
        <p:txBody>
          <a:bodyPr/>
          <a:lstStyle/>
          <a:p>
            <a:pPr algn="ctr" eaLnBrk="1" fontAlgn="auto" hangingPunct="1">
              <a:spcAft>
                <a:spcPts val="0"/>
              </a:spcAft>
              <a:defRPr/>
            </a:pPr>
            <a:r>
              <a:rPr lang="en-US" sz="4400" b="1" dirty="0" smtClean="0">
                <a:effectLst>
                  <a:outerShdw blurRad="38100" dist="38100" dir="2700000" algn="tl">
                    <a:srgbClr val="000000">
                      <a:alpha val="43137"/>
                    </a:srgbClr>
                  </a:outerShdw>
                </a:effectLst>
                <a:latin typeface="Cambria" pitchFamily="18" charset="0"/>
              </a:rPr>
              <a:t>Causes of Air Pollution</a:t>
            </a:r>
          </a:p>
        </p:txBody>
      </p:sp>
      <p:sp>
        <p:nvSpPr>
          <p:cNvPr id="26627" name="Content Placeholder 2"/>
          <p:cNvSpPr>
            <a:spLocks noGrp="1"/>
          </p:cNvSpPr>
          <p:nvPr>
            <p:ph idx="1"/>
          </p:nvPr>
        </p:nvSpPr>
        <p:spPr>
          <a:xfrm>
            <a:off x="304800" y="1447800"/>
            <a:ext cx="8686800" cy="5105400"/>
          </a:xfrm>
        </p:spPr>
        <p:txBody>
          <a:bodyPr/>
          <a:lstStyle/>
          <a:p>
            <a:pPr eaLnBrk="1" hangingPunct="1">
              <a:lnSpc>
                <a:spcPct val="90000"/>
              </a:lnSpc>
              <a:buFont typeface="Wingdings" pitchFamily="2" charset="2"/>
              <a:buChar char="ü"/>
            </a:pPr>
            <a:r>
              <a:rPr lang="en-US" sz="3000" b="1" dirty="0" smtClean="0">
                <a:latin typeface="Cambria" pitchFamily="18" charset="0"/>
              </a:rPr>
              <a:t>Carbon dioxide-this happens because of Deforestation and fossil fuel burning.</a:t>
            </a:r>
          </a:p>
          <a:p>
            <a:pPr eaLnBrk="1" hangingPunct="1">
              <a:lnSpc>
                <a:spcPct val="90000"/>
              </a:lnSpc>
              <a:buFont typeface="Wingdings" pitchFamily="2" charset="2"/>
              <a:buChar char="ü"/>
            </a:pPr>
            <a:endParaRPr lang="en-US" sz="3000" b="1" dirty="0" smtClean="0">
              <a:latin typeface="Cambria" pitchFamily="18" charset="0"/>
            </a:endParaRPr>
          </a:p>
          <a:p>
            <a:pPr eaLnBrk="1" hangingPunct="1">
              <a:lnSpc>
                <a:spcPct val="90000"/>
              </a:lnSpc>
              <a:buFont typeface="Wingdings" pitchFamily="2" charset="2"/>
              <a:buChar char="ü"/>
            </a:pPr>
            <a:r>
              <a:rPr lang="en-US" sz="3000" b="1" dirty="0" smtClean="0">
                <a:latin typeface="Cambria" pitchFamily="18" charset="0"/>
              </a:rPr>
              <a:t>Sulfur dioxide –Due to the  burning of sulfur containing compounds of fossil fuels. </a:t>
            </a:r>
          </a:p>
          <a:p>
            <a:pPr eaLnBrk="1" hangingPunct="1">
              <a:lnSpc>
                <a:spcPct val="90000"/>
              </a:lnSpc>
              <a:buFont typeface="Wingdings" pitchFamily="2" charset="2"/>
              <a:buChar char="ü"/>
            </a:pPr>
            <a:endParaRPr lang="en-US" sz="3000" b="1" dirty="0" smtClean="0">
              <a:latin typeface="Cambria" pitchFamily="18" charset="0"/>
            </a:endParaRPr>
          </a:p>
          <a:p>
            <a:pPr eaLnBrk="1" hangingPunct="1">
              <a:lnSpc>
                <a:spcPct val="90000"/>
              </a:lnSpc>
              <a:buFont typeface="Wingdings" pitchFamily="2" charset="2"/>
              <a:buChar char="ü"/>
            </a:pPr>
            <a:r>
              <a:rPr lang="en-US" sz="3000" b="1" dirty="0" smtClean="0">
                <a:latin typeface="Cambria" pitchFamily="18" charset="0"/>
              </a:rPr>
              <a:t>Sulfur oxides- very dangerous to humans at a high concentration. Sulfur in the atmosphere is responsible for acid rain.</a:t>
            </a:r>
          </a:p>
        </p:txBody>
      </p:sp>
    </p:spTree>
  </p:cSld>
  <p:clrMapOvr>
    <a:masterClrMapping/>
  </p:clrMapOvr>
  <p:transition spd="slow">
    <p:zoom dir="in"/>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0" y="0"/>
            <a:ext cx="9144000" cy="838200"/>
          </a:xfrm>
        </p:spPr>
        <p:txBody>
          <a:bodyPr>
            <a:normAutofit fontScale="90000"/>
          </a:bodyPr>
          <a:lstStyle/>
          <a:p>
            <a:pPr algn="ctr" eaLnBrk="1" fontAlgn="auto" hangingPunct="1">
              <a:spcAft>
                <a:spcPts val="0"/>
              </a:spcAft>
              <a:defRPr/>
            </a:pPr>
            <a:r>
              <a:rPr lang="en-US" sz="4400" b="1" dirty="0" smtClean="0">
                <a:effectLst>
                  <a:outerShdw blurRad="38100" dist="38100" dir="2700000" algn="tl">
                    <a:srgbClr val="000000">
                      <a:alpha val="43137"/>
                    </a:srgbClr>
                  </a:outerShdw>
                </a:effectLst>
                <a:latin typeface="Cambria" pitchFamily="18" charset="0"/>
              </a:rPr>
              <a:t>Consequences of Air Pollution</a:t>
            </a:r>
          </a:p>
        </p:txBody>
      </p:sp>
      <p:sp>
        <p:nvSpPr>
          <p:cNvPr id="3" name="Content Placeholder 2"/>
          <p:cNvSpPr>
            <a:spLocks noGrp="1"/>
          </p:cNvSpPr>
          <p:nvPr>
            <p:ph idx="1"/>
          </p:nvPr>
        </p:nvSpPr>
        <p:spPr>
          <a:xfrm>
            <a:off x="228600" y="1752600"/>
            <a:ext cx="8686800" cy="4770437"/>
          </a:xfrm>
        </p:spPr>
        <p:txBody>
          <a:bodyPr>
            <a:normAutofit/>
          </a:bodyPr>
          <a:lstStyle/>
          <a:p>
            <a:pPr eaLnBrk="1" fontAlgn="auto" hangingPunct="1">
              <a:spcAft>
                <a:spcPts val="0"/>
              </a:spcAft>
              <a:buFont typeface="Wingdings" pitchFamily="2" charset="2"/>
              <a:buChar char="Ø"/>
              <a:defRPr/>
            </a:pPr>
            <a:r>
              <a:rPr lang="en-US" sz="2800" b="1" dirty="0" smtClean="0">
                <a:latin typeface="Cambria" pitchFamily="18" charset="0"/>
              </a:rPr>
              <a:t>CO2 is a good transmitter of sunlight, but it also</a:t>
            </a:r>
          </a:p>
          <a:p>
            <a:pPr eaLnBrk="1" fontAlgn="auto" hangingPunct="1">
              <a:spcAft>
                <a:spcPts val="0"/>
              </a:spcAft>
              <a:buNone/>
              <a:defRPr/>
            </a:pPr>
            <a:r>
              <a:rPr lang="en-US" sz="2800" b="1" dirty="0" smtClean="0">
                <a:latin typeface="Cambria" pitchFamily="18" charset="0"/>
              </a:rPr>
              <a:t>    partially restricts infrared radiation going back </a:t>
            </a:r>
          </a:p>
          <a:p>
            <a:pPr eaLnBrk="1" fontAlgn="auto" hangingPunct="1">
              <a:spcAft>
                <a:spcPts val="0"/>
              </a:spcAft>
              <a:buNone/>
              <a:defRPr/>
            </a:pPr>
            <a:r>
              <a:rPr lang="en-US" sz="2800" b="1" dirty="0" smtClean="0">
                <a:latin typeface="Cambria" pitchFamily="18" charset="0"/>
              </a:rPr>
              <a:t>    from the earth into space, which produces the so-</a:t>
            </a:r>
          </a:p>
          <a:p>
            <a:pPr eaLnBrk="1" fontAlgn="auto" hangingPunct="1">
              <a:spcAft>
                <a:spcPts val="0"/>
              </a:spcAft>
              <a:buNone/>
              <a:defRPr/>
            </a:pPr>
            <a:r>
              <a:rPr lang="en-US" sz="2800" b="1" dirty="0" smtClean="0">
                <a:latin typeface="Cambria" pitchFamily="18" charset="0"/>
              </a:rPr>
              <a:t>   called greenhouse effect that prevents a drastic </a:t>
            </a:r>
          </a:p>
          <a:p>
            <a:pPr eaLnBrk="1" fontAlgn="auto" hangingPunct="1">
              <a:spcAft>
                <a:spcPts val="0"/>
              </a:spcAft>
              <a:buNone/>
              <a:defRPr/>
            </a:pPr>
            <a:r>
              <a:rPr lang="en-US" sz="2800" b="1" dirty="0" smtClean="0">
                <a:latin typeface="Cambria" pitchFamily="18" charset="0"/>
              </a:rPr>
              <a:t>    cooling of the Earth during the night.</a:t>
            </a:r>
          </a:p>
          <a:p>
            <a:pPr eaLnBrk="1" fontAlgn="auto" hangingPunct="1">
              <a:spcAft>
                <a:spcPts val="0"/>
              </a:spcAft>
              <a:buFont typeface="Wingdings" pitchFamily="2" charset="2"/>
              <a:buChar char="Ø"/>
              <a:defRPr/>
            </a:pPr>
            <a:endParaRPr lang="en-US" sz="2800" b="1" dirty="0" smtClean="0">
              <a:latin typeface="Cambria" pitchFamily="18" charset="0"/>
            </a:endParaRPr>
          </a:p>
          <a:p>
            <a:pPr eaLnBrk="1" fontAlgn="auto" hangingPunct="1">
              <a:spcAft>
                <a:spcPts val="0"/>
              </a:spcAft>
              <a:buFont typeface="Wingdings" pitchFamily="2" charset="2"/>
              <a:buChar char="Ø"/>
              <a:defRPr/>
            </a:pPr>
            <a:r>
              <a:rPr lang="en-US" sz="2800" b="1" dirty="0" smtClean="0">
                <a:latin typeface="Cambria" pitchFamily="18" charset="0"/>
              </a:rPr>
              <a:t>CO2 in atmosphere --&gt; GLOBAL</a:t>
            </a:r>
            <a:r>
              <a:rPr lang="en-US" sz="2800" b="1" dirty="0" smtClean="0">
                <a:latin typeface="Cambria" pitchFamily="18" charset="0"/>
                <a:sym typeface="Wingdings" pitchFamily="-60" charset="2"/>
              </a:rPr>
              <a:t> WARMING</a:t>
            </a:r>
            <a:r>
              <a:rPr lang="en-US" sz="2800" b="1" dirty="0" smtClean="0">
                <a:latin typeface="Cambria" pitchFamily="18" charset="0"/>
              </a:rPr>
              <a:t>  </a:t>
            </a:r>
          </a:p>
        </p:txBody>
      </p:sp>
    </p:spTree>
  </p:cSld>
  <p:clrMapOvr>
    <a:masterClrMapping/>
  </p:clrMapOvr>
  <p:transition spd="slow">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991600" cy="838200"/>
          </a:xfrm>
        </p:spPr>
        <p:txBody>
          <a:bodyPr>
            <a:noAutofit/>
          </a:bodyPr>
          <a:lstStyle/>
          <a:p>
            <a:pPr algn="ctr" eaLnBrk="1" fontAlgn="auto" hangingPunct="1">
              <a:spcAft>
                <a:spcPts val="0"/>
              </a:spcAft>
              <a:defRPr/>
            </a:pPr>
            <a:r>
              <a:rPr lang="en-US" sz="7200" b="1" dirty="0" smtClean="0">
                <a:effectLst>
                  <a:outerShdw blurRad="38100" dist="38100" dir="2700000" algn="tl">
                    <a:srgbClr val="000000">
                      <a:alpha val="43137"/>
                    </a:srgbClr>
                  </a:outerShdw>
                </a:effectLst>
                <a:latin typeface="Cambria" pitchFamily="18" charset="0"/>
              </a:rPr>
              <a:t>WATER POLLUTION</a:t>
            </a:r>
            <a:endParaRPr lang="en-US" sz="7200" b="1" dirty="0">
              <a:effectLst>
                <a:outerShdw blurRad="38100" dist="38100" dir="2700000" algn="tl">
                  <a:srgbClr val="000000">
                    <a:alpha val="43137"/>
                  </a:srgbClr>
                </a:outerShdw>
              </a:effectLst>
              <a:latin typeface="Cambria" pitchFamily="18" charset="0"/>
            </a:endParaRPr>
          </a:p>
        </p:txBody>
      </p:sp>
      <p:pic>
        <p:nvPicPr>
          <p:cNvPr id="1028" name="Picture 4" descr="http://3.bp.blogspot.com/_a1AVUIK5Er8/TKLGFdixusI/AAAAAAAASn8/wW8kYoeQ_Jk/s1600/Water_Pollution.JPG"/>
          <p:cNvPicPr>
            <a:picLocks noChangeAspect="1" noChangeArrowheads="1"/>
          </p:cNvPicPr>
          <p:nvPr/>
        </p:nvPicPr>
        <p:blipFill>
          <a:blip r:embed="rId2" cstate="print"/>
          <a:srcRect/>
          <a:stretch>
            <a:fillRect/>
          </a:stretch>
        </p:blipFill>
        <p:spPr bwMode="auto">
          <a:xfrm>
            <a:off x="838200" y="1752600"/>
            <a:ext cx="7543800" cy="4800600"/>
          </a:xfrm>
          <a:prstGeom prst="rect">
            <a:avLst/>
          </a:prstGeom>
          <a:ln>
            <a:noFill/>
          </a:ln>
          <a:effectLst>
            <a:softEdge rad="112500"/>
          </a:effectLst>
        </p:spPr>
      </p:pic>
    </p:spTree>
  </p:cSld>
  <p:clrMapOvr>
    <a:masterClrMapping/>
  </p:clrMapOvr>
  <p:transition spd="slow">
    <p:wedg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docProps/app.xml><?xml version="1.0" encoding="utf-8"?>
<Properties xmlns="http://schemas.openxmlformats.org/officeDocument/2006/extended-properties" xmlns:vt="http://schemas.openxmlformats.org/officeDocument/2006/docPropsVTypes">
  <Template>Trek</Template>
  <TotalTime>448</TotalTime>
  <Words>1499</Words>
  <Application>Microsoft Office PowerPoint</Application>
  <PresentationFormat>On-screen Show (4:3)</PresentationFormat>
  <Paragraphs>189</Paragraphs>
  <Slides>39</Slides>
  <Notes>1</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Trek</vt:lpstr>
      <vt:lpstr>ENVIRONMENT POLLUTION AND CONTROL </vt:lpstr>
      <vt:lpstr>Prepared By :-</vt:lpstr>
      <vt:lpstr>Environmental Pollution</vt:lpstr>
      <vt:lpstr>Types of Pollution</vt:lpstr>
      <vt:lpstr>   Air Pollution</vt:lpstr>
      <vt:lpstr>PowerPoint Presentation</vt:lpstr>
      <vt:lpstr>Causes of Air Pollution</vt:lpstr>
      <vt:lpstr>Consequences of Air Pollution</vt:lpstr>
      <vt:lpstr>WATER POLLUTION</vt:lpstr>
      <vt:lpstr>PowerPoint Presentation</vt:lpstr>
      <vt:lpstr>Sources of Water Pollution</vt:lpstr>
      <vt:lpstr>Municipal Waste Water </vt:lpstr>
      <vt:lpstr>Industrial Waste</vt:lpstr>
      <vt:lpstr>Industrial Waste</vt:lpstr>
      <vt:lpstr>Inorganic Pollutants</vt:lpstr>
      <vt:lpstr>Organic Pollutants</vt:lpstr>
      <vt:lpstr>Agricultural Wastes</vt:lpstr>
      <vt:lpstr>Marine Pollution</vt:lpstr>
      <vt:lpstr> Thermal Pollution </vt:lpstr>
      <vt:lpstr>Land Pollution</vt:lpstr>
      <vt:lpstr>PowerPoint Presentation</vt:lpstr>
      <vt:lpstr>Causes of Land Pollution</vt:lpstr>
      <vt:lpstr>Construction</vt:lpstr>
      <vt:lpstr>Agriculture</vt:lpstr>
      <vt:lpstr>Domestic Waste</vt:lpstr>
      <vt:lpstr>Industrial Waste</vt:lpstr>
      <vt:lpstr>NOISE POLLUTION</vt:lpstr>
      <vt:lpstr>PowerPoint Presentation</vt:lpstr>
      <vt:lpstr>Sources of Noise Pollution</vt:lpstr>
      <vt:lpstr> Effects OF NOISE POLLUTION</vt:lpstr>
      <vt:lpstr>Solutions for Noise Pollution</vt:lpstr>
      <vt:lpstr>PowerPoint Presentation</vt:lpstr>
      <vt:lpstr>WAYS TO STOP POLLUTION</vt:lpstr>
      <vt:lpstr>GLOBAL WARMING AND THE GREENHOUSE EFFECT </vt:lpstr>
      <vt:lpstr>difference between Global Warming and the Greenhouse Effect</vt:lpstr>
      <vt:lpstr>Some Proof of Global Warming</vt:lpstr>
      <vt:lpstr>PowerPoint Presentation</vt:lpstr>
      <vt:lpstr>ANY QUESTIONS??</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L@chU</dc:creator>
  <cp:lastModifiedBy>hassan</cp:lastModifiedBy>
  <cp:revision>73</cp:revision>
  <dcterms:created xsi:type="dcterms:W3CDTF">2012-07-16T07:25:51Z</dcterms:created>
  <dcterms:modified xsi:type="dcterms:W3CDTF">2016-01-11T22:47:41Z</dcterms:modified>
</cp:coreProperties>
</file>