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95" r:id="rId4"/>
    <p:sldId id="297" r:id="rId5"/>
    <p:sldId id="296" r:id="rId6"/>
    <p:sldId id="293" r:id="rId7"/>
    <p:sldId id="294" r:id="rId8"/>
    <p:sldId id="268" r:id="rId9"/>
    <p:sldId id="269" r:id="rId10"/>
    <p:sldId id="266" r:id="rId11"/>
    <p:sldId id="275" r:id="rId12"/>
    <p:sldId id="276" r:id="rId13"/>
    <p:sldId id="277" r:id="rId14"/>
    <p:sldId id="278" r:id="rId15"/>
    <p:sldId id="279" r:id="rId16"/>
    <p:sldId id="280" r:id="rId17"/>
    <p:sldId id="282" r:id="rId18"/>
    <p:sldId id="283" r:id="rId19"/>
    <p:sldId id="28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4624" autoAdjust="0"/>
  </p:normalViewPr>
  <p:slideViewPr>
    <p:cSldViewPr>
      <p:cViewPr>
        <p:scale>
          <a:sx n="70" d="100"/>
          <a:sy n="70" d="100"/>
        </p:scale>
        <p:origin x="-126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2D1E49-149D-4311-9215-47E7FCCFF926}" type="datetimeFigureOut">
              <a:rPr lang="en-US" smtClean="0"/>
              <a:pPr/>
              <a:t>25-Nov-15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F12CC-334D-4DDD-9B48-7EB0A5842F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2D1E49-149D-4311-9215-47E7FCCFF926}" type="datetimeFigureOut">
              <a:rPr lang="en-US" smtClean="0"/>
              <a:pPr/>
              <a:t>25-Nov-15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F12CC-334D-4DDD-9B48-7EB0A5842F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2D1E49-149D-4311-9215-47E7FCCFF926}" type="datetimeFigureOut">
              <a:rPr lang="en-US" smtClean="0"/>
              <a:pPr/>
              <a:t>25-Nov-15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F12CC-334D-4DDD-9B48-7EB0A5842F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2D1E49-149D-4311-9215-47E7FCCFF926}" type="datetimeFigureOut">
              <a:rPr lang="en-US" smtClean="0"/>
              <a:pPr/>
              <a:t>25-Nov-15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F12CC-334D-4DDD-9B48-7EB0A5842F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2D1E49-149D-4311-9215-47E7FCCFF926}" type="datetimeFigureOut">
              <a:rPr lang="en-US" smtClean="0"/>
              <a:pPr/>
              <a:t>25-Nov-15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F12CC-334D-4DDD-9B48-7EB0A5842F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2D1E49-149D-4311-9215-47E7FCCFF926}" type="datetimeFigureOut">
              <a:rPr lang="en-US" smtClean="0"/>
              <a:pPr/>
              <a:t>25-Nov-15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F12CC-334D-4DDD-9B48-7EB0A5842F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2D1E49-149D-4311-9215-47E7FCCFF926}" type="datetimeFigureOut">
              <a:rPr lang="en-US" smtClean="0"/>
              <a:pPr/>
              <a:t>25-Nov-15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F12CC-334D-4DDD-9B48-7EB0A5842F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2D1E49-149D-4311-9215-47E7FCCFF926}" type="datetimeFigureOut">
              <a:rPr lang="en-US" smtClean="0"/>
              <a:pPr/>
              <a:t>25-Nov-15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F12CC-334D-4DDD-9B48-7EB0A5842F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2D1E49-149D-4311-9215-47E7FCCFF926}" type="datetimeFigureOut">
              <a:rPr lang="en-US" smtClean="0"/>
              <a:pPr/>
              <a:t>25-Nov-15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F12CC-334D-4DDD-9B48-7EB0A5842F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2D1E49-149D-4311-9215-47E7FCCFF926}" type="datetimeFigureOut">
              <a:rPr lang="en-US" smtClean="0"/>
              <a:pPr/>
              <a:t>25-Nov-15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F12CC-334D-4DDD-9B48-7EB0A5842F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2D1E49-149D-4311-9215-47E7FCCFF926}" type="datetimeFigureOut">
              <a:rPr lang="en-US" smtClean="0"/>
              <a:pPr/>
              <a:t>25-Nov-15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F12CC-334D-4DDD-9B48-7EB0A5842F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A2D1E49-149D-4311-9215-47E7FCCFF926}" type="datetimeFigureOut">
              <a:rPr lang="en-US" smtClean="0"/>
              <a:pPr/>
              <a:t>25-Nov-15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5EF12CC-334D-4DDD-9B48-7EB0A5842F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514600"/>
            <a:ext cx="6400800" cy="22860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200" dirty="0" smtClean="0"/>
              <a:t>SOFTWARE CONFIGURATION MANAGEMENT</a:t>
            </a:r>
            <a:br>
              <a:rPr lang="en-GB" sz="3200" dirty="0" smtClean="0"/>
            </a:br>
            <a:r>
              <a:rPr lang="en-GB" sz="3200" dirty="0" smtClean="0"/>
              <a:t>FOR PROJECT LEADERS</a:t>
            </a:r>
            <a:endParaRPr lang="en-US" sz="32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 </a:t>
            </a:r>
            <a:endParaRPr lang="en-US"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3352800" y="44958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/>
              <a:t>TIM KASSE AND PATRICIA A. MCQUAID</a:t>
            </a:r>
          </a:p>
          <a:p>
            <a:pPr algn="ctr"/>
            <a:r>
              <a:rPr lang="en-US" dirty="0" err="1"/>
              <a:t>Kasse</a:t>
            </a:r>
            <a:r>
              <a:rPr lang="en-US" dirty="0"/>
              <a:t> </a:t>
            </a:r>
            <a:r>
              <a:rPr lang="en-US" dirty="0" err="1"/>
              <a:t>Initatives</a:t>
            </a:r>
            <a:r>
              <a:rPr lang="en-US" dirty="0"/>
              <a:t>, LLC, and</a:t>
            </a:r>
          </a:p>
          <a:p>
            <a:pPr algn="ctr"/>
            <a:r>
              <a:rPr lang="en-US" dirty="0"/>
              <a:t>California Polytechnic State University</a:t>
            </a:r>
            <a:endParaRPr lang="en-US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Gunter </a:t>
            </a:r>
            <a:r>
              <a:rPr lang="en-US" sz="4000" dirty="0" smtClean="0"/>
              <a:t>Air Force Base- An 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 supplies MIS </a:t>
            </a:r>
            <a:r>
              <a:rPr lang="en-US" dirty="0"/>
              <a:t>software </a:t>
            </a:r>
            <a:r>
              <a:rPr lang="en-US" dirty="0" smtClean="0"/>
              <a:t>support for </a:t>
            </a:r>
            <a:r>
              <a:rPr lang="en-US" dirty="0"/>
              <a:t>the entire Air </a:t>
            </a:r>
            <a:r>
              <a:rPr lang="en-US" dirty="0" smtClean="0"/>
              <a:t>Force.</a:t>
            </a:r>
          </a:p>
          <a:p>
            <a:r>
              <a:rPr lang="en-US" dirty="0"/>
              <a:t>500 </a:t>
            </a:r>
            <a:r>
              <a:rPr lang="en-US" dirty="0" smtClean="0"/>
              <a:t>outstanding Trouble Reports.</a:t>
            </a:r>
          </a:p>
          <a:p>
            <a:r>
              <a:rPr lang="en-US" dirty="0" smtClean="0"/>
              <a:t>For every </a:t>
            </a:r>
            <a:r>
              <a:rPr lang="en-US" dirty="0"/>
              <a:t>four defects one detects </a:t>
            </a:r>
            <a:r>
              <a:rPr lang="en-US" dirty="0" smtClean="0"/>
              <a:t>and “fixes</a:t>
            </a:r>
            <a:r>
              <a:rPr lang="en-US" dirty="0"/>
              <a:t>” a new defect is </a:t>
            </a:r>
            <a:r>
              <a:rPr lang="en-US" dirty="0" smtClean="0"/>
              <a:t>introduced.</a:t>
            </a:r>
          </a:p>
          <a:p>
            <a:r>
              <a:rPr lang="en-US" dirty="0" smtClean="0"/>
              <a:t>One product release per month.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Gunter Air Force Base- </a:t>
            </a:r>
            <a:r>
              <a:rPr lang="en-US" sz="4400" dirty="0" smtClean="0"/>
              <a:t>Changes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</a:t>
            </a:r>
            <a:r>
              <a:rPr lang="en-US" dirty="0" smtClean="0"/>
              <a:t>umber </a:t>
            </a:r>
            <a:r>
              <a:rPr lang="en-US" dirty="0"/>
              <a:t>of trouble </a:t>
            </a:r>
            <a:r>
              <a:rPr lang="en-US" dirty="0" smtClean="0"/>
              <a:t>reports went </a:t>
            </a:r>
            <a:r>
              <a:rPr lang="en-US" dirty="0"/>
              <a:t>from 500 to </a:t>
            </a:r>
            <a:r>
              <a:rPr lang="en-US" dirty="0" smtClean="0"/>
              <a:t>50</a:t>
            </a:r>
          </a:p>
          <a:p>
            <a:r>
              <a:rPr lang="en-US" dirty="0"/>
              <a:t>P</a:t>
            </a:r>
            <a:r>
              <a:rPr lang="en-US" dirty="0" smtClean="0"/>
              <a:t>roduct </a:t>
            </a:r>
            <a:r>
              <a:rPr lang="en-US" dirty="0"/>
              <a:t>releases went </a:t>
            </a:r>
            <a:r>
              <a:rPr lang="en-US" dirty="0" smtClean="0"/>
              <a:t>from once </a:t>
            </a:r>
            <a:r>
              <a:rPr lang="en-US" dirty="0"/>
              <a:t>per month to once every six months.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346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Role of SCM: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SCM answers 4 </a:t>
            </a:r>
            <a:r>
              <a:rPr lang="en-GB" dirty="0" err="1" smtClean="0"/>
              <a:t>Ws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Who- </a:t>
            </a:r>
            <a:r>
              <a:rPr lang="en-US" dirty="0" smtClean="0"/>
              <a:t>Who </a:t>
            </a:r>
            <a:r>
              <a:rPr lang="en-US" dirty="0"/>
              <a:t>made the changes?</a:t>
            </a:r>
            <a:endParaRPr lang="en-GB" dirty="0" smtClean="0"/>
          </a:p>
          <a:p>
            <a:r>
              <a:rPr lang="en-GB" dirty="0" smtClean="0"/>
              <a:t>What- </a:t>
            </a:r>
            <a:r>
              <a:rPr lang="en-US" dirty="0" smtClean="0"/>
              <a:t>What changes were made </a:t>
            </a:r>
            <a:r>
              <a:rPr lang="en-US" dirty="0"/>
              <a:t>to </a:t>
            </a:r>
            <a:r>
              <a:rPr lang="en-US" dirty="0" smtClean="0"/>
              <a:t>the software</a:t>
            </a:r>
            <a:r>
              <a:rPr lang="en-US" dirty="0"/>
              <a:t>?</a:t>
            </a:r>
            <a:endParaRPr lang="en-GB" dirty="0" smtClean="0"/>
          </a:p>
          <a:p>
            <a:r>
              <a:rPr lang="en-GB" dirty="0" smtClean="0"/>
              <a:t>When- </a:t>
            </a:r>
            <a:r>
              <a:rPr lang="en-US" dirty="0" smtClean="0"/>
              <a:t>When were the </a:t>
            </a:r>
            <a:r>
              <a:rPr lang="en-US" dirty="0"/>
              <a:t>changes made?</a:t>
            </a:r>
            <a:endParaRPr lang="en-GB" dirty="0" smtClean="0"/>
          </a:p>
          <a:p>
            <a:r>
              <a:rPr lang="en-GB" dirty="0" smtClean="0"/>
              <a:t>Why- </a:t>
            </a:r>
            <a:r>
              <a:rPr lang="en-US" dirty="0" smtClean="0"/>
              <a:t>Why </a:t>
            </a:r>
            <a:r>
              <a:rPr lang="en-US" dirty="0"/>
              <a:t>were the changes made?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284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Components of SCM</a:t>
            </a:r>
            <a:br>
              <a:rPr lang="en-US" b="1" dirty="0" smtClean="0"/>
            </a:br>
            <a:r>
              <a:rPr lang="en-US" dirty="0" smtClean="0"/>
              <a:t>Configuration </a:t>
            </a:r>
            <a:r>
              <a:rPr lang="en-US" dirty="0"/>
              <a:t>Identification</a:t>
            </a:r>
            <a:r>
              <a:rPr lang="en-GB" dirty="0"/>
              <a:t>: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Identifying of </a:t>
            </a:r>
            <a:r>
              <a:rPr lang="en-US" dirty="0"/>
              <a:t>the structure of the software </a:t>
            </a:r>
            <a:r>
              <a:rPr lang="en-US" dirty="0" smtClean="0"/>
              <a:t>system</a:t>
            </a:r>
            <a:endParaRPr lang="en-GB" dirty="0"/>
          </a:p>
          <a:p>
            <a:r>
              <a:rPr lang="en-US" dirty="0" smtClean="0"/>
              <a:t>Identifying the </a:t>
            </a:r>
            <a:r>
              <a:rPr lang="en-US" dirty="0"/>
              <a:t>related life-cycle work </a:t>
            </a:r>
            <a:r>
              <a:rPr lang="en-US" dirty="0" smtClean="0"/>
              <a:t>products</a:t>
            </a:r>
          </a:p>
          <a:p>
            <a:r>
              <a:rPr lang="en-US" dirty="0"/>
              <a:t>P</a:t>
            </a:r>
            <a:r>
              <a:rPr lang="en-US" dirty="0" smtClean="0"/>
              <a:t>rovides a unique </a:t>
            </a:r>
            <a:r>
              <a:rPr lang="en-US" dirty="0"/>
              <a:t>identifier for each work </a:t>
            </a:r>
            <a:r>
              <a:rPr lang="en-US" dirty="0" smtClean="0"/>
              <a:t>product</a:t>
            </a:r>
          </a:p>
          <a:p>
            <a:r>
              <a:rPr lang="en-US" dirty="0" smtClean="0"/>
              <a:t>Supports</a:t>
            </a:r>
            <a:r>
              <a:rPr lang="en-US" dirty="0"/>
              <a:t> </a:t>
            </a:r>
            <a:r>
              <a:rPr lang="en-US" dirty="0" smtClean="0"/>
              <a:t>traceability </a:t>
            </a:r>
            <a:r>
              <a:rPr lang="en-US" dirty="0"/>
              <a:t>between the requirements and </a:t>
            </a:r>
            <a:r>
              <a:rPr lang="en-US" dirty="0" smtClean="0"/>
              <a:t>all other </a:t>
            </a:r>
            <a:r>
              <a:rPr lang="en-US" dirty="0"/>
              <a:t>related software products.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816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Structures concerned with SCM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Problem-solving </a:t>
            </a:r>
            <a:r>
              <a:rPr lang="en-US" b="1" dirty="0" smtClean="0"/>
              <a:t>structure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ystem concept evolves </a:t>
            </a:r>
            <a:r>
              <a:rPr lang="en-US" dirty="0"/>
              <a:t>through the life cycle by </a:t>
            </a:r>
            <a:r>
              <a:rPr lang="en-US" dirty="0" smtClean="0"/>
              <a:t>successive refinement </a:t>
            </a:r>
            <a:r>
              <a:rPr lang="en-US" dirty="0"/>
              <a:t>and elaboration of the </a:t>
            </a:r>
            <a:r>
              <a:rPr lang="en-US" dirty="0" smtClean="0"/>
              <a:t>resulting work products</a:t>
            </a:r>
          </a:p>
          <a:p>
            <a:endParaRPr lang="en-US" dirty="0"/>
          </a:p>
          <a:p>
            <a:r>
              <a:rPr lang="en-US" b="1" dirty="0"/>
              <a:t>Product system </a:t>
            </a:r>
            <a:r>
              <a:rPr lang="en-US" b="1" dirty="0"/>
              <a:t>structure</a:t>
            </a:r>
          </a:p>
          <a:p>
            <a:pPr lvl="1"/>
            <a:r>
              <a:rPr lang="en-US" dirty="0"/>
              <a:t>The system </a:t>
            </a:r>
            <a:r>
              <a:rPr lang="en-US" dirty="0" smtClean="0"/>
              <a:t>is composed </a:t>
            </a:r>
            <a:r>
              <a:rPr lang="en-US" dirty="0"/>
              <a:t>of subsystem components, </a:t>
            </a:r>
            <a:r>
              <a:rPr lang="en-US" dirty="0" smtClean="0"/>
              <a:t>which are </a:t>
            </a:r>
            <a:r>
              <a:rPr lang="en-US" dirty="0"/>
              <a:t>themselves composed of </a:t>
            </a:r>
            <a:r>
              <a:rPr lang="en-US" dirty="0" smtClean="0"/>
              <a:t>subsystem components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17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Baselining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Various changes in Software development.</a:t>
            </a:r>
          </a:p>
          <a:p>
            <a:r>
              <a:rPr lang="en-US" dirty="0"/>
              <a:t>Modification </a:t>
            </a:r>
            <a:r>
              <a:rPr lang="en-US" dirty="0" smtClean="0"/>
              <a:t>are necessary.</a:t>
            </a:r>
          </a:p>
          <a:p>
            <a:r>
              <a:rPr lang="en-US" dirty="0"/>
              <a:t>F</a:t>
            </a:r>
            <a:r>
              <a:rPr lang="en-US" dirty="0" smtClean="0"/>
              <a:t>undamental </a:t>
            </a:r>
            <a:r>
              <a:rPr lang="en-US" dirty="0"/>
              <a:t>success of any </a:t>
            </a:r>
            <a:r>
              <a:rPr lang="en-US" dirty="0" smtClean="0"/>
              <a:t>development effort </a:t>
            </a:r>
            <a:r>
              <a:rPr lang="en-US" dirty="0"/>
              <a:t>depends on well-defined reference </a:t>
            </a:r>
            <a:r>
              <a:rPr lang="en-US" dirty="0" smtClean="0"/>
              <a:t>point.</a:t>
            </a:r>
          </a:p>
          <a:p>
            <a:r>
              <a:rPr lang="en-US" dirty="0"/>
              <a:t>The term </a:t>
            </a:r>
            <a:r>
              <a:rPr lang="en-US" i="1" dirty="0">
                <a:solidFill>
                  <a:schemeClr val="accent3"/>
                </a:solidFill>
              </a:rPr>
              <a:t>baseline</a:t>
            </a:r>
            <a:r>
              <a:rPr lang="en-US" i="1" dirty="0"/>
              <a:t> </a:t>
            </a:r>
            <a:r>
              <a:rPr lang="en-US" dirty="0"/>
              <a:t>is </a:t>
            </a:r>
            <a:r>
              <a:rPr lang="en-US" dirty="0" smtClean="0"/>
              <a:t>normally used </a:t>
            </a:r>
            <a:r>
              <a:rPr lang="en-US" dirty="0"/>
              <a:t>to denote such a reference point.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77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Baseline: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baseline is </a:t>
            </a:r>
            <a:r>
              <a:rPr lang="en-US" dirty="0" smtClean="0"/>
              <a:t>an approved </a:t>
            </a:r>
            <a:r>
              <a:rPr lang="en-US" dirty="0"/>
              <a:t>snapshot of the system at appropriate </a:t>
            </a:r>
            <a:r>
              <a:rPr lang="en-US" dirty="0" smtClean="0"/>
              <a:t>points in </a:t>
            </a:r>
            <a:r>
              <a:rPr lang="en-US" dirty="0"/>
              <a:t>the </a:t>
            </a:r>
            <a:r>
              <a:rPr lang="en-US" dirty="0" smtClean="0"/>
              <a:t>SDLC.</a:t>
            </a:r>
          </a:p>
          <a:p>
            <a:r>
              <a:rPr lang="en-US" dirty="0"/>
              <a:t>E</a:t>
            </a:r>
            <a:r>
              <a:rPr lang="en-US" dirty="0" smtClean="0"/>
              <a:t>stablishes a formal </a:t>
            </a:r>
            <a:r>
              <a:rPr lang="en-US" dirty="0"/>
              <a:t>base for defining subsequent </a:t>
            </a:r>
            <a:r>
              <a:rPr lang="en-US" dirty="0" smtClean="0"/>
              <a:t>change</a:t>
            </a:r>
          </a:p>
          <a:p>
            <a:r>
              <a:rPr lang="en-US" dirty="0"/>
              <a:t>A baseline could </a:t>
            </a:r>
            <a:r>
              <a:rPr lang="en-US" dirty="0" smtClean="0"/>
              <a:t>be</a:t>
            </a:r>
          </a:p>
          <a:p>
            <a:pPr lvl="1"/>
            <a:r>
              <a:rPr lang="en-US" dirty="0" smtClean="0"/>
              <a:t>A specification</a:t>
            </a:r>
          </a:p>
          <a:p>
            <a:pPr lvl="1"/>
            <a:r>
              <a:rPr lang="en-US" dirty="0" smtClean="0"/>
              <a:t>A formally reviewed product</a:t>
            </a:r>
          </a:p>
          <a:p>
            <a:pPr lvl="1"/>
            <a:r>
              <a:rPr lang="en-US" dirty="0" smtClean="0"/>
              <a:t>A partial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544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Impacts of </a:t>
            </a:r>
            <a:r>
              <a:rPr lang="en-GB" dirty="0" err="1" smtClean="0"/>
              <a:t>Baselining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a baseline is established, </a:t>
            </a:r>
            <a:r>
              <a:rPr lang="en-US" dirty="0" smtClean="0"/>
              <a:t>change can </a:t>
            </a:r>
            <a:r>
              <a:rPr lang="en-US" dirty="0"/>
              <a:t>be made but a specific, formal procedure must </a:t>
            </a:r>
            <a:r>
              <a:rPr lang="en-US" dirty="0" smtClean="0"/>
              <a:t>be applied </a:t>
            </a:r>
            <a:r>
              <a:rPr lang="en-US" dirty="0"/>
              <a:t>to evaluate and verify each change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141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Baselining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endParaRPr lang="en-GB" dirty="0"/>
          </a:p>
        </p:txBody>
      </p:sp>
      <p:pic>
        <p:nvPicPr>
          <p:cNvPr id="1026" name="Picture 2" descr="C:\Users\hassan\Desktop\i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8011644" cy="422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26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ctr">
              <a:buNone/>
            </a:pPr>
            <a:endParaRPr lang="en-GB" dirty="0"/>
          </a:p>
          <a:p>
            <a:pPr marL="82296" indent="0" algn="ctr">
              <a:buNone/>
            </a:pPr>
            <a:endParaRPr lang="en-GB" dirty="0"/>
          </a:p>
          <a:p>
            <a:pPr marL="82296" indent="0" algn="ctr">
              <a:buNone/>
            </a:pPr>
            <a:r>
              <a:rPr lang="en-GB" b="1" dirty="0" err="1" smtClean="0"/>
              <a:t>ThankYou</a:t>
            </a:r>
            <a:endParaRPr lang="en-GB" b="1" dirty="0" smtClean="0"/>
          </a:p>
          <a:p>
            <a:pPr marL="82296" indent="0" algn="ctr">
              <a:buNone/>
            </a:pPr>
            <a:endParaRPr lang="en-GB" b="1" dirty="0" smtClean="0"/>
          </a:p>
          <a:p>
            <a:pPr marL="82296" indent="0" algn="ctr">
              <a:buNone/>
            </a:pPr>
            <a:r>
              <a:rPr lang="en-GB" b="1" dirty="0" smtClean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94102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Software Configuration Management: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</a:t>
            </a:r>
            <a:r>
              <a:rPr lang="en-US" dirty="0" smtClean="0"/>
              <a:t>oftware </a:t>
            </a:r>
            <a:r>
              <a:rPr lang="en-US" dirty="0"/>
              <a:t>configuration </a:t>
            </a:r>
            <a:r>
              <a:rPr lang="en-US" dirty="0" smtClean="0"/>
              <a:t>management is </a:t>
            </a:r>
            <a:r>
              <a:rPr lang="en-US" dirty="0"/>
              <a:t>the task of tracking and controlling changes in the </a:t>
            </a:r>
            <a:r>
              <a:rPr lang="en-US" dirty="0" smtClean="0"/>
              <a:t>software.</a:t>
            </a:r>
          </a:p>
          <a:p>
            <a:endParaRPr lang="en-US" dirty="0" smtClean="0"/>
          </a:p>
          <a:p>
            <a:r>
              <a:rPr lang="en-US" dirty="0"/>
              <a:t>CM practices </a:t>
            </a:r>
            <a:r>
              <a:rPr lang="en-US" dirty="0" smtClean="0"/>
              <a:t>include revision </a:t>
            </a:r>
            <a:r>
              <a:rPr lang="en-US" dirty="0"/>
              <a:t>control and the establishment of </a:t>
            </a:r>
            <a:r>
              <a:rPr lang="en-US" dirty="0" smtClean="0"/>
              <a:t>baselines.</a:t>
            </a:r>
          </a:p>
          <a:p>
            <a:endParaRPr lang="en-US" b="1" dirty="0" smtClean="0"/>
          </a:p>
          <a:p>
            <a:r>
              <a:rPr lang="en-US" dirty="0" smtClean="0"/>
              <a:t>If </a:t>
            </a:r>
            <a:r>
              <a:rPr lang="en-US" dirty="0"/>
              <a:t>something goes wrong, </a:t>
            </a:r>
            <a:r>
              <a:rPr lang="en-US" dirty="0" smtClean="0"/>
              <a:t> SCM </a:t>
            </a:r>
            <a:r>
              <a:rPr lang="en-US" dirty="0"/>
              <a:t>can determine what was changed and who changed </a:t>
            </a:r>
            <a:r>
              <a:rPr lang="en-US" dirty="0" smtClean="0"/>
              <a:t>it.</a:t>
            </a:r>
            <a:r>
              <a:rPr lang="en-US" dirty="0"/>
              <a:t> </a:t>
            </a:r>
          </a:p>
          <a:p>
            <a:pPr lvl="0"/>
            <a:endParaRPr lang="en-US" dirty="0" smtClean="0"/>
          </a:p>
          <a:p>
            <a:endParaRPr lang="en-US" sz="2400" u="sng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Purpose of SCM: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establish </a:t>
            </a:r>
            <a:r>
              <a:rPr lang="en-US" dirty="0"/>
              <a:t>and maintain the integrity of the </a:t>
            </a:r>
            <a:r>
              <a:rPr lang="en-US" dirty="0" smtClean="0"/>
              <a:t>products produced </a:t>
            </a:r>
            <a:r>
              <a:rPr lang="en-US" dirty="0"/>
              <a:t>throughout the project’s software life </a:t>
            </a:r>
            <a:r>
              <a:rPr lang="en-US" dirty="0" smtClean="0"/>
              <a:t>cycle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US" dirty="0"/>
              <a:t>SCM </a:t>
            </a:r>
            <a:r>
              <a:rPr lang="en-US" dirty="0" smtClean="0"/>
              <a:t>plays a role of a </a:t>
            </a:r>
            <a:r>
              <a:rPr lang="en-US" dirty="0"/>
              <a:t>support function that helps a project </a:t>
            </a:r>
            <a:r>
              <a:rPr lang="en-US" dirty="0" smtClean="0"/>
              <a:t>leader for </a:t>
            </a:r>
            <a:r>
              <a:rPr lang="en-US" dirty="0"/>
              <a:t>better </a:t>
            </a:r>
            <a:r>
              <a:rPr lang="en-US" dirty="0" smtClean="0"/>
              <a:t>management and control of </a:t>
            </a:r>
            <a:r>
              <a:rPr lang="en-US" dirty="0"/>
              <a:t>the project (IEEE 1997).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357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Need of SCM: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Prime contractors are </a:t>
            </a:r>
            <a:r>
              <a:rPr lang="en-US" dirty="0" smtClean="0"/>
              <a:t>integrating millions </a:t>
            </a:r>
            <a:r>
              <a:rPr lang="en-US" dirty="0"/>
              <a:t>of lines of code from </a:t>
            </a:r>
            <a:r>
              <a:rPr lang="en-US" dirty="0" smtClean="0"/>
              <a:t>multiple subcontractors.</a:t>
            </a:r>
          </a:p>
          <a:p>
            <a:endParaRPr lang="en-US" dirty="0" smtClean="0"/>
          </a:p>
          <a:p>
            <a:r>
              <a:rPr lang="en-US" dirty="0"/>
              <a:t>Companies </a:t>
            </a:r>
            <a:r>
              <a:rPr lang="en-US" dirty="0" smtClean="0"/>
              <a:t>are required </a:t>
            </a:r>
            <a:r>
              <a:rPr lang="en-US" dirty="0"/>
              <a:t>to produce and </a:t>
            </a:r>
            <a:r>
              <a:rPr lang="en-US" dirty="0" smtClean="0"/>
              <a:t>maintain variants </a:t>
            </a:r>
            <a:r>
              <a:rPr lang="en-US" dirty="0"/>
              <a:t>of their main </a:t>
            </a:r>
            <a:r>
              <a:rPr lang="en-US" dirty="0" smtClean="0"/>
              <a:t>product.</a:t>
            </a:r>
          </a:p>
          <a:p>
            <a:endParaRPr lang="en-US" dirty="0" smtClean="0"/>
          </a:p>
          <a:p>
            <a:r>
              <a:rPr lang="en-US" dirty="0" smtClean="0"/>
              <a:t>So, ‘change’ </a:t>
            </a:r>
            <a:r>
              <a:rPr lang="en-US" dirty="0"/>
              <a:t>is a fact of life in </a:t>
            </a:r>
            <a:r>
              <a:rPr lang="en-US" dirty="0" smtClean="0"/>
              <a:t>software development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521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Need of SCM: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oftware </a:t>
            </a:r>
            <a:r>
              <a:rPr lang="en-US" dirty="0"/>
              <a:t>quality assurance and SCM are not perceived </a:t>
            </a:r>
            <a:r>
              <a:rPr lang="en-US" dirty="0" smtClean="0"/>
              <a:t>as value-added </a:t>
            </a:r>
            <a:r>
              <a:rPr lang="en-US" dirty="0"/>
              <a:t>by project leaders and software </a:t>
            </a:r>
            <a:r>
              <a:rPr lang="en-US" dirty="0" smtClean="0"/>
              <a:t>developers.</a:t>
            </a:r>
          </a:p>
          <a:p>
            <a:endParaRPr lang="en-US" dirty="0" smtClean="0"/>
          </a:p>
          <a:p>
            <a:r>
              <a:rPr lang="en-US" dirty="0"/>
              <a:t>SCM is frequently viewed by developers as a hindrance </a:t>
            </a:r>
            <a:r>
              <a:rPr lang="en-US" dirty="0" smtClean="0"/>
              <a:t>to product improvements.</a:t>
            </a:r>
          </a:p>
          <a:p>
            <a:endParaRPr lang="en-US" dirty="0" smtClean="0"/>
          </a:p>
          <a:p>
            <a:r>
              <a:rPr lang="en-US" dirty="0"/>
              <a:t>O</a:t>
            </a:r>
            <a:r>
              <a:rPr lang="en-US" dirty="0" smtClean="0"/>
              <a:t>verhead </a:t>
            </a:r>
            <a:r>
              <a:rPr lang="en-US" dirty="0"/>
              <a:t>associated </a:t>
            </a:r>
            <a:r>
              <a:rPr lang="en-US" dirty="0" smtClean="0"/>
              <a:t>with the </a:t>
            </a:r>
            <a:r>
              <a:rPr lang="en-US" dirty="0"/>
              <a:t>change control function of SCM.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091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 caused by poor SCM: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latest version of source code cannot be found.</a:t>
            </a:r>
            <a:endParaRPr lang="en-GB" dirty="0"/>
          </a:p>
          <a:p>
            <a:r>
              <a:rPr lang="en-US" dirty="0"/>
              <a:t>A difficult defect that was fixed at great </a:t>
            </a:r>
            <a:r>
              <a:rPr lang="en-US" dirty="0" smtClean="0"/>
              <a:t>expense suddenly </a:t>
            </a:r>
            <a:r>
              <a:rPr lang="en-US" dirty="0"/>
              <a:t>reappears.</a:t>
            </a:r>
          </a:p>
          <a:p>
            <a:r>
              <a:rPr lang="en-US" dirty="0" smtClean="0"/>
              <a:t>A </a:t>
            </a:r>
            <a:r>
              <a:rPr lang="en-US" dirty="0"/>
              <a:t>developed and tested feature is </a:t>
            </a:r>
            <a:r>
              <a:rPr lang="en-US" dirty="0" smtClean="0"/>
              <a:t>mysteriously missing</a:t>
            </a:r>
            <a:r>
              <a:rPr lang="en-US" dirty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fully tested program suddenly does </a:t>
            </a:r>
            <a:r>
              <a:rPr lang="en-US" dirty="0" smtClean="0"/>
              <a:t>not work</a:t>
            </a:r>
            <a:r>
              <a:rPr lang="en-US" dirty="0"/>
              <a:t>.</a:t>
            </a:r>
          </a:p>
          <a:p>
            <a:pPr marL="82296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23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caused by poor SCM: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is no traceability between the </a:t>
            </a:r>
            <a:r>
              <a:rPr lang="en-US" dirty="0" smtClean="0"/>
              <a:t>software requirements</a:t>
            </a:r>
            <a:r>
              <a:rPr lang="en-US" dirty="0"/>
              <a:t>, documentation, and code.</a:t>
            </a:r>
          </a:p>
          <a:p>
            <a:r>
              <a:rPr lang="en-US" dirty="0" smtClean="0"/>
              <a:t>Programmers </a:t>
            </a:r>
            <a:r>
              <a:rPr lang="en-US" dirty="0"/>
              <a:t>are working on the wrong </a:t>
            </a:r>
            <a:r>
              <a:rPr lang="en-US" dirty="0" smtClean="0"/>
              <a:t>version of </a:t>
            </a:r>
            <a:r>
              <a:rPr lang="en-US" dirty="0"/>
              <a:t>the code.</a:t>
            </a:r>
          </a:p>
          <a:p>
            <a:r>
              <a:rPr lang="en-US" dirty="0" smtClean="0"/>
              <a:t>The </a:t>
            </a:r>
            <a:r>
              <a:rPr lang="en-US" dirty="0"/>
              <a:t>wrong versions of the configuration </a:t>
            </a:r>
            <a:r>
              <a:rPr lang="en-US" dirty="0" smtClean="0"/>
              <a:t>items are </a:t>
            </a:r>
            <a:r>
              <a:rPr lang="en-US" dirty="0"/>
              <a:t>being </a:t>
            </a:r>
            <a:r>
              <a:rPr lang="en-US" dirty="0" err="1" smtClean="0"/>
              <a:t>baselined</a:t>
            </a:r>
            <a:r>
              <a:rPr lang="en-US" dirty="0"/>
              <a:t>.</a:t>
            </a:r>
          </a:p>
          <a:p>
            <a:r>
              <a:rPr lang="en-US" dirty="0" smtClean="0"/>
              <a:t>No </a:t>
            </a:r>
            <a:r>
              <a:rPr lang="en-US" dirty="0"/>
              <a:t>one knows which modules comprise </a:t>
            </a:r>
            <a:r>
              <a:rPr lang="en-US" dirty="0" smtClean="0"/>
              <a:t>the software </a:t>
            </a:r>
            <a:r>
              <a:rPr lang="en-US" dirty="0"/>
              <a:t>system delivered to the customer.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99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Problems </a:t>
            </a:r>
            <a:r>
              <a:rPr lang="en-US" sz="4000" dirty="0" smtClean="0"/>
              <a:t>for Project Leaders: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Projects to meet difficult deadlines found scarce </a:t>
            </a:r>
            <a:r>
              <a:rPr lang="en-US" dirty="0"/>
              <a:t>time </a:t>
            </a:r>
            <a:r>
              <a:rPr lang="en-US" dirty="0" smtClean="0"/>
              <a:t>resource constantly </a:t>
            </a:r>
            <a:r>
              <a:rPr lang="en-US" dirty="0"/>
              <a:t>under attack because of the rework </a:t>
            </a:r>
            <a:r>
              <a:rPr lang="en-US" dirty="0" smtClean="0"/>
              <a:t>caused by </a:t>
            </a:r>
            <a:r>
              <a:rPr lang="en-US" dirty="0"/>
              <a:t>these reasons</a:t>
            </a:r>
            <a:r>
              <a:rPr lang="en-US" dirty="0" smtClean="0"/>
              <a:t>.</a:t>
            </a:r>
          </a:p>
          <a:p>
            <a:r>
              <a:rPr lang="en-US" dirty="0"/>
              <a:t>Project </a:t>
            </a:r>
            <a:r>
              <a:rPr lang="en-US" dirty="0" smtClean="0"/>
              <a:t>leaders cannot afford redoing what </a:t>
            </a:r>
            <a:r>
              <a:rPr lang="en-US" dirty="0"/>
              <a:t>was already done</a:t>
            </a:r>
            <a:r>
              <a:rPr lang="en-US" dirty="0" smtClean="0"/>
              <a:t>.</a:t>
            </a:r>
          </a:p>
          <a:p>
            <a:r>
              <a:rPr lang="en-US" dirty="0"/>
              <a:t>The cost of rework adds greatly to the cost </a:t>
            </a:r>
            <a:r>
              <a:rPr lang="en-US" dirty="0" smtClean="0"/>
              <a:t>of developing software.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Solution – Raytheon Electronics- An 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sz="3400" dirty="0" smtClean="0"/>
              <a:t>In </a:t>
            </a:r>
            <a:r>
              <a:rPr lang="en-US" sz="3400" dirty="0" smtClean="0"/>
              <a:t>1988 </a:t>
            </a:r>
            <a:r>
              <a:rPr lang="en-US" sz="3400" dirty="0"/>
              <a:t>Raytheon Electronic Systems </a:t>
            </a:r>
            <a:r>
              <a:rPr lang="en-US" sz="3400" dirty="0" smtClean="0"/>
              <a:t>began using </a:t>
            </a:r>
            <a:r>
              <a:rPr lang="en-US" sz="3400" dirty="0"/>
              <a:t>a cost of software quality model derived </a:t>
            </a:r>
            <a:r>
              <a:rPr lang="en-US" sz="3400" dirty="0" smtClean="0"/>
              <a:t>from Philip </a:t>
            </a:r>
            <a:r>
              <a:rPr lang="en-US" sz="3400" dirty="0"/>
              <a:t>Crosby (1984) and process improvement </a:t>
            </a:r>
            <a:r>
              <a:rPr lang="en-US" sz="3400" dirty="0" smtClean="0"/>
              <a:t>methods.</a:t>
            </a:r>
            <a:endParaRPr lang="en-US" sz="3400" dirty="0"/>
          </a:p>
          <a:p>
            <a:r>
              <a:rPr lang="en-US" sz="3400" dirty="0"/>
              <a:t>B</a:t>
            </a:r>
            <a:r>
              <a:rPr lang="en-US" sz="3400" dirty="0" smtClean="0"/>
              <a:t>y </a:t>
            </a:r>
            <a:r>
              <a:rPr lang="en-US" sz="3400" dirty="0"/>
              <a:t>1991, Raytheon moved </a:t>
            </a:r>
            <a:r>
              <a:rPr lang="en-US" sz="3400" dirty="0" smtClean="0"/>
              <a:t>from CMM </a:t>
            </a:r>
            <a:r>
              <a:rPr lang="en-US" sz="3400" dirty="0"/>
              <a:t>level 1 to level </a:t>
            </a:r>
            <a:r>
              <a:rPr lang="en-US" sz="3400" dirty="0" smtClean="0"/>
              <a:t>3.</a:t>
            </a:r>
          </a:p>
          <a:p>
            <a:r>
              <a:rPr lang="en-US" sz="3400" dirty="0" smtClean="0"/>
              <a:t>B</a:t>
            </a:r>
            <a:r>
              <a:rPr lang="en-US" sz="3400" dirty="0" smtClean="0"/>
              <a:t>y </a:t>
            </a:r>
            <a:r>
              <a:rPr lang="en-US" sz="3400" dirty="0"/>
              <a:t>1994 it decreased </a:t>
            </a:r>
            <a:r>
              <a:rPr lang="en-US" sz="3400" dirty="0" smtClean="0"/>
              <a:t>rework costs </a:t>
            </a:r>
            <a:r>
              <a:rPr lang="en-US" sz="3400" dirty="0"/>
              <a:t>from 41 percent to 20 percent of project costs.</a:t>
            </a:r>
          </a:p>
          <a:p>
            <a:r>
              <a:rPr lang="en-US" sz="3400" dirty="0"/>
              <a:t>In 1995 it reached level 4. </a:t>
            </a:r>
            <a:endParaRPr lang="en-US" sz="3400" dirty="0" smtClean="0"/>
          </a:p>
          <a:p>
            <a:r>
              <a:rPr lang="en-US" sz="3400" dirty="0" smtClean="0"/>
              <a:t>Between </a:t>
            </a:r>
            <a:r>
              <a:rPr lang="en-US" sz="3400" dirty="0"/>
              <a:t>1988 and </a:t>
            </a:r>
            <a:r>
              <a:rPr lang="en-US" sz="3400" dirty="0" smtClean="0"/>
              <a:t>1994, Raytheon’s </a:t>
            </a:r>
            <a:r>
              <a:rPr lang="en-US" sz="3400" dirty="0"/>
              <a:t>cost of </a:t>
            </a:r>
            <a:r>
              <a:rPr lang="en-US" sz="3400" dirty="0" smtClean="0"/>
              <a:t>rework reduced </a:t>
            </a:r>
            <a:r>
              <a:rPr lang="en-US" sz="3400" dirty="0"/>
              <a:t>to less </a:t>
            </a:r>
            <a:r>
              <a:rPr lang="en-US" sz="3400" dirty="0" smtClean="0"/>
              <a:t>than 10 </a:t>
            </a:r>
            <a:r>
              <a:rPr lang="en-US" sz="3400" dirty="0"/>
              <a:t>percent of development </a:t>
            </a:r>
            <a:r>
              <a:rPr lang="en-US" sz="3400" dirty="0" smtClean="0"/>
              <a:t>cost.</a:t>
            </a:r>
          </a:p>
          <a:p>
            <a:r>
              <a:rPr lang="en-US" sz="3400" dirty="0" smtClean="0"/>
              <a:t>Productivity</a:t>
            </a:r>
            <a:r>
              <a:rPr lang="en-US" sz="3400" dirty="0" smtClean="0"/>
              <a:t> </a:t>
            </a:r>
            <a:r>
              <a:rPr lang="en-US" sz="3400" dirty="0" smtClean="0"/>
              <a:t>of </a:t>
            </a:r>
            <a:r>
              <a:rPr lang="en-US" sz="3400" dirty="0"/>
              <a:t>the development staff increased by a factor of </a:t>
            </a:r>
            <a:r>
              <a:rPr lang="en-US" sz="3400" dirty="0" smtClean="0"/>
              <a:t>170 percent</a:t>
            </a:r>
            <a:r>
              <a:rPr lang="en-US" sz="3400" dirty="0"/>
              <a:t>.</a:t>
            </a:r>
            <a:endParaRPr lang="en-US" sz="3400" dirty="0" smtClean="0"/>
          </a:p>
          <a:p>
            <a:endParaRPr lang="en-US" dirty="0" smtClean="0"/>
          </a:p>
          <a:p>
            <a:endParaRPr lang="en-US" sz="2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744</TotalTime>
  <Words>728</Words>
  <Application>Microsoft Office PowerPoint</Application>
  <PresentationFormat>On-screen Show (4:3)</PresentationFormat>
  <Paragraphs>95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Solstice</vt:lpstr>
      <vt:lpstr>SOFTWARE CONFIGURATION MANAGEMENT FOR PROJECT LEADERS</vt:lpstr>
      <vt:lpstr>Software Configuration Management:</vt:lpstr>
      <vt:lpstr>Purpose of SCM:</vt:lpstr>
      <vt:lpstr>Need of SCM:</vt:lpstr>
      <vt:lpstr>Need of SCM:</vt:lpstr>
      <vt:lpstr>Problems caused by poor SCM:</vt:lpstr>
      <vt:lpstr>Problems caused by poor SCM:</vt:lpstr>
      <vt:lpstr>Problems for Project Leaders:</vt:lpstr>
      <vt:lpstr>Solution – Raytheon Electronics- An example</vt:lpstr>
      <vt:lpstr>Gunter Air Force Base- An Example</vt:lpstr>
      <vt:lpstr>Gunter Air Force Base- Changes</vt:lpstr>
      <vt:lpstr>Key Role of SCM:</vt:lpstr>
      <vt:lpstr>Components of SCM Configuration Identification:</vt:lpstr>
      <vt:lpstr>Structures concerned with SCM</vt:lpstr>
      <vt:lpstr>Baselining:</vt:lpstr>
      <vt:lpstr>Baseline:</vt:lpstr>
      <vt:lpstr>Impacts of Baselining:</vt:lpstr>
      <vt:lpstr>Baselining: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 BETWEEN CLAUSE AND SENTENCE</dc:title>
  <dc:creator>HASSAN ANWAR</dc:creator>
  <cp:lastModifiedBy>hassan</cp:lastModifiedBy>
  <cp:revision>84</cp:revision>
  <dcterms:created xsi:type="dcterms:W3CDTF">2012-11-29T16:24:02Z</dcterms:created>
  <dcterms:modified xsi:type="dcterms:W3CDTF">2015-11-25T18:56:12Z</dcterms:modified>
</cp:coreProperties>
</file>