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4" r:id="rId6"/>
    <p:sldId id="265"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D56B7F-2421-4E80-8918-68A6B3483F0F}"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56B7F-2421-4E80-8918-68A6B3483F0F}"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56B7F-2421-4E80-8918-68A6B3483F0F}"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D56B7F-2421-4E80-8918-68A6B3483F0F}"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D56B7F-2421-4E80-8918-68A6B3483F0F}"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D56B7F-2421-4E80-8918-68A6B3483F0F}" type="datetimeFigureOut">
              <a:rPr lang="en-US" smtClean="0"/>
              <a:t>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D56B7F-2421-4E80-8918-68A6B3483F0F}" type="datetimeFigureOut">
              <a:rPr lang="en-US" smtClean="0"/>
              <a:t>1/20/2012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D56B7F-2421-4E80-8918-68A6B3483F0F}" type="datetimeFigureOut">
              <a:rPr lang="en-US" smtClean="0"/>
              <a:t>1/20/2012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56B7F-2421-4E80-8918-68A6B3483F0F}" type="datetimeFigureOut">
              <a:rPr lang="en-US" smtClean="0"/>
              <a:t>1/20/2012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56B7F-2421-4E80-8918-68A6B3483F0F}" type="datetimeFigureOut">
              <a:rPr lang="en-US" smtClean="0"/>
              <a:t>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56B7F-2421-4E80-8918-68A6B3483F0F}" type="datetimeFigureOut">
              <a:rPr lang="en-US" smtClean="0"/>
              <a:t>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0C51A-79CE-48C4-8DE0-5743212D32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56B7F-2421-4E80-8918-68A6B3483F0F}" type="datetimeFigureOut">
              <a:rPr lang="en-US" smtClean="0"/>
              <a:t>1/20/2012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0C51A-79CE-48C4-8DE0-5743212D32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oftware_engineering" TargetMode="External"/><Relationship Id="rId2" Type="http://schemas.openxmlformats.org/officeDocument/2006/relationships/hyperlink" Target="http://en.wikipedia.org/wiki/Architectural_pattern_(computer_science)" TargetMode="External"/><Relationship Id="rId1" Type="http://schemas.openxmlformats.org/officeDocument/2006/relationships/slideLayout" Target="../slideLayouts/slideLayout2.xml"/><Relationship Id="rId6" Type="http://schemas.openxmlformats.org/officeDocument/2006/relationships/hyperlink" Target="http://en.wikipedia.org/wiki/Separation_of_concerns" TargetMode="External"/><Relationship Id="rId5" Type="http://schemas.openxmlformats.org/officeDocument/2006/relationships/hyperlink" Target="http://en.wikipedia.org/wiki/User_interface" TargetMode="External"/><Relationship Id="rId4" Type="http://schemas.openxmlformats.org/officeDocument/2006/relationships/hyperlink" Target="http://en.wikipedia.org/wiki/Domain_log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XForms" TargetMode="External"/><Relationship Id="rId3" Type="http://schemas.openxmlformats.org/officeDocument/2006/relationships/hyperlink" Target="http://en.wikipedia.org/wiki/Event_handler" TargetMode="External"/><Relationship Id="rId7" Type="http://schemas.openxmlformats.org/officeDocument/2006/relationships/hyperlink" Target="http://en.wikipedia.org/wiki/W3C" TargetMode="External"/><Relationship Id="rId2" Type="http://schemas.openxmlformats.org/officeDocument/2006/relationships/hyperlink" Target="http://en.wikipedia.org/wiki/Mouse_(computing)" TargetMode="External"/><Relationship Id="rId1" Type="http://schemas.openxmlformats.org/officeDocument/2006/relationships/slideLayout" Target="../slideLayouts/slideLayout2.xml"/><Relationship Id="rId6" Type="http://schemas.openxmlformats.org/officeDocument/2006/relationships/hyperlink" Target="http://en.wikipedia.org/wiki/Observer_Pattern" TargetMode="External"/><Relationship Id="rId5" Type="http://schemas.openxmlformats.org/officeDocument/2006/relationships/hyperlink" Target="http://en.wikipedia.org/wiki/Shopping_cart_software" TargetMode="External"/><Relationship Id="rId10" Type="http://schemas.openxmlformats.org/officeDocument/2006/relationships/hyperlink" Target="http://en.wikipedia.org/wiki/Source_code" TargetMode="External"/><Relationship Id="rId4" Type="http://schemas.openxmlformats.org/officeDocument/2006/relationships/hyperlink" Target="http://en.wikipedia.org/wiki/Callback_(computer_science)" TargetMode="External"/><Relationship Id="rId9" Type="http://schemas.openxmlformats.org/officeDocument/2006/relationships/hyperlink" Target="http://en.wikipedia.org/wiki/Dependency_graph"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Business_rule" TargetMode="External"/><Relationship Id="rId2" Type="http://schemas.openxmlformats.org/officeDocument/2006/relationships/hyperlink" Target="http://en.wikipedia.org/wiki/Swing_(Java)" TargetMode="External"/><Relationship Id="rId1" Type="http://schemas.openxmlformats.org/officeDocument/2006/relationships/slideLayout" Target="../slideLayouts/slideLayout2.xml"/><Relationship Id="rId6" Type="http://schemas.openxmlformats.org/officeDocument/2006/relationships/hyperlink" Target="http://en.wikipedia.org/wiki/Active_record_pattern" TargetMode="External"/><Relationship Id="rId5" Type="http://schemas.openxmlformats.org/officeDocument/2006/relationships/hyperlink" Target="http://en.wikipedia.org/wiki/Data_access_object" TargetMode="External"/><Relationship Id="rId4" Type="http://schemas.openxmlformats.org/officeDocument/2006/relationships/hyperlink" Target="http://en.wikipedia.org/wiki/XML_pipel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Model–view–controller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Model–view–controller</a:t>
            </a:r>
            <a:r>
              <a:rPr lang="en-US" dirty="0" smtClean="0"/>
              <a:t> (</a:t>
            </a:r>
            <a:r>
              <a:rPr lang="en-US" b="1" dirty="0" smtClean="0"/>
              <a:t>MVC</a:t>
            </a:r>
            <a:r>
              <a:rPr lang="en-US" dirty="0" smtClean="0"/>
              <a:t>) is a software architecture,</a:t>
            </a:r>
            <a:r>
              <a:rPr lang="en-US" baseline="30000" dirty="0" smtClean="0">
                <a:hlinkClick r:id=""/>
              </a:rPr>
              <a:t>[1]</a:t>
            </a:r>
            <a:r>
              <a:rPr lang="en-US" dirty="0" smtClean="0"/>
              <a:t> currently considered an </a:t>
            </a:r>
            <a:r>
              <a:rPr lang="en-US" dirty="0" smtClean="0">
                <a:hlinkClick r:id="rId2" tooltip="Architectural pattern (computer science)"/>
              </a:rPr>
              <a:t>architectural pattern</a:t>
            </a:r>
            <a:r>
              <a:rPr lang="en-US" dirty="0" smtClean="0"/>
              <a:t> used in </a:t>
            </a:r>
            <a:r>
              <a:rPr lang="en-US" dirty="0" smtClean="0">
                <a:hlinkClick r:id="rId3" tooltip="Software engineering"/>
              </a:rPr>
              <a:t>software engineering</a:t>
            </a:r>
            <a:r>
              <a:rPr lang="en-US" dirty="0" smtClean="0"/>
              <a:t>. The pattern isolates "</a:t>
            </a:r>
            <a:r>
              <a:rPr lang="en-US" dirty="0" smtClean="0">
                <a:hlinkClick r:id="rId4" tooltip="Domain logic"/>
              </a:rPr>
              <a:t>domain logic</a:t>
            </a:r>
            <a:r>
              <a:rPr lang="en-US" dirty="0" smtClean="0"/>
              <a:t>" (the application logic for the user) from the </a:t>
            </a:r>
            <a:r>
              <a:rPr lang="en-US" dirty="0" smtClean="0">
                <a:hlinkClick r:id="rId5" tooltip="User interface"/>
              </a:rPr>
              <a:t>user interface</a:t>
            </a:r>
            <a:r>
              <a:rPr lang="en-US" dirty="0" smtClean="0"/>
              <a:t> (input and presentation), permitting independent development, testing and maintenance of each (</a:t>
            </a:r>
            <a:r>
              <a:rPr lang="en-US" dirty="0" smtClean="0">
                <a:hlinkClick r:id="rId6" tooltip="Separation of concerns"/>
              </a:rPr>
              <a:t>separation of concerns</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Model View Controller (MVC) pattern creates applications that separate the different aspects of the application (input logic, business logic, and UI logic), while providing a loose coupling between these elements.</a:t>
            </a:r>
            <a:r>
              <a:rPr lang="en-US" baseline="30000" dirty="0" smtClean="0">
                <a:hlinkClick r:id=""/>
              </a:rPr>
              <a:t>[2]</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class structure</a:t>
            </a:r>
          </a:p>
        </p:txBody>
      </p:sp>
      <p:pic>
        <p:nvPicPr>
          <p:cNvPr id="3074" name="Picture 2" descr="Ff649643.des_MVC_Fig01(en-us,PandP.10).gif"/>
          <p:cNvPicPr>
            <a:picLocks noChangeAspect="1" noChangeArrowheads="1"/>
          </p:cNvPicPr>
          <p:nvPr/>
        </p:nvPicPr>
        <p:blipFill>
          <a:blip r:embed="rId2"/>
          <a:srcRect/>
          <a:stretch>
            <a:fillRect/>
          </a:stretch>
        </p:blipFill>
        <p:spPr bwMode="auto">
          <a:xfrm>
            <a:off x="2209800" y="3048000"/>
            <a:ext cx="3028950" cy="15144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of the passive model</a:t>
            </a:r>
          </a:p>
        </p:txBody>
      </p:sp>
      <p:pic>
        <p:nvPicPr>
          <p:cNvPr id="21506" name="Picture 2" descr="Ff649643.des_MVC_Fig02(en-us,PandP.10).gif"/>
          <p:cNvPicPr>
            <a:picLocks noChangeAspect="1" noChangeArrowheads="1"/>
          </p:cNvPicPr>
          <p:nvPr/>
        </p:nvPicPr>
        <p:blipFill>
          <a:blip r:embed="rId2"/>
          <a:srcRect/>
          <a:stretch>
            <a:fillRect/>
          </a:stretch>
        </p:blipFill>
        <p:spPr bwMode="auto">
          <a:xfrm>
            <a:off x="2743200" y="2514600"/>
            <a:ext cx="3629025" cy="29051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of the active model</a:t>
            </a:r>
          </a:p>
        </p:txBody>
      </p:sp>
      <p:pic>
        <p:nvPicPr>
          <p:cNvPr id="22530" name="Picture 2" descr="Ff649643.des_MVC_Fig04(en-us,PandP.10).gif"/>
          <p:cNvPicPr>
            <a:picLocks noChangeAspect="1" noChangeArrowheads="1"/>
          </p:cNvPicPr>
          <p:nvPr/>
        </p:nvPicPr>
        <p:blipFill>
          <a:blip r:embed="rId2"/>
          <a:srcRect/>
          <a:stretch>
            <a:fillRect/>
          </a:stretch>
        </p:blipFill>
        <p:spPr bwMode="auto">
          <a:xfrm>
            <a:off x="3124200" y="2819400"/>
            <a:ext cx="2905125" cy="26289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r>
              <a:rPr lang="en-US" sz="1600" dirty="0" smtClean="0"/>
              <a:t>Though MVC comes in different flavors, control flow is generally as follows:</a:t>
            </a:r>
          </a:p>
          <a:p>
            <a:r>
              <a:rPr lang="en-US" sz="1600" dirty="0" smtClean="0"/>
              <a:t>The user interacts with the user interface in some way (for example, by pressing a </a:t>
            </a:r>
            <a:r>
              <a:rPr lang="en-US" sz="1600" dirty="0" smtClean="0">
                <a:hlinkClick r:id="rId2" tooltip="Mouse (computing)"/>
              </a:rPr>
              <a:t>mouse button</a:t>
            </a:r>
            <a:r>
              <a:rPr lang="en-US" sz="1600" dirty="0" smtClean="0"/>
              <a:t>). </a:t>
            </a:r>
          </a:p>
          <a:p>
            <a:r>
              <a:rPr lang="en-US" sz="1600" dirty="0" smtClean="0"/>
              <a:t>The controller handles the input event from the user interface, often via a registered </a:t>
            </a:r>
            <a:r>
              <a:rPr lang="en-US" sz="1600" dirty="0" smtClean="0">
                <a:hlinkClick r:id="rId3" tooltip="Event handler"/>
              </a:rPr>
              <a:t>handler</a:t>
            </a:r>
            <a:r>
              <a:rPr lang="en-US" sz="1600" dirty="0" smtClean="0"/>
              <a:t> or </a:t>
            </a:r>
            <a:r>
              <a:rPr lang="en-US" sz="1600" dirty="0" smtClean="0">
                <a:hlinkClick r:id="rId4" tooltip="Callback (computer science)"/>
              </a:rPr>
              <a:t>callback</a:t>
            </a:r>
            <a:r>
              <a:rPr lang="en-US" sz="1600" dirty="0" smtClean="0"/>
              <a:t>, and converts the event into an appropriate user action, understandable for the model. </a:t>
            </a:r>
          </a:p>
          <a:p>
            <a:r>
              <a:rPr lang="en-US" sz="1600" dirty="0" smtClean="0"/>
              <a:t>The controller notifies the model of the user action, possibly resulting in a change in the model's state. (For example, the controller updates the user's </a:t>
            </a:r>
            <a:r>
              <a:rPr lang="en-US" sz="1600" dirty="0" smtClean="0">
                <a:hlinkClick r:id="rId5" tooltip="Shopping cart software"/>
              </a:rPr>
              <a:t>shopping cart</a:t>
            </a:r>
            <a:r>
              <a:rPr lang="en-US" sz="1600" dirty="0" smtClean="0"/>
              <a:t>.)</a:t>
            </a:r>
            <a:r>
              <a:rPr lang="en-US" sz="1600" baseline="30000" dirty="0" smtClean="0">
                <a:hlinkClick r:id=""/>
              </a:rPr>
              <a:t>[5]</a:t>
            </a:r>
            <a:r>
              <a:rPr lang="en-US" sz="1600" dirty="0" smtClean="0"/>
              <a:t> </a:t>
            </a:r>
          </a:p>
          <a:p>
            <a:r>
              <a:rPr lang="en-US" sz="1600" dirty="0" smtClean="0"/>
              <a:t>A view queries the model in order to generate an appropriate user interface (for example the view lists the shopping cart's contents). The view gets its own data from the model. In some implementations, the controller may issue a general instruction to the view to render itself. In others, the view is automatically notified by the model of changes in state (</a:t>
            </a:r>
            <a:r>
              <a:rPr lang="en-US" sz="1600" dirty="0" smtClean="0">
                <a:hlinkClick r:id="rId6" tooltip="Observer Pattern"/>
              </a:rPr>
              <a:t>Observer</a:t>
            </a:r>
            <a:r>
              <a:rPr lang="en-US" sz="1600" dirty="0" smtClean="0"/>
              <a:t>) that require a screen update. </a:t>
            </a:r>
          </a:p>
          <a:p>
            <a:r>
              <a:rPr lang="en-US" sz="1600" dirty="0" smtClean="0"/>
              <a:t>The user interface waits for further user interactions, which restarts the control flow cycle. </a:t>
            </a:r>
          </a:p>
          <a:p>
            <a:r>
              <a:rPr lang="en-US" sz="1600" dirty="0" smtClean="0"/>
              <a:t>Some implementations such as the </a:t>
            </a:r>
            <a:r>
              <a:rPr lang="en-US" sz="1600" dirty="0" smtClean="0">
                <a:hlinkClick r:id="rId7" tooltip="W3C"/>
              </a:rPr>
              <a:t>W3C</a:t>
            </a:r>
            <a:r>
              <a:rPr lang="en-US" sz="1600" dirty="0" smtClean="0"/>
              <a:t> </a:t>
            </a:r>
            <a:r>
              <a:rPr lang="en-US" sz="1600" dirty="0" err="1" smtClean="0">
                <a:hlinkClick r:id="rId8" tooltip="XForms"/>
              </a:rPr>
              <a:t>XForms</a:t>
            </a:r>
            <a:r>
              <a:rPr lang="en-US" sz="1600" dirty="0" smtClean="0"/>
              <a:t> also use the concept of a </a:t>
            </a:r>
            <a:r>
              <a:rPr lang="en-US" sz="1600" dirty="0" smtClean="0">
                <a:hlinkClick r:id="rId9" tooltip="Dependency graph"/>
              </a:rPr>
              <a:t>dependency graph</a:t>
            </a:r>
            <a:r>
              <a:rPr lang="en-US" sz="1600" dirty="0" smtClean="0"/>
              <a:t> to automate the updating of views when data in the model changes.</a:t>
            </a:r>
          </a:p>
          <a:p>
            <a:r>
              <a:rPr lang="en-US" sz="1600" dirty="0" smtClean="0"/>
              <a:t>The goal of MVC is, by decoupling models and views, to reduce the complexity in architectural design and to increase flexibility and maintainability of </a:t>
            </a:r>
            <a:r>
              <a:rPr lang="en-US" sz="1600" dirty="0" smtClean="0">
                <a:hlinkClick r:id="rId10" tooltip="Source code"/>
              </a:rPr>
              <a:t>code</a:t>
            </a:r>
            <a:r>
              <a:rPr lang="en-US" sz="1600" dirty="0" smtClean="0"/>
              <a:t>. MVC has also been used to simplify the design of Autonomic and Self-Managed systems</a:t>
            </a:r>
            <a:r>
              <a:rPr lang="en-US" sz="1600" baseline="30000" dirty="0" smtClean="0">
                <a:hlinkClick r:id=""/>
              </a:rPr>
              <a:t>[6]</a:t>
            </a:r>
            <a:endParaRPr lang="en-US" sz="1600" dirty="0" smtClean="0"/>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The </a:t>
            </a:r>
            <a:r>
              <a:rPr lang="en-US" b="1" dirty="0" smtClean="0"/>
              <a:t>model</a:t>
            </a:r>
            <a:r>
              <a:rPr lang="en-US" dirty="0" smtClean="0"/>
              <a:t> manages the behavior and data of the application domain, responds to requests for information about its state (usually from the view), and responds to instructions to change state (usually from the controller). In event-driven systems, the model notifies observers (usually views) when the information changes so that they can react.</a:t>
            </a:r>
          </a:p>
          <a:p>
            <a:r>
              <a:rPr lang="en-US" dirty="0" smtClean="0"/>
              <a:t>The </a:t>
            </a:r>
            <a:r>
              <a:rPr lang="en-US" b="1" dirty="0" smtClean="0"/>
              <a:t>view</a:t>
            </a:r>
            <a:r>
              <a:rPr lang="en-US" dirty="0" smtClean="0"/>
              <a:t> renders the model into a form suitable for interaction, typically a user interface element. Multiple views can exist for a single model for different purposes. A view port typically has a one to one correspondence with a display surface and knows how to render to it.</a:t>
            </a:r>
          </a:p>
          <a:p>
            <a:r>
              <a:rPr lang="en-US" dirty="0" smtClean="0"/>
              <a:t>The </a:t>
            </a:r>
            <a:r>
              <a:rPr lang="en-US" b="1" dirty="0" smtClean="0"/>
              <a:t>controller</a:t>
            </a:r>
            <a:r>
              <a:rPr lang="en-US" dirty="0" smtClean="0"/>
              <a:t> receives user input and initiates a response by making calls on model objects. A controller accepts input from the user and instructs the model and a view port to perform actions based on that input.</a:t>
            </a:r>
          </a:p>
          <a:p>
            <a:r>
              <a:rPr lang="en-US" dirty="0" smtClean="0"/>
              <a:t>An </a:t>
            </a:r>
            <a:r>
              <a:rPr lang="en-US" b="1" dirty="0" smtClean="0"/>
              <a:t>MVC</a:t>
            </a:r>
            <a:r>
              <a:rPr lang="en-US" dirty="0" smtClean="0"/>
              <a:t> application may be a collection of model/view/controller triads, each responsible for a different UI element. The </a:t>
            </a:r>
            <a:r>
              <a:rPr lang="en-US" dirty="0" smtClean="0">
                <a:hlinkClick r:id="rId2" action="ppaction://hlinkfile" tooltip="Swing (Java)"/>
              </a:rPr>
              <a:t>Swing</a:t>
            </a:r>
            <a:r>
              <a:rPr lang="en-US" dirty="0" smtClean="0"/>
              <a:t> GUI system, for example, models almost all interface components as individual MVC systems. MVC is often seen in web applications where the view is the HTML or XHTML generated by the app. The controller receives GET or POST input and decides what to do with it, handing over to domain objects (i.e. the model) that contain the </a:t>
            </a:r>
            <a:r>
              <a:rPr lang="en-US" dirty="0" smtClean="0">
                <a:hlinkClick r:id="rId3" action="ppaction://hlinkfile" tooltip="Business rule"/>
              </a:rPr>
              <a:t>business rules</a:t>
            </a:r>
            <a:r>
              <a:rPr lang="en-US" dirty="0" smtClean="0"/>
              <a:t> and know how to carry out specific tasks such as processing a new subscription, and which hand control to (X)HTML-generating components such as </a:t>
            </a:r>
            <a:r>
              <a:rPr lang="en-US" dirty="0" err="1" smtClean="0"/>
              <a:t>templating</a:t>
            </a:r>
            <a:r>
              <a:rPr lang="en-US" dirty="0" smtClean="0"/>
              <a:t> engines, </a:t>
            </a:r>
            <a:r>
              <a:rPr lang="en-US" dirty="0" smtClean="0">
                <a:hlinkClick r:id="rId4" action="ppaction://hlinkfile" tooltip="XML pipeline"/>
              </a:rPr>
              <a:t>XML pipelines</a:t>
            </a:r>
            <a:r>
              <a:rPr lang="en-US" dirty="0" smtClean="0"/>
              <a:t>, Ajax callbacks, etc.</a:t>
            </a:r>
          </a:p>
          <a:p>
            <a:r>
              <a:rPr lang="en-US" dirty="0" smtClean="0"/>
              <a:t>The model is not necessarily merely a database; the 'model' in MVC is </a:t>
            </a:r>
            <a:r>
              <a:rPr lang="en-US" i="1" dirty="0" smtClean="0"/>
              <a:t>both</a:t>
            </a:r>
            <a:r>
              <a:rPr lang="en-US" dirty="0" smtClean="0"/>
              <a:t> the data and the business/domain logic needed to manipulate the data in the application. Many applications use a persistent storage mechanism such as a database to store data. MVC does not specifically mention the data access layer because it is understood to be underneath or encapsulated by the model. Models are not </a:t>
            </a:r>
            <a:r>
              <a:rPr lang="en-US" dirty="0" smtClean="0">
                <a:hlinkClick r:id="rId5" action="ppaction://hlinkfile" tooltip="Data access object"/>
              </a:rPr>
              <a:t>data access objects</a:t>
            </a:r>
            <a:r>
              <a:rPr lang="en-US" dirty="0" smtClean="0"/>
              <a:t>; however, in very simple apps that have little domain logic there is no real distinction to be made. </a:t>
            </a:r>
            <a:r>
              <a:rPr lang="en-US" dirty="0" smtClean="0">
                <a:hlinkClick r:id="rId6" action="ppaction://hlinkfile" tooltip="Active record pattern"/>
              </a:rPr>
              <a:t>Active Record</a:t>
            </a:r>
            <a:r>
              <a:rPr lang="en-US" dirty="0" smtClean="0"/>
              <a:t> is an accepted design pattern that merges domain logic and data access code — a model which knows how to persist itself.</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765</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Model–view–controller</vt:lpstr>
      <vt:lpstr>Slide 2</vt:lpstr>
      <vt:lpstr>Slide 3</vt:lpstr>
      <vt:lpstr>MVC class structure</vt:lpstr>
      <vt:lpstr>Behavior of the passive model</vt:lpstr>
      <vt:lpstr>Behavior of the active model</vt:lpstr>
      <vt:lpstr>Overview</vt:lpstr>
      <vt:lpstr>Concepts</vt:lpstr>
    </vt:vector>
  </TitlesOfParts>
  <Company>pucit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Model–view–controller</dc:title>
  <dc:creator>amina</dc:creator>
  <cp:lastModifiedBy>amina</cp:lastModifiedBy>
  <cp:revision>5</cp:revision>
  <dcterms:created xsi:type="dcterms:W3CDTF">2012-01-20T09:15:34Z</dcterms:created>
  <dcterms:modified xsi:type="dcterms:W3CDTF">2012-01-20T09:24:37Z</dcterms:modified>
</cp:coreProperties>
</file>